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embeddings/Microsoft_Equation3.bin" ContentType="application/vnd.openxmlformats-officedocument.oleObject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7" r:id="rId2"/>
    <p:sldId id="256" r:id="rId3"/>
    <p:sldId id="258" r:id="rId4"/>
    <p:sldId id="259" r:id="rId5"/>
    <p:sldId id="312" r:id="rId6"/>
    <p:sldId id="260" r:id="rId7"/>
    <p:sldId id="261" r:id="rId8"/>
    <p:sldId id="262" r:id="rId9"/>
    <p:sldId id="263" r:id="rId10"/>
    <p:sldId id="276" r:id="rId11"/>
    <p:sldId id="277" r:id="rId12"/>
    <p:sldId id="264" r:id="rId13"/>
    <p:sldId id="275" r:id="rId14"/>
    <p:sldId id="265" r:id="rId15"/>
    <p:sldId id="266" r:id="rId16"/>
    <p:sldId id="267" r:id="rId17"/>
    <p:sldId id="268" r:id="rId18"/>
    <p:sldId id="313" r:id="rId19"/>
    <p:sldId id="269" r:id="rId20"/>
    <p:sldId id="270" r:id="rId21"/>
    <p:sldId id="278" r:id="rId22"/>
    <p:sldId id="271" r:id="rId23"/>
    <p:sldId id="272" r:id="rId24"/>
    <p:sldId id="273" r:id="rId25"/>
    <p:sldId id="315" r:id="rId26"/>
    <p:sldId id="279" r:id="rId27"/>
    <p:sldId id="280" r:id="rId28"/>
    <p:sldId id="281" r:id="rId29"/>
    <p:sldId id="282" r:id="rId30"/>
    <p:sldId id="283" r:id="rId31"/>
    <p:sldId id="284" r:id="rId32"/>
    <p:sldId id="306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7" r:id="rId54"/>
    <p:sldId id="308" r:id="rId55"/>
    <p:sldId id="309" r:id="rId56"/>
    <p:sldId id="310" r:id="rId57"/>
    <p:sldId id="316" r:id="rId58"/>
    <p:sldId id="311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21435" autoAdjust="0"/>
    <p:restoredTop sz="94660"/>
  </p:normalViewPr>
  <p:slideViewPr>
    <p:cSldViewPr snapToObjects="1">
      <p:cViewPr>
        <p:scale>
          <a:sx n="75" d="100"/>
          <a:sy n="75" d="100"/>
        </p:scale>
        <p:origin x="-106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51" d="100"/>
          <a:sy n="51" d="100"/>
        </p:scale>
        <p:origin x="-3064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viewProps" Target="viewProps.xml"/><Relationship Id="rId60" Type="http://schemas.openxmlformats.org/officeDocument/2006/relationships/notesMaster" Target="notesMasters/notesMaster1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presProps" Target="pres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printerSettings" Target="printerSettings/printerSettings1.bin"/><Relationship Id="rId66" Type="http://schemas.openxmlformats.org/officeDocument/2006/relationships/tableStyles" Target="tableStyle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theme" Target="theme/theme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handoutMaster" Target="handoutMasters/handoutMaster1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ict"/><Relationship Id="rId3" Type="http://schemas.openxmlformats.org/officeDocument/2006/relationships/image" Target="../media/image30.pict"/><Relationship Id="rId1" Type="http://schemas.openxmlformats.org/officeDocument/2006/relationships/image" Target="../media/image2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5C196-4010-AF40-AF23-526FB9AEC909}" type="datetimeFigureOut">
              <a:rPr lang="en-US" smtClean="0"/>
              <a:t>6/8/09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D0C6C-63C7-4048-A5D2-0CA6833F37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57E-06D9-6E41-9C8E-DE0BF3379075}" type="datetimeFigureOut">
              <a:rPr lang="en-US" smtClean="0"/>
              <a:pPr/>
              <a:t>6/2/09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5C3F2-2CBB-2941-9599-C2814353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 produced from high</a:t>
            </a:r>
            <a:r>
              <a:rPr lang="en-US" baseline="0" dirty="0" smtClean="0"/>
              <a:t> energy particles, pointing directly to the region where they are produced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66CCFF"/>
                </a:solidFill>
                <a:ea typeface="Tahoma" charset="0"/>
                <a:cs typeface="Tahoma" charset="0"/>
              </a:rPr>
              <a:t> Quantum Gravity: Time dispersion between low and high energy photons</a:t>
            </a:r>
            <a:endParaRPr lang="en-US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Tahoma" charset="0"/>
              <a:cs typeface="Tahoma" charset="0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66CCFF"/>
                </a:solidFill>
                <a:ea typeface="Tahoma" charset="0"/>
                <a:cs typeface="Tahoma" charset="0"/>
              </a:rPr>
              <a:t> 1 order of magnitude higher than the previous best estimate, 1  order of magnitude below the Planck mass)</a:t>
            </a:r>
            <a:endParaRPr lang="en-US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Tahoma" charset="0"/>
              <a:cs typeface="Tahom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Highest energy photon detected was 13.2 +0.7 - 1.54 </a:t>
            </a:r>
            <a:r>
              <a:rPr lang="en-US" dirty="0" err="1" smtClean="0"/>
              <a:t>GeV</a:t>
            </a:r>
            <a:r>
              <a:rPr lang="en-US" dirty="0" smtClean="0"/>
              <a:t>, 16.4 sec after trigger.  </a:t>
            </a:r>
          </a:p>
          <a:p>
            <a:pPr lvl="1"/>
            <a:r>
              <a:rPr lang="en-US" dirty="0" smtClean="0"/>
              <a:t>QG mass limit conservative upper bound 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M</a:t>
            </a:r>
            <a:r>
              <a:rPr lang="en-GB" sz="1600" b="1" baseline="-25000" dirty="0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QG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&gt; (1.50 +/- 0.20) </a:t>
            </a:r>
            <a:r>
              <a:rPr lang="en-GB" sz="1600" b="1" dirty="0" err="1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x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 10</a:t>
            </a:r>
            <a:r>
              <a:rPr lang="en-GB" sz="1600" b="1" baseline="30000" dirty="0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18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 GeV/c</a:t>
            </a:r>
            <a:r>
              <a:rPr lang="en-GB" sz="1600" b="1" baseline="30000" dirty="0" smtClean="0">
                <a:solidFill>
                  <a:srgbClr val="FF0000"/>
                </a:solidFill>
                <a:latin typeface="Arial" charset="0"/>
                <a:ea typeface="Tahoma" charset="0"/>
                <a:cs typeface="Tahoma" charset="0"/>
              </a:rPr>
              <a:t>2</a:t>
            </a:r>
            <a:r>
              <a:rPr lang="en-US" dirty="0" smtClean="0"/>
              <a:t>  ~10% Planck Mass</a:t>
            </a:r>
          </a:p>
          <a:p>
            <a:pPr lvl="1"/>
            <a:r>
              <a:rPr lang="en-US" dirty="0" err="1" smtClean="0"/>
              <a:t>Fluence</a:t>
            </a:r>
            <a:r>
              <a:rPr lang="en-US" dirty="0" smtClean="0"/>
              <a:t> 10 </a:t>
            </a:r>
            <a:r>
              <a:rPr lang="en-US" dirty="0" err="1" smtClean="0"/>
              <a:t>keV</a:t>
            </a:r>
            <a:r>
              <a:rPr lang="en-US" dirty="0" smtClean="0"/>
              <a:t> - 10 </a:t>
            </a:r>
            <a:r>
              <a:rPr lang="en-US" dirty="0" err="1" smtClean="0"/>
              <a:t>GeV</a:t>
            </a:r>
            <a:r>
              <a:rPr lang="en-US" dirty="0" smtClean="0"/>
              <a:t> is 2.4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-4</a:t>
            </a:r>
            <a:r>
              <a:rPr lang="en-US" dirty="0" smtClean="0"/>
              <a:t> ergs/cm</a:t>
            </a:r>
            <a:r>
              <a:rPr lang="en-US" baseline="30000" dirty="0" smtClean="0"/>
              <a:t>2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iso</a:t>
            </a:r>
            <a:r>
              <a:rPr lang="en-US" dirty="0" smtClean="0"/>
              <a:t> =8.2x10</a:t>
            </a:r>
            <a:r>
              <a:rPr lang="en-US" baseline="30000" dirty="0" smtClean="0"/>
              <a:t>54</a:t>
            </a:r>
            <a:r>
              <a:rPr lang="en-US" dirty="0" smtClean="0"/>
              <a:t> ergs!</a:t>
            </a:r>
          </a:p>
          <a:p>
            <a:pPr lvl="1"/>
            <a:r>
              <a:rPr lang="en-US" dirty="0" smtClean="0"/>
              <a:t>GROND is operated as a PI-instrument at the MPI/ESO 2.2m telescope on La </a:t>
            </a:r>
            <a:r>
              <a:rPr lang="en-US" dirty="0" err="1" smtClean="0"/>
              <a:t>Silla</a:t>
            </a:r>
            <a:r>
              <a:rPr lang="en-US" dirty="0" smtClean="0"/>
              <a:t> (Chile).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</a:t>
            </a:r>
            <a:r>
              <a:rPr lang="en-US" baseline="0" dirty="0" smtClean="0"/>
              <a:t> thermal emission from interaction between CR and interstellar medium + isotropic diffuse emission from unresolved AGN,</a:t>
            </a:r>
          </a:p>
          <a:p>
            <a:r>
              <a:rPr lang="en-US" baseline="0" dirty="0" smtClean="0"/>
              <a:t>Star forming galaxies…etc.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66CCFF"/>
                </a:solidFill>
              </a:rPr>
              <a:t>Blazars</a:t>
            </a:r>
            <a:r>
              <a:rPr lang="en-US" sz="1200" b="1" dirty="0" smtClean="0">
                <a:solidFill>
                  <a:srgbClr val="66CCFF"/>
                </a:solidFill>
              </a:rPr>
              <a:t> are </a:t>
            </a:r>
            <a:r>
              <a:rPr lang="en-US" sz="1200" b="1" dirty="0" err="1" smtClean="0">
                <a:solidFill>
                  <a:srgbClr val="66CCFF"/>
                </a:solidFill>
              </a:rPr>
              <a:t>AGNs</a:t>
            </a:r>
            <a:r>
              <a:rPr lang="en-US" sz="1200" b="1" dirty="0" smtClean="0">
                <a:solidFill>
                  <a:srgbClr val="66CCFF"/>
                </a:solidFill>
              </a:rPr>
              <a:t> with jets that are pointing directly at us (we are looking down the throat of the dragon!)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66CCFF"/>
                </a:solidFill>
              </a:rPr>
              <a:t>Radiation from the jet swamps out all other sources of radiation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66CCFF"/>
                </a:solidFill>
              </a:rPr>
              <a:t>Highly relativistic beams of particles in the jets produce the observed gamma rays.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SED is not a simple power law, shows a break at about 2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GeV</a:t>
            </a:r>
            <a:r>
              <a:rPr lang="en-US" dirty="0" smtClean="0"/>
              <a:t>, broken power law, which is the origin of the break?</a:t>
            </a:r>
          </a:p>
          <a:p>
            <a:r>
              <a:rPr lang="en-US" dirty="0" smtClean="0"/>
              <a:t>Gamma1=2.3, gamma2=3.5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brightest extragalactic source.  Highly</a:t>
            </a:r>
            <a:r>
              <a:rPr lang="en-US" baseline="0" dirty="0" smtClean="0"/>
              <a:t> variable 3.3 factor in flux in 12 hours.</a:t>
            </a:r>
            <a:endParaRPr lang="en-US" dirty="0" smtClean="0"/>
          </a:p>
          <a:p>
            <a:r>
              <a:rPr lang="en-US" dirty="0" smtClean="0"/>
              <a:t>Post</a:t>
            </a:r>
            <a:r>
              <a:rPr lang="en-US" baseline="0" dirty="0" smtClean="0"/>
              <a:t> flare: curvature, log </a:t>
            </a:r>
            <a:r>
              <a:rPr lang="en-US" baseline="0" dirty="0" err="1" smtClean="0"/>
              <a:t>parabola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intrinsic acceleration process</a:t>
            </a:r>
          </a:p>
          <a:p>
            <a:r>
              <a:rPr lang="en-US" baseline="0" dirty="0" smtClean="0">
                <a:sym typeface="Wingdings"/>
              </a:rPr>
              <a:t>Prompt emission: power law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Spectral break between HE and VHE </a:t>
            </a:r>
          </a:p>
          <a:p>
            <a:r>
              <a:rPr lang="en-US" dirty="0" smtClean="0"/>
              <a:t>First quantitative evidence of correlation between optical and VHE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more observations</a:t>
            </a:r>
          </a:p>
          <a:p>
            <a:r>
              <a:rPr lang="en-US" dirty="0" smtClean="0">
                <a:sym typeface="Wingdings"/>
              </a:rPr>
              <a:t>But not correlation optical and HE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optical emission from separate population </a:t>
            </a:r>
            <a:r>
              <a:rPr lang="en-US" baseline="0" dirty="0" err="1" smtClean="0">
                <a:sym typeface="Wingdings"/>
              </a:rPr>
              <a:t>wrt</a:t>
            </a:r>
            <a:r>
              <a:rPr lang="en-US" baseline="0" dirty="0" smtClean="0">
                <a:sym typeface="Wingdings"/>
              </a:rPr>
              <a:t> HE and VHE?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Nomura-</a:t>
            </a:r>
            <a:r>
              <a:rPr lang="en-US" dirty="0" err="1" smtClean="0"/>
              <a:t>Thaler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Arkani-Hamed</a:t>
            </a:r>
            <a:r>
              <a:rPr lang="en-US" baseline="0" dirty="0" smtClean="0"/>
              <a:t> models</a:t>
            </a:r>
          </a:p>
          <a:p>
            <a:r>
              <a:rPr lang="en-US" baseline="0" dirty="0" smtClean="0"/>
              <a:t>DM mass 1.6 </a:t>
            </a:r>
            <a:r>
              <a:rPr lang="en-US" baseline="0" dirty="0" err="1" smtClean="0"/>
              <a:t>TeV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already have 2Ms exposure on entire sky!</a:t>
            </a:r>
          </a:p>
          <a:p>
            <a:r>
              <a:rPr lang="en-US" dirty="0" smtClean="0"/>
              <a:t>5 year requirement, 10 year goal</a:t>
            </a:r>
          </a:p>
          <a:p>
            <a:r>
              <a:rPr lang="en-US" dirty="0" smtClean="0"/>
              <a:t>We’ve had 3 </a:t>
            </a:r>
            <a:r>
              <a:rPr lang="en-US" dirty="0" err="1" smtClean="0"/>
              <a:t>ARRs</a:t>
            </a:r>
            <a:r>
              <a:rPr lang="en-US" dirty="0" smtClean="0"/>
              <a:t>.  No joy yet on HE emission, but patience will be rewarded!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Light curves in various wavelengths can be a hint of pulse emission mechanisms. Some shows double-peaked structure. Relative phases of peaks are different in different wavelength except for the Crab. </a:t>
            </a:r>
            <a:endParaRPr lang="en-US" altLang="ja-JP" dirty="0" smtClean="0"/>
          </a:p>
          <a:p>
            <a:r>
              <a:rPr lang="en-US" dirty="0" smtClean="0"/>
              <a:t>Outer: B </a:t>
            </a:r>
            <a:r>
              <a:rPr lang="en-US" dirty="0" err="1" smtClean="0"/>
              <a:t>fied</a:t>
            </a:r>
            <a:r>
              <a:rPr lang="en-US" dirty="0" smtClean="0"/>
              <a:t> not strong enough for pair production interaction of gamma with not thermal X-ray, exponential</a:t>
            </a:r>
          </a:p>
          <a:p>
            <a:r>
              <a:rPr lang="en-US" dirty="0" smtClean="0"/>
              <a:t>Inner: big field, </a:t>
            </a:r>
            <a:r>
              <a:rPr lang="en-US" dirty="0" err="1" smtClean="0"/>
              <a:t>gamma+B</a:t>
            </a:r>
            <a:r>
              <a:rPr lang="en-US" dirty="0" smtClean="0"/>
              <a:t>-&gt;</a:t>
            </a:r>
            <a:r>
              <a:rPr lang="en-US" dirty="0" err="1" smtClean="0"/>
              <a:t>e</a:t>
            </a:r>
            <a:r>
              <a:rPr lang="en-US" dirty="0" smtClean="0"/>
              <a:t>+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-, acceleration of electrons, </a:t>
            </a:r>
            <a:r>
              <a:rPr lang="en-US" baseline="0" dirty="0" err="1" smtClean="0"/>
              <a:t>superexponential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localization source-dependent -- why!  illustrates new capabilities.  NEW TECHNIQUES -- not just doing EGRET better!</a:t>
            </a:r>
          </a:p>
          <a:p>
            <a:r>
              <a:rPr lang="en-US" dirty="0" smtClean="0"/>
              <a:t>already knew about one radio-quiet pulsar, </a:t>
            </a:r>
            <a:r>
              <a:rPr lang="en-US" dirty="0" err="1" smtClean="0"/>
              <a:t>Geminga</a:t>
            </a:r>
            <a:r>
              <a:rPr lang="en-US" dirty="0" smtClean="0"/>
              <a:t> (</a:t>
            </a:r>
            <a:r>
              <a:rPr lang="en-US" dirty="0" err="1" smtClean="0"/>
              <a:t>xray</a:t>
            </a:r>
            <a:r>
              <a:rPr lang="en-US" dirty="0" smtClean="0"/>
              <a:t>, </a:t>
            </a:r>
            <a:r>
              <a:rPr lang="en-US" dirty="0" err="1" smtClean="0"/>
              <a:t>gammaray</a:t>
            </a:r>
            <a:r>
              <a:rPr lang="en-US" dirty="0" smtClean="0"/>
              <a:t>), but never found pulsation in gammas alone.  sparse -- why difficult.  ~dozen per day!</a:t>
            </a:r>
          </a:p>
          <a:p>
            <a:r>
              <a:rPr lang="en-US" dirty="0" smtClean="0"/>
              <a:t>Owens Valley 1960</a:t>
            </a:r>
            <a:r>
              <a:rPr lang="en-US" baseline="0" dirty="0" smtClean="0"/>
              <a:t> </a:t>
            </a:r>
            <a:r>
              <a:rPr lang="en-US" dirty="0" smtClean="0"/>
              <a:t>updated </a:t>
            </a:r>
            <a:r>
              <a:rPr lang="en-US" dirty="0" err="1" smtClean="0"/>
              <a:t>lightcurve</a:t>
            </a:r>
            <a:r>
              <a:rPr lang="en-US" dirty="0" smtClean="0"/>
              <a:t> with more data.  discovery </a:t>
            </a:r>
            <a:r>
              <a:rPr lang="en-US" dirty="0" err="1" smtClean="0"/>
              <a:t>lightcurve</a:t>
            </a:r>
            <a:r>
              <a:rPr lang="en-US" dirty="0" smtClean="0"/>
              <a:t> quite similar.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detection of high energy gamma ray emission from globular cluster. Steady,</a:t>
            </a:r>
            <a:r>
              <a:rPr lang="en-US" baseline="0" dirty="0" smtClean="0"/>
              <a:t> point like emission a 17sigma. Emission originates from 40-63 MSP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Milliseconds: molto </a:t>
            </a:r>
            <a:r>
              <a:rPr lang="en-US" dirty="0" err="1" smtClean="0"/>
              <a:t>vecchie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rallentano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stanno</a:t>
            </a:r>
            <a:r>
              <a:rPr lang="en-US" baseline="0" dirty="0" smtClean="0"/>
              <a:t> in un </a:t>
            </a:r>
            <a:r>
              <a:rPr lang="en-US" baseline="0" dirty="0" err="1" smtClean="0"/>
              <a:t>sistema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binario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stella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compagna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restituisce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nuovo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energia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pulsare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Short: merging of 2 compact objects</a:t>
            </a:r>
          </a:p>
          <a:p>
            <a:r>
              <a:rPr lang="en-US" dirty="0" err="1" smtClean="0"/>
              <a:t>Long:</a:t>
            </a:r>
            <a:r>
              <a:rPr lang="en-US" sz="1200" b="1" dirty="0" err="1" smtClean="0">
                <a:solidFill>
                  <a:srgbClr val="FF8000"/>
                </a:solidFill>
              </a:rPr>
              <a:t>Gravitational</a:t>
            </a:r>
            <a:r>
              <a:rPr lang="en-US" sz="1200" b="1" dirty="0" smtClean="0">
                <a:solidFill>
                  <a:srgbClr val="FF8000"/>
                </a:solidFill>
              </a:rPr>
              <a:t> collapse of a massive star (M&gt; 20 M</a:t>
            </a:r>
            <a:r>
              <a:rPr lang="en-US" sz="1200" b="1" baseline="-25000" dirty="0" smtClean="0">
                <a:solidFill>
                  <a:srgbClr val="FF8000"/>
                </a:solidFill>
                <a:sym typeface="Wingdings" charset="2"/>
              </a:rPr>
              <a:t></a:t>
            </a:r>
            <a:r>
              <a:rPr lang="en-US" sz="1200" b="1" dirty="0" smtClean="0">
                <a:solidFill>
                  <a:srgbClr val="FF8000"/>
                </a:solidFill>
                <a:sym typeface="Wingdings" charset="2"/>
              </a:rPr>
              <a:t>) : </a:t>
            </a:r>
            <a:r>
              <a:rPr lang="en-US" sz="1200" b="1" dirty="0" smtClean="0">
                <a:solidFill>
                  <a:srgbClr val="FF8000"/>
                </a:solidFill>
              </a:rPr>
              <a:t>LONG GRB (&gt;2s)</a:t>
            </a:r>
          </a:p>
          <a:p>
            <a:pPr eaLnBrk="1" hangingPunct="1"/>
            <a:r>
              <a:rPr lang="en-US" sz="1200" dirty="0" smtClean="0">
                <a:solidFill>
                  <a:srgbClr val="66CCFF"/>
                </a:solidFill>
              </a:rPr>
              <a:t>ms time variability :  compact sourc</a:t>
            </a:r>
            <a:r>
              <a:rPr lang="en-US" sz="1200" baseline="0" dirty="0" smtClean="0">
                <a:solidFill>
                  <a:srgbClr val="66CCFF"/>
                </a:solidFill>
              </a:rPr>
              <a:t>e </a:t>
            </a:r>
            <a:r>
              <a:rPr lang="en-US" sz="1200" dirty="0" smtClean="0">
                <a:solidFill>
                  <a:srgbClr val="66CCFF"/>
                </a:solidFill>
              </a:rPr>
              <a:t>huge amount of energy  : plasma in ultra-relativistic (</a:t>
            </a:r>
            <a:r>
              <a:rPr lang="en-US" sz="1200" dirty="0" err="1" smtClean="0">
                <a:solidFill>
                  <a:srgbClr val="66CCFF"/>
                </a:solidFill>
                <a:sym typeface="Symbol" charset="2"/>
              </a:rPr>
              <a:t></a:t>
            </a:r>
            <a:r>
              <a:rPr lang="en-US" sz="1200" dirty="0" smtClean="0">
                <a:solidFill>
                  <a:srgbClr val="66CCFF"/>
                </a:solidFill>
              </a:rPr>
              <a:t> &gt; 100) expansion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66CCFF"/>
                </a:solidFill>
              </a:rPr>
              <a:t>external layers of progenitor ejected as shells with different velocities :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Internal Shocks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66CCFF"/>
                </a:solidFill>
              </a:rPr>
              <a:t>Shells interaction with the external medium :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00FF00"/>
                </a:solidFill>
              </a:rPr>
              <a:t>External Shock</a:t>
            </a:r>
            <a:endParaRPr lang="en-US" sz="1800" dirty="0" smtClean="0">
              <a:latin typeface="Times New Roman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>
              <a:solidFill>
                <a:srgbClr val="FF0000"/>
              </a:solidFill>
              <a:latin typeface="Times New Roman" charset="0"/>
            </a:endParaRPr>
          </a:p>
          <a:p>
            <a:pPr eaLnBrk="1" hangingPunct="1"/>
            <a:endParaRPr lang="en-US" sz="1400" dirty="0" smtClean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Delayed emission and short duration</a:t>
            </a:r>
            <a:r>
              <a:rPr lang="en-US" baseline="0" dirty="0" smtClean="0"/>
              <a:t> first observation.</a:t>
            </a:r>
          </a:p>
          <a:p>
            <a:r>
              <a:rPr lang="en-US" baseline="0" dirty="0" smtClean="0"/>
              <a:t>No extra spectral component to explain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photons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GBM emission and second pulse from LAT from same region?</a:t>
            </a:r>
          </a:p>
          <a:p>
            <a:r>
              <a:rPr lang="en-US" baseline="0" dirty="0" smtClean="0">
                <a:sym typeface="Wingdings"/>
              </a:rPr>
              <a:t>Is the delay of the LAT pulse an accident? Or there is a physical reason?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C3F2-2CBB-2941-9599-C281435355C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7432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Claudia Cecchi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 descr="fermi_logo_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3000" cy="1006475"/>
          </a:xfrm>
          <a:prstGeom prst="rect">
            <a:avLst/>
          </a:prstGeom>
          <a:noFill/>
        </p:spPr>
      </p:pic>
      <p:pic>
        <p:nvPicPr>
          <p:cNvPr id="7" name="Picture 20" descr="INFNLogoPG.gif                                                 000819E9Macintosh HD                   C06AB517: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8001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DESY Seminar June 9th-10th 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Claudia Cecchi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8B298-D4DC-854A-8DDD-43BFA9B8F2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3.bin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1.png"/><Relationship Id="rId5" Type="http://schemas.openxmlformats.org/officeDocument/2006/relationships/oleObject" Target="../embeddings/Microsoft_Equation2.bin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9.xml"/><Relationship Id="rId5" Type="http://schemas.openxmlformats.org/officeDocument/2006/relationships/oleObject" Target="../embeddings/Microsoft_Equation4.bin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image" Target="../media/image65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Relationship Id="rId5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d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2.png"/><Relationship Id="rId1" Type="http://schemas.openxmlformats.org/officeDocument/2006/relationships/video" Target="file://localhost/Users/claudiacecchi/Documents/claudia/conferences/Seminario%20FERMI%20Heidelberg%2009/Fermi_North_South_Tour_640x360.m4v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df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ermibooth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1"/>
            <a:ext cx="4191000" cy="696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14800" y="762000"/>
            <a:ext cx="525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Black"/>
                <a:cs typeface="Arial Black"/>
              </a:rPr>
              <a:t>FERMI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Gamma Ray Space Telescope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(GLAST) </a:t>
            </a:r>
            <a:endParaRPr lang="en-US" sz="2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First Scientific Results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4343400"/>
            <a:ext cx="5029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Claudia Cecchi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University of Perugia and INFN</a:t>
            </a:r>
          </a:p>
          <a:p>
            <a:pPr algn="ctr"/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On behalf of </a:t>
            </a:r>
            <a:r>
              <a:rPr lang="en-US" sz="2400" b="1" smtClean="0">
                <a:latin typeface="Arial"/>
                <a:cs typeface="Arial"/>
              </a:rPr>
              <a:t>the </a:t>
            </a:r>
          </a:p>
          <a:p>
            <a:pPr algn="ctr"/>
            <a:r>
              <a:rPr lang="en-US" sz="2400" b="1" smtClean="0">
                <a:latin typeface="Arial"/>
                <a:cs typeface="Arial"/>
              </a:rPr>
              <a:t>Fermi </a:t>
            </a:r>
            <a:r>
              <a:rPr lang="en-US" sz="2400" b="1" dirty="0" smtClean="0">
                <a:latin typeface="Arial"/>
                <a:cs typeface="Arial"/>
              </a:rPr>
              <a:t>LAT Collaboration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64275"/>
            <a:ext cx="21336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2895600" cy="365125"/>
          </a:xfrm>
        </p:spPr>
        <p:txBody>
          <a:bodyPr/>
          <a:lstStyle/>
          <a:p>
            <a:r>
              <a:rPr lang="en-US" dirty="0" smtClean="0"/>
              <a:t>Claudia Cecchi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763000" cy="59335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A moment later….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And then….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1" cy="59436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LAT Collaboration</a:t>
            </a:r>
            <a:endParaRPr lang="en-US" sz="3200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57200" y="1066800"/>
            <a:ext cx="8001000" cy="528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France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CNRS/IN2P3, CEA/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Saclay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Italy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INFN, ASI, INAF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Japan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Hiroshima University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ISAS/JAXA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RIKEN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Tokyo Institute of Technology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Sweden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Royal Institute of Technology (KTH)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Stockholm University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United States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Stanford University (SLAC and HEPL/Physics)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University of California, Santa Cruz - Santa Cruz Institute for Particle Physics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Goddard Space Flight Center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Naval Research Laboratory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Sonoma State University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The Ohio State University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University of Washington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10200" y="1219200"/>
            <a:ext cx="3124200" cy="29527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50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PI: Peter Michelson</a:t>
            </a:r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Arial"/>
                <a:cs typeface="Arial"/>
              </a:rPr>
              <a:t>(Stanford)</a:t>
            </a:r>
          </a:p>
          <a:p>
            <a:pPr eaLnBrk="1" hangingPunct="1">
              <a:spcBef>
                <a:spcPct val="25000"/>
              </a:spcBef>
            </a:pPr>
            <a:r>
              <a:rPr lang="en-US" sz="1400" dirty="0">
                <a:solidFill>
                  <a:schemeClr val="accent2"/>
                </a:solidFill>
                <a:latin typeface="Arial"/>
                <a:cs typeface="Arial"/>
              </a:rPr>
              <a:t>~390 Scientific Members (including 96 Affiliated Scientists, plus 68 </a:t>
            </a:r>
            <a:r>
              <a:rPr lang="en-US" sz="1400" dirty="0" err="1">
                <a:solidFill>
                  <a:schemeClr val="accent2"/>
                </a:solidFill>
                <a:latin typeface="Arial"/>
                <a:cs typeface="Arial"/>
              </a:rPr>
              <a:t>Postdocs</a:t>
            </a:r>
            <a:r>
              <a:rPr lang="en-US" sz="1400" dirty="0">
                <a:solidFill>
                  <a:schemeClr val="accent2"/>
                </a:solidFill>
                <a:latin typeface="Arial"/>
                <a:cs typeface="Arial"/>
              </a:rPr>
              <a:t> and 105 Students)</a:t>
            </a:r>
            <a:endParaRPr lang="en-US" sz="1600" dirty="0">
              <a:solidFill>
                <a:schemeClr val="accent2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25000"/>
              </a:spcBef>
            </a:pPr>
            <a:r>
              <a:rPr lang="en-US" sz="1600" b="1" dirty="0">
                <a:solidFill>
                  <a:srgbClr val="000066"/>
                </a:solidFill>
                <a:latin typeface="Arial"/>
                <a:cs typeface="Arial"/>
              </a:rPr>
              <a:t>Cooperation between NASA and DOE, with key international contributions from France, Italy, Japan and Sweden.  </a:t>
            </a:r>
          </a:p>
          <a:p>
            <a:pPr eaLnBrk="1" hangingPunct="1">
              <a:spcBef>
                <a:spcPct val="25000"/>
              </a:spcBef>
            </a:pPr>
            <a:r>
              <a:rPr lang="en-US" sz="1600" b="1" dirty="0">
                <a:latin typeface="Arial"/>
                <a:cs typeface="Arial"/>
              </a:rPr>
              <a:t>Managed at SLAC.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Fermi Science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09600"/>
            <a:ext cx="8915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A very broad menu, including: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Systems with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supermassive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black holes (Active Galactic Nuclei)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Gamma Ray Bursts (GRB)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Pulsars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Supernova Remnants (SNR),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PWNe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, Origin of Cosmic Rays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Diffuse emission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Solar physics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Probing the era of Galaxy formation, optical-UV background light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Unidentified sources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Discovery! New source classes, Dark Matter (?)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5698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Draw the interest of both High Energy Particle Physics and High Energy Astrophysics communities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Operating modes</a:t>
            </a:r>
            <a:endParaRPr lang="en-US" sz="3200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-76200" y="1371600"/>
            <a:ext cx="4343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observing mode is Sky Survey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Full sky every 2 orbits (3 hours)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Uniform exposure, with each region viewed for ~30 minutes every 2 orbits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Best serves majority of science, facilitates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multiwavelength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observation planning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Exposure intervals commensurate with typical instrument integration times for sources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EGRET sensitivity reached in days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4" name="Picture 2" descr="LAT_skySensi2x2_P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447800"/>
            <a:ext cx="5029200" cy="2828925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" y="5181600"/>
            <a:ext cx="86868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 charset="0"/>
              </a:rPr>
              <a:t> Pointed observations when appropriate (selected by peer review in later years) with automatic earth avoidance selectable.  Target of Opportunity pointing.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 charset="0"/>
              </a:rPr>
              <a:t> Autonomous </a:t>
            </a:r>
            <a:r>
              <a:rPr lang="en-US" sz="1800" b="1" dirty="0" err="1">
                <a:latin typeface="Arial" charset="0"/>
              </a:rPr>
              <a:t>repoints</a:t>
            </a:r>
            <a:r>
              <a:rPr lang="en-US" sz="1800" b="1" dirty="0">
                <a:latin typeface="Arial" charset="0"/>
              </a:rPr>
              <a:t> for onboard GRB detections in any mode.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Performance of the LAT on Orbit</a:t>
            </a:r>
            <a:endParaRPr lang="en-US" sz="32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" y="990600"/>
            <a:ext cx="472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 background rates very close to expectation (non-trivial!)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Spectacular charged-particle hit efficiency: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PSF on-orbit as expected (note intrinsic energy dependence =&gt; localization is source-dependent)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verify using on-pulse photons from Vela, compare with detailed MC simulation: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On-orbit calorimeter calibration stable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use cosmic ray heavy ions: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 rot="19735580">
            <a:off x="4343400" y="22860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 rot="20442353">
            <a:off x="4800600" y="39624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 rot="676935">
            <a:off x="4114800" y="57912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5" descr="tower-hit-e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066800"/>
            <a:ext cx="2971800" cy="1982788"/>
          </a:xfrm>
          <a:prstGeom prst="rect">
            <a:avLst/>
          </a:prstGeom>
          <a:noFill/>
        </p:spPr>
      </p:pic>
      <p:pic>
        <p:nvPicPr>
          <p:cNvPr id="8" name="Picture 14" descr="PSF_Vela_validation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5486400" y="3048000"/>
            <a:ext cx="3200400" cy="21066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19" descr="HeavyIons_new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5029200"/>
            <a:ext cx="3276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First Light</a:t>
            </a:r>
            <a:endParaRPr lang="en-US" sz="3200" dirty="0"/>
          </a:p>
        </p:txBody>
      </p:sp>
      <p:pic>
        <p:nvPicPr>
          <p:cNvPr id="3" name="Picture 4" descr="267641main_allsky_labeled_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8388"/>
            <a:ext cx="9144000" cy="4570412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916113" y="5867400"/>
            <a:ext cx="56276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 days of all-sky survey engineering data.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AGILE 9-month sky map</a:t>
            </a:r>
            <a:endParaRPr lang="en-US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614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LAT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Bright </a:t>
            </a:r>
            <a:r>
              <a:rPr lang="en-US" sz="3200" dirty="0" smtClean="0">
                <a:latin typeface="Arial Black"/>
                <a:ea typeface="+mj-ea"/>
                <a:cs typeface="Arial Black"/>
              </a:rPr>
              <a:t>S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ources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(March 11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th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 2009)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7" name="Picture 1034" descr="317870main_Fermi_3_m#2F49B8.jpg                                002F203AMacintosh HD                   C1960B94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0762"/>
            <a:ext cx="9144000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8194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1000" y="914400"/>
            <a:ext cx="83883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and where do pulsars emit gamma rays? How common are radio-quiet pulsars?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necessary clue to magnetic field configurations and dynamics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EGRET Unidentified Sources?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most of the EGRET source identifications are a mystery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energy budgets of gamma-ray bursts?  What are the temporal characteristics of the high-energy emission?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not well characterized yet, key tests of models.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origins of the diffuse emissions?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galactic: cosmic-ray and matter distributions; sources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extragalactic: populations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new sources (Dark Matter annihilations, clusters, …)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 the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supermassive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black hole systems of AGN work?  Why do the jets shine so brightly in gamma rays?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temporal and spectral variability over different timescales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remains to be discovered with great new capabilities?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EGRET showed us the tip of the iceberg.  New sources and probes for new physics.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Open questions from EGRET </a:t>
            </a:r>
            <a:endParaRPr lang="en-US" sz="3200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8194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Immagine 2.png                                                 0007E999Macintosh HD                   C16F30D3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848972"/>
            <a:ext cx="5195957" cy="5399428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Why explore the Universe in gamma?</a:t>
            </a:r>
            <a:endParaRPr lang="en-US" sz="3200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572000"/>
            <a:ext cx="4343400" cy="1371600"/>
          </a:xfrm>
          <a:prstGeom prst="rect">
            <a:avLst/>
          </a:prstGeom>
          <a:solidFill>
            <a:srgbClr val="FFFF00">
              <a:alpha val="12000"/>
            </a:srgb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1466" y="1371600"/>
            <a:ext cx="397253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609600" y="5867400"/>
            <a:ext cx="7848600" cy="657225"/>
          </a:xfrm>
          <a:prstGeom prst="rect">
            <a:avLst/>
          </a:prstGeom>
          <a:noFill/>
          <a:ln w="9525">
            <a:solidFill>
              <a:srgbClr val="AA0C2B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Extreme High-Energy end of 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em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spectrum =&gt;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extreme universe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.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181600" y="53340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Gamma-rays are produced by </a:t>
            </a:r>
            <a:r>
              <a:rPr kumimoji="0" lang="en-US" altLang="ja-JP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non-thermal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processes!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EGRET Gamma-ray Pulsar </a:t>
            </a:r>
            <a:br>
              <a:rPr lang="en-US" sz="3200" dirty="0" smtClean="0"/>
            </a:br>
            <a:r>
              <a:rPr lang="en-US" sz="3200" dirty="0" smtClean="0"/>
              <a:t>light curves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133600"/>
            <a:ext cx="6019800" cy="431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62200"/>
            <a:ext cx="315585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2"/>
          <p:cNvSpPr txBox="1">
            <a:spLocks noChangeArrowheads="1"/>
          </p:cNvSpPr>
          <p:nvPr/>
        </p:nvSpPr>
        <p:spPr bwMode="auto">
          <a:xfrm>
            <a:off x="304800" y="9906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lang="it-IT" sz="1400" b="1" kern="0" dirty="0" err="1" smtClean="0">
                <a:solidFill>
                  <a:srgbClr val="000090"/>
                </a:solidFill>
                <a:latin typeface="Arial"/>
                <a:cs typeface="Arial"/>
              </a:rPr>
              <a:t>Rotating</a:t>
            </a:r>
            <a:r>
              <a:rPr lang="it-IT" sz="1400" b="1" kern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400" b="1" kern="0" dirty="0" err="1" smtClean="0">
                <a:solidFill>
                  <a:srgbClr val="000090"/>
                </a:solidFill>
                <a:latin typeface="Arial"/>
                <a:cs typeface="Arial"/>
              </a:rPr>
              <a:t>neutron</a:t>
            </a:r>
            <a:r>
              <a:rPr lang="it-IT" sz="1400" b="1" kern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400" b="1" kern="0" dirty="0" err="1" smtClean="0">
                <a:solidFill>
                  <a:srgbClr val="000090"/>
                </a:solidFill>
                <a:latin typeface="Arial"/>
                <a:cs typeface="Arial"/>
              </a:rPr>
              <a:t>stars</a:t>
            </a:r>
            <a:endParaRPr lang="it-IT" sz="1400" b="1" kern="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it-IT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Magnetic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axis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inclinated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respect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rotation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axis</a:t>
            </a:r>
            <a:endParaRPr kumimoji="0" lang="it-IT" sz="1400" b="1" i="0" u="none" strike="noStrike" kern="0" cap="none" spc="0" normalizeH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Rotation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energy</a:t>
            </a: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dissipated</a:t>
            </a: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 in the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emission</a:t>
            </a: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 the EM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radiation</a:t>
            </a: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 and in the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charged</a:t>
            </a: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particle</a:t>
            </a:r>
            <a:r>
              <a:rPr lang="it-IT" sz="1400" b="1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400" b="1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acceleration</a:t>
            </a:r>
            <a:endParaRPr lang="it-IT" sz="1400" b="1" kern="0" baseline="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emitted</a:t>
            </a:r>
            <a:r>
              <a:rPr kumimoji="0" lang="it-IT" sz="14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the gamma band</a:t>
            </a:r>
            <a:endParaRPr kumimoji="0" lang="it-IT" sz="14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Phase averaged SED for VELA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5334000" cy="396849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81000" y="1447800"/>
          <a:ext cx="3352800" cy="876300"/>
        </p:xfrm>
        <a:graphic>
          <a:graphicData uri="http://schemas.openxmlformats.org/presentationml/2006/ole">
            <p:oleObj spid="_x0000_s43010" name="Equation" r:id="rId4" imgW="1320800" imgH="2286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14800" y="1654314"/>
            <a:ext cx="5065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Consistent with </a:t>
            </a:r>
            <a:r>
              <a:rPr lang="en-US" sz="2000" b="1" dirty="0" err="1" smtClean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=1, simple exponential</a:t>
            </a:r>
          </a:p>
          <a:p>
            <a:r>
              <a:rPr lang="en-US" sz="2000" b="1" dirty="0" err="1" smtClean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=2 </a:t>
            </a:r>
            <a:r>
              <a:rPr lang="en-US" sz="2000" b="1" dirty="0" err="1" smtClean="0">
                <a:latin typeface="Arial"/>
                <a:cs typeface="Arial"/>
              </a:rPr>
              <a:t>superexponential</a:t>
            </a:r>
            <a:r>
              <a:rPr lang="en-US" sz="2000" b="1" dirty="0" smtClean="0">
                <a:latin typeface="Arial"/>
                <a:cs typeface="Arial"/>
              </a:rPr>
              <a:t> rejected at 16.5σ</a:t>
            </a:r>
            <a:endParaRPr lang="en-US" sz="2000" b="1" dirty="0">
              <a:latin typeface="Arial"/>
              <a:cs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00700" y="3060940"/>
          <a:ext cx="1485900" cy="672860"/>
        </p:xfrm>
        <a:graphic>
          <a:graphicData uri="http://schemas.openxmlformats.org/presentationml/2006/ole">
            <p:oleObj spid="_x0000_s43011" name="Equation" r:id="rId5" imgW="723900" imgH="2032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486400" y="3911600"/>
          <a:ext cx="2240280" cy="355600"/>
        </p:xfrm>
        <a:graphic>
          <a:graphicData uri="http://schemas.openxmlformats.org/presentationml/2006/ole">
            <p:oleObj spid="_x0000_s43012" name="Equation" r:id="rId6" imgW="800100" imgH="1270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24800" y="3810000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GeV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4876800"/>
            <a:ext cx="3086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No evidence for magnetic pair attenuation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near surface emission ruled out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Discovery of the first </a:t>
            </a:r>
            <a:br>
              <a:rPr lang="en-US" sz="3200" dirty="0" smtClean="0"/>
            </a:br>
            <a:r>
              <a:rPr lang="en-US" sz="3200" dirty="0" smtClean="0"/>
              <a:t>Gamma-ray-only Pulsar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525" y="1066800"/>
            <a:ext cx="8778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GB" sz="2000" b="1" dirty="0">
                <a:latin typeface="Arial" charset="0"/>
              </a:rPr>
              <a:t>A radio-quiet, gamma-ray only pulsar, in Supernova Remnant CTA1</a:t>
            </a:r>
            <a:endParaRPr lang="en-US" sz="2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1476375"/>
            <a:ext cx="4054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 dirty="0">
                <a:latin typeface="Arial" charset="0"/>
              </a:rPr>
              <a:t>Quick discovery enabled by</a:t>
            </a:r>
          </a:p>
          <a:p>
            <a:pPr eaLnBrk="1" hangingPunct="1">
              <a:buFontTx/>
              <a:buChar char="•"/>
            </a:pPr>
            <a:r>
              <a:rPr lang="en-US" sz="1800" b="1" dirty="0">
                <a:latin typeface="Arial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large leap in key capabilities</a:t>
            </a:r>
          </a:p>
          <a:p>
            <a:pPr eaLnBrk="1" hangingPunct="1">
              <a:buFontTx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 new analysis technique (Atwood et al)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28600" y="2362200"/>
            <a:ext cx="3962400" cy="4360863"/>
            <a:chOff x="144" y="1488"/>
            <a:chExt cx="2496" cy="2747"/>
          </a:xfrm>
        </p:grpSpPr>
        <p:pic>
          <p:nvPicPr>
            <p:cNvPr id="8" name="Picture 12" descr="CTA1_PSR_CTA1.pfd.bestprof_lc.png"/>
            <p:cNvPicPr>
              <a:picLocks noChangeAspect="1"/>
            </p:cNvPicPr>
            <p:nvPr/>
          </p:nvPicPr>
          <p:blipFill>
            <a:blip r:embed="rId3"/>
            <a:srcRect l="5235" t="7979" r="7990" b="3252"/>
            <a:stretch>
              <a:fillRect/>
            </a:stretch>
          </p:blipFill>
          <p:spPr bwMode="auto">
            <a:xfrm>
              <a:off x="384" y="1488"/>
              <a:ext cx="2256" cy="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960" y="1680"/>
              <a:ext cx="816" cy="3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1">
                  <a:solidFill>
                    <a:srgbClr val="000000"/>
                  </a:solidFill>
                  <a:latin typeface="Times New Roman" charset="0"/>
                </a:rPr>
                <a:t>P ~ 317 ms</a:t>
              </a: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1">
                  <a:solidFill>
                    <a:srgbClr val="000000"/>
                  </a:solidFill>
                  <a:latin typeface="Times New Roman" charset="0"/>
                </a:rPr>
                <a:t>Pdot ~ 3.6E-13</a:t>
              </a:r>
              <a:endParaRPr lang="en-GB" sz="1400">
                <a:solidFill>
                  <a:srgbClr val="000000"/>
                </a:solidFill>
                <a:latin typeface="Times New Roman" charset="0"/>
              </a:endParaRPr>
            </a:p>
            <a:p>
              <a:pPr defTabSz="457200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1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144" y="3266"/>
              <a:ext cx="2470" cy="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buFont typeface="Arial" charset="0"/>
                <a:buChar char="•"/>
              </a:pPr>
              <a:r>
                <a:rPr lang="en-GB" sz="1400" dirty="0">
                  <a:latin typeface="Arial"/>
                  <a:ea typeface="Arial" charset="0"/>
                  <a:cs typeface="Arial"/>
                </a:rPr>
                <a:t> Spin-down luminosity ~10</a:t>
              </a:r>
              <a:r>
                <a:rPr lang="en-GB" sz="1400" baseline="30000" dirty="0">
                  <a:latin typeface="Arial"/>
                  <a:ea typeface="Arial" charset="0"/>
                  <a:cs typeface="Arial"/>
                </a:rPr>
                <a:t>36</a:t>
              </a:r>
              <a:r>
                <a:rPr lang="en-GB" sz="1400" dirty="0">
                  <a:latin typeface="Arial"/>
                  <a:ea typeface="Arial" charset="0"/>
                  <a:cs typeface="Arial"/>
                </a:rPr>
                <a:t> erg s</a:t>
              </a:r>
              <a:r>
                <a:rPr lang="en-GB" sz="1400" baseline="30000" dirty="0">
                  <a:latin typeface="Arial"/>
                  <a:ea typeface="Arial" charset="0"/>
                  <a:cs typeface="Arial"/>
                </a:rPr>
                <a:t>-1</a:t>
              </a:r>
              <a:r>
                <a:rPr lang="en-GB" sz="1400" dirty="0">
                  <a:latin typeface="Arial"/>
                  <a:ea typeface="Arial" charset="0"/>
                  <a:cs typeface="Arial"/>
                </a:rPr>
                <a:t>, sufficient to supply the PWN with magnetic fields and energetic electrons.</a:t>
              </a:r>
            </a:p>
            <a:p>
              <a:pPr eaLnBrk="1" hangingPunct="1">
                <a:spcBef>
                  <a:spcPts val="1200"/>
                </a:spcBef>
                <a:buFont typeface="Arial" charset="0"/>
                <a:buChar char="•"/>
              </a:pPr>
              <a:r>
                <a:rPr lang="en-GB" sz="1400" dirty="0">
                  <a:latin typeface="Arial"/>
                  <a:ea typeface="Arial" charset="0"/>
                  <a:cs typeface="Arial"/>
                </a:rPr>
                <a:t> </a:t>
              </a:r>
              <a:r>
                <a:rPr lang="de-DE" sz="1400" dirty="0" err="1">
                  <a:latin typeface="Arial"/>
                  <a:cs typeface="Arial"/>
                </a:rPr>
                <a:t>The</a:t>
              </a:r>
              <a:r>
                <a:rPr lang="de-DE" sz="1400" dirty="0" smtClean="0">
                  <a:latin typeface="Arial"/>
                  <a:cs typeface="Arial"/>
                </a:rPr>
                <a:t> γ</a:t>
              </a:r>
              <a:r>
                <a:rPr lang="en-US" sz="1400" dirty="0" smtClean="0">
                  <a:latin typeface="Arial"/>
                  <a:cs typeface="Arial"/>
                </a:rPr>
                <a:t>-</a:t>
              </a:r>
              <a:r>
                <a:rPr lang="en-US" sz="1400" dirty="0">
                  <a:latin typeface="Arial"/>
                  <a:cs typeface="Arial"/>
                </a:rPr>
                <a:t>ray</a:t>
              </a:r>
              <a:r>
                <a:rPr lang="de-DE" sz="1400" dirty="0">
                  <a:latin typeface="Arial"/>
                  <a:cs typeface="Arial"/>
                </a:rPr>
                <a:t> </a:t>
              </a:r>
              <a:r>
                <a:rPr lang="de-DE" sz="1400" dirty="0" err="1">
                  <a:latin typeface="Arial"/>
                  <a:cs typeface="Arial"/>
                </a:rPr>
                <a:t>flux</a:t>
              </a:r>
              <a:r>
                <a:rPr lang="de-DE" sz="1400" dirty="0">
                  <a:latin typeface="Arial"/>
                  <a:cs typeface="Arial"/>
                </a:rPr>
                <a:t> </a:t>
              </a:r>
              <a:r>
                <a:rPr lang="de-DE" sz="1400" dirty="0" err="1">
                  <a:latin typeface="Arial"/>
                  <a:cs typeface="Arial"/>
                </a:rPr>
                <a:t>from</a:t>
              </a:r>
              <a:r>
                <a:rPr lang="de-DE" sz="1400" dirty="0">
                  <a:latin typeface="Arial"/>
                  <a:cs typeface="Arial"/>
                </a:rPr>
                <a:t> </a:t>
              </a:r>
              <a:r>
                <a:rPr lang="de-DE" sz="1400" dirty="0" err="1">
                  <a:latin typeface="Arial"/>
                  <a:cs typeface="Arial"/>
                </a:rPr>
                <a:t>the</a:t>
              </a:r>
              <a:r>
                <a:rPr lang="de-DE" sz="1400" dirty="0">
                  <a:latin typeface="Arial"/>
                  <a:cs typeface="Arial"/>
                </a:rPr>
                <a:t> CTA 1 </a:t>
              </a:r>
              <a:r>
                <a:rPr lang="de-DE" sz="1400" dirty="0" err="1">
                  <a:latin typeface="Arial"/>
                  <a:cs typeface="Arial"/>
                </a:rPr>
                <a:t>pulsar</a:t>
              </a:r>
              <a:r>
                <a:rPr lang="de-DE" sz="1400" dirty="0">
                  <a:latin typeface="Arial"/>
                  <a:cs typeface="Arial"/>
                </a:rPr>
                <a:t> </a:t>
              </a:r>
              <a:r>
                <a:rPr lang="de-DE" sz="1400" dirty="0" err="1">
                  <a:latin typeface="Arial"/>
                  <a:cs typeface="Arial"/>
                </a:rPr>
                <a:t>corresponds</a:t>
              </a:r>
              <a:r>
                <a:rPr lang="de-DE" sz="1400" dirty="0">
                  <a:latin typeface="Arial"/>
                  <a:cs typeface="Arial"/>
                </a:rPr>
                <a:t> to </a:t>
              </a:r>
              <a:r>
                <a:rPr lang="de-DE" sz="1400" dirty="0" err="1">
                  <a:latin typeface="Arial"/>
                  <a:cs typeface="Arial"/>
                </a:rPr>
                <a:t>about</a:t>
              </a:r>
              <a:r>
                <a:rPr lang="de-DE" sz="1400" dirty="0">
                  <a:latin typeface="Arial"/>
                  <a:cs typeface="Arial"/>
                </a:rPr>
                <a:t> 1-10% of </a:t>
              </a:r>
              <a:r>
                <a:rPr lang="de-DE" sz="1400" dirty="0" err="1">
                  <a:latin typeface="Arial"/>
                  <a:cs typeface="Arial"/>
                </a:rPr>
                <a:t>E</a:t>
              </a:r>
              <a:r>
                <a:rPr lang="de-DE" sz="1400" baseline="-25000" dirty="0" err="1">
                  <a:latin typeface="Arial"/>
                  <a:cs typeface="Arial"/>
                </a:rPr>
                <a:t>rot</a:t>
              </a:r>
              <a:r>
                <a:rPr lang="de-DE" sz="1400" baseline="-25000" dirty="0">
                  <a:latin typeface="Arial"/>
                  <a:cs typeface="Arial"/>
                </a:rPr>
                <a:t> </a:t>
              </a:r>
              <a:r>
                <a:rPr lang="de-DE" sz="1400" dirty="0">
                  <a:latin typeface="Arial"/>
                  <a:cs typeface="Arial"/>
                </a:rPr>
                <a:t>(</a:t>
              </a:r>
              <a:r>
                <a:rPr lang="de-DE" sz="1400" dirty="0" err="1">
                  <a:latin typeface="Arial"/>
                  <a:cs typeface="Arial"/>
                </a:rPr>
                <a:t>depending</a:t>
              </a:r>
              <a:r>
                <a:rPr lang="de-DE" sz="1400" dirty="0">
                  <a:latin typeface="Arial"/>
                  <a:cs typeface="Arial"/>
                </a:rPr>
                <a:t> on </a:t>
              </a:r>
              <a:r>
                <a:rPr lang="de-DE" sz="1400" dirty="0" err="1">
                  <a:latin typeface="Arial"/>
                  <a:cs typeface="Arial"/>
                </a:rPr>
                <a:t>beam</a:t>
              </a:r>
              <a:r>
                <a:rPr lang="de-DE" sz="1400" dirty="0">
                  <a:latin typeface="Arial"/>
                  <a:cs typeface="Arial"/>
                </a:rPr>
                <a:t> </a:t>
              </a:r>
              <a:r>
                <a:rPr lang="de-DE" sz="1400" dirty="0" err="1">
                  <a:latin typeface="Arial"/>
                  <a:cs typeface="Arial"/>
                </a:rPr>
                <a:t>geometry</a:t>
              </a:r>
              <a:r>
                <a:rPr lang="de-DE" sz="14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11" name="Picture 4" descr="Radio_X_gamma_map"/>
          <p:cNvPicPr>
            <a:picLocks noChangeAspect="1" noChangeArrowheads="1"/>
          </p:cNvPicPr>
          <p:nvPr/>
        </p:nvPicPr>
        <p:blipFill>
          <a:blip r:embed="rId4"/>
          <a:srcRect l="4552"/>
          <a:stretch>
            <a:fillRect/>
          </a:stretch>
        </p:blipFill>
        <p:spPr bwMode="auto">
          <a:xfrm>
            <a:off x="4114800" y="1447800"/>
            <a:ext cx="47942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5930900" y="6032500"/>
            <a:ext cx="2456355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600" dirty="0">
                <a:latin typeface="Arial"/>
                <a:cs typeface="Arial"/>
              </a:rPr>
              <a:t>Age ~(0.5 – 1)x10</a:t>
            </a:r>
            <a:r>
              <a:rPr lang="de-DE" sz="1600" baseline="30000" dirty="0">
                <a:latin typeface="Arial"/>
                <a:cs typeface="Arial"/>
              </a:rPr>
              <a:t>4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years</a:t>
            </a:r>
            <a:endParaRPr lang="de-DE" sz="1600" dirty="0">
              <a:latin typeface="Arial"/>
              <a:cs typeface="Arial"/>
            </a:endParaRPr>
          </a:p>
          <a:p>
            <a:r>
              <a:rPr lang="de-DE" sz="1600" dirty="0">
                <a:latin typeface="Arial"/>
                <a:cs typeface="Arial"/>
              </a:rPr>
              <a:t>Distance ~ 1.4 </a:t>
            </a:r>
            <a:r>
              <a:rPr lang="de-DE" sz="1600" dirty="0" err="1">
                <a:latin typeface="Arial"/>
                <a:cs typeface="Arial"/>
              </a:rPr>
              <a:t>kpc</a:t>
            </a:r>
            <a:endParaRPr lang="de-DE" sz="1600" dirty="0">
              <a:latin typeface="Arial"/>
              <a:cs typeface="Arial"/>
            </a:endParaRPr>
          </a:p>
          <a:p>
            <a:r>
              <a:rPr lang="de-DE" sz="1600" dirty="0">
                <a:latin typeface="Arial"/>
                <a:cs typeface="Arial"/>
              </a:rPr>
              <a:t>Diameter ~ 1.5°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0" y="65690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Pulsing sky</a:t>
            </a:r>
            <a:endParaRPr lang="en-US" sz="32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492875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295400"/>
            <a:ext cx="9206710" cy="527268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1037" y="1752600"/>
            <a:ext cx="79295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66CCFF"/>
                </a:solidFill>
                <a:ea typeface="Arial" charset="0"/>
                <a:cs typeface="Arial" charset="0"/>
              </a:rPr>
              <a:t>31 </a:t>
            </a:r>
            <a:r>
              <a:rPr lang="en-US" b="1" dirty="0">
                <a:solidFill>
                  <a:srgbClr val="66CCFF"/>
                </a:solidFill>
                <a:ea typeface="Arial" charset="0"/>
                <a:cs typeface="Arial" charset="0"/>
              </a:rPr>
              <a:t>gamma-ray and radio pulsars (includes 8 millisecond pulsars)</a:t>
            </a:r>
          </a:p>
          <a:p>
            <a:pPr marL="342900" indent="-342900" algn="ctr" eaLnBrk="1" hangingPunct="1">
              <a:lnSpc>
                <a:spcPct val="150000"/>
              </a:lnSpc>
            </a:pPr>
            <a:r>
              <a:rPr lang="en-US" b="1" dirty="0">
                <a:solidFill>
                  <a:srgbClr val="66CCFF"/>
                </a:solidFill>
                <a:ea typeface="Arial" charset="0"/>
                <a:cs typeface="Arial" charset="0"/>
              </a:rPr>
              <a:t>16  gamma-ray only pulsars</a:t>
            </a:r>
            <a:endParaRPr lang="en-US" b="1" dirty="0">
              <a:solidFill>
                <a:srgbClr val="003399"/>
              </a:solidFill>
              <a:ea typeface="Arial" charset="0"/>
              <a:cs typeface="Arial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Resolving EGRET </a:t>
            </a:r>
            <a:r>
              <a:rPr lang="en-US" sz="3200" dirty="0" err="1" smtClean="0"/>
              <a:t>UNID’s</a:t>
            </a:r>
            <a:r>
              <a:rPr lang="en-US" sz="3200" dirty="0" smtClean="0"/>
              <a:t>: </a:t>
            </a:r>
            <a:br>
              <a:rPr lang="en-US" sz="3200" dirty="0" smtClean="0"/>
            </a:br>
            <a:r>
              <a:rPr lang="en-US" sz="3200" dirty="0" smtClean="0"/>
              <a:t>Pulsar J1028</a:t>
            </a:r>
            <a:endParaRPr lang="en-US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" y="1158875"/>
            <a:ext cx="4727575" cy="508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768850" y="1149350"/>
            <a:ext cx="4375150" cy="441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LAT point source</a:t>
            </a:r>
          </a:p>
          <a:p>
            <a:pPr marL="392113" lvl="1" indent="-196850" algn="just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(</a:t>
            </a:r>
            <a:r>
              <a:rPr lang="en-GB" sz="1600" i="1" dirty="0" err="1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l</a:t>
            </a:r>
            <a:r>
              <a:rPr lang="en-GB" sz="1600" dirty="0" err="1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,</a:t>
            </a:r>
            <a:r>
              <a:rPr lang="en-GB" sz="1600" i="1" dirty="0" err="1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b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)=(285.074,-0.459) </a:t>
            </a:r>
          </a:p>
          <a:p>
            <a:pPr marL="392113" lvl="1" indent="-196850" algn="just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 95% CL radius of 0.079</a:t>
            </a:r>
            <a:r>
              <a:rPr lang="en-GB" sz="1600" baseline="330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o</a:t>
            </a:r>
          </a:p>
          <a:p>
            <a:pPr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Power law with a simple exponential </a:t>
            </a:r>
            <a:r>
              <a:rPr lang="en-GB" sz="2000" dirty="0" err="1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cutoff</a:t>
            </a:r>
            <a:endParaRPr lang="en-GB" sz="2000" dirty="0">
              <a:solidFill>
                <a:srgbClr val="000000"/>
              </a:solidFill>
              <a:latin typeface="Arial"/>
              <a:ea typeface="MS Gothic" charset="0"/>
              <a:cs typeface="Arial"/>
            </a:endParaRP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 err="1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Cutoff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 ~2-3 </a:t>
            </a:r>
            <a:r>
              <a:rPr lang="en-GB" sz="1600" dirty="0" err="1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GeV</a:t>
            </a:r>
            <a:endParaRPr lang="en-GB" sz="1600" dirty="0">
              <a:solidFill>
                <a:srgbClr val="000080"/>
              </a:solidFill>
              <a:latin typeface="Arial"/>
              <a:ea typeface="MS Gothic" charset="0"/>
              <a:cs typeface="Arial"/>
            </a:endParaRP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Index ~1.2</a:t>
            </a: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Integrated flux (0.1-30GeV) 1.62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Symbol" charset="2"/>
                <a:cs typeface="Arial"/>
              </a:rPr>
              <a:t>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0.27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Symbol" charset="2"/>
                <a:cs typeface="Arial"/>
              </a:rPr>
              <a:t>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0.32 e-7 ph/cm</a:t>
            </a:r>
            <a:r>
              <a:rPr lang="en-GB" sz="1600" baseline="330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2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/s</a:t>
            </a:r>
          </a:p>
          <a:p>
            <a:pPr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3EG flux 6.6</a:t>
            </a:r>
            <a:r>
              <a:rPr lang="en-GB" sz="2000" dirty="0">
                <a:solidFill>
                  <a:srgbClr val="000080"/>
                </a:solidFill>
                <a:latin typeface="Arial"/>
                <a:ea typeface="Symbol" charset="2"/>
                <a:cs typeface="Arial"/>
              </a:rPr>
              <a:t>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0.7 e-7 ph/cm</a:t>
            </a:r>
            <a:r>
              <a:rPr lang="en-GB" sz="2000" baseline="33000" dirty="0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/s</a:t>
            </a: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From power law with index 2</a:t>
            </a: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No </a:t>
            </a:r>
            <a:r>
              <a:rPr lang="en-GB" sz="1600" dirty="0" err="1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cutoff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 </a:t>
            </a:r>
            <a:r>
              <a:rPr lang="en-GB" sz="1600" dirty="0" err="1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modeled</a:t>
            </a:r>
            <a:endParaRPr lang="en-GB" sz="1600" dirty="0">
              <a:solidFill>
                <a:srgbClr val="000080"/>
              </a:solidFill>
              <a:latin typeface="Arial"/>
              <a:ea typeface="MS Gothic" charset="0"/>
              <a:cs typeface="Arial"/>
            </a:endParaRP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Low energy contribution from nearby source</a:t>
            </a:r>
          </a:p>
          <a:p>
            <a:pPr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2000" dirty="0">
                <a:solidFill>
                  <a:srgbClr val="000000"/>
                </a:solidFill>
                <a:latin typeface="Arial"/>
                <a:ea typeface="MS Gothic" charset="0"/>
                <a:cs typeface="Arial"/>
              </a:rPr>
              <a:t>COS-B source</a:t>
            </a: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Flux 2.7 e-6 ph/cm</a:t>
            </a:r>
            <a:r>
              <a:rPr lang="en-GB" sz="1600" baseline="330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2</a:t>
            </a: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/s</a:t>
            </a:r>
          </a:p>
          <a:p>
            <a:pPr marL="392113" lvl="1" indent="-196850" defTabSz="414338" eaLnBrk="1">
              <a:lnSpc>
                <a:spcPct val="93000"/>
              </a:lnSpc>
              <a:buClr>
                <a:srgbClr val="008000"/>
              </a:buClr>
              <a:buSzPct val="80000"/>
              <a:buFont typeface="Wingdings" charset="2"/>
              <a:buChar char="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GB" sz="1600" dirty="0">
                <a:solidFill>
                  <a:srgbClr val="000080"/>
                </a:solidFill>
                <a:latin typeface="Arial"/>
                <a:ea typeface="MS Gothic" charset="0"/>
                <a:cs typeface="Arial"/>
              </a:rPr>
              <a:t>Actually multiple sources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450" y="6059488"/>
            <a:ext cx="9078913" cy="5953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defTabSz="4143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en-GB" sz="1800" i="1" dirty="0">
                <a:solidFill>
                  <a:srgbClr val="000000"/>
                </a:solidFill>
                <a:latin typeface="Times New Roman" charset="0"/>
                <a:ea typeface="MS Gothic" charset="0"/>
                <a:cs typeface="MS Gothic" charset="0"/>
              </a:rPr>
              <a:t>Counts map above 100MeV, </a:t>
            </a:r>
            <a:r>
              <a:rPr lang="en-GB" sz="1800" i="1" dirty="0" err="1">
                <a:solidFill>
                  <a:srgbClr val="000000"/>
                </a:solidFill>
                <a:latin typeface="Times New Roman" charset="0"/>
                <a:ea typeface="MS Gothic" charset="0"/>
                <a:cs typeface="MS Gothic" charset="0"/>
              </a:rPr>
              <a:t>gaussian</a:t>
            </a:r>
            <a:r>
              <a:rPr lang="en-GB" sz="1800" i="1" dirty="0">
                <a:solidFill>
                  <a:srgbClr val="000000"/>
                </a:solidFill>
                <a:latin typeface="Times New Roman" charset="0"/>
                <a:ea typeface="MS Gothic" charset="0"/>
                <a:cs typeface="MS Gothic" charset="0"/>
              </a:rPr>
              <a:t> smoothing applied with kernel radius of 3. Also plotted, 2CG position (</a:t>
            </a:r>
            <a:r>
              <a:rPr lang="en-GB" sz="1800" i="1" dirty="0" err="1">
                <a:solidFill>
                  <a:srgbClr val="000000"/>
                </a:solidFill>
                <a:latin typeface="Times New Roman" charset="0"/>
                <a:ea typeface="MS Gothic" charset="0"/>
                <a:cs typeface="MS Gothic" charset="0"/>
              </a:rPr>
              <a:t>Swanenberg</a:t>
            </a:r>
            <a:r>
              <a:rPr lang="en-GB" sz="1800" i="1" dirty="0">
                <a:solidFill>
                  <a:srgbClr val="000000"/>
                </a:solidFill>
                <a:latin typeface="Times New Roman" charset="0"/>
                <a:ea typeface="MS Gothic" charset="0"/>
                <a:cs typeface="MS Gothic" charset="0"/>
              </a:rPr>
              <a:t> et al 1981), 3EG </a:t>
            </a:r>
            <a:r>
              <a:rPr lang="en-GB" sz="1800" i="1" dirty="0" err="1">
                <a:solidFill>
                  <a:srgbClr val="000000"/>
                </a:solidFill>
                <a:latin typeface="Times New Roman" charset="0"/>
                <a:ea typeface="MS Gothic" charset="0"/>
                <a:cs typeface="MS Gothic" charset="0"/>
              </a:rPr>
              <a:t>countors</a:t>
            </a:r>
            <a:r>
              <a:rPr lang="en-GB" sz="1800" i="1" dirty="0">
                <a:solidFill>
                  <a:srgbClr val="000000"/>
                </a:solidFill>
                <a:latin typeface="Times New Roman" charset="0"/>
                <a:ea typeface="MS Gothic" charset="0"/>
                <a:cs typeface="MS Gothic" charset="0"/>
              </a:rPr>
              <a:t> (Hartman et al 1999), and radio position.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569075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23 radio ms pulsars in the Globular Cluster 47 </a:t>
            </a:r>
            <a:r>
              <a:rPr lang="en-US" sz="3200" dirty="0" err="1" smtClean="0"/>
              <a:t>Tucanae</a:t>
            </a:r>
            <a:endParaRPr lang="en-US" sz="3200" dirty="0"/>
          </a:p>
        </p:txBody>
      </p:sp>
      <p:sp>
        <p:nvSpPr>
          <p:cNvPr id="5" name="Date Placeholder 2"/>
          <p:cNvSpPr txBox="1">
            <a:spLocks/>
          </p:cNvSpPr>
          <p:nvPr/>
        </p:nvSpPr>
        <p:spPr>
          <a:xfrm>
            <a:off x="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Seminar University of Heidelberg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28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2009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206500"/>
            <a:ext cx="9017000" cy="56515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0480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Fermi-LAT Pulsar discovery summary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219200"/>
            <a:ext cx="800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First 4 month of the mission more than 36 pulsars detected!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confirmed 7 known egret pulsars (and several EGRET candidates)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12 new young Radio pulsars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16 young pulsars pulsing in Gamma-Ray only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8 “milliseconds”  Gamma-ray pulsars (establishing a new class) (EGRET low significance candidate confirmed PSR J0218+4232 )</a:t>
            </a:r>
          </a:p>
          <a:p>
            <a:pPr>
              <a:buFont typeface="Arial"/>
              <a:buChar char="•"/>
            </a:pPr>
            <a:endParaRPr lang="en-US" sz="2400" b="1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16 new pulsars found directly in the Gamma-rays (blind search)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20 additional pulsars seen for the first time as Gamma-ray emitters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400800"/>
            <a:ext cx="2895600" cy="3651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Gamma Ray Burst’s</a:t>
            </a:r>
            <a:endParaRPr lang="en-US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0"/>
            <a:ext cx="40640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4200" y="2971800"/>
            <a:ext cx="47498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19600" y="1752600"/>
            <a:ext cx="4703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Most explosive cosmological events!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40080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Gamma Ray Burst at </a:t>
            </a:r>
            <a:r>
              <a:rPr lang="en-US" sz="3200" dirty="0"/>
              <a:t>H</a:t>
            </a:r>
            <a:r>
              <a:rPr lang="en-US" sz="3200" dirty="0" smtClean="0"/>
              <a:t>igh </a:t>
            </a:r>
            <a:r>
              <a:rPr lang="en-US" sz="3200" dirty="0"/>
              <a:t>E</a:t>
            </a:r>
            <a:r>
              <a:rPr lang="en-US" sz="3200" dirty="0" smtClean="0"/>
              <a:t>nergy</a:t>
            </a:r>
            <a:endParaRPr lang="en-US" sz="3200" dirty="0"/>
          </a:p>
        </p:txBody>
      </p:sp>
      <p:sp>
        <p:nvSpPr>
          <p:cNvPr id="3" name="Date Placeholder 2"/>
          <p:cNvSpPr txBox="1">
            <a:spLocks/>
          </p:cNvSpPr>
          <p:nvPr/>
        </p:nvSpPr>
        <p:spPr>
          <a:xfrm>
            <a:off x="0" y="6416675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Seminar University of Heidelberg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28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40080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14"/>
          <p:cNvSpPr txBox="1">
            <a:spLocks noChangeArrowheads="1"/>
          </p:cNvSpPr>
          <p:nvPr/>
        </p:nvSpPr>
        <p:spPr bwMode="auto">
          <a:xfrm>
            <a:off x="304800" y="1066800"/>
            <a:ext cx="4876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Little is known about GRB emission in the &gt;50 MeV energy regime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EGRET detected few high-energy bursts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GLAST, compared to EGRET, will have: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Wider FoV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Short deadtime (~25 µs)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Repoint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5105400" y="1054100"/>
            <a:ext cx="4038600" cy="3136900"/>
            <a:chOff x="3072" y="648"/>
            <a:chExt cx="2400" cy="1856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562" y="648"/>
              <a:ext cx="145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Arial" charset="0"/>
                </a:rPr>
                <a:t>Composite spectrum of 5 EGRET Bursts</a:t>
              </a: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72" y="768"/>
              <a:ext cx="2400" cy="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4468" y="886"/>
              <a:ext cx="71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Helvetica" charset="0"/>
                </a:rPr>
                <a:t>Dingus et al. 1997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998" y="1928"/>
              <a:ext cx="57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latin typeface="Helvetica" charset="0"/>
                </a:rPr>
                <a:t>No evidence </a:t>
              </a:r>
            </a:p>
            <a:p>
              <a:pPr algn="ctr"/>
              <a:r>
                <a:rPr lang="en-US" sz="1000" b="1">
                  <a:latin typeface="Helvetica" charset="0"/>
                </a:rPr>
                <a:t>of cutoff</a:t>
              </a: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4509" y="1968"/>
              <a:ext cx="2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0" y="3952875"/>
            <a:ext cx="6400800" cy="2828925"/>
            <a:chOff x="3024" y="2582"/>
            <a:chExt cx="2688" cy="1188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2592"/>
              <a:ext cx="2688" cy="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261" y="2582"/>
              <a:ext cx="915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Helvetica" charset="0"/>
                </a:rPr>
                <a:t>Hurley et al. 1994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981" y="2832"/>
              <a:ext cx="802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latin typeface="Helvetica" charset="0"/>
                </a:rPr>
                <a:t>Extended/Delayed</a:t>
              </a:r>
            </a:p>
            <a:p>
              <a:pPr algn="ctr"/>
              <a:r>
                <a:rPr lang="en-US" sz="1000" b="1">
                  <a:latin typeface="Helvetica" charset="0"/>
                </a:rPr>
                <a:t>emission</a:t>
              </a: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4749" y="3024"/>
              <a:ext cx="376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553200" y="4527550"/>
            <a:ext cx="25908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>
                <a:latin typeface="Arial"/>
                <a:cs typeface="Arial"/>
              </a:rPr>
              <a:t>Extended or delayed </a:t>
            </a:r>
            <a:r>
              <a:rPr lang="en-US" sz="1600" b="1" dirty="0" err="1">
                <a:latin typeface="Arial"/>
                <a:cs typeface="Arial"/>
              </a:rPr>
              <a:t>GeV</a:t>
            </a:r>
            <a:r>
              <a:rPr lang="en-US" sz="1600" b="1" dirty="0">
                <a:latin typeface="Arial"/>
                <a:cs typeface="Arial"/>
              </a:rPr>
              <a:t> emission may require more than one emission mechanism, and remains one of the unsolved problems.</a:t>
            </a: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3200400" y="6477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grbs_080714_090510_color_red_blu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675" y="361950"/>
            <a:ext cx="7248525" cy="405765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997700" y="1295400"/>
            <a:ext cx="14605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latin typeface="Comic Sans MS" charset="0"/>
              </a:rPr>
              <a:t>GRB 080916C</a:t>
            </a:r>
            <a:endParaRPr lang="en-US" sz="1800">
              <a:latin typeface="Comic Sans MS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3200400" y="6477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990600" y="-76200"/>
            <a:ext cx="7467600" cy="858837"/>
          </a:xfrm>
          <a:prstGeom prst="rect">
            <a:avLst/>
          </a:prstGeom>
          <a:solidFill>
            <a:schemeClr val="bg1"/>
          </a:solidFill>
        </p:spPr>
        <p:txBody>
          <a:bodyPr vert="horz" lIns="45720" rIns="4572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Gamma-Ray Bursts (GRB)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89" name="Group 27"/>
          <p:cNvGrpSpPr>
            <a:grpSpLocks/>
          </p:cNvGrpSpPr>
          <p:nvPr/>
        </p:nvGrpSpPr>
        <p:grpSpPr bwMode="auto">
          <a:xfrm>
            <a:off x="914400" y="4114800"/>
            <a:ext cx="8065054" cy="2519304"/>
            <a:chOff x="1023296" y="4171418"/>
            <a:chExt cx="8065038" cy="2520467"/>
          </a:xfrm>
        </p:grpSpPr>
        <p:sp>
          <p:nvSpPr>
            <p:cNvPr id="90" name="TextBox 89"/>
            <p:cNvSpPr txBox="1"/>
            <p:nvPr/>
          </p:nvSpPr>
          <p:spPr>
            <a:xfrm>
              <a:off x="1099496" y="4628830"/>
              <a:ext cx="7988838" cy="20630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080825C</a:t>
              </a:r>
            </a:p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080916C  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	z </a:t>
              </a: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= 4.35 +/-0.15  (GROND/photometric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)  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13 GeV photon!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081024B  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	short-duration </a:t>
              </a: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burst</a:t>
              </a:r>
            </a:p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081215A</a:t>
              </a:r>
            </a:p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090217</a:t>
              </a:r>
            </a:p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090323    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	z </a:t>
              </a: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= 3.6  (Gemini/spectroscopic)</a:t>
              </a:r>
            </a:p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090328	z </a:t>
              </a: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= 0.736 (Gemini/spectroscopic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>
                <a:defRPr/>
              </a:pP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GRB 090510	z = 0.903 (VLT/spectroscopic); short duration; 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31 GeV photon!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23296" y="4171418"/>
              <a:ext cx="5104846" cy="3695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8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LAT-detected bursts (high-energy photons)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2" name="Object 91"/>
          <p:cNvGraphicFramePr>
            <a:graphicFrameLocks noChangeAspect="1"/>
          </p:cNvGraphicFramePr>
          <p:nvPr/>
        </p:nvGraphicFramePr>
        <p:xfrm>
          <a:off x="7467600" y="3514724"/>
          <a:ext cx="1599246" cy="695325"/>
        </p:xfrm>
        <a:graphic>
          <a:graphicData uri="http://schemas.openxmlformats.org/presentationml/2006/ole">
            <p:oleObj spid="_x0000_s54275" name="Equation" r:id="rId5" imgW="876240" imgH="380880" progId="Equation.3">
              <p:embed/>
            </p:oleObj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6705600" y="990600"/>
            <a:ext cx="246697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Wingdings"/>
              <a:buChar char="­"/>
              <a:tabLst>
                <a:tab pos="228600" algn="l"/>
              </a:tabLst>
            </a:pPr>
            <a:r>
              <a:rPr lang="en-US" sz="1600" dirty="0" smtClean="0">
                <a:latin typeface="Arial"/>
                <a:cs typeface="Arial"/>
              </a:rPr>
              <a:t>GBM GRB outside the LAT field of view</a:t>
            </a:r>
          </a:p>
          <a:p>
            <a:pPr marL="228600" indent="-228600">
              <a:buFont typeface="Wingdings"/>
              <a:buChar char="­"/>
              <a:tabLst>
                <a:tab pos="2286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GBM GRB within the LAT field of view.</a:t>
            </a:r>
          </a:p>
          <a:p>
            <a:pPr marL="228600" indent="-228600">
              <a:buFont typeface="Wingdings" pitchFamily="2" charset="2"/>
              <a:buChar char="«"/>
              <a:tabLst>
                <a:tab pos="2286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/>
                <a:cs typeface="Arial"/>
              </a:rPr>
              <a:t>LAT GRB</a:t>
            </a:r>
            <a:endParaRPr lang="en-US" sz="16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400800" y="364807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red shift: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9" name="Date Placeholder 95"/>
          <p:cNvSpPr>
            <a:spLocks noGrp="1"/>
          </p:cNvSpPr>
          <p:nvPr>
            <p:ph type="dt" sz="half" idx="10"/>
          </p:nvPr>
        </p:nvSpPr>
        <p:spPr>
          <a:xfrm>
            <a:off x="-76200" y="6477000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discovery of the Gamma Ray  Sky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4300" y="1231900"/>
            <a:ext cx="3538538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1967-1968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OSO-3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Detected Milky Way as an extended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γ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-ray source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621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γ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-rays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1972-1973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SAS-2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~8,000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γ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-rays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1975-1982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COS-B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orbit resulted in a large and variable background of charged particles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~200,000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γ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-rays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1991-2000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EGRET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Large effective area, good PSF, long mission life, excellent background rejection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&gt;1.4 × 10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γ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-rays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2007-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AGILE Small Italian mission, in operation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8850" y="1868488"/>
            <a:ext cx="2624138" cy="1303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4263" y="1751013"/>
            <a:ext cx="15748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505200"/>
            <a:ext cx="350520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02188" y="1873250"/>
            <a:ext cx="708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charset="0"/>
              </a:rPr>
              <a:t>SAS-2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373938" y="2913063"/>
            <a:ext cx="757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charset="0"/>
              </a:rPr>
              <a:t>COS-B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021138" y="3786188"/>
            <a:ext cx="796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charset="0"/>
              </a:rPr>
              <a:t>EGRET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8824913" y="3397250"/>
            <a:ext cx="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0638" y="2271713"/>
            <a:ext cx="904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921125" y="1873250"/>
            <a:ext cx="73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OSO-3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732463" y="1598613"/>
            <a:ext cx="708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SAS-2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896225" y="1433513"/>
            <a:ext cx="757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COS-B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876800" y="3200400"/>
            <a:ext cx="796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EGRET</a:t>
            </a:r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3505200"/>
            <a:ext cx="17097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7772400" y="3200400"/>
            <a:ext cx="72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AGILE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GRB080910C</a:t>
            </a:r>
            <a:br>
              <a:rPr lang="en-US" sz="3200" dirty="0" smtClean="0"/>
            </a:br>
            <a:r>
              <a:rPr lang="en-US" sz="3200" dirty="0" smtClean="0"/>
              <a:t>…first look at this burst…</a:t>
            </a:r>
            <a:endParaRPr lang="en-US" sz="32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676400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cs typeface="Arial"/>
              </a:rPr>
              <a:t>Largest number, </a:t>
            </a:r>
            <a:r>
              <a:rPr lang="en-US" sz="1800" b="1" dirty="0" err="1">
                <a:latin typeface="Arial"/>
                <a:cs typeface="Arial"/>
                <a:sym typeface="Symbol" charset="2"/>
              </a:rPr>
              <a:t></a:t>
            </a:r>
            <a:r>
              <a:rPr lang="en-US" sz="1800" b="1" dirty="0">
                <a:latin typeface="Arial"/>
                <a:cs typeface="Arial"/>
                <a:sym typeface="Symbol" charset="2"/>
              </a:rPr>
              <a:t> 200, </a:t>
            </a:r>
            <a:r>
              <a:rPr lang="en-US" sz="1800" b="1" dirty="0">
                <a:latin typeface="Arial"/>
                <a:cs typeface="Arial"/>
              </a:rPr>
              <a:t> of high-energy, &gt;100 </a:t>
            </a:r>
            <a:r>
              <a:rPr lang="en-US" sz="1800" b="1" dirty="0" err="1">
                <a:latin typeface="Arial"/>
                <a:cs typeface="Arial"/>
              </a:rPr>
              <a:t>MeV</a:t>
            </a:r>
            <a:r>
              <a:rPr lang="en-US" sz="1800" b="1" dirty="0">
                <a:latin typeface="Arial"/>
                <a:cs typeface="Arial"/>
              </a:rPr>
              <a:t> photons (second is GRB 940217, with 28), allowing time-resolved spectral studies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cs typeface="Arial"/>
              </a:rPr>
              <a:t>Significant </a:t>
            </a:r>
            <a:r>
              <a:rPr lang="en-US" sz="1800" b="1" dirty="0">
                <a:latin typeface="Arial"/>
                <a:cs typeface="Arial"/>
                <a:sym typeface="Symbol" charset="2"/>
              </a:rPr>
              <a:t>4.5s</a:t>
            </a:r>
            <a:r>
              <a:rPr lang="en-US" sz="1800" b="1" dirty="0">
                <a:latin typeface="Arial"/>
                <a:cs typeface="Arial"/>
              </a:rPr>
              <a:t> delay between onset of &gt;100 </a:t>
            </a:r>
            <a:r>
              <a:rPr lang="en-US" sz="1800" b="1" dirty="0" err="1">
                <a:latin typeface="Arial"/>
                <a:cs typeface="Arial"/>
              </a:rPr>
              <a:t>MeV</a:t>
            </a:r>
            <a:r>
              <a:rPr lang="en-US" sz="1800" b="1" dirty="0">
                <a:latin typeface="Arial"/>
                <a:cs typeface="Arial"/>
              </a:rPr>
              <a:t> and 100 </a:t>
            </a:r>
            <a:r>
              <a:rPr lang="en-US" sz="1800" b="1" dirty="0" err="1">
                <a:latin typeface="Arial"/>
                <a:cs typeface="Arial"/>
              </a:rPr>
              <a:t>keV</a:t>
            </a:r>
            <a:r>
              <a:rPr lang="en-US" sz="1800" b="1" dirty="0">
                <a:latin typeface="Arial"/>
                <a:cs typeface="Arial"/>
              </a:rPr>
              <a:t> radiation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cs typeface="Arial"/>
              </a:rPr>
              <a:t>First high-energy 100 </a:t>
            </a:r>
            <a:r>
              <a:rPr lang="en-US" sz="1800" b="1" dirty="0" err="1">
                <a:latin typeface="Arial"/>
                <a:cs typeface="Arial"/>
              </a:rPr>
              <a:t>MeV</a:t>
            </a:r>
            <a:r>
              <a:rPr lang="en-US" sz="1800" b="1" dirty="0">
                <a:latin typeface="Arial"/>
                <a:cs typeface="Arial"/>
              </a:rPr>
              <a:t> – </a:t>
            </a:r>
            <a:r>
              <a:rPr lang="en-US" sz="1800" b="1" dirty="0" err="1">
                <a:latin typeface="Arial"/>
                <a:cs typeface="Arial"/>
              </a:rPr>
              <a:t>GeV</a:t>
            </a:r>
            <a:r>
              <a:rPr lang="en-US" sz="1800" b="1" dirty="0">
                <a:latin typeface="Arial"/>
                <a:cs typeface="Arial"/>
              </a:rPr>
              <a:t> detection of a GRB with known </a:t>
            </a:r>
            <a:r>
              <a:rPr lang="en-US" sz="1800" b="1" dirty="0" err="1">
                <a:latin typeface="Arial"/>
                <a:cs typeface="Arial"/>
              </a:rPr>
              <a:t>redshift</a:t>
            </a:r>
            <a:r>
              <a:rPr lang="en-US" sz="1800" b="1" dirty="0">
                <a:latin typeface="Arial"/>
                <a:cs typeface="Arial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 err="1">
                <a:latin typeface="Arial"/>
                <a:cs typeface="Arial"/>
              </a:rPr>
              <a:t>Redshift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z</a:t>
            </a:r>
            <a:r>
              <a:rPr lang="en-US" sz="1800" b="1" dirty="0">
                <a:latin typeface="Arial"/>
                <a:cs typeface="Arial"/>
              </a:rPr>
              <a:t> = 4.2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±0.3 from GROND photometry on 2.2 </a:t>
            </a:r>
            <a:r>
              <a:rPr lang="en-US" sz="1800" b="1" dirty="0" err="1">
                <a:latin typeface="Arial"/>
                <a:ea typeface="Arial" charset="0"/>
                <a:cs typeface="Arial"/>
              </a:rPr>
              <a:t>m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 in La </a:t>
            </a:r>
            <a:r>
              <a:rPr lang="en-US" sz="1800" b="1" dirty="0" err="1">
                <a:latin typeface="Arial"/>
                <a:ea typeface="Arial" charset="0"/>
                <a:cs typeface="Arial"/>
              </a:rPr>
              <a:t>Silla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, Chile (Greiner et al. 2008)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cs typeface="Arial"/>
              </a:rPr>
              <a:t>Large </a:t>
            </a:r>
            <a:r>
              <a:rPr lang="en-US" sz="1800" b="1" dirty="0" err="1">
                <a:latin typeface="Arial"/>
                <a:cs typeface="Arial"/>
              </a:rPr>
              <a:t>fluence</a:t>
            </a:r>
            <a:r>
              <a:rPr lang="en-US" sz="1800" b="1" dirty="0">
                <a:latin typeface="Arial"/>
                <a:cs typeface="Arial"/>
              </a:rPr>
              <a:t> burst (2.4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×10</a:t>
            </a:r>
            <a:r>
              <a:rPr lang="en-US" sz="1800" b="1" baseline="30000" dirty="0">
                <a:latin typeface="Arial"/>
                <a:ea typeface="Arial" charset="0"/>
                <a:cs typeface="Arial"/>
              </a:rPr>
              <a:t>-4 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 ergs cm</a:t>
            </a:r>
            <a:r>
              <a:rPr lang="en-US" sz="1800" b="1" baseline="30000" dirty="0">
                <a:latin typeface="Arial"/>
                <a:ea typeface="Arial" charset="0"/>
                <a:cs typeface="Arial"/>
              </a:rPr>
              <a:t>-2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) at 10 </a:t>
            </a:r>
            <a:r>
              <a:rPr lang="en-US" sz="1800" b="1" dirty="0" err="1">
                <a:latin typeface="Arial"/>
                <a:ea typeface="Arial" charset="0"/>
                <a:cs typeface="Arial"/>
              </a:rPr>
              <a:t>keV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 – 10 </a:t>
            </a:r>
            <a:r>
              <a:rPr lang="en-US" sz="1800" b="1" dirty="0" err="1">
                <a:latin typeface="Arial"/>
                <a:ea typeface="Arial" charset="0"/>
                <a:cs typeface="Arial"/>
              </a:rPr>
              <a:t>GeV</a:t>
            </a:r>
            <a:r>
              <a:rPr lang="en-US" sz="1800" b="1" dirty="0">
                <a:latin typeface="Arial"/>
                <a:ea typeface="Arial" charset="0"/>
                <a:cs typeface="Arial"/>
              </a:rPr>
              <a:t> energies</a:t>
            </a:r>
            <a:endParaRPr lang="en-US" sz="1800" b="1" baseline="30000" dirty="0">
              <a:latin typeface="Arial"/>
              <a:ea typeface="Arial" charset="0"/>
              <a:cs typeface="Arial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Apparent isotropic energy release is 8.3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Arial" charset="0"/>
                <a:cs typeface="Arial"/>
              </a:rPr>
              <a:t>×10</a:t>
            </a:r>
            <a:r>
              <a:rPr lang="en-US" sz="1800" b="1" baseline="30000" dirty="0">
                <a:solidFill>
                  <a:srgbClr val="0033CC"/>
                </a:solidFill>
                <a:latin typeface="Arial"/>
                <a:ea typeface="Arial" charset="0"/>
                <a:cs typeface="Arial"/>
              </a:rPr>
              <a:t>54 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Arial" charset="0"/>
                <a:cs typeface="Arial"/>
              </a:rPr>
              <a:t> ergs</a:t>
            </a:r>
            <a:endParaRPr lang="en-US" sz="1800" b="1" dirty="0">
              <a:solidFill>
                <a:srgbClr val="0033CC"/>
              </a:solidFill>
              <a:latin typeface="Arial"/>
              <a:ea typeface="ＭＳ Ｐゴシック" charset="-128"/>
              <a:cs typeface="Arial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Supports the black-hole jet/</a:t>
            </a:r>
            <a:r>
              <a:rPr lang="en-US" sz="1800" b="1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collapsar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 paradigm of </a:t>
            </a:r>
            <a:r>
              <a:rPr lang="en-US" sz="1800" b="1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GRBs</a:t>
            </a:r>
            <a:endParaRPr lang="en-US" sz="1800" b="1" dirty="0">
              <a:solidFill>
                <a:srgbClr val="0033CC"/>
              </a:solidFill>
              <a:latin typeface="Arial"/>
              <a:ea typeface="ＭＳ Ｐゴシック" charset="-128"/>
              <a:cs typeface="Arial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Extreme</a:t>
            </a:r>
            <a:r>
              <a:rPr lang="en-US" sz="1800" b="1" dirty="0" smtClean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800" b="1" dirty="0" err="1" smtClean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γ</a:t>
            </a:r>
            <a:r>
              <a:rPr lang="en-US" sz="1800" b="1" dirty="0" smtClean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-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ray events </a:t>
            </a:r>
            <a:r>
              <a:rPr lang="en-US" sz="1800" b="1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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 extreme particle acceleration</a:t>
            </a:r>
            <a:endParaRPr lang="en-US" sz="1800" b="1" dirty="0">
              <a:solidFill>
                <a:srgbClr val="0033CC"/>
              </a:solidFill>
              <a:latin typeface="Arial"/>
              <a:ea typeface="ＭＳ Ｐゴシック" charset="-128"/>
              <a:cs typeface="Arial"/>
            </a:endParaRPr>
          </a:p>
          <a:p>
            <a:pPr marL="1143000" lvl="2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GRBs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 as sources of the </a:t>
            </a:r>
            <a:r>
              <a:rPr lang="en-US" sz="1800" b="1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UHECRs</a:t>
            </a:r>
            <a:endParaRPr lang="en-US" sz="1800" b="1" dirty="0">
              <a:solidFill>
                <a:srgbClr val="0033CC"/>
              </a:solidFill>
              <a:latin typeface="Arial"/>
              <a:ea typeface="ＭＳ Ｐゴシック" charset="-128"/>
              <a:cs typeface="Arial"/>
            </a:endParaRPr>
          </a:p>
          <a:p>
            <a:pPr marL="1143000" lvl="2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Test particle acceleration models</a:t>
            </a:r>
            <a:endParaRPr lang="en-US" sz="1800" b="1" dirty="0">
              <a:solidFill>
                <a:srgbClr val="0033CC"/>
              </a:solidFill>
              <a:latin typeface="Arial"/>
              <a:ea typeface="ＭＳ Ｐゴシック" charset="-128"/>
              <a:cs typeface="Arial"/>
              <a:sym typeface="Symbol" charset="2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cs typeface="Arial"/>
              </a:rPr>
              <a:t>Highest energy photon (E = 13.22+0.70-1.54 </a:t>
            </a:r>
            <a:r>
              <a:rPr lang="en-US" sz="1800" b="1" dirty="0" err="1">
                <a:latin typeface="Arial"/>
                <a:cs typeface="Arial"/>
              </a:rPr>
              <a:t>GeV</a:t>
            </a:r>
            <a:r>
              <a:rPr lang="en-US" sz="1800" b="1" dirty="0">
                <a:latin typeface="Arial"/>
                <a:cs typeface="Arial"/>
              </a:rPr>
              <a:t>) from GRB with </a:t>
            </a:r>
            <a:r>
              <a:rPr lang="en-US" sz="1800" b="1" dirty="0" err="1">
                <a:latin typeface="Arial"/>
                <a:cs typeface="Arial"/>
              </a:rPr>
              <a:t>z</a:t>
            </a:r>
            <a:endParaRPr lang="en-US" sz="1800" b="1" dirty="0">
              <a:latin typeface="Arial"/>
              <a:cs typeface="Arial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Largest minimum Doppler factors from opacity constraints (</a:t>
            </a:r>
            <a:r>
              <a:rPr lang="en-US" sz="1800" b="1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G</a:t>
            </a:r>
            <a:r>
              <a:rPr lang="en-US" sz="1800" b="1" baseline="-25000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min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800" b="1" dirty="0" err="1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</a:t>
            </a: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  <a:sym typeface="Symbol" charset="2"/>
              </a:rPr>
              <a:t> 900)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b="1" dirty="0">
                <a:solidFill>
                  <a:srgbClr val="0033CC"/>
                </a:solidFill>
                <a:latin typeface="Arial"/>
                <a:ea typeface="ＭＳ Ｐゴシック" charset="-128"/>
                <a:cs typeface="Arial"/>
              </a:rPr>
              <a:t>Best limits on quantum gravity mass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800" b="1" dirty="0">
              <a:solidFill>
                <a:srgbClr val="0033CC"/>
              </a:solidFill>
              <a:latin typeface="Arial"/>
              <a:ea typeface="ＭＳ Ｐゴシック" charset="-128"/>
              <a:cs typeface="Arial"/>
              <a:sym typeface="Symbol" charset="2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GRB080916C</a:t>
            </a:r>
            <a:endParaRPr lang="en-US" sz="32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963" y="1193800"/>
            <a:ext cx="5881687" cy="5575300"/>
            <a:chOff x="51" y="576"/>
            <a:chExt cx="3865" cy="3744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alphaModFix amt="95000"/>
            </a:blip>
            <a:srcRect/>
            <a:stretch>
              <a:fillRect/>
            </a:stretch>
          </p:blipFill>
          <p:spPr bwMode="auto">
            <a:xfrm>
              <a:off x="51" y="576"/>
              <a:ext cx="3865" cy="3744"/>
            </a:xfrm>
            <a:prstGeom prst="rect">
              <a:avLst/>
            </a:prstGeom>
            <a:solidFill>
              <a:srgbClr val="FFFF99">
                <a:alpha val="95000"/>
              </a:srgbClr>
            </a:solidFill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312" y="645"/>
              <a:ext cx="1110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57200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1" i="1">
                  <a:solidFill>
                    <a:srgbClr val="663300"/>
                  </a:solidFill>
                  <a:latin typeface="Arial" charset="0"/>
                </a:rPr>
                <a:t>8 keV – 260 keV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312" y="1349"/>
              <a:ext cx="1110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57200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1" i="1">
                  <a:solidFill>
                    <a:srgbClr val="663300"/>
                  </a:solidFill>
                  <a:latin typeface="Arial" charset="0"/>
                </a:rPr>
                <a:t>260 keV – 5 MeV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312" y="2120"/>
              <a:ext cx="1110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57200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1" i="1">
                  <a:solidFill>
                    <a:srgbClr val="663300"/>
                  </a:solidFill>
                  <a:latin typeface="Arial" charset="0"/>
                </a:rPr>
                <a:t>LAT raw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312" y="2868"/>
              <a:ext cx="1110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57200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1" i="1">
                  <a:solidFill>
                    <a:srgbClr val="663300"/>
                  </a:solidFill>
                  <a:latin typeface="Arial" charset="0"/>
                </a:rPr>
                <a:t>LAT &gt; 100 MeV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312" y="3617"/>
              <a:ext cx="1110" cy="1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57200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1" i="1">
                  <a:solidFill>
                    <a:srgbClr val="663300"/>
                  </a:solidFill>
                  <a:latin typeface="Arial" charset="0"/>
                </a:rPr>
                <a:t>LAT &gt; 1 GeV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01" y="986"/>
              <a:ext cx="1110" cy="1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05" y="3865"/>
              <a:ext cx="307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327025" indent="-327025" defTabSz="457200"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327025" algn="l"/>
                  <a:tab pos="784225" algn="l"/>
                  <a:tab pos="1241425" algn="l"/>
                  <a:tab pos="1698625" algn="l"/>
                  <a:tab pos="2155825" algn="l"/>
                  <a:tab pos="2613025" algn="l"/>
                  <a:tab pos="3070225" algn="l"/>
                  <a:tab pos="3527425" algn="l"/>
                  <a:tab pos="3984625" algn="l"/>
                  <a:tab pos="4441825" algn="l"/>
                  <a:tab pos="4899025" algn="l"/>
                  <a:tab pos="5356225" algn="l"/>
                  <a:tab pos="5813425" algn="l"/>
                  <a:tab pos="6270625" algn="l"/>
                  <a:tab pos="6727825" algn="l"/>
                  <a:tab pos="7185025" algn="l"/>
                  <a:tab pos="7642225" algn="l"/>
                  <a:tab pos="8099425" algn="l"/>
                  <a:tab pos="8556625" algn="l"/>
                  <a:tab pos="9013825" algn="l"/>
                  <a:tab pos="9471025" algn="l"/>
                </a:tabLst>
              </a:pPr>
              <a:r>
                <a:rPr lang="en-GB" sz="1400" b="1" i="1">
                  <a:solidFill>
                    <a:srgbClr val="663300"/>
                  </a:solidFill>
                  <a:latin typeface="Arial" charset="0"/>
                </a:rPr>
                <a:t>T</a:t>
              </a:r>
              <a:r>
                <a:rPr lang="en-GB" sz="1400" b="1" i="1" baseline="-33000">
                  <a:solidFill>
                    <a:srgbClr val="6633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 flipV="1">
              <a:off x="618" y="4051"/>
              <a:ext cx="273" cy="121"/>
            </a:xfrm>
            <a:prstGeom prst="line">
              <a:avLst/>
            </a:prstGeom>
            <a:noFill/>
            <a:ln w="36720">
              <a:solidFill>
                <a:srgbClr val="663300"/>
              </a:solidFill>
              <a:miter lim="800000"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 rot="21548844">
            <a:off x="536832" y="609600"/>
            <a:ext cx="2449513" cy="479425"/>
          </a:xfrm>
          <a:prstGeom prst="rect">
            <a:avLst/>
          </a:prstGeom>
          <a:solidFill>
            <a:srgbClr val="FFFF00">
              <a:alpha val="59999"/>
            </a:srgbClr>
          </a:solidFill>
          <a:ln w="90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lIns="75600" tIns="32400" rIns="75600" bIns="32400" anchor="ctr">
            <a:prstTxWarp prst="textNoShape">
              <a:avLst/>
            </a:prstTxWarp>
          </a:bodyPr>
          <a:lstStyle/>
          <a:p>
            <a:pPr algn="ctr"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FF00FF"/>
                </a:solidFill>
                <a:latin typeface="Impact" charset="0"/>
              </a:rPr>
              <a:t>PRELIMINARY!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921000" y="808037"/>
            <a:ext cx="31750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Comic Sans MS" charset="0"/>
              </a:rPr>
              <a:t>[Paper submitted, in review]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091238" y="1100138"/>
            <a:ext cx="2976562" cy="431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rIns="0">
            <a:prstTxWarp prst="textNoShape">
              <a:avLst/>
            </a:prstTxWarp>
          </a:bodyPr>
          <a:lstStyle/>
          <a:p>
            <a:pPr marL="323850" indent="-323850" defTabSz="457200" eaLnBrk="1" hangingPunct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23850" algn="l"/>
                <a:tab pos="781050" algn="l"/>
                <a:tab pos="1238250" algn="l"/>
                <a:tab pos="1695450" algn="l"/>
                <a:tab pos="2152650" algn="l"/>
                <a:tab pos="2609850" algn="l"/>
                <a:tab pos="3067050" algn="l"/>
                <a:tab pos="3524250" algn="l"/>
                <a:tab pos="3981450" algn="l"/>
                <a:tab pos="4438650" algn="l"/>
                <a:tab pos="4895850" algn="l"/>
                <a:tab pos="5353050" algn="l"/>
                <a:tab pos="5810250" algn="l"/>
                <a:tab pos="6267450" algn="l"/>
                <a:tab pos="6724650" algn="l"/>
                <a:tab pos="7181850" algn="l"/>
                <a:tab pos="7639050" algn="l"/>
                <a:tab pos="8096250" algn="l"/>
                <a:tab pos="8553450" algn="l"/>
                <a:tab pos="9010650" algn="l"/>
                <a:tab pos="9467850" algn="l"/>
                <a:tab pos="9599613" algn="l"/>
                <a:tab pos="10056813" algn="l"/>
                <a:tab pos="10514013" algn="l"/>
              </a:tabLst>
            </a:pPr>
            <a:r>
              <a:rPr lang="en-GB" sz="1600" b="1" dirty="0">
                <a:solidFill>
                  <a:srgbClr val="FF0000"/>
                </a:solidFill>
                <a:latin typeface="Arial" charset="0"/>
              </a:rPr>
              <a:t>The first low-energy peak is not observed at LAT energies</a:t>
            </a:r>
          </a:p>
          <a:p>
            <a:pPr marL="323850" indent="-323850" defTabSz="457200" eaLnBrk="1" hangingPunct="1">
              <a:lnSpc>
                <a:spcPct val="93000"/>
              </a:lnSpc>
              <a:spcBef>
                <a:spcPts val="400"/>
              </a:spcBef>
              <a:buClr>
                <a:srgbClr val="2403CB"/>
              </a:buClr>
              <a:buSzPct val="100000"/>
              <a:buFont typeface="Times" charset="0"/>
              <a:buChar char="•"/>
              <a:tabLst>
                <a:tab pos="323850" algn="l"/>
                <a:tab pos="781050" algn="l"/>
                <a:tab pos="1238250" algn="l"/>
                <a:tab pos="1695450" algn="l"/>
                <a:tab pos="2152650" algn="l"/>
                <a:tab pos="2609850" algn="l"/>
                <a:tab pos="3067050" algn="l"/>
                <a:tab pos="3524250" algn="l"/>
                <a:tab pos="3981450" algn="l"/>
                <a:tab pos="4438650" algn="l"/>
                <a:tab pos="4895850" algn="l"/>
                <a:tab pos="5353050" algn="l"/>
                <a:tab pos="5810250" algn="l"/>
                <a:tab pos="6267450" algn="l"/>
                <a:tab pos="6724650" algn="l"/>
                <a:tab pos="7181850" algn="l"/>
                <a:tab pos="7639050" algn="l"/>
                <a:tab pos="8096250" algn="l"/>
                <a:tab pos="8553450" algn="l"/>
                <a:tab pos="9010650" algn="l"/>
                <a:tab pos="9467850" algn="l"/>
                <a:tab pos="9599613" algn="l"/>
                <a:tab pos="10056813" algn="l"/>
                <a:tab pos="10514013" algn="l"/>
              </a:tabLst>
            </a:pPr>
            <a:r>
              <a:rPr lang="en-GB" sz="1600" b="1" dirty="0">
                <a:solidFill>
                  <a:srgbClr val="0000FF"/>
                </a:solidFill>
                <a:latin typeface="Arial" charset="0"/>
              </a:rPr>
              <a:t>14 events above 1 </a:t>
            </a:r>
            <a:r>
              <a:rPr lang="en-GB" sz="1600" b="1" dirty="0" err="1">
                <a:solidFill>
                  <a:srgbClr val="0000FF"/>
                </a:solidFill>
                <a:latin typeface="Arial" charset="0"/>
              </a:rPr>
              <a:t>GeV</a:t>
            </a:r>
            <a:endParaRPr lang="en-GB" sz="1600" b="1" dirty="0">
              <a:solidFill>
                <a:srgbClr val="0000FF"/>
              </a:solidFill>
              <a:latin typeface="Arial" charset="0"/>
            </a:endParaRPr>
          </a:p>
          <a:p>
            <a:pPr marL="323850" indent="-323850" defTabSz="457200" eaLnBrk="1" hangingPunct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" charset="0"/>
              <a:buChar char="•"/>
              <a:tabLst>
                <a:tab pos="323850" algn="l"/>
                <a:tab pos="781050" algn="l"/>
                <a:tab pos="1238250" algn="l"/>
                <a:tab pos="1695450" algn="l"/>
                <a:tab pos="2152650" algn="l"/>
                <a:tab pos="2609850" algn="l"/>
                <a:tab pos="3067050" algn="l"/>
                <a:tab pos="3524250" algn="l"/>
                <a:tab pos="3981450" algn="l"/>
                <a:tab pos="4438650" algn="l"/>
                <a:tab pos="4895850" algn="l"/>
                <a:tab pos="5353050" algn="l"/>
                <a:tab pos="5810250" algn="l"/>
                <a:tab pos="6267450" algn="l"/>
                <a:tab pos="6724650" algn="l"/>
                <a:tab pos="7181850" algn="l"/>
                <a:tab pos="7639050" algn="l"/>
                <a:tab pos="8096250" algn="l"/>
                <a:tab pos="8553450" algn="l"/>
                <a:tab pos="9010650" algn="l"/>
                <a:tab pos="9467850" algn="l"/>
                <a:tab pos="9599613" algn="l"/>
                <a:tab pos="10056813" algn="l"/>
                <a:tab pos="10514013" algn="l"/>
              </a:tabLst>
            </a:pPr>
            <a:r>
              <a:rPr lang="en-GB" sz="1600" b="1" dirty="0">
                <a:latin typeface="Arial" charset="0"/>
              </a:rPr>
              <a:t>The bulk of the emission of the 2</a:t>
            </a:r>
            <a:r>
              <a:rPr lang="en-GB" sz="1600" b="1" baseline="33000" dirty="0">
                <a:latin typeface="Arial" charset="0"/>
              </a:rPr>
              <a:t>nd</a:t>
            </a:r>
            <a:r>
              <a:rPr lang="en-GB" sz="1600" b="1" dirty="0">
                <a:latin typeface="Arial" charset="0"/>
              </a:rPr>
              <a:t> peak is moving toward later times as the energy increases</a:t>
            </a:r>
          </a:p>
          <a:p>
            <a:pPr marL="723900" lvl="1" indent="-266700" defTabSz="457200" eaLnBrk="1" hangingPunct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" charset="0"/>
              <a:buChar char="•"/>
              <a:tabLst>
                <a:tab pos="323850" algn="l"/>
                <a:tab pos="781050" algn="l"/>
                <a:tab pos="1238250" algn="l"/>
                <a:tab pos="1695450" algn="l"/>
                <a:tab pos="2152650" algn="l"/>
                <a:tab pos="2609850" algn="l"/>
                <a:tab pos="3067050" algn="l"/>
                <a:tab pos="3524250" algn="l"/>
                <a:tab pos="3981450" algn="l"/>
                <a:tab pos="4438650" algn="l"/>
                <a:tab pos="4895850" algn="l"/>
                <a:tab pos="5353050" algn="l"/>
                <a:tab pos="5810250" algn="l"/>
                <a:tab pos="6267450" algn="l"/>
                <a:tab pos="6724650" algn="l"/>
                <a:tab pos="7181850" algn="l"/>
                <a:tab pos="7639050" algn="l"/>
                <a:tab pos="8096250" algn="l"/>
                <a:tab pos="8553450" algn="l"/>
                <a:tab pos="9010650" algn="l"/>
                <a:tab pos="9467850" algn="l"/>
                <a:tab pos="9599613" algn="l"/>
                <a:tab pos="10056813" algn="l"/>
                <a:tab pos="10514013" algn="l"/>
              </a:tabLst>
            </a:pPr>
            <a:r>
              <a:rPr lang="en-GB" sz="1600" b="1" dirty="0">
                <a:solidFill>
                  <a:srgbClr val="FF0000"/>
                </a:solidFill>
                <a:latin typeface="Arial" charset="0"/>
              </a:rPr>
              <a:t>Clear signature of spectral evolution</a:t>
            </a:r>
          </a:p>
          <a:p>
            <a:pPr marL="323850" indent="-323850" defTabSz="457200" eaLnBrk="1" hangingPunct="1">
              <a:lnSpc>
                <a:spcPct val="93000"/>
              </a:lnSpc>
              <a:spcBef>
                <a:spcPts val="400"/>
              </a:spcBef>
              <a:buClr>
                <a:srgbClr val="2403CB"/>
              </a:buClr>
              <a:buSzPct val="100000"/>
              <a:buFont typeface="Times" charset="0"/>
              <a:buChar char="•"/>
              <a:tabLst>
                <a:tab pos="323850" algn="l"/>
                <a:tab pos="781050" algn="l"/>
                <a:tab pos="1238250" algn="l"/>
                <a:tab pos="1695450" algn="l"/>
                <a:tab pos="2152650" algn="l"/>
                <a:tab pos="2609850" algn="l"/>
                <a:tab pos="3067050" algn="l"/>
                <a:tab pos="3524250" algn="l"/>
                <a:tab pos="3981450" algn="l"/>
                <a:tab pos="4438650" algn="l"/>
                <a:tab pos="4895850" algn="l"/>
                <a:tab pos="5353050" algn="l"/>
                <a:tab pos="5810250" algn="l"/>
                <a:tab pos="6267450" algn="l"/>
                <a:tab pos="6724650" algn="l"/>
                <a:tab pos="7181850" algn="l"/>
                <a:tab pos="7639050" algn="l"/>
                <a:tab pos="8096250" algn="l"/>
                <a:tab pos="8553450" algn="l"/>
                <a:tab pos="9010650" algn="l"/>
                <a:tab pos="9467850" algn="l"/>
                <a:tab pos="9599613" algn="l"/>
                <a:tab pos="10056813" algn="l"/>
                <a:tab pos="10514013" algn="l"/>
              </a:tabLst>
            </a:pPr>
            <a:r>
              <a:rPr lang="en-GB" sz="1600" b="1" u="sng" dirty="0">
                <a:solidFill>
                  <a:srgbClr val="0000FF"/>
                </a:solidFill>
                <a:latin typeface="Arial" charset="0"/>
              </a:rPr>
              <a:t>new era of </a:t>
            </a:r>
            <a:r>
              <a:rPr lang="en-GB" sz="1600" b="1" u="sng" dirty="0" err="1">
                <a:solidFill>
                  <a:srgbClr val="0000FF"/>
                </a:solidFill>
                <a:latin typeface="Arial" charset="0"/>
              </a:rPr>
              <a:t>GeV</a:t>
            </a:r>
            <a:r>
              <a:rPr lang="en-GB" sz="1600" b="1" u="sng" dirty="0">
                <a:solidFill>
                  <a:srgbClr val="0000FF"/>
                </a:solidFill>
                <a:latin typeface="Arial" charset="0"/>
              </a:rPr>
              <a:t> GRB </a:t>
            </a:r>
            <a:r>
              <a:rPr lang="en-GB" sz="1600" b="1" u="sng" dirty="0" err="1">
                <a:solidFill>
                  <a:srgbClr val="0000FF"/>
                </a:solidFill>
                <a:latin typeface="Arial" charset="0"/>
              </a:rPr>
              <a:t>lightcurves</a:t>
            </a:r>
            <a:r>
              <a:rPr lang="en-GB" sz="1600" b="1" u="sng" dirty="0">
                <a:solidFill>
                  <a:srgbClr val="0000FF"/>
                </a:solidFill>
                <a:latin typeface="Arial" charset="0"/>
              </a:rPr>
              <a:t>!</a:t>
            </a:r>
          </a:p>
          <a:p>
            <a:pPr marL="323850" indent="-323850" defTabSz="457200" eaLnBrk="1" hangingPunct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23850" algn="l"/>
                <a:tab pos="781050" algn="l"/>
                <a:tab pos="1238250" algn="l"/>
                <a:tab pos="1695450" algn="l"/>
                <a:tab pos="2152650" algn="l"/>
                <a:tab pos="2609850" algn="l"/>
                <a:tab pos="3067050" algn="l"/>
                <a:tab pos="3524250" algn="l"/>
                <a:tab pos="3981450" algn="l"/>
                <a:tab pos="4438650" algn="l"/>
                <a:tab pos="4895850" algn="l"/>
                <a:tab pos="5353050" algn="l"/>
                <a:tab pos="5810250" algn="l"/>
                <a:tab pos="6267450" algn="l"/>
                <a:tab pos="6724650" algn="l"/>
                <a:tab pos="7181850" algn="l"/>
                <a:tab pos="7639050" algn="l"/>
                <a:tab pos="8096250" algn="l"/>
                <a:tab pos="8553450" algn="l"/>
                <a:tab pos="9010650" algn="l"/>
                <a:tab pos="9467850" algn="l"/>
                <a:tab pos="9599613" algn="l"/>
                <a:tab pos="10056813" algn="l"/>
                <a:tab pos="10514013" algn="l"/>
              </a:tabLst>
            </a:pPr>
            <a:endParaRPr lang="en-GB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4703053"/>
            <a:ext cx="5943600" cy="1697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b="1" dirty="0" smtClean="0">
                <a:solidFill>
                  <a:srgbClr val="000000"/>
                </a:solidFill>
                <a:latin typeface="Arial" charset="0"/>
              </a:rPr>
              <a:t>GROND optical follow up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b="1" dirty="0" smtClean="0">
                <a:solidFill>
                  <a:srgbClr val="008000"/>
                </a:solidFill>
                <a:latin typeface="Arial" charset="0"/>
              </a:rPr>
              <a:t>[GCN 8257, 8272]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b="1" dirty="0" smtClean="0">
                <a:solidFill>
                  <a:srgbClr val="0000FF"/>
                </a:solidFill>
                <a:latin typeface="Arial" charset="0"/>
              </a:rPr>
              <a:t>Faint (21.7 </a:t>
            </a:r>
            <a:r>
              <a:rPr lang="en-GB" sz="1400" b="1" dirty="0" err="1" smtClean="0">
                <a:solidFill>
                  <a:srgbClr val="0000FF"/>
                </a:solidFill>
                <a:latin typeface="Arial" charset="0"/>
              </a:rPr>
              <a:t>mag</a:t>
            </a:r>
            <a:r>
              <a:rPr lang="en-GB" sz="1400" b="1" dirty="0" smtClean="0">
                <a:solidFill>
                  <a:srgbClr val="0000FF"/>
                </a:solidFill>
                <a:latin typeface="Arial" charset="0"/>
              </a:rPr>
              <a:t> at T</a:t>
            </a:r>
            <a:r>
              <a:rPr lang="en-GB" sz="1400" b="1" baseline="-33000" dirty="0" smtClean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en-GB" sz="1400" b="1" dirty="0" smtClean="0">
                <a:solidFill>
                  <a:srgbClr val="0000FF"/>
                </a:solidFill>
                <a:latin typeface="Arial" charset="0"/>
              </a:rPr>
              <a:t>+32h)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b="1" dirty="0" smtClean="0">
                <a:solidFill>
                  <a:srgbClr val="0000FF"/>
                </a:solidFill>
                <a:latin typeface="Arial" charset="0"/>
              </a:rPr>
              <a:t>and fading (T</a:t>
            </a:r>
            <a:r>
              <a:rPr lang="en-GB" sz="1400" b="1" baseline="-33000" dirty="0" smtClean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en-GB" sz="1400" b="1" dirty="0" smtClean="0">
                <a:solidFill>
                  <a:srgbClr val="0000FF"/>
                </a:solidFill>
                <a:latin typeface="Arial" charset="0"/>
              </a:rPr>
              <a:t>+3.3d) source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b="1" dirty="0" smtClean="0">
                <a:solidFill>
                  <a:srgbClr val="0000FF"/>
                </a:solidFill>
                <a:latin typeface="Arial" charset="0"/>
              </a:rPr>
              <a:t>RA = 119.8472˚,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b="1" dirty="0" smtClean="0">
                <a:solidFill>
                  <a:srgbClr val="0000FF"/>
                </a:solidFill>
                <a:latin typeface="Arial" charset="0"/>
              </a:rPr>
              <a:t>Dec = −56.6383˚ (±0.5” at 68% C.L.)‏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sz="1400" b="1" dirty="0" smtClean="0">
              <a:solidFill>
                <a:srgbClr val="FF0912"/>
              </a:solidFill>
              <a:latin typeface="Arial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b="1" dirty="0" smtClean="0">
                <a:solidFill>
                  <a:srgbClr val="FF0912"/>
                </a:solidFill>
                <a:latin typeface="Arial" charset="0"/>
              </a:rPr>
              <a:t>Photometric </a:t>
            </a:r>
            <a:r>
              <a:rPr lang="en-GB" sz="1400" b="1" dirty="0" err="1" smtClean="0">
                <a:solidFill>
                  <a:srgbClr val="FF0912"/>
                </a:solidFill>
                <a:latin typeface="Arial" charset="0"/>
              </a:rPr>
              <a:t>redshift</a:t>
            </a:r>
            <a:r>
              <a:rPr lang="en-GB" sz="1400" b="1" dirty="0" smtClean="0">
                <a:solidFill>
                  <a:srgbClr val="FF0912"/>
                </a:solidFill>
                <a:latin typeface="Arial" charset="0"/>
              </a:rPr>
              <a:t> of </a:t>
            </a:r>
            <a:r>
              <a:rPr lang="en-GB" sz="1400" b="1" dirty="0" err="1" smtClean="0">
                <a:solidFill>
                  <a:srgbClr val="FF0912"/>
                </a:solidFill>
                <a:latin typeface="Arial" charset="0"/>
              </a:rPr>
              <a:t>z</a:t>
            </a:r>
            <a:r>
              <a:rPr lang="en-GB" sz="1400" b="1" dirty="0" smtClean="0">
                <a:solidFill>
                  <a:srgbClr val="FF0912"/>
                </a:solidFill>
                <a:latin typeface="Arial" charset="0"/>
              </a:rPr>
              <a:t>=4.2 +/- 0.3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 flipV="1">
            <a:off x="4232275" y="2514600"/>
            <a:ext cx="187325" cy="3751263"/>
          </a:xfrm>
          <a:prstGeom prst="line">
            <a:avLst/>
          </a:prstGeom>
          <a:noFill/>
          <a:ln w="54720">
            <a:solidFill>
              <a:srgbClr val="6633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 on </a:t>
            </a:r>
            <a:r>
              <a:rPr lang="en-US" sz="3200" dirty="0" err="1" smtClean="0"/>
              <a:t>GRB’s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86336"/>
            <a:ext cx="8229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Updated </a:t>
            </a:r>
            <a:r>
              <a:rPr lang="en-US" sz="2000" b="1" dirty="0" smtClean="0">
                <a:latin typeface="Arial"/>
                <a:cs typeface="Arial"/>
              </a:rPr>
              <a:t>on May </a:t>
            </a:r>
            <a:r>
              <a:rPr lang="en-US" sz="2000" b="1" dirty="0" smtClean="0">
                <a:latin typeface="Arial"/>
                <a:cs typeface="Arial"/>
              </a:rPr>
              <a:t>: 129 bursts detected by GBM (Gamma Ray Burst Monitor) including</a:t>
            </a:r>
            <a:r>
              <a:rPr lang="en-US" sz="2000" b="1" dirty="0" smtClean="0">
                <a:latin typeface="Arial"/>
                <a:cs typeface="Arial"/>
              </a:rPr>
              <a:t> 8 </a:t>
            </a:r>
            <a:r>
              <a:rPr lang="en-US" sz="2000" b="1" dirty="0" smtClean="0">
                <a:latin typeface="Arial"/>
                <a:cs typeface="Arial"/>
              </a:rPr>
              <a:t>LAT detection</a:t>
            </a:r>
          </a:p>
          <a:p>
            <a:endParaRPr lang="en-US" sz="2000" b="1" dirty="0" smtClean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High Energy GRB’ observation: 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Arial"/>
                <a:cs typeface="Arial"/>
              </a:rPr>
              <a:t> evidence for a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delay</a:t>
            </a:r>
            <a:r>
              <a:rPr lang="en-US" sz="2000" b="1" dirty="0" smtClean="0">
                <a:latin typeface="Arial"/>
                <a:cs typeface="Arial"/>
              </a:rPr>
              <a:t>  between </a:t>
            </a:r>
            <a:r>
              <a:rPr lang="en-US" sz="2000" b="1" dirty="0" err="1" smtClean="0">
                <a:latin typeface="Arial"/>
                <a:cs typeface="Arial"/>
              </a:rPr>
              <a:t>KeV-MeV</a:t>
            </a:r>
            <a:r>
              <a:rPr lang="en-US" sz="2000" b="1" dirty="0" smtClean="0">
                <a:latin typeface="Arial"/>
                <a:cs typeface="Arial"/>
              </a:rPr>
              <a:t> emission and &gt;100MeV emission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Arial"/>
                <a:cs typeface="Arial"/>
              </a:rPr>
              <a:t> all spectra consistent with a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Band function 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Arial"/>
                <a:cs typeface="Arial"/>
              </a:rPr>
              <a:t> first &gt;</a:t>
            </a:r>
            <a:r>
              <a:rPr lang="en-US" sz="2000" b="1" dirty="0" err="1" smtClean="0">
                <a:latin typeface="Arial"/>
                <a:cs typeface="Arial"/>
              </a:rPr>
              <a:t>GeV</a:t>
            </a:r>
            <a:r>
              <a:rPr lang="en-US" sz="2000" b="1" dirty="0" smtClean="0">
                <a:latin typeface="Arial"/>
                <a:cs typeface="Arial"/>
              </a:rPr>
              <a:t> observation from a short burst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Arial"/>
                <a:cs typeface="Arial"/>
              </a:rPr>
              <a:t> most energetic burst with a measured red shift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Arial"/>
                <a:cs typeface="Arial"/>
              </a:rPr>
              <a:t> evidence of a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temporally extended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GeV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emission</a:t>
            </a:r>
            <a:r>
              <a:rPr lang="en-US" sz="2000" b="1" dirty="0" smtClean="0">
                <a:latin typeface="Arial"/>
                <a:cs typeface="Arial"/>
              </a:rPr>
              <a:t>, up to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23 min</a:t>
            </a:r>
          </a:p>
          <a:p>
            <a:pPr lvl="1">
              <a:buFontTx/>
              <a:buChar char="-"/>
            </a:pPr>
            <a:endParaRPr lang="en-US" sz="2000" b="1" dirty="0" smtClean="0">
              <a:latin typeface="Arial"/>
              <a:cs typeface="Arial"/>
            </a:endParaRPr>
          </a:p>
          <a:p>
            <a:pPr lvl="1"/>
            <a:r>
              <a:rPr lang="en-US" sz="2000" b="1" dirty="0" err="1" smtClean="0"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 Derived considerations:</a:t>
            </a:r>
          </a:p>
          <a:p>
            <a:pPr lvl="2">
              <a:buFont typeface="Wingdings" charset="2"/>
              <a:buChar char="§"/>
            </a:pPr>
            <a:r>
              <a:rPr lang="en-US" sz="2000" b="1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narrow collimated 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relativistic jet</a:t>
            </a:r>
          </a:p>
          <a:p>
            <a:pPr lvl="2">
              <a:buFont typeface="Wingdings" charset="2"/>
              <a:buChar char="§"/>
            </a:pPr>
            <a:r>
              <a:rPr lang="en-US" sz="2000" b="1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2000" b="1" dirty="0" err="1" smtClean="0">
                <a:latin typeface="Arial"/>
                <a:cs typeface="Arial"/>
                <a:sym typeface="Wingdings"/>
              </a:rPr>
              <a:t>KeV-GeV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 spectrum and variability: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unique mechanism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, same emission region</a:t>
            </a:r>
          </a:p>
          <a:p>
            <a:pPr lvl="2">
              <a:buFont typeface="Wingdings" charset="2"/>
              <a:buChar char="§"/>
            </a:pPr>
            <a:r>
              <a:rPr lang="en-US" sz="2000" b="1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2000" b="1" dirty="0" err="1" smtClean="0">
                <a:latin typeface="Arial"/>
                <a:cs typeface="Arial"/>
                <a:sym typeface="Wingdings"/>
              </a:rPr>
              <a:t>leptonic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 or </a:t>
            </a:r>
            <a:r>
              <a:rPr lang="en-US" sz="2000" b="1" dirty="0" err="1" smtClean="0">
                <a:latin typeface="Arial"/>
                <a:cs typeface="Arial"/>
                <a:sym typeface="Wingdings"/>
              </a:rPr>
              <a:t>hadronic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 origin?</a:t>
            </a:r>
          </a:p>
          <a:p>
            <a:pPr lvl="2">
              <a:buFont typeface="Wingdings" charset="2"/>
              <a:buChar char="§"/>
            </a:pPr>
            <a:r>
              <a:rPr lang="en-US" sz="2000" b="1" dirty="0" smtClean="0">
                <a:latin typeface="Arial"/>
                <a:cs typeface="Arial"/>
                <a:sym typeface="Wingdings"/>
              </a:rPr>
              <a:t> best constraint ever on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Γ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(&gt; 600 - 900) 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M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QG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(1.50e18 GeV/c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~ 0.1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M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Planck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)</a:t>
            </a:r>
            <a:endParaRPr lang="en-US" sz="20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EGRET: diffuse emission from the Galaxy</a:t>
            </a:r>
            <a:endParaRPr lang="en-US" sz="3200" dirty="0"/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1371600" y="1143000"/>
            <a:ext cx="2276475" cy="5667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8002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GeV</a:t>
            </a:r>
            <a:r>
              <a:rPr lang="en-US" sz="2800" b="1" dirty="0">
                <a:solidFill>
                  <a:srgbClr val="78002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Excess</a:t>
            </a:r>
            <a:endParaRPr lang="en-US" sz="20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568450"/>
            <a:ext cx="4800600" cy="4451350"/>
            <a:chOff x="336" y="1056"/>
            <a:chExt cx="3024" cy="280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1056"/>
              <a:ext cx="3024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94" y="3648"/>
              <a:ext cx="237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ＭＳ Ｐゴシック" charset="-128"/>
                  <a:cs typeface="ＭＳ Ｐゴシック" charset="-128"/>
                </a:rPr>
                <a:t>Credit: Strong, </a:t>
              </a:r>
              <a:r>
                <a:rPr lang="en-US" sz="1600" dirty="0" err="1">
                  <a:ea typeface="ＭＳ Ｐゴシック" charset="-128"/>
                  <a:cs typeface="ＭＳ Ｐゴシック" charset="-128"/>
                </a:rPr>
                <a:t>Moskalenko</a:t>
              </a:r>
              <a:r>
                <a:rPr lang="en-US" sz="1600" dirty="0">
                  <a:ea typeface="ＭＳ Ｐゴシック" charset="-128"/>
                  <a:cs typeface="ＭＳ Ｐゴシック" charset="-128"/>
                </a:rPr>
                <a:t> &amp; Reimer 2004</a:t>
              </a:r>
              <a:endParaRPr lang="en-US" sz="2000" dirty="0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4953000" y="2250180"/>
            <a:ext cx="3886200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Diffuse emission model:</a:t>
            </a:r>
            <a:br>
              <a:rPr lang="en-US" sz="1800" b="1" dirty="0">
                <a:latin typeface="Arial"/>
                <a:ea typeface="ＭＳ Ｐゴシック" charset="-128"/>
                <a:cs typeface="Arial"/>
              </a:rPr>
            </a:br>
            <a:endParaRPr lang="en-US" sz="1800" b="1" dirty="0">
              <a:latin typeface="Arial"/>
              <a:ea typeface="ＭＳ Ｐゴシック" charset="-128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   Locally measured CR spectrum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   Observed distribution of    </a:t>
            </a:r>
            <a:br>
              <a:rPr lang="en-US" sz="1800" b="1" dirty="0">
                <a:latin typeface="Arial"/>
                <a:ea typeface="ＭＳ Ｐゴシック" charset="-128"/>
                <a:cs typeface="Arial"/>
              </a:rPr>
            </a:b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     interstellar matter + light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   Theoretical/experimental cross</a:t>
            </a:r>
            <a:br>
              <a:rPr lang="en-US" sz="1800" b="1" dirty="0">
                <a:latin typeface="Arial"/>
                <a:ea typeface="ＭＳ Ｐゴシック" charset="-128"/>
                <a:cs typeface="Arial"/>
              </a:rPr>
            </a:b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     sections for relevant interactions</a:t>
            </a:r>
            <a:br>
              <a:rPr lang="en-US" sz="1800" b="1" dirty="0">
                <a:latin typeface="Arial"/>
                <a:ea typeface="ＭＳ Ｐゴシック" charset="-128"/>
                <a:cs typeface="Arial"/>
              </a:rPr>
            </a:br>
            <a:endParaRPr lang="en-US" sz="1800" b="1" dirty="0">
              <a:latin typeface="Arial"/>
              <a:ea typeface="ＭＳ Ｐゴシック" charset="-128"/>
              <a:cs typeface="Arial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Adding this component it is </a:t>
            </a:r>
            <a:r>
              <a:rPr lang="en-US" sz="1800" b="1" dirty="0" err="1">
                <a:latin typeface="Arial"/>
                <a:ea typeface="ＭＳ Ｐゴシック" charset="-128"/>
                <a:cs typeface="Arial"/>
              </a:rPr>
              <a:t>posssible</a:t>
            </a:r>
            <a:r>
              <a:rPr lang="en-US" sz="1800" b="1" dirty="0">
                <a:latin typeface="Arial"/>
                <a:ea typeface="ＭＳ Ｐゴシック" charset="-128"/>
                <a:cs typeface="Arial"/>
              </a:rPr>
              <a:t> to calculate energy spectrum of gamma-ray intensity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3404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76200" y="4343400"/>
            <a:ext cx="89154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660400" marR="0" lvl="0" indent="-6604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60400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Spectra shown for mid-latitude range 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GeV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 excess in this region of the sky is </a:t>
            </a:r>
            <a:r>
              <a:rPr kumimoji="0" lang="en-GB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not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confirmed.</a:t>
            </a:r>
          </a:p>
          <a:p>
            <a:pPr marL="660400" marR="0" lvl="0" indent="-6604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60400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tarBats" charset="2"/>
                <a:cs typeface="Arial"/>
              </a:rPr>
              <a:t>Sources are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tarBats" charset="2"/>
                <a:cs typeface="Arial"/>
              </a:rPr>
              <a:t> </a:t>
            </a:r>
            <a:r>
              <a:rPr kumimoji="0" lang="en-GB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tarBats" charset="2"/>
                <a:cs typeface="Arial"/>
              </a:rPr>
              <a:t>not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tarBats" charset="2"/>
                <a:cs typeface="Arial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tarBats" charset="2"/>
                <a:cs typeface="Arial"/>
              </a:rPr>
              <a:t>subtracted but are a minor component.</a:t>
            </a:r>
          </a:p>
          <a:p>
            <a:pPr marL="660400" marR="0" lvl="0" indent="-6604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60400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LAT errors are dominated by systematic uncertainties and are currently estimated to be ~10% this is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 </a:t>
            </a:r>
            <a:r>
              <a:rPr kumimoji="0" lang="en-GB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preliminary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.</a:t>
            </a:r>
          </a:p>
          <a:p>
            <a:pPr marL="660400" marR="0" lvl="0" indent="-6604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60400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EGRET data is prepared as in Strong, et al. 2004 with a 15% systematic error assumed to dominate (Esposito, et al. 1999).</a:t>
            </a:r>
          </a:p>
          <a:p>
            <a:pPr marL="660400" marR="0" lvl="0" indent="-6604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60400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EG + instrumental is assumed to be isotropic and determined from fitting the data at |</a:t>
            </a:r>
            <a:r>
              <a:rPr kumimoji="0" lang="en-GB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b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OpenSymbol" charset="2"/>
                <a:cs typeface="Arial"/>
              </a:rPr>
              <a:t>| &gt; 10°.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OpenSymbol" charset="2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70050"/>
            <a:ext cx="4572000" cy="305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Diffuse emission: nailing the EGRET “</a:t>
            </a:r>
            <a:r>
              <a:rPr lang="en-US" sz="3200" dirty="0" err="1" smtClean="0"/>
              <a:t>GeV</a:t>
            </a:r>
            <a:r>
              <a:rPr lang="en-US" sz="3200" dirty="0" smtClean="0"/>
              <a:t> excess”</a:t>
            </a:r>
            <a:endParaRPr lang="en-US" sz="3200" dirty="0"/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576388"/>
            <a:ext cx="4389438" cy="222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4114800" y="2617788"/>
            <a:ext cx="1257300" cy="293687"/>
          </a:xfrm>
          <a:prstGeom prst="line">
            <a:avLst/>
          </a:prstGeom>
          <a:noFill/>
          <a:ln w="3672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 flipV="1">
            <a:off x="4129088" y="2417763"/>
            <a:ext cx="1257300" cy="192087"/>
          </a:xfrm>
          <a:prstGeom prst="line">
            <a:avLst/>
          </a:prstGeom>
          <a:noFill/>
          <a:ln w="3672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916738" y="3092450"/>
            <a:ext cx="1465262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Arial" charset="0"/>
                <a:cs typeface="Arial" charset="0"/>
              </a:rPr>
              <a:t>Galprop conventional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lum bright="46000" contrast="-34000"/>
          </a:blip>
          <a:srcRect/>
          <a:stretch>
            <a:fillRect/>
          </a:stretch>
        </p:blipFill>
        <p:spPr bwMode="auto">
          <a:xfrm>
            <a:off x="1381125" y="511175"/>
            <a:ext cx="6400800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Gamma-ray loud </a:t>
            </a:r>
            <a:r>
              <a:rPr lang="en-US" sz="3200" dirty="0" err="1" smtClean="0"/>
              <a:t>Blazar</a:t>
            </a:r>
            <a:r>
              <a:rPr lang="en-US" sz="3200" dirty="0" smtClean="0"/>
              <a:t>: EGRET Era</a:t>
            </a:r>
            <a:endParaRPr lang="en-US" sz="3200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81000" y="1219200"/>
            <a:ext cx="51372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AA0C2B"/>
                </a:solidFill>
                <a:latin typeface="Times-Roman" charset="0"/>
              </a:rPr>
              <a:t>Although </a:t>
            </a:r>
            <a:r>
              <a:rPr lang="en-US" sz="1600" b="1" dirty="0" err="1" smtClean="0">
                <a:solidFill>
                  <a:srgbClr val="AA0C2B"/>
                </a:solidFill>
                <a:latin typeface="Times-Roman" charset="0"/>
              </a:rPr>
              <a:t>blazars</a:t>
            </a:r>
            <a:r>
              <a:rPr lang="en-US" sz="1600" b="1" dirty="0" smtClean="0">
                <a:solidFill>
                  <a:srgbClr val="AA0C2B"/>
                </a:solidFill>
                <a:latin typeface="Times-Roman" charset="0"/>
              </a:rPr>
              <a:t> are </a:t>
            </a:r>
            <a:r>
              <a:rPr lang="en-US" sz="1600" b="1" dirty="0">
                <a:solidFill>
                  <a:srgbClr val="AA0C2B"/>
                </a:solidFill>
                <a:latin typeface="Times-Roman" charset="0"/>
              </a:rPr>
              <a:t>only a few per cent of the </a:t>
            </a:r>
          </a:p>
          <a:p>
            <a:r>
              <a:rPr lang="en-US" sz="1600" b="1" dirty="0">
                <a:solidFill>
                  <a:srgbClr val="AA0C2B"/>
                </a:solidFill>
                <a:latin typeface="Times-Roman" charset="0"/>
              </a:rPr>
              <a:t>overall AGN population, they dominate the extragalactic </a:t>
            </a:r>
          </a:p>
          <a:p>
            <a:r>
              <a:rPr lang="en-US" sz="1600" b="1" dirty="0">
                <a:solidFill>
                  <a:srgbClr val="AA0C2B"/>
                </a:solidFill>
                <a:latin typeface="Times-Roman" charset="0"/>
              </a:rPr>
              <a:t>high-energy sky</a:t>
            </a:r>
          </a:p>
        </p:txBody>
      </p:sp>
      <p:pic>
        <p:nvPicPr>
          <p:cNvPr id="4" name="Picture 4" descr=" 3c454.png                                                      00237A87Macintosh HD                   C16F30D3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3733800" cy="230505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600200"/>
            <a:ext cx="4572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4953000"/>
            <a:ext cx="7991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The Energetic Gamma Ray Experiment Telescope (EGRET) onboard the Compton Gamma Ray Observatory (CGRO)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discovered about 70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(3</a:t>
            </a:r>
            <a:r>
              <a:rPr kumimoji="0" lang="en-US" sz="1800" b="1" i="0" u="none" strike="noStrike" kern="0" cap="none" spc="0" normalizeH="0" baseline="3000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rd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Catalog, Hartman et al 1999;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&gt;100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Sowards-Emmerd et al. 2003,2004) blazars emitting gamma-rays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Extragalactic sources: </a:t>
            </a:r>
            <a:r>
              <a:rPr lang="en-US" sz="3200" dirty="0" err="1" smtClean="0"/>
              <a:t>Blazars</a:t>
            </a:r>
            <a:endParaRPr lang="en-US" sz="3200" dirty="0"/>
          </a:p>
        </p:txBody>
      </p:sp>
      <p:pic>
        <p:nvPicPr>
          <p:cNvPr id="3" name="Picture 3" descr="C:\Documenti\Immagini\central_engine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2967038" cy="3276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2400" y="1219200"/>
            <a:ext cx="4724400" cy="28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rial" charset="0"/>
              </a:rPr>
              <a:t>Almost all galaxies contain a massive black hole</a:t>
            </a:r>
          </a:p>
          <a:p>
            <a:pPr>
              <a:buFontTx/>
              <a:buChar char="-"/>
            </a:pPr>
            <a:r>
              <a:rPr lang="en-US" sz="1600" b="1" dirty="0">
                <a:latin typeface="Arial" charset="0"/>
              </a:rPr>
              <a:t>99% of them is (almost) silent (e.g. our Galaxy)</a:t>
            </a:r>
          </a:p>
          <a:p>
            <a:pPr>
              <a:buFontTx/>
              <a:buChar char="-"/>
            </a:pPr>
            <a:endParaRPr lang="en-US" sz="1600" b="1" dirty="0">
              <a:latin typeface="Arial" charset="0"/>
            </a:endParaRPr>
          </a:p>
          <a:p>
            <a:pPr>
              <a:buFontTx/>
              <a:buChar char="-"/>
            </a:pPr>
            <a:r>
              <a:rPr lang="en-US" sz="1600" b="1" dirty="0">
                <a:latin typeface="Arial" charset="0"/>
              </a:rPr>
              <a:t>1% per cent is active (mostly radio-quiet </a:t>
            </a:r>
            <a:r>
              <a:rPr lang="en-US" sz="1600" b="1" dirty="0" err="1">
                <a:latin typeface="Arial" charset="0"/>
              </a:rPr>
              <a:t>AGNs</a:t>
            </a:r>
            <a:r>
              <a:rPr lang="en-US" sz="1600" b="1" dirty="0">
                <a:latin typeface="Arial" charset="0"/>
              </a:rPr>
              <a:t>): </a:t>
            </a:r>
            <a:r>
              <a:rPr lang="en-US" sz="1600" b="1" dirty="0" err="1">
                <a:latin typeface="Arial" charset="0"/>
              </a:rPr>
              <a:t>BH+disk</a:t>
            </a:r>
            <a:r>
              <a:rPr lang="en-US" sz="1600" b="1" dirty="0">
                <a:latin typeface="Arial" charset="0"/>
              </a:rPr>
              <a:t>: most of the emission in the UV-X-ray band</a:t>
            </a:r>
          </a:p>
          <a:p>
            <a:pPr>
              <a:buFontTx/>
              <a:buChar char="-"/>
            </a:pPr>
            <a:endParaRPr lang="en-US" sz="1600" b="1" dirty="0">
              <a:latin typeface="Arial" charset="0"/>
            </a:endParaRPr>
          </a:p>
          <a:p>
            <a:r>
              <a:rPr lang="en-US" sz="1600" b="1" dirty="0">
                <a:latin typeface="Arial" charset="0"/>
              </a:rPr>
              <a:t>0.1% is radio loud: jets mostly visible in the radio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14400" y="4572000"/>
            <a:ext cx="7848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err="1">
                <a:latin typeface="Arial" charset="0"/>
              </a:rPr>
              <a:t>Blazar</a:t>
            </a:r>
            <a:r>
              <a:rPr lang="en-US" sz="1800" b="1" dirty="0">
                <a:latin typeface="Arial" charset="0"/>
              </a:rPr>
              <a:t> characteristics</a:t>
            </a:r>
          </a:p>
          <a:p>
            <a:r>
              <a:rPr lang="en-US" sz="1800" dirty="0">
                <a:latin typeface="Arial" charset="0"/>
              </a:rPr>
              <a:t>- Compact radio core, flat or inverted spectrum</a:t>
            </a:r>
          </a:p>
          <a:p>
            <a:r>
              <a:rPr lang="en-US" sz="1800" dirty="0">
                <a:latin typeface="Arial" charset="0"/>
              </a:rPr>
              <a:t>- Extreme variability (amplitude and </a:t>
            </a:r>
            <a:r>
              <a:rPr lang="en-US" sz="1800" dirty="0" err="1">
                <a:latin typeface="Arial" charset="0"/>
              </a:rPr>
              <a:t>t</a:t>
            </a:r>
            <a:r>
              <a:rPr lang="en-US" sz="1800" dirty="0">
                <a:latin typeface="Arial" charset="0"/>
              </a:rPr>
              <a:t>) at all frequencies</a:t>
            </a:r>
          </a:p>
          <a:p>
            <a:r>
              <a:rPr lang="en-US" sz="1800" dirty="0">
                <a:latin typeface="Arial" charset="0"/>
              </a:rPr>
              <a:t>- High optical and radio polarization</a:t>
            </a:r>
          </a:p>
          <a:p>
            <a:r>
              <a:rPr lang="en-US" sz="1800" b="1" dirty="0" err="1">
                <a:latin typeface="Arial" charset="0"/>
              </a:rPr>
              <a:t>FSRQs</a:t>
            </a:r>
            <a:r>
              <a:rPr lang="en-US" sz="1800" b="1" dirty="0">
                <a:latin typeface="Arial" charset="0"/>
              </a:rPr>
              <a:t>:</a:t>
            </a:r>
            <a:r>
              <a:rPr lang="en-US" sz="1800" dirty="0">
                <a:latin typeface="Arial" charset="0"/>
              </a:rPr>
              <a:t> bright broad (1000-10000 km/</a:t>
            </a:r>
            <a:r>
              <a:rPr lang="en-US" sz="1800" dirty="0" err="1">
                <a:latin typeface="Arial" charset="0"/>
              </a:rPr>
              <a:t>s</a:t>
            </a:r>
            <a:r>
              <a:rPr lang="en-US" sz="1800" dirty="0">
                <a:latin typeface="Arial" charset="0"/>
              </a:rPr>
              <a:t>) emission lines often evidences for the “blue bump” (acc. disc)</a:t>
            </a:r>
          </a:p>
          <a:p>
            <a:r>
              <a:rPr lang="en-US" sz="1800" b="1" dirty="0">
                <a:latin typeface="Arial" charset="0"/>
              </a:rPr>
              <a:t>BL Lac</a:t>
            </a:r>
            <a:r>
              <a:rPr lang="en-US" sz="1800" dirty="0">
                <a:latin typeface="Arial" charset="0"/>
              </a:rPr>
              <a:t>: weak (EW&lt;5 Å) emission lines no signatures of accretion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3124200" y="43434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Blazars</a:t>
            </a:r>
            <a:r>
              <a:rPr lang="en-US" sz="3200" dirty="0" smtClean="0"/>
              <a:t>: Fermi LAT</a:t>
            </a:r>
            <a:endParaRPr lang="en-US" sz="3200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1371600"/>
            <a:ext cx="4191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1" hangingPunct="1">
              <a:buFont typeface="Wingdings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Population Studies</a:t>
            </a:r>
          </a:p>
          <a:p>
            <a:pPr algn="just" eaLnBrk="1" hangingPunct="1">
              <a:buFont typeface="Wingdings" charset="2"/>
              <a:buNone/>
            </a:pPr>
            <a:endParaRPr lang="en-US" sz="1800" b="1" dirty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buFont typeface="Wingdings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Daily sampled LC can be easily obtained for most of the bright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</a:rPr>
              <a:t>blazars</a:t>
            </a: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3333CC"/>
                </a:solidFill>
                <a:latin typeface="Arial" charset="0"/>
                <a:sym typeface="Wingdings" charset="2"/>
              </a:rPr>
              <a:t></a:t>
            </a: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 Variability on timescales &gt;= 1 day can be well investigated. </a:t>
            </a:r>
          </a:p>
          <a:p>
            <a:pPr lvl="1" algn="just" eaLnBrk="1" hangingPunct="1">
              <a:buFont typeface="Wingdings" charset="2"/>
              <a:buNone/>
            </a:pP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 </a:t>
            </a:r>
          </a:p>
          <a:p>
            <a:pPr algn="just" eaLnBrk="1" hangingPunct="1">
              <a:buFont typeface="Wingdings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Intra-day (hours) variations can be detected for the brightest gamma-ray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</a:rPr>
              <a:t>blazars</a:t>
            </a: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. </a:t>
            </a:r>
          </a:p>
          <a:p>
            <a:pPr algn="just" eaLnBrk="1" hangingPunct="1">
              <a:buFont typeface="Wingdings" charset="2"/>
              <a:buChar char="q"/>
            </a:pPr>
            <a:endParaRPr lang="en-US" sz="1800" b="1" dirty="0">
              <a:solidFill>
                <a:srgbClr val="3333CC"/>
              </a:solidFill>
              <a:latin typeface="Arial" charset="0"/>
            </a:endParaRPr>
          </a:p>
          <a:p>
            <a:pPr algn="just" eaLnBrk="1" hangingPunct="1">
              <a:buFont typeface="Wingdings" charset="2"/>
              <a:buChar char="q"/>
            </a:pP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 Detailed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spectral variation analysis and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</a:rPr>
              <a:t>intrabands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 delays</a:t>
            </a: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 studies may be performed </a:t>
            </a:r>
          </a:p>
          <a:p>
            <a:pPr algn="just" eaLnBrk="1" hangingPunct="1">
              <a:buFont typeface="Wingdings" charset="2"/>
              <a:buNone/>
            </a:pPr>
            <a:endParaRPr lang="en-US" sz="1800" b="1" dirty="0">
              <a:solidFill>
                <a:srgbClr val="3333CC"/>
              </a:solidFill>
              <a:latin typeface="Arial" charset="0"/>
            </a:endParaRPr>
          </a:p>
          <a:p>
            <a:pPr algn="just" eaLnBrk="1" hangingPunct="1">
              <a:buFont typeface="Wingdings" charset="2"/>
              <a:buChar char="q"/>
            </a:pP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</a:rPr>
              <a:t>Multiepoch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</a:rPr>
              <a:t>SEDs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 can be obtained</a:t>
            </a:r>
            <a:r>
              <a:rPr lang="en-US" sz="1800" b="1" dirty="0">
                <a:solidFill>
                  <a:srgbClr val="3333CC"/>
                </a:solidFill>
                <a:latin typeface="Arial" charset="0"/>
              </a:rPr>
              <a:t>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76400"/>
            <a:ext cx="4343400" cy="3943350"/>
          </a:xfrm>
          <a:prstGeom prst="rect">
            <a:avLst/>
          </a:prstGeom>
          <a:noFill/>
          <a:ln w="15875">
            <a:solidFill>
              <a:srgbClr val="969696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Open questions about </a:t>
            </a:r>
            <a:r>
              <a:rPr lang="en-US" sz="3200" dirty="0" err="1" smtClean="0"/>
              <a:t>Blazars</a:t>
            </a:r>
            <a:endParaRPr lang="en-US" sz="32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33400" y="1143000"/>
            <a:ext cx="43434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are jets made by accreting black holes?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and where are jets accelerated (why they have high Lorentz factors)?</a:t>
            </a: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are jets focused to opening angles less than a few degrees?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 shocks, turbulence, instabilities, jet  bending and precession arise?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the jet matter content (electron-proton vs. pair plasmas)?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are the relativistic electrons accelerated?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is the jet emission mechanism 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and where jets emit gamma-ray 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mechanisms producing  blazar variability?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is the blazar duty-cycle?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Etc…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5" descr="agn_cart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447800"/>
            <a:ext cx="3883025" cy="4267200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7688" y="6096000"/>
            <a:ext cx="8302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AA0C2B"/>
                </a:solidFill>
                <a:latin typeface="Arial" charset="0"/>
              </a:rPr>
              <a:t>Fermi-LAT is starting to give an answer to most of these questions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205 preliminary LAT Bright Sources</a:t>
            </a:r>
            <a:endParaRPr lang="en-US" sz="3200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pic>
        <p:nvPicPr>
          <p:cNvPr id="5" name="Picture 2" descr="3-month_brightsour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4637088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EGRET Gamma Ray Sky</a:t>
            </a:r>
            <a:endParaRPr lang="en-US" sz="3200" dirty="0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23900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724400"/>
            <a:ext cx="8991600" cy="10699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E1EF2"/>
                </a:solidFill>
                <a:latin typeface="Arial" charset="0"/>
              </a:rPr>
              <a:t>diffuse extra-galactic background (flux ~ 1.5x10</a:t>
            </a:r>
            <a:r>
              <a:rPr lang="en-US" sz="1600" baseline="30000" dirty="0">
                <a:solidFill>
                  <a:srgbClr val="0E1EF2"/>
                </a:solidFill>
                <a:latin typeface="Arial" charset="0"/>
              </a:rPr>
              <a:t>-5</a:t>
            </a:r>
            <a:r>
              <a:rPr lang="en-US" sz="1600" dirty="0">
                <a:solidFill>
                  <a:srgbClr val="0E1EF2"/>
                </a:solidFill>
                <a:latin typeface="Arial" charset="0"/>
              </a:rPr>
              <a:t> cm</a:t>
            </a:r>
            <a:r>
              <a:rPr lang="en-US" sz="1600" baseline="30000" dirty="0">
                <a:solidFill>
                  <a:srgbClr val="0E1EF2"/>
                </a:solidFill>
                <a:latin typeface="Arial" charset="0"/>
              </a:rPr>
              <a:t>-2</a:t>
            </a:r>
            <a:r>
              <a:rPr lang="en-US" sz="1600" dirty="0">
                <a:solidFill>
                  <a:srgbClr val="0E1EF2"/>
                </a:solidFill>
                <a:latin typeface="Arial" charset="0"/>
              </a:rPr>
              <a:t>s</a:t>
            </a:r>
            <a:r>
              <a:rPr lang="en-US" sz="1600" baseline="30000" dirty="0">
                <a:solidFill>
                  <a:srgbClr val="0E1EF2"/>
                </a:solidFill>
                <a:latin typeface="Arial" charset="0"/>
              </a:rPr>
              <a:t>-1</a:t>
            </a:r>
            <a:r>
              <a:rPr lang="en-US" sz="1600" dirty="0">
                <a:solidFill>
                  <a:srgbClr val="0E1EF2"/>
                </a:solidFill>
                <a:latin typeface="Arial" charset="0"/>
              </a:rPr>
              <a:t>sr</a:t>
            </a:r>
            <a:r>
              <a:rPr lang="en-US" sz="1600" baseline="30000" dirty="0">
                <a:solidFill>
                  <a:srgbClr val="0E1EF2"/>
                </a:solidFill>
                <a:latin typeface="Arial" charset="0"/>
              </a:rPr>
              <a:t>-1</a:t>
            </a:r>
            <a:r>
              <a:rPr lang="en-US" sz="1600" dirty="0">
                <a:solidFill>
                  <a:srgbClr val="0E1EF2"/>
                </a:solidFill>
                <a:latin typeface="Arial" charset="0"/>
              </a:rPr>
              <a:t>)   </a:t>
            </a:r>
          </a:p>
          <a:p>
            <a:r>
              <a:rPr lang="en-US" sz="1600" dirty="0">
                <a:solidFill>
                  <a:srgbClr val="FF9900"/>
                </a:solidFill>
                <a:latin typeface="Arial" charset="0"/>
              </a:rPr>
              <a:t>galactic diffuse </a:t>
            </a:r>
            <a:r>
              <a:rPr lang="en-US" sz="1400" dirty="0">
                <a:solidFill>
                  <a:srgbClr val="FF9900"/>
                </a:solidFill>
                <a:latin typeface="Arial" charset="0"/>
              </a:rPr>
              <a:t>(flux ~30 times larger)</a:t>
            </a:r>
          </a:p>
          <a:p>
            <a:r>
              <a:rPr lang="en-US" sz="1600" dirty="0">
                <a:solidFill>
                  <a:srgbClr val="CC0000"/>
                </a:solidFill>
                <a:latin typeface="Arial" charset="0"/>
              </a:rPr>
              <a:t>high latitude (extra-galactic) point sources (typical flux from EGRET sources O(10</a:t>
            </a:r>
            <a:r>
              <a:rPr lang="en-US" sz="1600" baseline="30000" dirty="0">
                <a:solidFill>
                  <a:srgbClr val="CC0000"/>
                </a:solidFill>
                <a:latin typeface="Arial" charset="0"/>
              </a:rPr>
              <a:t>-7</a:t>
            </a:r>
            <a:r>
              <a:rPr lang="en-US" sz="1600" dirty="0">
                <a:solidFill>
                  <a:srgbClr val="CC0000"/>
                </a:solidFill>
                <a:latin typeface="Arial" charset="0"/>
              </a:rPr>
              <a:t> - 10</a:t>
            </a:r>
            <a:r>
              <a:rPr lang="en-US" sz="1600" baseline="30000" dirty="0">
                <a:solidFill>
                  <a:srgbClr val="CC0000"/>
                </a:solidFill>
                <a:latin typeface="Arial" charset="0"/>
              </a:rPr>
              <a:t>-6</a:t>
            </a:r>
            <a:r>
              <a:rPr lang="en-US" sz="1600" dirty="0">
                <a:solidFill>
                  <a:srgbClr val="CC0000"/>
                </a:solidFill>
                <a:latin typeface="Arial" charset="0"/>
              </a:rPr>
              <a:t>) cm</a:t>
            </a:r>
            <a:r>
              <a:rPr lang="en-US" sz="1600" baseline="30000" dirty="0">
                <a:solidFill>
                  <a:srgbClr val="CC0000"/>
                </a:solidFill>
                <a:latin typeface="Arial" charset="0"/>
              </a:rPr>
              <a:t>-2</a:t>
            </a:r>
            <a:r>
              <a:rPr lang="en-US" sz="1600" dirty="0">
                <a:solidFill>
                  <a:srgbClr val="CC0000"/>
                </a:solidFill>
                <a:latin typeface="Arial" charset="0"/>
              </a:rPr>
              <a:t>s</a:t>
            </a:r>
            <a:r>
              <a:rPr lang="en-US" sz="1600" baseline="30000" dirty="0">
                <a:solidFill>
                  <a:srgbClr val="CC0000"/>
                </a:solidFill>
                <a:latin typeface="Arial" charset="0"/>
              </a:rPr>
              <a:t>-1</a:t>
            </a:r>
            <a:r>
              <a:rPr lang="en-US" sz="1600" dirty="0">
                <a:solidFill>
                  <a:srgbClr val="CC0000"/>
                </a:solidFill>
                <a:latin typeface="Arial" charset="0"/>
              </a:rPr>
              <a:t>)</a:t>
            </a:r>
          </a:p>
          <a:p>
            <a:r>
              <a:rPr lang="en-US" sz="1600" dirty="0">
                <a:solidFill>
                  <a:srgbClr val="CC9900"/>
                </a:solidFill>
                <a:latin typeface="Arial" charset="0"/>
              </a:rPr>
              <a:t>galactic sources (pulsars, un-</a:t>
            </a:r>
            <a:r>
              <a:rPr lang="en-US" sz="1600" dirty="0" err="1">
                <a:solidFill>
                  <a:srgbClr val="CC9900"/>
                </a:solidFill>
                <a:latin typeface="Arial" charset="0"/>
              </a:rPr>
              <a:t>ID’d</a:t>
            </a:r>
            <a:r>
              <a:rPr lang="en-US" sz="1600" dirty="0">
                <a:solidFill>
                  <a:srgbClr val="CC9900"/>
                </a:solidFill>
                <a:latin typeface="Arial" charset="0"/>
              </a:rPr>
              <a:t>)</a:t>
            </a:r>
            <a:endParaRPr lang="en-US" sz="1600" dirty="0"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5792788"/>
            <a:ext cx="8534400" cy="531812"/>
          </a:xfrm>
          <a:prstGeom prst="rect">
            <a:avLst/>
          </a:prstGeom>
          <a:noFill/>
          <a:ln w="12699">
            <a:solidFill>
              <a:srgbClr val="8000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u="sng" dirty="0">
                <a:latin typeface="Arial" charset="0"/>
              </a:rPr>
              <a:t>An essential characteristic</a:t>
            </a:r>
            <a:r>
              <a:rPr lang="en-US" sz="2800" dirty="0">
                <a:latin typeface="Arial" charset="0"/>
              </a:rPr>
              <a:t>: </a:t>
            </a:r>
            <a:r>
              <a:rPr lang="en-US" sz="2800" dirty="0">
                <a:solidFill>
                  <a:srgbClr val="CC9900"/>
                </a:solidFill>
                <a:latin typeface="Arial" charset="0"/>
              </a:rPr>
              <a:t>V</a:t>
            </a:r>
            <a:r>
              <a:rPr lang="en-US" sz="2800" dirty="0">
                <a:solidFill>
                  <a:srgbClr val="CC0000"/>
                </a:solidFill>
                <a:latin typeface="Arial" charset="0"/>
              </a:rPr>
              <a:t>A</a:t>
            </a:r>
            <a:r>
              <a:rPr lang="en-US" sz="2800" dirty="0">
                <a:solidFill>
                  <a:schemeClr val="accent2"/>
                </a:solidFill>
                <a:latin typeface="Arial" charset="0"/>
              </a:rPr>
              <a:t>R</a:t>
            </a:r>
            <a:r>
              <a:rPr lang="en-US" sz="2800" dirty="0">
                <a:latin typeface="Arial" charset="0"/>
              </a:rPr>
              <a:t>I</a:t>
            </a:r>
            <a:r>
              <a:rPr lang="en-US" sz="2800" dirty="0">
                <a:solidFill>
                  <a:srgbClr val="FF9900"/>
                </a:solidFill>
                <a:latin typeface="Arial" charset="0"/>
              </a:rPr>
              <a:t>A</a:t>
            </a:r>
            <a:r>
              <a:rPr lang="en-US" sz="2800" dirty="0">
                <a:solidFill>
                  <a:srgbClr val="006633"/>
                </a:solidFill>
                <a:latin typeface="Arial" charset="0"/>
              </a:rPr>
              <a:t>B</a:t>
            </a:r>
            <a:r>
              <a:rPr lang="en-US" sz="2800" dirty="0">
                <a:solidFill>
                  <a:srgbClr val="CC0000"/>
                </a:solidFill>
                <a:latin typeface="Arial" charset="0"/>
              </a:rPr>
              <a:t>I</a:t>
            </a:r>
            <a:r>
              <a:rPr lang="en-US" sz="2800" dirty="0">
                <a:latin typeface="Arial" charset="0"/>
              </a:rPr>
              <a:t>L</a:t>
            </a:r>
            <a:r>
              <a:rPr lang="en-US" sz="2800" dirty="0">
                <a:solidFill>
                  <a:schemeClr val="accent1"/>
                </a:solidFill>
                <a:latin typeface="Arial" charset="0"/>
              </a:rPr>
              <a:t>I</a:t>
            </a:r>
            <a:r>
              <a:rPr lang="en-US" sz="2800" dirty="0">
                <a:latin typeface="Arial" charset="0"/>
              </a:rPr>
              <a:t>T</a:t>
            </a:r>
            <a:r>
              <a:rPr lang="en-US" sz="2800" dirty="0">
                <a:solidFill>
                  <a:schemeClr val="accent2"/>
                </a:solidFill>
                <a:latin typeface="Arial" charset="0"/>
              </a:rPr>
              <a:t>Y</a:t>
            </a:r>
            <a:r>
              <a:rPr lang="en-US" sz="2800" dirty="0">
                <a:latin typeface="Arial" charset="0"/>
              </a:rPr>
              <a:t> in time!</a:t>
            </a:r>
            <a:endParaRPr lang="en-US" sz="2200" dirty="0"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33513" y="6324600"/>
            <a:ext cx="7481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Field of view important for study of transients.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Vital statistics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219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205 “bright source list”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132 sources with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&gt;10σ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detection and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&gt; 10°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7 are pulsars or pulsar candidates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111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of the remaining 125 are associated with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bright, flat-spectrum radio sources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89%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98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/111 have optical classifications 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88%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89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/111 have measured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redshifts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80%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Much higher association rate than for 3EG 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Arial" charset="0"/>
                <a:cs typeface="Arial"/>
                <a:sym typeface="Symbol" charset="2"/>
              </a:rPr>
              <a:t>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60%)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3404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The LAT Sky, August – October</a:t>
            </a:r>
          </a:p>
        </p:txBody>
      </p:sp>
      <p:pic>
        <p:nvPicPr>
          <p:cNvPr id="82947" name="Picture 2" descr="lat_3mo_allsky.jpg"/>
          <p:cNvPicPr>
            <a:picLocks noChangeAspect="1"/>
          </p:cNvPicPr>
          <p:nvPr/>
        </p:nvPicPr>
        <p:blipFill>
          <a:blip r:embed="rId2"/>
          <a:srcRect b="8424"/>
          <a:stretch>
            <a:fillRect/>
          </a:stretch>
        </p:blipFill>
        <p:spPr bwMode="auto">
          <a:xfrm>
            <a:off x="166688" y="1438275"/>
            <a:ext cx="8780462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2" descr="C:\Stanford\aas2009\aso_aitoff_n.g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466850"/>
            <a:ext cx="86772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3404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The LAT Sky, August – October</a:t>
            </a:r>
          </a:p>
        </p:txBody>
      </p:sp>
      <p:pic>
        <p:nvPicPr>
          <p:cNvPr id="83971" name="Picture 2" descr="lat_3mo_allsky.jpg"/>
          <p:cNvPicPr>
            <a:picLocks noChangeAspect="1"/>
          </p:cNvPicPr>
          <p:nvPr/>
        </p:nvPicPr>
        <p:blipFill>
          <a:blip r:embed="rId2"/>
          <a:srcRect b="8424"/>
          <a:stretch>
            <a:fillRect/>
          </a:stretch>
        </p:blipFill>
        <p:spPr bwMode="auto">
          <a:xfrm>
            <a:off x="166688" y="1438275"/>
            <a:ext cx="8780462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C:\Stanford\aas2009\aso_aitoff_n.g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466850"/>
            <a:ext cx="86772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 descr="C:\Stanford\aas2009\aso_aitoff_n.gif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788" y="1468438"/>
            <a:ext cx="86772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46188" y="5943600"/>
            <a:ext cx="1295400" cy="457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FF33FF"/>
                </a:solidFill>
                <a:latin typeface="Calibri" charset="0"/>
                <a:ea typeface="Arial" charset="0"/>
                <a:cs typeface="Arial" charset="0"/>
              </a:rPr>
              <a:t>FSRQ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The LAT Sky, August – October</a:t>
            </a:r>
          </a:p>
        </p:txBody>
      </p:sp>
      <p:pic>
        <p:nvPicPr>
          <p:cNvPr id="84995" name="Picture 2" descr="lat_3mo_allsky.jpg"/>
          <p:cNvPicPr>
            <a:picLocks noChangeAspect="1"/>
          </p:cNvPicPr>
          <p:nvPr/>
        </p:nvPicPr>
        <p:blipFill>
          <a:blip r:embed="rId2"/>
          <a:srcRect b="8424"/>
          <a:stretch>
            <a:fillRect/>
          </a:stretch>
        </p:blipFill>
        <p:spPr bwMode="auto">
          <a:xfrm>
            <a:off x="166688" y="1438275"/>
            <a:ext cx="8780462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 descr="C:\Stanford\aas2009\aso_aitoff_n.g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466850"/>
            <a:ext cx="86772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2" descr="C:\Stanford\aas2009\aso_aitoff_n.gif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50" y="1466850"/>
            <a:ext cx="86772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95400" y="5943600"/>
            <a:ext cx="1295400" cy="457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FF33FF"/>
                </a:solidFill>
                <a:latin typeface="Calibri" charset="0"/>
                <a:ea typeface="Arial" charset="0"/>
                <a:cs typeface="Arial" charset="0"/>
              </a:rPr>
              <a:t>FSRQ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25813" y="5943600"/>
            <a:ext cx="1524000" cy="457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00FFFF"/>
                </a:solidFill>
                <a:latin typeface="Calibri" charset="0"/>
                <a:ea typeface="Arial" charset="0"/>
                <a:cs typeface="Arial" charset="0"/>
              </a:rPr>
              <a:t>BL Lac</a:t>
            </a:r>
          </a:p>
        </p:txBody>
      </p:sp>
      <p:sp>
        <p:nvSpPr>
          <p:cNvPr id="8" name="Date Placeholder 2"/>
          <p:cNvSpPr txBox="1">
            <a:spLocks/>
          </p:cNvSpPr>
          <p:nvPr/>
        </p:nvSpPr>
        <p:spPr>
          <a:xfrm>
            <a:off x="152400" y="640080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Seminar University of Heidelberg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28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2009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The LAT Sky, August – October</a:t>
            </a:r>
          </a:p>
        </p:txBody>
      </p:sp>
      <p:pic>
        <p:nvPicPr>
          <p:cNvPr id="86019" name="Picture 2" descr="lat_3mo_allsky.jpg"/>
          <p:cNvPicPr>
            <a:picLocks noChangeAspect="1"/>
          </p:cNvPicPr>
          <p:nvPr/>
        </p:nvPicPr>
        <p:blipFill>
          <a:blip r:embed="rId2"/>
          <a:srcRect b="8424"/>
          <a:stretch>
            <a:fillRect/>
          </a:stretch>
        </p:blipFill>
        <p:spPr bwMode="auto">
          <a:xfrm>
            <a:off x="166688" y="1438275"/>
            <a:ext cx="8780462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C:\Stanford\aas2009\aso_aitoff_n.g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466850"/>
            <a:ext cx="86772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2" descr="C:\Stanford\aas2009\aso_aitoff_n.gif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138" y="1466850"/>
            <a:ext cx="8678862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46188" y="5943600"/>
            <a:ext cx="1295400" cy="457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FF33FF"/>
                </a:solidFill>
                <a:latin typeface="Calibri" charset="0"/>
                <a:ea typeface="Arial" charset="0"/>
                <a:cs typeface="Arial" charset="0"/>
              </a:rPr>
              <a:t>FSRQ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5613" y="5943600"/>
            <a:ext cx="2489200" cy="457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66FF66"/>
                </a:solidFill>
                <a:latin typeface="Calibri" charset="0"/>
                <a:ea typeface="Arial" charset="0"/>
                <a:cs typeface="Arial" charset="0"/>
              </a:rPr>
              <a:t>Other AGN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5813" y="5943600"/>
            <a:ext cx="1524000" cy="457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00FFFF"/>
                </a:solidFill>
                <a:latin typeface="Calibri" charset="0"/>
                <a:ea typeface="Arial" charset="0"/>
                <a:cs typeface="Arial" charset="0"/>
              </a:rPr>
              <a:t>BL Lac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0" y="63404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Spectral Index distribution</a:t>
            </a:r>
            <a:endParaRPr lang="en-US" sz="3200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pic>
        <p:nvPicPr>
          <p:cNvPr id="5" name="Picture 5" descr="C:\Stanford\aas2009\z_vs_typ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66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 rot="1967253">
            <a:off x="4451350" y="1563688"/>
            <a:ext cx="358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 dirty="0">
                <a:solidFill>
                  <a:srgbClr val="DE8400"/>
                </a:solidFill>
                <a:latin typeface="Calibri" charset="0"/>
                <a:ea typeface="Arial" charset="0"/>
                <a:cs typeface="Arial" charset="0"/>
              </a:rPr>
              <a:t>PRELIMINARY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Redshift</a:t>
            </a:r>
            <a:r>
              <a:rPr lang="en-US" sz="3200" dirty="0" smtClean="0"/>
              <a:t> distribution</a:t>
            </a:r>
            <a:endParaRPr lang="en-US" sz="3200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pic>
        <p:nvPicPr>
          <p:cNvPr id="5" name="Picture 5" descr="C:\Stanford\aas2009\z_vs_typ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66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 rot="1967253">
            <a:off x="4700588" y="3468688"/>
            <a:ext cx="358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 dirty="0">
                <a:solidFill>
                  <a:srgbClr val="DE8400"/>
                </a:solidFill>
                <a:latin typeface="Calibri" charset="0"/>
                <a:ea typeface="Arial" charset="0"/>
                <a:cs typeface="Arial" charset="0"/>
              </a:rPr>
              <a:t>PRELIMINARY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Flaring and variability of Gamma-Ray </a:t>
            </a:r>
            <a:r>
              <a:rPr lang="en-US" sz="3200" dirty="0" err="1" smtClean="0"/>
              <a:t>Blazars</a:t>
            </a:r>
            <a:endParaRPr lang="en-US" sz="32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3400" y="149225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 dirty="0">
                <a:solidFill>
                  <a:srgbClr val="AA0C2B"/>
                </a:solidFill>
                <a:latin typeface="Arial" charset="0"/>
              </a:rPr>
              <a:t>In survey mode, the LAT would detect a flaring source from any point</a:t>
            </a:r>
          </a:p>
          <a:p>
            <a:pPr eaLnBrk="1" hangingPunct="1"/>
            <a:r>
              <a:rPr lang="en-GB" sz="1800" b="1" dirty="0">
                <a:solidFill>
                  <a:srgbClr val="AA0C2B"/>
                </a:solidFill>
                <a:latin typeface="Arial" charset="0"/>
              </a:rPr>
              <a:t>in the sky at any time.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2403475"/>
            <a:ext cx="45370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Detailed studies require many photons, are only possible for flaring sources.</a:t>
            </a:r>
          </a:p>
          <a:p>
            <a:pPr algn="just" eaLnBrk="1" hangingPunct="1"/>
            <a:endParaRPr lang="en-US" sz="1800" b="1" dirty="0">
              <a:solidFill>
                <a:srgbClr val="0033CC"/>
              </a:solidFill>
              <a:latin typeface="Arial" charset="0"/>
            </a:endParaRPr>
          </a:p>
          <a:p>
            <a:pPr algn="just" eaLnBrk="1" hangingPunct="1"/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Correlated variability across different bands is tell-</a:t>
            </a:r>
            <a:r>
              <a:rPr lang="en-US" sz="1800" b="1" dirty="0" err="1">
                <a:solidFill>
                  <a:srgbClr val="0033CC"/>
                </a:solidFill>
                <a:latin typeface="Arial" charset="0"/>
              </a:rPr>
              <a:t>taling</a:t>
            </a:r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, providing rich information on:</a:t>
            </a:r>
          </a:p>
          <a:p>
            <a:pPr algn="just" eaLnBrk="1" hangingPunct="1"/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- acceleration/cooling</a:t>
            </a:r>
          </a:p>
          <a:p>
            <a:pPr algn="just" eaLnBrk="1" hangingPunct="1"/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- emission processes (EC/SSC)</a:t>
            </a:r>
          </a:p>
          <a:p>
            <a:pPr algn="just" eaLnBrk="1" hangingPunct="1"/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  </a:t>
            </a:r>
          </a:p>
          <a:p>
            <a:pPr algn="just" eaLnBrk="1" hangingPunct="1"/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Target-of-opportunity proposals have been submitted (Chandra, </a:t>
            </a:r>
            <a:r>
              <a:rPr lang="en-US" sz="1800" b="1" dirty="0" err="1">
                <a:solidFill>
                  <a:srgbClr val="0033CC"/>
                </a:solidFill>
                <a:latin typeface="Arial" charset="0"/>
              </a:rPr>
              <a:t>Suzaku</a:t>
            </a:r>
            <a:r>
              <a:rPr lang="en-US" sz="1800" b="1" dirty="0">
                <a:solidFill>
                  <a:srgbClr val="0033CC"/>
                </a:solidFill>
                <a:latin typeface="Arial" charset="0"/>
              </a:rPr>
              <a:t>, Spitzer, RXTE, Swift…).</a:t>
            </a:r>
            <a:r>
              <a:rPr lang="en-US" sz="1800" dirty="0">
                <a:latin typeface="Arial" charset="0"/>
              </a:rPr>
              <a:t>  </a:t>
            </a:r>
          </a:p>
        </p:txBody>
      </p:sp>
      <p:pic>
        <p:nvPicPr>
          <p:cNvPr id="5" name="Picture 3" descr="3C279_multiepochSEDs_SpitzerGL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020887"/>
            <a:ext cx="4248150" cy="3846513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very first week: Aug 3 – Aug 10</a:t>
            </a:r>
            <a:endParaRPr lang="en-US" sz="3200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43000"/>
            <a:ext cx="883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940A24"/>
                </a:solidFill>
                <a:latin typeface="Arial" charset="0"/>
              </a:rPr>
              <a:t>Aug. 03. 2008</a:t>
            </a:r>
            <a:r>
              <a:rPr lang="en-US" sz="1600" b="1" dirty="0">
                <a:latin typeface="Arial" charset="0"/>
              </a:rPr>
              <a:t> :  First day: a possible discovery (detection of quiet-Sun on daily basis ?) </a:t>
            </a:r>
          </a:p>
        </p:txBody>
      </p:sp>
      <p:pic>
        <p:nvPicPr>
          <p:cNvPr id="4" name="Picture 3" descr="daily0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752600"/>
            <a:ext cx="4256088" cy="2128838"/>
          </a:xfrm>
          <a:prstGeom prst="rect">
            <a:avLst/>
          </a:prstGeom>
          <a:noFill/>
        </p:spPr>
      </p:pic>
      <p:pic>
        <p:nvPicPr>
          <p:cNvPr id="5" name="Picture 5" descr="doy219_dailyASP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419600"/>
            <a:ext cx="4191000" cy="2095500"/>
          </a:xfrm>
          <a:prstGeom prst="rect">
            <a:avLst/>
          </a:prstGeom>
          <a:noFill/>
        </p:spPr>
      </p:pic>
      <p:pic>
        <p:nvPicPr>
          <p:cNvPr id="6" name="Picture 4" descr="ASPJ085451p173541_Su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752600"/>
            <a:ext cx="2555875" cy="2097088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4419600"/>
            <a:ext cx="23622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3962400"/>
            <a:ext cx="899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940A24"/>
                </a:solidFill>
                <a:latin typeface="Arial" charset="0"/>
              </a:rPr>
              <a:t>Aug. 06. 2008</a:t>
            </a:r>
            <a:r>
              <a:rPr lang="en-US" sz="1600" b="1" dirty="0">
                <a:latin typeface="Arial" charset="0"/>
              </a:rPr>
              <a:t> : a new gamma-ray emitting and flaring </a:t>
            </a:r>
            <a:r>
              <a:rPr lang="en-US" sz="1600" b="1" dirty="0" err="1">
                <a:latin typeface="Arial" charset="0"/>
              </a:rPr>
              <a:t>blazar</a:t>
            </a:r>
            <a:r>
              <a:rPr lang="en-US" sz="1600" b="1" dirty="0">
                <a:latin typeface="Arial" charset="0"/>
              </a:rPr>
              <a:t> (PKS 1502+106, (OR 103)).</a:t>
            </a:r>
            <a:r>
              <a:rPr lang="en-US" sz="1600" dirty="0">
                <a:latin typeface="Arial" charset="0"/>
              </a:rPr>
              <a:t> 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3C454.3 with LAT</a:t>
            </a:r>
            <a:endParaRPr lang="en-US" sz="32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143000"/>
            <a:ext cx="4191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 i="1" dirty="0">
                <a:latin typeface="Arial"/>
                <a:cs typeface="Arial"/>
              </a:rPr>
              <a:t>Vital statistics: </a:t>
            </a:r>
          </a:p>
          <a:p>
            <a:pPr eaLnBrk="1" hangingPunct="1"/>
            <a:endParaRPr lang="en-US" sz="1400" b="1" i="1" dirty="0">
              <a:latin typeface="Arial"/>
              <a:cs typeface="Arial"/>
            </a:endParaRPr>
          </a:p>
          <a:p>
            <a:pPr eaLnBrk="1" hangingPunct="1"/>
            <a:r>
              <a:rPr lang="en-US" sz="1400" dirty="0">
                <a:latin typeface="Arial"/>
                <a:cs typeface="Arial"/>
              </a:rPr>
              <a:t>* Well-known radio source, </a:t>
            </a:r>
          </a:p>
          <a:p>
            <a:pPr eaLnBrk="1" hangingPunct="1"/>
            <a:r>
              <a:rPr lang="en-US" sz="1400" dirty="0">
                <a:latin typeface="Arial"/>
                <a:cs typeface="Arial"/>
              </a:rPr>
              <a:t>identified with an OVV quasar at </a:t>
            </a:r>
            <a:r>
              <a:rPr lang="en-US" sz="1400" dirty="0" err="1">
                <a:latin typeface="Arial"/>
                <a:cs typeface="Arial"/>
              </a:rPr>
              <a:t>z</a:t>
            </a:r>
            <a:r>
              <a:rPr lang="en-US" sz="1400" dirty="0">
                <a:latin typeface="Arial"/>
                <a:cs typeface="Arial"/>
              </a:rPr>
              <a:t> = 0.859</a:t>
            </a:r>
          </a:p>
          <a:p>
            <a:pPr eaLnBrk="1" hangingPunct="1"/>
            <a:r>
              <a:rPr lang="en-US" sz="1400" dirty="0">
                <a:latin typeface="Arial"/>
                <a:cs typeface="Arial"/>
              </a:rPr>
              <a:t>* Good VLBI data, superluminal </a:t>
            </a:r>
          </a:p>
          <a:p>
            <a:pPr eaLnBrk="1" hangingPunct="1"/>
            <a:r>
              <a:rPr lang="en-US" sz="1400" dirty="0">
                <a:latin typeface="Arial"/>
                <a:cs typeface="Arial"/>
              </a:rPr>
              <a:t>expansion, </a:t>
            </a:r>
            <a:r>
              <a:rPr lang="en-US" sz="1400" dirty="0" err="1">
                <a:latin typeface="Arial"/>
                <a:cs typeface="Arial"/>
              </a:rPr>
              <a:t>d</a:t>
            </a:r>
            <a:r>
              <a:rPr lang="en-US" sz="1400" dirty="0">
                <a:latin typeface="Arial"/>
                <a:cs typeface="Arial"/>
              </a:rPr>
              <a:t> = 25, </a:t>
            </a:r>
            <a:r>
              <a:rPr lang="en-US" sz="1400" dirty="0" err="1">
                <a:latin typeface="Arial"/>
                <a:cs typeface="Arial"/>
              </a:rPr>
              <a:t>G</a:t>
            </a:r>
            <a:r>
              <a:rPr lang="en-US" sz="1400" baseline="-25000" dirty="0" err="1">
                <a:latin typeface="Arial"/>
                <a:cs typeface="Arial"/>
              </a:rPr>
              <a:t>jet</a:t>
            </a:r>
            <a:r>
              <a:rPr lang="en-US" sz="1400" dirty="0">
                <a:latin typeface="Arial"/>
                <a:cs typeface="Arial"/>
              </a:rPr>
              <a:t> ~15, </a:t>
            </a:r>
            <a:r>
              <a:rPr lang="en-US" sz="1400" dirty="0" err="1">
                <a:latin typeface="Arial"/>
                <a:cs typeface="Arial"/>
              </a:rPr>
              <a:t>q</a:t>
            </a:r>
            <a:r>
              <a:rPr lang="en-US" sz="1400" dirty="0">
                <a:latin typeface="Arial"/>
                <a:cs typeface="Arial"/>
              </a:rPr>
              <a:t> ~ 0.8</a:t>
            </a:r>
            <a:r>
              <a:rPr lang="en-US" sz="1400" baseline="30000" dirty="0">
                <a:latin typeface="Arial"/>
                <a:cs typeface="Arial"/>
              </a:rPr>
              <a:t>o</a:t>
            </a:r>
          </a:p>
          <a:p>
            <a:pPr eaLnBrk="1" hangingPunct="1"/>
            <a:r>
              <a:rPr lang="en-US" sz="1400" dirty="0">
                <a:latin typeface="Arial"/>
                <a:cs typeface="Arial"/>
              </a:rPr>
              <a:t>* Detected by EGRET, AGILE</a:t>
            </a:r>
          </a:p>
          <a:p>
            <a:pPr eaLnBrk="1" hangingPunct="1"/>
            <a:r>
              <a:rPr lang="en-US" sz="1400" dirty="0">
                <a:latin typeface="Arial"/>
                <a:cs typeface="Arial"/>
              </a:rPr>
              <a:t>* Very active (bright, rapidly variable) since 2000</a:t>
            </a:r>
          </a:p>
          <a:p>
            <a:pPr eaLnBrk="1" hangingPunct="1">
              <a:buFontTx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eaLnBrk="1" hangingPunct="1"/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5" name="Group 6"/>
          <p:cNvGrpSpPr>
            <a:grpSpLocks noChangeAspect="1"/>
          </p:cNvGrpSpPr>
          <p:nvPr/>
        </p:nvGrpSpPr>
        <p:grpSpPr bwMode="auto">
          <a:xfrm rot="5400000">
            <a:off x="556418" y="2537618"/>
            <a:ext cx="3505200" cy="4525963"/>
            <a:chOff x="3098" y="1008"/>
            <a:chExt cx="2203" cy="2851"/>
          </a:xfrm>
        </p:grpSpPr>
        <p:sp>
          <p:nvSpPr>
            <p:cNvPr id="6" name="AutoShape 7"/>
            <p:cNvSpPr>
              <a:spLocks noChangeAspect="1" noChangeArrowheads="1" noTextEdit="1"/>
            </p:cNvSpPr>
            <p:nvPr/>
          </p:nvSpPr>
          <p:spPr bwMode="auto">
            <a:xfrm>
              <a:off x="3098" y="1008"/>
              <a:ext cx="2203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98" y="1008"/>
              <a:ext cx="2203" cy="2851"/>
              <a:chOff x="3098" y="1008"/>
              <a:chExt cx="2203" cy="2851"/>
            </a:xfrm>
          </p:grpSpPr>
          <p:sp>
            <p:nvSpPr>
              <p:cNvPr id="249" name="Rectangle 9"/>
              <p:cNvSpPr>
                <a:spLocks noChangeArrowheads="1"/>
              </p:cNvSpPr>
              <p:nvPr/>
            </p:nvSpPr>
            <p:spPr bwMode="auto">
              <a:xfrm>
                <a:off x="3098" y="1008"/>
                <a:ext cx="2203" cy="2851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Rectangle 10"/>
              <p:cNvSpPr>
                <a:spLocks noChangeArrowheads="1"/>
              </p:cNvSpPr>
              <p:nvPr/>
            </p:nvSpPr>
            <p:spPr bwMode="auto">
              <a:xfrm>
                <a:off x="3098" y="1008"/>
                <a:ext cx="2203" cy="2851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>
                  <a:latin typeface="Symbol" charset="2"/>
                </a:endParaRPr>
              </a:p>
            </p:txBody>
          </p:sp>
          <p:sp>
            <p:nvSpPr>
              <p:cNvPr id="251" name="Line 11"/>
              <p:cNvSpPr>
                <a:spLocks noChangeShapeType="1"/>
              </p:cNvSpPr>
              <p:nvPr/>
            </p:nvSpPr>
            <p:spPr bwMode="auto">
              <a:xfrm>
                <a:off x="4817" y="3469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Line 12"/>
              <p:cNvSpPr>
                <a:spLocks noChangeShapeType="1"/>
              </p:cNvSpPr>
              <p:nvPr/>
            </p:nvSpPr>
            <p:spPr bwMode="auto">
              <a:xfrm>
                <a:off x="4817" y="3469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13"/>
              <p:cNvSpPr>
                <a:spLocks noChangeShapeType="1"/>
              </p:cNvSpPr>
              <p:nvPr/>
            </p:nvSpPr>
            <p:spPr bwMode="auto">
              <a:xfrm flipH="1">
                <a:off x="4758" y="3432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14"/>
              <p:cNvSpPr>
                <a:spLocks noChangeShapeType="1"/>
              </p:cNvSpPr>
              <p:nvPr/>
            </p:nvSpPr>
            <p:spPr bwMode="auto">
              <a:xfrm>
                <a:off x="4759" y="3432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15"/>
              <p:cNvSpPr>
                <a:spLocks noChangeShapeType="1"/>
              </p:cNvSpPr>
              <p:nvPr/>
            </p:nvSpPr>
            <p:spPr bwMode="auto">
              <a:xfrm>
                <a:off x="4681" y="3398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16"/>
              <p:cNvSpPr>
                <a:spLocks noChangeShapeType="1"/>
              </p:cNvSpPr>
              <p:nvPr/>
            </p:nvSpPr>
            <p:spPr bwMode="auto">
              <a:xfrm>
                <a:off x="4681" y="3398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17"/>
              <p:cNvSpPr>
                <a:spLocks noChangeShapeType="1"/>
              </p:cNvSpPr>
              <p:nvPr/>
            </p:nvSpPr>
            <p:spPr bwMode="auto">
              <a:xfrm flipH="1">
                <a:off x="4640" y="3385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18"/>
              <p:cNvSpPr>
                <a:spLocks noChangeShapeType="1"/>
              </p:cNvSpPr>
              <p:nvPr/>
            </p:nvSpPr>
            <p:spPr bwMode="auto">
              <a:xfrm>
                <a:off x="4640" y="3385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Line 19"/>
              <p:cNvSpPr>
                <a:spLocks noChangeShapeType="1"/>
              </p:cNvSpPr>
              <p:nvPr/>
            </p:nvSpPr>
            <p:spPr bwMode="auto">
              <a:xfrm flipH="1">
                <a:off x="4566" y="3364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20"/>
              <p:cNvSpPr>
                <a:spLocks noChangeShapeType="1"/>
              </p:cNvSpPr>
              <p:nvPr/>
            </p:nvSpPr>
            <p:spPr bwMode="auto">
              <a:xfrm>
                <a:off x="4569" y="336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Line 21"/>
              <p:cNvSpPr>
                <a:spLocks noChangeShapeType="1"/>
              </p:cNvSpPr>
              <p:nvPr/>
            </p:nvSpPr>
            <p:spPr bwMode="auto">
              <a:xfrm flipH="1">
                <a:off x="4460" y="3336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22"/>
              <p:cNvSpPr>
                <a:spLocks noChangeShapeType="1"/>
              </p:cNvSpPr>
              <p:nvPr/>
            </p:nvSpPr>
            <p:spPr bwMode="auto">
              <a:xfrm>
                <a:off x="4463" y="3336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Line 23"/>
              <p:cNvSpPr>
                <a:spLocks noChangeShapeType="1"/>
              </p:cNvSpPr>
              <p:nvPr/>
            </p:nvSpPr>
            <p:spPr bwMode="auto">
              <a:xfrm flipH="1">
                <a:off x="4389" y="3316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Line 24"/>
              <p:cNvSpPr>
                <a:spLocks noChangeShapeType="1"/>
              </p:cNvSpPr>
              <p:nvPr/>
            </p:nvSpPr>
            <p:spPr bwMode="auto">
              <a:xfrm>
                <a:off x="4391" y="3316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25"/>
              <p:cNvSpPr>
                <a:spLocks noChangeShapeType="1"/>
              </p:cNvSpPr>
              <p:nvPr/>
            </p:nvSpPr>
            <p:spPr bwMode="auto">
              <a:xfrm flipH="1">
                <a:off x="4330" y="3299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26"/>
              <p:cNvSpPr>
                <a:spLocks noChangeShapeType="1"/>
              </p:cNvSpPr>
              <p:nvPr/>
            </p:nvSpPr>
            <p:spPr bwMode="auto">
              <a:xfrm>
                <a:off x="4333" y="3299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27"/>
              <p:cNvSpPr>
                <a:spLocks noChangeShapeType="1"/>
              </p:cNvSpPr>
              <p:nvPr/>
            </p:nvSpPr>
            <p:spPr bwMode="auto">
              <a:xfrm flipH="1">
                <a:off x="4193" y="3255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28"/>
              <p:cNvSpPr>
                <a:spLocks noChangeShapeType="1"/>
              </p:cNvSpPr>
              <p:nvPr/>
            </p:nvSpPr>
            <p:spPr bwMode="auto">
              <a:xfrm>
                <a:off x="4200" y="3255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Line 29"/>
              <p:cNvSpPr>
                <a:spLocks noChangeShapeType="1"/>
              </p:cNvSpPr>
              <p:nvPr/>
            </p:nvSpPr>
            <p:spPr bwMode="auto">
              <a:xfrm flipH="1">
                <a:off x="4128" y="3225"/>
                <a:ext cx="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30"/>
              <p:cNvSpPr>
                <a:spLocks noChangeShapeType="1"/>
              </p:cNvSpPr>
              <p:nvPr/>
            </p:nvSpPr>
            <p:spPr bwMode="auto">
              <a:xfrm>
                <a:off x="4134" y="32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Line 31"/>
              <p:cNvSpPr>
                <a:spLocks noChangeShapeType="1"/>
              </p:cNvSpPr>
              <p:nvPr/>
            </p:nvSpPr>
            <p:spPr bwMode="auto">
              <a:xfrm flipH="1">
                <a:off x="4078" y="3196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Line 32"/>
              <p:cNvSpPr>
                <a:spLocks noChangeShapeType="1"/>
              </p:cNvSpPr>
              <p:nvPr/>
            </p:nvSpPr>
            <p:spPr bwMode="auto">
              <a:xfrm>
                <a:off x="4091" y="3196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33"/>
              <p:cNvSpPr>
                <a:spLocks/>
              </p:cNvSpPr>
              <p:nvPr/>
            </p:nvSpPr>
            <p:spPr bwMode="auto">
              <a:xfrm>
                <a:off x="4806" y="3459"/>
                <a:ext cx="22" cy="21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6" y="0"/>
                  </a:cxn>
                  <a:cxn ang="0">
                    <a:pos x="9" y="4"/>
                  </a:cxn>
                  <a:cxn ang="0">
                    <a:pos x="5" y="9"/>
                  </a:cxn>
                  <a:cxn ang="0">
                    <a:pos x="2" y="14"/>
                  </a:cxn>
                  <a:cxn ang="0">
                    <a:pos x="0" y="22"/>
                  </a:cxn>
                  <a:cxn ang="0">
                    <a:pos x="2" y="27"/>
                  </a:cxn>
                  <a:cxn ang="0">
                    <a:pos x="5" y="34"/>
                  </a:cxn>
                  <a:cxn ang="0">
                    <a:pos x="9" y="38"/>
                  </a:cxn>
                  <a:cxn ang="0">
                    <a:pos x="16" y="41"/>
                  </a:cxn>
                  <a:cxn ang="0">
                    <a:pos x="22" y="43"/>
                  </a:cxn>
                  <a:cxn ang="0">
                    <a:pos x="29" y="41"/>
                  </a:cxn>
                  <a:cxn ang="0">
                    <a:pos x="36" y="38"/>
                  </a:cxn>
                  <a:cxn ang="0">
                    <a:pos x="40" y="34"/>
                  </a:cxn>
                  <a:cxn ang="0">
                    <a:pos x="43" y="27"/>
                  </a:cxn>
                  <a:cxn ang="0">
                    <a:pos x="43" y="22"/>
                  </a:cxn>
                  <a:cxn ang="0">
                    <a:pos x="43" y="14"/>
                  </a:cxn>
                  <a:cxn ang="0">
                    <a:pos x="40" y="9"/>
                  </a:cxn>
                  <a:cxn ang="0">
                    <a:pos x="36" y="4"/>
                  </a:cxn>
                  <a:cxn ang="0">
                    <a:pos x="29" y="0"/>
                  </a:cxn>
                  <a:cxn ang="0">
                    <a:pos x="22" y="0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lnTo>
                      <a:pt x="16" y="0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7"/>
                    </a:lnTo>
                    <a:lnTo>
                      <a:pt x="5" y="34"/>
                    </a:lnTo>
                    <a:lnTo>
                      <a:pt x="9" y="38"/>
                    </a:lnTo>
                    <a:lnTo>
                      <a:pt x="16" y="41"/>
                    </a:lnTo>
                    <a:lnTo>
                      <a:pt x="22" y="43"/>
                    </a:lnTo>
                    <a:lnTo>
                      <a:pt x="29" y="41"/>
                    </a:lnTo>
                    <a:lnTo>
                      <a:pt x="36" y="38"/>
                    </a:lnTo>
                    <a:lnTo>
                      <a:pt x="40" y="34"/>
                    </a:lnTo>
                    <a:lnTo>
                      <a:pt x="43" y="27"/>
                    </a:lnTo>
                    <a:lnTo>
                      <a:pt x="43" y="22"/>
                    </a:lnTo>
                    <a:lnTo>
                      <a:pt x="43" y="14"/>
                    </a:lnTo>
                    <a:lnTo>
                      <a:pt x="40" y="9"/>
                    </a:lnTo>
                    <a:lnTo>
                      <a:pt x="36" y="4"/>
                    </a:lnTo>
                    <a:lnTo>
                      <a:pt x="29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34"/>
              <p:cNvSpPr>
                <a:spLocks/>
              </p:cNvSpPr>
              <p:nvPr/>
            </p:nvSpPr>
            <p:spPr bwMode="auto">
              <a:xfrm>
                <a:off x="4806" y="3459"/>
                <a:ext cx="22" cy="21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6" y="0"/>
                  </a:cxn>
                  <a:cxn ang="0">
                    <a:pos x="9" y="4"/>
                  </a:cxn>
                  <a:cxn ang="0">
                    <a:pos x="5" y="9"/>
                  </a:cxn>
                  <a:cxn ang="0">
                    <a:pos x="2" y="14"/>
                  </a:cxn>
                  <a:cxn ang="0">
                    <a:pos x="0" y="22"/>
                  </a:cxn>
                  <a:cxn ang="0">
                    <a:pos x="2" y="27"/>
                  </a:cxn>
                  <a:cxn ang="0">
                    <a:pos x="5" y="34"/>
                  </a:cxn>
                  <a:cxn ang="0">
                    <a:pos x="9" y="38"/>
                  </a:cxn>
                  <a:cxn ang="0">
                    <a:pos x="16" y="41"/>
                  </a:cxn>
                  <a:cxn ang="0">
                    <a:pos x="22" y="43"/>
                  </a:cxn>
                  <a:cxn ang="0">
                    <a:pos x="29" y="41"/>
                  </a:cxn>
                  <a:cxn ang="0">
                    <a:pos x="36" y="38"/>
                  </a:cxn>
                  <a:cxn ang="0">
                    <a:pos x="40" y="34"/>
                  </a:cxn>
                  <a:cxn ang="0">
                    <a:pos x="43" y="27"/>
                  </a:cxn>
                  <a:cxn ang="0">
                    <a:pos x="43" y="22"/>
                  </a:cxn>
                  <a:cxn ang="0">
                    <a:pos x="43" y="14"/>
                  </a:cxn>
                  <a:cxn ang="0">
                    <a:pos x="40" y="9"/>
                  </a:cxn>
                  <a:cxn ang="0">
                    <a:pos x="36" y="4"/>
                  </a:cxn>
                  <a:cxn ang="0">
                    <a:pos x="29" y="0"/>
                  </a:cxn>
                  <a:cxn ang="0">
                    <a:pos x="22" y="0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lnTo>
                      <a:pt x="16" y="0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7"/>
                    </a:lnTo>
                    <a:lnTo>
                      <a:pt x="5" y="34"/>
                    </a:lnTo>
                    <a:lnTo>
                      <a:pt x="9" y="38"/>
                    </a:lnTo>
                    <a:lnTo>
                      <a:pt x="16" y="41"/>
                    </a:lnTo>
                    <a:lnTo>
                      <a:pt x="22" y="43"/>
                    </a:lnTo>
                    <a:lnTo>
                      <a:pt x="29" y="41"/>
                    </a:lnTo>
                    <a:lnTo>
                      <a:pt x="36" y="38"/>
                    </a:lnTo>
                    <a:lnTo>
                      <a:pt x="40" y="34"/>
                    </a:lnTo>
                    <a:lnTo>
                      <a:pt x="43" y="27"/>
                    </a:lnTo>
                    <a:lnTo>
                      <a:pt x="43" y="22"/>
                    </a:lnTo>
                    <a:lnTo>
                      <a:pt x="43" y="14"/>
                    </a:lnTo>
                    <a:lnTo>
                      <a:pt x="40" y="9"/>
                    </a:lnTo>
                    <a:lnTo>
                      <a:pt x="36" y="4"/>
                    </a:lnTo>
                    <a:lnTo>
                      <a:pt x="29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35"/>
              <p:cNvSpPr>
                <a:spLocks/>
              </p:cNvSpPr>
              <p:nvPr/>
            </p:nvSpPr>
            <p:spPr bwMode="auto">
              <a:xfrm>
                <a:off x="4748" y="3421"/>
                <a:ext cx="22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2"/>
                  </a:cxn>
                  <a:cxn ang="0">
                    <a:pos x="9" y="6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4" y="35"/>
                  </a:cxn>
                  <a:cxn ang="0">
                    <a:pos x="9" y="40"/>
                  </a:cxn>
                  <a:cxn ang="0">
                    <a:pos x="14" y="44"/>
                  </a:cxn>
                  <a:cxn ang="0">
                    <a:pos x="21" y="44"/>
                  </a:cxn>
                  <a:cxn ang="0">
                    <a:pos x="29" y="44"/>
                  </a:cxn>
                  <a:cxn ang="0">
                    <a:pos x="34" y="40"/>
                  </a:cxn>
                  <a:cxn ang="0">
                    <a:pos x="38" y="35"/>
                  </a:cxn>
                  <a:cxn ang="0">
                    <a:pos x="41" y="29"/>
                  </a:cxn>
                  <a:cxn ang="0">
                    <a:pos x="43" y="22"/>
                  </a:cxn>
                  <a:cxn ang="0">
                    <a:pos x="41" y="17"/>
                  </a:cxn>
                  <a:cxn ang="0">
                    <a:pos x="38" y="9"/>
                  </a:cxn>
                  <a:cxn ang="0">
                    <a:pos x="34" y="6"/>
                  </a:cxn>
                  <a:cxn ang="0">
                    <a:pos x="29" y="2"/>
                  </a:cxn>
                  <a:cxn ang="0">
                    <a:pos x="21" y="0"/>
                  </a:cxn>
                </a:cxnLst>
                <a:rect l="0" t="0" r="r" b="b"/>
                <a:pathLst>
                  <a:path w="43" h="44">
                    <a:moveTo>
                      <a:pt x="21" y="0"/>
                    </a:moveTo>
                    <a:lnTo>
                      <a:pt x="14" y="2"/>
                    </a:lnTo>
                    <a:lnTo>
                      <a:pt x="9" y="6"/>
                    </a:lnTo>
                    <a:lnTo>
                      <a:pt x="4" y="9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4" y="35"/>
                    </a:lnTo>
                    <a:lnTo>
                      <a:pt x="9" y="40"/>
                    </a:lnTo>
                    <a:lnTo>
                      <a:pt x="14" y="44"/>
                    </a:lnTo>
                    <a:lnTo>
                      <a:pt x="21" y="44"/>
                    </a:lnTo>
                    <a:lnTo>
                      <a:pt x="29" y="44"/>
                    </a:lnTo>
                    <a:lnTo>
                      <a:pt x="34" y="40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3" y="22"/>
                    </a:lnTo>
                    <a:lnTo>
                      <a:pt x="41" y="17"/>
                    </a:lnTo>
                    <a:lnTo>
                      <a:pt x="38" y="9"/>
                    </a:lnTo>
                    <a:lnTo>
                      <a:pt x="34" y="6"/>
                    </a:lnTo>
                    <a:lnTo>
                      <a:pt x="29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36"/>
              <p:cNvSpPr>
                <a:spLocks/>
              </p:cNvSpPr>
              <p:nvPr/>
            </p:nvSpPr>
            <p:spPr bwMode="auto">
              <a:xfrm>
                <a:off x="4748" y="3421"/>
                <a:ext cx="22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2"/>
                  </a:cxn>
                  <a:cxn ang="0">
                    <a:pos x="9" y="6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4" y="35"/>
                  </a:cxn>
                  <a:cxn ang="0">
                    <a:pos x="9" y="40"/>
                  </a:cxn>
                  <a:cxn ang="0">
                    <a:pos x="14" y="44"/>
                  </a:cxn>
                  <a:cxn ang="0">
                    <a:pos x="21" y="44"/>
                  </a:cxn>
                  <a:cxn ang="0">
                    <a:pos x="29" y="44"/>
                  </a:cxn>
                  <a:cxn ang="0">
                    <a:pos x="34" y="40"/>
                  </a:cxn>
                  <a:cxn ang="0">
                    <a:pos x="38" y="35"/>
                  </a:cxn>
                  <a:cxn ang="0">
                    <a:pos x="41" y="29"/>
                  </a:cxn>
                  <a:cxn ang="0">
                    <a:pos x="43" y="22"/>
                  </a:cxn>
                  <a:cxn ang="0">
                    <a:pos x="41" y="17"/>
                  </a:cxn>
                  <a:cxn ang="0">
                    <a:pos x="38" y="9"/>
                  </a:cxn>
                  <a:cxn ang="0">
                    <a:pos x="34" y="6"/>
                  </a:cxn>
                  <a:cxn ang="0">
                    <a:pos x="29" y="2"/>
                  </a:cxn>
                  <a:cxn ang="0">
                    <a:pos x="21" y="0"/>
                  </a:cxn>
                </a:cxnLst>
                <a:rect l="0" t="0" r="r" b="b"/>
                <a:pathLst>
                  <a:path w="43" h="44">
                    <a:moveTo>
                      <a:pt x="21" y="0"/>
                    </a:moveTo>
                    <a:lnTo>
                      <a:pt x="14" y="2"/>
                    </a:lnTo>
                    <a:lnTo>
                      <a:pt x="9" y="6"/>
                    </a:lnTo>
                    <a:lnTo>
                      <a:pt x="4" y="9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4" y="35"/>
                    </a:lnTo>
                    <a:lnTo>
                      <a:pt x="9" y="40"/>
                    </a:lnTo>
                    <a:lnTo>
                      <a:pt x="14" y="44"/>
                    </a:lnTo>
                    <a:lnTo>
                      <a:pt x="21" y="44"/>
                    </a:lnTo>
                    <a:lnTo>
                      <a:pt x="29" y="44"/>
                    </a:lnTo>
                    <a:lnTo>
                      <a:pt x="34" y="40"/>
                    </a:lnTo>
                    <a:lnTo>
                      <a:pt x="38" y="35"/>
                    </a:lnTo>
                    <a:lnTo>
                      <a:pt x="41" y="29"/>
                    </a:lnTo>
                    <a:lnTo>
                      <a:pt x="43" y="22"/>
                    </a:lnTo>
                    <a:lnTo>
                      <a:pt x="41" y="17"/>
                    </a:lnTo>
                    <a:lnTo>
                      <a:pt x="38" y="9"/>
                    </a:lnTo>
                    <a:lnTo>
                      <a:pt x="34" y="6"/>
                    </a:lnTo>
                    <a:lnTo>
                      <a:pt x="29" y="2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37"/>
              <p:cNvSpPr>
                <a:spLocks/>
              </p:cNvSpPr>
              <p:nvPr/>
            </p:nvSpPr>
            <p:spPr bwMode="auto">
              <a:xfrm>
                <a:off x="4670" y="3387"/>
                <a:ext cx="22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7" y="2"/>
                  </a:cxn>
                  <a:cxn ang="0">
                    <a:pos x="9" y="5"/>
                  </a:cxn>
                  <a:cxn ang="0">
                    <a:pos x="6" y="9"/>
                  </a:cxn>
                  <a:cxn ang="0">
                    <a:pos x="2" y="16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9" y="39"/>
                  </a:cxn>
                  <a:cxn ang="0">
                    <a:pos x="17" y="43"/>
                  </a:cxn>
                  <a:cxn ang="0">
                    <a:pos x="22" y="43"/>
                  </a:cxn>
                  <a:cxn ang="0">
                    <a:pos x="29" y="43"/>
                  </a:cxn>
                  <a:cxn ang="0">
                    <a:pos x="35" y="39"/>
                  </a:cxn>
                  <a:cxn ang="0">
                    <a:pos x="40" y="34"/>
                  </a:cxn>
                  <a:cxn ang="0">
                    <a:pos x="44" y="29"/>
                  </a:cxn>
                  <a:cxn ang="0">
                    <a:pos x="44" y="21"/>
                  </a:cxn>
                  <a:cxn ang="0">
                    <a:pos x="44" y="16"/>
                  </a:cxn>
                  <a:cxn ang="0">
                    <a:pos x="40" y="9"/>
                  </a:cxn>
                  <a:cxn ang="0">
                    <a:pos x="35" y="5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lnTo>
                      <a:pt x="17" y="2"/>
                    </a:lnTo>
                    <a:lnTo>
                      <a:pt x="9" y="5"/>
                    </a:lnTo>
                    <a:lnTo>
                      <a:pt x="6" y="9"/>
                    </a:lnTo>
                    <a:lnTo>
                      <a:pt x="2" y="16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9" y="39"/>
                    </a:lnTo>
                    <a:lnTo>
                      <a:pt x="17" y="43"/>
                    </a:lnTo>
                    <a:lnTo>
                      <a:pt x="22" y="43"/>
                    </a:lnTo>
                    <a:lnTo>
                      <a:pt x="29" y="43"/>
                    </a:lnTo>
                    <a:lnTo>
                      <a:pt x="35" y="39"/>
                    </a:lnTo>
                    <a:lnTo>
                      <a:pt x="40" y="34"/>
                    </a:lnTo>
                    <a:lnTo>
                      <a:pt x="44" y="29"/>
                    </a:lnTo>
                    <a:lnTo>
                      <a:pt x="44" y="21"/>
                    </a:lnTo>
                    <a:lnTo>
                      <a:pt x="44" y="16"/>
                    </a:lnTo>
                    <a:lnTo>
                      <a:pt x="40" y="9"/>
                    </a:lnTo>
                    <a:lnTo>
                      <a:pt x="35" y="5"/>
                    </a:lnTo>
                    <a:lnTo>
                      <a:pt x="29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38"/>
              <p:cNvSpPr>
                <a:spLocks/>
              </p:cNvSpPr>
              <p:nvPr/>
            </p:nvSpPr>
            <p:spPr bwMode="auto">
              <a:xfrm>
                <a:off x="4670" y="3387"/>
                <a:ext cx="22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7" y="2"/>
                  </a:cxn>
                  <a:cxn ang="0">
                    <a:pos x="9" y="5"/>
                  </a:cxn>
                  <a:cxn ang="0">
                    <a:pos x="6" y="9"/>
                  </a:cxn>
                  <a:cxn ang="0">
                    <a:pos x="2" y="16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9" y="39"/>
                  </a:cxn>
                  <a:cxn ang="0">
                    <a:pos x="17" y="43"/>
                  </a:cxn>
                  <a:cxn ang="0">
                    <a:pos x="22" y="43"/>
                  </a:cxn>
                  <a:cxn ang="0">
                    <a:pos x="29" y="43"/>
                  </a:cxn>
                  <a:cxn ang="0">
                    <a:pos x="35" y="39"/>
                  </a:cxn>
                  <a:cxn ang="0">
                    <a:pos x="40" y="34"/>
                  </a:cxn>
                  <a:cxn ang="0">
                    <a:pos x="44" y="29"/>
                  </a:cxn>
                  <a:cxn ang="0">
                    <a:pos x="44" y="21"/>
                  </a:cxn>
                  <a:cxn ang="0">
                    <a:pos x="44" y="16"/>
                  </a:cxn>
                  <a:cxn ang="0">
                    <a:pos x="40" y="9"/>
                  </a:cxn>
                  <a:cxn ang="0">
                    <a:pos x="35" y="5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lnTo>
                      <a:pt x="17" y="2"/>
                    </a:lnTo>
                    <a:lnTo>
                      <a:pt x="9" y="5"/>
                    </a:lnTo>
                    <a:lnTo>
                      <a:pt x="6" y="9"/>
                    </a:lnTo>
                    <a:lnTo>
                      <a:pt x="2" y="16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9" y="39"/>
                    </a:lnTo>
                    <a:lnTo>
                      <a:pt x="17" y="43"/>
                    </a:lnTo>
                    <a:lnTo>
                      <a:pt x="22" y="43"/>
                    </a:lnTo>
                    <a:lnTo>
                      <a:pt x="29" y="43"/>
                    </a:lnTo>
                    <a:lnTo>
                      <a:pt x="35" y="39"/>
                    </a:lnTo>
                    <a:lnTo>
                      <a:pt x="40" y="34"/>
                    </a:lnTo>
                    <a:lnTo>
                      <a:pt x="44" y="29"/>
                    </a:lnTo>
                    <a:lnTo>
                      <a:pt x="44" y="21"/>
                    </a:lnTo>
                    <a:lnTo>
                      <a:pt x="44" y="16"/>
                    </a:lnTo>
                    <a:lnTo>
                      <a:pt x="40" y="9"/>
                    </a:lnTo>
                    <a:lnTo>
                      <a:pt x="35" y="5"/>
                    </a:lnTo>
                    <a:lnTo>
                      <a:pt x="29" y="2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39"/>
              <p:cNvSpPr>
                <a:spLocks/>
              </p:cNvSpPr>
              <p:nvPr/>
            </p:nvSpPr>
            <p:spPr bwMode="auto">
              <a:xfrm>
                <a:off x="4630" y="3374"/>
                <a:ext cx="21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0"/>
                  </a:cxn>
                  <a:cxn ang="0">
                    <a:pos x="9" y="3"/>
                  </a:cxn>
                  <a:cxn ang="0">
                    <a:pos x="4" y="9"/>
                  </a:cxn>
                  <a:cxn ang="0">
                    <a:pos x="0" y="14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4" y="34"/>
                  </a:cxn>
                  <a:cxn ang="0">
                    <a:pos x="9" y="38"/>
                  </a:cxn>
                  <a:cxn ang="0">
                    <a:pos x="15" y="41"/>
                  </a:cxn>
                  <a:cxn ang="0">
                    <a:pos x="22" y="43"/>
                  </a:cxn>
                  <a:cxn ang="0">
                    <a:pos x="29" y="41"/>
                  </a:cxn>
                  <a:cxn ang="0">
                    <a:pos x="35" y="38"/>
                  </a:cxn>
                  <a:cxn ang="0">
                    <a:pos x="40" y="34"/>
                  </a:cxn>
                  <a:cxn ang="0">
                    <a:pos x="42" y="27"/>
                  </a:cxn>
                  <a:cxn ang="0">
                    <a:pos x="44" y="21"/>
                  </a:cxn>
                  <a:cxn ang="0">
                    <a:pos x="42" y="14"/>
                  </a:cxn>
                  <a:cxn ang="0">
                    <a:pos x="40" y="9"/>
                  </a:cxn>
                  <a:cxn ang="0">
                    <a:pos x="35" y="3"/>
                  </a:cxn>
                  <a:cxn ang="0">
                    <a:pos x="29" y="0"/>
                  </a:cxn>
                  <a:cxn ang="0">
                    <a:pos x="22" y="0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lnTo>
                      <a:pt x="15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9" y="38"/>
                    </a:lnTo>
                    <a:lnTo>
                      <a:pt x="15" y="41"/>
                    </a:lnTo>
                    <a:lnTo>
                      <a:pt x="22" y="43"/>
                    </a:lnTo>
                    <a:lnTo>
                      <a:pt x="29" y="41"/>
                    </a:lnTo>
                    <a:lnTo>
                      <a:pt x="35" y="38"/>
                    </a:lnTo>
                    <a:lnTo>
                      <a:pt x="40" y="34"/>
                    </a:lnTo>
                    <a:lnTo>
                      <a:pt x="42" y="27"/>
                    </a:lnTo>
                    <a:lnTo>
                      <a:pt x="44" y="21"/>
                    </a:lnTo>
                    <a:lnTo>
                      <a:pt x="42" y="14"/>
                    </a:lnTo>
                    <a:lnTo>
                      <a:pt x="40" y="9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40"/>
              <p:cNvSpPr>
                <a:spLocks/>
              </p:cNvSpPr>
              <p:nvPr/>
            </p:nvSpPr>
            <p:spPr bwMode="auto">
              <a:xfrm>
                <a:off x="4630" y="3374"/>
                <a:ext cx="21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0"/>
                  </a:cxn>
                  <a:cxn ang="0">
                    <a:pos x="9" y="3"/>
                  </a:cxn>
                  <a:cxn ang="0">
                    <a:pos x="4" y="9"/>
                  </a:cxn>
                  <a:cxn ang="0">
                    <a:pos x="0" y="14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4" y="34"/>
                  </a:cxn>
                  <a:cxn ang="0">
                    <a:pos x="9" y="38"/>
                  </a:cxn>
                  <a:cxn ang="0">
                    <a:pos x="15" y="41"/>
                  </a:cxn>
                  <a:cxn ang="0">
                    <a:pos x="22" y="43"/>
                  </a:cxn>
                  <a:cxn ang="0">
                    <a:pos x="29" y="41"/>
                  </a:cxn>
                  <a:cxn ang="0">
                    <a:pos x="35" y="38"/>
                  </a:cxn>
                  <a:cxn ang="0">
                    <a:pos x="40" y="34"/>
                  </a:cxn>
                  <a:cxn ang="0">
                    <a:pos x="42" y="27"/>
                  </a:cxn>
                  <a:cxn ang="0">
                    <a:pos x="44" y="21"/>
                  </a:cxn>
                  <a:cxn ang="0">
                    <a:pos x="42" y="14"/>
                  </a:cxn>
                  <a:cxn ang="0">
                    <a:pos x="40" y="9"/>
                  </a:cxn>
                  <a:cxn ang="0">
                    <a:pos x="35" y="3"/>
                  </a:cxn>
                  <a:cxn ang="0">
                    <a:pos x="29" y="0"/>
                  </a:cxn>
                  <a:cxn ang="0">
                    <a:pos x="22" y="0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lnTo>
                      <a:pt x="15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4" y="34"/>
                    </a:lnTo>
                    <a:lnTo>
                      <a:pt x="9" y="38"/>
                    </a:lnTo>
                    <a:lnTo>
                      <a:pt x="15" y="41"/>
                    </a:lnTo>
                    <a:lnTo>
                      <a:pt x="22" y="43"/>
                    </a:lnTo>
                    <a:lnTo>
                      <a:pt x="29" y="41"/>
                    </a:lnTo>
                    <a:lnTo>
                      <a:pt x="35" y="38"/>
                    </a:lnTo>
                    <a:lnTo>
                      <a:pt x="40" y="34"/>
                    </a:lnTo>
                    <a:lnTo>
                      <a:pt x="42" y="27"/>
                    </a:lnTo>
                    <a:lnTo>
                      <a:pt x="44" y="21"/>
                    </a:lnTo>
                    <a:lnTo>
                      <a:pt x="42" y="14"/>
                    </a:lnTo>
                    <a:lnTo>
                      <a:pt x="40" y="9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41"/>
              <p:cNvSpPr>
                <a:spLocks/>
              </p:cNvSpPr>
              <p:nvPr/>
            </p:nvSpPr>
            <p:spPr bwMode="auto">
              <a:xfrm>
                <a:off x="4559" y="3353"/>
                <a:ext cx="21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2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5"/>
                  </a:cxn>
                  <a:cxn ang="0">
                    <a:pos x="9" y="40"/>
                  </a:cxn>
                  <a:cxn ang="0">
                    <a:pos x="15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0"/>
                  </a:cxn>
                  <a:cxn ang="0">
                    <a:pos x="40" y="35"/>
                  </a:cxn>
                  <a:cxn ang="0">
                    <a:pos x="42" y="29"/>
                  </a:cxn>
                  <a:cxn ang="0">
                    <a:pos x="43" y="22"/>
                  </a:cxn>
                  <a:cxn ang="0">
                    <a:pos x="42" y="15"/>
                  </a:cxn>
                  <a:cxn ang="0">
                    <a:pos x="40" y="9"/>
                  </a:cxn>
                  <a:cxn ang="0">
                    <a:pos x="34" y="4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3" h="44">
                    <a:moveTo>
                      <a:pt x="22" y="0"/>
                    </a:moveTo>
                    <a:lnTo>
                      <a:pt x="15" y="2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4" y="35"/>
                    </a:lnTo>
                    <a:lnTo>
                      <a:pt x="9" y="40"/>
                    </a:lnTo>
                    <a:lnTo>
                      <a:pt x="15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0"/>
                    </a:lnTo>
                    <a:lnTo>
                      <a:pt x="40" y="35"/>
                    </a:lnTo>
                    <a:lnTo>
                      <a:pt x="42" y="29"/>
                    </a:lnTo>
                    <a:lnTo>
                      <a:pt x="43" y="22"/>
                    </a:lnTo>
                    <a:lnTo>
                      <a:pt x="42" y="15"/>
                    </a:lnTo>
                    <a:lnTo>
                      <a:pt x="40" y="9"/>
                    </a:lnTo>
                    <a:lnTo>
                      <a:pt x="34" y="4"/>
                    </a:lnTo>
                    <a:lnTo>
                      <a:pt x="29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42"/>
              <p:cNvSpPr>
                <a:spLocks/>
              </p:cNvSpPr>
              <p:nvPr/>
            </p:nvSpPr>
            <p:spPr bwMode="auto">
              <a:xfrm>
                <a:off x="4559" y="3353"/>
                <a:ext cx="21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2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5"/>
                  </a:cxn>
                  <a:cxn ang="0">
                    <a:pos x="9" y="40"/>
                  </a:cxn>
                  <a:cxn ang="0">
                    <a:pos x="15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0"/>
                  </a:cxn>
                  <a:cxn ang="0">
                    <a:pos x="40" y="35"/>
                  </a:cxn>
                  <a:cxn ang="0">
                    <a:pos x="42" y="29"/>
                  </a:cxn>
                  <a:cxn ang="0">
                    <a:pos x="43" y="22"/>
                  </a:cxn>
                  <a:cxn ang="0">
                    <a:pos x="42" y="15"/>
                  </a:cxn>
                  <a:cxn ang="0">
                    <a:pos x="40" y="9"/>
                  </a:cxn>
                  <a:cxn ang="0">
                    <a:pos x="34" y="4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3" h="44">
                    <a:moveTo>
                      <a:pt x="22" y="0"/>
                    </a:moveTo>
                    <a:lnTo>
                      <a:pt x="15" y="2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4" y="35"/>
                    </a:lnTo>
                    <a:lnTo>
                      <a:pt x="9" y="40"/>
                    </a:lnTo>
                    <a:lnTo>
                      <a:pt x="15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0"/>
                    </a:lnTo>
                    <a:lnTo>
                      <a:pt x="40" y="35"/>
                    </a:lnTo>
                    <a:lnTo>
                      <a:pt x="42" y="29"/>
                    </a:lnTo>
                    <a:lnTo>
                      <a:pt x="43" y="22"/>
                    </a:lnTo>
                    <a:lnTo>
                      <a:pt x="42" y="15"/>
                    </a:lnTo>
                    <a:lnTo>
                      <a:pt x="40" y="9"/>
                    </a:lnTo>
                    <a:lnTo>
                      <a:pt x="34" y="4"/>
                    </a:lnTo>
                    <a:lnTo>
                      <a:pt x="29" y="2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43"/>
              <p:cNvSpPr>
                <a:spLocks/>
              </p:cNvSpPr>
              <p:nvPr/>
            </p:nvSpPr>
            <p:spPr bwMode="auto">
              <a:xfrm>
                <a:off x="4452" y="3325"/>
                <a:ext cx="22" cy="2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1"/>
                  </a:cxn>
                  <a:cxn ang="0">
                    <a:pos x="9" y="3"/>
                  </a:cxn>
                  <a:cxn ang="0">
                    <a:pos x="5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5" y="34"/>
                  </a:cxn>
                  <a:cxn ang="0">
                    <a:pos x="9" y="39"/>
                  </a:cxn>
                  <a:cxn ang="0">
                    <a:pos x="14" y="41"/>
                  </a:cxn>
                  <a:cxn ang="0">
                    <a:pos x="21" y="43"/>
                  </a:cxn>
                  <a:cxn ang="0">
                    <a:pos x="29" y="41"/>
                  </a:cxn>
                  <a:cxn ang="0">
                    <a:pos x="34" y="39"/>
                  </a:cxn>
                  <a:cxn ang="0">
                    <a:pos x="39" y="34"/>
                  </a:cxn>
                  <a:cxn ang="0">
                    <a:pos x="43" y="28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9"/>
                  </a:cxn>
                  <a:cxn ang="0">
                    <a:pos x="34" y="3"/>
                  </a:cxn>
                  <a:cxn ang="0">
                    <a:pos x="29" y="1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1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5" y="34"/>
                    </a:lnTo>
                    <a:lnTo>
                      <a:pt x="9" y="39"/>
                    </a:lnTo>
                    <a:lnTo>
                      <a:pt x="14" y="41"/>
                    </a:lnTo>
                    <a:lnTo>
                      <a:pt x="21" y="43"/>
                    </a:lnTo>
                    <a:lnTo>
                      <a:pt x="29" y="41"/>
                    </a:lnTo>
                    <a:lnTo>
                      <a:pt x="34" y="39"/>
                    </a:lnTo>
                    <a:lnTo>
                      <a:pt x="39" y="34"/>
                    </a:lnTo>
                    <a:lnTo>
                      <a:pt x="43" y="28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9"/>
                    </a:lnTo>
                    <a:lnTo>
                      <a:pt x="34" y="3"/>
                    </a:lnTo>
                    <a:lnTo>
                      <a:pt x="29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44"/>
              <p:cNvSpPr>
                <a:spLocks/>
              </p:cNvSpPr>
              <p:nvPr/>
            </p:nvSpPr>
            <p:spPr bwMode="auto">
              <a:xfrm>
                <a:off x="4452" y="3325"/>
                <a:ext cx="22" cy="2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1"/>
                  </a:cxn>
                  <a:cxn ang="0">
                    <a:pos x="9" y="3"/>
                  </a:cxn>
                  <a:cxn ang="0">
                    <a:pos x="5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5" y="34"/>
                  </a:cxn>
                  <a:cxn ang="0">
                    <a:pos x="9" y="39"/>
                  </a:cxn>
                  <a:cxn ang="0">
                    <a:pos x="14" y="41"/>
                  </a:cxn>
                  <a:cxn ang="0">
                    <a:pos x="21" y="43"/>
                  </a:cxn>
                  <a:cxn ang="0">
                    <a:pos x="29" y="41"/>
                  </a:cxn>
                  <a:cxn ang="0">
                    <a:pos x="34" y="39"/>
                  </a:cxn>
                  <a:cxn ang="0">
                    <a:pos x="39" y="34"/>
                  </a:cxn>
                  <a:cxn ang="0">
                    <a:pos x="43" y="28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9"/>
                  </a:cxn>
                  <a:cxn ang="0">
                    <a:pos x="34" y="3"/>
                  </a:cxn>
                  <a:cxn ang="0">
                    <a:pos x="29" y="1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1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5" y="34"/>
                    </a:lnTo>
                    <a:lnTo>
                      <a:pt x="9" y="39"/>
                    </a:lnTo>
                    <a:lnTo>
                      <a:pt x="14" y="41"/>
                    </a:lnTo>
                    <a:lnTo>
                      <a:pt x="21" y="43"/>
                    </a:lnTo>
                    <a:lnTo>
                      <a:pt x="29" y="41"/>
                    </a:lnTo>
                    <a:lnTo>
                      <a:pt x="34" y="39"/>
                    </a:lnTo>
                    <a:lnTo>
                      <a:pt x="39" y="34"/>
                    </a:lnTo>
                    <a:lnTo>
                      <a:pt x="43" y="28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9"/>
                    </a:lnTo>
                    <a:lnTo>
                      <a:pt x="34" y="3"/>
                    </a:lnTo>
                    <a:lnTo>
                      <a:pt x="29" y="1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45"/>
              <p:cNvSpPr>
                <a:spLocks/>
              </p:cNvSpPr>
              <p:nvPr/>
            </p:nvSpPr>
            <p:spPr bwMode="auto">
              <a:xfrm>
                <a:off x="4380" y="3306"/>
                <a:ext cx="22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0"/>
                  </a:cxn>
                  <a:cxn ang="0">
                    <a:pos x="9" y="4"/>
                  </a:cxn>
                  <a:cxn ang="0">
                    <a:pos x="3" y="9"/>
                  </a:cxn>
                  <a:cxn ang="0">
                    <a:pos x="2" y="14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3" y="34"/>
                  </a:cxn>
                  <a:cxn ang="0">
                    <a:pos x="9" y="38"/>
                  </a:cxn>
                  <a:cxn ang="0">
                    <a:pos x="14" y="41"/>
                  </a:cxn>
                  <a:cxn ang="0">
                    <a:pos x="21" y="43"/>
                  </a:cxn>
                  <a:cxn ang="0">
                    <a:pos x="29" y="41"/>
                  </a:cxn>
                  <a:cxn ang="0">
                    <a:pos x="34" y="38"/>
                  </a:cxn>
                  <a:cxn ang="0">
                    <a:pos x="39" y="34"/>
                  </a:cxn>
                  <a:cxn ang="0">
                    <a:pos x="41" y="29"/>
                  </a:cxn>
                  <a:cxn ang="0">
                    <a:pos x="43" y="22"/>
                  </a:cxn>
                  <a:cxn ang="0">
                    <a:pos x="41" y="14"/>
                  </a:cxn>
                  <a:cxn ang="0">
                    <a:pos x="39" y="9"/>
                  </a:cxn>
                  <a:cxn ang="0">
                    <a:pos x="34" y="4"/>
                  </a:cxn>
                  <a:cxn ang="0">
                    <a:pos x="29" y="0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0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3" y="34"/>
                    </a:lnTo>
                    <a:lnTo>
                      <a:pt x="9" y="38"/>
                    </a:lnTo>
                    <a:lnTo>
                      <a:pt x="14" y="41"/>
                    </a:lnTo>
                    <a:lnTo>
                      <a:pt x="21" y="43"/>
                    </a:lnTo>
                    <a:lnTo>
                      <a:pt x="29" y="41"/>
                    </a:lnTo>
                    <a:lnTo>
                      <a:pt x="34" y="38"/>
                    </a:lnTo>
                    <a:lnTo>
                      <a:pt x="39" y="34"/>
                    </a:lnTo>
                    <a:lnTo>
                      <a:pt x="41" y="29"/>
                    </a:lnTo>
                    <a:lnTo>
                      <a:pt x="43" y="22"/>
                    </a:lnTo>
                    <a:lnTo>
                      <a:pt x="41" y="14"/>
                    </a:lnTo>
                    <a:lnTo>
                      <a:pt x="39" y="9"/>
                    </a:lnTo>
                    <a:lnTo>
                      <a:pt x="34" y="4"/>
                    </a:lnTo>
                    <a:lnTo>
                      <a:pt x="29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46"/>
              <p:cNvSpPr>
                <a:spLocks/>
              </p:cNvSpPr>
              <p:nvPr/>
            </p:nvSpPr>
            <p:spPr bwMode="auto">
              <a:xfrm>
                <a:off x="4380" y="3306"/>
                <a:ext cx="22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0"/>
                  </a:cxn>
                  <a:cxn ang="0">
                    <a:pos x="9" y="4"/>
                  </a:cxn>
                  <a:cxn ang="0">
                    <a:pos x="3" y="9"/>
                  </a:cxn>
                  <a:cxn ang="0">
                    <a:pos x="2" y="14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3" y="34"/>
                  </a:cxn>
                  <a:cxn ang="0">
                    <a:pos x="9" y="38"/>
                  </a:cxn>
                  <a:cxn ang="0">
                    <a:pos x="14" y="41"/>
                  </a:cxn>
                  <a:cxn ang="0">
                    <a:pos x="21" y="43"/>
                  </a:cxn>
                  <a:cxn ang="0">
                    <a:pos x="29" y="41"/>
                  </a:cxn>
                  <a:cxn ang="0">
                    <a:pos x="34" y="38"/>
                  </a:cxn>
                  <a:cxn ang="0">
                    <a:pos x="39" y="34"/>
                  </a:cxn>
                  <a:cxn ang="0">
                    <a:pos x="41" y="29"/>
                  </a:cxn>
                  <a:cxn ang="0">
                    <a:pos x="43" y="22"/>
                  </a:cxn>
                  <a:cxn ang="0">
                    <a:pos x="41" y="14"/>
                  </a:cxn>
                  <a:cxn ang="0">
                    <a:pos x="39" y="9"/>
                  </a:cxn>
                  <a:cxn ang="0">
                    <a:pos x="34" y="4"/>
                  </a:cxn>
                  <a:cxn ang="0">
                    <a:pos x="29" y="0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0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3" y="34"/>
                    </a:lnTo>
                    <a:lnTo>
                      <a:pt x="9" y="38"/>
                    </a:lnTo>
                    <a:lnTo>
                      <a:pt x="14" y="41"/>
                    </a:lnTo>
                    <a:lnTo>
                      <a:pt x="21" y="43"/>
                    </a:lnTo>
                    <a:lnTo>
                      <a:pt x="29" y="41"/>
                    </a:lnTo>
                    <a:lnTo>
                      <a:pt x="34" y="38"/>
                    </a:lnTo>
                    <a:lnTo>
                      <a:pt x="39" y="34"/>
                    </a:lnTo>
                    <a:lnTo>
                      <a:pt x="41" y="29"/>
                    </a:lnTo>
                    <a:lnTo>
                      <a:pt x="43" y="22"/>
                    </a:lnTo>
                    <a:lnTo>
                      <a:pt x="41" y="14"/>
                    </a:lnTo>
                    <a:lnTo>
                      <a:pt x="39" y="9"/>
                    </a:lnTo>
                    <a:lnTo>
                      <a:pt x="34" y="4"/>
                    </a:lnTo>
                    <a:lnTo>
                      <a:pt x="29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47"/>
              <p:cNvSpPr>
                <a:spLocks/>
              </p:cNvSpPr>
              <p:nvPr/>
            </p:nvSpPr>
            <p:spPr bwMode="auto">
              <a:xfrm>
                <a:off x="4322" y="3288"/>
                <a:ext cx="21" cy="2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2"/>
                  </a:cxn>
                  <a:cxn ang="0">
                    <a:pos x="9" y="5"/>
                  </a:cxn>
                  <a:cxn ang="0">
                    <a:pos x="3" y="9"/>
                  </a:cxn>
                  <a:cxn ang="0">
                    <a:pos x="2" y="16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3" y="36"/>
                  </a:cxn>
                  <a:cxn ang="0">
                    <a:pos x="9" y="39"/>
                  </a:cxn>
                  <a:cxn ang="0">
                    <a:pos x="14" y="43"/>
                  </a:cxn>
                  <a:cxn ang="0">
                    <a:pos x="21" y="43"/>
                  </a:cxn>
                  <a:cxn ang="0">
                    <a:pos x="29" y="43"/>
                  </a:cxn>
                  <a:cxn ang="0">
                    <a:pos x="34" y="39"/>
                  </a:cxn>
                  <a:cxn ang="0">
                    <a:pos x="39" y="36"/>
                  </a:cxn>
                  <a:cxn ang="0">
                    <a:pos x="41" y="29"/>
                  </a:cxn>
                  <a:cxn ang="0">
                    <a:pos x="43" y="21"/>
                  </a:cxn>
                  <a:cxn ang="0">
                    <a:pos x="41" y="16"/>
                  </a:cxn>
                  <a:cxn ang="0">
                    <a:pos x="39" y="9"/>
                  </a:cxn>
                  <a:cxn ang="0">
                    <a:pos x="34" y="5"/>
                  </a:cxn>
                  <a:cxn ang="0">
                    <a:pos x="29" y="2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2"/>
                    </a:lnTo>
                    <a:lnTo>
                      <a:pt x="9" y="5"/>
                    </a:lnTo>
                    <a:lnTo>
                      <a:pt x="3" y="9"/>
                    </a:lnTo>
                    <a:lnTo>
                      <a:pt x="2" y="16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9" y="39"/>
                    </a:lnTo>
                    <a:lnTo>
                      <a:pt x="14" y="43"/>
                    </a:lnTo>
                    <a:lnTo>
                      <a:pt x="21" y="43"/>
                    </a:lnTo>
                    <a:lnTo>
                      <a:pt x="29" y="43"/>
                    </a:lnTo>
                    <a:lnTo>
                      <a:pt x="34" y="39"/>
                    </a:lnTo>
                    <a:lnTo>
                      <a:pt x="39" y="36"/>
                    </a:lnTo>
                    <a:lnTo>
                      <a:pt x="41" y="29"/>
                    </a:lnTo>
                    <a:lnTo>
                      <a:pt x="43" y="21"/>
                    </a:lnTo>
                    <a:lnTo>
                      <a:pt x="41" y="16"/>
                    </a:lnTo>
                    <a:lnTo>
                      <a:pt x="39" y="9"/>
                    </a:lnTo>
                    <a:lnTo>
                      <a:pt x="34" y="5"/>
                    </a:lnTo>
                    <a:lnTo>
                      <a:pt x="29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48"/>
              <p:cNvSpPr>
                <a:spLocks/>
              </p:cNvSpPr>
              <p:nvPr/>
            </p:nvSpPr>
            <p:spPr bwMode="auto">
              <a:xfrm>
                <a:off x="4322" y="3288"/>
                <a:ext cx="21" cy="2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2"/>
                  </a:cxn>
                  <a:cxn ang="0">
                    <a:pos x="9" y="5"/>
                  </a:cxn>
                  <a:cxn ang="0">
                    <a:pos x="3" y="9"/>
                  </a:cxn>
                  <a:cxn ang="0">
                    <a:pos x="2" y="16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3" y="36"/>
                  </a:cxn>
                  <a:cxn ang="0">
                    <a:pos x="9" y="39"/>
                  </a:cxn>
                  <a:cxn ang="0">
                    <a:pos x="14" y="43"/>
                  </a:cxn>
                  <a:cxn ang="0">
                    <a:pos x="21" y="43"/>
                  </a:cxn>
                  <a:cxn ang="0">
                    <a:pos x="29" y="43"/>
                  </a:cxn>
                  <a:cxn ang="0">
                    <a:pos x="34" y="39"/>
                  </a:cxn>
                  <a:cxn ang="0">
                    <a:pos x="39" y="36"/>
                  </a:cxn>
                  <a:cxn ang="0">
                    <a:pos x="41" y="29"/>
                  </a:cxn>
                  <a:cxn ang="0">
                    <a:pos x="43" y="21"/>
                  </a:cxn>
                  <a:cxn ang="0">
                    <a:pos x="41" y="16"/>
                  </a:cxn>
                  <a:cxn ang="0">
                    <a:pos x="39" y="9"/>
                  </a:cxn>
                  <a:cxn ang="0">
                    <a:pos x="34" y="5"/>
                  </a:cxn>
                  <a:cxn ang="0">
                    <a:pos x="29" y="2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2"/>
                    </a:lnTo>
                    <a:lnTo>
                      <a:pt x="9" y="5"/>
                    </a:lnTo>
                    <a:lnTo>
                      <a:pt x="3" y="9"/>
                    </a:lnTo>
                    <a:lnTo>
                      <a:pt x="2" y="16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9" y="39"/>
                    </a:lnTo>
                    <a:lnTo>
                      <a:pt x="14" y="43"/>
                    </a:lnTo>
                    <a:lnTo>
                      <a:pt x="21" y="43"/>
                    </a:lnTo>
                    <a:lnTo>
                      <a:pt x="29" y="43"/>
                    </a:lnTo>
                    <a:lnTo>
                      <a:pt x="34" y="39"/>
                    </a:lnTo>
                    <a:lnTo>
                      <a:pt x="39" y="36"/>
                    </a:lnTo>
                    <a:lnTo>
                      <a:pt x="41" y="29"/>
                    </a:lnTo>
                    <a:lnTo>
                      <a:pt x="43" y="21"/>
                    </a:lnTo>
                    <a:lnTo>
                      <a:pt x="41" y="16"/>
                    </a:lnTo>
                    <a:lnTo>
                      <a:pt x="39" y="9"/>
                    </a:lnTo>
                    <a:lnTo>
                      <a:pt x="34" y="5"/>
                    </a:lnTo>
                    <a:lnTo>
                      <a:pt x="29" y="2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49"/>
              <p:cNvSpPr>
                <a:spLocks/>
              </p:cNvSpPr>
              <p:nvPr/>
            </p:nvSpPr>
            <p:spPr bwMode="auto">
              <a:xfrm>
                <a:off x="4190" y="3244"/>
                <a:ext cx="21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1"/>
                  </a:cxn>
                  <a:cxn ang="0">
                    <a:pos x="9" y="5"/>
                  </a:cxn>
                  <a:cxn ang="0">
                    <a:pos x="4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9" y="39"/>
                  </a:cxn>
                  <a:cxn ang="0">
                    <a:pos x="15" y="43"/>
                  </a:cxn>
                  <a:cxn ang="0">
                    <a:pos x="22" y="43"/>
                  </a:cxn>
                  <a:cxn ang="0">
                    <a:pos x="29" y="43"/>
                  </a:cxn>
                  <a:cxn ang="0">
                    <a:pos x="34" y="39"/>
                  </a:cxn>
                  <a:cxn ang="0">
                    <a:pos x="40" y="34"/>
                  </a:cxn>
                  <a:cxn ang="0">
                    <a:pos x="42" y="28"/>
                  </a:cxn>
                  <a:cxn ang="0">
                    <a:pos x="43" y="21"/>
                  </a:cxn>
                  <a:cxn ang="0">
                    <a:pos x="42" y="14"/>
                  </a:cxn>
                  <a:cxn ang="0">
                    <a:pos x="40" y="9"/>
                  </a:cxn>
                  <a:cxn ang="0">
                    <a:pos x="34" y="5"/>
                  </a:cxn>
                  <a:cxn ang="0">
                    <a:pos x="29" y="1"/>
                  </a:cxn>
                  <a:cxn ang="0">
                    <a:pos x="22" y="0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lnTo>
                      <a:pt x="15" y="1"/>
                    </a:lnTo>
                    <a:lnTo>
                      <a:pt x="9" y="5"/>
                    </a:lnTo>
                    <a:lnTo>
                      <a:pt x="4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9" y="39"/>
                    </a:lnTo>
                    <a:lnTo>
                      <a:pt x="15" y="43"/>
                    </a:lnTo>
                    <a:lnTo>
                      <a:pt x="22" y="43"/>
                    </a:lnTo>
                    <a:lnTo>
                      <a:pt x="29" y="43"/>
                    </a:lnTo>
                    <a:lnTo>
                      <a:pt x="34" y="39"/>
                    </a:lnTo>
                    <a:lnTo>
                      <a:pt x="40" y="34"/>
                    </a:lnTo>
                    <a:lnTo>
                      <a:pt x="42" y="28"/>
                    </a:lnTo>
                    <a:lnTo>
                      <a:pt x="43" y="21"/>
                    </a:lnTo>
                    <a:lnTo>
                      <a:pt x="42" y="14"/>
                    </a:lnTo>
                    <a:lnTo>
                      <a:pt x="40" y="9"/>
                    </a:lnTo>
                    <a:lnTo>
                      <a:pt x="34" y="5"/>
                    </a:lnTo>
                    <a:lnTo>
                      <a:pt x="29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50"/>
              <p:cNvSpPr>
                <a:spLocks/>
              </p:cNvSpPr>
              <p:nvPr/>
            </p:nvSpPr>
            <p:spPr bwMode="auto">
              <a:xfrm>
                <a:off x="4190" y="3244"/>
                <a:ext cx="21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1"/>
                  </a:cxn>
                  <a:cxn ang="0">
                    <a:pos x="9" y="5"/>
                  </a:cxn>
                  <a:cxn ang="0">
                    <a:pos x="4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9" y="39"/>
                  </a:cxn>
                  <a:cxn ang="0">
                    <a:pos x="15" y="43"/>
                  </a:cxn>
                  <a:cxn ang="0">
                    <a:pos x="22" y="43"/>
                  </a:cxn>
                  <a:cxn ang="0">
                    <a:pos x="29" y="43"/>
                  </a:cxn>
                  <a:cxn ang="0">
                    <a:pos x="34" y="39"/>
                  </a:cxn>
                  <a:cxn ang="0">
                    <a:pos x="40" y="34"/>
                  </a:cxn>
                  <a:cxn ang="0">
                    <a:pos x="42" y="28"/>
                  </a:cxn>
                  <a:cxn ang="0">
                    <a:pos x="43" y="21"/>
                  </a:cxn>
                  <a:cxn ang="0">
                    <a:pos x="42" y="14"/>
                  </a:cxn>
                  <a:cxn ang="0">
                    <a:pos x="40" y="9"/>
                  </a:cxn>
                  <a:cxn ang="0">
                    <a:pos x="34" y="5"/>
                  </a:cxn>
                  <a:cxn ang="0">
                    <a:pos x="29" y="1"/>
                  </a:cxn>
                  <a:cxn ang="0">
                    <a:pos x="22" y="0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lnTo>
                      <a:pt x="15" y="1"/>
                    </a:lnTo>
                    <a:lnTo>
                      <a:pt x="9" y="5"/>
                    </a:lnTo>
                    <a:lnTo>
                      <a:pt x="4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9" y="39"/>
                    </a:lnTo>
                    <a:lnTo>
                      <a:pt x="15" y="43"/>
                    </a:lnTo>
                    <a:lnTo>
                      <a:pt x="22" y="43"/>
                    </a:lnTo>
                    <a:lnTo>
                      <a:pt x="29" y="43"/>
                    </a:lnTo>
                    <a:lnTo>
                      <a:pt x="34" y="39"/>
                    </a:lnTo>
                    <a:lnTo>
                      <a:pt x="40" y="34"/>
                    </a:lnTo>
                    <a:lnTo>
                      <a:pt x="42" y="28"/>
                    </a:lnTo>
                    <a:lnTo>
                      <a:pt x="43" y="21"/>
                    </a:lnTo>
                    <a:lnTo>
                      <a:pt x="42" y="14"/>
                    </a:lnTo>
                    <a:lnTo>
                      <a:pt x="40" y="9"/>
                    </a:lnTo>
                    <a:lnTo>
                      <a:pt x="34" y="5"/>
                    </a:lnTo>
                    <a:lnTo>
                      <a:pt x="29" y="1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51"/>
              <p:cNvSpPr>
                <a:spLocks/>
              </p:cNvSpPr>
              <p:nvPr/>
            </p:nvSpPr>
            <p:spPr bwMode="auto">
              <a:xfrm>
                <a:off x="4123" y="3214"/>
                <a:ext cx="22" cy="21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6" y="2"/>
                  </a:cxn>
                  <a:cxn ang="0">
                    <a:pos x="9" y="6"/>
                  </a:cxn>
                  <a:cxn ang="0">
                    <a:pos x="5" y="9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5" y="36"/>
                  </a:cxn>
                  <a:cxn ang="0">
                    <a:pos x="9" y="40"/>
                  </a:cxn>
                  <a:cxn ang="0">
                    <a:pos x="16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0"/>
                  </a:cxn>
                  <a:cxn ang="0">
                    <a:pos x="40" y="36"/>
                  </a:cxn>
                  <a:cxn ang="0">
                    <a:pos x="43" y="29"/>
                  </a:cxn>
                  <a:cxn ang="0">
                    <a:pos x="43" y="22"/>
                  </a:cxn>
                  <a:cxn ang="0">
                    <a:pos x="43" y="17"/>
                  </a:cxn>
                  <a:cxn ang="0">
                    <a:pos x="40" y="9"/>
                  </a:cxn>
                  <a:cxn ang="0">
                    <a:pos x="34" y="6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3" h="44">
                    <a:moveTo>
                      <a:pt x="22" y="0"/>
                    </a:moveTo>
                    <a:lnTo>
                      <a:pt x="16" y="2"/>
                    </a:lnTo>
                    <a:lnTo>
                      <a:pt x="9" y="6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5" y="36"/>
                    </a:lnTo>
                    <a:lnTo>
                      <a:pt x="9" y="40"/>
                    </a:lnTo>
                    <a:lnTo>
                      <a:pt x="16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0"/>
                    </a:lnTo>
                    <a:lnTo>
                      <a:pt x="40" y="36"/>
                    </a:lnTo>
                    <a:lnTo>
                      <a:pt x="43" y="29"/>
                    </a:lnTo>
                    <a:lnTo>
                      <a:pt x="43" y="22"/>
                    </a:lnTo>
                    <a:lnTo>
                      <a:pt x="43" y="17"/>
                    </a:lnTo>
                    <a:lnTo>
                      <a:pt x="40" y="9"/>
                    </a:lnTo>
                    <a:lnTo>
                      <a:pt x="34" y="6"/>
                    </a:lnTo>
                    <a:lnTo>
                      <a:pt x="29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52"/>
              <p:cNvSpPr>
                <a:spLocks/>
              </p:cNvSpPr>
              <p:nvPr/>
            </p:nvSpPr>
            <p:spPr bwMode="auto">
              <a:xfrm>
                <a:off x="4123" y="3214"/>
                <a:ext cx="22" cy="21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6" y="2"/>
                  </a:cxn>
                  <a:cxn ang="0">
                    <a:pos x="9" y="6"/>
                  </a:cxn>
                  <a:cxn ang="0">
                    <a:pos x="5" y="9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5" y="36"/>
                  </a:cxn>
                  <a:cxn ang="0">
                    <a:pos x="9" y="40"/>
                  </a:cxn>
                  <a:cxn ang="0">
                    <a:pos x="16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0"/>
                  </a:cxn>
                  <a:cxn ang="0">
                    <a:pos x="40" y="36"/>
                  </a:cxn>
                  <a:cxn ang="0">
                    <a:pos x="43" y="29"/>
                  </a:cxn>
                  <a:cxn ang="0">
                    <a:pos x="43" y="22"/>
                  </a:cxn>
                  <a:cxn ang="0">
                    <a:pos x="43" y="17"/>
                  </a:cxn>
                  <a:cxn ang="0">
                    <a:pos x="40" y="9"/>
                  </a:cxn>
                  <a:cxn ang="0">
                    <a:pos x="34" y="6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3" h="44">
                    <a:moveTo>
                      <a:pt x="22" y="0"/>
                    </a:moveTo>
                    <a:lnTo>
                      <a:pt x="16" y="2"/>
                    </a:lnTo>
                    <a:lnTo>
                      <a:pt x="9" y="6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5" y="36"/>
                    </a:lnTo>
                    <a:lnTo>
                      <a:pt x="9" y="40"/>
                    </a:lnTo>
                    <a:lnTo>
                      <a:pt x="16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0"/>
                    </a:lnTo>
                    <a:lnTo>
                      <a:pt x="40" y="36"/>
                    </a:lnTo>
                    <a:lnTo>
                      <a:pt x="43" y="29"/>
                    </a:lnTo>
                    <a:lnTo>
                      <a:pt x="43" y="22"/>
                    </a:lnTo>
                    <a:lnTo>
                      <a:pt x="43" y="17"/>
                    </a:lnTo>
                    <a:lnTo>
                      <a:pt x="40" y="9"/>
                    </a:lnTo>
                    <a:lnTo>
                      <a:pt x="34" y="6"/>
                    </a:lnTo>
                    <a:lnTo>
                      <a:pt x="29" y="2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53"/>
              <p:cNvSpPr>
                <a:spLocks/>
              </p:cNvSpPr>
              <p:nvPr/>
            </p:nvSpPr>
            <p:spPr bwMode="auto">
              <a:xfrm>
                <a:off x="4080" y="3185"/>
                <a:ext cx="21" cy="2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0"/>
                  </a:cxn>
                  <a:cxn ang="0">
                    <a:pos x="9" y="3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4"/>
                  </a:cxn>
                  <a:cxn ang="0">
                    <a:pos x="9" y="38"/>
                  </a:cxn>
                  <a:cxn ang="0">
                    <a:pos x="14" y="41"/>
                  </a:cxn>
                  <a:cxn ang="0">
                    <a:pos x="21" y="43"/>
                  </a:cxn>
                  <a:cxn ang="0">
                    <a:pos x="28" y="41"/>
                  </a:cxn>
                  <a:cxn ang="0">
                    <a:pos x="34" y="38"/>
                  </a:cxn>
                  <a:cxn ang="0">
                    <a:pos x="39" y="34"/>
                  </a:cxn>
                  <a:cxn ang="0">
                    <a:pos x="41" y="27"/>
                  </a:cxn>
                  <a:cxn ang="0">
                    <a:pos x="43" y="21"/>
                  </a:cxn>
                  <a:cxn ang="0">
                    <a:pos x="41" y="14"/>
                  </a:cxn>
                  <a:cxn ang="0">
                    <a:pos x="39" y="9"/>
                  </a:cxn>
                  <a:cxn ang="0">
                    <a:pos x="34" y="3"/>
                  </a:cxn>
                  <a:cxn ang="0">
                    <a:pos x="28" y="0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0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4"/>
                    </a:lnTo>
                    <a:lnTo>
                      <a:pt x="9" y="38"/>
                    </a:lnTo>
                    <a:lnTo>
                      <a:pt x="14" y="41"/>
                    </a:lnTo>
                    <a:lnTo>
                      <a:pt x="21" y="43"/>
                    </a:lnTo>
                    <a:lnTo>
                      <a:pt x="28" y="41"/>
                    </a:lnTo>
                    <a:lnTo>
                      <a:pt x="34" y="38"/>
                    </a:lnTo>
                    <a:lnTo>
                      <a:pt x="39" y="34"/>
                    </a:lnTo>
                    <a:lnTo>
                      <a:pt x="41" y="27"/>
                    </a:lnTo>
                    <a:lnTo>
                      <a:pt x="43" y="21"/>
                    </a:lnTo>
                    <a:lnTo>
                      <a:pt x="41" y="14"/>
                    </a:lnTo>
                    <a:lnTo>
                      <a:pt x="39" y="9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54"/>
              <p:cNvSpPr>
                <a:spLocks/>
              </p:cNvSpPr>
              <p:nvPr/>
            </p:nvSpPr>
            <p:spPr bwMode="auto">
              <a:xfrm>
                <a:off x="4080" y="3185"/>
                <a:ext cx="21" cy="2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4" y="0"/>
                  </a:cxn>
                  <a:cxn ang="0">
                    <a:pos x="9" y="3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4"/>
                  </a:cxn>
                  <a:cxn ang="0">
                    <a:pos x="9" y="38"/>
                  </a:cxn>
                  <a:cxn ang="0">
                    <a:pos x="14" y="41"/>
                  </a:cxn>
                  <a:cxn ang="0">
                    <a:pos x="21" y="43"/>
                  </a:cxn>
                  <a:cxn ang="0">
                    <a:pos x="28" y="41"/>
                  </a:cxn>
                  <a:cxn ang="0">
                    <a:pos x="34" y="38"/>
                  </a:cxn>
                  <a:cxn ang="0">
                    <a:pos x="39" y="34"/>
                  </a:cxn>
                  <a:cxn ang="0">
                    <a:pos x="41" y="27"/>
                  </a:cxn>
                  <a:cxn ang="0">
                    <a:pos x="43" y="21"/>
                  </a:cxn>
                  <a:cxn ang="0">
                    <a:pos x="41" y="14"/>
                  </a:cxn>
                  <a:cxn ang="0">
                    <a:pos x="39" y="9"/>
                  </a:cxn>
                  <a:cxn ang="0">
                    <a:pos x="34" y="3"/>
                  </a:cxn>
                  <a:cxn ang="0">
                    <a:pos x="28" y="0"/>
                  </a:cxn>
                  <a:cxn ang="0">
                    <a:pos x="21" y="0"/>
                  </a:cxn>
                </a:cxnLst>
                <a:rect l="0" t="0" r="r" b="b"/>
                <a:pathLst>
                  <a:path w="43" h="43">
                    <a:moveTo>
                      <a:pt x="21" y="0"/>
                    </a:moveTo>
                    <a:lnTo>
                      <a:pt x="14" y="0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4"/>
                    </a:lnTo>
                    <a:lnTo>
                      <a:pt x="9" y="38"/>
                    </a:lnTo>
                    <a:lnTo>
                      <a:pt x="14" y="41"/>
                    </a:lnTo>
                    <a:lnTo>
                      <a:pt x="21" y="43"/>
                    </a:lnTo>
                    <a:lnTo>
                      <a:pt x="28" y="41"/>
                    </a:lnTo>
                    <a:lnTo>
                      <a:pt x="34" y="38"/>
                    </a:lnTo>
                    <a:lnTo>
                      <a:pt x="39" y="34"/>
                    </a:lnTo>
                    <a:lnTo>
                      <a:pt x="41" y="27"/>
                    </a:lnTo>
                    <a:lnTo>
                      <a:pt x="43" y="21"/>
                    </a:lnTo>
                    <a:lnTo>
                      <a:pt x="41" y="14"/>
                    </a:lnTo>
                    <a:lnTo>
                      <a:pt x="39" y="9"/>
                    </a:lnTo>
                    <a:lnTo>
                      <a:pt x="34" y="3"/>
                    </a:lnTo>
                    <a:lnTo>
                      <a:pt x="28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55"/>
              <p:cNvSpPr>
                <a:spLocks noChangeShapeType="1"/>
              </p:cNvSpPr>
              <p:nvPr/>
            </p:nvSpPr>
            <p:spPr bwMode="auto">
              <a:xfrm flipH="1">
                <a:off x="4253" y="2704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Line 56"/>
              <p:cNvSpPr>
                <a:spLocks noChangeShapeType="1"/>
              </p:cNvSpPr>
              <p:nvPr/>
            </p:nvSpPr>
            <p:spPr bwMode="auto">
              <a:xfrm>
                <a:off x="4256" y="2704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57"/>
              <p:cNvSpPr>
                <a:spLocks noChangeShapeType="1"/>
              </p:cNvSpPr>
              <p:nvPr/>
            </p:nvSpPr>
            <p:spPr bwMode="auto">
              <a:xfrm flipH="1">
                <a:off x="4319" y="2674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58"/>
              <p:cNvSpPr>
                <a:spLocks noChangeShapeType="1"/>
              </p:cNvSpPr>
              <p:nvPr/>
            </p:nvSpPr>
            <p:spPr bwMode="auto">
              <a:xfrm>
                <a:off x="4324" y="267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Rectangle 59"/>
              <p:cNvSpPr>
                <a:spLocks noChangeArrowheads="1"/>
              </p:cNvSpPr>
              <p:nvPr/>
            </p:nvSpPr>
            <p:spPr bwMode="auto">
              <a:xfrm>
                <a:off x="4247" y="2695"/>
                <a:ext cx="18" cy="19"/>
              </a:xfrm>
              <a:prstGeom prst="rect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Rectangle 60"/>
              <p:cNvSpPr>
                <a:spLocks noChangeArrowheads="1"/>
              </p:cNvSpPr>
              <p:nvPr/>
            </p:nvSpPr>
            <p:spPr bwMode="auto">
              <a:xfrm>
                <a:off x="4247" y="2695"/>
                <a:ext cx="18" cy="19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Rectangle 61"/>
              <p:cNvSpPr>
                <a:spLocks noChangeArrowheads="1"/>
              </p:cNvSpPr>
              <p:nvPr/>
            </p:nvSpPr>
            <p:spPr bwMode="auto">
              <a:xfrm>
                <a:off x="4314" y="2665"/>
                <a:ext cx="19" cy="18"/>
              </a:xfrm>
              <a:prstGeom prst="rect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Rectangle 62"/>
              <p:cNvSpPr>
                <a:spLocks noChangeArrowheads="1"/>
              </p:cNvSpPr>
              <p:nvPr/>
            </p:nvSpPr>
            <p:spPr bwMode="auto">
              <a:xfrm>
                <a:off x="4314" y="2665"/>
                <a:ext cx="19" cy="18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63"/>
              <p:cNvSpPr>
                <a:spLocks noChangeShapeType="1"/>
              </p:cNvSpPr>
              <p:nvPr/>
            </p:nvSpPr>
            <p:spPr bwMode="auto">
              <a:xfrm flipV="1">
                <a:off x="4439" y="236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64"/>
              <p:cNvSpPr>
                <a:spLocks noChangeShapeType="1"/>
              </p:cNvSpPr>
              <p:nvPr/>
            </p:nvSpPr>
            <p:spPr bwMode="auto">
              <a:xfrm>
                <a:off x="4439" y="2368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65"/>
              <p:cNvSpPr>
                <a:spLocks noChangeShapeType="1"/>
              </p:cNvSpPr>
              <p:nvPr/>
            </p:nvSpPr>
            <p:spPr bwMode="auto">
              <a:xfrm flipH="1">
                <a:off x="4426" y="2368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66"/>
              <p:cNvSpPr>
                <a:spLocks noChangeShapeType="1"/>
              </p:cNvSpPr>
              <p:nvPr/>
            </p:nvSpPr>
            <p:spPr bwMode="auto">
              <a:xfrm>
                <a:off x="4439" y="2368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67"/>
              <p:cNvSpPr>
                <a:spLocks noChangeShapeType="1"/>
              </p:cNvSpPr>
              <p:nvPr/>
            </p:nvSpPr>
            <p:spPr bwMode="auto">
              <a:xfrm flipV="1">
                <a:off x="4392" y="234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68"/>
              <p:cNvSpPr>
                <a:spLocks noChangeShapeType="1"/>
              </p:cNvSpPr>
              <p:nvPr/>
            </p:nvSpPr>
            <p:spPr bwMode="auto">
              <a:xfrm>
                <a:off x="4392" y="234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69"/>
              <p:cNvSpPr>
                <a:spLocks noChangeShapeType="1"/>
              </p:cNvSpPr>
              <p:nvPr/>
            </p:nvSpPr>
            <p:spPr bwMode="auto">
              <a:xfrm flipH="1">
                <a:off x="4379" y="2347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70"/>
              <p:cNvSpPr>
                <a:spLocks noChangeShapeType="1"/>
              </p:cNvSpPr>
              <p:nvPr/>
            </p:nvSpPr>
            <p:spPr bwMode="auto">
              <a:xfrm>
                <a:off x="4392" y="2347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71"/>
              <p:cNvSpPr>
                <a:spLocks noChangeShapeType="1"/>
              </p:cNvSpPr>
              <p:nvPr/>
            </p:nvSpPr>
            <p:spPr bwMode="auto">
              <a:xfrm flipV="1">
                <a:off x="4387" y="233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Line 72"/>
              <p:cNvSpPr>
                <a:spLocks noChangeShapeType="1"/>
              </p:cNvSpPr>
              <p:nvPr/>
            </p:nvSpPr>
            <p:spPr bwMode="auto">
              <a:xfrm>
                <a:off x="4387" y="233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73"/>
              <p:cNvSpPr>
                <a:spLocks noChangeShapeType="1"/>
              </p:cNvSpPr>
              <p:nvPr/>
            </p:nvSpPr>
            <p:spPr bwMode="auto">
              <a:xfrm flipH="1">
                <a:off x="4373" y="2334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74"/>
              <p:cNvSpPr>
                <a:spLocks noChangeShapeType="1"/>
              </p:cNvSpPr>
              <p:nvPr/>
            </p:nvSpPr>
            <p:spPr bwMode="auto">
              <a:xfrm>
                <a:off x="4387" y="2334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75"/>
              <p:cNvSpPr>
                <a:spLocks noChangeShapeType="1"/>
              </p:cNvSpPr>
              <p:nvPr/>
            </p:nvSpPr>
            <p:spPr bwMode="auto">
              <a:xfrm flipV="1">
                <a:off x="4351" y="23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Line 76"/>
              <p:cNvSpPr>
                <a:spLocks noChangeShapeType="1"/>
              </p:cNvSpPr>
              <p:nvPr/>
            </p:nvSpPr>
            <p:spPr bwMode="auto">
              <a:xfrm>
                <a:off x="4351" y="232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77"/>
              <p:cNvSpPr>
                <a:spLocks noChangeShapeType="1"/>
              </p:cNvSpPr>
              <p:nvPr/>
            </p:nvSpPr>
            <p:spPr bwMode="auto">
              <a:xfrm flipH="1">
                <a:off x="4337" y="2323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78"/>
              <p:cNvSpPr>
                <a:spLocks noChangeShapeType="1"/>
              </p:cNvSpPr>
              <p:nvPr/>
            </p:nvSpPr>
            <p:spPr bwMode="auto">
              <a:xfrm>
                <a:off x="4351" y="2323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Line 79"/>
              <p:cNvSpPr>
                <a:spLocks noChangeShapeType="1"/>
              </p:cNvSpPr>
              <p:nvPr/>
            </p:nvSpPr>
            <p:spPr bwMode="auto">
              <a:xfrm flipV="1">
                <a:off x="4385" y="230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80"/>
              <p:cNvSpPr>
                <a:spLocks noChangeShapeType="1"/>
              </p:cNvSpPr>
              <p:nvPr/>
            </p:nvSpPr>
            <p:spPr bwMode="auto">
              <a:xfrm>
                <a:off x="4385" y="2310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Line 81"/>
              <p:cNvSpPr>
                <a:spLocks noChangeShapeType="1"/>
              </p:cNvSpPr>
              <p:nvPr/>
            </p:nvSpPr>
            <p:spPr bwMode="auto">
              <a:xfrm flipH="1">
                <a:off x="4372" y="2310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Line 82"/>
              <p:cNvSpPr>
                <a:spLocks noChangeShapeType="1"/>
              </p:cNvSpPr>
              <p:nvPr/>
            </p:nvSpPr>
            <p:spPr bwMode="auto">
              <a:xfrm>
                <a:off x="4385" y="2310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83"/>
              <p:cNvSpPr>
                <a:spLocks noChangeShapeType="1"/>
              </p:cNvSpPr>
              <p:nvPr/>
            </p:nvSpPr>
            <p:spPr bwMode="auto">
              <a:xfrm flipV="1">
                <a:off x="4334" y="229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84"/>
              <p:cNvSpPr>
                <a:spLocks noChangeShapeType="1"/>
              </p:cNvSpPr>
              <p:nvPr/>
            </p:nvSpPr>
            <p:spPr bwMode="auto">
              <a:xfrm>
                <a:off x="4334" y="229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Line 85"/>
              <p:cNvSpPr>
                <a:spLocks noChangeShapeType="1"/>
              </p:cNvSpPr>
              <p:nvPr/>
            </p:nvSpPr>
            <p:spPr bwMode="auto">
              <a:xfrm flipH="1">
                <a:off x="4321" y="2293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Line 86"/>
              <p:cNvSpPr>
                <a:spLocks noChangeShapeType="1"/>
              </p:cNvSpPr>
              <p:nvPr/>
            </p:nvSpPr>
            <p:spPr bwMode="auto">
              <a:xfrm>
                <a:off x="4334" y="2293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87"/>
              <p:cNvSpPr>
                <a:spLocks noChangeShapeType="1"/>
              </p:cNvSpPr>
              <p:nvPr/>
            </p:nvSpPr>
            <p:spPr bwMode="auto">
              <a:xfrm flipV="1">
                <a:off x="4309" y="227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Line 88"/>
              <p:cNvSpPr>
                <a:spLocks noChangeShapeType="1"/>
              </p:cNvSpPr>
              <p:nvPr/>
            </p:nvSpPr>
            <p:spPr bwMode="auto">
              <a:xfrm>
                <a:off x="4309" y="227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89"/>
              <p:cNvSpPr>
                <a:spLocks noChangeShapeType="1"/>
              </p:cNvSpPr>
              <p:nvPr/>
            </p:nvSpPr>
            <p:spPr bwMode="auto">
              <a:xfrm flipH="1">
                <a:off x="4297" y="2276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90"/>
              <p:cNvSpPr>
                <a:spLocks noChangeShapeType="1"/>
              </p:cNvSpPr>
              <p:nvPr/>
            </p:nvSpPr>
            <p:spPr bwMode="auto">
              <a:xfrm>
                <a:off x="4309" y="2276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91"/>
              <p:cNvSpPr>
                <a:spLocks noChangeShapeType="1"/>
              </p:cNvSpPr>
              <p:nvPr/>
            </p:nvSpPr>
            <p:spPr bwMode="auto">
              <a:xfrm flipV="1">
                <a:off x="4312" y="224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92"/>
              <p:cNvSpPr>
                <a:spLocks noChangeShapeType="1"/>
              </p:cNvSpPr>
              <p:nvPr/>
            </p:nvSpPr>
            <p:spPr bwMode="auto">
              <a:xfrm>
                <a:off x="4312" y="225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93"/>
              <p:cNvSpPr>
                <a:spLocks noChangeShapeType="1"/>
              </p:cNvSpPr>
              <p:nvPr/>
            </p:nvSpPr>
            <p:spPr bwMode="auto">
              <a:xfrm flipH="1">
                <a:off x="4298" y="2254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Line 94"/>
              <p:cNvSpPr>
                <a:spLocks noChangeShapeType="1"/>
              </p:cNvSpPr>
              <p:nvPr/>
            </p:nvSpPr>
            <p:spPr bwMode="auto">
              <a:xfrm>
                <a:off x="4312" y="2254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8B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95"/>
              <p:cNvSpPr>
                <a:spLocks/>
              </p:cNvSpPr>
              <p:nvPr/>
            </p:nvSpPr>
            <p:spPr bwMode="auto">
              <a:xfrm>
                <a:off x="4426" y="2357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7" y="43"/>
                  </a:cxn>
                  <a:cxn ang="0">
                    <a:pos x="37" y="0"/>
                  </a:cxn>
                  <a:cxn ang="0">
                    <a:pos x="0" y="22"/>
                  </a:cxn>
                </a:cxnLst>
                <a:rect l="0" t="0" r="r" b="b"/>
                <a:pathLst>
                  <a:path w="37" h="43">
                    <a:moveTo>
                      <a:pt x="0" y="22"/>
                    </a:moveTo>
                    <a:lnTo>
                      <a:pt x="37" y="43"/>
                    </a:lnTo>
                    <a:lnTo>
                      <a:pt x="3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96"/>
              <p:cNvSpPr>
                <a:spLocks/>
              </p:cNvSpPr>
              <p:nvPr/>
            </p:nvSpPr>
            <p:spPr bwMode="auto">
              <a:xfrm>
                <a:off x="4426" y="2357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7" y="43"/>
                  </a:cxn>
                  <a:cxn ang="0">
                    <a:pos x="37" y="0"/>
                  </a:cxn>
                  <a:cxn ang="0">
                    <a:pos x="0" y="22"/>
                  </a:cxn>
                </a:cxnLst>
                <a:rect l="0" t="0" r="r" b="b"/>
                <a:pathLst>
                  <a:path w="37" h="43">
                    <a:moveTo>
                      <a:pt x="0" y="22"/>
                    </a:moveTo>
                    <a:lnTo>
                      <a:pt x="37" y="43"/>
                    </a:lnTo>
                    <a:lnTo>
                      <a:pt x="37" y="0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97"/>
              <p:cNvSpPr>
                <a:spLocks/>
              </p:cNvSpPr>
              <p:nvPr/>
            </p:nvSpPr>
            <p:spPr bwMode="auto">
              <a:xfrm>
                <a:off x="4379" y="2336"/>
                <a:ext cx="19" cy="2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8" y="43"/>
                  </a:cxn>
                  <a:cxn ang="0">
                    <a:pos x="38" y="0"/>
                  </a:cxn>
                  <a:cxn ang="0">
                    <a:pos x="0" y="21"/>
                  </a:cxn>
                </a:cxnLst>
                <a:rect l="0" t="0" r="r" b="b"/>
                <a:pathLst>
                  <a:path w="38" h="43">
                    <a:moveTo>
                      <a:pt x="0" y="21"/>
                    </a:moveTo>
                    <a:lnTo>
                      <a:pt x="38" y="43"/>
                    </a:lnTo>
                    <a:lnTo>
                      <a:pt x="38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98"/>
              <p:cNvSpPr>
                <a:spLocks/>
              </p:cNvSpPr>
              <p:nvPr/>
            </p:nvSpPr>
            <p:spPr bwMode="auto">
              <a:xfrm>
                <a:off x="4379" y="2336"/>
                <a:ext cx="19" cy="2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8" y="43"/>
                  </a:cxn>
                  <a:cxn ang="0">
                    <a:pos x="38" y="0"/>
                  </a:cxn>
                  <a:cxn ang="0">
                    <a:pos x="0" y="21"/>
                  </a:cxn>
                </a:cxnLst>
                <a:rect l="0" t="0" r="r" b="b"/>
                <a:pathLst>
                  <a:path w="38" h="43">
                    <a:moveTo>
                      <a:pt x="0" y="21"/>
                    </a:moveTo>
                    <a:lnTo>
                      <a:pt x="38" y="43"/>
                    </a:lnTo>
                    <a:lnTo>
                      <a:pt x="38" y="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99"/>
              <p:cNvSpPr>
                <a:spLocks/>
              </p:cNvSpPr>
              <p:nvPr/>
            </p:nvSpPr>
            <p:spPr bwMode="auto">
              <a:xfrm>
                <a:off x="4374" y="2323"/>
                <a:ext cx="18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6" y="43"/>
                  </a:cxn>
                  <a:cxn ang="0">
                    <a:pos x="36" y="0"/>
                  </a:cxn>
                  <a:cxn ang="0">
                    <a:pos x="0" y="21"/>
                  </a:cxn>
                </a:cxnLst>
                <a:rect l="0" t="0" r="r" b="b"/>
                <a:pathLst>
                  <a:path w="36" h="43">
                    <a:moveTo>
                      <a:pt x="0" y="21"/>
                    </a:moveTo>
                    <a:lnTo>
                      <a:pt x="36" y="43"/>
                    </a:lnTo>
                    <a:lnTo>
                      <a:pt x="36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00"/>
              <p:cNvSpPr>
                <a:spLocks/>
              </p:cNvSpPr>
              <p:nvPr/>
            </p:nvSpPr>
            <p:spPr bwMode="auto">
              <a:xfrm>
                <a:off x="4374" y="2323"/>
                <a:ext cx="18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6" y="43"/>
                  </a:cxn>
                  <a:cxn ang="0">
                    <a:pos x="36" y="0"/>
                  </a:cxn>
                  <a:cxn ang="0">
                    <a:pos x="0" y="21"/>
                  </a:cxn>
                </a:cxnLst>
                <a:rect l="0" t="0" r="r" b="b"/>
                <a:pathLst>
                  <a:path w="36" h="43">
                    <a:moveTo>
                      <a:pt x="0" y="21"/>
                    </a:moveTo>
                    <a:lnTo>
                      <a:pt x="36" y="43"/>
                    </a:lnTo>
                    <a:lnTo>
                      <a:pt x="36" y="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01"/>
              <p:cNvSpPr>
                <a:spLocks/>
              </p:cNvSpPr>
              <p:nvPr/>
            </p:nvSpPr>
            <p:spPr bwMode="auto">
              <a:xfrm>
                <a:off x="4338" y="2312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8" y="43"/>
                  </a:cxn>
                  <a:cxn ang="0">
                    <a:pos x="38" y="0"/>
                  </a:cxn>
                  <a:cxn ang="0">
                    <a:pos x="0" y="22"/>
                  </a:cxn>
                </a:cxnLst>
                <a:rect l="0" t="0" r="r" b="b"/>
                <a:pathLst>
                  <a:path w="38" h="43">
                    <a:moveTo>
                      <a:pt x="0" y="22"/>
                    </a:moveTo>
                    <a:lnTo>
                      <a:pt x="38" y="43"/>
                    </a:lnTo>
                    <a:lnTo>
                      <a:pt x="38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02"/>
              <p:cNvSpPr>
                <a:spLocks/>
              </p:cNvSpPr>
              <p:nvPr/>
            </p:nvSpPr>
            <p:spPr bwMode="auto">
              <a:xfrm>
                <a:off x="4338" y="2312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8" y="43"/>
                  </a:cxn>
                  <a:cxn ang="0">
                    <a:pos x="38" y="0"/>
                  </a:cxn>
                  <a:cxn ang="0">
                    <a:pos x="0" y="22"/>
                  </a:cxn>
                </a:cxnLst>
                <a:rect l="0" t="0" r="r" b="b"/>
                <a:pathLst>
                  <a:path w="38" h="43">
                    <a:moveTo>
                      <a:pt x="0" y="22"/>
                    </a:moveTo>
                    <a:lnTo>
                      <a:pt x="38" y="43"/>
                    </a:lnTo>
                    <a:lnTo>
                      <a:pt x="38" y="0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03"/>
              <p:cNvSpPr>
                <a:spLocks/>
              </p:cNvSpPr>
              <p:nvPr/>
            </p:nvSpPr>
            <p:spPr bwMode="auto">
              <a:xfrm>
                <a:off x="4372" y="2299"/>
                <a:ext cx="19" cy="2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7" y="43"/>
                  </a:cxn>
                  <a:cxn ang="0">
                    <a:pos x="37" y="0"/>
                  </a:cxn>
                  <a:cxn ang="0">
                    <a:pos x="0" y="21"/>
                  </a:cxn>
                </a:cxnLst>
                <a:rect l="0" t="0" r="r" b="b"/>
                <a:pathLst>
                  <a:path w="37" h="43">
                    <a:moveTo>
                      <a:pt x="0" y="21"/>
                    </a:moveTo>
                    <a:lnTo>
                      <a:pt x="37" y="43"/>
                    </a:lnTo>
                    <a:lnTo>
                      <a:pt x="3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04"/>
              <p:cNvSpPr>
                <a:spLocks/>
              </p:cNvSpPr>
              <p:nvPr/>
            </p:nvSpPr>
            <p:spPr bwMode="auto">
              <a:xfrm>
                <a:off x="4372" y="2299"/>
                <a:ext cx="19" cy="2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7" y="43"/>
                  </a:cxn>
                  <a:cxn ang="0">
                    <a:pos x="37" y="0"/>
                  </a:cxn>
                  <a:cxn ang="0">
                    <a:pos x="0" y="21"/>
                  </a:cxn>
                </a:cxnLst>
                <a:rect l="0" t="0" r="r" b="b"/>
                <a:pathLst>
                  <a:path w="37" h="43">
                    <a:moveTo>
                      <a:pt x="0" y="21"/>
                    </a:moveTo>
                    <a:lnTo>
                      <a:pt x="37" y="43"/>
                    </a:lnTo>
                    <a:lnTo>
                      <a:pt x="37" y="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05"/>
              <p:cNvSpPr>
                <a:spLocks/>
              </p:cNvSpPr>
              <p:nvPr/>
            </p:nvSpPr>
            <p:spPr bwMode="auto">
              <a:xfrm>
                <a:off x="4322" y="2282"/>
                <a:ext cx="19" cy="2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8" y="43"/>
                  </a:cxn>
                  <a:cxn ang="0">
                    <a:pos x="38" y="0"/>
                  </a:cxn>
                  <a:cxn ang="0">
                    <a:pos x="0" y="21"/>
                  </a:cxn>
                </a:cxnLst>
                <a:rect l="0" t="0" r="r" b="b"/>
                <a:pathLst>
                  <a:path w="38" h="43">
                    <a:moveTo>
                      <a:pt x="0" y="21"/>
                    </a:moveTo>
                    <a:lnTo>
                      <a:pt x="38" y="43"/>
                    </a:lnTo>
                    <a:lnTo>
                      <a:pt x="38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06"/>
              <p:cNvSpPr>
                <a:spLocks/>
              </p:cNvSpPr>
              <p:nvPr/>
            </p:nvSpPr>
            <p:spPr bwMode="auto">
              <a:xfrm>
                <a:off x="4322" y="2282"/>
                <a:ext cx="19" cy="2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8" y="43"/>
                  </a:cxn>
                  <a:cxn ang="0">
                    <a:pos x="38" y="0"/>
                  </a:cxn>
                  <a:cxn ang="0">
                    <a:pos x="0" y="21"/>
                  </a:cxn>
                </a:cxnLst>
                <a:rect l="0" t="0" r="r" b="b"/>
                <a:pathLst>
                  <a:path w="38" h="43">
                    <a:moveTo>
                      <a:pt x="0" y="21"/>
                    </a:moveTo>
                    <a:lnTo>
                      <a:pt x="38" y="43"/>
                    </a:lnTo>
                    <a:lnTo>
                      <a:pt x="38" y="0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07"/>
              <p:cNvSpPr>
                <a:spLocks/>
              </p:cNvSpPr>
              <p:nvPr/>
            </p:nvSpPr>
            <p:spPr bwMode="auto">
              <a:xfrm>
                <a:off x="4297" y="2265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8" y="44"/>
                  </a:cxn>
                  <a:cxn ang="0">
                    <a:pos x="38" y="0"/>
                  </a:cxn>
                  <a:cxn ang="0">
                    <a:pos x="0" y="22"/>
                  </a:cxn>
                </a:cxnLst>
                <a:rect l="0" t="0" r="r" b="b"/>
                <a:pathLst>
                  <a:path w="38" h="44">
                    <a:moveTo>
                      <a:pt x="0" y="22"/>
                    </a:moveTo>
                    <a:lnTo>
                      <a:pt x="38" y="44"/>
                    </a:lnTo>
                    <a:lnTo>
                      <a:pt x="38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108"/>
              <p:cNvSpPr>
                <a:spLocks/>
              </p:cNvSpPr>
              <p:nvPr/>
            </p:nvSpPr>
            <p:spPr bwMode="auto">
              <a:xfrm>
                <a:off x="4297" y="2265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8" y="44"/>
                  </a:cxn>
                  <a:cxn ang="0">
                    <a:pos x="38" y="0"/>
                  </a:cxn>
                  <a:cxn ang="0">
                    <a:pos x="0" y="22"/>
                  </a:cxn>
                </a:cxnLst>
                <a:rect l="0" t="0" r="r" b="b"/>
                <a:pathLst>
                  <a:path w="38" h="44">
                    <a:moveTo>
                      <a:pt x="0" y="22"/>
                    </a:moveTo>
                    <a:lnTo>
                      <a:pt x="38" y="44"/>
                    </a:lnTo>
                    <a:lnTo>
                      <a:pt x="38" y="0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09"/>
              <p:cNvSpPr>
                <a:spLocks/>
              </p:cNvSpPr>
              <p:nvPr/>
            </p:nvSpPr>
            <p:spPr bwMode="auto">
              <a:xfrm>
                <a:off x="4299" y="2243"/>
                <a:ext cx="19" cy="2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8" y="44"/>
                  </a:cxn>
                  <a:cxn ang="0">
                    <a:pos x="38" y="0"/>
                  </a:cxn>
                  <a:cxn ang="0">
                    <a:pos x="0" y="22"/>
                  </a:cxn>
                </a:cxnLst>
                <a:rect l="0" t="0" r="r" b="b"/>
                <a:pathLst>
                  <a:path w="38" h="44">
                    <a:moveTo>
                      <a:pt x="0" y="22"/>
                    </a:moveTo>
                    <a:lnTo>
                      <a:pt x="38" y="44"/>
                    </a:lnTo>
                    <a:lnTo>
                      <a:pt x="38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10"/>
              <p:cNvSpPr>
                <a:spLocks/>
              </p:cNvSpPr>
              <p:nvPr/>
            </p:nvSpPr>
            <p:spPr bwMode="auto">
              <a:xfrm>
                <a:off x="4299" y="2243"/>
                <a:ext cx="19" cy="21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8" y="44"/>
                  </a:cxn>
                  <a:cxn ang="0">
                    <a:pos x="38" y="0"/>
                  </a:cxn>
                  <a:cxn ang="0">
                    <a:pos x="0" y="22"/>
                  </a:cxn>
                </a:cxnLst>
                <a:rect l="0" t="0" r="r" b="b"/>
                <a:pathLst>
                  <a:path w="38" h="44">
                    <a:moveTo>
                      <a:pt x="0" y="22"/>
                    </a:moveTo>
                    <a:lnTo>
                      <a:pt x="38" y="44"/>
                    </a:lnTo>
                    <a:lnTo>
                      <a:pt x="38" y="0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11"/>
              <p:cNvSpPr>
                <a:spLocks/>
              </p:cNvSpPr>
              <p:nvPr/>
            </p:nvSpPr>
            <p:spPr bwMode="auto">
              <a:xfrm>
                <a:off x="3723" y="1408"/>
                <a:ext cx="187" cy="190"/>
              </a:xfrm>
              <a:custGeom>
                <a:avLst/>
                <a:gdLst/>
                <a:ahLst/>
                <a:cxnLst>
                  <a:cxn ang="0">
                    <a:pos x="7" y="373"/>
                  </a:cxn>
                  <a:cxn ang="0">
                    <a:pos x="22" y="357"/>
                  </a:cxn>
                  <a:cxn ang="0">
                    <a:pos x="36" y="339"/>
                  </a:cxn>
                  <a:cxn ang="0">
                    <a:pos x="49" y="322"/>
                  </a:cxn>
                  <a:cxn ang="0">
                    <a:pos x="63" y="306"/>
                  </a:cxn>
                  <a:cxn ang="0">
                    <a:pos x="76" y="288"/>
                  </a:cxn>
                  <a:cxn ang="0">
                    <a:pos x="86" y="272"/>
                  </a:cxn>
                  <a:cxn ang="0">
                    <a:pos x="99" y="254"/>
                  </a:cxn>
                  <a:cxn ang="0">
                    <a:pos x="110" y="238"/>
                  </a:cxn>
                  <a:cxn ang="0">
                    <a:pos x="121" y="222"/>
                  </a:cxn>
                  <a:cxn ang="0">
                    <a:pos x="130" y="204"/>
                  </a:cxn>
                  <a:cxn ang="0">
                    <a:pos x="139" y="187"/>
                  </a:cxn>
                  <a:cxn ang="0">
                    <a:pos x="149" y="169"/>
                  </a:cxn>
                  <a:cxn ang="0">
                    <a:pos x="158" y="153"/>
                  </a:cxn>
                  <a:cxn ang="0">
                    <a:pos x="167" y="137"/>
                  </a:cxn>
                  <a:cxn ang="0">
                    <a:pos x="175" y="119"/>
                  </a:cxn>
                  <a:cxn ang="0">
                    <a:pos x="184" y="103"/>
                  </a:cxn>
                  <a:cxn ang="0">
                    <a:pos x="193" y="85"/>
                  </a:cxn>
                  <a:cxn ang="0">
                    <a:pos x="202" y="69"/>
                  </a:cxn>
                  <a:cxn ang="0">
                    <a:pos x="209" y="51"/>
                  </a:cxn>
                  <a:cxn ang="0">
                    <a:pos x="218" y="34"/>
                  </a:cxn>
                  <a:cxn ang="0">
                    <a:pos x="227" y="18"/>
                  </a:cxn>
                  <a:cxn ang="0">
                    <a:pos x="234" y="0"/>
                  </a:cxn>
                  <a:cxn ang="0">
                    <a:pos x="365" y="9"/>
                  </a:cxn>
                  <a:cxn ang="0">
                    <a:pos x="349" y="25"/>
                  </a:cxn>
                  <a:cxn ang="0">
                    <a:pos x="333" y="43"/>
                  </a:cxn>
                  <a:cxn ang="0">
                    <a:pos x="317" y="60"/>
                  </a:cxn>
                  <a:cxn ang="0">
                    <a:pos x="301" y="76"/>
                  </a:cxn>
                  <a:cxn ang="0">
                    <a:pos x="284" y="94"/>
                  </a:cxn>
                  <a:cxn ang="0">
                    <a:pos x="270" y="110"/>
                  </a:cxn>
                  <a:cxn ang="0">
                    <a:pos x="254" y="128"/>
                  </a:cxn>
                  <a:cxn ang="0">
                    <a:pos x="239" y="144"/>
                  </a:cxn>
                  <a:cxn ang="0">
                    <a:pos x="223" y="160"/>
                  </a:cxn>
                  <a:cxn ang="0">
                    <a:pos x="209" y="178"/>
                  </a:cxn>
                  <a:cxn ang="0">
                    <a:pos x="194" y="195"/>
                  </a:cxn>
                  <a:cxn ang="0">
                    <a:pos x="182" y="213"/>
                  </a:cxn>
                  <a:cxn ang="0">
                    <a:pos x="169" y="229"/>
                  </a:cxn>
                  <a:cxn ang="0">
                    <a:pos x="157" y="245"/>
                  </a:cxn>
                  <a:cxn ang="0">
                    <a:pos x="144" y="263"/>
                  </a:cxn>
                  <a:cxn ang="0">
                    <a:pos x="133" y="279"/>
                  </a:cxn>
                  <a:cxn ang="0">
                    <a:pos x="122" y="297"/>
                  </a:cxn>
                  <a:cxn ang="0">
                    <a:pos x="113" y="313"/>
                  </a:cxn>
                  <a:cxn ang="0">
                    <a:pos x="104" y="330"/>
                  </a:cxn>
                  <a:cxn ang="0">
                    <a:pos x="95" y="348"/>
                  </a:cxn>
                  <a:cxn ang="0">
                    <a:pos x="86" y="364"/>
                  </a:cxn>
                  <a:cxn ang="0">
                    <a:pos x="79" y="382"/>
                  </a:cxn>
                </a:cxnLst>
                <a:rect l="0" t="0" r="r" b="b"/>
                <a:pathLst>
                  <a:path w="374" h="382">
                    <a:moveTo>
                      <a:pt x="0" y="382"/>
                    </a:moveTo>
                    <a:lnTo>
                      <a:pt x="7" y="373"/>
                    </a:lnTo>
                    <a:lnTo>
                      <a:pt x="14" y="364"/>
                    </a:lnTo>
                    <a:lnTo>
                      <a:pt x="22" y="357"/>
                    </a:lnTo>
                    <a:lnTo>
                      <a:pt x="29" y="348"/>
                    </a:lnTo>
                    <a:lnTo>
                      <a:pt x="36" y="339"/>
                    </a:lnTo>
                    <a:lnTo>
                      <a:pt x="43" y="330"/>
                    </a:lnTo>
                    <a:lnTo>
                      <a:pt x="49" y="322"/>
                    </a:lnTo>
                    <a:lnTo>
                      <a:pt x="56" y="313"/>
                    </a:lnTo>
                    <a:lnTo>
                      <a:pt x="63" y="306"/>
                    </a:lnTo>
                    <a:lnTo>
                      <a:pt x="68" y="297"/>
                    </a:lnTo>
                    <a:lnTo>
                      <a:pt x="76" y="288"/>
                    </a:lnTo>
                    <a:lnTo>
                      <a:pt x="81" y="279"/>
                    </a:lnTo>
                    <a:lnTo>
                      <a:pt x="86" y="272"/>
                    </a:lnTo>
                    <a:lnTo>
                      <a:pt x="94" y="263"/>
                    </a:lnTo>
                    <a:lnTo>
                      <a:pt x="99" y="254"/>
                    </a:lnTo>
                    <a:lnTo>
                      <a:pt x="104" y="245"/>
                    </a:lnTo>
                    <a:lnTo>
                      <a:pt x="110" y="238"/>
                    </a:lnTo>
                    <a:lnTo>
                      <a:pt x="115" y="229"/>
                    </a:lnTo>
                    <a:lnTo>
                      <a:pt x="121" y="222"/>
                    </a:lnTo>
                    <a:lnTo>
                      <a:pt x="126" y="213"/>
                    </a:lnTo>
                    <a:lnTo>
                      <a:pt x="130" y="204"/>
                    </a:lnTo>
                    <a:lnTo>
                      <a:pt x="135" y="195"/>
                    </a:lnTo>
                    <a:lnTo>
                      <a:pt x="139" y="187"/>
                    </a:lnTo>
                    <a:lnTo>
                      <a:pt x="144" y="178"/>
                    </a:lnTo>
                    <a:lnTo>
                      <a:pt x="149" y="169"/>
                    </a:lnTo>
                    <a:lnTo>
                      <a:pt x="153" y="160"/>
                    </a:lnTo>
                    <a:lnTo>
                      <a:pt x="158" y="153"/>
                    </a:lnTo>
                    <a:lnTo>
                      <a:pt x="162" y="144"/>
                    </a:lnTo>
                    <a:lnTo>
                      <a:pt x="167" y="137"/>
                    </a:lnTo>
                    <a:lnTo>
                      <a:pt x="171" y="128"/>
                    </a:lnTo>
                    <a:lnTo>
                      <a:pt x="175" y="119"/>
                    </a:lnTo>
                    <a:lnTo>
                      <a:pt x="180" y="110"/>
                    </a:lnTo>
                    <a:lnTo>
                      <a:pt x="184" y="103"/>
                    </a:lnTo>
                    <a:lnTo>
                      <a:pt x="189" y="94"/>
                    </a:lnTo>
                    <a:lnTo>
                      <a:pt x="193" y="85"/>
                    </a:lnTo>
                    <a:lnTo>
                      <a:pt x="196" y="76"/>
                    </a:lnTo>
                    <a:lnTo>
                      <a:pt x="202" y="69"/>
                    </a:lnTo>
                    <a:lnTo>
                      <a:pt x="205" y="60"/>
                    </a:lnTo>
                    <a:lnTo>
                      <a:pt x="209" y="51"/>
                    </a:lnTo>
                    <a:lnTo>
                      <a:pt x="214" y="43"/>
                    </a:lnTo>
                    <a:lnTo>
                      <a:pt x="218" y="34"/>
                    </a:lnTo>
                    <a:lnTo>
                      <a:pt x="221" y="25"/>
                    </a:lnTo>
                    <a:lnTo>
                      <a:pt x="227" y="18"/>
                    </a:lnTo>
                    <a:lnTo>
                      <a:pt x="230" y="9"/>
                    </a:lnTo>
                    <a:lnTo>
                      <a:pt x="234" y="0"/>
                    </a:lnTo>
                    <a:lnTo>
                      <a:pt x="374" y="0"/>
                    </a:lnTo>
                    <a:lnTo>
                      <a:pt x="365" y="9"/>
                    </a:lnTo>
                    <a:lnTo>
                      <a:pt x="358" y="18"/>
                    </a:lnTo>
                    <a:lnTo>
                      <a:pt x="349" y="25"/>
                    </a:lnTo>
                    <a:lnTo>
                      <a:pt x="340" y="34"/>
                    </a:lnTo>
                    <a:lnTo>
                      <a:pt x="333" y="43"/>
                    </a:lnTo>
                    <a:lnTo>
                      <a:pt x="324" y="51"/>
                    </a:lnTo>
                    <a:lnTo>
                      <a:pt x="317" y="60"/>
                    </a:lnTo>
                    <a:lnTo>
                      <a:pt x="308" y="69"/>
                    </a:lnTo>
                    <a:lnTo>
                      <a:pt x="301" y="76"/>
                    </a:lnTo>
                    <a:lnTo>
                      <a:pt x="293" y="85"/>
                    </a:lnTo>
                    <a:lnTo>
                      <a:pt x="284" y="94"/>
                    </a:lnTo>
                    <a:lnTo>
                      <a:pt x="277" y="103"/>
                    </a:lnTo>
                    <a:lnTo>
                      <a:pt x="270" y="110"/>
                    </a:lnTo>
                    <a:lnTo>
                      <a:pt x="261" y="119"/>
                    </a:lnTo>
                    <a:lnTo>
                      <a:pt x="254" y="128"/>
                    </a:lnTo>
                    <a:lnTo>
                      <a:pt x="247" y="137"/>
                    </a:lnTo>
                    <a:lnTo>
                      <a:pt x="239" y="144"/>
                    </a:lnTo>
                    <a:lnTo>
                      <a:pt x="232" y="153"/>
                    </a:lnTo>
                    <a:lnTo>
                      <a:pt x="223" y="160"/>
                    </a:lnTo>
                    <a:lnTo>
                      <a:pt x="216" y="169"/>
                    </a:lnTo>
                    <a:lnTo>
                      <a:pt x="209" y="178"/>
                    </a:lnTo>
                    <a:lnTo>
                      <a:pt x="202" y="187"/>
                    </a:lnTo>
                    <a:lnTo>
                      <a:pt x="194" y="195"/>
                    </a:lnTo>
                    <a:lnTo>
                      <a:pt x="189" y="204"/>
                    </a:lnTo>
                    <a:lnTo>
                      <a:pt x="182" y="213"/>
                    </a:lnTo>
                    <a:lnTo>
                      <a:pt x="175" y="222"/>
                    </a:lnTo>
                    <a:lnTo>
                      <a:pt x="169" y="229"/>
                    </a:lnTo>
                    <a:lnTo>
                      <a:pt x="162" y="238"/>
                    </a:lnTo>
                    <a:lnTo>
                      <a:pt x="157" y="245"/>
                    </a:lnTo>
                    <a:lnTo>
                      <a:pt x="149" y="254"/>
                    </a:lnTo>
                    <a:lnTo>
                      <a:pt x="144" y="263"/>
                    </a:lnTo>
                    <a:lnTo>
                      <a:pt x="139" y="272"/>
                    </a:lnTo>
                    <a:lnTo>
                      <a:pt x="133" y="279"/>
                    </a:lnTo>
                    <a:lnTo>
                      <a:pt x="128" y="288"/>
                    </a:lnTo>
                    <a:lnTo>
                      <a:pt x="122" y="297"/>
                    </a:lnTo>
                    <a:lnTo>
                      <a:pt x="117" y="306"/>
                    </a:lnTo>
                    <a:lnTo>
                      <a:pt x="113" y="313"/>
                    </a:lnTo>
                    <a:lnTo>
                      <a:pt x="108" y="322"/>
                    </a:lnTo>
                    <a:lnTo>
                      <a:pt x="104" y="330"/>
                    </a:lnTo>
                    <a:lnTo>
                      <a:pt x="99" y="339"/>
                    </a:lnTo>
                    <a:lnTo>
                      <a:pt x="95" y="348"/>
                    </a:lnTo>
                    <a:lnTo>
                      <a:pt x="90" y="357"/>
                    </a:lnTo>
                    <a:lnTo>
                      <a:pt x="86" y="364"/>
                    </a:lnTo>
                    <a:lnTo>
                      <a:pt x="83" y="373"/>
                    </a:lnTo>
                    <a:lnTo>
                      <a:pt x="79" y="382"/>
                    </a:lnTo>
                    <a:lnTo>
                      <a:pt x="0" y="382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112"/>
              <p:cNvSpPr>
                <a:spLocks noChangeShapeType="1"/>
              </p:cNvSpPr>
              <p:nvPr/>
            </p:nvSpPr>
            <p:spPr bwMode="auto">
              <a:xfrm flipH="1">
                <a:off x="4046" y="2888"/>
                <a:ext cx="1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113"/>
              <p:cNvSpPr>
                <a:spLocks noChangeShapeType="1"/>
              </p:cNvSpPr>
              <p:nvPr/>
            </p:nvSpPr>
            <p:spPr bwMode="auto">
              <a:xfrm>
                <a:off x="4047" y="2888"/>
                <a:ext cx="3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Line 114"/>
              <p:cNvSpPr>
                <a:spLocks noChangeShapeType="1"/>
              </p:cNvSpPr>
              <p:nvPr/>
            </p:nvSpPr>
            <p:spPr bwMode="auto">
              <a:xfrm flipH="1">
                <a:off x="4020" y="2904"/>
                <a:ext cx="2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Line 115"/>
              <p:cNvSpPr>
                <a:spLocks noChangeShapeType="1"/>
              </p:cNvSpPr>
              <p:nvPr/>
            </p:nvSpPr>
            <p:spPr bwMode="auto">
              <a:xfrm>
                <a:off x="4022" y="290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Line 116"/>
              <p:cNvSpPr>
                <a:spLocks noChangeShapeType="1"/>
              </p:cNvSpPr>
              <p:nvPr/>
            </p:nvSpPr>
            <p:spPr bwMode="auto">
              <a:xfrm flipH="1">
                <a:off x="3984" y="2888"/>
                <a:ext cx="2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Line 117"/>
              <p:cNvSpPr>
                <a:spLocks noChangeShapeType="1"/>
              </p:cNvSpPr>
              <p:nvPr/>
            </p:nvSpPr>
            <p:spPr bwMode="auto">
              <a:xfrm>
                <a:off x="3986" y="2888"/>
                <a:ext cx="3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Line 118"/>
              <p:cNvSpPr>
                <a:spLocks noChangeShapeType="1"/>
              </p:cNvSpPr>
              <p:nvPr/>
            </p:nvSpPr>
            <p:spPr bwMode="auto">
              <a:xfrm flipH="1">
                <a:off x="3997" y="2904"/>
                <a:ext cx="2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Line 119"/>
              <p:cNvSpPr>
                <a:spLocks noChangeShapeType="1"/>
              </p:cNvSpPr>
              <p:nvPr/>
            </p:nvSpPr>
            <p:spPr bwMode="auto">
              <a:xfrm>
                <a:off x="3999" y="2904"/>
                <a:ext cx="2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Line 120"/>
              <p:cNvSpPr>
                <a:spLocks noChangeShapeType="1"/>
              </p:cNvSpPr>
              <p:nvPr/>
            </p:nvSpPr>
            <p:spPr bwMode="auto">
              <a:xfrm flipH="1">
                <a:off x="3988" y="2936"/>
                <a:ext cx="3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Line 121"/>
              <p:cNvSpPr>
                <a:spLocks noChangeShapeType="1"/>
              </p:cNvSpPr>
              <p:nvPr/>
            </p:nvSpPr>
            <p:spPr bwMode="auto">
              <a:xfrm>
                <a:off x="3991" y="2936"/>
                <a:ext cx="4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Line 122"/>
              <p:cNvSpPr>
                <a:spLocks noChangeShapeType="1"/>
              </p:cNvSpPr>
              <p:nvPr/>
            </p:nvSpPr>
            <p:spPr bwMode="auto">
              <a:xfrm flipH="1">
                <a:off x="3994" y="2888"/>
                <a:ext cx="3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Line 123"/>
              <p:cNvSpPr>
                <a:spLocks noChangeShapeType="1"/>
              </p:cNvSpPr>
              <p:nvPr/>
            </p:nvSpPr>
            <p:spPr bwMode="auto">
              <a:xfrm>
                <a:off x="3997" y="2888"/>
                <a:ext cx="4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Line 124"/>
              <p:cNvSpPr>
                <a:spLocks noChangeShapeType="1"/>
              </p:cNvSpPr>
              <p:nvPr/>
            </p:nvSpPr>
            <p:spPr bwMode="auto">
              <a:xfrm flipH="1">
                <a:off x="3975" y="2904"/>
                <a:ext cx="2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Line 125"/>
              <p:cNvSpPr>
                <a:spLocks noChangeShapeType="1"/>
              </p:cNvSpPr>
              <p:nvPr/>
            </p:nvSpPr>
            <p:spPr bwMode="auto">
              <a:xfrm>
                <a:off x="3977" y="2904"/>
                <a:ext cx="4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126"/>
              <p:cNvSpPr>
                <a:spLocks noChangeShapeType="1"/>
              </p:cNvSpPr>
              <p:nvPr/>
            </p:nvSpPr>
            <p:spPr bwMode="auto">
              <a:xfrm flipH="1">
                <a:off x="3980" y="2936"/>
                <a:ext cx="4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Line 127"/>
              <p:cNvSpPr>
                <a:spLocks noChangeShapeType="1"/>
              </p:cNvSpPr>
              <p:nvPr/>
            </p:nvSpPr>
            <p:spPr bwMode="auto">
              <a:xfrm>
                <a:off x="3984" y="2936"/>
                <a:ext cx="4" cy="1"/>
              </a:xfrm>
              <a:prstGeom prst="line">
                <a:avLst/>
              </a:prstGeom>
              <a:noFill/>
              <a:ln w="0">
                <a:solidFill>
                  <a:srgbClr val="DCDCD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28"/>
              <p:cNvSpPr>
                <a:spLocks/>
              </p:cNvSpPr>
              <p:nvPr/>
            </p:nvSpPr>
            <p:spPr bwMode="auto">
              <a:xfrm>
                <a:off x="4041" y="2877"/>
                <a:ext cx="19" cy="22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8" y="22"/>
                  </a:cxn>
                  <a:cxn ang="0">
                    <a:pos x="0" y="0"/>
                  </a:cxn>
                  <a:cxn ang="0">
                    <a:pos x="0" y="44"/>
                  </a:cxn>
                </a:cxnLst>
                <a:rect l="0" t="0" r="r" b="b"/>
                <a:pathLst>
                  <a:path w="38" h="44">
                    <a:moveTo>
                      <a:pt x="0" y="44"/>
                    </a:moveTo>
                    <a:lnTo>
                      <a:pt x="38" y="22"/>
                    </a:lnTo>
                    <a:lnTo>
                      <a:pt x="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29"/>
              <p:cNvSpPr>
                <a:spLocks/>
              </p:cNvSpPr>
              <p:nvPr/>
            </p:nvSpPr>
            <p:spPr bwMode="auto">
              <a:xfrm>
                <a:off x="4041" y="2877"/>
                <a:ext cx="19" cy="22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8" y="22"/>
                  </a:cxn>
                  <a:cxn ang="0">
                    <a:pos x="0" y="0"/>
                  </a:cxn>
                  <a:cxn ang="0">
                    <a:pos x="0" y="44"/>
                  </a:cxn>
                </a:cxnLst>
                <a:rect l="0" t="0" r="r" b="b"/>
                <a:pathLst>
                  <a:path w="38" h="44">
                    <a:moveTo>
                      <a:pt x="0" y="44"/>
                    </a:moveTo>
                    <a:lnTo>
                      <a:pt x="38" y="22"/>
                    </a:lnTo>
                    <a:lnTo>
                      <a:pt x="0" y="0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30"/>
              <p:cNvSpPr>
                <a:spLocks/>
              </p:cNvSpPr>
              <p:nvPr/>
            </p:nvSpPr>
            <p:spPr bwMode="auto">
              <a:xfrm>
                <a:off x="4016" y="2893"/>
                <a:ext cx="18" cy="22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6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6" h="43">
                    <a:moveTo>
                      <a:pt x="0" y="43"/>
                    </a:moveTo>
                    <a:lnTo>
                      <a:pt x="36" y="21"/>
                    </a:lnTo>
                    <a:lnTo>
                      <a:pt x="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31"/>
              <p:cNvSpPr>
                <a:spLocks/>
              </p:cNvSpPr>
              <p:nvPr/>
            </p:nvSpPr>
            <p:spPr bwMode="auto">
              <a:xfrm>
                <a:off x="4016" y="2893"/>
                <a:ext cx="18" cy="22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6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6" h="43">
                    <a:moveTo>
                      <a:pt x="0" y="43"/>
                    </a:moveTo>
                    <a:lnTo>
                      <a:pt x="36" y="21"/>
                    </a:lnTo>
                    <a:lnTo>
                      <a:pt x="0" y="0"/>
                    </a:lnTo>
                    <a:lnTo>
                      <a:pt x="0" y="43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132"/>
              <p:cNvSpPr>
                <a:spLocks/>
              </p:cNvSpPr>
              <p:nvPr/>
            </p:nvSpPr>
            <p:spPr bwMode="auto">
              <a:xfrm>
                <a:off x="3980" y="2877"/>
                <a:ext cx="19" cy="22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8" y="22"/>
                  </a:cxn>
                  <a:cxn ang="0">
                    <a:pos x="0" y="0"/>
                  </a:cxn>
                  <a:cxn ang="0">
                    <a:pos x="0" y="44"/>
                  </a:cxn>
                </a:cxnLst>
                <a:rect l="0" t="0" r="r" b="b"/>
                <a:pathLst>
                  <a:path w="38" h="44">
                    <a:moveTo>
                      <a:pt x="0" y="44"/>
                    </a:moveTo>
                    <a:lnTo>
                      <a:pt x="38" y="22"/>
                    </a:lnTo>
                    <a:lnTo>
                      <a:pt x="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133"/>
              <p:cNvSpPr>
                <a:spLocks/>
              </p:cNvSpPr>
              <p:nvPr/>
            </p:nvSpPr>
            <p:spPr bwMode="auto">
              <a:xfrm>
                <a:off x="3980" y="2877"/>
                <a:ext cx="19" cy="22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8" y="22"/>
                  </a:cxn>
                  <a:cxn ang="0">
                    <a:pos x="0" y="0"/>
                  </a:cxn>
                  <a:cxn ang="0">
                    <a:pos x="0" y="44"/>
                  </a:cxn>
                </a:cxnLst>
                <a:rect l="0" t="0" r="r" b="b"/>
                <a:pathLst>
                  <a:path w="38" h="44">
                    <a:moveTo>
                      <a:pt x="0" y="44"/>
                    </a:moveTo>
                    <a:lnTo>
                      <a:pt x="38" y="22"/>
                    </a:lnTo>
                    <a:lnTo>
                      <a:pt x="0" y="0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34"/>
              <p:cNvSpPr>
                <a:spLocks/>
              </p:cNvSpPr>
              <p:nvPr/>
            </p:nvSpPr>
            <p:spPr bwMode="auto">
              <a:xfrm>
                <a:off x="3993" y="2893"/>
                <a:ext cx="18" cy="22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6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6" h="43">
                    <a:moveTo>
                      <a:pt x="0" y="43"/>
                    </a:moveTo>
                    <a:lnTo>
                      <a:pt x="36" y="21"/>
                    </a:lnTo>
                    <a:lnTo>
                      <a:pt x="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35"/>
              <p:cNvSpPr>
                <a:spLocks/>
              </p:cNvSpPr>
              <p:nvPr/>
            </p:nvSpPr>
            <p:spPr bwMode="auto">
              <a:xfrm>
                <a:off x="3993" y="2893"/>
                <a:ext cx="18" cy="22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6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6" h="43">
                    <a:moveTo>
                      <a:pt x="0" y="43"/>
                    </a:moveTo>
                    <a:lnTo>
                      <a:pt x="36" y="21"/>
                    </a:lnTo>
                    <a:lnTo>
                      <a:pt x="0" y="0"/>
                    </a:lnTo>
                    <a:lnTo>
                      <a:pt x="0" y="43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36"/>
              <p:cNvSpPr>
                <a:spLocks/>
              </p:cNvSpPr>
              <p:nvPr/>
            </p:nvSpPr>
            <p:spPr bwMode="auto">
              <a:xfrm>
                <a:off x="3985" y="2925"/>
                <a:ext cx="18" cy="21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6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6" h="43">
                    <a:moveTo>
                      <a:pt x="0" y="43"/>
                    </a:moveTo>
                    <a:lnTo>
                      <a:pt x="36" y="21"/>
                    </a:lnTo>
                    <a:lnTo>
                      <a:pt x="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37"/>
              <p:cNvSpPr>
                <a:spLocks/>
              </p:cNvSpPr>
              <p:nvPr/>
            </p:nvSpPr>
            <p:spPr bwMode="auto">
              <a:xfrm>
                <a:off x="3985" y="2925"/>
                <a:ext cx="18" cy="21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6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6" h="43">
                    <a:moveTo>
                      <a:pt x="0" y="43"/>
                    </a:moveTo>
                    <a:lnTo>
                      <a:pt x="36" y="21"/>
                    </a:lnTo>
                    <a:lnTo>
                      <a:pt x="0" y="0"/>
                    </a:lnTo>
                    <a:lnTo>
                      <a:pt x="0" y="43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138"/>
              <p:cNvSpPr>
                <a:spLocks/>
              </p:cNvSpPr>
              <p:nvPr/>
            </p:nvSpPr>
            <p:spPr bwMode="auto">
              <a:xfrm>
                <a:off x="3991" y="2877"/>
                <a:ext cx="19" cy="22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8" y="22"/>
                  </a:cxn>
                  <a:cxn ang="0">
                    <a:pos x="0" y="0"/>
                  </a:cxn>
                  <a:cxn ang="0">
                    <a:pos x="0" y="44"/>
                  </a:cxn>
                </a:cxnLst>
                <a:rect l="0" t="0" r="r" b="b"/>
                <a:pathLst>
                  <a:path w="38" h="44">
                    <a:moveTo>
                      <a:pt x="0" y="44"/>
                    </a:moveTo>
                    <a:lnTo>
                      <a:pt x="38" y="22"/>
                    </a:lnTo>
                    <a:lnTo>
                      <a:pt x="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139"/>
              <p:cNvSpPr>
                <a:spLocks/>
              </p:cNvSpPr>
              <p:nvPr/>
            </p:nvSpPr>
            <p:spPr bwMode="auto">
              <a:xfrm>
                <a:off x="3991" y="2877"/>
                <a:ext cx="19" cy="22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8" y="22"/>
                  </a:cxn>
                  <a:cxn ang="0">
                    <a:pos x="0" y="0"/>
                  </a:cxn>
                  <a:cxn ang="0">
                    <a:pos x="0" y="44"/>
                  </a:cxn>
                </a:cxnLst>
                <a:rect l="0" t="0" r="r" b="b"/>
                <a:pathLst>
                  <a:path w="38" h="44">
                    <a:moveTo>
                      <a:pt x="0" y="44"/>
                    </a:moveTo>
                    <a:lnTo>
                      <a:pt x="38" y="22"/>
                    </a:lnTo>
                    <a:lnTo>
                      <a:pt x="0" y="0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40"/>
              <p:cNvSpPr>
                <a:spLocks/>
              </p:cNvSpPr>
              <p:nvPr/>
            </p:nvSpPr>
            <p:spPr bwMode="auto">
              <a:xfrm>
                <a:off x="3971" y="2893"/>
                <a:ext cx="19" cy="22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8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8" h="43">
                    <a:moveTo>
                      <a:pt x="0" y="43"/>
                    </a:moveTo>
                    <a:lnTo>
                      <a:pt x="38" y="21"/>
                    </a:lnTo>
                    <a:lnTo>
                      <a:pt x="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41"/>
              <p:cNvSpPr>
                <a:spLocks/>
              </p:cNvSpPr>
              <p:nvPr/>
            </p:nvSpPr>
            <p:spPr bwMode="auto">
              <a:xfrm>
                <a:off x="3971" y="2893"/>
                <a:ext cx="19" cy="22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8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8" h="43">
                    <a:moveTo>
                      <a:pt x="0" y="43"/>
                    </a:moveTo>
                    <a:lnTo>
                      <a:pt x="38" y="21"/>
                    </a:lnTo>
                    <a:lnTo>
                      <a:pt x="0" y="0"/>
                    </a:lnTo>
                    <a:lnTo>
                      <a:pt x="0" y="43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142"/>
              <p:cNvSpPr>
                <a:spLocks/>
              </p:cNvSpPr>
              <p:nvPr/>
            </p:nvSpPr>
            <p:spPr bwMode="auto">
              <a:xfrm>
                <a:off x="3978" y="2925"/>
                <a:ext cx="19" cy="21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8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8" h="43">
                    <a:moveTo>
                      <a:pt x="0" y="43"/>
                    </a:moveTo>
                    <a:lnTo>
                      <a:pt x="38" y="21"/>
                    </a:lnTo>
                    <a:lnTo>
                      <a:pt x="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CDCDC"/>
              </a:solidFill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143"/>
              <p:cNvSpPr>
                <a:spLocks/>
              </p:cNvSpPr>
              <p:nvPr/>
            </p:nvSpPr>
            <p:spPr bwMode="auto">
              <a:xfrm>
                <a:off x="3978" y="2925"/>
                <a:ext cx="19" cy="21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38" y="21"/>
                  </a:cxn>
                  <a:cxn ang="0">
                    <a:pos x="0" y="0"/>
                  </a:cxn>
                  <a:cxn ang="0">
                    <a:pos x="0" y="43"/>
                  </a:cxn>
                </a:cxnLst>
                <a:rect l="0" t="0" r="r" b="b"/>
                <a:pathLst>
                  <a:path w="38" h="43">
                    <a:moveTo>
                      <a:pt x="0" y="43"/>
                    </a:moveTo>
                    <a:lnTo>
                      <a:pt x="38" y="21"/>
                    </a:lnTo>
                    <a:lnTo>
                      <a:pt x="0" y="0"/>
                    </a:lnTo>
                    <a:lnTo>
                      <a:pt x="0" y="43"/>
                    </a:lnTo>
                  </a:path>
                </a:pathLst>
              </a:custGeom>
              <a:noFill/>
              <a:ln w="0">
                <a:solidFill>
                  <a:srgbClr val="DCDCDC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144"/>
              <p:cNvSpPr>
                <a:spLocks noChangeShapeType="1"/>
              </p:cNvSpPr>
              <p:nvPr/>
            </p:nvSpPr>
            <p:spPr bwMode="auto">
              <a:xfrm flipV="1">
                <a:off x="4971" y="1272"/>
                <a:ext cx="1" cy="22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145"/>
              <p:cNvSpPr>
                <a:spLocks noChangeShapeType="1"/>
              </p:cNvSpPr>
              <p:nvPr/>
            </p:nvSpPr>
            <p:spPr bwMode="auto">
              <a:xfrm flipV="1">
                <a:off x="3540" y="1272"/>
                <a:ext cx="1" cy="22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146"/>
              <p:cNvSpPr>
                <a:spLocks noChangeShapeType="1"/>
              </p:cNvSpPr>
              <p:nvPr/>
            </p:nvSpPr>
            <p:spPr bwMode="auto">
              <a:xfrm flipH="1">
                <a:off x="4940" y="3387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Line 147"/>
              <p:cNvSpPr>
                <a:spLocks noChangeShapeType="1"/>
              </p:cNvSpPr>
              <p:nvPr/>
            </p:nvSpPr>
            <p:spPr bwMode="auto">
              <a:xfrm>
                <a:off x="3540" y="3387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Line 148"/>
              <p:cNvSpPr>
                <a:spLocks noChangeShapeType="1"/>
              </p:cNvSpPr>
              <p:nvPr/>
            </p:nvSpPr>
            <p:spPr bwMode="auto">
              <a:xfrm flipH="1">
                <a:off x="4940" y="3106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Line 149"/>
              <p:cNvSpPr>
                <a:spLocks noChangeShapeType="1"/>
              </p:cNvSpPr>
              <p:nvPr/>
            </p:nvSpPr>
            <p:spPr bwMode="auto">
              <a:xfrm>
                <a:off x="3540" y="3106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Line 150"/>
              <p:cNvSpPr>
                <a:spLocks noChangeShapeType="1"/>
              </p:cNvSpPr>
              <p:nvPr/>
            </p:nvSpPr>
            <p:spPr bwMode="auto">
              <a:xfrm flipH="1">
                <a:off x="4940" y="2823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Line 151"/>
              <p:cNvSpPr>
                <a:spLocks noChangeShapeType="1"/>
              </p:cNvSpPr>
              <p:nvPr/>
            </p:nvSpPr>
            <p:spPr bwMode="auto">
              <a:xfrm>
                <a:off x="3540" y="282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Line 152"/>
              <p:cNvSpPr>
                <a:spLocks noChangeShapeType="1"/>
              </p:cNvSpPr>
              <p:nvPr/>
            </p:nvSpPr>
            <p:spPr bwMode="auto">
              <a:xfrm flipH="1">
                <a:off x="4940" y="2541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Line 153"/>
              <p:cNvSpPr>
                <a:spLocks noChangeShapeType="1"/>
              </p:cNvSpPr>
              <p:nvPr/>
            </p:nvSpPr>
            <p:spPr bwMode="auto">
              <a:xfrm>
                <a:off x="3540" y="254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Line 154"/>
              <p:cNvSpPr>
                <a:spLocks noChangeShapeType="1"/>
              </p:cNvSpPr>
              <p:nvPr/>
            </p:nvSpPr>
            <p:spPr bwMode="auto">
              <a:xfrm flipH="1">
                <a:off x="4940" y="2259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Line 155"/>
              <p:cNvSpPr>
                <a:spLocks noChangeShapeType="1"/>
              </p:cNvSpPr>
              <p:nvPr/>
            </p:nvSpPr>
            <p:spPr bwMode="auto">
              <a:xfrm>
                <a:off x="3540" y="2259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Line 156"/>
              <p:cNvSpPr>
                <a:spLocks noChangeShapeType="1"/>
              </p:cNvSpPr>
              <p:nvPr/>
            </p:nvSpPr>
            <p:spPr bwMode="auto">
              <a:xfrm flipH="1">
                <a:off x="4940" y="1977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Line 157"/>
              <p:cNvSpPr>
                <a:spLocks noChangeShapeType="1"/>
              </p:cNvSpPr>
              <p:nvPr/>
            </p:nvSpPr>
            <p:spPr bwMode="auto">
              <a:xfrm>
                <a:off x="3540" y="1977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Line 158"/>
              <p:cNvSpPr>
                <a:spLocks noChangeShapeType="1"/>
              </p:cNvSpPr>
              <p:nvPr/>
            </p:nvSpPr>
            <p:spPr bwMode="auto">
              <a:xfrm flipH="1">
                <a:off x="4940" y="1695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Line 159"/>
              <p:cNvSpPr>
                <a:spLocks noChangeShapeType="1"/>
              </p:cNvSpPr>
              <p:nvPr/>
            </p:nvSpPr>
            <p:spPr bwMode="auto">
              <a:xfrm>
                <a:off x="3540" y="169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Line 160"/>
              <p:cNvSpPr>
                <a:spLocks noChangeShapeType="1"/>
              </p:cNvSpPr>
              <p:nvPr/>
            </p:nvSpPr>
            <p:spPr bwMode="auto">
              <a:xfrm flipH="1">
                <a:off x="4940" y="1412"/>
                <a:ext cx="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Line 161"/>
              <p:cNvSpPr>
                <a:spLocks noChangeShapeType="1"/>
              </p:cNvSpPr>
              <p:nvPr/>
            </p:nvSpPr>
            <p:spPr bwMode="auto">
              <a:xfrm>
                <a:off x="3540" y="1412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162"/>
              <p:cNvSpPr>
                <a:spLocks/>
              </p:cNvSpPr>
              <p:nvPr/>
            </p:nvSpPr>
            <p:spPr bwMode="auto">
              <a:xfrm>
                <a:off x="5018" y="3416"/>
                <a:ext cx="41" cy="16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68" y="11"/>
                  </a:cxn>
                  <a:cxn ang="0">
                    <a:pos x="74" y="11"/>
                  </a:cxn>
                  <a:cxn ang="0">
                    <a:pos x="77" y="9"/>
                  </a:cxn>
                  <a:cxn ang="0">
                    <a:pos x="79" y="9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1"/>
                  </a:cxn>
                  <a:cxn ang="0">
                    <a:pos x="81" y="31"/>
                  </a:cxn>
                  <a:cxn ang="0">
                    <a:pos x="81" y="26"/>
                  </a:cxn>
                  <a:cxn ang="0">
                    <a:pos x="81" y="24"/>
                  </a:cxn>
                  <a:cxn ang="0">
                    <a:pos x="79" y="22"/>
                  </a:cxn>
                  <a:cxn ang="0">
                    <a:pos x="77" y="22"/>
                  </a:cxn>
                  <a:cxn ang="0">
                    <a:pos x="76" y="20"/>
                  </a:cxn>
                  <a:cxn ang="0">
                    <a:pos x="68" y="20"/>
                  </a:cxn>
                  <a:cxn ang="0">
                    <a:pos x="22" y="20"/>
                  </a:cxn>
                  <a:cxn ang="0">
                    <a:pos x="14" y="20"/>
                  </a:cxn>
                  <a:cxn ang="0">
                    <a:pos x="11" y="22"/>
                  </a:cxn>
                  <a:cxn ang="0">
                    <a:pos x="9" y="22"/>
                  </a:cxn>
                  <a:cxn ang="0">
                    <a:pos x="9" y="24"/>
                  </a:cxn>
                  <a:cxn ang="0">
                    <a:pos x="7" y="24"/>
                  </a:cxn>
                  <a:cxn ang="0">
                    <a:pos x="7" y="26"/>
                  </a:cxn>
                  <a:cxn ang="0">
                    <a:pos x="7" y="27"/>
                  </a:cxn>
                  <a:cxn ang="0">
                    <a:pos x="9" y="31"/>
                  </a:cxn>
                  <a:cxn ang="0">
                    <a:pos x="9" y="33"/>
                  </a:cxn>
                </a:cxnLst>
                <a:rect l="0" t="0" r="r" b="b"/>
                <a:pathLst>
                  <a:path w="83" h="33">
                    <a:moveTo>
                      <a:pt x="9" y="3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68" y="11"/>
                    </a:lnTo>
                    <a:lnTo>
                      <a:pt x="74" y="11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81" y="8"/>
                    </a:lnTo>
                    <a:lnTo>
                      <a:pt x="81" y="6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1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1" y="24"/>
                    </a:lnTo>
                    <a:lnTo>
                      <a:pt x="79" y="22"/>
                    </a:lnTo>
                    <a:lnTo>
                      <a:pt x="77" y="22"/>
                    </a:lnTo>
                    <a:lnTo>
                      <a:pt x="76" y="20"/>
                    </a:lnTo>
                    <a:lnTo>
                      <a:pt x="68" y="20"/>
                    </a:lnTo>
                    <a:lnTo>
                      <a:pt x="22" y="20"/>
                    </a:lnTo>
                    <a:lnTo>
                      <a:pt x="14" y="20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7" y="27"/>
                    </a:lnTo>
                    <a:lnTo>
                      <a:pt x="9" y="31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163"/>
              <p:cNvSpPr>
                <a:spLocks noEditPoints="1"/>
              </p:cNvSpPr>
              <p:nvPr/>
            </p:nvSpPr>
            <p:spPr bwMode="auto">
              <a:xfrm>
                <a:off x="5018" y="3380"/>
                <a:ext cx="42" cy="26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34" y="51"/>
                  </a:cxn>
                  <a:cxn ang="0">
                    <a:pos x="25" y="51"/>
                  </a:cxn>
                  <a:cxn ang="0">
                    <a:pos x="18" y="47"/>
                  </a:cxn>
                  <a:cxn ang="0">
                    <a:pos x="13" y="45"/>
                  </a:cxn>
                  <a:cxn ang="0">
                    <a:pos x="7" y="42"/>
                  </a:cxn>
                  <a:cxn ang="0">
                    <a:pos x="4" y="36"/>
                  </a:cxn>
                  <a:cxn ang="0">
                    <a:pos x="0" y="31"/>
                  </a:cxn>
                  <a:cxn ang="0">
                    <a:pos x="0" y="26"/>
                  </a:cxn>
                  <a:cxn ang="0">
                    <a:pos x="0" y="20"/>
                  </a:cxn>
                  <a:cxn ang="0">
                    <a:pos x="4" y="15"/>
                  </a:cxn>
                  <a:cxn ang="0">
                    <a:pos x="9" y="9"/>
                  </a:cxn>
                  <a:cxn ang="0">
                    <a:pos x="23" y="2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8" y="2"/>
                  </a:cxn>
                  <a:cxn ang="0">
                    <a:pos x="65" y="4"/>
                  </a:cxn>
                  <a:cxn ang="0">
                    <a:pos x="72" y="8"/>
                  </a:cxn>
                  <a:cxn ang="0">
                    <a:pos x="76" y="11"/>
                  </a:cxn>
                  <a:cxn ang="0">
                    <a:pos x="79" y="15"/>
                  </a:cxn>
                  <a:cxn ang="0">
                    <a:pos x="83" y="20"/>
                  </a:cxn>
                  <a:cxn ang="0">
                    <a:pos x="85" y="26"/>
                  </a:cxn>
                  <a:cxn ang="0">
                    <a:pos x="83" y="31"/>
                  </a:cxn>
                  <a:cxn ang="0">
                    <a:pos x="81" y="36"/>
                  </a:cxn>
                  <a:cxn ang="0">
                    <a:pos x="76" y="42"/>
                  </a:cxn>
                  <a:cxn ang="0">
                    <a:pos x="70" y="45"/>
                  </a:cxn>
                  <a:cxn ang="0">
                    <a:pos x="61" y="49"/>
                  </a:cxn>
                  <a:cxn ang="0">
                    <a:pos x="52" y="51"/>
                  </a:cxn>
                  <a:cxn ang="0">
                    <a:pos x="41" y="53"/>
                  </a:cxn>
                  <a:cxn ang="0">
                    <a:pos x="43" y="40"/>
                  </a:cxn>
                  <a:cxn ang="0">
                    <a:pos x="54" y="40"/>
                  </a:cxn>
                  <a:cxn ang="0">
                    <a:pos x="63" y="38"/>
                  </a:cxn>
                  <a:cxn ang="0">
                    <a:pos x="72" y="36"/>
                  </a:cxn>
                  <a:cxn ang="0">
                    <a:pos x="76" y="33"/>
                  </a:cxn>
                  <a:cxn ang="0">
                    <a:pos x="79" y="31"/>
                  </a:cxn>
                  <a:cxn ang="0">
                    <a:pos x="81" y="26"/>
                  </a:cxn>
                  <a:cxn ang="0">
                    <a:pos x="79" y="24"/>
                  </a:cxn>
                  <a:cxn ang="0">
                    <a:pos x="77" y="20"/>
                  </a:cxn>
                  <a:cxn ang="0">
                    <a:pos x="74" y="17"/>
                  </a:cxn>
                  <a:cxn ang="0">
                    <a:pos x="67" y="15"/>
                  </a:cxn>
                  <a:cxn ang="0">
                    <a:pos x="56" y="13"/>
                  </a:cxn>
                  <a:cxn ang="0">
                    <a:pos x="38" y="11"/>
                  </a:cxn>
                  <a:cxn ang="0">
                    <a:pos x="29" y="13"/>
                  </a:cxn>
                  <a:cxn ang="0">
                    <a:pos x="22" y="13"/>
                  </a:cxn>
                  <a:cxn ang="0">
                    <a:pos x="14" y="15"/>
                  </a:cxn>
                  <a:cxn ang="0">
                    <a:pos x="9" y="17"/>
                  </a:cxn>
                  <a:cxn ang="0">
                    <a:pos x="5" y="20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4" y="29"/>
                  </a:cxn>
                  <a:cxn ang="0">
                    <a:pos x="7" y="33"/>
                  </a:cxn>
                  <a:cxn ang="0">
                    <a:pos x="11" y="35"/>
                  </a:cxn>
                  <a:cxn ang="0">
                    <a:pos x="16" y="38"/>
                  </a:cxn>
                  <a:cxn ang="0">
                    <a:pos x="22" y="38"/>
                  </a:cxn>
                  <a:cxn ang="0">
                    <a:pos x="32" y="40"/>
                  </a:cxn>
                  <a:cxn ang="0">
                    <a:pos x="43" y="40"/>
                  </a:cxn>
                </a:cxnLst>
                <a:rect l="0" t="0" r="r" b="b"/>
                <a:pathLst>
                  <a:path w="85" h="53">
                    <a:moveTo>
                      <a:pt x="41" y="53"/>
                    </a:moveTo>
                    <a:lnTo>
                      <a:pt x="34" y="51"/>
                    </a:lnTo>
                    <a:lnTo>
                      <a:pt x="25" y="51"/>
                    </a:lnTo>
                    <a:lnTo>
                      <a:pt x="18" y="47"/>
                    </a:lnTo>
                    <a:lnTo>
                      <a:pt x="13" y="45"/>
                    </a:lnTo>
                    <a:lnTo>
                      <a:pt x="7" y="42"/>
                    </a:lnTo>
                    <a:lnTo>
                      <a:pt x="4" y="36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4" y="15"/>
                    </a:lnTo>
                    <a:lnTo>
                      <a:pt x="9" y="9"/>
                    </a:lnTo>
                    <a:lnTo>
                      <a:pt x="23" y="2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8" y="2"/>
                    </a:lnTo>
                    <a:lnTo>
                      <a:pt x="65" y="4"/>
                    </a:lnTo>
                    <a:lnTo>
                      <a:pt x="72" y="8"/>
                    </a:lnTo>
                    <a:lnTo>
                      <a:pt x="76" y="11"/>
                    </a:lnTo>
                    <a:lnTo>
                      <a:pt x="79" y="15"/>
                    </a:lnTo>
                    <a:lnTo>
                      <a:pt x="83" y="20"/>
                    </a:lnTo>
                    <a:lnTo>
                      <a:pt x="85" y="26"/>
                    </a:lnTo>
                    <a:lnTo>
                      <a:pt x="83" y="31"/>
                    </a:lnTo>
                    <a:lnTo>
                      <a:pt x="81" y="36"/>
                    </a:lnTo>
                    <a:lnTo>
                      <a:pt x="76" y="42"/>
                    </a:lnTo>
                    <a:lnTo>
                      <a:pt x="70" y="45"/>
                    </a:lnTo>
                    <a:lnTo>
                      <a:pt x="61" y="49"/>
                    </a:lnTo>
                    <a:lnTo>
                      <a:pt x="52" y="51"/>
                    </a:lnTo>
                    <a:lnTo>
                      <a:pt x="41" y="53"/>
                    </a:lnTo>
                    <a:close/>
                    <a:moveTo>
                      <a:pt x="43" y="40"/>
                    </a:moveTo>
                    <a:lnTo>
                      <a:pt x="54" y="40"/>
                    </a:lnTo>
                    <a:lnTo>
                      <a:pt x="63" y="38"/>
                    </a:lnTo>
                    <a:lnTo>
                      <a:pt x="72" y="36"/>
                    </a:lnTo>
                    <a:lnTo>
                      <a:pt x="76" y="33"/>
                    </a:lnTo>
                    <a:lnTo>
                      <a:pt x="79" y="31"/>
                    </a:lnTo>
                    <a:lnTo>
                      <a:pt x="81" y="26"/>
                    </a:lnTo>
                    <a:lnTo>
                      <a:pt x="79" y="24"/>
                    </a:lnTo>
                    <a:lnTo>
                      <a:pt x="77" y="20"/>
                    </a:lnTo>
                    <a:lnTo>
                      <a:pt x="74" y="17"/>
                    </a:lnTo>
                    <a:lnTo>
                      <a:pt x="67" y="15"/>
                    </a:lnTo>
                    <a:lnTo>
                      <a:pt x="56" y="13"/>
                    </a:lnTo>
                    <a:lnTo>
                      <a:pt x="38" y="11"/>
                    </a:lnTo>
                    <a:lnTo>
                      <a:pt x="29" y="13"/>
                    </a:lnTo>
                    <a:lnTo>
                      <a:pt x="22" y="13"/>
                    </a:lnTo>
                    <a:lnTo>
                      <a:pt x="14" y="15"/>
                    </a:lnTo>
                    <a:lnTo>
                      <a:pt x="9" y="17"/>
                    </a:lnTo>
                    <a:lnTo>
                      <a:pt x="5" y="20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4" y="29"/>
                    </a:lnTo>
                    <a:lnTo>
                      <a:pt x="7" y="33"/>
                    </a:lnTo>
                    <a:lnTo>
                      <a:pt x="11" y="35"/>
                    </a:lnTo>
                    <a:lnTo>
                      <a:pt x="16" y="38"/>
                    </a:lnTo>
                    <a:lnTo>
                      <a:pt x="22" y="38"/>
                    </a:lnTo>
                    <a:lnTo>
                      <a:pt x="32" y="40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164"/>
              <p:cNvSpPr>
                <a:spLocks/>
              </p:cNvSpPr>
              <p:nvPr/>
            </p:nvSpPr>
            <p:spPr bwMode="auto">
              <a:xfrm>
                <a:off x="4992" y="3361"/>
                <a:ext cx="30" cy="12"/>
              </a:xfrm>
              <a:custGeom>
                <a:avLst/>
                <a:gdLst/>
                <a:ahLst/>
                <a:cxnLst>
                  <a:cxn ang="0">
                    <a:pos x="7" y="23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8" y="7"/>
                  </a:cxn>
                  <a:cxn ang="0">
                    <a:pos x="54" y="7"/>
                  </a:cxn>
                  <a:cxn ang="0">
                    <a:pos x="55" y="7"/>
                  </a:cxn>
                  <a:cxn ang="0">
                    <a:pos x="55" y="7"/>
                  </a:cxn>
                  <a:cxn ang="0">
                    <a:pos x="57" y="5"/>
                  </a:cxn>
                  <a:cxn ang="0">
                    <a:pos x="57" y="3"/>
                  </a:cxn>
                  <a:cxn ang="0">
                    <a:pos x="57" y="0"/>
                  </a:cxn>
                  <a:cxn ang="0">
                    <a:pos x="59" y="0"/>
                  </a:cxn>
                  <a:cxn ang="0">
                    <a:pos x="59" y="23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7" y="18"/>
                  </a:cxn>
                  <a:cxn ang="0">
                    <a:pos x="55" y="16"/>
                  </a:cxn>
                  <a:cxn ang="0">
                    <a:pos x="55" y="16"/>
                  </a:cxn>
                  <a:cxn ang="0">
                    <a:pos x="54" y="16"/>
                  </a:cxn>
                  <a:cxn ang="0">
                    <a:pos x="48" y="16"/>
                  </a:cxn>
                  <a:cxn ang="0">
                    <a:pos x="16" y="16"/>
                  </a:cxn>
                  <a:cxn ang="0">
                    <a:pos x="10" y="16"/>
                  </a:cxn>
                  <a:cxn ang="0">
                    <a:pos x="9" y="16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5" y="18"/>
                  </a:cxn>
                  <a:cxn ang="0">
                    <a:pos x="5" y="18"/>
                  </a:cxn>
                  <a:cxn ang="0">
                    <a:pos x="7" y="19"/>
                  </a:cxn>
                  <a:cxn ang="0">
                    <a:pos x="7" y="23"/>
                  </a:cxn>
                  <a:cxn ang="0">
                    <a:pos x="7" y="23"/>
                  </a:cxn>
                </a:cxnLst>
                <a:rect l="0" t="0" r="r" b="b"/>
                <a:pathLst>
                  <a:path w="59" h="23">
                    <a:moveTo>
                      <a:pt x="7" y="23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48" y="7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7" y="5"/>
                    </a:lnTo>
                    <a:lnTo>
                      <a:pt x="57" y="3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59" y="23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7" y="18"/>
                    </a:lnTo>
                    <a:lnTo>
                      <a:pt x="55" y="16"/>
                    </a:lnTo>
                    <a:lnTo>
                      <a:pt x="55" y="16"/>
                    </a:lnTo>
                    <a:lnTo>
                      <a:pt x="54" y="16"/>
                    </a:lnTo>
                    <a:lnTo>
                      <a:pt x="48" y="16"/>
                    </a:lnTo>
                    <a:lnTo>
                      <a:pt x="16" y="16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7" y="23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165"/>
              <p:cNvSpPr>
                <a:spLocks noEditPoints="1"/>
              </p:cNvSpPr>
              <p:nvPr/>
            </p:nvSpPr>
            <p:spPr bwMode="auto">
              <a:xfrm>
                <a:off x="4992" y="3336"/>
                <a:ext cx="30" cy="18"/>
              </a:xfrm>
              <a:custGeom>
                <a:avLst/>
                <a:gdLst/>
                <a:ahLst/>
                <a:cxnLst>
                  <a:cxn ang="0">
                    <a:pos x="30" y="36"/>
                  </a:cxn>
                  <a:cxn ang="0">
                    <a:pos x="21" y="36"/>
                  </a:cxn>
                  <a:cxn ang="0">
                    <a:pos x="12" y="34"/>
                  </a:cxn>
                  <a:cxn ang="0">
                    <a:pos x="7" y="31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7" y="7"/>
                  </a:cxn>
                  <a:cxn ang="0">
                    <a:pos x="12" y="4"/>
                  </a:cxn>
                  <a:cxn ang="0">
                    <a:pos x="19" y="2"/>
                  </a:cxn>
                  <a:cxn ang="0">
                    <a:pos x="28" y="0"/>
                  </a:cxn>
                  <a:cxn ang="0">
                    <a:pos x="39" y="2"/>
                  </a:cxn>
                  <a:cxn ang="0">
                    <a:pos x="46" y="4"/>
                  </a:cxn>
                  <a:cxn ang="0">
                    <a:pos x="52" y="6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59" y="18"/>
                  </a:cxn>
                  <a:cxn ang="0">
                    <a:pos x="59" y="24"/>
                  </a:cxn>
                  <a:cxn ang="0">
                    <a:pos x="55" y="29"/>
                  </a:cxn>
                  <a:cxn ang="0">
                    <a:pos x="50" y="33"/>
                  </a:cxn>
                  <a:cxn ang="0">
                    <a:pos x="45" y="34"/>
                  </a:cxn>
                  <a:cxn ang="0">
                    <a:pos x="37" y="36"/>
                  </a:cxn>
                  <a:cxn ang="0">
                    <a:pos x="30" y="36"/>
                  </a:cxn>
                  <a:cxn ang="0">
                    <a:pos x="30" y="29"/>
                  </a:cxn>
                  <a:cxn ang="0">
                    <a:pos x="39" y="29"/>
                  </a:cxn>
                  <a:cxn ang="0">
                    <a:pos x="45" y="27"/>
                  </a:cxn>
                  <a:cxn ang="0">
                    <a:pos x="50" y="25"/>
                  </a:cxn>
                  <a:cxn ang="0">
                    <a:pos x="54" y="24"/>
                  </a:cxn>
                  <a:cxn ang="0">
                    <a:pos x="55" y="22"/>
                  </a:cxn>
                  <a:cxn ang="0">
                    <a:pos x="57" y="18"/>
                  </a:cxn>
                  <a:cxn ang="0">
                    <a:pos x="57" y="16"/>
                  </a:cxn>
                  <a:cxn ang="0">
                    <a:pos x="55" y="15"/>
                  </a:cxn>
                  <a:cxn ang="0">
                    <a:pos x="52" y="13"/>
                  </a:cxn>
                  <a:cxn ang="0">
                    <a:pos x="48" y="11"/>
                  </a:cxn>
                  <a:cxn ang="0">
                    <a:pos x="43" y="9"/>
                  </a:cxn>
                  <a:cxn ang="0">
                    <a:pos x="36" y="9"/>
                  </a:cxn>
                  <a:cxn ang="0">
                    <a:pos x="27" y="9"/>
                  </a:cxn>
                  <a:cxn ang="0">
                    <a:pos x="18" y="9"/>
                  </a:cxn>
                  <a:cxn ang="0">
                    <a:pos x="10" y="11"/>
                  </a:cxn>
                  <a:cxn ang="0">
                    <a:pos x="7" y="13"/>
                  </a:cxn>
                  <a:cxn ang="0">
                    <a:pos x="3" y="15"/>
                  </a:cxn>
                  <a:cxn ang="0">
                    <a:pos x="3" y="16"/>
                  </a:cxn>
                  <a:cxn ang="0">
                    <a:pos x="3" y="18"/>
                  </a:cxn>
                  <a:cxn ang="0">
                    <a:pos x="3" y="22"/>
                  </a:cxn>
                  <a:cxn ang="0">
                    <a:pos x="5" y="24"/>
                  </a:cxn>
                  <a:cxn ang="0">
                    <a:pos x="10" y="25"/>
                  </a:cxn>
                  <a:cxn ang="0">
                    <a:pos x="16" y="27"/>
                  </a:cxn>
                  <a:cxn ang="0">
                    <a:pos x="23" y="29"/>
                  </a:cxn>
                  <a:cxn ang="0">
                    <a:pos x="30" y="29"/>
                  </a:cxn>
                </a:cxnLst>
                <a:rect l="0" t="0" r="r" b="b"/>
                <a:pathLst>
                  <a:path w="59" h="36">
                    <a:moveTo>
                      <a:pt x="30" y="36"/>
                    </a:moveTo>
                    <a:lnTo>
                      <a:pt x="21" y="36"/>
                    </a:lnTo>
                    <a:lnTo>
                      <a:pt x="12" y="34"/>
                    </a:lnTo>
                    <a:lnTo>
                      <a:pt x="7" y="31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7" y="7"/>
                    </a:lnTo>
                    <a:lnTo>
                      <a:pt x="12" y="4"/>
                    </a:lnTo>
                    <a:lnTo>
                      <a:pt x="19" y="2"/>
                    </a:lnTo>
                    <a:lnTo>
                      <a:pt x="28" y="0"/>
                    </a:lnTo>
                    <a:lnTo>
                      <a:pt x="39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59" y="18"/>
                    </a:lnTo>
                    <a:lnTo>
                      <a:pt x="59" y="24"/>
                    </a:lnTo>
                    <a:lnTo>
                      <a:pt x="55" y="29"/>
                    </a:lnTo>
                    <a:lnTo>
                      <a:pt x="50" y="33"/>
                    </a:lnTo>
                    <a:lnTo>
                      <a:pt x="45" y="34"/>
                    </a:lnTo>
                    <a:lnTo>
                      <a:pt x="37" y="36"/>
                    </a:lnTo>
                    <a:lnTo>
                      <a:pt x="30" y="36"/>
                    </a:lnTo>
                    <a:close/>
                    <a:moveTo>
                      <a:pt x="30" y="29"/>
                    </a:moveTo>
                    <a:lnTo>
                      <a:pt x="39" y="29"/>
                    </a:lnTo>
                    <a:lnTo>
                      <a:pt x="45" y="27"/>
                    </a:lnTo>
                    <a:lnTo>
                      <a:pt x="50" y="25"/>
                    </a:lnTo>
                    <a:lnTo>
                      <a:pt x="54" y="24"/>
                    </a:lnTo>
                    <a:lnTo>
                      <a:pt x="55" y="22"/>
                    </a:lnTo>
                    <a:lnTo>
                      <a:pt x="57" y="18"/>
                    </a:lnTo>
                    <a:lnTo>
                      <a:pt x="57" y="16"/>
                    </a:lnTo>
                    <a:lnTo>
                      <a:pt x="55" y="15"/>
                    </a:lnTo>
                    <a:lnTo>
                      <a:pt x="52" y="13"/>
                    </a:lnTo>
                    <a:lnTo>
                      <a:pt x="48" y="11"/>
                    </a:lnTo>
                    <a:lnTo>
                      <a:pt x="43" y="9"/>
                    </a:lnTo>
                    <a:lnTo>
                      <a:pt x="36" y="9"/>
                    </a:lnTo>
                    <a:lnTo>
                      <a:pt x="27" y="9"/>
                    </a:lnTo>
                    <a:lnTo>
                      <a:pt x="18" y="9"/>
                    </a:lnTo>
                    <a:lnTo>
                      <a:pt x="10" y="11"/>
                    </a:lnTo>
                    <a:lnTo>
                      <a:pt x="7" y="13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3" y="22"/>
                    </a:lnTo>
                    <a:lnTo>
                      <a:pt x="5" y="24"/>
                    </a:lnTo>
                    <a:lnTo>
                      <a:pt x="10" y="25"/>
                    </a:lnTo>
                    <a:lnTo>
                      <a:pt x="16" y="27"/>
                    </a:lnTo>
                    <a:lnTo>
                      <a:pt x="23" y="29"/>
                    </a:ln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166"/>
              <p:cNvSpPr>
                <a:spLocks/>
              </p:cNvSpPr>
              <p:nvPr/>
            </p:nvSpPr>
            <p:spPr bwMode="auto">
              <a:xfrm>
                <a:off x="5018" y="3134"/>
                <a:ext cx="41" cy="16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68" y="11"/>
                  </a:cxn>
                  <a:cxn ang="0">
                    <a:pos x="74" y="11"/>
                  </a:cxn>
                  <a:cxn ang="0">
                    <a:pos x="77" y="11"/>
                  </a:cxn>
                  <a:cxn ang="0">
                    <a:pos x="79" y="9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1"/>
                  </a:cxn>
                  <a:cxn ang="0">
                    <a:pos x="81" y="31"/>
                  </a:cxn>
                  <a:cxn ang="0">
                    <a:pos x="81" y="27"/>
                  </a:cxn>
                  <a:cxn ang="0">
                    <a:pos x="81" y="24"/>
                  </a:cxn>
                  <a:cxn ang="0">
                    <a:pos x="79" y="24"/>
                  </a:cxn>
                  <a:cxn ang="0">
                    <a:pos x="77" y="22"/>
                  </a:cxn>
                  <a:cxn ang="0">
                    <a:pos x="76" y="22"/>
                  </a:cxn>
                  <a:cxn ang="0">
                    <a:pos x="68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11" y="22"/>
                  </a:cxn>
                  <a:cxn ang="0">
                    <a:pos x="9" y="22"/>
                  </a:cxn>
                  <a:cxn ang="0">
                    <a:pos x="9" y="24"/>
                  </a:cxn>
                  <a:cxn ang="0">
                    <a:pos x="7" y="26"/>
                  </a:cxn>
                  <a:cxn ang="0">
                    <a:pos x="7" y="26"/>
                  </a:cxn>
                  <a:cxn ang="0">
                    <a:pos x="7" y="29"/>
                  </a:cxn>
                  <a:cxn ang="0">
                    <a:pos x="9" y="33"/>
                  </a:cxn>
                  <a:cxn ang="0">
                    <a:pos x="9" y="33"/>
                  </a:cxn>
                </a:cxnLst>
                <a:rect l="0" t="0" r="r" b="b"/>
                <a:pathLst>
                  <a:path w="83" h="33">
                    <a:moveTo>
                      <a:pt x="9" y="3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68" y="11"/>
                    </a:lnTo>
                    <a:lnTo>
                      <a:pt x="74" y="11"/>
                    </a:lnTo>
                    <a:lnTo>
                      <a:pt x="77" y="11"/>
                    </a:lnTo>
                    <a:lnTo>
                      <a:pt x="79" y="9"/>
                    </a:lnTo>
                    <a:lnTo>
                      <a:pt x="81" y="8"/>
                    </a:lnTo>
                    <a:lnTo>
                      <a:pt x="81" y="6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1"/>
                    </a:lnTo>
                    <a:lnTo>
                      <a:pt x="81" y="31"/>
                    </a:lnTo>
                    <a:lnTo>
                      <a:pt x="81" y="27"/>
                    </a:lnTo>
                    <a:lnTo>
                      <a:pt x="81" y="24"/>
                    </a:lnTo>
                    <a:lnTo>
                      <a:pt x="79" y="24"/>
                    </a:lnTo>
                    <a:lnTo>
                      <a:pt x="77" y="22"/>
                    </a:lnTo>
                    <a:lnTo>
                      <a:pt x="76" y="22"/>
                    </a:lnTo>
                    <a:lnTo>
                      <a:pt x="68" y="22"/>
                    </a:lnTo>
                    <a:lnTo>
                      <a:pt x="22" y="22"/>
                    </a:lnTo>
                    <a:lnTo>
                      <a:pt x="14" y="22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9" y="24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29"/>
                    </a:lnTo>
                    <a:lnTo>
                      <a:pt x="9" y="3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167"/>
              <p:cNvSpPr>
                <a:spLocks noEditPoints="1"/>
              </p:cNvSpPr>
              <p:nvPr/>
            </p:nvSpPr>
            <p:spPr bwMode="auto">
              <a:xfrm>
                <a:off x="5018" y="3098"/>
                <a:ext cx="42" cy="26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34" y="53"/>
                  </a:cxn>
                  <a:cxn ang="0">
                    <a:pos x="25" y="51"/>
                  </a:cxn>
                  <a:cxn ang="0">
                    <a:pos x="18" y="49"/>
                  </a:cxn>
                  <a:cxn ang="0">
                    <a:pos x="13" y="45"/>
                  </a:cxn>
                  <a:cxn ang="0">
                    <a:pos x="7" y="42"/>
                  </a:cxn>
                  <a:cxn ang="0">
                    <a:pos x="4" y="38"/>
                  </a:cxn>
                  <a:cxn ang="0">
                    <a:pos x="0" y="33"/>
                  </a:cxn>
                  <a:cxn ang="0">
                    <a:pos x="0" y="27"/>
                  </a:cxn>
                  <a:cxn ang="0">
                    <a:pos x="0" y="20"/>
                  </a:cxn>
                  <a:cxn ang="0">
                    <a:pos x="4" y="15"/>
                  </a:cxn>
                  <a:cxn ang="0">
                    <a:pos x="9" y="9"/>
                  </a:cxn>
                  <a:cxn ang="0">
                    <a:pos x="23" y="4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8" y="2"/>
                  </a:cxn>
                  <a:cxn ang="0">
                    <a:pos x="65" y="6"/>
                  </a:cxn>
                  <a:cxn ang="0">
                    <a:pos x="72" y="8"/>
                  </a:cxn>
                  <a:cxn ang="0">
                    <a:pos x="76" y="11"/>
                  </a:cxn>
                  <a:cxn ang="0">
                    <a:pos x="79" y="15"/>
                  </a:cxn>
                  <a:cxn ang="0">
                    <a:pos x="83" y="22"/>
                  </a:cxn>
                  <a:cxn ang="0">
                    <a:pos x="85" y="27"/>
                  </a:cxn>
                  <a:cxn ang="0">
                    <a:pos x="83" y="33"/>
                  </a:cxn>
                  <a:cxn ang="0">
                    <a:pos x="81" y="38"/>
                  </a:cxn>
                  <a:cxn ang="0">
                    <a:pos x="76" y="42"/>
                  </a:cxn>
                  <a:cxn ang="0">
                    <a:pos x="70" y="45"/>
                  </a:cxn>
                  <a:cxn ang="0">
                    <a:pos x="61" y="49"/>
                  </a:cxn>
                  <a:cxn ang="0">
                    <a:pos x="52" y="53"/>
                  </a:cxn>
                  <a:cxn ang="0">
                    <a:pos x="41" y="53"/>
                  </a:cxn>
                  <a:cxn ang="0">
                    <a:pos x="43" y="42"/>
                  </a:cxn>
                  <a:cxn ang="0">
                    <a:pos x="54" y="40"/>
                  </a:cxn>
                  <a:cxn ang="0">
                    <a:pos x="63" y="40"/>
                  </a:cxn>
                  <a:cxn ang="0">
                    <a:pos x="72" y="36"/>
                  </a:cxn>
                  <a:cxn ang="0">
                    <a:pos x="76" y="35"/>
                  </a:cxn>
                  <a:cxn ang="0">
                    <a:pos x="79" y="31"/>
                  </a:cxn>
                  <a:cxn ang="0">
                    <a:pos x="81" y="27"/>
                  </a:cxn>
                  <a:cxn ang="0">
                    <a:pos x="79" y="24"/>
                  </a:cxn>
                  <a:cxn ang="0">
                    <a:pos x="77" y="20"/>
                  </a:cxn>
                  <a:cxn ang="0">
                    <a:pos x="74" y="17"/>
                  </a:cxn>
                  <a:cxn ang="0">
                    <a:pos x="67" y="15"/>
                  </a:cxn>
                  <a:cxn ang="0">
                    <a:pos x="56" y="13"/>
                  </a:cxn>
                  <a:cxn ang="0">
                    <a:pos x="38" y="13"/>
                  </a:cxn>
                  <a:cxn ang="0">
                    <a:pos x="29" y="13"/>
                  </a:cxn>
                  <a:cxn ang="0">
                    <a:pos x="22" y="13"/>
                  </a:cxn>
                  <a:cxn ang="0">
                    <a:pos x="14" y="15"/>
                  </a:cxn>
                  <a:cxn ang="0">
                    <a:pos x="9" y="18"/>
                  </a:cxn>
                  <a:cxn ang="0">
                    <a:pos x="5" y="20"/>
                  </a:cxn>
                  <a:cxn ang="0">
                    <a:pos x="4" y="24"/>
                  </a:cxn>
                  <a:cxn ang="0">
                    <a:pos x="4" y="27"/>
                  </a:cxn>
                  <a:cxn ang="0">
                    <a:pos x="4" y="31"/>
                  </a:cxn>
                  <a:cxn ang="0">
                    <a:pos x="7" y="33"/>
                  </a:cxn>
                  <a:cxn ang="0">
                    <a:pos x="11" y="36"/>
                  </a:cxn>
                  <a:cxn ang="0">
                    <a:pos x="16" y="38"/>
                  </a:cxn>
                  <a:cxn ang="0">
                    <a:pos x="22" y="40"/>
                  </a:cxn>
                  <a:cxn ang="0">
                    <a:pos x="32" y="40"/>
                  </a:cxn>
                  <a:cxn ang="0">
                    <a:pos x="43" y="42"/>
                  </a:cxn>
                </a:cxnLst>
                <a:rect l="0" t="0" r="r" b="b"/>
                <a:pathLst>
                  <a:path w="85" h="53">
                    <a:moveTo>
                      <a:pt x="41" y="53"/>
                    </a:moveTo>
                    <a:lnTo>
                      <a:pt x="34" y="53"/>
                    </a:lnTo>
                    <a:lnTo>
                      <a:pt x="25" y="51"/>
                    </a:lnTo>
                    <a:lnTo>
                      <a:pt x="18" y="49"/>
                    </a:lnTo>
                    <a:lnTo>
                      <a:pt x="13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0" y="20"/>
                    </a:lnTo>
                    <a:lnTo>
                      <a:pt x="4" y="15"/>
                    </a:lnTo>
                    <a:lnTo>
                      <a:pt x="9" y="9"/>
                    </a:lnTo>
                    <a:lnTo>
                      <a:pt x="23" y="4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8" y="2"/>
                    </a:lnTo>
                    <a:lnTo>
                      <a:pt x="65" y="6"/>
                    </a:lnTo>
                    <a:lnTo>
                      <a:pt x="72" y="8"/>
                    </a:lnTo>
                    <a:lnTo>
                      <a:pt x="76" y="11"/>
                    </a:lnTo>
                    <a:lnTo>
                      <a:pt x="79" y="15"/>
                    </a:lnTo>
                    <a:lnTo>
                      <a:pt x="83" y="22"/>
                    </a:lnTo>
                    <a:lnTo>
                      <a:pt x="85" y="27"/>
                    </a:lnTo>
                    <a:lnTo>
                      <a:pt x="83" y="33"/>
                    </a:lnTo>
                    <a:lnTo>
                      <a:pt x="81" y="38"/>
                    </a:lnTo>
                    <a:lnTo>
                      <a:pt x="76" y="42"/>
                    </a:lnTo>
                    <a:lnTo>
                      <a:pt x="70" y="45"/>
                    </a:lnTo>
                    <a:lnTo>
                      <a:pt x="61" y="49"/>
                    </a:lnTo>
                    <a:lnTo>
                      <a:pt x="52" y="53"/>
                    </a:lnTo>
                    <a:lnTo>
                      <a:pt x="41" y="53"/>
                    </a:lnTo>
                    <a:close/>
                    <a:moveTo>
                      <a:pt x="43" y="42"/>
                    </a:moveTo>
                    <a:lnTo>
                      <a:pt x="54" y="40"/>
                    </a:lnTo>
                    <a:lnTo>
                      <a:pt x="63" y="40"/>
                    </a:lnTo>
                    <a:lnTo>
                      <a:pt x="72" y="36"/>
                    </a:lnTo>
                    <a:lnTo>
                      <a:pt x="76" y="35"/>
                    </a:lnTo>
                    <a:lnTo>
                      <a:pt x="79" y="31"/>
                    </a:lnTo>
                    <a:lnTo>
                      <a:pt x="81" y="27"/>
                    </a:lnTo>
                    <a:lnTo>
                      <a:pt x="79" y="24"/>
                    </a:lnTo>
                    <a:lnTo>
                      <a:pt x="77" y="20"/>
                    </a:lnTo>
                    <a:lnTo>
                      <a:pt x="74" y="17"/>
                    </a:lnTo>
                    <a:lnTo>
                      <a:pt x="67" y="15"/>
                    </a:lnTo>
                    <a:lnTo>
                      <a:pt x="56" y="13"/>
                    </a:lnTo>
                    <a:lnTo>
                      <a:pt x="38" y="13"/>
                    </a:lnTo>
                    <a:lnTo>
                      <a:pt x="29" y="13"/>
                    </a:lnTo>
                    <a:lnTo>
                      <a:pt x="22" y="13"/>
                    </a:lnTo>
                    <a:lnTo>
                      <a:pt x="14" y="15"/>
                    </a:lnTo>
                    <a:lnTo>
                      <a:pt x="9" y="18"/>
                    </a:lnTo>
                    <a:lnTo>
                      <a:pt x="5" y="20"/>
                    </a:lnTo>
                    <a:lnTo>
                      <a:pt x="4" y="24"/>
                    </a:lnTo>
                    <a:lnTo>
                      <a:pt x="4" y="27"/>
                    </a:lnTo>
                    <a:lnTo>
                      <a:pt x="4" y="31"/>
                    </a:lnTo>
                    <a:lnTo>
                      <a:pt x="7" y="33"/>
                    </a:lnTo>
                    <a:lnTo>
                      <a:pt x="11" y="36"/>
                    </a:lnTo>
                    <a:lnTo>
                      <a:pt x="16" y="38"/>
                    </a:lnTo>
                    <a:lnTo>
                      <a:pt x="22" y="40"/>
                    </a:lnTo>
                    <a:lnTo>
                      <a:pt x="32" y="40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168"/>
              <p:cNvSpPr>
                <a:spLocks/>
              </p:cNvSpPr>
              <p:nvPr/>
            </p:nvSpPr>
            <p:spPr bwMode="auto">
              <a:xfrm>
                <a:off x="4992" y="3080"/>
                <a:ext cx="30" cy="10"/>
              </a:xfrm>
              <a:custGeom>
                <a:avLst/>
                <a:gdLst/>
                <a:ahLst/>
                <a:cxnLst>
                  <a:cxn ang="0">
                    <a:pos x="7" y="22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48" y="8"/>
                  </a:cxn>
                  <a:cxn ang="0">
                    <a:pos x="54" y="8"/>
                  </a:cxn>
                  <a:cxn ang="0">
                    <a:pos x="55" y="8"/>
                  </a:cxn>
                  <a:cxn ang="0">
                    <a:pos x="55" y="6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0"/>
                  </a:cxn>
                  <a:cxn ang="0">
                    <a:pos x="59" y="0"/>
                  </a:cxn>
                  <a:cxn ang="0">
                    <a:pos x="59" y="22"/>
                  </a:cxn>
                  <a:cxn ang="0">
                    <a:pos x="57" y="22"/>
                  </a:cxn>
                  <a:cxn ang="0">
                    <a:pos x="57" y="18"/>
                  </a:cxn>
                  <a:cxn ang="0">
                    <a:pos x="57" y="17"/>
                  </a:cxn>
                  <a:cxn ang="0">
                    <a:pos x="55" y="17"/>
                  </a:cxn>
                  <a:cxn ang="0">
                    <a:pos x="55" y="15"/>
                  </a:cxn>
                  <a:cxn ang="0">
                    <a:pos x="54" y="15"/>
                  </a:cxn>
                  <a:cxn ang="0">
                    <a:pos x="48" y="15"/>
                  </a:cxn>
                  <a:cxn ang="0">
                    <a:pos x="16" y="15"/>
                  </a:cxn>
                  <a:cxn ang="0">
                    <a:pos x="10" y="15"/>
                  </a:cxn>
                  <a:cxn ang="0">
                    <a:pos x="9" y="15"/>
                  </a:cxn>
                  <a:cxn ang="0">
                    <a:pos x="7" y="15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5" y="18"/>
                  </a:cxn>
                  <a:cxn ang="0">
                    <a:pos x="7" y="20"/>
                  </a:cxn>
                  <a:cxn ang="0">
                    <a:pos x="7" y="22"/>
                  </a:cxn>
                  <a:cxn ang="0">
                    <a:pos x="7" y="22"/>
                  </a:cxn>
                </a:cxnLst>
                <a:rect l="0" t="0" r="r" b="b"/>
                <a:pathLst>
                  <a:path w="59" h="22">
                    <a:moveTo>
                      <a:pt x="7" y="22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48" y="8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5" y="6"/>
                    </a:lnTo>
                    <a:lnTo>
                      <a:pt x="57" y="6"/>
                    </a:lnTo>
                    <a:lnTo>
                      <a:pt x="57" y="4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59" y="22"/>
                    </a:lnTo>
                    <a:lnTo>
                      <a:pt x="57" y="22"/>
                    </a:lnTo>
                    <a:lnTo>
                      <a:pt x="57" y="18"/>
                    </a:lnTo>
                    <a:lnTo>
                      <a:pt x="57" y="17"/>
                    </a:lnTo>
                    <a:lnTo>
                      <a:pt x="55" y="17"/>
                    </a:lnTo>
                    <a:lnTo>
                      <a:pt x="55" y="15"/>
                    </a:lnTo>
                    <a:lnTo>
                      <a:pt x="54" y="15"/>
                    </a:lnTo>
                    <a:lnTo>
                      <a:pt x="48" y="15"/>
                    </a:lnTo>
                    <a:lnTo>
                      <a:pt x="16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7" y="20"/>
                    </a:lnTo>
                    <a:lnTo>
                      <a:pt x="7" y="22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169"/>
              <p:cNvSpPr>
                <a:spLocks/>
              </p:cNvSpPr>
              <p:nvPr/>
            </p:nvSpPr>
            <p:spPr bwMode="auto">
              <a:xfrm>
                <a:off x="4992" y="3054"/>
                <a:ext cx="30" cy="19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9" y="4"/>
                  </a:cxn>
                  <a:cxn ang="0">
                    <a:pos x="59" y="38"/>
                  </a:cxn>
                  <a:cxn ang="0">
                    <a:pos x="57" y="38"/>
                  </a:cxn>
                  <a:cxn ang="0">
                    <a:pos x="48" y="29"/>
                  </a:cxn>
                  <a:cxn ang="0">
                    <a:pos x="41" y="22"/>
                  </a:cxn>
                  <a:cxn ang="0">
                    <a:pos x="36" y="16"/>
                  </a:cxn>
                  <a:cxn ang="0">
                    <a:pos x="28" y="13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4" y="11"/>
                  </a:cxn>
                  <a:cxn ang="0">
                    <a:pos x="10" y="14"/>
                  </a:cxn>
                  <a:cxn ang="0">
                    <a:pos x="7" y="18"/>
                  </a:cxn>
                  <a:cxn ang="0">
                    <a:pos x="7" y="22"/>
                  </a:cxn>
                  <a:cxn ang="0">
                    <a:pos x="7" y="25"/>
                  </a:cxn>
                  <a:cxn ang="0">
                    <a:pos x="9" y="31"/>
                  </a:cxn>
                  <a:cxn ang="0">
                    <a:pos x="12" y="32"/>
                  </a:cxn>
                  <a:cxn ang="0">
                    <a:pos x="16" y="34"/>
                  </a:cxn>
                  <a:cxn ang="0">
                    <a:pos x="16" y="36"/>
                  </a:cxn>
                  <a:cxn ang="0">
                    <a:pos x="9" y="34"/>
                  </a:cxn>
                  <a:cxn ang="0">
                    <a:pos x="3" y="31"/>
                  </a:cxn>
                  <a:cxn ang="0">
                    <a:pos x="1" y="25"/>
                  </a:cxn>
                  <a:cxn ang="0">
                    <a:pos x="0" y="20"/>
                  </a:cxn>
                  <a:cxn ang="0">
                    <a:pos x="1" y="13"/>
                  </a:cxn>
                  <a:cxn ang="0">
                    <a:pos x="5" y="7"/>
                  </a:cxn>
                  <a:cxn ang="0">
                    <a:pos x="9" y="4"/>
                  </a:cxn>
                  <a:cxn ang="0">
                    <a:pos x="14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30" y="9"/>
                  </a:cxn>
                  <a:cxn ang="0">
                    <a:pos x="39" y="14"/>
                  </a:cxn>
                  <a:cxn ang="0">
                    <a:pos x="45" y="22"/>
                  </a:cxn>
                  <a:cxn ang="0">
                    <a:pos x="50" y="27"/>
                  </a:cxn>
                  <a:cxn ang="0">
                    <a:pos x="52" y="29"/>
                  </a:cxn>
                  <a:cxn ang="0">
                    <a:pos x="52" y="14"/>
                  </a:cxn>
                  <a:cxn ang="0">
                    <a:pos x="52" y="9"/>
                  </a:cxn>
                  <a:cxn ang="0">
                    <a:pos x="52" y="7"/>
                  </a:cxn>
                  <a:cxn ang="0">
                    <a:pos x="52" y="5"/>
                  </a:cxn>
                  <a:cxn ang="0">
                    <a:pos x="50" y="4"/>
                  </a:cxn>
                  <a:cxn ang="0">
                    <a:pos x="50" y="2"/>
                  </a:cxn>
                  <a:cxn ang="0">
                    <a:pos x="48" y="2"/>
                  </a:cxn>
                  <a:cxn ang="0">
                    <a:pos x="48" y="0"/>
                  </a:cxn>
                </a:cxnLst>
                <a:rect l="0" t="0" r="r" b="b"/>
                <a:pathLst>
                  <a:path w="59" h="38">
                    <a:moveTo>
                      <a:pt x="48" y="0"/>
                    </a:moveTo>
                    <a:lnTo>
                      <a:pt x="59" y="4"/>
                    </a:lnTo>
                    <a:lnTo>
                      <a:pt x="59" y="38"/>
                    </a:lnTo>
                    <a:lnTo>
                      <a:pt x="57" y="38"/>
                    </a:lnTo>
                    <a:lnTo>
                      <a:pt x="48" y="29"/>
                    </a:lnTo>
                    <a:lnTo>
                      <a:pt x="41" y="22"/>
                    </a:lnTo>
                    <a:lnTo>
                      <a:pt x="36" y="16"/>
                    </a:lnTo>
                    <a:lnTo>
                      <a:pt x="28" y="13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4" y="11"/>
                    </a:lnTo>
                    <a:lnTo>
                      <a:pt x="10" y="14"/>
                    </a:lnTo>
                    <a:lnTo>
                      <a:pt x="7" y="18"/>
                    </a:lnTo>
                    <a:lnTo>
                      <a:pt x="7" y="22"/>
                    </a:lnTo>
                    <a:lnTo>
                      <a:pt x="7" y="25"/>
                    </a:lnTo>
                    <a:lnTo>
                      <a:pt x="9" y="31"/>
                    </a:lnTo>
                    <a:lnTo>
                      <a:pt x="12" y="32"/>
                    </a:lnTo>
                    <a:lnTo>
                      <a:pt x="16" y="34"/>
                    </a:lnTo>
                    <a:lnTo>
                      <a:pt x="16" y="36"/>
                    </a:lnTo>
                    <a:lnTo>
                      <a:pt x="9" y="34"/>
                    </a:lnTo>
                    <a:lnTo>
                      <a:pt x="3" y="31"/>
                    </a:lnTo>
                    <a:lnTo>
                      <a:pt x="1" y="25"/>
                    </a:lnTo>
                    <a:lnTo>
                      <a:pt x="0" y="20"/>
                    </a:lnTo>
                    <a:lnTo>
                      <a:pt x="1" y="13"/>
                    </a:lnTo>
                    <a:lnTo>
                      <a:pt x="5" y="7"/>
                    </a:lnTo>
                    <a:lnTo>
                      <a:pt x="9" y="4"/>
                    </a:lnTo>
                    <a:lnTo>
                      <a:pt x="14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30" y="9"/>
                    </a:lnTo>
                    <a:lnTo>
                      <a:pt x="39" y="14"/>
                    </a:lnTo>
                    <a:lnTo>
                      <a:pt x="45" y="22"/>
                    </a:lnTo>
                    <a:lnTo>
                      <a:pt x="50" y="27"/>
                    </a:lnTo>
                    <a:lnTo>
                      <a:pt x="52" y="29"/>
                    </a:lnTo>
                    <a:lnTo>
                      <a:pt x="52" y="14"/>
                    </a:lnTo>
                    <a:lnTo>
                      <a:pt x="52" y="9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48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170"/>
              <p:cNvSpPr>
                <a:spLocks/>
              </p:cNvSpPr>
              <p:nvPr/>
            </p:nvSpPr>
            <p:spPr bwMode="auto">
              <a:xfrm>
                <a:off x="5018" y="2852"/>
                <a:ext cx="41" cy="16"/>
              </a:xfrm>
              <a:custGeom>
                <a:avLst/>
                <a:gdLst/>
                <a:ahLst/>
                <a:cxnLst>
                  <a:cxn ang="0">
                    <a:pos x="9" y="32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68" y="11"/>
                  </a:cxn>
                  <a:cxn ang="0">
                    <a:pos x="74" y="11"/>
                  </a:cxn>
                  <a:cxn ang="0">
                    <a:pos x="77" y="9"/>
                  </a:cxn>
                  <a:cxn ang="0">
                    <a:pos x="79" y="9"/>
                  </a:cxn>
                  <a:cxn ang="0">
                    <a:pos x="81" y="7"/>
                  </a:cxn>
                  <a:cxn ang="0">
                    <a:pos x="81" y="5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1"/>
                  </a:cxn>
                  <a:cxn ang="0">
                    <a:pos x="81" y="31"/>
                  </a:cxn>
                  <a:cxn ang="0">
                    <a:pos x="81" y="27"/>
                  </a:cxn>
                  <a:cxn ang="0">
                    <a:pos x="81" y="23"/>
                  </a:cxn>
                  <a:cxn ang="0">
                    <a:pos x="79" y="22"/>
                  </a:cxn>
                  <a:cxn ang="0">
                    <a:pos x="77" y="22"/>
                  </a:cxn>
                  <a:cxn ang="0">
                    <a:pos x="76" y="22"/>
                  </a:cxn>
                  <a:cxn ang="0">
                    <a:pos x="68" y="20"/>
                  </a:cxn>
                  <a:cxn ang="0">
                    <a:pos x="22" y="20"/>
                  </a:cxn>
                  <a:cxn ang="0">
                    <a:pos x="14" y="22"/>
                  </a:cxn>
                  <a:cxn ang="0">
                    <a:pos x="11" y="22"/>
                  </a:cxn>
                  <a:cxn ang="0">
                    <a:pos x="9" y="22"/>
                  </a:cxn>
                  <a:cxn ang="0">
                    <a:pos x="9" y="23"/>
                  </a:cxn>
                  <a:cxn ang="0">
                    <a:pos x="7" y="23"/>
                  </a:cxn>
                  <a:cxn ang="0">
                    <a:pos x="7" y="25"/>
                  </a:cxn>
                  <a:cxn ang="0">
                    <a:pos x="7" y="27"/>
                  </a:cxn>
                  <a:cxn ang="0">
                    <a:pos x="9" y="31"/>
                  </a:cxn>
                  <a:cxn ang="0">
                    <a:pos x="9" y="32"/>
                  </a:cxn>
                </a:cxnLst>
                <a:rect l="0" t="0" r="r" b="b"/>
                <a:pathLst>
                  <a:path w="83" h="32">
                    <a:moveTo>
                      <a:pt x="9" y="32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68" y="11"/>
                    </a:lnTo>
                    <a:lnTo>
                      <a:pt x="74" y="11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81" y="7"/>
                    </a:lnTo>
                    <a:lnTo>
                      <a:pt x="81" y="5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1"/>
                    </a:lnTo>
                    <a:lnTo>
                      <a:pt x="81" y="31"/>
                    </a:lnTo>
                    <a:lnTo>
                      <a:pt x="81" y="27"/>
                    </a:lnTo>
                    <a:lnTo>
                      <a:pt x="81" y="23"/>
                    </a:lnTo>
                    <a:lnTo>
                      <a:pt x="79" y="22"/>
                    </a:lnTo>
                    <a:lnTo>
                      <a:pt x="77" y="22"/>
                    </a:lnTo>
                    <a:lnTo>
                      <a:pt x="76" y="22"/>
                    </a:lnTo>
                    <a:lnTo>
                      <a:pt x="68" y="20"/>
                    </a:lnTo>
                    <a:lnTo>
                      <a:pt x="22" y="20"/>
                    </a:lnTo>
                    <a:lnTo>
                      <a:pt x="14" y="22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7" y="23"/>
                    </a:lnTo>
                    <a:lnTo>
                      <a:pt x="7" y="25"/>
                    </a:lnTo>
                    <a:lnTo>
                      <a:pt x="7" y="27"/>
                    </a:lnTo>
                    <a:lnTo>
                      <a:pt x="9" y="31"/>
                    </a:lnTo>
                    <a:lnTo>
                      <a:pt x="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171"/>
              <p:cNvSpPr>
                <a:spLocks noEditPoints="1"/>
              </p:cNvSpPr>
              <p:nvPr/>
            </p:nvSpPr>
            <p:spPr bwMode="auto">
              <a:xfrm>
                <a:off x="5018" y="2816"/>
                <a:ext cx="42" cy="26"/>
              </a:xfrm>
              <a:custGeom>
                <a:avLst/>
                <a:gdLst/>
                <a:ahLst/>
                <a:cxnLst>
                  <a:cxn ang="0">
                    <a:pos x="41" y="52"/>
                  </a:cxn>
                  <a:cxn ang="0">
                    <a:pos x="34" y="50"/>
                  </a:cxn>
                  <a:cxn ang="0">
                    <a:pos x="25" y="50"/>
                  </a:cxn>
                  <a:cxn ang="0">
                    <a:pos x="18" y="47"/>
                  </a:cxn>
                  <a:cxn ang="0">
                    <a:pos x="13" y="45"/>
                  </a:cxn>
                  <a:cxn ang="0">
                    <a:pos x="7" y="41"/>
                  </a:cxn>
                  <a:cxn ang="0">
                    <a:pos x="4" y="36"/>
                  </a:cxn>
                  <a:cxn ang="0">
                    <a:pos x="0" y="31"/>
                  </a:cxn>
                  <a:cxn ang="0">
                    <a:pos x="0" y="25"/>
                  </a:cxn>
                  <a:cxn ang="0">
                    <a:pos x="0" y="20"/>
                  </a:cxn>
                  <a:cxn ang="0">
                    <a:pos x="4" y="14"/>
                  </a:cxn>
                  <a:cxn ang="0">
                    <a:pos x="9" y="9"/>
                  </a:cxn>
                  <a:cxn ang="0">
                    <a:pos x="23" y="2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8" y="2"/>
                  </a:cxn>
                  <a:cxn ang="0">
                    <a:pos x="65" y="4"/>
                  </a:cxn>
                  <a:cxn ang="0">
                    <a:pos x="72" y="7"/>
                  </a:cxn>
                  <a:cxn ang="0">
                    <a:pos x="76" y="11"/>
                  </a:cxn>
                  <a:cxn ang="0">
                    <a:pos x="79" y="14"/>
                  </a:cxn>
                  <a:cxn ang="0">
                    <a:pos x="83" y="20"/>
                  </a:cxn>
                  <a:cxn ang="0">
                    <a:pos x="85" y="27"/>
                  </a:cxn>
                  <a:cxn ang="0">
                    <a:pos x="83" y="32"/>
                  </a:cxn>
                  <a:cxn ang="0">
                    <a:pos x="81" y="36"/>
                  </a:cxn>
                  <a:cxn ang="0">
                    <a:pos x="76" y="41"/>
                  </a:cxn>
                  <a:cxn ang="0">
                    <a:pos x="70" y="45"/>
                  </a:cxn>
                  <a:cxn ang="0">
                    <a:pos x="61" y="49"/>
                  </a:cxn>
                  <a:cxn ang="0">
                    <a:pos x="52" y="50"/>
                  </a:cxn>
                  <a:cxn ang="0">
                    <a:pos x="41" y="52"/>
                  </a:cxn>
                  <a:cxn ang="0">
                    <a:pos x="43" y="40"/>
                  </a:cxn>
                  <a:cxn ang="0">
                    <a:pos x="54" y="40"/>
                  </a:cxn>
                  <a:cxn ang="0">
                    <a:pos x="63" y="38"/>
                  </a:cxn>
                  <a:cxn ang="0">
                    <a:pos x="72" y="36"/>
                  </a:cxn>
                  <a:cxn ang="0">
                    <a:pos x="76" y="34"/>
                  </a:cxn>
                  <a:cxn ang="0">
                    <a:pos x="79" y="31"/>
                  </a:cxn>
                  <a:cxn ang="0">
                    <a:pos x="81" y="25"/>
                  </a:cxn>
                  <a:cxn ang="0">
                    <a:pos x="79" y="23"/>
                  </a:cxn>
                  <a:cxn ang="0">
                    <a:pos x="77" y="20"/>
                  </a:cxn>
                  <a:cxn ang="0">
                    <a:pos x="74" y="16"/>
                  </a:cxn>
                  <a:cxn ang="0">
                    <a:pos x="67" y="14"/>
                  </a:cxn>
                  <a:cxn ang="0">
                    <a:pos x="56" y="13"/>
                  </a:cxn>
                  <a:cxn ang="0">
                    <a:pos x="38" y="11"/>
                  </a:cxn>
                  <a:cxn ang="0">
                    <a:pos x="29" y="13"/>
                  </a:cxn>
                  <a:cxn ang="0">
                    <a:pos x="22" y="13"/>
                  </a:cxn>
                  <a:cxn ang="0">
                    <a:pos x="14" y="14"/>
                  </a:cxn>
                  <a:cxn ang="0">
                    <a:pos x="9" y="16"/>
                  </a:cxn>
                  <a:cxn ang="0">
                    <a:pos x="5" y="20"/>
                  </a:cxn>
                  <a:cxn ang="0">
                    <a:pos x="4" y="22"/>
                  </a:cxn>
                  <a:cxn ang="0">
                    <a:pos x="4" y="25"/>
                  </a:cxn>
                  <a:cxn ang="0">
                    <a:pos x="4" y="29"/>
                  </a:cxn>
                  <a:cxn ang="0">
                    <a:pos x="7" y="32"/>
                  </a:cxn>
                  <a:cxn ang="0">
                    <a:pos x="11" y="36"/>
                  </a:cxn>
                  <a:cxn ang="0">
                    <a:pos x="16" y="38"/>
                  </a:cxn>
                  <a:cxn ang="0">
                    <a:pos x="22" y="38"/>
                  </a:cxn>
                  <a:cxn ang="0">
                    <a:pos x="32" y="40"/>
                  </a:cxn>
                  <a:cxn ang="0">
                    <a:pos x="43" y="40"/>
                  </a:cxn>
                </a:cxnLst>
                <a:rect l="0" t="0" r="r" b="b"/>
                <a:pathLst>
                  <a:path w="85" h="52">
                    <a:moveTo>
                      <a:pt x="41" y="52"/>
                    </a:moveTo>
                    <a:lnTo>
                      <a:pt x="34" y="50"/>
                    </a:lnTo>
                    <a:lnTo>
                      <a:pt x="25" y="50"/>
                    </a:lnTo>
                    <a:lnTo>
                      <a:pt x="18" y="47"/>
                    </a:lnTo>
                    <a:lnTo>
                      <a:pt x="13" y="45"/>
                    </a:lnTo>
                    <a:lnTo>
                      <a:pt x="7" y="41"/>
                    </a:lnTo>
                    <a:lnTo>
                      <a:pt x="4" y="36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4" y="14"/>
                    </a:lnTo>
                    <a:lnTo>
                      <a:pt x="9" y="9"/>
                    </a:lnTo>
                    <a:lnTo>
                      <a:pt x="23" y="2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8" y="2"/>
                    </a:lnTo>
                    <a:lnTo>
                      <a:pt x="65" y="4"/>
                    </a:lnTo>
                    <a:lnTo>
                      <a:pt x="72" y="7"/>
                    </a:lnTo>
                    <a:lnTo>
                      <a:pt x="76" y="11"/>
                    </a:lnTo>
                    <a:lnTo>
                      <a:pt x="79" y="14"/>
                    </a:lnTo>
                    <a:lnTo>
                      <a:pt x="83" y="20"/>
                    </a:lnTo>
                    <a:lnTo>
                      <a:pt x="85" y="27"/>
                    </a:lnTo>
                    <a:lnTo>
                      <a:pt x="83" y="32"/>
                    </a:lnTo>
                    <a:lnTo>
                      <a:pt x="81" y="36"/>
                    </a:lnTo>
                    <a:lnTo>
                      <a:pt x="76" y="41"/>
                    </a:lnTo>
                    <a:lnTo>
                      <a:pt x="70" y="45"/>
                    </a:lnTo>
                    <a:lnTo>
                      <a:pt x="61" y="49"/>
                    </a:lnTo>
                    <a:lnTo>
                      <a:pt x="52" y="50"/>
                    </a:lnTo>
                    <a:lnTo>
                      <a:pt x="41" y="52"/>
                    </a:lnTo>
                    <a:close/>
                    <a:moveTo>
                      <a:pt x="43" y="40"/>
                    </a:moveTo>
                    <a:lnTo>
                      <a:pt x="54" y="40"/>
                    </a:lnTo>
                    <a:lnTo>
                      <a:pt x="63" y="38"/>
                    </a:lnTo>
                    <a:lnTo>
                      <a:pt x="72" y="36"/>
                    </a:lnTo>
                    <a:lnTo>
                      <a:pt x="76" y="34"/>
                    </a:lnTo>
                    <a:lnTo>
                      <a:pt x="79" y="31"/>
                    </a:lnTo>
                    <a:lnTo>
                      <a:pt x="81" y="25"/>
                    </a:lnTo>
                    <a:lnTo>
                      <a:pt x="79" y="23"/>
                    </a:lnTo>
                    <a:lnTo>
                      <a:pt x="77" y="20"/>
                    </a:lnTo>
                    <a:lnTo>
                      <a:pt x="74" y="16"/>
                    </a:lnTo>
                    <a:lnTo>
                      <a:pt x="67" y="14"/>
                    </a:lnTo>
                    <a:lnTo>
                      <a:pt x="56" y="13"/>
                    </a:lnTo>
                    <a:lnTo>
                      <a:pt x="38" y="11"/>
                    </a:lnTo>
                    <a:lnTo>
                      <a:pt x="29" y="13"/>
                    </a:lnTo>
                    <a:lnTo>
                      <a:pt x="22" y="13"/>
                    </a:lnTo>
                    <a:lnTo>
                      <a:pt x="14" y="14"/>
                    </a:lnTo>
                    <a:lnTo>
                      <a:pt x="9" y="16"/>
                    </a:lnTo>
                    <a:lnTo>
                      <a:pt x="5" y="20"/>
                    </a:lnTo>
                    <a:lnTo>
                      <a:pt x="4" y="22"/>
                    </a:lnTo>
                    <a:lnTo>
                      <a:pt x="4" y="25"/>
                    </a:lnTo>
                    <a:lnTo>
                      <a:pt x="4" y="29"/>
                    </a:lnTo>
                    <a:lnTo>
                      <a:pt x="7" y="32"/>
                    </a:lnTo>
                    <a:lnTo>
                      <a:pt x="11" y="36"/>
                    </a:lnTo>
                    <a:lnTo>
                      <a:pt x="16" y="38"/>
                    </a:lnTo>
                    <a:lnTo>
                      <a:pt x="22" y="38"/>
                    </a:lnTo>
                    <a:lnTo>
                      <a:pt x="32" y="40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172"/>
              <p:cNvSpPr>
                <a:spLocks/>
              </p:cNvSpPr>
              <p:nvPr/>
            </p:nvSpPr>
            <p:spPr bwMode="auto">
              <a:xfrm>
                <a:off x="4992" y="2797"/>
                <a:ext cx="30" cy="12"/>
              </a:xfrm>
              <a:custGeom>
                <a:avLst/>
                <a:gdLst/>
                <a:ahLst/>
                <a:cxnLst>
                  <a:cxn ang="0">
                    <a:pos x="7" y="24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8" y="7"/>
                  </a:cxn>
                  <a:cxn ang="0">
                    <a:pos x="54" y="7"/>
                  </a:cxn>
                  <a:cxn ang="0">
                    <a:pos x="55" y="7"/>
                  </a:cxn>
                  <a:cxn ang="0">
                    <a:pos x="55" y="7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0"/>
                  </a:cxn>
                  <a:cxn ang="0">
                    <a:pos x="59" y="0"/>
                  </a:cxn>
                  <a:cxn ang="0">
                    <a:pos x="59" y="22"/>
                  </a:cxn>
                  <a:cxn ang="0">
                    <a:pos x="57" y="22"/>
                  </a:cxn>
                  <a:cxn ang="0">
                    <a:pos x="57" y="20"/>
                  </a:cxn>
                  <a:cxn ang="0">
                    <a:pos x="57" y="16"/>
                  </a:cxn>
                  <a:cxn ang="0">
                    <a:pos x="55" y="16"/>
                  </a:cxn>
                  <a:cxn ang="0">
                    <a:pos x="55" y="16"/>
                  </a:cxn>
                  <a:cxn ang="0">
                    <a:pos x="54" y="15"/>
                  </a:cxn>
                  <a:cxn ang="0">
                    <a:pos x="48" y="15"/>
                  </a:cxn>
                  <a:cxn ang="0">
                    <a:pos x="16" y="15"/>
                  </a:cxn>
                  <a:cxn ang="0">
                    <a:pos x="10" y="15"/>
                  </a:cxn>
                  <a:cxn ang="0">
                    <a:pos x="9" y="16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5" y="18"/>
                  </a:cxn>
                  <a:cxn ang="0">
                    <a:pos x="5" y="18"/>
                  </a:cxn>
                  <a:cxn ang="0">
                    <a:pos x="7" y="20"/>
                  </a:cxn>
                  <a:cxn ang="0">
                    <a:pos x="7" y="24"/>
                  </a:cxn>
                  <a:cxn ang="0">
                    <a:pos x="7" y="24"/>
                  </a:cxn>
                </a:cxnLst>
                <a:rect l="0" t="0" r="r" b="b"/>
                <a:pathLst>
                  <a:path w="59" h="24">
                    <a:moveTo>
                      <a:pt x="7" y="24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48" y="7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7" y="6"/>
                    </a:lnTo>
                    <a:lnTo>
                      <a:pt x="57" y="4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59" y="22"/>
                    </a:lnTo>
                    <a:lnTo>
                      <a:pt x="57" y="22"/>
                    </a:lnTo>
                    <a:lnTo>
                      <a:pt x="57" y="20"/>
                    </a:lnTo>
                    <a:lnTo>
                      <a:pt x="57" y="16"/>
                    </a:lnTo>
                    <a:lnTo>
                      <a:pt x="55" y="16"/>
                    </a:lnTo>
                    <a:lnTo>
                      <a:pt x="55" y="16"/>
                    </a:lnTo>
                    <a:lnTo>
                      <a:pt x="54" y="15"/>
                    </a:lnTo>
                    <a:lnTo>
                      <a:pt x="48" y="15"/>
                    </a:lnTo>
                    <a:lnTo>
                      <a:pt x="16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173"/>
              <p:cNvSpPr>
                <a:spLocks noEditPoints="1"/>
              </p:cNvSpPr>
              <p:nvPr/>
            </p:nvSpPr>
            <p:spPr bwMode="auto">
              <a:xfrm>
                <a:off x="4992" y="2772"/>
                <a:ext cx="30" cy="1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43" y="0"/>
                  </a:cxn>
                  <a:cxn ang="0">
                    <a:pos x="43" y="9"/>
                  </a:cxn>
                  <a:cxn ang="0">
                    <a:pos x="59" y="9"/>
                  </a:cxn>
                  <a:cxn ang="0">
                    <a:pos x="59" y="16"/>
                  </a:cxn>
                  <a:cxn ang="0">
                    <a:pos x="43" y="16"/>
                  </a:cxn>
                  <a:cxn ang="0">
                    <a:pos x="43" y="38"/>
                  </a:cxn>
                  <a:cxn ang="0">
                    <a:pos x="39" y="38"/>
                  </a:cxn>
                  <a:cxn ang="0">
                    <a:pos x="0" y="12"/>
                  </a:cxn>
                  <a:cxn ang="0">
                    <a:pos x="0" y="9"/>
                  </a:cxn>
                  <a:cxn ang="0">
                    <a:pos x="37" y="9"/>
                  </a:cxn>
                  <a:cxn ang="0">
                    <a:pos x="37" y="0"/>
                  </a:cxn>
                  <a:cxn ang="0">
                    <a:pos x="37" y="16"/>
                  </a:cxn>
                  <a:cxn ang="0">
                    <a:pos x="9" y="16"/>
                  </a:cxn>
                  <a:cxn ang="0">
                    <a:pos x="37" y="34"/>
                  </a:cxn>
                  <a:cxn ang="0">
                    <a:pos x="37" y="16"/>
                  </a:cxn>
                </a:cxnLst>
                <a:rect l="0" t="0" r="r" b="b"/>
                <a:pathLst>
                  <a:path w="59" h="38">
                    <a:moveTo>
                      <a:pt x="37" y="0"/>
                    </a:moveTo>
                    <a:lnTo>
                      <a:pt x="43" y="0"/>
                    </a:lnTo>
                    <a:lnTo>
                      <a:pt x="43" y="9"/>
                    </a:lnTo>
                    <a:lnTo>
                      <a:pt x="59" y="9"/>
                    </a:lnTo>
                    <a:lnTo>
                      <a:pt x="59" y="16"/>
                    </a:lnTo>
                    <a:lnTo>
                      <a:pt x="43" y="16"/>
                    </a:lnTo>
                    <a:lnTo>
                      <a:pt x="43" y="38"/>
                    </a:lnTo>
                    <a:lnTo>
                      <a:pt x="39" y="38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37" y="9"/>
                    </a:lnTo>
                    <a:lnTo>
                      <a:pt x="37" y="0"/>
                    </a:lnTo>
                    <a:close/>
                    <a:moveTo>
                      <a:pt x="37" y="16"/>
                    </a:moveTo>
                    <a:lnTo>
                      <a:pt x="9" y="16"/>
                    </a:lnTo>
                    <a:lnTo>
                      <a:pt x="37" y="34"/>
                    </a:lnTo>
                    <a:lnTo>
                      <a:pt x="37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174"/>
              <p:cNvSpPr>
                <a:spLocks/>
              </p:cNvSpPr>
              <p:nvPr/>
            </p:nvSpPr>
            <p:spPr bwMode="auto">
              <a:xfrm>
                <a:off x="5018" y="2569"/>
                <a:ext cx="42" cy="17"/>
              </a:xfrm>
              <a:custGeom>
                <a:avLst/>
                <a:gdLst/>
                <a:ahLst/>
                <a:cxnLst>
                  <a:cxn ang="0">
                    <a:pos x="9" y="32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68" y="11"/>
                  </a:cxn>
                  <a:cxn ang="0">
                    <a:pos x="74" y="11"/>
                  </a:cxn>
                  <a:cxn ang="0">
                    <a:pos x="77" y="11"/>
                  </a:cxn>
                  <a:cxn ang="0">
                    <a:pos x="79" y="9"/>
                  </a:cxn>
                  <a:cxn ang="0">
                    <a:pos x="81" y="9"/>
                  </a:cxn>
                  <a:cxn ang="0">
                    <a:pos x="81" y="5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2"/>
                  </a:cxn>
                  <a:cxn ang="0">
                    <a:pos x="81" y="32"/>
                  </a:cxn>
                  <a:cxn ang="0">
                    <a:pos x="81" y="27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7" y="21"/>
                  </a:cxn>
                  <a:cxn ang="0">
                    <a:pos x="75" y="21"/>
                  </a:cxn>
                  <a:cxn ang="0">
                    <a:pos x="68" y="21"/>
                  </a:cxn>
                  <a:cxn ang="0">
                    <a:pos x="21" y="21"/>
                  </a:cxn>
                  <a:cxn ang="0">
                    <a:pos x="14" y="21"/>
                  </a:cxn>
                  <a:cxn ang="0">
                    <a:pos x="11" y="21"/>
                  </a:cxn>
                  <a:cxn ang="0">
                    <a:pos x="9" y="21"/>
                  </a:cxn>
                  <a:cxn ang="0">
                    <a:pos x="9" y="23"/>
                  </a:cxn>
                  <a:cxn ang="0">
                    <a:pos x="7" y="25"/>
                  </a:cxn>
                  <a:cxn ang="0">
                    <a:pos x="7" y="25"/>
                  </a:cxn>
                  <a:cxn ang="0">
                    <a:pos x="7" y="29"/>
                  </a:cxn>
                  <a:cxn ang="0">
                    <a:pos x="9" y="32"/>
                  </a:cxn>
                  <a:cxn ang="0">
                    <a:pos x="9" y="32"/>
                  </a:cxn>
                </a:cxnLst>
                <a:rect l="0" t="0" r="r" b="b"/>
                <a:pathLst>
                  <a:path w="83" h="32">
                    <a:moveTo>
                      <a:pt x="9" y="32"/>
                    </a:moveTo>
                    <a:lnTo>
                      <a:pt x="0" y="12"/>
                    </a:lnTo>
                    <a:lnTo>
                      <a:pt x="0" y="11"/>
                    </a:lnTo>
                    <a:lnTo>
                      <a:pt x="68" y="11"/>
                    </a:lnTo>
                    <a:lnTo>
                      <a:pt x="74" y="11"/>
                    </a:lnTo>
                    <a:lnTo>
                      <a:pt x="77" y="11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1" y="5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2"/>
                    </a:lnTo>
                    <a:lnTo>
                      <a:pt x="81" y="32"/>
                    </a:lnTo>
                    <a:lnTo>
                      <a:pt x="81" y="27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7" y="21"/>
                    </a:lnTo>
                    <a:lnTo>
                      <a:pt x="75" y="21"/>
                    </a:lnTo>
                    <a:lnTo>
                      <a:pt x="68" y="21"/>
                    </a:lnTo>
                    <a:lnTo>
                      <a:pt x="21" y="21"/>
                    </a:lnTo>
                    <a:lnTo>
                      <a:pt x="14" y="21"/>
                    </a:lnTo>
                    <a:lnTo>
                      <a:pt x="11" y="21"/>
                    </a:lnTo>
                    <a:lnTo>
                      <a:pt x="9" y="21"/>
                    </a:lnTo>
                    <a:lnTo>
                      <a:pt x="9" y="23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9" y="32"/>
                    </a:lnTo>
                    <a:lnTo>
                      <a:pt x="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175"/>
              <p:cNvSpPr>
                <a:spLocks noEditPoints="1"/>
              </p:cNvSpPr>
              <p:nvPr/>
            </p:nvSpPr>
            <p:spPr bwMode="auto">
              <a:xfrm>
                <a:off x="5018" y="2533"/>
                <a:ext cx="43" cy="26"/>
              </a:xfrm>
              <a:custGeom>
                <a:avLst/>
                <a:gdLst/>
                <a:ahLst/>
                <a:cxnLst>
                  <a:cxn ang="0">
                    <a:pos x="41" y="52"/>
                  </a:cxn>
                  <a:cxn ang="0">
                    <a:pos x="32" y="52"/>
                  </a:cxn>
                  <a:cxn ang="0">
                    <a:pos x="25" y="50"/>
                  </a:cxn>
                  <a:cxn ang="0">
                    <a:pos x="18" y="48"/>
                  </a:cxn>
                  <a:cxn ang="0">
                    <a:pos x="12" y="45"/>
                  </a:cxn>
                  <a:cxn ang="0">
                    <a:pos x="7" y="41"/>
                  </a:cxn>
                  <a:cxn ang="0">
                    <a:pos x="3" y="38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0" y="20"/>
                  </a:cxn>
                  <a:cxn ang="0">
                    <a:pos x="3" y="14"/>
                  </a:cxn>
                  <a:cxn ang="0">
                    <a:pos x="9" y="9"/>
                  </a:cxn>
                  <a:cxn ang="0">
                    <a:pos x="23" y="3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7" y="2"/>
                  </a:cxn>
                  <a:cxn ang="0">
                    <a:pos x="65" y="5"/>
                  </a:cxn>
                  <a:cxn ang="0">
                    <a:pos x="70" y="7"/>
                  </a:cxn>
                  <a:cxn ang="0">
                    <a:pos x="75" y="11"/>
                  </a:cxn>
                  <a:cxn ang="0">
                    <a:pos x="79" y="14"/>
                  </a:cxn>
                  <a:cxn ang="0">
                    <a:pos x="83" y="21"/>
                  </a:cxn>
                  <a:cxn ang="0">
                    <a:pos x="84" y="27"/>
                  </a:cxn>
                  <a:cxn ang="0">
                    <a:pos x="83" y="32"/>
                  </a:cxn>
                  <a:cxn ang="0">
                    <a:pos x="81" y="38"/>
                  </a:cxn>
                  <a:cxn ang="0">
                    <a:pos x="75" y="41"/>
                  </a:cxn>
                  <a:cxn ang="0">
                    <a:pos x="70" y="45"/>
                  </a:cxn>
                  <a:cxn ang="0">
                    <a:pos x="61" y="48"/>
                  </a:cxn>
                  <a:cxn ang="0">
                    <a:pos x="52" y="52"/>
                  </a:cxn>
                  <a:cxn ang="0">
                    <a:pos x="41" y="52"/>
                  </a:cxn>
                  <a:cxn ang="0">
                    <a:pos x="43" y="41"/>
                  </a:cxn>
                  <a:cxn ang="0">
                    <a:pos x="54" y="39"/>
                  </a:cxn>
                  <a:cxn ang="0">
                    <a:pos x="63" y="39"/>
                  </a:cxn>
                  <a:cxn ang="0">
                    <a:pos x="72" y="36"/>
                  </a:cxn>
                  <a:cxn ang="0">
                    <a:pos x="75" y="34"/>
                  </a:cxn>
                  <a:cxn ang="0">
                    <a:pos x="79" y="30"/>
                  </a:cxn>
                  <a:cxn ang="0">
                    <a:pos x="81" y="27"/>
                  </a:cxn>
                  <a:cxn ang="0">
                    <a:pos x="79" y="23"/>
                  </a:cxn>
                  <a:cxn ang="0">
                    <a:pos x="77" y="20"/>
                  </a:cxn>
                  <a:cxn ang="0">
                    <a:pos x="74" y="18"/>
                  </a:cxn>
                  <a:cxn ang="0">
                    <a:pos x="66" y="14"/>
                  </a:cxn>
                  <a:cxn ang="0">
                    <a:pos x="56" y="12"/>
                  </a:cxn>
                  <a:cxn ang="0">
                    <a:pos x="38" y="12"/>
                  </a:cxn>
                  <a:cxn ang="0">
                    <a:pos x="29" y="12"/>
                  </a:cxn>
                  <a:cxn ang="0">
                    <a:pos x="21" y="14"/>
                  </a:cxn>
                  <a:cxn ang="0">
                    <a:pos x="14" y="14"/>
                  </a:cxn>
                  <a:cxn ang="0">
                    <a:pos x="9" y="18"/>
                  </a:cxn>
                  <a:cxn ang="0">
                    <a:pos x="5" y="20"/>
                  </a:cxn>
                  <a:cxn ang="0">
                    <a:pos x="3" y="23"/>
                  </a:cxn>
                  <a:cxn ang="0">
                    <a:pos x="3" y="27"/>
                  </a:cxn>
                  <a:cxn ang="0">
                    <a:pos x="3" y="30"/>
                  </a:cxn>
                  <a:cxn ang="0">
                    <a:pos x="7" y="34"/>
                  </a:cxn>
                  <a:cxn ang="0">
                    <a:pos x="11" y="36"/>
                  </a:cxn>
                  <a:cxn ang="0">
                    <a:pos x="16" y="38"/>
                  </a:cxn>
                  <a:cxn ang="0">
                    <a:pos x="21" y="39"/>
                  </a:cxn>
                  <a:cxn ang="0">
                    <a:pos x="32" y="39"/>
                  </a:cxn>
                  <a:cxn ang="0">
                    <a:pos x="43" y="41"/>
                  </a:cxn>
                </a:cxnLst>
                <a:rect l="0" t="0" r="r" b="b"/>
                <a:pathLst>
                  <a:path w="84" h="52">
                    <a:moveTo>
                      <a:pt x="41" y="52"/>
                    </a:moveTo>
                    <a:lnTo>
                      <a:pt x="32" y="52"/>
                    </a:lnTo>
                    <a:lnTo>
                      <a:pt x="25" y="50"/>
                    </a:lnTo>
                    <a:lnTo>
                      <a:pt x="18" y="48"/>
                    </a:lnTo>
                    <a:lnTo>
                      <a:pt x="12" y="45"/>
                    </a:lnTo>
                    <a:lnTo>
                      <a:pt x="7" y="41"/>
                    </a:lnTo>
                    <a:lnTo>
                      <a:pt x="3" y="38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20"/>
                    </a:lnTo>
                    <a:lnTo>
                      <a:pt x="3" y="14"/>
                    </a:lnTo>
                    <a:lnTo>
                      <a:pt x="9" y="9"/>
                    </a:lnTo>
                    <a:lnTo>
                      <a:pt x="23" y="3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7" y="2"/>
                    </a:lnTo>
                    <a:lnTo>
                      <a:pt x="65" y="5"/>
                    </a:lnTo>
                    <a:lnTo>
                      <a:pt x="70" y="7"/>
                    </a:lnTo>
                    <a:lnTo>
                      <a:pt x="75" y="11"/>
                    </a:lnTo>
                    <a:lnTo>
                      <a:pt x="79" y="14"/>
                    </a:lnTo>
                    <a:lnTo>
                      <a:pt x="83" y="21"/>
                    </a:lnTo>
                    <a:lnTo>
                      <a:pt x="84" y="27"/>
                    </a:lnTo>
                    <a:lnTo>
                      <a:pt x="83" y="32"/>
                    </a:lnTo>
                    <a:lnTo>
                      <a:pt x="81" y="38"/>
                    </a:lnTo>
                    <a:lnTo>
                      <a:pt x="75" y="41"/>
                    </a:lnTo>
                    <a:lnTo>
                      <a:pt x="70" y="45"/>
                    </a:lnTo>
                    <a:lnTo>
                      <a:pt x="61" y="48"/>
                    </a:lnTo>
                    <a:lnTo>
                      <a:pt x="52" y="52"/>
                    </a:lnTo>
                    <a:lnTo>
                      <a:pt x="41" y="52"/>
                    </a:lnTo>
                    <a:close/>
                    <a:moveTo>
                      <a:pt x="43" y="41"/>
                    </a:moveTo>
                    <a:lnTo>
                      <a:pt x="54" y="39"/>
                    </a:lnTo>
                    <a:lnTo>
                      <a:pt x="63" y="39"/>
                    </a:lnTo>
                    <a:lnTo>
                      <a:pt x="72" y="36"/>
                    </a:lnTo>
                    <a:lnTo>
                      <a:pt x="75" y="34"/>
                    </a:lnTo>
                    <a:lnTo>
                      <a:pt x="79" y="30"/>
                    </a:lnTo>
                    <a:lnTo>
                      <a:pt x="81" y="27"/>
                    </a:lnTo>
                    <a:lnTo>
                      <a:pt x="79" y="23"/>
                    </a:lnTo>
                    <a:lnTo>
                      <a:pt x="77" y="20"/>
                    </a:lnTo>
                    <a:lnTo>
                      <a:pt x="74" y="18"/>
                    </a:lnTo>
                    <a:lnTo>
                      <a:pt x="66" y="14"/>
                    </a:lnTo>
                    <a:lnTo>
                      <a:pt x="56" y="12"/>
                    </a:lnTo>
                    <a:lnTo>
                      <a:pt x="38" y="12"/>
                    </a:lnTo>
                    <a:lnTo>
                      <a:pt x="29" y="12"/>
                    </a:lnTo>
                    <a:lnTo>
                      <a:pt x="21" y="14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5" y="20"/>
                    </a:lnTo>
                    <a:lnTo>
                      <a:pt x="3" y="23"/>
                    </a:lnTo>
                    <a:lnTo>
                      <a:pt x="3" y="27"/>
                    </a:lnTo>
                    <a:lnTo>
                      <a:pt x="3" y="30"/>
                    </a:lnTo>
                    <a:lnTo>
                      <a:pt x="7" y="34"/>
                    </a:lnTo>
                    <a:lnTo>
                      <a:pt x="11" y="36"/>
                    </a:lnTo>
                    <a:lnTo>
                      <a:pt x="16" y="38"/>
                    </a:lnTo>
                    <a:lnTo>
                      <a:pt x="21" y="39"/>
                    </a:lnTo>
                    <a:lnTo>
                      <a:pt x="32" y="39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176"/>
              <p:cNvSpPr>
                <a:spLocks/>
              </p:cNvSpPr>
              <p:nvPr/>
            </p:nvSpPr>
            <p:spPr bwMode="auto">
              <a:xfrm>
                <a:off x="4993" y="2515"/>
                <a:ext cx="30" cy="12"/>
              </a:xfrm>
              <a:custGeom>
                <a:avLst/>
                <a:gdLst/>
                <a:ahLst/>
                <a:cxnLst>
                  <a:cxn ang="0">
                    <a:pos x="8" y="23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9" y="7"/>
                  </a:cxn>
                  <a:cxn ang="0">
                    <a:pos x="54" y="7"/>
                  </a:cxn>
                  <a:cxn ang="0">
                    <a:pos x="56" y="7"/>
                  </a:cxn>
                  <a:cxn ang="0">
                    <a:pos x="56" y="5"/>
                  </a:cxn>
                  <a:cxn ang="0">
                    <a:pos x="58" y="5"/>
                  </a:cxn>
                  <a:cxn ang="0">
                    <a:pos x="58" y="3"/>
                  </a:cxn>
                  <a:cxn ang="0">
                    <a:pos x="58" y="0"/>
                  </a:cxn>
                  <a:cxn ang="0">
                    <a:pos x="60" y="0"/>
                  </a:cxn>
                  <a:cxn ang="0">
                    <a:pos x="60" y="21"/>
                  </a:cxn>
                  <a:cxn ang="0">
                    <a:pos x="58" y="21"/>
                  </a:cxn>
                  <a:cxn ang="0">
                    <a:pos x="58" y="18"/>
                  </a:cxn>
                  <a:cxn ang="0">
                    <a:pos x="58" y="16"/>
                  </a:cxn>
                  <a:cxn ang="0">
                    <a:pos x="56" y="16"/>
                  </a:cxn>
                  <a:cxn ang="0">
                    <a:pos x="56" y="14"/>
                  </a:cxn>
                  <a:cxn ang="0">
                    <a:pos x="54" y="14"/>
                  </a:cxn>
                  <a:cxn ang="0">
                    <a:pos x="49" y="14"/>
                  </a:cxn>
                  <a:cxn ang="0">
                    <a:pos x="17" y="14"/>
                  </a:cxn>
                  <a:cxn ang="0">
                    <a:pos x="11" y="14"/>
                  </a:cxn>
                  <a:cxn ang="0">
                    <a:pos x="9" y="14"/>
                  </a:cxn>
                  <a:cxn ang="0">
                    <a:pos x="8" y="14"/>
                  </a:cxn>
                  <a:cxn ang="0">
                    <a:pos x="8" y="16"/>
                  </a:cxn>
                  <a:cxn ang="0">
                    <a:pos x="6" y="16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8" y="21"/>
                  </a:cxn>
                  <a:cxn ang="0">
                    <a:pos x="8" y="23"/>
                  </a:cxn>
                </a:cxnLst>
                <a:rect l="0" t="0" r="r" b="b"/>
                <a:pathLst>
                  <a:path w="60" h="23">
                    <a:moveTo>
                      <a:pt x="8" y="23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49" y="7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6" y="5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21"/>
                    </a:lnTo>
                    <a:lnTo>
                      <a:pt x="58" y="21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6" y="16"/>
                    </a:lnTo>
                    <a:lnTo>
                      <a:pt x="56" y="14"/>
                    </a:lnTo>
                    <a:lnTo>
                      <a:pt x="54" y="14"/>
                    </a:lnTo>
                    <a:lnTo>
                      <a:pt x="49" y="14"/>
                    </a:lnTo>
                    <a:lnTo>
                      <a:pt x="17" y="14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8" y="21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177"/>
              <p:cNvSpPr>
                <a:spLocks noEditPoints="1"/>
              </p:cNvSpPr>
              <p:nvPr/>
            </p:nvSpPr>
            <p:spPr bwMode="auto">
              <a:xfrm>
                <a:off x="4993" y="2490"/>
                <a:ext cx="3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6"/>
                  </a:cxn>
                  <a:cxn ang="0">
                    <a:pos x="4" y="9"/>
                  </a:cxn>
                  <a:cxn ang="0">
                    <a:pos x="6" y="13"/>
                  </a:cxn>
                  <a:cxn ang="0">
                    <a:pos x="9" y="17"/>
                  </a:cxn>
                  <a:cxn ang="0">
                    <a:pos x="13" y="20"/>
                  </a:cxn>
                  <a:cxn ang="0">
                    <a:pos x="17" y="22"/>
                  </a:cxn>
                  <a:cxn ang="0">
                    <a:pos x="22" y="24"/>
                  </a:cxn>
                  <a:cxn ang="0">
                    <a:pos x="27" y="26"/>
                  </a:cxn>
                  <a:cxn ang="0">
                    <a:pos x="24" y="20"/>
                  </a:cxn>
                  <a:cxn ang="0">
                    <a:pos x="24" y="15"/>
                  </a:cxn>
                  <a:cxn ang="0">
                    <a:pos x="24" y="9"/>
                  </a:cxn>
                  <a:cxn ang="0">
                    <a:pos x="27" y="4"/>
                  </a:cxn>
                  <a:cxn ang="0">
                    <a:pos x="33" y="0"/>
                  </a:cxn>
                  <a:cxn ang="0">
                    <a:pos x="40" y="0"/>
                  </a:cxn>
                  <a:cxn ang="0">
                    <a:pos x="47" y="0"/>
                  </a:cxn>
                  <a:cxn ang="0">
                    <a:pos x="53" y="4"/>
                  </a:cxn>
                  <a:cxn ang="0">
                    <a:pos x="58" y="8"/>
                  </a:cxn>
                  <a:cxn ang="0">
                    <a:pos x="60" y="13"/>
                  </a:cxn>
                  <a:cxn ang="0">
                    <a:pos x="60" y="18"/>
                  </a:cxn>
                  <a:cxn ang="0">
                    <a:pos x="60" y="24"/>
                  </a:cxn>
                  <a:cxn ang="0">
                    <a:pos x="56" y="27"/>
                  </a:cxn>
                  <a:cxn ang="0">
                    <a:pos x="51" y="33"/>
                  </a:cxn>
                  <a:cxn ang="0">
                    <a:pos x="44" y="35"/>
                  </a:cxn>
                  <a:cxn ang="0">
                    <a:pos x="36" y="36"/>
                  </a:cxn>
                  <a:cxn ang="0">
                    <a:pos x="29" y="35"/>
                  </a:cxn>
                  <a:cxn ang="0">
                    <a:pos x="22" y="33"/>
                  </a:cxn>
                  <a:cxn ang="0">
                    <a:pos x="15" y="29"/>
                  </a:cxn>
                  <a:cxn ang="0">
                    <a:pos x="9" y="24"/>
                  </a:cxn>
                  <a:cxn ang="0">
                    <a:pos x="6" y="18"/>
                  </a:cxn>
                  <a:cxn ang="0">
                    <a:pos x="2" y="13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31" y="27"/>
                  </a:cxn>
                  <a:cxn ang="0">
                    <a:pos x="35" y="27"/>
                  </a:cxn>
                  <a:cxn ang="0">
                    <a:pos x="40" y="27"/>
                  </a:cxn>
                  <a:cxn ang="0">
                    <a:pos x="44" y="27"/>
                  </a:cxn>
                  <a:cxn ang="0">
                    <a:pos x="49" y="26"/>
                  </a:cxn>
                  <a:cxn ang="0">
                    <a:pos x="53" y="24"/>
                  </a:cxn>
                  <a:cxn ang="0">
                    <a:pos x="56" y="22"/>
                  </a:cxn>
                  <a:cxn ang="0">
                    <a:pos x="58" y="20"/>
                  </a:cxn>
                  <a:cxn ang="0">
                    <a:pos x="58" y="17"/>
                  </a:cxn>
                  <a:cxn ang="0">
                    <a:pos x="56" y="13"/>
                  </a:cxn>
                  <a:cxn ang="0">
                    <a:pos x="54" y="11"/>
                  </a:cxn>
                  <a:cxn ang="0">
                    <a:pos x="51" y="9"/>
                  </a:cxn>
                  <a:cxn ang="0">
                    <a:pos x="44" y="8"/>
                  </a:cxn>
                  <a:cxn ang="0">
                    <a:pos x="38" y="9"/>
                  </a:cxn>
                  <a:cxn ang="0">
                    <a:pos x="33" y="11"/>
                  </a:cxn>
                  <a:cxn ang="0">
                    <a:pos x="29" y="13"/>
                  </a:cxn>
                  <a:cxn ang="0">
                    <a:pos x="27" y="15"/>
                  </a:cxn>
                  <a:cxn ang="0">
                    <a:pos x="27" y="18"/>
                  </a:cxn>
                  <a:cxn ang="0">
                    <a:pos x="27" y="20"/>
                  </a:cxn>
                  <a:cxn ang="0">
                    <a:pos x="27" y="22"/>
                  </a:cxn>
                  <a:cxn ang="0">
                    <a:pos x="29" y="24"/>
                  </a:cxn>
                  <a:cxn ang="0">
                    <a:pos x="31" y="27"/>
                  </a:cxn>
                </a:cxnLst>
                <a:rect l="0" t="0" r="r" b="b"/>
                <a:pathLst>
                  <a:path w="60" h="36">
                    <a:moveTo>
                      <a:pt x="0" y="0"/>
                    </a:moveTo>
                    <a:lnTo>
                      <a:pt x="2" y="0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6" y="13"/>
                    </a:lnTo>
                    <a:lnTo>
                      <a:pt x="9" y="17"/>
                    </a:lnTo>
                    <a:lnTo>
                      <a:pt x="13" y="20"/>
                    </a:lnTo>
                    <a:lnTo>
                      <a:pt x="17" y="22"/>
                    </a:lnTo>
                    <a:lnTo>
                      <a:pt x="22" y="24"/>
                    </a:lnTo>
                    <a:lnTo>
                      <a:pt x="27" y="26"/>
                    </a:lnTo>
                    <a:lnTo>
                      <a:pt x="24" y="20"/>
                    </a:lnTo>
                    <a:lnTo>
                      <a:pt x="24" y="15"/>
                    </a:lnTo>
                    <a:lnTo>
                      <a:pt x="24" y="9"/>
                    </a:lnTo>
                    <a:lnTo>
                      <a:pt x="27" y="4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3" y="4"/>
                    </a:lnTo>
                    <a:lnTo>
                      <a:pt x="58" y="8"/>
                    </a:lnTo>
                    <a:lnTo>
                      <a:pt x="60" y="13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6" y="27"/>
                    </a:lnTo>
                    <a:lnTo>
                      <a:pt x="51" y="33"/>
                    </a:lnTo>
                    <a:lnTo>
                      <a:pt x="44" y="35"/>
                    </a:lnTo>
                    <a:lnTo>
                      <a:pt x="36" y="36"/>
                    </a:lnTo>
                    <a:lnTo>
                      <a:pt x="29" y="35"/>
                    </a:lnTo>
                    <a:lnTo>
                      <a:pt x="22" y="33"/>
                    </a:lnTo>
                    <a:lnTo>
                      <a:pt x="15" y="29"/>
                    </a:lnTo>
                    <a:lnTo>
                      <a:pt x="9" y="24"/>
                    </a:lnTo>
                    <a:lnTo>
                      <a:pt x="6" y="18"/>
                    </a:lnTo>
                    <a:lnTo>
                      <a:pt x="2" y="13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31" y="27"/>
                    </a:moveTo>
                    <a:lnTo>
                      <a:pt x="35" y="27"/>
                    </a:lnTo>
                    <a:lnTo>
                      <a:pt x="40" y="27"/>
                    </a:lnTo>
                    <a:lnTo>
                      <a:pt x="44" y="27"/>
                    </a:lnTo>
                    <a:lnTo>
                      <a:pt x="49" y="26"/>
                    </a:lnTo>
                    <a:lnTo>
                      <a:pt x="53" y="24"/>
                    </a:lnTo>
                    <a:lnTo>
                      <a:pt x="56" y="22"/>
                    </a:lnTo>
                    <a:lnTo>
                      <a:pt x="58" y="20"/>
                    </a:lnTo>
                    <a:lnTo>
                      <a:pt x="58" y="17"/>
                    </a:lnTo>
                    <a:lnTo>
                      <a:pt x="56" y="13"/>
                    </a:lnTo>
                    <a:lnTo>
                      <a:pt x="54" y="11"/>
                    </a:lnTo>
                    <a:lnTo>
                      <a:pt x="51" y="9"/>
                    </a:lnTo>
                    <a:lnTo>
                      <a:pt x="44" y="8"/>
                    </a:lnTo>
                    <a:lnTo>
                      <a:pt x="38" y="9"/>
                    </a:lnTo>
                    <a:lnTo>
                      <a:pt x="33" y="11"/>
                    </a:lnTo>
                    <a:lnTo>
                      <a:pt x="29" y="13"/>
                    </a:lnTo>
                    <a:lnTo>
                      <a:pt x="27" y="15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9" y="24"/>
                    </a:lnTo>
                    <a:lnTo>
                      <a:pt x="3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178"/>
              <p:cNvSpPr>
                <a:spLocks/>
              </p:cNvSpPr>
              <p:nvPr/>
            </p:nvSpPr>
            <p:spPr bwMode="auto">
              <a:xfrm>
                <a:off x="5018" y="2287"/>
                <a:ext cx="41" cy="16"/>
              </a:xfrm>
              <a:custGeom>
                <a:avLst/>
                <a:gdLst/>
                <a:ahLst/>
                <a:cxnLst>
                  <a:cxn ang="0">
                    <a:pos x="9" y="32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68" y="10"/>
                  </a:cxn>
                  <a:cxn ang="0">
                    <a:pos x="74" y="10"/>
                  </a:cxn>
                  <a:cxn ang="0">
                    <a:pos x="77" y="10"/>
                  </a:cxn>
                  <a:cxn ang="0">
                    <a:pos x="79" y="9"/>
                  </a:cxn>
                  <a:cxn ang="0">
                    <a:pos x="81" y="7"/>
                  </a:cxn>
                  <a:cxn ang="0">
                    <a:pos x="81" y="5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0"/>
                  </a:cxn>
                  <a:cxn ang="0">
                    <a:pos x="81" y="30"/>
                  </a:cxn>
                  <a:cxn ang="0">
                    <a:pos x="81" y="27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68" y="21"/>
                  </a:cxn>
                  <a:cxn ang="0">
                    <a:pos x="22" y="21"/>
                  </a:cxn>
                  <a:cxn ang="0">
                    <a:pos x="14" y="21"/>
                  </a:cxn>
                  <a:cxn ang="0">
                    <a:pos x="11" y="21"/>
                  </a:cxn>
                  <a:cxn ang="0">
                    <a:pos x="9" y="21"/>
                  </a:cxn>
                  <a:cxn ang="0">
                    <a:pos x="9" y="23"/>
                  </a:cxn>
                  <a:cxn ang="0">
                    <a:pos x="7" y="25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9" y="32"/>
                  </a:cxn>
                  <a:cxn ang="0">
                    <a:pos x="9" y="32"/>
                  </a:cxn>
                </a:cxnLst>
                <a:rect l="0" t="0" r="r" b="b"/>
                <a:pathLst>
                  <a:path w="83" h="32">
                    <a:moveTo>
                      <a:pt x="9" y="32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68" y="10"/>
                    </a:lnTo>
                    <a:lnTo>
                      <a:pt x="74" y="10"/>
                    </a:lnTo>
                    <a:lnTo>
                      <a:pt x="77" y="10"/>
                    </a:lnTo>
                    <a:lnTo>
                      <a:pt x="79" y="9"/>
                    </a:lnTo>
                    <a:lnTo>
                      <a:pt x="81" y="7"/>
                    </a:lnTo>
                    <a:lnTo>
                      <a:pt x="81" y="5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0"/>
                    </a:lnTo>
                    <a:lnTo>
                      <a:pt x="81" y="30"/>
                    </a:lnTo>
                    <a:lnTo>
                      <a:pt x="81" y="27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68" y="21"/>
                    </a:lnTo>
                    <a:lnTo>
                      <a:pt x="22" y="21"/>
                    </a:lnTo>
                    <a:lnTo>
                      <a:pt x="14" y="21"/>
                    </a:lnTo>
                    <a:lnTo>
                      <a:pt x="11" y="21"/>
                    </a:lnTo>
                    <a:lnTo>
                      <a:pt x="9" y="21"/>
                    </a:lnTo>
                    <a:lnTo>
                      <a:pt x="9" y="23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7" y="28"/>
                    </a:lnTo>
                    <a:lnTo>
                      <a:pt x="9" y="32"/>
                    </a:lnTo>
                    <a:lnTo>
                      <a:pt x="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179"/>
              <p:cNvSpPr>
                <a:spLocks noEditPoints="1"/>
              </p:cNvSpPr>
              <p:nvPr/>
            </p:nvSpPr>
            <p:spPr bwMode="auto">
              <a:xfrm>
                <a:off x="5018" y="2251"/>
                <a:ext cx="42" cy="26"/>
              </a:xfrm>
              <a:custGeom>
                <a:avLst/>
                <a:gdLst/>
                <a:ahLst/>
                <a:cxnLst>
                  <a:cxn ang="0">
                    <a:pos x="41" y="52"/>
                  </a:cxn>
                  <a:cxn ang="0">
                    <a:pos x="34" y="52"/>
                  </a:cxn>
                  <a:cxn ang="0">
                    <a:pos x="25" y="50"/>
                  </a:cxn>
                  <a:cxn ang="0">
                    <a:pos x="18" y="48"/>
                  </a:cxn>
                  <a:cxn ang="0">
                    <a:pos x="13" y="45"/>
                  </a:cxn>
                  <a:cxn ang="0">
                    <a:pos x="7" y="41"/>
                  </a:cxn>
                  <a:cxn ang="0">
                    <a:pos x="4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0" y="19"/>
                  </a:cxn>
                  <a:cxn ang="0">
                    <a:pos x="4" y="14"/>
                  </a:cxn>
                  <a:cxn ang="0">
                    <a:pos x="9" y="9"/>
                  </a:cxn>
                  <a:cxn ang="0">
                    <a:pos x="23" y="3"/>
                  </a:cxn>
                  <a:cxn ang="0">
                    <a:pos x="41" y="0"/>
                  </a:cxn>
                  <a:cxn ang="0">
                    <a:pos x="50" y="1"/>
                  </a:cxn>
                  <a:cxn ang="0">
                    <a:pos x="58" y="1"/>
                  </a:cxn>
                  <a:cxn ang="0">
                    <a:pos x="65" y="5"/>
                  </a:cxn>
                  <a:cxn ang="0">
                    <a:pos x="72" y="7"/>
                  </a:cxn>
                  <a:cxn ang="0">
                    <a:pos x="76" y="10"/>
                  </a:cxn>
                  <a:cxn ang="0">
                    <a:pos x="79" y="14"/>
                  </a:cxn>
                  <a:cxn ang="0">
                    <a:pos x="83" y="21"/>
                  </a:cxn>
                  <a:cxn ang="0">
                    <a:pos x="85" y="27"/>
                  </a:cxn>
                  <a:cxn ang="0">
                    <a:pos x="83" y="32"/>
                  </a:cxn>
                  <a:cxn ang="0">
                    <a:pos x="81" y="37"/>
                  </a:cxn>
                  <a:cxn ang="0">
                    <a:pos x="76" y="41"/>
                  </a:cxn>
                  <a:cxn ang="0">
                    <a:pos x="70" y="45"/>
                  </a:cxn>
                  <a:cxn ang="0">
                    <a:pos x="61" y="48"/>
                  </a:cxn>
                  <a:cxn ang="0">
                    <a:pos x="52" y="52"/>
                  </a:cxn>
                  <a:cxn ang="0">
                    <a:pos x="41" y="52"/>
                  </a:cxn>
                  <a:cxn ang="0">
                    <a:pos x="43" y="41"/>
                  </a:cxn>
                  <a:cxn ang="0">
                    <a:pos x="54" y="39"/>
                  </a:cxn>
                  <a:cxn ang="0">
                    <a:pos x="63" y="39"/>
                  </a:cxn>
                  <a:cxn ang="0">
                    <a:pos x="72" y="36"/>
                  </a:cxn>
                  <a:cxn ang="0">
                    <a:pos x="76" y="34"/>
                  </a:cxn>
                  <a:cxn ang="0">
                    <a:pos x="79" y="30"/>
                  </a:cxn>
                  <a:cxn ang="0">
                    <a:pos x="81" y="27"/>
                  </a:cxn>
                  <a:cxn ang="0">
                    <a:pos x="79" y="23"/>
                  </a:cxn>
                  <a:cxn ang="0">
                    <a:pos x="77" y="19"/>
                  </a:cxn>
                  <a:cxn ang="0">
                    <a:pos x="74" y="16"/>
                  </a:cxn>
                  <a:cxn ang="0">
                    <a:pos x="67" y="14"/>
                  </a:cxn>
                  <a:cxn ang="0">
                    <a:pos x="56" y="12"/>
                  </a:cxn>
                  <a:cxn ang="0">
                    <a:pos x="38" y="12"/>
                  </a:cxn>
                  <a:cxn ang="0">
                    <a:pos x="29" y="12"/>
                  </a:cxn>
                  <a:cxn ang="0">
                    <a:pos x="22" y="12"/>
                  </a:cxn>
                  <a:cxn ang="0">
                    <a:pos x="14" y="14"/>
                  </a:cxn>
                  <a:cxn ang="0">
                    <a:pos x="9" y="18"/>
                  </a:cxn>
                  <a:cxn ang="0">
                    <a:pos x="5" y="19"/>
                  </a:cxn>
                  <a:cxn ang="0">
                    <a:pos x="4" y="23"/>
                  </a:cxn>
                  <a:cxn ang="0">
                    <a:pos x="4" y="27"/>
                  </a:cxn>
                  <a:cxn ang="0">
                    <a:pos x="4" y="30"/>
                  </a:cxn>
                  <a:cxn ang="0">
                    <a:pos x="7" y="32"/>
                  </a:cxn>
                  <a:cxn ang="0">
                    <a:pos x="11" y="36"/>
                  </a:cxn>
                  <a:cxn ang="0">
                    <a:pos x="16" y="37"/>
                  </a:cxn>
                  <a:cxn ang="0">
                    <a:pos x="22" y="39"/>
                  </a:cxn>
                  <a:cxn ang="0">
                    <a:pos x="32" y="39"/>
                  </a:cxn>
                  <a:cxn ang="0">
                    <a:pos x="43" y="41"/>
                  </a:cxn>
                </a:cxnLst>
                <a:rect l="0" t="0" r="r" b="b"/>
                <a:pathLst>
                  <a:path w="85" h="52">
                    <a:moveTo>
                      <a:pt x="41" y="52"/>
                    </a:moveTo>
                    <a:lnTo>
                      <a:pt x="34" y="52"/>
                    </a:lnTo>
                    <a:lnTo>
                      <a:pt x="25" y="50"/>
                    </a:lnTo>
                    <a:lnTo>
                      <a:pt x="18" y="48"/>
                    </a:lnTo>
                    <a:lnTo>
                      <a:pt x="13" y="45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4" y="14"/>
                    </a:lnTo>
                    <a:lnTo>
                      <a:pt x="9" y="9"/>
                    </a:lnTo>
                    <a:lnTo>
                      <a:pt x="23" y="3"/>
                    </a:lnTo>
                    <a:lnTo>
                      <a:pt x="41" y="0"/>
                    </a:lnTo>
                    <a:lnTo>
                      <a:pt x="50" y="1"/>
                    </a:lnTo>
                    <a:lnTo>
                      <a:pt x="58" y="1"/>
                    </a:lnTo>
                    <a:lnTo>
                      <a:pt x="65" y="5"/>
                    </a:lnTo>
                    <a:lnTo>
                      <a:pt x="72" y="7"/>
                    </a:lnTo>
                    <a:lnTo>
                      <a:pt x="76" y="10"/>
                    </a:lnTo>
                    <a:lnTo>
                      <a:pt x="79" y="14"/>
                    </a:lnTo>
                    <a:lnTo>
                      <a:pt x="83" y="21"/>
                    </a:lnTo>
                    <a:lnTo>
                      <a:pt x="85" y="27"/>
                    </a:lnTo>
                    <a:lnTo>
                      <a:pt x="83" y="32"/>
                    </a:lnTo>
                    <a:lnTo>
                      <a:pt x="81" y="37"/>
                    </a:lnTo>
                    <a:lnTo>
                      <a:pt x="76" y="41"/>
                    </a:lnTo>
                    <a:lnTo>
                      <a:pt x="70" y="45"/>
                    </a:lnTo>
                    <a:lnTo>
                      <a:pt x="61" y="48"/>
                    </a:lnTo>
                    <a:lnTo>
                      <a:pt x="52" y="52"/>
                    </a:lnTo>
                    <a:lnTo>
                      <a:pt x="41" y="52"/>
                    </a:lnTo>
                    <a:close/>
                    <a:moveTo>
                      <a:pt x="43" y="41"/>
                    </a:moveTo>
                    <a:lnTo>
                      <a:pt x="54" y="39"/>
                    </a:lnTo>
                    <a:lnTo>
                      <a:pt x="63" y="39"/>
                    </a:lnTo>
                    <a:lnTo>
                      <a:pt x="72" y="36"/>
                    </a:lnTo>
                    <a:lnTo>
                      <a:pt x="76" y="34"/>
                    </a:lnTo>
                    <a:lnTo>
                      <a:pt x="79" y="30"/>
                    </a:lnTo>
                    <a:lnTo>
                      <a:pt x="81" y="27"/>
                    </a:lnTo>
                    <a:lnTo>
                      <a:pt x="79" y="23"/>
                    </a:lnTo>
                    <a:lnTo>
                      <a:pt x="77" y="19"/>
                    </a:lnTo>
                    <a:lnTo>
                      <a:pt x="74" y="16"/>
                    </a:lnTo>
                    <a:lnTo>
                      <a:pt x="67" y="14"/>
                    </a:lnTo>
                    <a:lnTo>
                      <a:pt x="56" y="12"/>
                    </a:lnTo>
                    <a:lnTo>
                      <a:pt x="38" y="12"/>
                    </a:lnTo>
                    <a:lnTo>
                      <a:pt x="29" y="12"/>
                    </a:lnTo>
                    <a:lnTo>
                      <a:pt x="22" y="12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5" y="19"/>
                    </a:lnTo>
                    <a:lnTo>
                      <a:pt x="4" y="23"/>
                    </a:lnTo>
                    <a:lnTo>
                      <a:pt x="4" y="27"/>
                    </a:lnTo>
                    <a:lnTo>
                      <a:pt x="4" y="30"/>
                    </a:lnTo>
                    <a:lnTo>
                      <a:pt x="7" y="32"/>
                    </a:lnTo>
                    <a:lnTo>
                      <a:pt x="11" y="36"/>
                    </a:lnTo>
                    <a:lnTo>
                      <a:pt x="16" y="37"/>
                    </a:lnTo>
                    <a:lnTo>
                      <a:pt x="22" y="39"/>
                    </a:lnTo>
                    <a:lnTo>
                      <a:pt x="32" y="39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180"/>
              <p:cNvSpPr>
                <a:spLocks/>
              </p:cNvSpPr>
              <p:nvPr/>
            </p:nvSpPr>
            <p:spPr bwMode="auto">
              <a:xfrm>
                <a:off x="4992" y="2233"/>
                <a:ext cx="30" cy="11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8" y="7"/>
                  </a:cxn>
                  <a:cxn ang="0">
                    <a:pos x="54" y="7"/>
                  </a:cxn>
                  <a:cxn ang="0">
                    <a:pos x="55" y="7"/>
                  </a:cxn>
                  <a:cxn ang="0">
                    <a:pos x="55" y="5"/>
                  </a:cxn>
                  <a:cxn ang="0">
                    <a:pos x="57" y="5"/>
                  </a:cxn>
                  <a:cxn ang="0">
                    <a:pos x="57" y="3"/>
                  </a:cxn>
                  <a:cxn ang="0">
                    <a:pos x="57" y="0"/>
                  </a:cxn>
                  <a:cxn ang="0">
                    <a:pos x="59" y="0"/>
                  </a:cxn>
                  <a:cxn ang="0">
                    <a:pos x="59" y="21"/>
                  </a:cxn>
                  <a:cxn ang="0">
                    <a:pos x="57" y="21"/>
                  </a:cxn>
                  <a:cxn ang="0">
                    <a:pos x="57" y="18"/>
                  </a:cxn>
                  <a:cxn ang="0">
                    <a:pos x="57" y="16"/>
                  </a:cxn>
                  <a:cxn ang="0">
                    <a:pos x="55" y="16"/>
                  </a:cxn>
                  <a:cxn ang="0">
                    <a:pos x="55" y="14"/>
                  </a:cxn>
                  <a:cxn ang="0">
                    <a:pos x="54" y="14"/>
                  </a:cxn>
                  <a:cxn ang="0">
                    <a:pos x="48" y="14"/>
                  </a:cxn>
                  <a:cxn ang="0">
                    <a:pos x="16" y="14"/>
                  </a:cxn>
                  <a:cxn ang="0">
                    <a:pos x="10" y="14"/>
                  </a:cxn>
                  <a:cxn ang="0">
                    <a:pos x="9" y="14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5" y="16"/>
                  </a:cxn>
                  <a:cxn ang="0">
                    <a:pos x="5" y="18"/>
                  </a:cxn>
                  <a:cxn ang="0">
                    <a:pos x="7" y="19"/>
                  </a:cxn>
                  <a:cxn ang="0">
                    <a:pos x="7" y="21"/>
                  </a:cxn>
                  <a:cxn ang="0">
                    <a:pos x="7" y="21"/>
                  </a:cxn>
                </a:cxnLst>
                <a:rect l="0" t="0" r="r" b="b"/>
                <a:pathLst>
                  <a:path w="59" h="21">
                    <a:moveTo>
                      <a:pt x="7" y="21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48" y="7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5" y="5"/>
                    </a:lnTo>
                    <a:lnTo>
                      <a:pt x="57" y="5"/>
                    </a:lnTo>
                    <a:lnTo>
                      <a:pt x="57" y="3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59" y="21"/>
                    </a:lnTo>
                    <a:lnTo>
                      <a:pt x="57" y="21"/>
                    </a:lnTo>
                    <a:lnTo>
                      <a:pt x="57" y="18"/>
                    </a:lnTo>
                    <a:lnTo>
                      <a:pt x="57" y="16"/>
                    </a:lnTo>
                    <a:lnTo>
                      <a:pt x="55" y="16"/>
                    </a:lnTo>
                    <a:lnTo>
                      <a:pt x="55" y="14"/>
                    </a:lnTo>
                    <a:lnTo>
                      <a:pt x="54" y="14"/>
                    </a:lnTo>
                    <a:lnTo>
                      <a:pt x="48" y="14"/>
                    </a:lnTo>
                    <a:lnTo>
                      <a:pt x="16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181"/>
              <p:cNvSpPr>
                <a:spLocks noEditPoints="1"/>
              </p:cNvSpPr>
              <p:nvPr/>
            </p:nvSpPr>
            <p:spPr bwMode="auto">
              <a:xfrm>
                <a:off x="4992" y="2208"/>
                <a:ext cx="30" cy="17"/>
              </a:xfrm>
              <a:custGeom>
                <a:avLst/>
                <a:gdLst/>
                <a:ahLst/>
                <a:cxnLst>
                  <a:cxn ang="0">
                    <a:pos x="25" y="27"/>
                  </a:cxn>
                  <a:cxn ang="0">
                    <a:pos x="18" y="33"/>
                  </a:cxn>
                  <a:cxn ang="0">
                    <a:pos x="9" y="33"/>
                  </a:cxn>
                  <a:cxn ang="0">
                    <a:pos x="1" y="24"/>
                  </a:cxn>
                  <a:cxn ang="0">
                    <a:pos x="1" y="11"/>
                  </a:cxn>
                  <a:cxn ang="0">
                    <a:pos x="7" y="2"/>
                  </a:cxn>
                  <a:cxn ang="0">
                    <a:pos x="16" y="2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6" y="4"/>
                  </a:cxn>
                  <a:cxn ang="0">
                    <a:pos x="45" y="0"/>
                  </a:cxn>
                  <a:cxn ang="0">
                    <a:pos x="55" y="6"/>
                  </a:cxn>
                  <a:cxn ang="0">
                    <a:pos x="59" y="13"/>
                  </a:cxn>
                  <a:cxn ang="0">
                    <a:pos x="59" y="22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37" y="31"/>
                  </a:cxn>
                  <a:cxn ang="0">
                    <a:pos x="30" y="22"/>
                  </a:cxn>
                  <a:cxn ang="0">
                    <a:pos x="21" y="13"/>
                  </a:cxn>
                  <a:cxn ang="0">
                    <a:pos x="16" y="9"/>
                  </a:cxn>
                  <a:cxn ang="0">
                    <a:pos x="9" y="9"/>
                  </a:cxn>
                  <a:cxn ang="0">
                    <a:pos x="3" y="15"/>
                  </a:cxn>
                  <a:cxn ang="0">
                    <a:pos x="3" y="20"/>
                  </a:cxn>
                  <a:cxn ang="0">
                    <a:pos x="7" y="24"/>
                  </a:cxn>
                  <a:cxn ang="0">
                    <a:pos x="12" y="25"/>
                  </a:cxn>
                  <a:cxn ang="0">
                    <a:pos x="18" y="24"/>
                  </a:cxn>
                  <a:cxn ang="0">
                    <a:pos x="25" y="16"/>
                  </a:cxn>
                  <a:cxn ang="0">
                    <a:pos x="34" y="24"/>
                  </a:cxn>
                  <a:cxn ang="0">
                    <a:pos x="41" y="25"/>
                  </a:cxn>
                  <a:cxn ang="0">
                    <a:pos x="50" y="25"/>
                  </a:cxn>
                  <a:cxn ang="0">
                    <a:pos x="55" y="20"/>
                  </a:cxn>
                  <a:cxn ang="0">
                    <a:pos x="55" y="13"/>
                  </a:cxn>
                  <a:cxn ang="0">
                    <a:pos x="52" y="9"/>
                  </a:cxn>
                  <a:cxn ang="0">
                    <a:pos x="45" y="9"/>
                  </a:cxn>
                  <a:cxn ang="0">
                    <a:pos x="39" y="13"/>
                  </a:cxn>
                  <a:cxn ang="0">
                    <a:pos x="32" y="20"/>
                  </a:cxn>
                </a:cxnLst>
                <a:rect l="0" t="0" r="r" b="b"/>
                <a:pathLst>
                  <a:path w="59" h="34">
                    <a:moveTo>
                      <a:pt x="30" y="22"/>
                    </a:moveTo>
                    <a:lnTo>
                      <a:pt x="25" y="27"/>
                    </a:lnTo>
                    <a:lnTo>
                      <a:pt x="21" y="31"/>
                    </a:lnTo>
                    <a:lnTo>
                      <a:pt x="18" y="33"/>
                    </a:lnTo>
                    <a:lnTo>
                      <a:pt x="14" y="33"/>
                    </a:lnTo>
                    <a:lnTo>
                      <a:pt x="9" y="33"/>
                    </a:lnTo>
                    <a:lnTo>
                      <a:pt x="3" y="29"/>
                    </a:lnTo>
                    <a:lnTo>
                      <a:pt x="1" y="24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6"/>
                    </a:lnTo>
                    <a:lnTo>
                      <a:pt x="7" y="2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7" y="13"/>
                    </a:lnTo>
                    <a:lnTo>
                      <a:pt x="30" y="9"/>
                    </a:lnTo>
                    <a:lnTo>
                      <a:pt x="34" y="6"/>
                    </a:lnTo>
                    <a:lnTo>
                      <a:pt x="36" y="4"/>
                    </a:lnTo>
                    <a:lnTo>
                      <a:pt x="41" y="2"/>
                    </a:lnTo>
                    <a:lnTo>
                      <a:pt x="45" y="0"/>
                    </a:lnTo>
                    <a:lnTo>
                      <a:pt x="50" y="2"/>
                    </a:lnTo>
                    <a:lnTo>
                      <a:pt x="55" y="6"/>
                    </a:lnTo>
                    <a:lnTo>
                      <a:pt x="57" y="9"/>
                    </a:lnTo>
                    <a:lnTo>
                      <a:pt x="59" y="13"/>
                    </a:lnTo>
                    <a:lnTo>
                      <a:pt x="59" y="16"/>
                    </a:lnTo>
                    <a:lnTo>
                      <a:pt x="59" y="22"/>
                    </a:lnTo>
                    <a:lnTo>
                      <a:pt x="57" y="27"/>
                    </a:lnTo>
                    <a:lnTo>
                      <a:pt x="54" y="31"/>
                    </a:lnTo>
                    <a:lnTo>
                      <a:pt x="50" y="33"/>
                    </a:lnTo>
                    <a:lnTo>
                      <a:pt x="45" y="34"/>
                    </a:lnTo>
                    <a:lnTo>
                      <a:pt x="41" y="33"/>
                    </a:lnTo>
                    <a:lnTo>
                      <a:pt x="37" y="31"/>
                    </a:lnTo>
                    <a:lnTo>
                      <a:pt x="34" y="27"/>
                    </a:lnTo>
                    <a:lnTo>
                      <a:pt x="30" y="22"/>
                    </a:lnTo>
                    <a:close/>
                    <a:moveTo>
                      <a:pt x="25" y="16"/>
                    </a:moveTo>
                    <a:lnTo>
                      <a:pt x="21" y="13"/>
                    </a:lnTo>
                    <a:lnTo>
                      <a:pt x="18" y="11"/>
                    </a:lnTo>
                    <a:lnTo>
                      <a:pt x="16" y="9"/>
                    </a:lnTo>
                    <a:lnTo>
                      <a:pt x="12" y="9"/>
                    </a:lnTo>
                    <a:lnTo>
                      <a:pt x="9" y="9"/>
                    </a:lnTo>
                    <a:lnTo>
                      <a:pt x="5" y="11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7" y="24"/>
                    </a:lnTo>
                    <a:lnTo>
                      <a:pt x="10" y="25"/>
                    </a:lnTo>
                    <a:lnTo>
                      <a:pt x="12" y="25"/>
                    </a:lnTo>
                    <a:lnTo>
                      <a:pt x="16" y="24"/>
                    </a:lnTo>
                    <a:lnTo>
                      <a:pt x="18" y="24"/>
                    </a:lnTo>
                    <a:lnTo>
                      <a:pt x="19" y="22"/>
                    </a:lnTo>
                    <a:lnTo>
                      <a:pt x="25" y="16"/>
                    </a:lnTo>
                    <a:close/>
                    <a:moveTo>
                      <a:pt x="32" y="20"/>
                    </a:moveTo>
                    <a:lnTo>
                      <a:pt x="34" y="24"/>
                    </a:lnTo>
                    <a:lnTo>
                      <a:pt x="37" y="24"/>
                    </a:lnTo>
                    <a:lnTo>
                      <a:pt x="41" y="25"/>
                    </a:lnTo>
                    <a:lnTo>
                      <a:pt x="45" y="25"/>
                    </a:lnTo>
                    <a:lnTo>
                      <a:pt x="50" y="25"/>
                    </a:lnTo>
                    <a:lnTo>
                      <a:pt x="54" y="24"/>
                    </a:lnTo>
                    <a:lnTo>
                      <a:pt x="55" y="20"/>
                    </a:lnTo>
                    <a:lnTo>
                      <a:pt x="57" y="16"/>
                    </a:lnTo>
                    <a:lnTo>
                      <a:pt x="55" y="13"/>
                    </a:lnTo>
                    <a:lnTo>
                      <a:pt x="54" y="11"/>
                    </a:lnTo>
                    <a:lnTo>
                      <a:pt x="52" y="9"/>
                    </a:lnTo>
                    <a:lnTo>
                      <a:pt x="48" y="9"/>
                    </a:lnTo>
                    <a:lnTo>
                      <a:pt x="45" y="9"/>
                    </a:lnTo>
                    <a:lnTo>
                      <a:pt x="43" y="9"/>
                    </a:lnTo>
                    <a:lnTo>
                      <a:pt x="39" y="13"/>
                    </a:lnTo>
                    <a:lnTo>
                      <a:pt x="36" y="1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182"/>
              <p:cNvSpPr>
                <a:spLocks/>
              </p:cNvSpPr>
              <p:nvPr/>
            </p:nvSpPr>
            <p:spPr bwMode="auto">
              <a:xfrm>
                <a:off x="5018" y="2005"/>
                <a:ext cx="41" cy="16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68" y="11"/>
                  </a:cxn>
                  <a:cxn ang="0">
                    <a:pos x="74" y="11"/>
                  </a:cxn>
                  <a:cxn ang="0">
                    <a:pos x="77" y="11"/>
                  </a:cxn>
                  <a:cxn ang="0">
                    <a:pos x="79" y="9"/>
                  </a:cxn>
                  <a:cxn ang="0">
                    <a:pos x="81" y="9"/>
                  </a:cxn>
                  <a:cxn ang="0">
                    <a:pos x="81" y="6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3"/>
                  </a:cxn>
                  <a:cxn ang="0">
                    <a:pos x="81" y="33"/>
                  </a:cxn>
                  <a:cxn ang="0">
                    <a:pos x="81" y="27"/>
                  </a:cxn>
                  <a:cxn ang="0">
                    <a:pos x="81" y="25"/>
                  </a:cxn>
                  <a:cxn ang="0">
                    <a:pos x="79" y="24"/>
                  </a:cxn>
                  <a:cxn ang="0">
                    <a:pos x="77" y="22"/>
                  </a:cxn>
                  <a:cxn ang="0">
                    <a:pos x="76" y="22"/>
                  </a:cxn>
                  <a:cxn ang="0">
                    <a:pos x="68" y="22"/>
                  </a:cxn>
                  <a:cxn ang="0">
                    <a:pos x="22" y="22"/>
                  </a:cxn>
                  <a:cxn ang="0">
                    <a:pos x="14" y="22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9" y="24"/>
                  </a:cxn>
                  <a:cxn ang="0">
                    <a:pos x="7" y="25"/>
                  </a:cxn>
                  <a:cxn ang="0">
                    <a:pos x="7" y="27"/>
                  </a:cxn>
                  <a:cxn ang="0">
                    <a:pos x="7" y="29"/>
                  </a:cxn>
                  <a:cxn ang="0">
                    <a:pos x="9" y="33"/>
                  </a:cxn>
                  <a:cxn ang="0">
                    <a:pos x="9" y="33"/>
                  </a:cxn>
                </a:cxnLst>
                <a:rect l="0" t="0" r="r" b="b"/>
                <a:pathLst>
                  <a:path w="83" h="33">
                    <a:moveTo>
                      <a:pt x="9" y="3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68" y="11"/>
                    </a:lnTo>
                    <a:lnTo>
                      <a:pt x="74" y="11"/>
                    </a:lnTo>
                    <a:lnTo>
                      <a:pt x="77" y="11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1" y="6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3"/>
                    </a:lnTo>
                    <a:lnTo>
                      <a:pt x="81" y="33"/>
                    </a:lnTo>
                    <a:lnTo>
                      <a:pt x="81" y="27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7" y="22"/>
                    </a:lnTo>
                    <a:lnTo>
                      <a:pt x="76" y="22"/>
                    </a:lnTo>
                    <a:lnTo>
                      <a:pt x="68" y="22"/>
                    </a:lnTo>
                    <a:lnTo>
                      <a:pt x="22" y="22"/>
                    </a:lnTo>
                    <a:lnTo>
                      <a:pt x="14" y="22"/>
                    </a:lnTo>
                    <a:lnTo>
                      <a:pt x="11" y="22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7" y="25"/>
                    </a:lnTo>
                    <a:lnTo>
                      <a:pt x="7" y="27"/>
                    </a:lnTo>
                    <a:lnTo>
                      <a:pt x="7" y="29"/>
                    </a:lnTo>
                    <a:lnTo>
                      <a:pt x="9" y="3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183"/>
              <p:cNvSpPr>
                <a:spLocks noEditPoints="1"/>
              </p:cNvSpPr>
              <p:nvPr/>
            </p:nvSpPr>
            <p:spPr bwMode="auto">
              <a:xfrm>
                <a:off x="5018" y="1970"/>
                <a:ext cx="42" cy="25"/>
              </a:xfrm>
              <a:custGeom>
                <a:avLst/>
                <a:gdLst/>
                <a:ahLst/>
                <a:cxnLst>
                  <a:cxn ang="0">
                    <a:pos x="41" y="50"/>
                  </a:cxn>
                  <a:cxn ang="0">
                    <a:pos x="34" y="50"/>
                  </a:cxn>
                  <a:cxn ang="0">
                    <a:pos x="25" y="49"/>
                  </a:cxn>
                  <a:cxn ang="0">
                    <a:pos x="18" y="47"/>
                  </a:cxn>
                  <a:cxn ang="0">
                    <a:pos x="13" y="43"/>
                  </a:cxn>
                  <a:cxn ang="0">
                    <a:pos x="7" y="40"/>
                  </a:cxn>
                  <a:cxn ang="0">
                    <a:pos x="4" y="36"/>
                  </a:cxn>
                  <a:cxn ang="0">
                    <a:pos x="0" y="31"/>
                  </a:cxn>
                  <a:cxn ang="0">
                    <a:pos x="0" y="25"/>
                  </a:cxn>
                  <a:cxn ang="0">
                    <a:pos x="0" y="18"/>
                  </a:cxn>
                  <a:cxn ang="0">
                    <a:pos x="4" y="13"/>
                  </a:cxn>
                  <a:cxn ang="0">
                    <a:pos x="9" y="9"/>
                  </a:cxn>
                  <a:cxn ang="0">
                    <a:pos x="23" y="2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8" y="0"/>
                  </a:cxn>
                  <a:cxn ang="0">
                    <a:pos x="65" y="4"/>
                  </a:cxn>
                  <a:cxn ang="0">
                    <a:pos x="72" y="5"/>
                  </a:cxn>
                  <a:cxn ang="0">
                    <a:pos x="76" y="9"/>
                  </a:cxn>
                  <a:cxn ang="0">
                    <a:pos x="79" y="13"/>
                  </a:cxn>
                  <a:cxn ang="0">
                    <a:pos x="83" y="20"/>
                  </a:cxn>
                  <a:cxn ang="0">
                    <a:pos x="85" y="25"/>
                  </a:cxn>
                  <a:cxn ang="0">
                    <a:pos x="83" y="31"/>
                  </a:cxn>
                  <a:cxn ang="0">
                    <a:pos x="81" y="36"/>
                  </a:cxn>
                  <a:cxn ang="0">
                    <a:pos x="76" y="40"/>
                  </a:cxn>
                  <a:cxn ang="0">
                    <a:pos x="70" y="45"/>
                  </a:cxn>
                  <a:cxn ang="0">
                    <a:pos x="61" y="47"/>
                  </a:cxn>
                  <a:cxn ang="0">
                    <a:pos x="52" y="50"/>
                  </a:cxn>
                  <a:cxn ang="0">
                    <a:pos x="41" y="50"/>
                  </a:cxn>
                  <a:cxn ang="0">
                    <a:pos x="43" y="40"/>
                  </a:cxn>
                  <a:cxn ang="0">
                    <a:pos x="54" y="38"/>
                  </a:cxn>
                  <a:cxn ang="0">
                    <a:pos x="63" y="38"/>
                  </a:cxn>
                  <a:cxn ang="0">
                    <a:pos x="72" y="34"/>
                  </a:cxn>
                  <a:cxn ang="0">
                    <a:pos x="76" y="32"/>
                  </a:cxn>
                  <a:cxn ang="0">
                    <a:pos x="79" y="29"/>
                  </a:cxn>
                  <a:cxn ang="0">
                    <a:pos x="81" y="25"/>
                  </a:cxn>
                  <a:cxn ang="0">
                    <a:pos x="79" y="22"/>
                  </a:cxn>
                  <a:cxn ang="0">
                    <a:pos x="77" y="18"/>
                  </a:cxn>
                  <a:cxn ang="0">
                    <a:pos x="74" y="16"/>
                  </a:cxn>
                  <a:cxn ang="0">
                    <a:pos x="67" y="13"/>
                  </a:cxn>
                  <a:cxn ang="0">
                    <a:pos x="56" y="11"/>
                  </a:cxn>
                  <a:cxn ang="0">
                    <a:pos x="38" y="11"/>
                  </a:cxn>
                  <a:cxn ang="0">
                    <a:pos x="29" y="11"/>
                  </a:cxn>
                  <a:cxn ang="0">
                    <a:pos x="22" y="13"/>
                  </a:cxn>
                  <a:cxn ang="0">
                    <a:pos x="14" y="13"/>
                  </a:cxn>
                  <a:cxn ang="0">
                    <a:pos x="9" y="16"/>
                  </a:cxn>
                  <a:cxn ang="0">
                    <a:pos x="5" y="20"/>
                  </a:cxn>
                  <a:cxn ang="0">
                    <a:pos x="4" y="22"/>
                  </a:cxn>
                  <a:cxn ang="0">
                    <a:pos x="4" y="25"/>
                  </a:cxn>
                  <a:cxn ang="0">
                    <a:pos x="4" y="29"/>
                  </a:cxn>
                  <a:cxn ang="0">
                    <a:pos x="7" y="32"/>
                  </a:cxn>
                  <a:cxn ang="0">
                    <a:pos x="11" y="34"/>
                  </a:cxn>
                  <a:cxn ang="0">
                    <a:pos x="16" y="36"/>
                  </a:cxn>
                  <a:cxn ang="0">
                    <a:pos x="22" y="38"/>
                  </a:cxn>
                  <a:cxn ang="0">
                    <a:pos x="32" y="38"/>
                  </a:cxn>
                  <a:cxn ang="0">
                    <a:pos x="43" y="40"/>
                  </a:cxn>
                </a:cxnLst>
                <a:rect l="0" t="0" r="r" b="b"/>
                <a:pathLst>
                  <a:path w="85" h="50">
                    <a:moveTo>
                      <a:pt x="41" y="50"/>
                    </a:moveTo>
                    <a:lnTo>
                      <a:pt x="34" y="50"/>
                    </a:lnTo>
                    <a:lnTo>
                      <a:pt x="25" y="49"/>
                    </a:lnTo>
                    <a:lnTo>
                      <a:pt x="18" y="47"/>
                    </a:lnTo>
                    <a:lnTo>
                      <a:pt x="13" y="43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4" y="13"/>
                    </a:lnTo>
                    <a:lnTo>
                      <a:pt x="9" y="9"/>
                    </a:lnTo>
                    <a:lnTo>
                      <a:pt x="23" y="2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8" y="0"/>
                    </a:lnTo>
                    <a:lnTo>
                      <a:pt x="65" y="4"/>
                    </a:lnTo>
                    <a:lnTo>
                      <a:pt x="72" y="5"/>
                    </a:lnTo>
                    <a:lnTo>
                      <a:pt x="76" y="9"/>
                    </a:lnTo>
                    <a:lnTo>
                      <a:pt x="79" y="13"/>
                    </a:lnTo>
                    <a:lnTo>
                      <a:pt x="83" y="20"/>
                    </a:lnTo>
                    <a:lnTo>
                      <a:pt x="85" y="25"/>
                    </a:lnTo>
                    <a:lnTo>
                      <a:pt x="83" y="31"/>
                    </a:lnTo>
                    <a:lnTo>
                      <a:pt x="81" y="36"/>
                    </a:lnTo>
                    <a:lnTo>
                      <a:pt x="76" y="40"/>
                    </a:lnTo>
                    <a:lnTo>
                      <a:pt x="70" y="45"/>
                    </a:lnTo>
                    <a:lnTo>
                      <a:pt x="61" y="47"/>
                    </a:lnTo>
                    <a:lnTo>
                      <a:pt x="52" y="50"/>
                    </a:lnTo>
                    <a:lnTo>
                      <a:pt x="41" y="50"/>
                    </a:lnTo>
                    <a:close/>
                    <a:moveTo>
                      <a:pt x="43" y="40"/>
                    </a:moveTo>
                    <a:lnTo>
                      <a:pt x="54" y="38"/>
                    </a:lnTo>
                    <a:lnTo>
                      <a:pt x="63" y="38"/>
                    </a:lnTo>
                    <a:lnTo>
                      <a:pt x="72" y="34"/>
                    </a:lnTo>
                    <a:lnTo>
                      <a:pt x="76" y="32"/>
                    </a:lnTo>
                    <a:lnTo>
                      <a:pt x="79" y="29"/>
                    </a:lnTo>
                    <a:lnTo>
                      <a:pt x="81" y="25"/>
                    </a:lnTo>
                    <a:lnTo>
                      <a:pt x="79" y="22"/>
                    </a:lnTo>
                    <a:lnTo>
                      <a:pt x="77" y="18"/>
                    </a:lnTo>
                    <a:lnTo>
                      <a:pt x="74" y="16"/>
                    </a:lnTo>
                    <a:lnTo>
                      <a:pt x="67" y="13"/>
                    </a:lnTo>
                    <a:lnTo>
                      <a:pt x="56" y="11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2" y="13"/>
                    </a:lnTo>
                    <a:lnTo>
                      <a:pt x="14" y="13"/>
                    </a:lnTo>
                    <a:lnTo>
                      <a:pt x="9" y="16"/>
                    </a:lnTo>
                    <a:lnTo>
                      <a:pt x="5" y="20"/>
                    </a:lnTo>
                    <a:lnTo>
                      <a:pt x="4" y="22"/>
                    </a:lnTo>
                    <a:lnTo>
                      <a:pt x="4" y="25"/>
                    </a:lnTo>
                    <a:lnTo>
                      <a:pt x="4" y="29"/>
                    </a:lnTo>
                    <a:lnTo>
                      <a:pt x="7" y="32"/>
                    </a:lnTo>
                    <a:lnTo>
                      <a:pt x="11" y="34"/>
                    </a:lnTo>
                    <a:lnTo>
                      <a:pt x="16" y="36"/>
                    </a:lnTo>
                    <a:lnTo>
                      <a:pt x="22" y="38"/>
                    </a:lnTo>
                    <a:lnTo>
                      <a:pt x="32" y="38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184"/>
              <p:cNvSpPr>
                <a:spLocks/>
              </p:cNvSpPr>
              <p:nvPr/>
            </p:nvSpPr>
            <p:spPr bwMode="auto">
              <a:xfrm>
                <a:off x="4992" y="1948"/>
                <a:ext cx="30" cy="18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9" y="4"/>
                  </a:cxn>
                  <a:cxn ang="0">
                    <a:pos x="59" y="38"/>
                  </a:cxn>
                  <a:cxn ang="0">
                    <a:pos x="57" y="38"/>
                  </a:cxn>
                  <a:cxn ang="0">
                    <a:pos x="48" y="29"/>
                  </a:cxn>
                  <a:cxn ang="0">
                    <a:pos x="41" y="22"/>
                  </a:cxn>
                  <a:cxn ang="0">
                    <a:pos x="36" y="16"/>
                  </a:cxn>
                  <a:cxn ang="0">
                    <a:pos x="28" y="13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4" y="11"/>
                  </a:cxn>
                  <a:cxn ang="0">
                    <a:pos x="10" y="14"/>
                  </a:cxn>
                  <a:cxn ang="0">
                    <a:pos x="7" y="18"/>
                  </a:cxn>
                  <a:cxn ang="0">
                    <a:pos x="7" y="22"/>
                  </a:cxn>
                  <a:cxn ang="0">
                    <a:pos x="7" y="27"/>
                  </a:cxn>
                  <a:cxn ang="0">
                    <a:pos x="9" y="31"/>
                  </a:cxn>
                  <a:cxn ang="0">
                    <a:pos x="12" y="32"/>
                  </a:cxn>
                  <a:cxn ang="0">
                    <a:pos x="16" y="34"/>
                  </a:cxn>
                  <a:cxn ang="0">
                    <a:pos x="16" y="36"/>
                  </a:cxn>
                  <a:cxn ang="0">
                    <a:pos x="9" y="34"/>
                  </a:cxn>
                  <a:cxn ang="0">
                    <a:pos x="3" y="31"/>
                  </a:cxn>
                  <a:cxn ang="0">
                    <a:pos x="1" y="25"/>
                  </a:cxn>
                  <a:cxn ang="0">
                    <a:pos x="0" y="20"/>
                  </a:cxn>
                  <a:cxn ang="0">
                    <a:pos x="1" y="13"/>
                  </a:cxn>
                  <a:cxn ang="0">
                    <a:pos x="5" y="7"/>
                  </a:cxn>
                  <a:cxn ang="0">
                    <a:pos x="9" y="4"/>
                  </a:cxn>
                  <a:cxn ang="0">
                    <a:pos x="14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30" y="9"/>
                  </a:cxn>
                  <a:cxn ang="0">
                    <a:pos x="39" y="16"/>
                  </a:cxn>
                  <a:cxn ang="0">
                    <a:pos x="45" y="22"/>
                  </a:cxn>
                  <a:cxn ang="0">
                    <a:pos x="50" y="27"/>
                  </a:cxn>
                  <a:cxn ang="0">
                    <a:pos x="52" y="29"/>
                  </a:cxn>
                  <a:cxn ang="0">
                    <a:pos x="52" y="14"/>
                  </a:cxn>
                  <a:cxn ang="0">
                    <a:pos x="52" y="11"/>
                  </a:cxn>
                  <a:cxn ang="0">
                    <a:pos x="52" y="7"/>
                  </a:cxn>
                  <a:cxn ang="0">
                    <a:pos x="52" y="5"/>
                  </a:cxn>
                  <a:cxn ang="0">
                    <a:pos x="50" y="4"/>
                  </a:cxn>
                  <a:cxn ang="0">
                    <a:pos x="50" y="2"/>
                  </a:cxn>
                  <a:cxn ang="0">
                    <a:pos x="48" y="2"/>
                  </a:cxn>
                  <a:cxn ang="0">
                    <a:pos x="48" y="0"/>
                  </a:cxn>
                </a:cxnLst>
                <a:rect l="0" t="0" r="r" b="b"/>
                <a:pathLst>
                  <a:path w="59" h="38">
                    <a:moveTo>
                      <a:pt x="48" y="0"/>
                    </a:moveTo>
                    <a:lnTo>
                      <a:pt x="59" y="4"/>
                    </a:lnTo>
                    <a:lnTo>
                      <a:pt x="59" y="38"/>
                    </a:lnTo>
                    <a:lnTo>
                      <a:pt x="57" y="38"/>
                    </a:lnTo>
                    <a:lnTo>
                      <a:pt x="48" y="29"/>
                    </a:lnTo>
                    <a:lnTo>
                      <a:pt x="41" y="22"/>
                    </a:lnTo>
                    <a:lnTo>
                      <a:pt x="36" y="16"/>
                    </a:lnTo>
                    <a:lnTo>
                      <a:pt x="28" y="13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4" y="11"/>
                    </a:lnTo>
                    <a:lnTo>
                      <a:pt x="10" y="14"/>
                    </a:lnTo>
                    <a:lnTo>
                      <a:pt x="7" y="18"/>
                    </a:lnTo>
                    <a:lnTo>
                      <a:pt x="7" y="22"/>
                    </a:lnTo>
                    <a:lnTo>
                      <a:pt x="7" y="27"/>
                    </a:lnTo>
                    <a:lnTo>
                      <a:pt x="9" y="31"/>
                    </a:lnTo>
                    <a:lnTo>
                      <a:pt x="12" y="32"/>
                    </a:lnTo>
                    <a:lnTo>
                      <a:pt x="16" y="34"/>
                    </a:lnTo>
                    <a:lnTo>
                      <a:pt x="16" y="36"/>
                    </a:lnTo>
                    <a:lnTo>
                      <a:pt x="9" y="34"/>
                    </a:lnTo>
                    <a:lnTo>
                      <a:pt x="3" y="31"/>
                    </a:lnTo>
                    <a:lnTo>
                      <a:pt x="1" y="25"/>
                    </a:lnTo>
                    <a:lnTo>
                      <a:pt x="0" y="20"/>
                    </a:lnTo>
                    <a:lnTo>
                      <a:pt x="1" y="13"/>
                    </a:lnTo>
                    <a:lnTo>
                      <a:pt x="5" y="7"/>
                    </a:lnTo>
                    <a:lnTo>
                      <a:pt x="9" y="4"/>
                    </a:lnTo>
                    <a:lnTo>
                      <a:pt x="14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30" y="9"/>
                    </a:lnTo>
                    <a:lnTo>
                      <a:pt x="39" y="16"/>
                    </a:lnTo>
                    <a:lnTo>
                      <a:pt x="45" y="22"/>
                    </a:lnTo>
                    <a:lnTo>
                      <a:pt x="50" y="27"/>
                    </a:lnTo>
                    <a:lnTo>
                      <a:pt x="52" y="29"/>
                    </a:lnTo>
                    <a:lnTo>
                      <a:pt x="52" y="14"/>
                    </a:lnTo>
                    <a:lnTo>
                      <a:pt x="52" y="11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48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185"/>
              <p:cNvSpPr>
                <a:spLocks noEditPoints="1"/>
              </p:cNvSpPr>
              <p:nvPr/>
            </p:nvSpPr>
            <p:spPr bwMode="auto">
              <a:xfrm>
                <a:off x="4992" y="1925"/>
                <a:ext cx="30" cy="19"/>
              </a:xfrm>
              <a:custGeom>
                <a:avLst/>
                <a:gdLst/>
                <a:ahLst/>
                <a:cxnLst>
                  <a:cxn ang="0">
                    <a:pos x="30" y="38"/>
                  </a:cxn>
                  <a:cxn ang="0">
                    <a:pos x="21" y="36"/>
                  </a:cxn>
                  <a:cxn ang="0">
                    <a:pos x="12" y="34"/>
                  </a:cxn>
                  <a:cxn ang="0">
                    <a:pos x="7" y="31"/>
                  </a:cxn>
                  <a:cxn ang="0">
                    <a:pos x="3" y="27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3" y="11"/>
                  </a:cxn>
                  <a:cxn ang="0">
                    <a:pos x="7" y="7"/>
                  </a:cxn>
                  <a:cxn ang="0">
                    <a:pos x="12" y="4"/>
                  </a:cxn>
                  <a:cxn ang="0">
                    <a:pos x="19" y="2"/>
                  </a:cxn>
                  <a:cxn ang="0">
                    <a:pos x="28" y="0"/>
                  </a:cxn>
                  <a:cxn ang="0">
                    <a:pos x="39" y="2"/>
                  </a:cxn>
                  <a:cxn ang="0">
                    <a:pos x="46" y="4"/>
                  </a:cxn>
                  <a:cxn ang="0">
                    <a:pos x="52" y="7"/>
                  </a:cxn>
                  <a:cxn ang="0">
                    <a:pos x="57" y="11"/>
                  </a:cxn>
                  <a:cxn ang="0">
                    <a:pos x="59" y="14"/>
                  </a:cxn>
                  <a:cxn ang="0">
                    <a:pos x="59" y="20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0" y="38"/>
                  </a:cxn>
                  <a:cxn ang="0">
                    <a:pos x="30" y="29"/>
                  </a:cxn>
                  <a:cxn ang="0">
                    <a:pos x="39" y="29"/>
                  </a:cxn>
                  <a:cxn ang="0">
                    <a:pos x="45" y="27"/>
                  </a:cxn>
                  <a:cxn ang="0">
                    <a:pos x="50" y="27"/>
                  </a:cxn>
                  <a:cxn ang="0">
                    <a:pos x="54" y="25"/>
                  </a:cxn>
                  <a:cxn ang="0">
                    <a:pos x="55" y="22"/>
                  </a:cxn>
                  <a:cxn ang="0">
                    <a:pos x="57" y="20"/>
                  </a:cxn>
                  <a:cxn ang="0">
                    <a:pos x="57" y="16"/>
                  </a:cxn>
                  <a:cxn ang="0">
                    <a:pos x="55" y="14"/>
                  </a:cxn>
                  <a:cxn ang="0">
                    <a:pos x="52" y="13"/>
                  </a:cxn>
                  <a:cxn ang="0">
                    <a:pos x="48" y="11"/>
                  </a:cxn>
                  <a:cxn ang="0">
                    <a:pos x="43" y="9"/>
                  </a:cxn>
                  <a:cxn ang="0">
                    <a:pos x="36" y="9"/>
                  </a:cxn>
                  <a:cxn ang="0">
                    <a:pos x="27" y="9"/>
                  </a:cxn>
                  <a:cxn ang="0">
                    <a:pos x="18" y="9"/>
                  </a:cxn>
                  <a:cxn ang="0">
                    <a:pos x="10" y="11"/>
                  </a:cxn>
                  <a:cxn ang="0">
                    <a:pos x="7" y="13"/>
                  </a:cxn>
                  <a:cxn ang="0">
                    <a:pos x="3" y="14"/>
                  </a:cxn>
                  <a:cxn ang="0">
                    <a:pos x="3" y="16"/>
                  </a:cxn>
                  <a:cxn ang="0">
                    <a:pos x="3" y="18"/>
                  </a:cxn>
                  <a:cxn ang="0">
                    <a:pos x="3" y="22"/>
                  </a:cxn>
                  <a:cxn ang="0">
                    <a:pos x="5" y="23"/>
                  </a:cxn>
                  <a:cxn ang="0">
                    <a:pos x="10" y="27"/>
                  </a:cxn>
                  <a:cxn ang="0">
                    <a:pos x="16" y="29"/>
                  </a:cxn>
                  <a:cxn ang="0">
                    <a:pos x="23" y="29"/>
                  </a:cxn>
                  <a:cxn ang="0">
                    <a:pos x="30" y="29"/>
                  </a:cxn>
                </a:cxnLst>
                <a:rect l="0" t="0" r="r" b="b"/>
                <a:pathLst>
                  <a:path w="59" h="38">
                    <a:moveTo>
                      <a:pt x="30" y="38"/>
                    </a:moveTo>
                    <a:lnTo>
                      <a:pt x="21" y="36"/>
                    </a:lnTo>
                    <a:lnTo>
                      <a:pt x="12" y="34"/>
                    </a:lnTo>
                    <a:lnTo>
                      <a:pt x="7" y="31"/>
                    </a:lnTo>
                    <a:lnTo>
                      <a:pt x="3" y="27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3" y="11"/>
                    </a:lnTo>
                    <a:lnTo>
                      <a:pt x="7" y="7"/>
                    </a:lnTo>
                    <a:lnTo>
                      <a:pt x="12" y="4"/>
                    </a:lnTo>
                    <a:lnTo>
                      <a:pt x="19" y="2"/>
                    </a:lnTo>
                    <a:lnTo>
                      <a:pt x="28" y="0"/>
                    </a:lnTo>
                    <a:lnTo>
                      <a:pt x="39" y="2"/>
                    </a:lnTo>
                    <a:lnTo>
                      <a:pt x="46" y="4"/>
                    </a:lnTo>
                    <a:lnTo>
                      <a:pt x="52" y="7"/>
                    </a:lnTo>
                    <a:lnTo>
                      <a:pt x="57" y="11"/>
                    </a:lnTo>
                    <a:lnTo>
                      <a:pt x="59" y="14"/>
                    </a:lnTo>
                    <a:lnTo>
                      <a:pt x="59" y="20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0" y="38"/>
                    </a:lnTo>
                    <a:close/>
                    <a:moveTo>
                      <a:pt x="30" y="29"/>
                    </a:moveTo>
                    <a:lnTo>
                      <a:pt x="39" y="29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54" y="25"/>
                    </a:lnTo>
                    <a:lnTo>
                      <a:pt x="55" y="22"/>
                    </a:lnTo>
                    <a:lnTo>
                      <a:pt x="57" y="20"/>
                    </a:lnTo>
                    <a:lnTo>
                      <a:pt x="57" y="16"/>
                    </a:lnTo>
                    <a:lnTo>
                      <a:pt x="55" y="14"/>
                    </a:lnTo>
                    <a:lnTo>
                      <a:pt x="52" y="13"/>
                    </a:lnTo>
                    <a:lnTo>
                      <a:pt x="48" y="11"/>
                    </a:lnTo>
                    <a:lnTo>
                      <a:pt x="43" y="9"/>
                    </a:lnTo>
                    <a:lnTo>
                      <a:pt x="36" y="9"/>
                    </a:lnTo>
                    <a:lnTo>
                      <a:pt x="27" y="9"/>
                    </a:lnTo>
                    <a:lnTo>
                      <a:pt x="18" y="9"/>
                    </a:lnTo>
                    <a:lnTo>
                      <a:pt x="10" y="11"/>
                    </a:lnTo>
                    <a:lnTo>
                      <a:pt x="7" y="13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3" y="22"/>
                    </a:lnTo>
                    <a:lnTo>
                      <a:pt x="5" y="23"/>
                    </a:lnTo>
                    <a:lnTo>
                      <a:pt x="10" y="27"/>
                    </a:lnTo>
                    <a:lnTo>
                      <a:pt x="16" y="29"/>
                    </a:lnTo>
                    <a:lnTo>
                      <a:pt x="23" y="29"/>
                    </a:ln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186"/>
              <p:cNvSpPr>
                <a:spLocks/>
              </p:cNvSpPr>
              <p:nvPr/>
            </p:nvSpPr>
            <p:spPr bwMode="auto">
              <a:xfrm>
                <a:off x="5018" y="1723"/>
                <a:ext cx="41" cy="17"/>
              </a:xfrm>
              <a:custGeom>
                <a:avLst/>
                <a:gdLst/>
                <a:ahLst/>
                <a:cxnLst>
                  <a:cxn ang="0">
                    <a:pos x="9" y="32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68" y="11"/>
                  </a:cxn>
                  <a:cxn ang="0">
                    <a:pos x="74" y="11"/>
                  </a:cxn>
                  <a:cxn ang="0">
                    <a:pos x="77" y="9"/>
                  </a:cxn>
                  <a:cxn ang="0">
                    <a:pos x="79" y="9"/>
                  </a:cxn>
                  <a:cxn ang="0">
                    <a:pos x="81" y="7"/>
                  </a:cxn>
                  <a:cxn ang="0">
                    <a:pos x="81" y="3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0"/>
                  </a:cxn>
                  <a:cxn ang="0">
                    <a:pos x="81" y="30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1"/>
                  </a:cxn>
                  <a:cxn ang="0">
                    <a:pos x="77" y="21"/>
                  </a:cxn>
                  <a:cxn ang="0">
                    <a:pos x="76" y="20"/>
                  </a:cxn>
                  <a:cxn ang="0">
                    <a:pos x="68" y="20"/>
                  </a:cxn>
                  <a:cxn ang="0">
                    <a:pos x="22" y="20"/>
                  </a:cxn>
                  <a:cxn ang="0">
                    <a:pos x="14" y="20"/>
                  </a:cxn>
                  <a:cxn ang="0">
                    <a:pos x="11" y="21"/>
                  </a:cxn>
                  <a:cxn ang="0">
                    <a:pos x="9" y="21"/>
                  </a:cxn>
                  <a:cxn ang="0">
                    <a:pos x="9" y="21"/>
                  </a:cxn>
                  <a:cxn ang="0">
                    <a:pos x="7" y="23"/>
                  </a:cxn>
                  <a:cxn ang="0">
                    <a:pos x="7" y="25"/>
                  </a:cxn>
                  <a:cxn ang="0">
                    <a:pos x="7" y="27"/>
                  </a:cxn>
                  <a:cxn ang="0">
                    <a:pos x="9" y="30"/>
                  </a:cxn>
                  <a:cxn ang="0">
                    <a:pos x="9" y="32"/>
                  </a:cxn>
                </a:cxnLst>
                <a:rect l="0" t="0" r="r" b="b"/>
                <a:pathLst>
                  <a:path w="83" h="32">
                    <a:moveTo>
                      <a:pt x="9" y="32"/>
                    </a:moveTo>
                    <a:lnTo>
                      <a:pt x="0" y="12"/>
                    </a:lnTo>
                    <a:lnTo>
                      <a:pt x="0" y="11"/>
                    </a:lnTo>
                    <a:lnTo>
                      <a:pt x="68" y="11"/>
                    </a:lnTo>
                    <a:lnTo>
                      <a:pt x="74" y="11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81" y="7"/>
                    </a:lnTo>
                    <a:lnTo>
                      <a:pt x="81" y="3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0"/>
                    </a:lnTo>
                    <a:lnTo>
                      <a:pt x="81" y="30"/>
                    </a:lnTo>
                    <a:lnTo>
                      <a:pt x="81" y="25"/>
                    </a:lnTo>
                    <a:lnTo>
                      <a:pt x="81" y="23"/>
                    </a:lnTo>
                    <a:lnTo>
                      <a:pt x="79" y="21"/>
                    </a:lnTo>
                    <a:lnTo>
                      <a:pt x="77" y="21"/>
                    </a:lnTo>
                    <a:lnTo>
                      <a:pt x="76" y="20"/>
                    </a:lnTo>
                    <a:lnTo>
                      <a:pt x="68" y="20"/>
                    </a:lnTo>
                    <a:lnTo>
                      <a:pt x="22" y="20"/>
                    </a:lnTo>
                    <a:lnTo>
                      <a:pt x="14" y="20"/>
                    </a:lnTo>
                    <a:lnTo>
                      <a:pt x="11" y="21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7" y="23"/>
                    </a:lnTo>
                    <a:lnTo>
                      <a:pt x="7" y="25"/>
                    </a:lnTo>
                    <a:lnTo>
                      <a:pt x="7" y="27"/>
                    </a:lnTo>
                    <a:lnTo>
                      <a:pt x="9" y="30"/>
                    </a:lnTo>
                    <a:lnTo>
                      <a:pt x="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187"/>
              <p:cNvSpPr>
                <a:spLocks noEditPoints="1"/>
              </p:cNvSpPr>
              <p:nvPr/>
            </p:nvSpPr>
            <p:spPr bwMode="auto">
              <a:xfrm>
                <a:off x="5018" y="1687"/>
                <a:ext cx="42" cy="26"/>
              </a:xfrm>
              <a:custGeom>
                <a:avLst/>
                <a:gdLst/>
                <a:ahLst/>
                <a:cxnLst>
                  <a:cxn ang="0">
                    <a:pos x="41" y="50"/>
                  </a:cxn>
                  <a:cxn ang="0">
                    <a:pos x="34" y="50"/>
                  </a:cxn>
                  <a:cxn ang="0">
                    <a:pos x="25" y="49"/>
                  </a:cxn>
                  <a:cxn ang="0">
                    <a:pos x="18" y="47"/>
                  </a:cxn>
                  <a:cxn ang="0">
                    <a:pos x="13" y="45"/>
                  </a:cxn>
                  <a:cxn ang="0">
                    <a:pos x="7" y="40"/>
                  </a:cxn>
                  <a:cxn ang="0">
                    <a:pos x="4" y="36"/>
                  </a:cxn>
                  <a:cxn ang="0">
                    <a:pos x="0" y="31"/>
                  </a:cxn>
                  <a:cxn ang="0">
                    <a:pos x="0" y="25"/>
                  </a:cxn>
                  <a:cxn ang="0">
                    <a:pos x="0" y="20"/>
                  </a:cxn>
                  <a:cxn ang="0">
                    <a:pos x="4" y="14"/>
                  </a:cxn>
                  <a:cxn ang="0">
                    <a:pos x="9" y="9"/>
                  </a:cxn>
                  <a:cxn ang="0">
                    <a:pos x="23" y="2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8" y="2"/>
                  </a:cxn>
                  <a:cxn ang="0">
                    <a:pos x="65" y="4"/>
                  </a:cxn>
                  <a:cxn ang="0">
                    <a:pos x="72" y="7"/>
                  </a:cxn>
                  <a:cxn ang="0">
                    <a:pos x="76" y="11"/>
                  </a:cxn>
                  <a:cxn ang="0">
                    <a:pos x="79" y="14"/>
                  </a:cxn>
                  <a:cxn ang="0">
                    <a:pos x="83" y="20"/>
                  </a:cxn>
                  <a:cxn ang="0">
                    <a:pos x="85" y="25"/>
                  </a:cxn>
                  <a:cxn ang="0">
                    <a:pos x="83" y="31"/>
                  </a:cxn>
                  <a:cxn ang="0">
                    <a:pos x="81" y="36"/>
                  </a:cxn>
                  <a:cxn ang="0">
                    <a:pos x="76" y="41"/>
                  </a:cxn>
                  <a:cxn ang="0">
                    <a:pos x="70" y="45"/>
                  </a:cxn>
                  <a:cxn ang="0">
                    <a:pos x="61" y="49"/>
                  </a:cxn>
                  <a:cxn ang="0">
                    <a:pos x="52" y="50"/>
                  </a:cxn>
                  <a:cxn ang="0">
                    <a:pos x="41" y="50"/>
                  </a:cxn>
                  <a:cxn ang="0">
                    <a:pos x="43" y="40"/>
                  </a:cxn>
                  <a:cxn ang="0">
                    <a:pos x="54" y="40"/>
                  </a:cxn>
                  <a:cxn ang="0">
                    <a:pos x="63" y="38"/>
                  </a:cxn>
                  <a:cxn ang="0">
                    <a:pos x="72" y="36"/>
                  </a:cxn>
                  <a:cxn ang="0">
                    <a:pos x="76" y="32"/>
                  </a:cxn>
                  <a:cxn ang="0">
                    <a:pos x="79" y="31"/>
                  </a:cxn>
                  <a:cxn ang="0">
                    <a:pos x="81" y="25"/>
                  </a:cxn>
                  <a:cxn ang="0">
                    <a:pos x="79" y="23"/>
                  </a:cxn>
                  <a:cxn ang="0">
                    <a:pos x="77" y="20"/>
                  </a:cxn>
                  <a:cxn ang="0">
                    <a:pos x="74" y="16"/>
                  </a:cxn>
                  <a:cxn ang="0">
                    <a:pos x="67" y="14"/>
                  </a:cxn>
                  <a:cxn ang="0">
                    <a:pos x="56" y="13"/>
                  </a:cxn>
                  <a:cxn ang="0">
                    <a:pos x="38" y="11"/>
                  </a:cxn>
                  <a:cxn ang="0">
                    <a:pos x="29" y="13"/>
                  </a:cxn>
                  <a:cxn ang="0">
                    <a:pos x="22" y="13"/>
                  </a:cxn>
                  <a:cxn ang="0">
                    <a:pos x="14" y="14"/>
                  </a:cxn>
                  <a:cxn ang="0">
                    <a:pos x="9" y="16"/>
                  </a:cxn>
                  <a:cxn ang="0">
                    <a:pos x="5" y="20"/>
                  </a:cxn>
                  <a:cxn ang="0">
                    <a:pos x="4" y="22"/>
                  </a:cxn>
                  <a:cxn ang="0">
                    <a:pos x="4" y="25"/>
                  </a:cxn>
                  <a:cxn ang="0">
                    <a:pos x="4" y="29"/>
                  </a:cxn>
                  <a:cxn ang="0">
                    <a:pos x="7" y="32"/>
                  </a:cxn>
                  <a:cxn ang="0">
                    <a:pos x="11" y="34"/>
                  </a:cxn>
                  <a:cxn ang="0">
                    <a:pos x="16" y="36"/>
                  </a:cxn>
                  <a:cxn ang="0">
                    <a:pos x="22" y="38"/>
                  </a:cxn>
                  <a:cxn ang="0">
                    <a:pos x="32" y="40"/>
                  </a:cxn>
                  <a:cxn ang="0">
                    <a:pos x="43" y="40"/>
                  </a:cxn>
                </a:cxnLst>
                <a:rect l="0" t="0" r="r" b="b"/>
                <a:pathLst>
                  <a:path w="85" h="50">
                    <a:moveTo>
                      <a:pt x="41" y="50"/>
                    </a:moveTo>
                    <a:lnTo>
                      <a:pt x="34" y="50"/>
                    </a:lnTo>
                    <a:lnTo>
                      <a:pt x="25" y="49"/>
                    </a:lnTo>
                    <a:lnTo>
                      <a:pt x="18" y="47"/>
                    </a:lnTo>
                    <a:lnTo>
                      <a:pt x="13" y="45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4" y="14"/>
                    </a:lnTo>
                    <a:lnTo>
                      <a:pt x="9" y="9"/>
                    </a:lnTo>
                    <a:lnTo>
                      <a:pt x="23" y="2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8" y="2"/>
                    </a:lnTo>
                    <a:lnTo>
                      <a:pt x="65" y="4"/>
                    </a:lnTo>
                    <a:lnTo>
                      <a:pt x="72" y="7"/>
                    </a:lnTo>
                    <a:lnTo>
                      <a:pt x="76" y="11"/>
                    </a:lnTo>
                    <a:lnTo>
                      <a:pt x="79" y="14"/>
                    </a:lnTo>
                    <a:lnTo>
                      <a:pt x="83" y="20"/>
                    </a:lnTo>
                    <a:lnTo>
                      <a:pt x="85" y="25"/>
                    </a:lnTo>
                    <a:lnTo>
                      <a:pt x="83" y="31"/>
                    </a:lnTo>
                    <a:lnTo>
                      <a:pt x="81" y="36"/>
                    </a:lnTo>
                    <a:lnTo>
                      <a:pt x="76" y="41"/>
                    </a:lnTo>
                    <a:lnTo>
                      <a:pt x="70" y="45"/>
                    </a:lnTo>
                    <a:lnTo>
                      <a:pt x="61" y="49"/>
                    </a:lnTo>
                    <a:lnTo>
                      <a:pt x="52" y="50"/>
                    </a:lnTo>
                    <a:lnTo>
                      <a:pt x="41" y="50"/>
                    </a:lnTo>
                    <a:close/>
                    <a:moveTo>
                      <a:pt x="43" y="40"/>
                    </a:moveTo>
                    <a:lnTo>
                      <a:pt x="54" y="40"/>
                    </a:lnTo>
                    <a:lnTo>
                      <a:pt x="63" y="38"/>
                    </a:lnTo>
                    <a:lnTo>
                      <a:pt x="72" y="36"/>
                    </a:lnTo>
                    <a:lnTo>
                      <a:pt x="76" y="32"/>
                    </a:lnTo>
                    <a:lnTo>
                      <a:pt x="79" y="31"/>
                    </a:lnTo>
                    <a:lnTo>
                      <a:pt x="81" y="25"/>
                    </a:lnTo>
                    <a:lnTo>
                      <a:pt x="79" y="23"/>
                    </a:lnTo>
                    <a:lnTo>
                      <a:pt x="77" y="20"/>
                    </a:lnTo>
                    <a:lnTo>
                      <a:pt x="74" y="16"/>
                    </a:lnTo>
                    <a:lnTo>
                      <a:pt x="67" y="14"/>
                    </a:lnTo>
                    <a:lnTo>
                      <a:pt x="56" y="13"/>
                    </a:lnTo>
                    <a:lnTo>
                      <a:pt x="38" y="11"/>
                    </a:lnTo>
                    <a:lnTo>
                      <a:pt x="29" y="13"/>
                    </a:lnTo>
                    <a:lnTo>
                      <a:pt x="22" y="13"/>
                    </a:lnTo>
                    <a:lnTo>
                      <a:pt x="14" y="14"/>
                    </a:lnTo>
                    <a:lnTo>
                      <a:pt x="9" y="16"/>
                    </a:lnTo>
                    <a:lnTo>
                      <a:pt x="5" y="20"/>
                    </a:lnTo>
                    <a:lnTo>
                      <a:pt x="4" y="22"/>
                    </a:lnTo>
                    <a:lnTo>
                      <a:pt x="4" y="25"/>
                    </a:lnTo>
                    <a:lnTo>
                      <a:pt x="4" y="29"/>
                    </a:lnTo>
                    <a:lnTo>
                      <a:pt x="7" y="32"/>
                    </a:lnTo>
                    <a:lnTo>
                      <a:pt x="11" y="34"/>
                    </a:lnTo>
                    <a:lnTo>
                      <a:pt x="16" y="36"/>
                    </a:lnTo>
                    <a:lnTo>
                      <a:pt x="22" y="38"/>
                    </a:lnTo>
                    <a:lnTo>
                      <a:pt x="32" y="40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188"/>
              <p:cNvSpPr>
                <a:spLocks/>
              </p:cNvSpPr>
              <p:nvPr/>
            </p:nvSpPr>
            <p:spPr bwMode="auto">
              <a:xfrm>
                <a:off x="4992" y="1665"/>
                <a:ext cx="30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9" y="5"/>
                  </a:cxn>
                  <a:cxn ang="0">
                    <a:pos x="59" y="40"/>
                  </a:cxn>
                  <a:cxn ang="0">
                    <a:pos x="57" y="40"/>
                  </a:cxn>
                  <a:cxn ang="0">
                    <a:pos x="48" y="31"/>
                  </a:cxn>
                  <a:cxn ang="0">
                    <a:pos x="41" y="23"/>
                  </a:cxn>
                  <a:cxn ang="0">
                    <a:pos x="36" y="18"/>
                  </a:cxn>
                  <a:cxn ang="0">
                    <a:pos x="28" y="14"/>
                  </a:cxn>
                  <a:cxn ang="0">
                    <a:pos x="23" y="13"/>
                  </a:cxn>
                  <a:cxn ang="0">
                    <a:pos x="19" y="11"/>
                  </a:cxn>
                  <a:cxn ang="0">
                    <a:pos x="14" y="13"/>
                  </a:cxn>
                  <a:cxn ang="0">
                    <a:pos x="10" y="14"/>
                  </a:cxn>
                  <a:cxn ang="0">
                    <a:pos x="7" y="18"/>
                  </a:cxn>
                  <a:cxn ang="0">
                    <a:pos x="7" y="23"/>
                  </a:cxn>
                  <a:cxn ang="0">
                    <a:pos x="7" y="27"/>
                  </a:cxn>
                  <a:cxn ang="0">
                    <a:pos x="9" y="31"/>
                  </a:cxn>
                  <a:cxn ang="0">
                    <a:pos x="12" y="34"/>
                  </a:cxn>
                  <a:cxn ang="0">
                    <a:pos x="16" y="36"/>
                  </a:cxn>
                  <a:cxn ang="0">
                    <a:pos x="16" y="38"/>
                  </a:cxn>
                  <a:cxn ang="0">
                    <a:pos x="9" y="36"/>
                  </a:cxn>
                  <a:cxn ang="0">
                    <a:pos x="3" y="32"/>
                  </a:cxn>
                  <a:cxn ang="0">
                    <a:pos x="1" y="27"/>
                  </a:cxn>
                  <a:cxn ang="0">
                    <a:pos x="0" y="22"/>
                  </a:cxn>
                  <a:cxn ang="0">
                    <a:pos x="1" y="14"/>
                  </a:cxn>
                  <a:cxn ang="0">
                    <a:pos x="5" y="9"/>
                  </a:cxn>
                  <a:cxn ang="0">
                    <a:pos x="9" y="5"/>
                  </a:cxn>
                  <a:cxn ang="0">
                    <a:pos x="14" y="4"/>
                  </a:cxn>
                  <a:cxn ang="0">
                    <a:pos x="19" y="5"/>
                  </a:cxn>
                  <a:cxn ang="0">
                    <a:pos x="23" y="7"/>
                  </a:cxn>
                  <a:cxn ang="0">
                    <a:pos x="30" y="11"/>
                  </a:cxn>
                  <a:cxn ang="0">
                    <a:pos x="39" y="16"/>
                  </a:cxn>
                  <a:cxn ang="0">
                    <a:pos x="45" y="23"/>
                  </a:cxn>
                  <a:cxn ang="0">
                    <a:pos x="50" y="27"/>
                  </a:cxn>
                  <a:cxn ang="0">
                    <a:pos x="52" y="31"/>
                  </a:cxn>
                  <a:cxn ang="0">
                    <a:pos x="52" y="14"/>
                  </a:cxn>
                  <a:cxn ang="0">
                    <a:pos x="52" y="11"/>
                  </a:cxn>
                  <a:cxn ang="0">
                    <a:pos x="52" y="9"/>
                  </a:cxn>
                  <a:cxn ang="0">
                    <a:pos x="52" y="7"/>
                  </a:cxn>
                  <a:cxn ang="0">
                    <a:pos x="50" y="5"/>
                  </a:cxn>
                  <a:cxn ang="0">
                    <a:pos x="50" y="4"/>
                  </a:cxn>
                  <a:cxn ang="0">
                    <a:pos x="48" y="2"/>
                  </a:cxn>
                  <a:cxn ang="0">
                    <a:pos x="48" y="0"/>
                  </a:cxn>
                </a:cxnLst>
                <a:rect l="0" t="0" r="r" b="b"/>
                <a:pathLst>
                  <a:path w="59" h="40">
                    <a:moveTo>
                      <a:pt x="48" y="0"/>
                    </a:moveTo>
                    <a:lnTo>
                      <a:pt x="59" y="5"/>
                    </a:lnTo>
                    <a:lnTo>
                      <a:pt x="59" y="40"/>
                    </a:lnTo>
                    <a:lnTo>
                      <a:pt x="57" y="40"/>
                    </a:lnTo>
                    <a:lnTo>
                      <a:pt x="48" y="31"/>
                    </a:lnTo>
                    <a:lnTo>
                      <a:pt x="41" y="23"/>
                    </a:lnTo>
                    <a:lnTo>
                      <a:pt x="36" y="18"/>
                    </a:lnTo>
                    <a:lnTo>
                      <a:pt x="28" y="14"/>
                    </a:lnTo>
                    <a:lnTo>
                      <a:pt x="23" y="13"/>
                    </a:lnTo>
                    <a:lnTo>
                      <a:pt x="19" y="11"/>
                    </a:lnTo>
                    <a:lnTo>
                      <a:pt x="14" y="13"/>
                    </a:lnTo>
                    <a:lnTo>
                      <a:pt x="10" y="14"/>
                    </a:lnTo>
                    <a:lnTo>
                      <a:pt x="7" y="18"/>
                    </a:lnTo>
                    <a:lnTo>
                      <a:pt x="7" y="23"/>
                    </a:lnTo>
                    <a:lnTo>
                      <a:pt x="7" y="27"/>
                    </a:lnTo>
                    <a:lnTo>
                      <a:pt x="9" y="31"/>
                    </a:lnTo>
                    <a:lnTo>
                      <a:pt x="12" y="34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9" y="36"/>
                    </a:lnTo>
                    <a:lnTo>
                      <a:pt x="3" y="32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4"/>
                    </a:lnTo>
                    <a:lnTo>
                      <a:pt x="5" y="9"/>
                    </a:lnTo>
                    <a:lnTo>
                      <a:pt x="9" y="5"/>
                    </a:lnTo>
                    <a:lnTo>
                      <a:pt x="14" y="4"/>
                    </a:lnTo>
                    <a:lnTo>
                      <a:pt x="19" y="5"/>
                    </a:lnTo>
                    <a:lnTo>
                      <a:pt x="23" y="7"/>
                    </a:lnTo>
                    <a:lnTo>
                      <a:pt x="30" y="11"/>
                    </a:lnTo>
                    <a:lnTo>
                      <a:pt x="39" y="16"/>
                    </a:lnTo>
                    <a:lnTo>
                      <a:pt x="45" y="23"/>
                    </a:lnTo>
                    <a:lnTo>
                      <a:pt x="50" y="27"/>
                    </a:lnTo>
                    <a:lnTo>
                      <a:pt x="52" y="31"/>
                    </a:lnTo>
                    <a:lnTo>
                      <a:pt x="52" y="14"/>
                    </a:lnTo>
                    <a:lnTo>
                      <a:pt x="52" y="11"/>
                    </a:lnTo>
                    <a:lnTo>
                      <a:pt x="52" y="9"/>
                    </a:lnTo>
                    <a:lnTo>
                      <a:pt x="52" y="7"/>
                    </a:lnTo>
                    <a:lnTo>
                      <a:pt x="50" y="5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189"/>
              <p:cNvSpPr>
                <a:spLocks/>
              </p:cNvSpPr>
              <p:nvPr/>
            </p:nvSpPr>
            <p:spPr bwMode="auto">
              <a:xfrm>
                <a:off x="4992" y="1643"/>
                <a:ext cx="30" cy="19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9" y="3"/>
                  </a:cxn>
                  <a:cxn ang="0">
                    <a:pos x="59" y="38"/>
                  </a:cxn>
                  <a:cxn ang="0">
                    <a:pos x="57" y="38"/>
                  </a:cxn>
                  <a:cxn ang="0">
                    <a:pos x="48" y="29"/>
                  </a:cxn>
                  <a:cxn ang="0">
                    <a:pos x="41" y="21"/>
                  </a:cxn>
                  <a:cxn ang="0">
                    <a:pos x="36" y="18"/>
                  </a:cxn>
                  <a:cxn ang="0">
                    <a:pos x="28" y="14"/>
                  </a:cxn>
                  <a:cxn ang="0">
                    <a:pos x="23" y="12"/>
                  </a:cxn>
                  <a:cxn ang="0">
                    <a:pos x="19" y="11"/>
                  </a:cxn>
                  <a:cxn ang="0">
                    <a:pos x="14" y="12"/>
                  </a:cxn>
                  <a:cxn ang="0">
                    <a:pos x="10" y="14"/>
                  </a:cxn>
                  <a:cxn ang="0">
                    <a:pos x="7" y="18"/>
                  </a:cxn>
                  <a:cxn ang="0">
                    <a:pos x="7" y="23"/>
                  </a:cxn>
                  <a:cxn ang="0">
                    <a:pos x="7" y="27"/>
                  </a:cxn>
                  <a:cxn ang="0">
                    <a:pos x="9" y="30"/>
                  </a:cxn>
                  <a:cxn ang="0">
                    <a:pos x="12" y="34"/>
                  </a:cxn>
                  <a:cxn ang="0">
                    <a:pos x="16" y="36"/>
                  </a:cxn>
                  <a:cxn ang="0">
                    <a:pos x="16" y="38"/>
                  </a:cxn>
                  <a:cxn ang="0">
                    <a:pos x="9" y="36"/>
                  </a:cxn>
                  <a:cxn ang="0">
                    <a:pos x="3" y="32"/>
                  </a:cxn>
                  <a:cxn ang="0">
                    <a:pos x="1" y="27"/>
                  </a:cxn>
                  <a:cxn ang="0">
                    <a:pos x="0" y="20"/>
                  </a:cxn>
                  <a:cxn ang="0">
                    <a:pos x="1" y="14"/>
                  </a:cxn>
                  <a:cxn ang="0">
                    <a:pos x="5" y="9"/>
                  </a:cxn>
                  <a:cxn ang="0">
                    <a:pos x="9" y="5"/>
                  </a:cxn>
                  <a:cxn ang="0">
                    <a:pos x="14" y="3"/>
                  </a:cxn>
                  <a:cxn ang="0">
                    <a:pos x="19" y="3"/>
                  </a:cxn>
                  <a:cxn ang="0">
                    <a:pos x="23" y="5"/>
                  </a:cxn>
                  <a:cxn ang="0">
                    <a:pos x="30" y="11"/>
                  </a:cxn>
                  <a:cxn ang="0">
                    <a:pos x="39" y="16"/>
                  </a:cxn>
                  <a:cxn ang="0">
                    <a:pos x="45" y="23"/>
                  </a:cxn>
                  <a:cxn ang="0">
                    <a:pos x="50" y="27"/>
                  </a:cxn>
                  <a:cxn ang="0">
                    <a:pos x="52" y="30"/>
                  </a:cxn>
                  <a:cxn ang="0">
                    <a:pos x="52" y="14"/>
                  </a:cxn>
                  <a:cxn ang="0">
                    <a:pos x="52" y="11"/>
                  </a:cxn>
                  <a:cxn ang="0">
                    <a:pos x="52" y="7"/>
                  </a:cxn>
                  <a:cxn ang="0">
                    <a:pos x="52" y="5"/>
                  </a:cxn>
                  <a:cxn ang="0">
                    <a:pos x="50" y="5"/>
                  </a:cxn>
                  <a:cxn ang="0">
                    <a:pos x="50" y="3"/>
                  </a:cxn>
                  <a:cxn ang="0">
                    <a:pos x="48" y="2"/>
                  </a:cxn>
                  <a:cxn ang="0">
                    <a:pos x="48" y="0"/>
                  </a:cxn>
                </a:cxnLst>
                <a:rect l="0" t="0" r="r" b="b"/>
                <a:pathLst>
                  <a:path w="59" h="38">
                    <a:moveTo>
                      <a:pt x="48" y="0"/>
                    </a:moveTo>
                    <a:lnTo>
                      <a:pt x="59" y="3"/>
                    </a:lnTo>
                    <a:lnTo>
                      <a:pt x="59" y="38"/>
                    </a:lnTo>
                    <a:lnTo>
                      <a:pt x="57" y="38"/>
                    </a:lnTo>
                    <a:lnTo>
                      <a:pt x="48" y="29"/>
                    </a:lnTo>
                    <a:lnTo>
                      <a:pt x="41" y="21"/>
                    </a:lnTo>
                    <a:lnTo>
                      <a:pt x="36" y="18"/>
                    </a:lnTo>
                    <a:lnTo>
                      <a:pt x="28" y="14"/>
                    </a:lnTo>
                    <a:lnTo>
                      <a:pt x="23" y="12"/>
                    </a:lnTo>
                    <a:lnTo>
                      <a:pt x="19" y="11"/>
                    </a:lnTo>
                    <a:lnTo>
                      <a:pt x="14" y="12"/>
                    </a:lnTo>
                    <a:lnTo>
                      <a:pt x="10" y="14"/>
                    </a:lnTo>
                    <a:lnTo>
                      <a:pt x="7" y="18"/>
                    </a:lnTo>
                    <a:lnTo>
                      <a:pt x="7" y="23"/>
                    </a:lnTo>
                    <a:lnTo>
                      <a:pt x="7" y="27"/>
                    </a:lnTo>
                    <a:lnTo>
                      <a:pt x="9" y="30"/>
                    </a:lnTo>
                    <a:lnTo>
                      <a:pt x="12" y="34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9" y="36"/>
                    </a:lnTo>
                    <a:lnTo>
                      <a:pt x="3" y="32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5" y="9"/>
                    </a:lnTo>
                    <a:lnTo>
                      <a:pt x="9" y="5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23" y="5"/>
                    </a:lnTo>
                    <a:lnTo>
                      <a:pt x="30" y="11"/>
                    </a:lnTo>
                    <a:lnTo>
                      <a:pt x="39" y="16"/>
                    </a:lnTo>
                    <a:lnTo>
                      <a:pt x="45" y="23"/>
                    </a:lnTo>
                    <a:lnTo>
                      <a:pt x="50" y="27"/>
                    </a:lnTo>
                    <a:lnTo>
                      <a:pt x="52" y="30"/>
                    </a:lnTo>
                    <a:lnTo>
                      <a:pt x="52" y="14"/>
                    </a:lnTo>
                    <a:lnTo>
                      <a:pt x="52" y="11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5"/>
                    </a:lnTo>
                    <a:lnTo>
                      <a:pt x="50" y="3"/>
                    </a:lnTo>
                    <a:lnTo>
                      <a:pt x="48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190"/>
              <p:cNvSpPr>
                <a:spLocks/>
              </p:cNvSpPr>
              <p:nvPr/>
            </p:nvSpPr>
            <p:spPr bwMode="auto">
              <a:xfrm>
                <a:off x="5018" y="1442"/>
                <a:ext cx="41" cy="15"/>
              </a:xfrm>
              <a:custGeom>
                <a:avLst/>
                <a:gdLst/>
                <a:ahLst/>
                <a:cxnLst>
                  <a:cxn ang="0">
                    <a:pos x="9" y="30"/>
                  </a:cxn>
                  <a:cxn ang="0">
                    <a:pos x="0" y="10"/>
                  </a:cxn>
                  <a:cxn ang="0">
                    <a:pos x="0" y="9"/>
                  </a:cxn>
                  <a:cxn ang="0">
                    <a:pos x="68" y="9"/>
                  </a:cxn>
                  <a:cxn ang="0">
                    <a:pos x="74" y="9"/>
                  </a:cxn>
                  <a:cxn ang="0">
                    <a:pos x="77" y="9"/>
                  </a:cxn>
                  <a:cxn ang="0">
                    <a:pos x="79" y="7"/>
                  </a:cxn>
                  <a:cxn ang="0">
                    <a:pos x="81" y="7"/>
                  </a:cxn>
                  <a:cxn ang="0">
                    <a:pos x="81" y="3"/>
                  </a:cxn>
                  <a:cxn ang="0">
                    <a:pos x="81" y="0"/>
                  </a:cxn>
                  <a:cxn ang="0">
                    <a:pos x="83" y="0"/>
                  </a:cxn>
                  <a:cxn ang="0">
                    <a:pos x="83" y="30"/>
                  </a:cxn>
                  <a:cxn ang="0">
                    <a:pos x="81" y="30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1"/>
                  </a:cxn>
                  <a:cxn ang="0">
                    <a:pos x="77" y="19"/>
                  </a:cxn>
                  <a:cxn ang="0">
                    <a:pos x="76" y="19"/>
                  </a:cxn>
                  <a:cxn ang="0">
                    <a:pos x="68" y="19"/>
                  </a:cxn>
                  <a:cxn ang="0">
                    <a:pos x="22" y="19"/>
                  </a:cxn>
                  <a:cxn ang="0">
                    <a:pos x="14" y="19"/>
                  </a:cxn>
                  <a:cxn ang="0">
                    <a:pos x="11" y="19"/>
                  </a:cxn>
                  <a:cxn ang="0">
                    <a:pos x="9" y="21"/>
                  </a:cxn>
                  <a:cxn ang="0">
                    <a:pos x="9" y="21"/>
                  </a:cxn>
                  <a:cxn ang="0">
                    <a:pos x="7" y="23"/>
                  </a:cxn>
                  <a:cxn ang="0">
                    <a:pos x="7" y="25"/>
                  </a:cxn>
                  <a:cxn ang="0">
                    <a:pos x="7" y="27"/>
                  </a:cxn>
                  <a:cxn ang="0">
                    <a:pos x="9" y="30"/>
                  </a:cxn>
                  <a:cxn ang="0">
                    <a:pos x="9" y="30"/>
                  </a:cxn>
                </a:cxnLst>
                <a:rect l="0" t="0" r="r" b="b"/>
                <a:pathLst>
                  <a:path w="83" h="30">
                    <a:moveTo>
                      <a:pt x="9" y="30"/>
                    </a:moveTo>
                    <a:lnTo>
                      <a:pt x="0" y="10"/>
                    </a:lnTo>
                    <a:lnTo>
                      <a:pt x="0" y="9"/>
                    </a:lnTo>
                    <a:lnTo>
                      <a:pt x="68" y="9"/>
                    </a:lnTo>
                    <a:lnTo>
                      <a:pt x="74" y="9"/>
                    </a:lnTo>
                    <a:lnTo>
                      <a:pt x="77" y="9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1" y="3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3" y="30"/>
                    </a:lnTo>
                    <a:lnTo>
                      <a:pt x="81" y="30"/>
                    </a:lnTo>
                    <a:lnTo>
                      <a:pt x="81" y="25"/>
                    </a:lnTo>
                    <a:lnTo>
                      <a:pt x="81" y="23"/>
                    </a:lnTo>
                    <a:lnTo>
                      <a:pt x="79" y="21"/>
                    </a:lnTo>
                    <a:lnTo>
                      <a:pt x="77" y="19"/>
                    </a:lnTo>
                    <a:lnTo>
                      <a:pt x="76" y="19"/>
                    </a:lnTo>
                    <a:lnTo>
                      <a:pt x="68" y="19"/>
                    </a:lnTo>
                    <a:lnTo>
                      <a:pt x="22" y="19"/>
                    </a:lnTo>
                    <a:lnTo>
                      <a:pt x="14" y="19"/>
                    </a:lnTo>
                    <a:lnTo>
                      <a:pt x="11" y="19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7" y="23"/>
                    </a:lnTo>
                    <a:lnTo>
                      <a:pt x="7" y="25"/>
                    </a:lnTo>
                    <a:lnTo>
                      <a:pt x="7" y="27"/>
                    </a:lnTo>
                    <a:lnTo>
                      <a:pt x="9" y="30"/>
                    </a:lnTo>
                    <a:lnTo>
                      <a:pt x="9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191"/>
              <p:cNvSpPr>
                <a:spLocks noEditPoints="1"/>
              </p:cNvSpPr>
              <p:nvPr/>
            </p:nvSpPr>
            <p:spPr bwMode="auto">
              <a:xfrm>
                <a:off x="5018" y="1406"/>
                <a:ext cx="42" cy="25"/>
              </a:xfrm>
              <a:custGeom>
                <a:avLst/>
                <a:gdLst/>
                <a:ahLst/>
                <a:cxnLst>
                  <a:cxn ang="0">
                    <a:pos x="41" y="50"/>
                  </a:cxn>
                  <a:cxn ang="0">
                    <a:pos x="34" y="50"/>
                  </a:cxn>
                  <a:cxn ang="0">
                    <a:pos x="25" y="48"/>
                  </a:cxn>
                  <a:cxn ang="0">
                    <a:pos x="18" y="46"/>
                  </a:cxn>
                  <a:cxn ang="0">
                    <a:pos x="13" y="43"/>
                  </a:cxn>
                  <a:cxn ang="0">
                    <a:pos x="7" y="39"/>
                  </a:cxn>
                  <a:cxn ang="0">
                    <a:pos x="4" y="36"/>
                  </a:cxn>
                  <a:cxn ang="0">
                    <a:pos x="0" y="30"/>
                  </a:cxn>
                  <a:cxn ang="0">
                    <a:pos x="0" y="25"/>
                  </a:cxn>
                  <a:cxn ang="0">
                    <a:pos x="0" y="18"/>
                  </a:cxn>
                  <a:cxn ang="0">
                    <a:pos x="4" y="12"/>
                  </a:cxn>
                  <a:cxn ang="0">
                    <a:pos x="9" y="9"/>
                  </a:cxn>
                  <a:cxn ang="0">
                    <a:pos x="23" y="1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8" y="1"/>
                  </a:cxn>
                  <a:cxn ang="0">
                    <a:pos x="65" y="3"/>
                  </a:cxn>
                  <a:cxn ang="0">
                    <a:pos x="72" y="5"/>
                  </a:cxn>
                  <a:cxn ang="0">
                    <a:pos x="76" y="9"/>
                  </a:cxn>
                  <a:cxn ang="0">
                    <a:pos x="79" y="12"/>
                  </a:cxn>
                  <a:cxn ang="0">
                    <a:pos x="83" y="19"/>
                  </a:cxn>
                  <a:cxn ang="0">
                    <a:pos x="85" y="25"/>
                  </a:cxn>
                  <a:cxn ang="0">
                    <a:pos x="83" y="30"/>
                  </a:cxn>
                  <a:cxn ang="0">
                    <a:pos x="81" y="36"/>
                  </a:cxn>
                  <a:cxn ang="0">
                    <a:pos x="76" y="39"/>
                  </a:cxn>
                  <a:cxn ang="0">
                    <a:pos x="70" y="45"/>
                  </a:cxn>
                  <a:cxn ang="0">
                    <a:pos x="61" y="48"/>
                  </a:cxn>
                  <a:cxn ang="0">
                    <a:pos x="52" y="50"/>
                  </a:cxn>
                  <a:cxn ang="0">
                    <a:pos x="41" y="50"/>
                  </a:cxn>
                  <a:cxn ang="0">
                    <a:pos x="43" y="39"/>
                  </a:cxn>
                  <a:cxn ang="0">
                    <a:pos x="54" y="37"/>
                  </a:cxn>
                  <a:cxn ang="0">
                    <a:pos x="63" y="37"/>
                  </a:cxn>
                  <a:cxn ang="0">
                    <a:pos x="72" y="34"/>
                  </a:cxn>
                  <a:cxn ang="0">
                    <a:pos x="76" y="32"/>
                  </a:cxn>
                  <a:cxn ang="0">
                    <a:pos x="79" y="28"/>
                  </a:cxn>
                  <a:cxn ang="0">
                    <a:pos x="81" y="25"/>
                  </a:cxn>
                  <a:cxn ang="0">
                    <a:pos x="79" y="21"/>
                  </a:cxn>
                  <a:cxn ang="0">
                    <a:pos x="77" y="18"/>
                  </a:cxn>
                  <a:cxn ang="0">
                    <a:pos x="74" y="16"/>
                  </a:cxn>
                  <a:cxn ang="0">
                    <a:pos x="67" y="14"/>
                  </a:cxn>
                  <a:cxn ang="0">
                    <a:pos x="56" y="10"/>
                  </a:cxn>
                  <a:cxn ang="0">
                    <a:pos x="38" y="10"/>
                  </a:cxn>
                  <a:cxn ang="0">
                    <a:pos x="29" y="10"/>
                  </a:cxn>
                  <a:cxn ang="0">
                    <a:pos x="22" y="12"/>
                  </a:cxn>
                  <a:cxn ang="0">
                    <a:pos x="14" y="14"/>
                  </a:cxn>
                  <a:cxn ang="0">
                    <a:pos x="9" y="16"/>
                  </a:cxn>
                  <a:cxn ang="0">
                    <a:pos x="5" y="19"/>
                  </a:cxn>
                  <a:cxn ang="0">
                    <a:pos x="4" y="21"/>
                  </a:cxn>
                  <a:cxn ang="0">
                    <a:pos x="4" y="25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11" y="34"/>
                  </a:cxn>
                  <a:cxn ang="0">
                    <a:pos x="16" y="36"/>
                  </a:cxn>
                  <a:cxn ang="0">
                    <a:pos x="22" y="37"/>
                  </a:cxn>
                  <a:cxn ang="0">
                    <a:pos x="32" y="39"/>
                  </a:cxn>
                  <a:cxn ang="0">
                    <a:pos x="43" y="39"/>
                  </a:cxn>
                </a:cxnLst>
                <a:rect l="0" t="0" r="r" b="b"/>
                <a:pathLst>
                  <a:path w="85" h="50">
                    <a:moveTo>
                      <a:pt x="41" y="50"/>
                    </a:moveTo>
                    <a:lnTo>
                      <a:pt x="34" y="50"/>
                    </a:lnTo>
                    <a:lnTo>
                      <a:pt x="25" y="48"/>
                    </a:lnTo>
                    <a:lnTo>
                      <a:pt x="18" y="46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4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4" y="12"/>
                    </a:lnTo>
                    <a:lnTo>
                      <a:pt x="9" y="9"/>
                    </a:lnTo>
                    <a:lnTo>
                      <a:pt x="23" y="1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8" y="1"/>
                    </a:lnTo>
                    <a:lnTo>
                      <a:pt x="65" y="3"/>
                    </a:lnTo>
                    <a:lnTo>
                      <a:pt x="72" y="5"/>
                    </a:lnTo>
                    <a:lnTo>
                      <a:pt x="76" y="9"/>
                    </a:lnTo>
                    <a:lnTo>
                      <a:pt x="79" y="12"/>
                    </a:lnTo>
                    <a:lnTo>
                      <a:pt x="83" y="19"/>
                    </a:lnTo>
                    <a:lnTo>
                      <a:pt x="85" y="25"/>
                    </a:lnTo>
                    <a:lnTo>
                      <a:pt x="83" y="30"/>
                    </a:lnTo>
                    <a:lnTo>
                      <a:pt x="81" y="36"/>
                    </a:lnTo>
                    <a:lnTo>
                      <a:pt x="76" y="39"/>
                    </a:lnTo>
                    <a:lnTo>
                      <a:pt x="70" y="45"/>
                    </a:lnTo>
                    <a:lnTo>
                      <a:pt x="61" y="48"/>
                    </a:lnTo>
                    <a:lnTo>
                      <a:pt x="52" y="50"/>
                    </a:lnTo>
                    <a:lnTo>
                      <a:pt x="41" y="50"/>
                    </a:lnTo>
                    <a:close/>
                    <a:moveTo>
                      <a:pt x="43" y="39"/>
                    </a:moveTo>
                    <a:lnTo>
                      <a:pt x="54" y="37"/>
                    </a:lnTo>
                    <a:lnTo>
                      <a:pt x="63" y="37"/>
                    </a:lnTo>
                    <a:lnTo>
                      <a:pt x="72" y="34"/>
                    </a:lnTo>
                    <a:lnTo>
                      <a:pt x="76" y="32"/>
                    </a:lnTo>
                    <a:lnTo>
                      <a:pt x="79" y="28"/>
                    </a:lnTo>
                    <a:lnTo>
                      <a:pt x="81" y="25"/>
                    </a:lnTo>
                    <a:lnTo>
                      <a:pt x="79" y="21"/>
                    </a:lnTo>
                    <a:lnTo>
                      <a:pt x="77" y="18"/>
                    </a:lnTo>
                    <a:lnTo>
                      <a:pt x="74" y="16"/>
                    </a:lnTo>
                    <a:lnTo>
                      <a:pt x="67" y="14"/>
                    </a:lnTo>
                    <a:lnTo>
                      <a:pt x="56" y="10"/>
                    </a:lnTo>
                    <a:lnTo>
                      <a:pt x="38" y="10"/>
                    </a:lnTo>
                    <a:lnTo>
                      <a:pt x="29" y="10"/>
                    </a:lnTo>
                    <a:lnTo>
                      <a:pt x="22" y="12"/>
                    </a:lnTo>
                    <a:lnTo>
                      <a:pt x="14" y="14"/>
                    </a:lnTo>
                    <a:lnTo>
                      <a:pt x="9" y="16"/>
                    </a:lnTo>
                    <a:lnTo>
                      <a:pt x="5" y="19"/>
                    </a:lnTo>
                    <a:lnTo>
                      <a:pt x="4" y="21"/>
                    </a:lnTo>
                    <a:lnTo>
                      <a:pt x="4" y="25"/>
                    </a:lnTo>
                    <a:lnTo>
                      <a:pt x="4" y="28"/>
                    </a:lnTo>
                    <a:lnTo>
                      <a:pt x="7" y="32"/>
                    </a:lnTo>
                    <a:lnTo>
                      <a:pt x="11" y="34"/>
                    </a:lnTo>
                    <a:lnTo>
                      <a:pt x="16" y="36"/>
                    </a:lnTo>
                    <a:lnTo>
                      <a:pt x="22" y="37"/>
                    </a:lnTo>
                    <a:lnTo>
                      <a:pt x="32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192"/>
              <p:cNvSpPr>
                <a:spLocks/>
              </p:cNvSpPr>
              <p:nvPr/>
            </p:nvSpPr>
            <p:spPr bwMode="auto">
              <a:xfrm>
                <a:off x="4992" y="1383"/>
                <a:ext cx="30" cy="19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9" y="3"/>
                  </a:cxn>
                  <a:cxn ang="0">
                    <a:pos x="59" y="37"/>
                  </a:cxn>
                  <a:cxn ang="0">
                    <a:pos x="57" y="37"/>
                  </a:cxn>
                  <a:cxn ang="0">
                    <a:pos x="48" y="28"/>
                  </a:cxn>
                  <a:cxn ang="0">
                    <a:pos x="41" y="21"/>
                  </a:cxn>
                  <a:cxn ang="0">
                    <a:pos x="36" y="16"/>
                  </a:cxn>
                  <a:cxn ang="0">
                    <a:pos x="28" y="12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4" y="10"/>
                  </a:cxn>
                  <a:cxn ang="0">
                    <a:pos x="10" y="14"/>
                  </a:cxn>
                  <a:cxn ang="0">
                    <a:pos x="7" y="18"/>
                  </a:cxn>
                  <a:cxn ang="0">
                    <a:pos x="7" y="21"/>
                  </a:cxn>
                  <a:cxn ang="0">
                    <a:pos x="7" y="27"/>
                  </a:cxn>
                  <a:cxn ang="0">
                    <a:pos x="9" y="30"/>
                  </a:cxn>
                  <a:cxn ang="0">
                    <a:pos x="12" y="32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9" y="34"/>
                  </a:cxn>
                  <a:cxn ang="0">
                    <a:pos x="3" y="30"/>
                  </a:cxn>
                  <a:cxn ang="0">
                    <a:pos x="1" y="27"/>
                  </a:cxn>
                  <a:cxn ang="0">
                    <a:pos x="0" y="19"/>
                  </a:cxn>
                  <a:cxn ang="0">
                    <a:pos x="1" y="12"/>
                  </a:cxn>
                  <a:cxn ang="0">
                    <a:pos x="5" y="7"/>
                  </a:cxn>
                  <a:cxn ang="0">
                    <a:pos x="9" y="3"/>
                  </a:cxn>
                  <a:cxn ang="0">
                    <a:pos x="14" y="3"/>
                  </a:cxn>
                  <a:cxn ang="0">
                    <a:pos x="19" y="3"/>
                  </a:cxn>
                  <a:cxn ang="0">
                    <a:pos x="23" y="5"/>
                  </a:cxn>
                  <a:cxn ang="0">
                    <a:pos x="30" y="9"/>
                  </a:cxn>
                  <a:cxn ang="0">
                    <a:pos x="39" y="16"/>
                  </a:cxn>
                  <a:cxn ang="0">
                    <a:pos x="45" y="21"/>
                  </a:cxn>
                  <a:cxn ang="0">
                    <a:pos x="50" y="27"/>
                  </a:cxn>
                  <a:cxn ang="0">
                    <a:pos x="52" y="28"/>
                  </a:cxn>
                  <a:cxn ang="0">
                    <a:pos x="52" y="14"/>
                  </a:cxn>
                  <a:cxn ang="0">
                    <a:pos x="52" y="10"/>
                  </a:cxn>
                  <a:cxn ang="0">
                    <a:pos x="52" y="7"/>
                  </a:cxn>
                  <a:cxn ang="0">
                    <a:pos x="52" y="5"/>
                  </a:cxn>
                  <a:cxn ang="0">
                    <a:pos x="50" y="3"/>
                  </a:cxn>
                  <a:cxn ang="0">
                    <a:pos x="50" y="1"/>
                  </a:cxn>
                  <a:cxn ang="0">
                    <a:pos x="48" y="1"/>
                  </a:cxn>
                  <a:cxn ang="0">
                    <a:pos x="48" y="0"/>
                  </a:cxn>
                </a:cxnLst>
                <a:rect l="0" t="0" r="r" b="b"/>
                <a:pathLst>
                  <a:path w="59" h="37">
                    <a:moveTo>
                      <a:pt x="48" y="0"/>
                    </a:moveTo>
                    <a:lnTo>
                      <a:pt x="59" y="3"/>
                    </a:lnTo>
                    <a:lnTo>
                      <a:pt x="59" y="37"/>
                    </a:lnTo>
                    <a:lnTo>
                      <a:pt x="57" y="37"/>
                    </a:lnTo>
                    <a:lnTo>
                      <a:pt x="48" y="28"/>
                    </a:lnTo>
                    <a:lnTo>
                      <a:pt x="41" y="21"/>
                    </a:lnTo>
                    <a:lnTo>
                      <a:pt x="36" y="16"/>
                    </a:lnTo>
                    <a:lnTo>
                      <a:pt x="28" y="12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4" y="10"/>
                    </a:lnTo>
                    <a:lnTo>
                      <a:pt x="10" y="14"/>
                    </a:lnTo>
                    <a:lnTo>
                      <a:pt x="7" y="18"/>
                    </a:lnTo>
                    <a:lnTo>
                      <a:pt x="7" y="21"/>
                    </a:lnTo>
                    <a:lnTo>
                      <a:pt x="7" y="27"/>
                    </a:lnTo>
                    <a:lnTo>
                      <a:pt x="9" y="30"/>
                    </a:lnTo>
                    <a:lnTo>
                      <a:pt x="12" y="32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9" y="34"/>
                    </a:lnTo>
                    <a:lnTo>
                      <a:pt x="3" y="30"/>
                    </a:lnTo>
                    <a:lnTo>
                      <a:pt x="1" y="27"/>
                    </a:lnTo>
                    <a:lnTo>
                      <a:pt x="0" y="19"/>
                    </a:lnTo>
                    <a:lnTo>
                      <a:pt x="1" y="12"/>
                    </a:lnTo>
                    <a:lnTo>
                      <a:pt x="5" y="7"/>
                    </a:lnTo>
                    <a:lnTo>
                      <a:pt x="9" y="3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23" y="5"/>
                    </a:lnTo>
                    <a:lnTo>
                      <a:pt x="30" y="9"/>
                    </a:lnTo>
                    <a:lnTo>
                      <a:pt x="39" y="16"/>
                    </a:lnTo>
                    <a:lnTo>
                      <a:pt x="45" y="21"/>
                    </a:lnTo>
                    <a:lnTo>
                      <a:pt x="50" y="27"/>
                    </a:lnTo>
                    <a:lnTo>
                      <a:pt x="52" y="28"/>
                    </a:lnTo>
                    <a:lnTo>
                      <a:pt x="52" y="14"/>
                    </a:lnTo>
                    <a:lnTo>
                      <a:pt x="52" y="10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3"/>
                    </a:lnTo>
                    <a:lnTo>
                      <a:pt x="50" y="1"/>
                    </a:lnTo>
                    <a:lnTo>
                      <a:pt x="48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193"/>
              <p:cNvSpPr>
                <a:spLocks noEditPoints="1"/>
              </p:cNvSpPr>
              <p:nvPr/>
            </p:nvSpPr>
            <p:spPr bwMode="auto">
              <a:xfrm>
                <a:off x="4992" y="1362"/>
                <a:ext cx="30" cy="1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43" y="0"/>
                  </a:cxn>
                  <a:cxn ang="0">
                    <a:pos x="43" y="8"/>
                  </a:cxn>
                  <a:cxn ang="0">
                    <a:pos x="59" y="8"/>
                  </a:cxn>
                  <a:cxn ang="0">
                    <a:pos x="59" y="15"/>
                  </a:cxn>
                  <a:cxn ang="0">
                    <a:pos x="43" y="15"/>
                  </a:cxn>
                  <a:cxn ang="0">
                    <a:pos x="43" y="38"/>
                  </a:cxn>
                  <a:cxn ang="0">
                    <a:pos x="39" y="38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37" y="8"/>
                  </a:cxn>
                  <a:cxn ang="0">
                    <a:pos x="37" y="0"/>
                  </a:cxn>
                  <a:cxn ang="0">
                    <a:pos x="37" y="15"/>
                  </a:cxn>
                  <a:cxn ang="0">
                    <a:pos x="9" y="15"/>
                  </a:cxn>
                  <a:cxn ang="0">
                    <a:pos x="37" y="35"/>
                  </a:cxn>
                  <a:cxn ang="0">
                    <a:pos x="37" y="15"/>
                  </a:cxn>
                </a:cxnLst>
                <a:rect l="0" t="0" r="r" b="b"/>
                <a:pathLst>
                  <a:path w="59" h="38">
                    <a:moveTo>
                      <a:pt x="37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59" y="8"/>
                    </a:lnTo>
                    <a:lnTo>
                      <a:pt x="59" y="15"/>
                    </a:lnTo>
                    <a:lnTo>
                      <a:pt x="43" y="15"/>
                    </a:lnTo>
                    <a:lnTo>
                      <a:pt x="43" y="38"/>
                    </a:lnTo>
                    <a:lnTo>
                      <a:pt x="39" y="38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37" y="8"/>
                    </a:lnTo>
                    <a:lnTo>
                      <a:pt x="37" y="0"/>
                    </a:lnTo>
                    <a:close/>
                    <a:moveTo>
                      <a:pt x="37" y="15"/>
                    </a:moveTo>
                    <a:lnTo>
                      <a:pt x="9" y="15"/>
                    </a:lnTo>
                    <a:lnTo>
                      <a:pt x="37" y="35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194"/>
              <p:cNvSpPr>
                <a:spLocks/>
              </p:cNvSpPr>
              <p:nvPr/>
            </p:nvSpPr>
            <p:spPr bwMode="auto">
              <a:xfrm>
                <a:off x="5082" y="2559"/>
                <a:ext cx="43" cy="24"/>
              </a:xfrm>
              <a:custGeom>
                <a:avLst/>
                <a:gdLst/>
                <a:ahLst/>
                <a:cxnLst>
                  <a:cxn ang="0">
                    <a:pos x="34" y="29"/>
                  </a:cxn>
                  <a:cxn ang="0">
                    <a:pos x="72" y="29"/>
                  </a:cxn>
                  <a:cxn ang="0">
                    <a:pos x="75" y="29"/>
                  </a:cxn>
                  <a:cxn ang="0">
                    <a:pos x="79" y="27"/>
                  </a:cxn>
                  <a:cxn ang="0">
                    <a:pos x="81" y="27"/>
                  </a:cxn>
                  <a:cxn ang="0">
                    <a:pos x="82" y="24"/>
                  </a:cxn>
                  <a:cxn ang="0">
                    <a:pos x="84" y="20"/>
                  </a:cxn>
                  <a:cxn ang="0">
                    <a:pos x="84" y="16"/>
                  </a:cxn>
                  <a:cxn ang="0">
                    <a:pos x="84" y="16"/>
                  </a:cxn>
                  <a:cxn ang="0">
                    <a:pos x="84" y="49"/>
                  </a:cxn>
                  <a:cxn ang="0">
                    <a:pos x="84" y="49"/>
                  </a:cxn>
                  <a:cxn ang="0">
                    <a:pos x="84" y="47"/>
                  </a:cxn>
                  <a:cxn ang="0">
                    <a:pos x="84" y="45"/>
                  </a:cxn>
                  <a:cxn ang="0">
                    <a:pos x="82" y="42"/>
                  </a:cxn>
                  <a:cxn ang="0">
                    <a:pos x="81" y="40"/>
                  </a:cxn>
                  <a:cxn ang="0">
                    <a:pos x="79" y="40"/>
                  </a:cxn>
                  <a:cxn ang="0">
                    <a:pos x="75" y="40"/>
                  </a:cxn>
                  <a:cxn ang="0">
                    <a:pos x="72" y="38"/>
                  </a:cxn>
                  <a:cxn ang="0">
                    <a:pos x="34" y="38"/>
                  </a:cxn>
                  <a:cxn ang="0">
                    <a:pos x="34" y="49"/>
                  </a:cxn>
                  <a:cxn ang="0">
                    <a:pos x="30" y="49"/>
                  </a:cxn>
                  <a:cxn ang="0">
                    <a:pos x="30" y="38"/>
                  </a:cxn>
                  <a:cxn ang="0">
                    <a:pos x="27" y="38"/>
                  </a:cxn>
                  <a:cxn ang="0">
                    <a:pos x="18" y="38"/>
                  </a:cxn>
                  <a:cxn ang="0">
                    <a:pos x="12" y="36"/>
                  </a:cxn>
                  <a:cxn ang="0">
                    <a:pos x="7" y="33"/>
                  </a:cxn>
                  <a:cxn ang="0">
                    <a:pos x="3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9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9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4" y="4"/>
                  </a:cxn>
                  <a:cxn ang="0">
                    <a:pos x="14" y="6"/>
                  </a:cxn>
                  <a:cxn ang="0">
                    <a:pos x="14" y="7"/>
                  </a:cxn>
                  <a:cxn ang="0">
                    <a:pos x="14" y="7"/>
                  </a:cxn>
                  <a:cxn ang="0">
                    <a:pos x="12" y="9"/>
                  </a:cxn>
                  <a:cxn ang="0">
                    <a:pos x="9" y="13"/>
                  </a:cxn>
                  <a:cxn ang="0">
                    <a:pos x="5" y="15"/>
                  </a:cxn>
                  <a:cxn ang="0">
                    <a:pos x="3" y="16"/>
                  </a:cxn>
                  <a:cxn ang="0">
                    <a:pos x="3" y="18"/>
                  </a:cxn>
                  <a:cxn ang="0">
                    <a:pos x="3" y="20"/>
                  </a:cxn>
                  <a:cxn ang="0">
                    <a:pos x="3" y="24"/>
                  </a:cxn>
                  <a:cxn ang="0">
                    <a:pos x="5" y="25"/>
                  </a:cxn>
                  <a:cxn ang="0">
                    <a:pos x="7" y="27"/>
                  </a:cxn>
                  <a:cxn ang="0">
                    <a:pos x="9" y="27"/>
                  </a:cxn>
                  <a:cxn ang="0">
                    <a:pos x="12" y="29"/>
                  </a:cxn>
                  <a:cxn ang="0">
                    <a:pos x="18" y="29"/>
                  </a:cxn>
                  <a:cxn ang="0">
                    <a:pos x="25" y="29"/>
                  </a:cxn>
                  <a:cxn ang="0">
                    <a:pos x="30" y="29"/>
                  </a:cxn>
                  <a:cxn ang="0">
                    <a:pos x="30" y="15"/>
                  </a:cxn>
                  <a:cxn ang="0">
                    <a:pos x="34" y="15"/>
                  </a:cxn>
                  <a:cxn ang="0">
                    <a:pos x="34" y="29"/>
                  </a:cxn>
                </a:cxnLst>
                <a:rect l="0" t="0" r="r" b="b"/>
                <a:pathLst>
                  <a:path w="84" h="49">
                    <a:moveTo>
                      <a:pt x="34" y="29"/>
                    </a:moveTo>
                    <a:lnTo>
                      <a:pt x="72" y="29"/>
                    </a:lnTo>
                    <a:lnTo>
                      <a:pt x="75" y="29"/>
                    </a:lnTo>
                    <a:lnTo>
                      <a:pt x="79" y="27"/>
                    </a:lnTo>
                    <a:lnTo>
                      <a:pt x="81" y="27"/>
                    </a:lnTo>
                    <a:lnTo>
                      <a:pt x="82" y="24"/>
                    </a:lnTo>
                    <a:lnTo>
                      <a:pt x="84" y="20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49"/>
                    </a:lnTo>
                    <a:lnTo>
                      <a:pt x="84" y="49"/>
                    </a:lnTo>
                    <a:lnTo>
                      <a:pt x="84" y="47"/>
                    </a:lnTo>
                    <a:lnTo>
                      <a:pt x="84" y="45"/>
                    </a:lnTo>
                    <a:lnTo>
                      <a:pt x="82" y="42"/>
                    </a:lnTo>
                    <a:lnTo>
                      <a:pt x="81" y="40"/>
                    </a:lnTo>
                    <a:lnTo>
                      <a:pt x="79" y="40"/>
                    </a:lnTo>
                    <a:lnTo>
                      <a:pt x="75" y="40"/>
                    </a:lnTo>
                    <a:lnTo>
                      <a:pt x="72" y="38"/>
                    </a:lnTo>
                    <a:lnTo>
                      <a:pt x="34" y="38"/>
                    </a:lnTo>
                    <a:lnTo>
                      <a:pt x="34" y="49"/>
                    </a:lnTo>
                    <a:lnTo>
                      <a:pt x="30" y="49"/>
                    </a:lnTo>
                    <a:lnTo>
                      <a:pt x="30" y="38"/>
                    </a:lnTo>
                    <a:lnTo>
                      <a:pt x="27" y="38"/>
                    </a:lnTo>
                    <a:lnTo>
                      <a:pt x="18" y="38"/>
                    </a:lnTo>
                    <a:lnTo>
                      <a:pt x="12" y="36"/>
                    </a:lnTo>
                    <a:lnTo>
                      <a:pt x="7" y="33"/>
                    </a:lnTo>
                    <a:lnTo>
                      <a:pt x="3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9" y="13"/>
                    </a:lnTo>
                    <a:lnTo>
                      <a:pt x="5" y="15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3" y="24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12" y="29"/>
                    </a:lnTo>
                    <a:lnTo>
                      <a:pt x="18" y="29"/>
                    </a:lnTo>
                    <a:lnTo>
                      <a:pt x="25" y="29"/>
                    </a:lnTo>
                    <a:lnTo>
                      <a:pt x="30" y="29"/>
                    </a:lnTo>
                    <a:lnTo>
                      <a:pt x="30" y="15"/>
                    </a:lnTo>
                    <a:lnTo>
                      <a:pt x="34" y="15"/>
                    </a:lnTo>
                    <a:lnTo>
                      <a:pt x="34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195"/>
              <p:cNvSpPr>
                <a:spLocks/>
              </p:cNvSpPr>
              <p:nvPr/>
            </p:nvSpPr>
            <p:spPr bwMode="auto">
              <a:xfrm>
                <a:off x="5097" y="2544"/>
                <a:ext cx="28" cy="20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5" y="22"/>
                  </a:cxn>
                  <a:cxn ang="0">
                    <a:pos x="8" y="18"/>
                  </a:cxn>
                  <a:cxn ang="0">
                    <a:pos x="2" y="13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6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2"/>
                  </a:cxn>
                  <a:cxn ang="0">
                    <a:pos x="15" y="4"/>
                  </a:cxn>
                  <a:cxn ang="0">
                    <a:pos x="15" y="6"/>
                  </a:cxn>
                  <a:cxn ang="0">
                    <a:pos x="13" y="8"/>
                  </a:cxn>
                  <a:cxn ang="0">
                    <a:pos x="11" y="11"/>
                  </a:cxn>
                  <a:cxn ang="0">
                    <a:pos x="9" y="13"/>
                  </a:cxn>
                  <a:cxn ang="0">
                    <a:pos x="9" y="15"/>
                  </a:cxn>
                  <a:cxn ang="0">
                    <a:pos x="9" y="17"/>
                  </a:cxn>
                  <a:cxn ang="0">
                    <a:pos x="11" y="17"/>
                  </a:cxn>
                  <a:cxn ang="0">
                    <a:pos x="15" y="20"/>
                  </a:cxn>
                  <a:cxn ang="0">
                    <a:pos x="20" y="22"/>
                  </a:cxn>
                  <a:cxn ang="0">
                    <a:pos x="44" y="22"/>
                  </a:cxn>
                  <a:cxn ang="0">
                    <a:pos x="49" y="22"/>
                  </a:cxn>
                  <a:cxn ang="0">
                    <a:pos x="51" y="22"/>
                  </a:cxn>
                  <a:cxn ang="0">
                    <a:pos x="53" y="20"/>
                  </a:cxn>
                  <a:cxn ang="0">
                    <a:pos x="54" y="18"/>
                  </a:cxn>
                  <a:cxn ang="0">
                    <a:pos x="54" y="17"/>
                  </a:cxn>
                  <a:cxn ang="0">
                    <a:pos x="56" y="13"/>
                  </a:cxn>
                  <a:cxn ang="0">
                    <a:pos x="56" y="13"/>
                  </a:cxn>
                  <a:cxn ang="0">
                    <a:pos x="56" y="40"/>
                  </a:cxn>
                  <a:cxn ang="0">
                    <a:pos x="56" y="40"/>
                  </a:cxn>
                  <a:cxn ang="0">
                    <a:pos x="54" y="38"/>
                  </a:cxn>
                  <a:cxn ang="0">
                    <a:pos x="54" y="35"/>
                  </a:cxn>
                  <a:cxn ang="0">
                    <a:pos x="53" y="35"/>
                  </a:cxn>
                  <a:cxn ang="0">
                    <a:pos x="51" y="33"/>
                  </a:cxn>
                  <a:cxn ang="0">
                    <a:pos x="49" y="33"/>
                  </a:cxn>
                  <a:cxn ang="0">
                    <a:pos x="44" y="33"/>
                  </a:cxn>
                  <a:cxn ang="0">
                    <a:pos x="24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11" y="33"/>
                  </a:cxn>
                  <a:cxn ang="0">
                    <a:pos x="9" y="35"/>
                  </a:cxn>
                  <a:cxn ang="0">
                    <a:pos x="8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8" y="38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0" y="26"/>
                  </a:cxn>
                  <a:cxn ang="0">
                    <a:pos x="0" y="22"/>
                  </a:cxn>
                </a:cxnLst>
                <a:rect l="0" t="0" r="r" b="b"/>
                <a:pathLst>
                  <a:path w="56" h="40">
                    <a:moveTo>
                      <a:pt x="0" y="22"/>
                    </a:moveTo>
                    <a:lnTo>
                      <a:pt x="15" y="22"/>
                    </a:lnTo>
                    <a:lnTo>
                      <a:pt x="8" y="18"/>
                    </a:lnTo>
                    <a:lnTo>
                      <a:pt x="2" y="13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9" y="17"/>
                    </a:lnTo>
                    <a:lnTo>
                      <a:pt x="11" y="17"/>
                    </a:lnTo>
                    <a:lnTo>
                      <a:pt x="15" y="20"/>
                    </a:lnTo>
                    <a:lnTo>
                      <a:pt x="20" y="22"/>
                    </a:lnTo>
                    <a:lnTo>
                      <a:pt x="44" y="22"/>
                    </a:lnTo>
                    <a:lnTo>
                      <a:pt x="49" y="22"/>
                    </a:lnTo>
                    <a:lnTo>
                      <a:pt x="51" y="22"/>
                    </a:lnTo>
                    <a:lnTo>
                      <a:pt x="53" y="20"/>
                    </a:lnTo>
                    <a:lnTo>
                      <a:pt x="54" y="18"/>
                    </a:lnTo>
                    <a:lnTo>
                      <a:pt x="54" y="17"/>
                    </a:lnTo>
                    <a:lnTo>
                      <a:pt x="56" y="13"/>
                    </a:lnTo>
                    <a:lnTo>
                      <a:pt x="56" y="13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4" y="38"/>
                    </a:lnTo>
                    <a:lnTo>
                      <a:pt x="54" y="35"/>
                    </a:lnTo>
                    <a:lnTo>
                      <a:pt x="53" y="35"/>
                    </a:lnTo>
                    <a:lnTo>
                      <a:pt x="51" y="33"/>
                    </a:lnTo>
                    <a:lnTo>
                      <a:pt x="49" y="33"/>
                    </a:lnTo>
                    <a:lnTo>
                      <a:pt x="44" y="33"/>
                    </a:lnTo>
                    <a:lnTo>
                      <a:pt x="24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11" y="33"/>
                    </a:lnTo>
                    <a:lnTo>
                      <a:pt x="9" y="35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0" y="26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96"/>
              <p:cNvSpPr>
                <a:spLocks noEditPoints="1"/>
              </p:cNvSpPr>
              <p:nvPr/>
            </p:nvSpPr>
            <p:spPr bwMode="auto">
              <a:xfrm>
                <a:off x="5097" y="2519"/>
                <a:ext cx="29" cy="23"/>
              </a:xfrm>
              <a:custGeom>
                <a:avLst/>
                <a:gdLst/>
                <a:ahLst/>
                <a:cxnLst>
                  <a:cxn ang="0">
                    <a:pos x="22" y="38"/>
                  </a:cxn>
                  <a:cxn ang="0">
                    <a:pos x="29" y="38"/>
                  </a:cxn>
                  <a:cxn ang="0">
                    <a:pos x="36" y="36"/>
                  </a:cxn>
                  <a:cxn ang="0">
                    <a:pos x="42" y="32"/>
                  </a:cxn>
                  <a:cxn ang="0">
                    <a:pos x="45" y="29"/>
                  </a:cxn>
                  <a:cxn ang="0">
                    <a:pos x="47" y="23"/>
                  </a:cxn>
                  <a:cxn ang="0">
                    <a:pos x="47" y="18"/>
                  </a:cxn>
                  <a:cxn ang="0">
                    <a:pos x="47" y="13"/>
                  </a:cxn>
                  <a:cxn ang="0">
                    <a:pos x="45" y="9"/>
                  </a:cxn>
                  <a:cxn ang="0">
                    <a:pos x="42" y="5"/>
                  </a:cxn>
                  <a:cxn ang="0">
                    <a:pos x="35" y="2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5"/>
                  </a:cxn>
                  <a:cxn ang="0">
                    <a:pos x="53" y="9"/>
                  </a:cxn>
                  <a:cxn ang="0">
                    <a:pos x="56" y="13"/>
                  </a:cxn>
                  <a:cxn ang="0">
                    <a:pos x="58" y="18"/>
                  </a:cxn>
                  <a:cxn ang="0">
                    <a:pos x="58" y="23"/>
                  </a:cxn>
                  <a:cxn ang="0">
                    <a:pos x="58" y="29"/>
                  </a:cxn>
                  <a:cxn ang="0">
                    <a:pos x="54" y="36"/>
                  </a:cxn>
                  <a:cxn ang="0">
                    <a:pos x="51" y="40"/>
                  </a:cxn>
                  <a:cxn ang="0">
                    <a:pos x="45" y="43"/>
                  </a:cxn>
                  <a:cxn ang="0">
                    <a:pos x="38" y="47"/>
                  </a:cxn>
                  <a:cxn ang="0">
                    <a:pos x="29" y="47"/>
                  </a:cxn>
                  <a:cxn ang="0">
                    <a:pos x="22" y="47"/>
                  </a:cxn>
                  <a:cxn ang="0">
                    <a:pos x="15" y="43"/>
                  </a:cxn>
                  <a:cxn ang="0">
                    <a:pos x="8" y="40"/>
                  </a:cxn>
                  <a:cxn ang="0">
                    <a:pos x="4" y="34"/>
                  </a:cxn>
                  <a:cxn ang="0">
                    <a:pos x="0" y="29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6" y="7"/>
                  </a:cxn>
                  <a:cxn ang="0">
                    <a:pos x="11" y="4"/>
                  </a:cxn>
                  <a:cxn ang="0">
                    <a:pos x="17" y="2"/>
                  </a:cxn>
                  <a:cxn ang="0">
                    <a:pos x="22" y="0"/>
                  </a:cxn>
                  <a:cxn ang="0">
                    <a:pos x="22" y="38"/>
                  </a:cxn>
                  <a:cxn ang="0">
                    <a:pos x="18" y="38"/>
                  </a:cxn>
                  <a:cxn ang="0">
                    <a:pos x="18" y="14"/>
                  </a:cxn>
                  <a:cxn ang="0">
                    <a:pos x="15" y="14"/>
                  </a:cxn>
                  <a:cxn ang="0">
                    <a:pos x="11" y="14"/>
                  </a:cxn>
                  <a:cxn ang="0">
                    <a:pos x="8" y="16"/>
                  </a:cxn>
                  <a:cxn ang="0">
                    <a:pos x="6" y="20"/>
                  </a:cxn>
                  <a:cxn ang="0">
                    <a:pos x="4" y="22"/>
                  </a:cxn>
                  <a:cxn ang="0">
                    <a:pos x="4" y="25"/>
                  </a:cxn>
                  <a:cxn ang="0">
                    <a:pos x="6" y="31"/>
                  </a:cxn>
                  <a:cxn ang="0">
                    <a:pos x="8" y="34"/>
                  </a:cxn>
                  <a:cxn ang="0">
                    <a:pos x="13" y="36"/>
                  </a:cxn>
                  <a:cxn ang="0">
                    <a:pos x="18" y="38"/>
                  </a:cxn>
                </a:cxnLst>
                <a:rect l="0" t="0" r="r" b="b"/>
                <a:pathLst>
                  <a:path w="58" h="47">
                    <a:moveTo>
                      <a:pt x="22" y="38"/>
                    </a:moveTo>
                    <a:lnTo>
                      <a:pt x="29" y="38"/>
                    </a:lnTo>
                    <a:lnTo>
                      <a:pt x="36" y="36"/>
                    </a:lnTo>
                    <a:lnTo>
                      <a:pt x="42" y="32"/>
                    </a:lnTo>
                    <a:lnTo>
                      <a:pt x="45" y="29"/>
                    </a:lnTo>
                    <a:lnTo>
                      <a:pt x="47" y="23"/>
                    </a:lnTo>
                    <a:lnTo>
                      <a:pt x="47" y="18"/>
                    </a:lnTo>
                    <a:lnTo>
                      <a:pt x="47" y="13"/>
                    </a:lnTo>
                    <a:lnTo>
                      <a:pt x="45" y="9"/>
                    </a:lnTo>
                    <a:lnTo>
                      <a:pt x="42" y="5"/>
                    </a:lnTo>
                    <a:lnTo>
                      <a:pt x="35" y="2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5"/>
                    </a:lnTo>
                    <a:lnTo>
                      <a:pt x="53" y="9"/>
                    </a:lnTo>
                    <a:lnTo>
                      <a:pt x="56" y="13"/>
                    </a:lnTo>
                    <a:lnTo>
                      <a:pt x="58" y="18"/>
                    </a:lnTo>
                    <a:lnTo>
                      <a:pt x="58" y="23"/>
                    </a:lnTo>
                    <a:lnTo>
                      <a:pt x="58" y="29"/>
                    </a:lnTo>
                    <a:lnTo>
                      <a:pt x="54" y="36"/>
                    </a:lnTo>
                    <a:lnTo>
                      <a:pt x="51" y="40"/>
                    </a:lnTo>
                    <a:lnTo>
                      <a:pt x="45" y="43"/>
                    </a:lnTo>
                    <a:lnTo>
                      <a:pt x="38" y="47"/>
                    </a:lnTo>
                    <a:lnTo>
                      <a:pt x="29" y="47"/>
                    </a:lnTo>
                    <a:lnTo>
                      <a:pt x="22" y="47"/>
                    </a:lnTo>
                    <a:lnTo>
                      <a:pt x="15" y="43"/>
                    </a:lnTo>
                    <a:lnTo>
                      <a:pt x="8" y="40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6" y="7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22" y="38"/>
                    </a:lnTo>
                    <a:close/>
                    <a:moveTo>
                      <a:pt x="18" y="38"/>
                    </a:moveTo>
                    <a:lnTo>
                      <a:pt x="18" y="14"/>
                    </a:lnTo>
                    <a:lnTo>
                      <a:pt x="15" y="14"/>
                    </a:lnTo>
                    <a:lnTo>
                      <a:pt x="11" y="14"/>
                    </a:lnTo>
                    <a:lnTo>
                      <a:pt x="8" y="16"/>
                    </a:lnTo>
                    <a:lnTo>
                      <a:pt x="6" y="20"/>
                    </a:lnTo>
                    <a:lnTo>
                      <a:pt x="4" y="22"/>
                    </a:lnTo>
                    <a:lnTo>
                      <a:pt x="4" y="25"/>
                    </a:lnTo>
                    <a:lnTo>
                      <a:pt x="6" y="31"/>
                    </a:lnTo>
                    <a:lnTo>
                      <a:pt x="8" y="34"/>
                    </a:lnTo>
                    <a:lnTo>
                      <a:pt x="13" y="36"/>
                    </a:lnTo>
                    <a:lnTo>
                      <a:pt x="1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197"/>
              <p:cNvSpPr>
                <a:spLocks noEditPoints="1"/>
              </p:cNvSpPr>
              <p:nvPr/>
            </p:nvSpPr>
            <p:spPr bwMode="auto">
              <a:xfrm>
                <a:off x="5097" y="2487"/>
                <a:ext cx="41" cy="27"/>
              </a:xfrm>
              <a:custGeom>
                <a:avLst/>
                <a:gdLst/>
                <a:ahLst/>
                <a:cxnLst>
                  <a:cxn ang="0">
                    <a:pos x="71" y="7"/>
                  </a:cxn>
                  <a:cxn ang="0">
                    <a:pos x="80" y="7"/>
                  </a:cxn>
                  <a:cxn ang="0">
                    <a:pos x="81" y="6"/>
                  </a:cxn>
                  <a:cxn ang="0">
                    <a:pos x="83" y="0"/>
                  </a:cxn>
                  <a:cxn ang="0">
                    <a:pos x="83" y="25"/>
                  </a:cxn>
                  <a:cxn ang="0">
                    <a:pos x="83" y="25"/>
                  </a:cxn>
                  <a:cxn ang="0">
                    <a:pos x="81" y="20"/>
                  </a:cxn>
                  <a:cxn ang="0">
                    <a:pos x="80" y="18"/>
                  </a:cxn>
                  <a:cxn ang="0">
                    <a:pos x="71" y="18"/>
                  </a:cxn>
                  <a:cxn ang="0">
                    <a:pos x="53" y="24"/>
                  </a:cxn>
                  <a:cxn ang="0">
                    <a:pos x="58" y="33"/>
                  </a:cxn>
                  <a:cxn ang="0">
                    <a:pos x="58" y="42"/>
                  </a:cxn>
                  <a:cxn ang="0">
                    <a:pos x="51" y="51"/>
                  </a:cxn>
                  <a:cxn ang="0">
                    <a:pos x="40" y="56"/>
                  </a:cxn>
                  <a:cxn ang="0">
                    <a:pos x="24" y="56"/>
                  </a:cxn>
                  <a:cxn ang="0">
                    <a:pos x="9" y="49"/>
                  </a:cxn>
                  <a:cxn ang="0">
                    <a:pos x="2" y="36"/>
                  </a:cxn>
                  <a:cxn ang="0">
                    <a:pos x="0" y="25"/>
                  </a:cxn>
                  <a:cxn ang="0">
                    <a:pos x="2" y="20"/>
                  </a:cxn>
                  <a:cxn ang="0">
                    <a:pos x="2" y="13"/>
                  </a:cxn>
                  <a:cxn ang="0">
                    <a:pos x="0" y="7"/>
                  </a:cxn>
                  <a:cxn ang="0">
                    <a:pos x="17" y="18"/>
                  </a:cxn>
                  <a:cxn ang="0">
                    <a:pos x="11" y="20"/>
                  </a:cxn>
                  <a:cxn ang="0">
                    <a:pos x="6" y="24"/>
                  </a:cxn>
                  <a:cxn ang="0">
                    <a:pos x="4" y="31"/>
                  </a:cxn>
                  <a:cxn ang="0">
                    <a:pos x="8" y="38"/>
                  </a:cxn>
                  <a:cxn ang="0">
                    <a:pos x="15" y="45"/>
                  </a:cxn>
                  <a:cxn ang="0">
                    <a:pos x="27" y="47"/>
                  </a:cxn>
                  <a:cxn ang="0">
                    <a:pos x="40" y="45"/>
                  </a:cxn>
                  <a:cxn ang="0">
                    <a:pos x="47" y="38"/>
                  </a:cxn>
                  <a:cxn ang="0">
                    <a:pos x="49" y="31"/>
                  </a:cxn>
                  <a:cxn ang="0">
                    <a:pos x="47" y="24"/>
                  </a:cxn>
                  <a:cxn ang="0">
                    <a:pos x="44" y="18"/>
                  </a:cxn>
                </a:cxnLst>
                <a:rect l="0" t="0" r="r" b="b"/>
                <a:pathLst>
                  <a:path w="83" h="56">
                    <a:moveTo>
                      <a:pt x="0" y="7"/>
                    </a:moveTo>
                    <a:lnTo>
                      <a:pt x="71" y="7"/>
                    </a:lnTo>
                    <a:lnTo>
                      <a:pt x="76" y="7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3" y="25"/>
                    </a:lnTo>
                    <a:lnTo>
                      <a:pt x="83" y="25"/>
                    </a:lnTo>
                    <a:lnTo>
                      <a:pt x="83" y="25"/>
                    </a:lnTo>
                    <a:lnTo>
                      <a:pt x="83" y="22"/>
                    </a:lnTo>
                    <a:lnTo>
                      <a:pt x="81" y="20"/>
                    </a:lnTo>
                    <a:lnTo>
                      <a:pt x="80" y="20"/>
                    </a:lnTo>
                    <a:lnTo>
                      <a:pt x="80" y="18"/>
                    </a:lnTo>
                    <a:lnTo>
                      <a:pt x="76" y="18"/>
                    </a:lnTo>
                    <a:lnTo>
                      <a:pt x="71" y="18"/>
                    </a:lnTo>
                    <a:lnTo>
                      <a:pt x="47" y="18"/>
                    </a:lnTo>
                    <a:lnTo>
                      <a:pt x="53" y="24"/>
                    </a:lnTo>
                    <a:lnTo>
                      <a:pt x="56" y="27"/>
                    </a:lnTo>
                    <a:lnTo>
                      <a:pt x="58" y="33"/>
                    </a:lnTo>
                    <a:lnTo>
                      <a:pt x="58" y="36"/>
                    </a:lnTo>
                    <a:lnTo>
                      <a:pt x="58" y="42"/>
                    </a:lnTo>
                    <a:lnTo>
                      <a:pt x="54" y="47"/>
                    </a:lnTo>
                    <a:lnTo>
                      <a:pt x="51" y="51"/>
                    </a:lnTo>
                    <a:lnTo>
                      <a:pt x="45" y="54"/>
                    </a:lnTo>
                    <a:lnTo>
                      <a:pt x="40" y="56"/>
                    </a:lnTo>
                    <a:lnTo>
                      <a:pt x="31" y="56"/>
                    </a:lnTo>
                    <a:lnTo>
                      <a:pt x="24" y="56"/>
                    </a:lnTo>
                    <a:lnTo>
                      <a:pt x="15" y="52"/>
                    </a:lnTo>
                    <a:lnTo>
                      <a:pt x="9" y="49"/>
                    </a:lnTo>
                    <a:lnTo>
                      <a:pt x="4" y="43"/>
                    </a:lnTo>
                    <a:lnTo>
                      <a:pt x="2" y="36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2" y="20"/>
                    </a:lnTo>
                    <a:lnTo>
                      <a:pt x="4" y="16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  <a:moveTo>
                      <a:pt x="44" y="18"/>
                    </a:moveTo>
                    <a:lnTo>
                      <a:pt x="17" y="18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8" y="22"/>
                    </a:lnTo>
                    <a:lnTo>
                      <a:pt x="6" y="24"/>
                    </a:lnTo>
                    <a:lnTo>
                      <a:pt x="4" y="27"/>
                    </a:lnTo>
                    <a:lnTo>
                      <a:pt x="4" y="31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9" y="42"/>
                    </a:lnTo>
                    <a:lnTo>
                      <a:pt x="15" y="45"/>
                    </a:lnTo>
                    <a:lnTo>
                      <a:pt x="20" y="45"/>
                    </a:lnTo>
                    <a:lnTo>
                      <a:pt x="27" y="47"/>
                    </a:lnTo>
                    <a:lnTo>
                      <a:pt x="33" y="45"/>
                    </a:lnTo>
                    <a:lnTo>
                      <a:pt x="40" y="45"/>
                    </a:lnTo>
                    <a:lnTo>
                      <a:pt x="44" y="42"/>
                    </a:lnTo>
                    <a:lnTo>
                      <a:pt x="47" y="38"/>
                    </a:lnTo>
                    <a:lnTo>
                      <a:pt x="49" y="34"/>
                    </a:lnTo>
                    <a:lnTo>
                      <a:pt x="49" y="31"/>
                    </a:lnTo>
                    <a:lnTo>
                      <a:pt x="49" y="27"/>
                    </a:lnTo>
                    <a:lnTo>
                      <a:pt x="47" y="24"/>
                    </a:lnTo>
                    <a:lnTo>
                      <a:pt x="45" y="20"/>
                    </a:lnTo>
                    <a:lnTo>
                      <a:pt x="4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198"/>
              <p:cNvSpPr>
                <a:spLocks/>
              </p:cNvSpPr>
              <p:nvPr/>
            </p:nvSpPr>
            <p:spPr bwMode="auto">
              <a:xfrm>
                <a:off x="5098" y="2456"/>
                <a:ext cx="28" cy="3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3" y="7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5" y="7"/>
                  </a:cxn>
                  <a:cxn ang="0">
                    <a:pos x="47" y="7"/>
                  </a:cxn>
                  <a:cxn ang="0">
                    <a:pos x="49" y="5"/>
                  </a:cxn>
                  <a:cxn ang="0">
                    <a:pos x="49" y="5"/>
                  </a:cxn>
                  <a:cxn ang="0">
                    <a:pos x="49" y="4"/>
                  </a:cxn>
                  <a:cxn ang="0">
                    <a:pos x="49" y="2"/>
                  </a:cxn>
                  <a:cxn ang="0">
                    <a:pos x="49" y="0"/>
                  </a:cxn>
                  <a:cxn ang="0">
                    <a:pos x="51" y="0"/>
                  </a:cxn>
                  <a:cxn ang="0">
                    <a:pos x="56" y="14"/>
                  </a:cxn>
                  <a:cxn ang="0">
                    <a:pos x="56" y="18"/>
                  </a:cxn>
                  <a:cxn ang="0">
                    <a:pos x="43" y="18"/>
                  </a:cxn>
                  <a:cxn ang="0">
                    <a:pos x="49" y="22"/>
                  </a:cxn>
                  <a:cxn ang="0">
                    <a:pos x="52" y="25"/>
                  </a:cxn>
                  <a:cxn ang="0">
                    <a:pos x="54" y="29"/>
                  </a:cxn>
                  <a:cxn ang="0">
                    <a:pos x="56" y="32"/>
                  </a:cxn>
                  <a:cxn ang="0">
                    <a:pos x="56" y="36"/>
                  </a:cxn>
                  <a:cxn ang="0">
                    <a:pos x="56" y="41"/>
                  </a:cxn>
                  <a:cxn ang="0">
                    <a:pos x="54" y="45"/>
                  </a:cxn>
                  <a:cxn ang="0">
                    <a:pos x="51" y="49"/>
                  </a:cxn>
                  <a:cxn ang="0">
                    <a:pos x="47" y="50"/>
                  </a:cxn>
                  <a:cxn ang="0">
                    <a:pos x="42" y="50"/>
                  </a:cxn>
                  <a:cxn ang="0">
                    <a:pos x="34" y="50"/>
                  </a:cxn>
                  <a:cxn ang="0">
                    <a:pos x="9" y="50"/>
                  </a:cxn>
                  <a:cxn ang="0">
                    <a:pos x="6" y="50"/>
                  </a:cxn>
                  <a:cxn ang="0">
                    <a:pos x="4" y="52"/>
                  </a:cxn>
                  <a:cxn ang="0">
                    <a:pos x="2" y="52"/>
                  </a:cxn>
                  <a:cxn ang="0">
                    <a:pos x="2" y="54"/>
                  </a:cxn>
                  <a:cxn ang="0">
                    <a:pos x="2" y="56"/>
                  </a:cxn>
                  <a:cxn ang="0">
                    <a:pos x="0" y="59"/>
                  </a:cxn>
                  <a:cxn ang="0">
                    <a:pos x="0" y="59"/>
                  </a:cxn>
                  <a:cxn ang="0">
                    <a:pos x="0" y="41"/>
                  </a:cxn>
                  <a:cxn ang="0">
                    <a:pos x="36" y="41"/>
                  </a:cxn>
                  <a:cxn ang="0">
                    <a:pos x="40" y="40"/>
                  </a:cxn>
                  <a:cxn ang="0">
                    <a:pos x="43" y="40"/>
                  </a:cxn>
                  <a:cxn ang="0">
                    <a:pos x="47" y="38"/>
                  </a:cxn>
                  <a:cxn ang="0">
                    <a:pos x="49" y="34"/>
                  </a:cxn>
                  <a:cxn ang="0">
                    <a:pos x="49" y="32"/>
                  </a:cxn>
                  <a:cxn ang="0">
                    <a:pos x="49" y="29"/>
                  </a:cxn>
                  <a:cxn ang="0">
                    <a:pos x="47" y="25"/>
                  </a:cxn>
                  <a:cxn ang="0">
                    <a:pos x="45" y="22"/>
                  </a:cxn>
                  <a:cxn ang="0">
                    <a:pos x="42" y="18"/>
                  </a:cxn>
                  <a:cxn ang="0">
                    <a:pos x="9" y="18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2" y="22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7"/>
                  </a:cxn>
                </a:cxnLst>
                <a:rect l="0" t="0" r="r" b="b"/>
                <a:pathLst>
                  <a:path w="56" h="59">
                    <a:moveTo>
                      <a:pt x="0" y="7"/>
                    </a:moveTo>
                    <a:lnTo>
                      <a:pt x="33" y="7"/>
                    </a:lnTo>
                    <a:lnTo>
                      <a:pt x="40" y="7"/>
                    </a:lnTo>
                    <a:lnTo>
                      <a:pt x="43" y="7"/>
                    </a:lnTo>
                    <a:lnTo>
                      <a:pt x="45" y="7"/>
                    </a:lnTo>
                    <a:lnTo>
                      <a:pt x="47" y="7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49" y="2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6" y="14"/>
                    </a:lnTo>
                    <a:lnTo>
                      <a:pt x="56" y="18"/>
                    </a:lnTo>
                    <a:lnTo>
                      <a:pt x="43" y="18"/>
                    </a:lnTo>
                    <a:lnTo>
                      <a:pt x="49" y="22"/>
                    </a:lnTo>
                    <a:lnTo>
                      <a:pt x="52" y="25"/>
                    </a:lnTo>
                    <a:lnTo>
                      <a:pt x="54" y="29"/>
                    </a:lnTo>
                    <a:lnTo>
                      <a:pt x="56" y="32"/>
                    </a:lnTo>
                    <a:lnTo>
                      <a:pt x="56" y="36"/>
                    </a:lnTo>
                    <a:lnTo>
                      <a:pt x="56" y="41"/>
                    </a:lnTo>
                    <a:lnTo>
                      <a:pt x="54" y="45"/>
                    </a:lnTo>
                    <a:lnTo>
                      <a:pt x="51" y="49"/>
                    </a:lnTo>
                    <a:lnTo>
                      <a:pt x="47" y="50"/>
                    </a:lnTo>
                    <a:lnTo>
                      <a:pt x="42" y="50"/>
                    </a:lnTo>
                    <a:lnTo>
                      <a:pt x="34" y="50"/>
                    </a:lnTo>
                    <a:lnTo>
                      <a:pt x="9" y="50"/>
                    </a:lnTo>
                    <a:lnTo>
                      <a:pt x="6" y="50"/>
                    </a:lnTo>
                    <a:lnTo>
                      <a:pt x="4" y="52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41"/>
                    </a:lnTo>
                    <a:lnTo>
                      <a:pt x="36" y="41"/>
                    </a:lnTo>
                    <a:lnTo>
                      <a:pt x="40" y="40"/>
                    </a:lnTo>
                    <a:lnTo>
                      <a:pt x="43" y="40"/>
                    </a:lnTo>
                    <a:lnTo>
                      <a:pt x="47" y="38"/>
                    </a:lnTo>
                    <a:lnTo>
                      <a:pt x="49" y="34"/>
                    </a:lnTo>
                    <a:lnTo>
                      <a:pt x="49" y="32"/>
                    </a:lnTo>
                    <a:lnTo>
                      <a:pt x="49" y="29"/>
                    </a:lnTo>
                    <a:lnTo>
                      <a:pt x="47" y="25"/>
                    </a:lnTo>
                    <a:lnTo>
                      <a:pt x="45" y="22"/>
                    </a:lnTo>
                    <a:lnTo>
                      <a:pt x="42" y="18"/>
                    </a:lnTo>
                    <a:lnTo>
                      <a:pt x="9" y="18"/>
                    </a:lnTo>
                    <a:lnTo>
                      <a:pt x="6" y="18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199"/>
              <p:cNvSpPr>
                <a:spLocks noEditPoints="1"/>
              </p:cNvSpPr>
              <p:nvPr/>
            </p:nvSpPr>
            <p:spPr bwMode="auto">
              <a:xfrm>
                <a:off x="5097" y="2430"/>
                <a:ext cx="29" cy="23"/>
              </a:xfrm>
              <a:custGeom>
                <a:avLst/>
                <a:gdLst/>
                <a:ahLst/>
                <a:cxnLst>
                  <a:cxn ang="0">
                    <a:pos x="22" y="38"/>
                  </a:cxn>
                  <a:cxn ang="0">
                    <a:pos x="29" y="38"/>
                  </a:cxn>
                  <a:cxn ang="0">
                    <a:pos x="36" y="36"/>
                  </a:cxn>
                  <a:cxn ang="0">
                    <a:pos x="42" y="32"/>
                  </a:cxn>
                  <a:cxn ang="0">
                    <a:pos x="45" y="27"/>
                  </a:cxn>
                  <a:cxn ang="0">
                    <a:pos x="47" y="23"/>
                  </a:cxn>
                  <a:cxn ang="0">
                    <a:pos x="47" y="18"/>
                  </a:cxn>
                  <a:cxn ang="0">
                    <a:pos x="47" y="12"/>
                  </a:cxn>
                  <a:cxn ang="0">
                    <a:pos x="45" y="9"/>
                  </a:cxn>
                  <a:cxn ang="0">
                    <a:pos x="42" y="5"/>
                  </a:cxn>
                  <a:cxn ang="0">
                    <a:pos x="35" y="2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3"/>
                  </a:cxn>
                  <a:cxn ang="0">
                    <a:pos x="53" y="7"/>
                  </a:cxn>
                  <a:cxn ang="0">
                    <a:pos x="56" y="12"/>
                  </a:cxn>
                  <a:cxn ang="0">
                    <a:pos x="58" y="18"/>
                  </a:cxn>
                  <a:cxn ang="0">
                    <a:pos x="58" y="23"/>
                  </a:cxn>
                  <a:cxn ang="0">
                    <a:pos x="58" y="29"/>
                  </a:cxn>
                  <a:cxn ang="0">
                    <a:pos x="54" y="34"/>
                  </a:cxn>
                  <a:cxn ang="0">
                    <a:pos x="51" y="39"/>
                  </a:cxn>
                  <a:cxn ang="0">
                    <a:pos x="45" y="43"/>
                  </a:cxn>
                  <a:cxn ang="0">
                    <a:pos x="38" y="47"/>
                  </a:cxn>
                  <a:cxn ang="0">
                    <a:pos x="29" y="47"/>
                  </a:cxn>
                  <a:cxn ang="0">
                    <a:pos x="22" y="47"/>
                  </a:cxn>
                  <a:cxn ang="0">
                    <a:pos x="15" y="43"/>
                  </a:cxn>
                  <a:cxn ang="0">
                    <a:pos x="8" y="39"/>
                  </a:cxn>
                  <a:cxn ang="0">
                    <a:pos x="4" y="34"/>
                  </a:cxn>
                  <a:cxn ang="0">
                    <a:pos x="0" y="29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6" y="7"/>
                  </a:cxn>
                  <a:cxn ang="0">
                    <a:pos x="11" y="3"/>
                  </a:cxn>
                  <a:cxn ang="0">
                    <a:pos x="17" y="2"/>
                  </a:cxn>
                  <a:cxn ang="0">
                    <a:pos x="22" y="0"/>
                  </a:cxn>
                  <a:cxn ang="0">
                    <a:pos x="22" y="38"/>
                  </a:cxn>
                  <a:cxn ang="0">
                    <a:pos x="18" y="38"/>
                  </a:cxn>
                  <a:cxn ang="0">
                    <a:pos x="18" y="12"/>
                  </a:cxn>
                  <a:cxn ang="0">
                    <a:pos x="15" y="14"/>
                  </a:cxn>
                  <a:cxn ang="0">
                    <a:pos x="11" y="14"/>
                  </a:cxn>
                  <a:cxn ang="0">
                    <a:pos x="8" y="16"/>
                  </a:cxn>
                  <a:cxn ang="0">
                    <a:pos x="6" y="18"/>
                  </a:cxn>
                  <a:cxn ang="0">
                    <a:pos x="4" y="21"/>
                  </a:cxn>
                  <a:cxn ang="0">
                    <a:pos x="4" y="25"/>
                  </a:cxn>
                  <a:cxn ang="0">
                    <a:pos x="6" y="29"/>
                  </a:cxn>
                  <a:cxn ang="0">
                    <a:pos x="8" y="34"/>
                  </a:cxn>
                  <a:cxn ang="0">
                    <a:pos x="13" y="36"/>
                  </a:cxn>
                  <a:cxn ang="0">
                    <a:pos x="18" y="38"/>
                  </a:cxn>
                </a:cxnLst>
                <a:rect l="0" t="0" r="r" b="b"/>
                <a:pathLst>
                  <a:path w="58" h="47">
                    <a:moveTo>
                      <a:pt x="22" y="38"/>
                    </a:moveTo>
                    <a:lnTo>
                      <a:pt x="29" y="38"/>
                    </a:lnTo>
                    <a:lnTo>
                      <a:pt x="36" y="36"/>
                    </a:lnTo>
                    <a:lnTo>
                      <a:pt x="42" y="32"/>
                    </a:lnTo>
                    <a:lnTo>
                      <a:pt x="45" y="27"/>
                    </a:lnTo>
                    <a:lnTo>
                      <a:pt x="47" y="23"/>
                    </a:lnTo>
                    <a:lnTo>
                      <a:pt x="47" y="18"/>
                    </a:lnTo>
                    <a:lnTo>
                      <a:pt x="47" y="12"/>
                    </a:lnTo>
                    <a:lnTo>
                      <a:pt x="45" y="9"/>
                    </a:lnTo>
                    <a:lnTo>
                      <a:pt x="42" y="5"/>
                    </a:lnTo>
                    <a:lnTo>
                      <a:pt x="35" y="2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3"/>
                    </a:lnTo>
                    <a:lnTo>
                      <a:pt x="53" y="7"/>
                    </a:lnTo>
                    <a:lnTo>
                      <a:pt x="56" y="12"/>
                    </a:lnTo>
                    <a:lnTo>
                      <a:pt x="58" y="18"/>
                    </a:lnTo>
                    <a:lnTo>
                      <a:pt x="58" y="23"/>
                    </a:lnTo>
                    <a:lnTo>
                      <a:pt x="58" y="29"/>
                    </a:lnTo>
                    <a:lnTo>
                      <a:pt x="54" y="34"/>
                    </a:lnTo>
                    <a:lnTo>
                      <a:pt x="51" y="39"/>
                    </a:lnTo>
                    <a:lnTo>
                      <a:pt x="45" y="43"/>
                    </a:lnTo>
                    <a:lnTo>
                      <a:pt x="38" y="47"/>
                    </a:lnTo>
                    <a:lnTo>
                      <a:pt x="29" y="47"/>
                    </a:lnTo>
                    <a:lnTo>
                      <a:pt x="22" y="47"/>
                    </a:lnTo>
                    <a:lnTo>
                      <a:pt x="15" y="43"/>
                    </a:lnTo>
                    <a:lnTo>
                      <a:pt x="8" y="39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6" y="7"/>
                    </a:lnTo>
                    <a:lnTo>
                      <a:pt x="11" y="3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22" y="38"/>
                    </a:lnTo>
                    <a:close/>
                    <a:moveTo>
                      <a:pt x="18" y="38"/>
                    </a:moveTo>
                    <a:lnTo>
                      <a:pt x="18" y="12"/>
                    </a:lnTo>
                    <a:lnTo>
                      <a:pt x="15" y="14"/>
                    </a:lnTo>
                    <a:lnTo>
                      <a:pt x="11" y="14"/>
                    </a:lnTo>
                    <a:lnTo>
                      <a:pt x="8" y="16"/>
                    </a:lnTo>
                    <a:lnTo>
                      <a:pt x="6" y="18"/>
                    </a:lnTo>
                    <a:lnTo>
                      <a:pt x="4" y="21"/>
                    </a:lnTo>
                    <a:lnTo>
                      <a:pt x="4" y="25"/>
                    </a:lnTo>
                    <a:lnTo>
                      <a:pt x="6" y="29"/>
                    </a:lnTo>
                    <a:lnTo>
                      <a:pt x="8" y="34"/>
                    </a:lnTo>
                    <a:lnTo>
                      <a:pt x="13" y="36"/>
                    </a:lnTo>
                    <a:lnTo>
                      <a:pt x="1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200"/>
              <p:cNvSpPr>
                <a:spLocks/>
              </p:cNvSpPr>
              <p:nvPr/>
            </p:nvSpPr>
            <p:spPr bwMode="auto">
              <a:xfrm>
                <a:off x="5097" y="2398"/>
                <a:ext cx="28" cy="29"/>
              </a:xfrm>
              <a:custGeom>
                <a:avLst/>
                <a:gdLst/>
                <a:ahLst/>
                <a:cxnLst>
                  <a:cxn ang="0">
                    <a:pos x="6" y="34"/>
                  </a:cxn>
                  <a:cxn ang="0">
                    <a:pos x="0" y="22"/>
                  </a:cxn>
                  <a:cxn ang="0">
                    <a:pos x="2" y="14"/>
                  </a:cxn>
                  <a:cxn ang="0">
                    <a:pos x="9" y="9"/>
                  </a:cxn>
                  <a:cxn ang="0">
                    <a:pos x="20" y="7"/>
                  </a:cxn>
                  <a:cxn ang="0">
                    <a:pos x="49" y="7"/>
                  </a:cxn>
                  <a:cxn ang="0">
                    <a:pos x="54" y="5"/>
                  </a:cxn>
                  <a:cxn ang="0">
                    <a:pos x="56" y="4"/>
                  </a:cxn>
                  <a:cxn ang="0">
                    <a:pos x="56" y="0"/>
                  </a:cxn>
                  <a:cxn ang="0">
                    <a:pos x="56" y="25"/>
                  </a:cxn>
                  <a:cxn ang="0">
                    <a:pos x="56" y="22"/>
                  </a:cxn>
                  <a:cxn ang="0">
                    <a:pos x="53" y="18"/>
                  </a:cxn>
                  <a:cxn ang="0">
                    <a:pos x="49" y="18"/>
                  </a:cxn>
                  <a:cxn ang="0">
                    <a:pos x="22" y="18"/>
                  </a:cxn>
                  <a:cxn ang="0">
                    <a:pos x="11" y="20"/>
                  </a:cxn>
                  <a:cxn ang="0">
                    <a:pos x="8" y="27"/>
                  </a:cxn>
                  <a:cxn ang="0">
                    <a:pos x="11" y="36"/>
                  </a:cxn>
                  <a:cxn ang="0">
                    <a:pos x="44" y="41"/>
                  </a:cxn>
                  <a:cxn ang="0">
                    <a:pos x="53" y="40"/>
                  </a:cxn>
                  <a:cxn ang="0">
                    <a:pos x="54" y="38"/>
                  </a:cxn>
                  <a:cxn ang="0">
                    <a:pos x="56" y="32"/>
                  </a:cxn>
                  <a:cxn ang="0">
                    <a:pos x="56" y="59"/>
                  </a:cxn>
                  <a:cxn ang="0">
                    <a:pos x="56" y="58"/>
                  </a:cxn>
                  <a:cxn ang="0">
                    <a:pos x="53" y="52"/>
                  </a:cxn>
                  <a:cxn ang="0">
                    <a:pos x="44" y="50"/>
                  </a:cxn>
                  <a:cxn ang="0">
                    <a:pos x="18" y="50"/>
                  </a:cxn>
                  <a:cxn ang="0">
                    <a:pos x="11" y="52"/>
                  </a:cxn>
                  <a:cxn ang="0">
                    <a:pos x="8" y="52"/>
                  </a:cxn>
                  <a:cxn ang="0">
                    <a:pos x="8" y="54"/>
                  </a:cxn>
                  <a:cxn ang="0">
                    <a:pos x="8" y="58"/>
                  </a:cxn>
                  <a:cxn ang="0">
                    <a:pos x="0" y="43"/>
                  </a:cxn>
                  <a:cxn ang="0">
                    <a:pos x="13" y="41"/>
                  </a:cxn>
                </a:cxnLst>
                <a:rect l="0" t="0" r="r" b="b"/>
                <a:pathLst>
                  <a:path w="56" h="59">
                    <a:moveTo>
                      <a:pt x="13" y="41"/>
                    </a:moveTo>
                    <a:lnTo>
                      <a:pt x="6" y="34"/>
                    </a:lnTo>
                    <a:lnTo>
                      <a:pt x="2" y="29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6" y="11"/>
                    </a:lnTo>
                    <a:lnTo>
                      <a:pt x="9" y="9"/>
                    </a:lnTo>
                    <a:lnTo>
                      <a:pt x="15" y="7"/>
                    </a:lnTo>
                    <a:lnTo>
                      <a:pt x="20" y="7"/>
                    </a:lnTo>
                    <a:lnTo>
                      <a:pt x="44" y="7"/>
                    </a:lnTo>
                    <a:lnTo>
                      <a:pt x="49" y="7"/>
                    </a:lnTo>
                    <a:lnTo>
                      <a:pt x="53" y="7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6" y="4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25"/>
                    </a:lnTo>
                    <a:lnTo>
                      <a:pt x="56" y="25"/>
                    </a:lnTo>
                    <a:lnTo>
                      <a:pt x="56" y="25"/>
                    </a:lnTo>
                    <a:lnTo>
                      <a:pt x="56" y="22"/>
                    </a:lnTo>
                    <a:lnTo>
                      <a:pt x="54" y="20"/>
                    </a:lnTo>
                    <a:lnTo>
                      <a:pt x="53" y="18"/>
                    </a:lnTo>
                    <a:lnTo>
                      <a:pt x="51" y="18"/>
                    </a:lnTo>
                    <a:lnTo>
                      <a:pt x="49" y="18"/>
                    </a:lnTo>
                    <a:lnTo>
                      <a:pt x="44" y="18"/>
                    </a:lnTo>
                    <a:lnTo>
                      <a:pt x="22" y="18"/>
                    </a:lnTo>
                    <a:lnTo>
                      <a:pt x="17" y="18"/>
                    </a:lnTo>
                    <a:lnTo>
                      <a:pt x="11" y="20"/>
                    </a:lnTo>
                    <a:lnTo>
                      <a:pt x="9" y="22"/>
                    </a:lnTo>
                    <a:lnTo>
                      <a:pt x="8" y="27"/>
                    </a:lnTo>
                    <a:lnTo>
                      <a:pt x="9" y="31"/>
                    </a:lnTo>
                    <a:lnTo>
                      <a:pt x="11" y="36"/>
                    </a:lnTo>
                    <a:lnTo>
                      <a:pt x="17" y="41"/>
                    </a:lnTo>
                    <a:lnTo>
                      <a:pt x="44" y="41"/>
                    </a:lnTo>
                    <a:lnTo>
                      <a:pt x="49" y="41"/>
                    </a:lnTo>
                    <a:lnTo>
                      <a:pt x="53" y="40"/>
                    </a:lnTo>
                    <a:lnTo>
                      <a:pt x="54" y="40"/>
                    </a:lnTo>
                    <a:lnTo>
                      <a:pt x="54" y="38"/>
                    </a:lnTo>
                    <a:lnTo>
                      <a:pt x="56" y="36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6" y="58"/>
                    </a:lnTo>
                    <a:lnTo>
                      <a:pt x="54" y="54"/>
                    </a:lnTo>
                    <a:lnTo>
                      <a:pt x="53" y="52"/>
                    </a:lnTo>
                    <a:lnTo>
                      <a:pt x="49" y="52"/>
                    </a:lnTo>
                    <a:lnTo>
                      <a:pt x="44" y="50"/>
                    </a:lnTo>
                    <a:lnTo>
                      <a:pt x="24" y="50"/>
                    </a:lnTo>
                    <a:lnTo>
                      <a:pt x="18" y="50"/>
                    </a:lnTo>
                    <a:lnTo>
                      <a:pt x="13" y="50"/>
                    </a:lnTo>
                    <a:lnTo>
                      <a:pt x="11" y="52"/>
                    </a:lnTo>
                    <a:lnTo>
                      <a:pt x="9" y="52"/>
                    </a:lnTo>
                    <a:lnTo>
                      <a:pt x="8" y="52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6"/>
                    </a:lnTo>
                    <a:lnTo>
                      <a:pt x="8" y="58"/>
                    </a:lnTo>
                    <a:lnTo>
                      <a:pt x="8" y="59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13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201"/>
              <p:cNvSpPr>
                <a:spLocks/>
              </p:cNvSpPr>
              <p:nvPr/>
            </p:nvSpPr>
            <p:spPr bwMode="auto">
              <a:xfrm>
                <a:off x="5097" y="2371"/>
                <a:ext cx="29" cy="24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42" y="2"/>
                  </a:cxn>
                  <a:cxn ang="0">
                    <a:pos x="47" y="5"/>
                  </a:cxn>
                  <a:cxn ang="0">
                    <a:pos x="53" y="9"/>
                  </a:cxn>
                  <a:cxn ang="0">
                    <a:pos x="56" y="16"/>
                  </a:cxn>
                  <a:cxn ang="0">
                    <a:pos x="58" y="23"/>
                  </a:cxn>
                  <a:cxn ang="0">
                    <a:pos x="58" y="29"/>
                  </a:cxn>
                  <a:cxn ang="0">
                    <a:pos x="54" y="34"/>
                  </a:cxn>
                  <a:cxn ang="0">
                    <a:pos x="51" y="39"/>
                  </a:cxn>
                  <a:cxn ang="0">
                    <a:pos x="45" y="43"/>
                  </a:cxn>
                  <a:cxn ang="0">
                    <a:pos x="38" y="47"/>
                  </a:cxn>
                  <a:cxn ang="0">
                    <a:pos x="29" y="47"/>
                  </a:cxn>
                  <a:cxn ang="0">
                    <a:pos x="22" y="47"/>
                  </a:cxn>
                  <a:cxn ang="0">
                    <a:pos x="15" y="43"/>
                  </a:cxn>
                  <a:cxn ang="0">
                    <a:pos x="8" y="39"/>
                  </a:cxn>
                  <a:cxn ang="0">
                    <a:pos x="4" y="34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2" y="14"/>
                  </a:cxn>
                  <a:cxn ang="0">
                    <a:pos x="4" y="9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7" y="3"/>
                  </a:cxn>
                  <a:cxn ang="0">
                    <a:pos x="18" y="5"/>
                  </a:cxn>
                  <a:cxn ang="0">
                    <a:pos x="18" y="9"/>
                  </a:cxn>
                  <a:cxn ang="0">
                    <a:pos x="18" y="11"/>
                  </a:cxn>
                  <a:cxn ang="0">
                    <a:pos x="17" y="12"/>
                  </a:cxn>
                  <a:cxn ang="0">
                    <a:pos x="15" y="14"/>
                  </a:cxn>
                  <a:cxn ang="0">
                    <a:pos x="11" y="14"/>
                  </a:cxn>
                  <a:cxn ang="0">
                    <a:pos x="8" y="16"/>
                  </a:cxn>
                  <a:cxn ang="0">
                    <a:pos x="6" y="16"/>
                  </a:cxn>
                  <a:cxn ang="0">
                    <a:pos x="4" y="20"/>
                  </a:cxn>
                  <a:cxn ang="0">
                    <a:pos x="4" y="23"/>
                  </a:cxn>
                  <a:cxn ang="0">
                    <a:pos x="6" y="27"/>
                  </a:cxn>
                  <a:cxn ang="0">
                    <a:pos x="9" y="32"/>
                  </a:cxn>
                  <a:cxn ang="0">
                    <a:pos x="13" y="34"/>
                  </a:cxn>
                  <a:cxn ang="0">
                    <a:pos x="18" y="36"/>
                  </a:cxn>
                  <a:cxn ang="0">
                    <a:pos x="24" y="36"/>
                  </a:cxn>
                  <a:cxn ang="0">
                    <a:pos x="33" y="36"/>
                  </a:cxn>
                  <a:cxn ang="0">
                    <a:pos x="40" y="32"/>
                  </a:cxn>
                  <a:cxn ang="0">
                    <a:pos x="45" y="29"/>
                  </a:cxn>
                  <a:cxn ang="0">
                    <a:pos x="47" y="23"/>
                  </a:cxn>
                  <a:cxn ang="0">
                    <a:pos x="47" y="18"/>
                  </a:cxn>
                  <a:cxn ang="0">
                    <a:pos x="47" y="12"/>
                  </a:cxn>
                  <a:cxn ang="0">
                    <a:pos x="45" y="9"/>
                  </a:cxn>
                  <a:cxn ang="0">
                    <a:pos x="40" y="5"/>
                  </a:cxn>
                  <a:cxn ang="0">
                    <a:pos x="35" y="2"/>
                  </a:cxn>
                  <a:cxn ang="0">
                    <a:pos x="35" y="0"/>
                  </a:cxn>
                </a:cxnLst>
                <a:rect l="0" t="0" r="r" b="b"/>
                <a:pathLst>
                  <a:path w="58" h="47">
                    <a:moveTo>
                      <a:pt x="35" y="0"/>
                    </a:moveTo>
                    <a:lnTo>
                      <a:pt x="42" y="2"/>
                    </a:lnTo>
                    <a:lnTo>
                      <a:pt x="47" y="5"/>
                    </a:lnTo>
                    <a:lnTo>
                      <a:pt x="53" y="9"/>
                    </a:lnTo>
                    <a:lnTo>
                      <a:pt x="56" y="16"/>
                    </a:lnTo>
                    <a:lnTo>
                      <a:pt x="58" y="23"/>
                    </a:lnTo>
                    <a:lnTo>
                      <a:pt x="58" y="29"/>
                    </a:lnTo>
                    <a:lnTo>
                      <a:pt x="54" y="34"/>
                    </a:lnTo>
                    <a:lnTo>
                      <a:pt x="51" y="39"/>
                    </a:lnTo>
                    <a:lnTo>
                      <a:pt x="45" y="43"/>
                    </a:lnTo>
                    <a:lnTo>
                      <a:pt x="38" y="47"/>
                    </a:lnTo>
                    <a:lnTo>
                      <a:pt x="29" y="47"/>
                    </a:lnTo>
                    <a:lnTo>
                      <a:pt x="22" y="47"/>
                    </a:lnTo>
                    <a:lnTo>
                      <a:pt x="15" y="43"/>
                    </a:lnTo>
                    <a:lnTo>
                      <a:pt x="8" y="39"/>
                    </a:lnTo>
                    <a:lnTo>
                      <a:pt x="4" y="34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2" y="14"/>
                    </a:lnTo>
                    <a:lnTo>
                      <a:pt x="4" y="9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8" y="5"/>
                    </a:lnTo>
                    <a:lnTo>
                      <a:pt x="18" y="9"/>
                    </a:lnTo>
                    <a:lnTo>
                      <a:pt x="18" y="11"/>
                    </a:lnTo>
                    <a:lnTo>
                      <a:pt x="17" y="12"/>
                    </a:lnTo>
                    <a:lnTo>
                      <a:pt x="15" y="14"/>
                    </a:lnTo>
                    <a:lnTo>
                      <a:pt x="11" y="1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4" y="20"/>
                    </a:lnTo>
                    <a:lnTo>
                      <a:pt x="4" y="23"/>
                    </a:lnTo>
                    <a:lnTo>
                      <a:pt x="6" y="27"/>
                    </a:lnTo>
                    <a:lnTo>
                      <a:pt x="9" y="32"/>
                    </a:lnTo>
                    <a:lnTo>
                      <a:pt x="13" y="34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3" y="36"/>
                    </a:lnTo>
                    <a:lnTo>
                      <a:pt x="40" y="32"/>
                    </a:lnTo>
                    <a:lnTo>
                      <a:pt x="45" y="29"/>
                    </a:lnTo>
                    <a:lnTo>
                      <a:pt x="47" y="23"/>
                    </a:lnTo>
                    <a:lnTo>
                      <a:pt x="47" y="18"/>
                    </a:lnTo>
                    <a:lnTo>
                      <a:pt x="47" y="12"/>
                    </a:lnTo>
                    <a:lnTo>
                      <a:pt x="45" y="9"/>
                    </a:lnTo>
                    <a:lnTo>
                      <a:pt x="40" y="5"/>
                    </a:lnTo>
                    <a:lnTo>
                      <a:pt x="35" y="2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202"/>
              <p:cNvSpPr>
                <a:spLocks/>
              </p:cNvSpPr>
              <p:nvPr/>
            </p:nvSpPr>
            <p:spPr bwMode="auto">
              <a:xfrm>
                <a:off x="5098" y="2339"/>
                <a:ext cx="40" cy="30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2" y="38"/>
                  </a:cxn>
                  <a:cxn ang="0">
                    <a:pos x="2" y="40"/>
                  </a:cxn>
                  <a:cxn ang="0">
                    <a:pos x="4" y="40"/>
                  </a:cxn>
                  <a:cxn ang="0">
                    <a:pos x="6" y="40"/>
                  </a:cxn>
                  <a:cxn ang="0">
                    <a:pos x="9" y="40"/>
                  </a:cxn>
                  <a:cxn ang="0">
                    <a:pos x="13" y="38"/>
                  </a:cxn>
                  <a:cxn ang="0">
                    <a:pos x="40" y="25"/>
                  </a:cxn>
                  <a:cxn ang="0">
                    <a:pos x="9" y="13"/>
                  </a:cxn>
                  <a:cxn ang="0">
                    <a:pos x="7" y="13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4" y="5"/>
                  </a:cxn>
                  <a:cxn ang="0">
                    <a:pos x="6" y="7"/>
                  </a:cxn>
                  <a:cxn ang="0">
                    <a:pos x="7" y="7"/>
                  </a:cxn>
                  <a:cxn ang="0">
                    <a:pos x="9" y="9"/>
                  </a:cxn>
                  <a:cxn ang="0">
                    <a:pos x="63" y="31"/>
                  </a:cxn>
                  <a:cxn ang="0">
                    <a:pos x="72" y="34"/>
                  </a:cxn>
                  <a:cxn ang="0">
                    <a:pos x="78" y="40"/>
                  </a:cxn>
                  <a:cxn ang="0">
                    <a:pos x="81" y="45"/>
                  </a:cxn>
                  <a:cxn ang="0">
                    <a:pos x="81" y="49"/>
                  </a:cxn>
                  <a:cxn ang="0">
                    <a:pos x="81" y="52"/>
                  </a:cxn>
                  <a:cxn ang="0">
                    <a:pos x="79" y="56"/>
                  </a:cxn>
                  <a:cxn ang="0">
                    <a:pos x="78" y="58"/>
                  </a:cxn>
                  <a:cxn ang="0">
                    <a:pos x="74" y="58"/>
                  </a:cxn>
                  <a:cxn ang="0">
                    <a:pos x="72" y="58"/>
                  </a:cxn>
                  <a:cxn ang="0">
                    <a:pos x="70" y="56"/>
                  </a:cxn>
                  <a:cxn ang="0">
                    <a:pos x="69" y="54"/>
                  </a:cxn>
                  <a:cxn ang="0">
                    <a:pos x="69" y="50"/>
                  </a:cxn>
                  <a:cxn ang="0">
                    <a:pos x="69" y="49"/>
                  </a:cxn>
                  <a:cxn ang="0">
                    <a:pos x="69" y="45"/>
                  </a:cxn>
                  <a:cxn ang="0">
                    <a:pos x="70" y="43"/>
                  </a:cxn>
                  <a:cxn ang="0">
                    <a:pos x="70" y="41"/>
                  </a:cxn>
                  <a:cxn ang="0">
                    <a:pos x="70" y="40"/>
                  </a:cxn>
                  <a:cxn ang="0">
                    <a:pos x="69" y="38"/>
                  </a:cxn>
                  <a:cxn ang="0">
                    <a:pos x="65" y="36"/>
                  </a:cxn>
                  <a:cxn ang="0">
                    <a:pos x="61" y="34"/>
                  </a:cxn>
                  <a:cxn ang="0">
                    <a:pos x="52" y="31"/>
                  </a:cxn>
                  <a:cxn ang="0">
                    <a:pos x="11" y="50"/>
                  </a:cxn>
                  <a:cxn ang="0">
                    <a:pos x="9" y="52"/>
                  </a:cxn>
                  <a:cxn ang="0">
                    <a:pos x="6" y="52"/>
                  </a:cxn>
                  <a:cxn ang="0">
                    <a:pos x="4" y="54"/>
                  </a:cxn>
                  <a:cxn ang="0">
                    <a:pos x="2" y="56"/>
                  </a:cxn>
                  <a:cxn ang="0">
                    <a:pos x="2" y="58"/>
                  </a:cxn>
                  <a:cxn ang="0">
                    <a:pos x="0" y="59"/>
                  </a:cxn>
                  <a:cxn ang="0">
                    <a:pos x="0" y="59"/>
                  </a:cxn>
                </a:cxnLst>
                <a:rect l="0" t="0" r="r" b="b"/>
                <a:pathLst>
                  <a:path w="81" h="59">
                    <a:moveTo>
                      <a:pt x="0" y="59"/>
                    </a:move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" y="38"/>
                    </a:lnTo>
                    <a:lnTo>
                      <a:pt x="2" y="40"/>
                    </a:lnTo>
                    <a:lnTo>
                      <a:pt x="4" y="40"/>
                    </a:lnTo>
                    <a:lnTo>
                      <a:pt x="6" y="40"/>
                    </a:lnTo>
                    <a:lnTo>
                      <a:pt x="9" y="40"/>
                    </a:lnTo>
                    <a:lnTo>
                      <a:pt x="13" y="38"/>
                    </a:lnTo>
                    <a:lnTo>
                      <a:pt x="40" y="25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9" y="9"/>
                    </a:lnTo>
                    <a:lnTo>
                      <a:pt x="63" y="31"/>
                    </a:lnTo>
                    <a:lnTo>
                      <a:pt x="72" y="34"/>
                    </a:lnTo>
                    <a:lnTo>
                      <a:pt x="78" y="40"/>
                    </a:lnTo>
                    <a:lnTo>
                      <a:pt x="81" y="45"/>
                    </a:lnTo>
                    <a:lnTo>
                      <a:pt x="81" y="49"/>
                    </a:lnTo>
                    <a:lnTo>
                      <a:pt x="81" y="52"/>
                    </a:lnTo>
                    <a:lnTo>
                      <a:pt x="79" y="56"/>
                    </a:lnTo>
                    <a:lnTo>
                      <a:pt x="78" y="58"/>
                    </a:lnTo>
                    <a:lnTo>
                      <a:pt x="74" y="58"/>
                    </a:lnTo>
                    <a:lnTo>
                      <a:pt x="72" y="58"/>
                    </a:lnTo>
                    <a:lnTo>
                      <a:pt x="70" y="56"/>
                    </a:lnTo>
                    <a:lnTo>
                      <a:pt x="69" y="54"/>
                    </a:lnTo>
                    <a:lnTo>
                      <a:pt x="69" y="50"/>
                    </a:lnTo>
                    <a:lnTo>
                      <a:pt x="69" y="49"/>
                    </a:lnTo>
                    <a:lnTo>
                      <a:pt x="69" y="45"/>
                    </a:lnTo>
                    <a:lnTo>
                      <a:pt x="70" y="43"/>
                    </a:lnTo>
                    <a:lnTo>
                      <a:pt x="70" y="41"/>
                    </a:lnTo>
                    <a:lnTo>
                      <a:pt x="70" y="40"/>
                    </a:lnTo>
                    <a:lnTo>
                      <a:pt x="69" y="38"/>
                    </a:lnTo>
                    <a:lnTo>
                      <a:pt x="65" y="36"/>
                    </a:lnTo>
                    <a:lnTo>
                      <a:pt x="61" y="34"/>
                    </a:lnTo>
                    <a:lnTo>
                      <a:pt x="52" y="31"/>
                    </a:lnTo>
                    <a:lnTo>
                      <a:pt x="11" y="50"/>
                    </a:lnTo>
                    <a:lnTo>
                      <a:pt x="9" y="52"/>
                    </a:lnTo>
                    <a:lnTo>
                      <a:pt x="6" y="52"/>
                    </a:lnTo>
                    <a:lnTo>
                      <a:pt x="4" y="54"/>
                    </a:lnTo>
                    <a:lnTo>
                      <a:pt x="2" y="56"/>
                    </a:lnTo>
                    <a:lnTo>
                      <a:pt x="2" y="58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203"/>
              <p:cNvSpPr>
                <a:spLocks/>
              </p:cNvSpPr>
              <p:nvPr/>
            </p:nvSpPr>
            <p:spPr bwMode="auto">
              <a:xfrm>
                <a:off x="5083" y="2306"/>
                <a:ext cx="54" cy="13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108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17"/>
                  </a:cxn>
                  <a:cxn ang="0">
                    <a:pos x="105" y="17"/>
                  </a:cxn>
                  <a:cxn ang="0">
                    <a:pos x="105" y="0"/>
                  </a:cxn>
                  <a:cxn ang="0">
                    <a:pos x="108" y="0"/>
                  </a:cxn>
                </a:cxnLst>
                <a:rect l="0" t="0" r="r" b="b"/>
                <a:pathLst>
                  <a:path w="108" h="27">
                    <a:moveTo>
                      <a:pt x="108" y="0"/>
                    </a:moveTo>
                    <a:lnTo>
                      <a:pt x="108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17"/>
                    </a:lnTo>
                    <a:lnTo>
                      <a:pt x="105" y="17"/>
                    </a:lnTo>
                    <a:lnTo>
                      <a:pt x="105" y="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204"/>
              <p:cNvSpPr>
                <a:spLocks/>
              </p:cNvSpPr>
              <p:nvPr/>
            </p:nvSpPr>
            <p:spPr bwMode="auto">
              <a:xfrm>
                <a:off x="5084" y="2260"/>
                <a:ext cx="41" cy="43"/>
              </a:xfrm>
              <a:custGeom>
                <a:avLst/>
                <a:gdLst/>
                <a:ahLst/>
                <a:cxnLst>
                  <a:cxn ang="0">
                    <a:pos x="38" y="23"/>
                  </a:cxn>
                  <a:cxn ang="0">
                    <a:pos x="9" y="23"/>
                  </a:cxn>
                  <a:cxn ang="0">
                    <a:pos x="4" y="25"/>
                  </a:cxn>
                  <a:cxn ang="0">
                    <a:pos x="2" y="28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" y="9"/>
                  </a:cxn>
                  <a:cxn ang="0">
                    <a:pos x="6" y="10"/>
                  </a:cxn>
                  <a:cxn ang="0">
                    <a:pos x="15" y="10"/>
                  </a:cxn>
                  <a:cxn ang="0">
                    <a:pos x="74" y="10"/>
                  </a:cxn>
                  <a:cxn ang="0">
                    <a:pos x="78" y="10"/>
                  </a:cxn>
                  <a:cxn ang="0">
                    <a:pos x="79" y="5"/>
                  </a:cxn>
                  <a:cxn ang="0">
                    <a:pos x="81" y="0"/>
                  </a:cxn>
                  <a:cxn ang="0">
                    <a:pos x="81" y="34"/>
                  </a:cxn>
                  <a:cxn ang="0">
                    <a:pos x="81" y="32"/>
                  </a:cxn>
                  <a:cxn ang="0">
                    <a:pos x="78" y="25"/>
                  </a:cxn>
                  <a:cxn ang="0">
                    <a:pos x="69" y="23"/>
                  </a:cxn>
                  <a:cxn ang="0">
                    <a:pos x="42" y="63"/>
                  </a:cxn>
                  <a:cxn ang="0">
                    <a:pos x="74" y="63"/>
                  </a:cxn>
                  <a:cxn ang="0">
                    <a:pos x="78" y="61"/>
                  </a:cxn>
                  <a:cxn ang="0">
                    <a:pos x="79" y="57"/>
                  </a:cxn>
                  <a:cxn ang="0">
                    <a:pos x="81" y="52"/>
                  </a:cxn>
                  <a:cxn ang="0">
                    <a:pos x="81" y="86"/>
                  </a:cxn>
                  <a:cxn ang="0">
                    <a:pos x="81" y="82"/>
                  </a:cxn>
                  <a:cxn ang="0">
                    <a:pos x="78" y="75"/>
                  </a:cxn>
                  <a:cxn ang="0">
                    <a:pos x="69" y="73"/>
                  </a:cxn>
                  <a:cxn ang="0">
                    <a:pos x="9" y="75"/>
                  </a:cxn>
                  <a:cxn ang="0">
                    <a:pos x="4" y="75"/>
                  </a:cxn>
                  <a:cxn ang="0">
                    <a:pos x="2" y="81"/>
                  </a:cxn>
                  <a:cxn ang="0">
                    <a:pos x="0" y="86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2" y="59"/>
                  </a:cxn>
                  <a:cxn ang="0">
                    <a:pos x="6" y="63"/>
                  </a:cxn>
                  <a:cxn ang="0">
                    <a:pos x="15" y="63"/>
                  </a:cxn>
                </a:cxnLst>
                <a:rect l="0" t="0" r="r" b="b"/>
                <a:pathLst>
                  <a:path w="81" h="86">
                    <a:moveTo>
                      <a:pt x="38" y="63"/>
                    </a:moveTo>
                    <a:lnTo>
                      <a:pt x="38" y="23"/>
                    </a:lnTo>
                    <a:lnTo>
                      <a:pt x="15" y="23"/>
                    </a:lnTo>
                    <a:lnTo>
                      <a:pt x="9" y="23"/>
                    </a:lnTo>
                    <a:lnTo>
                      <a:pt x="6" y="23"/>
                    </a:lnTo>
                    <a:lnTo>
                      <a:pt x="4" y="25"/>
                    </a:lnTo>
                    <a:lnTo>
                      <a:pt x="2" y="27"/>
                    </a:lnTo>
                    <a:lnTo>
                      <a:pt x="2" y="28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15" y="10"/>
                    </a:lnTo>
                    <a:lnTo>
                      <a:pt x="69" y="10"/>
                    </a:lnTo>
                    <a:lnTo>
                      <a:pt x="74" y="10"/>
                    </a:lnTo>
                    <a:lnTo>
                      <a:pt x="76" y="10"/>
                    </a:lnTo>
                    <a:lnTo>
                      <a:pt x="78" y="10"/>
                    </a:lnTo>
                    <a:lnTo>
                      <a:pt x="79" y="9"/>
                    </a:lnTo>
                    <a:lnTo>
                      <a:pt x="79" y="5"/>
                    </a:lnTo>
                    <a:lnTo>
                      <a:pt x="81" y="3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34"/>
                    </a:lnTo>
                    <a:lnTo>
                      <a:pt x="81" y="34"/>
                    </a:lnTo>
                    <a:lnTo>
                      <a:pt x="81" y="32"/>
                    </a:lnTo>
                    <a:lnTo>
                      <a:pt x="79" y="27"/>
                    </a:lnTo>
                    <a:lnTo>
                      <a:pt x="78" y="25"/>
                    </a:lnTo>
                    <a:lnTo>
                      <a:pt x="74" y="23"/>
                    </a:lnTo>
                    <a:lnTo>
                      <a:pt x="69" y="23"/>
                    </a:lnTo>
                    <a:lnTo>
                      <a:pt x="42" y="23"/>
                    </a:lnTo>
                    <a:lnTo>
                      <a:pt x="42" y="63"/>
                    </a:lnTo>
                    <a:lnTo>
                      <a:pt x="69" y="63"/>
                    </a:lnTo>
                    <a:lnTo>
                      <a:pt x="74" y="63"/>
                    </a:lnTo>
                    <a:lnTo>
                      <a:pt x="76" y="63"/>
                    </a:lnTo>
                    <a:lnTo>
                      <a:pt x="78" y="61"/>
                    </a:lnTo>
                    <a:lnTo>
                      <a:pt x="79" y="59"/>
                    </a:lnTo>
                    <a:lnTo>
                      <a:pt x="79" y="57"/>
                    </a:lnTo>
                    <a:lnTo>
                      <a:pt x="81" y="54"/>
                    </a:lnTo>
                    <a:lnTo>
                      <a:pt x="81" y="52"/>
                    </a:lnTo>
                    <a:lnTo>
                      <a:pt x="81" y="52"/>
                    </a:lnTo>
                    <a:lnTo>
                      <a:pt x="81" y="86"/>
                    </a:lnTo>
                    <a:lnTo>
                      <a:pt x="81" y="86"/>
                    </a:lnTo>
                    <a:lnTo>
                      <a:pt x="81" y="82"/>
                    </a:lnTo>
                    <a:lnTo>
                      <a:pt x="79" y="79"/>
                    </a:lnTo>
                    <a:lnTo>
                      <a:pt x="78" y="75"/>
                    </a:lnTo>
                    <a:lnTo>
                      <a:pt x="74" y="75"/>
                    </a:lnTo>
                    <a:lnTo>
                      <a:pt x="69" y="73"/>
                    </a:lnTo>
                    <a:lnTo>
                      <a:pt x="15" y="73"/>
                    </a:lnTo>
                    <a:lnTo>
                      <a:pt x="9" y="75"/>
                    </a:lnTo>
                    <a:lnTo>
                      <a:pt x="6" y="75"/>
                    </a:lnTo>
                    <a:lnTo>
                      <a:pt x="4" y="75"/>
                    </a:lnTo>
                    <a:lnTo>
                      <a:pt x="2" y="77"/>
                    </a:lnTo>
                    <a:lnTo>
                      <a:pt x="2" y="81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2" y="57"/>
                    </a:lnTo>
                    <a:lnTo>
                      <a:pt x="2" y="59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9" y="63"/>
                    </a:lnTo>
                    <a:lnTo>
                      <a:pt x="15" y="63"/>
                    </a:lnTo>
                    <a:lnTo>
                      <a:pt x="38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205"/>
              <p:cNvSpPr>
                <a:spLocks/>
              </p:cNvSpPr>
              <p:nvPr/>
            </p:nvSpPr>
            <p:spPr bwMode="auto">
              <a:xfrm>
                <a:off x="5098" y="2234"/>
                <a:ext cx="27" cy="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4" y="0"/>
                  </a:cxn>
                  <a:cxn ang="0">
                    <a:pos x="54" y="51"/>
                  </a:cxn>
                  <a:cxn ang="0">
                    <a:pos x="52" y="51"/>
                  </a:cxn>
                  <a:cxn ang="0">
                    <a:pos x="4" y="15"/>
                  </a:cxn>
                  <a:cxn ang="0">
                    <a:pos x="4" y="33"/>
                  </a:cxn>
                  <a:cxn ang="0">
                    <a:pos x="4" y="36"/>
                  </a:cxn>
                  <a:cxn ang="0">
                    <a:pos x="4" y="40"/>
                  </a:cxn>
                  <a:cxn ang="0">
                    <a:pos x="6" y="42"/>
                  </a:cxn>
                  <a:cxn ang="0">
                    <a:pos x="7" y="44"/>
                  </a:cxn>
                  <a:cxn ang="0">
                    <a:pos x="11" y="44"/>
                  </a:cxn>
                  <a:cxn ang="0">
                    <a:pos x="15" y="45"/>
                  </a:cxn>
                  <a:cxn ang="0">
                    <a:pos x="15" y="45"/>
                  </a:cxn>
                  <a:cxn ang="0">
                    <a:pos x="0" y="45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1" y="36"/>
                  </a:cxn>
                  <a:cxn ang="0">
                    <a:pos x="51" y="17"/>
                  </a:cxn>
                  <a:cxn ang="0">
                    <a:pos x="51" y="11"/>
                  </a:cxn>
                  <a:cxn ang="0">
                    <a:pos x="51" y="8"/>
                  </a:cxn>
                  <a:cxn ang="0">
                    <a:pos x="49" y="4"/>
                  </a:cxn>
                  <a:cxn ang="0">
                    <a:pos x="47" y="2"/>
                  </a:cxn>
                  <a:cxn ang="0">
                    <a:pos x="43" y="2"/>
                  </a:cxn>
                  <a:cxn ang="0">
                    <a:pos x="38" y="0"/>
                  </a:cxn>
                  <a:cxn ang="0">
                    <a:pos x="38" y="0"/>
                  </a:cxn>
                </a:cxnLst>
                <a:rect l="0" t="0" r="r" b="b"/>
                <a:pathLst>
                  <a:path w="54" h="51">
                    <a:moveTo>
                      <a:pt x="38" y="0"/>
                    </a:moveTo>
                    <a:lnTo>
                      <a:pt x="54" y="0"/>
                    </a:lnTo>
                    <a:lnTo>
                      <a:pt x="54" y="51"/>
                    </a:lnTo>
                    <a:lnTo>
                      <a:pt x="52" y="51"/>
                    </a:lnTo>
                    <a:lnTo>
                      <a:pt x="4" y="15"/>
                    </a:lnTo>
                    <a:lnTo>
                      <a:pt x="4" y="33"/>
                    </a:lnTo>
                    <a:lnTo>
                      <a:pt x="4" y="36"/>
                    </a:lnTo>
                    <a:lnTo>
                      <a:pt x="4" y="40"/>
                    </a:lnTo>
                    <a:lnTo>
                      <a:pt x="6" y="42"/>
                    </a:lnTo>
                    <a:lnTo>
                      <a:pt x="7" y="44"/>
                    </a:lnTo>
                    <a:lnTo>
                      <a:pt x="11" y="44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1" y="36"/>
                    </a:lnTo>
                    <a:lnTo>
                      <a:pt x="51" y="17"/>
                    </a:lnTo>
                    <a:lnTo>
                      <a:pt x="51" y="11"/>
                    </a:lnTo>
                    <a:lnTo>
                      <a:pt x="51" y="8"/>
                    </a:lnTo>
                    <a:lnTo>
                      <a:pt x="49" y="4"/>
                    </a:lnTo>
                    <a:lnTo>
                      <a:pt x="47" y="2"/>
                    </a:lnTo>
                    <a:lnTo>
                      <a:pt x="43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206"/>
              <p:cNvSpPr>
                <a:spLocks/>
              </p:cNvSpPr>
              <p:nvPr/>
            </p:nvSpPr>
            <p:spPr bwMode="auto">
              <a:xfrm>
                <a:off x="5083" y="2217"/>
                <a:ext cx="54" cy="1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0"/>
                  </a:cxn>
                  <a:cxn ang="0">
                    <a:pos x="108" y="0"/>
                  </a:cxn>
                  <a:cxn ang="0">
                    <a:pos x="108" y="27"/>
                  </a:cxn>
                  <a:cxn ang="0">
                    <a:pos x="105" y="27"/>
                  </a:cxn>
                  <a:cxn ang="0">
                    <a:pos x="105" y="11"/>
                  </a:cxn>
                  <a:cxn ang="0">
                    <a:pos x="4" y="11"/>
                  </a:cxn>
                  <a:cxn ang="0">
                    <a:pos x="4" y="27"/>
                  </a:cxn>
                  <a:cxn ang="0">
                    <a:pos x="0" y="27"/>
                  </a:cxn>
                </a:cxnLst>
                <a:rect l="0" t="0" r="r" b="b"/>
                <a:pathLst>
                  <a:path w="108" h="27">
                    <a:moveTo>
                      <a:pt x="0" y="27"/>
                    </a:moveTo>
                    <a:lnTo>
                      <a:pt x="0" y="0"/>
                    </a:lnTo>
                    <a:lnTo>
                      <a:pt x="108" y="0"/>
                    </a:lnTo>
                    <a:lnTo>
                      <a:pt x="108" y="27"/>
                    </a:lnTo>
                    <a:lnTo>
                      <a:pt x="105" y="27"/>
                    </a:lnTo>
                    <a:lnTo>
                      <a:pt x="105" y="11"/>
                    </a:lnTo>
                    <a:lnTo>
                      <a:pt x="4" y="11"/>
                    </a:lnTo>
                    <a:lnTo>
                      <a:pt x="4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Line 207"/>
              <p:cNvSpPr>
                <a:spLocks noChangeShapeType="1"/>
              </p:cNvSpPr>
              <p:nvPr/>
            </p:nvSpPr>
            <p:spPr bwMode="auto">
              <a:xfrm flipH="1">
                <a:off x="3540" y="3529"/>
                <a:ext cx="14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Line 208"/>
              <p:cNvSpPr>
                <a:spLocks noChangeShapeType="1"/>
              </p:cNvSpPr>
              <p:nvPr/>
            </p:nvSpPr>
            <p:spPr bwMode="auto">
              <a:xfrm flipH="1">
                <a:off x="3540" y="1272"/>
                <a:ext cx="143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09"/>
            <p:cNvGrpSpPr>
              <a:grpSpLocks/>
            </p:cNvGrpSpPr>
            <p:nvPr/>
          </p:nvGrpSpPr>
          <p:grpSpPr bwMode="auto">
            <a:xfrm>
              <a:off x="3540" y="1272"/>
              <a:ext cx="1464" cy="2475"/>
              <a:chOff x="3540" y="1272"/>
              <a:chExt cx="1464" cy="2475"/>
            </a:xfrm>
          </p:grpSpPr>
          <p:sp>
            <p:nvSpPr>
              <p:cNvPr id="49" name="Line 210"/>
              <p:cNvSpPr>
                <a:spLocks noChangeShapeType="1"/>
              </p:cNvSpPr>
              <p:nvPr/>
            </p:nvSpPr>
            <p:spPr bwMode="auto">
              <a:xfrm flipV="1">
                <a:off x="4874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211"/>
              <p:cNvSpPr>
                <a:spLocks noChangeShapeType="1"/>
              </p:cNvSpPr>
              <p:nvPr/>
            </p:nvSpPr>
            <p:spPr bwMode="auto">
              <a:xfrm>
                <a:off x="4874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212"/>
              <p:cNvSpPr>
                <a:spLocks noChangeShapeType="1"/>
              </p:cNvSpPr>
              <p:nvPr/>
            </p:nvSpPr>
            <p:spPr bwMode="auto">
              <a:xfrm flipV="1">
                <a:off x="4818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213"/>
              <p:cNvSpPr>
                <a:spLocks noChangeShapeType="1"/>
              </p:cNvSpPr>
              <p:nvPr/>
            </p:nvSpPr>
            <p:spPr bwMode="auto">
              <a:xfrm>
                <a:off x="4818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214"/>
              <p:cNvSpPr>
                <a:spLocks noChangeShapeType="1"/>
              </p:cNvSpPr>
              <p:nvPr/>
            </p:nvSpPr>
            <p:spPr bwMode="auto">
              <a:xfrm flipV="1">
                <a:off x="4778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215"/>
              <p:cNvSpPr>
                <a:spLocks noChangeShapeType="1"/>
              </p:cNvSpPr>
              <p:nvPr/>
            </p:nvSpPr>
            <p:spPr bwMode="auto">
              <a:xfrm>
                <a:off x="4778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216"/>
              <p:cNvSpPr>
                <a:spLocks noChangeShapeType="1"/>
              </p:cNvSpPr>
              <p:nvPr/>
            </p:nvSpPr>
            <p:spPr bwMode="auto">
              <a:xfrm flipV="1">
                <a:off x="4748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217"/>
              <p:cNvSpPr>
                <a:spLocks noChangeShapeType="1"/>
              </p:cNvSpPr>
              <p:nvPr/>
            </p:nvSpPr>
            <p:spPr bwMode="auto">
              <a:xfrm>
                <a:off x="4748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218"/>
              <p:cNvSpPr>
                <a:spLocks noChangeShapeType="1"/>
              </p:cNvSpPr>
              <p:nvPr/>
            </p:nvSpPr>
            <p:spPr bwMode="auto">
              <a:xfrm flipV="1">
                <a:off x="4721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219"/>
              <p:cNvSpPr>
                <a:spLocks noChangeShapeType="1"/>
              </p:cNvSpPr>
              <p:nvPr/>
            </p:nvSpPr>
            <p:spPr bwMode="auto">
              <a:xfrm>
                <a:off x="4721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220"/>
              <p:cNvSpPr>
                <a:spLocks noChangeShapeType="1"/>
              </p:cNvSpPr>
              <p:nvPr/>
            </p:nvSpPr>
            <p:spPr bwMode="auto">
              <a:xfrm flipV="1">
                <a:off x="4701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221"/>
              <p:cNvSpPr>
                <a:spLocks noChangeShapeType="1"/>
              </p:cNvSpPr>
              <p:nvPr/>
            </p:nvSpPr>
            <p:spPr bwMode="auto">
              <a:xfrm>
                <a:off x="4701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222"/>
              <p:cNvSpPr>
                <a:spLocks noChangeShapeType="1"/>
              </p:cNvSpPr>
              <p:nvPr/>
            </p:nvSpPr>
            <p:spPr bwMode="auto">
              <a:xfrm flipV="1">
                <a:off x="4682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223"/>
              <p:cNvSpPr>
                <a:spLocks noChangeShapeType="1"/>
              </p:cNvSpPr>
              <p:nvPr/>
            </p:nvSpPr>
            <p:spPr bwMode="auto">
              <a:xfrm>
                <a:off x="4682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224"/>
              <p:cNvSpPr>
                <a:spLocks noChangeShapeType="1"/>
              </p:cNvSpPr>
              <p:nvPr/>
            </p:nvSpPr>
            <p:spPr bwMode="auto">
              <a:xfrm flipV="1">
                <a:off x="4666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25"/>
              <p:cNvSpPr>
                <a:spLocks noChangeShapeType="1"/>
              </p:cNvSpPr>
              <p:nvPr/>
            </p:nvSpPr>
            <p:spPr bwMode="auto">
              <a:xfrm>
                <a:off x="4666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26"/>
              <p:cNvSpPr>
                <a:spLocks noChangeShapeType="1"/>
              </p:cNvSpPr>
              <p:nvPr/>
            </p:nvSpPr>
            <p:spPr bwMode="auto">
              <a:xfrm flipV="1">
                <a:off x="4651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27"/>
              <p:cNvSpPr>
                <a:spLocks noChangeShapeType="1"/>
              </p:cNvSpPr>
              <p:nvPr/>
            </p:nvSpPr>
            <p:spPr bwMode="auto">
              <a:xfrm>
                <a:off x="4651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228"/>
              <p:cNvSpPr>
                <a:spLocks noChangeShapeType="1"/>
              </p:cNvSpPr>
              <p:nvPr/>
            </p:nvSpPr>
            <p:spPr bwMode="auto">
              <a:xfrm flipV="1">
                <a:off x="4555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229"/>
              <p:cNvSpPr>
                <a:spLocks noChangeShapeType="1"/>
              </p:cNvSpPr>
              <p:nvPr/>
            </p:nvSpPr>
            <p:spPr bwMode="auto">
              <a:xfrm>
                <a:off x="4555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230"/>
              <p:cNvSpPr>
                <a:spLocks noChangeShapeType="1"/>
              </p:cNvSpPr>
              <p:nvPr/>
            </p:nvSpPr>
            <p:spPr bwMode="auto">
              <a:xfrm flipV="1">
                <a:off x="4498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231"/>
              <p:cNvSpPr>
                <a:spLocks noChangeShapeType="1"/>
              </p:cNvSpPr>
              <p:nvPr/>
            </p:nvSpPr>
            <p:spPr bwMode="auto">
              <a:xfrm>
                <a:off x="4498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232"/>
              <p:cNvSpPr>
                <a:spLocks noChangeShapeType="1"/>
              </p:cNvSpPr>
              <p:nvPr/>
            </p:nvSpPr>
            <p:spPr bwMode="auto">
              <a:xfrm flipV="1">
                <a:off x="4459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233"/>
              <p:cNvSpPr>
                <a:spLocks noChangeShapeType="1"/>
              </p:cNvSpPr>
              <p:nvPr/>
            </p:nvSpPr>
            <p:spPr bwMode="auto">
              <a:xfrm>
                <a:off x="4459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234"/>
              <p:cNvSpPr>
                <a:spLocks noChangeShapeType="1"/>
              </p:cNvSpPr>
              <p:nvPr/>
            </p:nvSpPr>
            <p:spPr bwMode="auto">
              <a:xfrm flipV="1">
                <a:off x="4427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235"/>
              <p:cNvSpPr>
                <a:spLocks noChangeShapeType="1"/>
              </p:cNvSpPr>
              <p:nvPr/>
            </p:nvSpPr>
            <p:spPr bwMode="auto">
              <a:xfrm>
                <a:off x="4427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236"/>
              <p:cNvSpPr>
                <a:spLocks noChangeShapeType="1"/>
              </p:cNvSpPr>
              <p:nvPr/>
            </p:nvSpPr>
            <p:spPr bwMode="auto">
              <a:xfrm flipV="1">
                <a:off x="4402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237"/>
              <p:cNvSpPr>
                <a:spLocks noChangeShapeType="1"/>
              </p:cNvSpPr>
              <p:nvPr/>
            </p:nvSpPr>
            <p:spPr bwMode="auto">
              <a:xfrm>
                <a:off x="4402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238"/>
              <p:cNvSpPr>
                <a:spLocks noChangeShapeType="1"/>
              </p:cNvSpPr>
              <p:nvPr/>
            </p:nvSpPr>
            <p:spPr bwMode="auto">
              <a:xfrm flipV="1">
                <a:off x="4380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239"/>
              <p:cNvSpPr>
                <a:spLocks noChangeShapeType="1"/>
              </p:cNvSpPr>
              <p:nvPr/>
            </p:nvSpPr>
            <p:spPr bwMode="auto">
              <a:xfrm>
                <a:off x="4380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240"/>
              <p:cNvSpPr>
                <a:spLocks noChangeShapeType="1"/>
              </p:cNvSpPr>
              <p:nvPr/>
            </p:nvSpPr>
            <p:spPr bwMode="auto">
              <a:xfrm flipV="1">
                <a:off x="4362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241"/>
              <p:cNvSpPr>
                <a:spLocks noChangeShapeType="1"/>
              </p:cNvSpPr>
              <p:nvPr/>
            </p:nvSpPr>
            <p:spPr bwMode="auto">
              <a:xfrm>
                <a:off x="4362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242"/>
              <p:cNvSpPr>
                <a:spLocks noChangeShapeType="1"/>
              </p:cNvSpPr>
              <p:nvPr/>
            </p:nvSpPr>
            <p:spPr bwMode="auto">
              <a:xfrm flipV="1">
                <a:off x="4346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243"/>
              <p:cNvSpPr>
                <a:spLocks noChangeShapeType="1"/>
              </p:cNvSpPr>
              <p:nvPr/>
            </p:nvSpPr>
            <p:spPr bwMode="auto">
              <a:xfrm>
                <a:off x="4346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244"/>
              <p:cNvSpPr>
                <a:spLocks noChangeShapeType="1"/>
              </p:cNvSpPr>
              <p:nvPr/>
            </p:nvSpPr>
            <p:spPr bwMode="auto">
              <a:xfrm flipV="1">
                <a:off x="4332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245"/>
              <p:cNvSpPr>
                <a:spLocks noChangeShapeType="1"/>
              </p:cNvSpPr>
              <p:nvPr/>
            </p:nvSpPr>
            <p:spPr bwMode="auto">
              <a:xfrm>
                <a:off x="4332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246"/>
              <p:cNvSpPr>
                <a:spLocks noChangeShapeType="1"/>
              </p:cNvSpPr>
              <p:nvPr/>
            </p:nvSpPr>
            <p:spPr bwMode="auto">
              <a:xfrm flipV="1">
                <a:off x="4235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247"/>
              <p:cNvSpPr>
                <a:spLocks noChangeShapeType="1"/>
              </p:cNvSpPr>
              <p:nvPr/>
            </p:nvSpPr>
            <p:spPr bwMode="auto">
              <a:xfrm>
                <a:off x="4235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248"/>
              <p:cNvSpPr>
                <a:spLocks noChangeShapeType="1"/>
              </p:cNvSpPr>
              <p:nvPr/>
            </p:nvSpPr>
            <p:spPr bwMode="auto">
              <a:xfrm flipV="1">
                <a:off x="4179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249"/>
              <p:cNvSpPr>
                <a:spLocks noChangeShapeType="1"/>
              </p:cNvSpPr>
              <p:nvPr/>
            </p:nvSpPr>
            <p:spPr bwMode="auto">
              <a:xfrm>
                <a:off x="4179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250"/>
              <p:cNvSpPr>
                <a:spLocks noChangeShapeType="1"/>
              </p:cNvSpPr>
              <p:nvPr/>
            </p:nvSpPr>
            <p:spPr bwMode="auto">
              <a:xfrm flipV="1">
                <a:off x="4139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251"/>
              <p:cNvSpPr>
                <a:spLocks noChangeShapeType="1"/>
              </p:cNvSpPr>
              <p:nvPr/>
            </p:nvSpPr>
            <p:spPr bwMode="auto">
              <a:xfrm>
                <a:off x="4139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252"/>
              <p:cNvSpPr>
                <a:spLocks noChangeShapeType="1"/>
              </p:cNvSpPr>
              <p:nvPr/>
            </p:nvSpPr>
            <p:spPr bwMode="auto">
              <a:xfrm flipV="1">
                <a:off x="4108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253"/>
              <p:cNvSpPr>
                <a:spLocks noChangeShapeType="1"/>
              </p:cNvSpPr>
              <p:nvPr/>
            </p:nvSpPr>
            <p:spPr bwMode="auto">
              <a:xfrm>
                <a:off x="4108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254"/>
              <p:cNvSpPr>
                <a:spLocks noChangeShapeType="1"/>
              </p:cNvSpPr>
              <p:nvPr/>
            </p:nvSpPr>
            <p:spPr bwMode="auto">
              <a:xfrm flipV="1">
                <a:off x="4083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255"/>
              <p:cNvSpPr>
                <a:spLocks noChangeShapeType="1"/>
              </p:cNvSpPr>
              <p:nvPr/>
            </p:nvSpPr>
            <p:spPr bwMode="auto">
              <a:xfrm>
                <a:off x="4083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256"/>
              <p:cNvSpPr>
                <a:spLocks noChangeShapeType="1"/>
              </p:cNvSpPr>
              <p:nvPr/>
            </p:nvSpPr>
            <p:spPr bwMode="auto">
              <a:xfrm flipV="1">
                <a:off x="4062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257"/>
              <p:cNvSpPr>
                <a:spLocks noChangeShapeType="1"/>
              </p:cNvSpPr>
              <p:nvPr/>
            </p:nvSpPr>
            <p:spPr bwMode="auto">
              <a:xfrm>
                <a:off x="4062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258"/>
              <p:cNvSpPr>
                <a:spLocks noChangeShapeType="1"/>
              </p:cNvSpPr>
              <p:nvPr/>
            </p:nvSpPr>
            <p:spPr bwMode="auto">
              <a:xfrm flipV="1">
                <a:off x="4043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259"/>
              <p:cNvSpPr>
                <a:spLocks noChangeShapeType="1"/>
              </p:cNvSpPr>
              <p:nvPr/>
            </p:nvSpPr>
            <p:spPr bwMode="auto">
              <a:xfrm>
                <a:off x="4043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260"/>
              <p:cNvSpPr>
                <a:spLocks noChangeShapeType="1"/>
              </p:cNvSpPr>
              <p:nvPr/>
            </p:nvSpPr>
            <p:spPr bwMode="auto">
              <a:xfrm flipV="1">
                <a:off x="4027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261"/>
              <p:cNvSpPr>
                <a:spLocks noChangeShapeType="1"/>
              </p:cNvSpPr>
              <p:nvPr/>
            </p:nvSpPr>
            <p:spPr bwMode="auto">
              <a:xfrm>
                <a:off x="4027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262"/>
              <p:cNvSpPr>
                <a:spLocks noChangeShapeType="1"/>
              </p:cNvSpPr>
              <p:nvPr/>
            </p:nvSpPr>
            <p:spPr bwMode="auto">
              <a:xfrm flipV="1">
                <a:off x="4011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263"/>
              <p:cNvSpPr>
                <a:spLocks noChangeShapeType="1"/>
              </p:cNvSpPr>
              <p:nvPr/>
            </p:nvSpPr>
            <p:spPr bwMode="auto">
              <a:xfrm>
                <a:off x="4011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264"/>
              <p:cNvSpPr>
                <a:spLocks noChangeShapeType="1"/>
              </p:cNvSpPr>
              <p:nvPr/>
            </p:nvSpPr>
            <p:spPr bwMode="auto">
              <a:xfrm flipV="1">
                <a:off x="3915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265"/>
              <p:cNvSpPr>
                <a:spLocks noChangeShapeType="1"/>
              </p:cNvSpPr>
              <p:nvPr/>
            </p:nvSpPr>
            <p:spPr bwMode="auto">
              <a:xfrm>
                <a:off x="3915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266"/>
              <p:cNvSpPr>
                <a:spLocks noChangeShapeType="1"/>
              </p:cNvSpPr>
              <p:nvPr/>
            </p:nvSpPr>
            <p:spPr bwMode="auto">
              <a:xfrm flipV="1">
                <a:off x="3859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267"/>
              <p:cNvSpPr>
                <a:spLocks noChangeShapeType="1"/>
              </p:cNvSpPr>
              <p:nvPr/>
            </p:nvSpPr>
            <p:spPr bwMode="auto">
              <a:xfrm>
                <a:off x="3859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268"/>
              <p:cNvSpPr>
                <a:spLocks noChangeShapeType="1"/>
              </p:cNvSpPr>
              <p:nvPr/>
            </p:nvSpPr>
            <p:spPr bwMode="auto">
              <a:xfrm flipV="1">
                <a:off x="3819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269"/>
              <p:cNvSpPr>
                <a:spLocks noChangeShapeType="1"/>
              </p:cNvSpPr>
              <p:nvPr/>
            </p:nvSpPr>
            <p:spPr bwMode="auto">
              <a:xfrm>
                <a:off x="3819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270"/>
              <p:cNvSpPr>
                <a:spLocks noChangeShapeType="1"/>
              </p:cNvSpPr>
              <p:nvPr/>
            </p:nvSpPr>
            <p:spPr bwMode="auto">
              <a:xfrm flipV="1">
                <a:off x="3788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271"/>
              <p:cNvSpPr>
                <a:spLocks noChangeShapeType="1"/>
              </p:cNvSpPr>
              <p:nvPr/>
            </p:nvSpPr>
            <p:spPr bwMode="auto">
              <a:xfrm>
                <a:off x="3788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272"/>
              <p:cNvSpPr>
                <a:spLocks noChangeShapeType="1"/>
              </p:cNvSpPr>
              <p:nvPr/>
            </p:nvSpPr>
            <p:spPr bwMode="auto">
              <a:xfrm flipV="1">
                <a:off x="3763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273"/>
              <p:cNvSpPr>
                <a:spLocks noChangeShapeType="1"/>
              </p:cNvSpPr>
              <p:nvPr/>
            </p:nvSpPr>
            <p:spPr bwMode="auto">
              <a:xfrm>
                <a:off x="3763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274"/>
              <p:cNvSpPr>
                <a:spLocks noChangeShapeType="1"/>
              </p:cNvSpPr>
              <p:nvPr/>
            </p:nvSpPr>
            <p:spPr bwMode="auto">
              <a:xfrm flipV="1">
                <a:off x="3741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275"/>
              <p:cNvSpPr>
                <a:spLocks noChangeShapeType="1"/>
              </p:cNvSpPr>
              <p:nvPr/>
            </p:nvSpPr>
            <p:spPr bwMode="auto">
              <a:xfrm>
                <a:off x="3741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276"/>
              <p:cNvSpPr>
                <a:spLocks noChangeShapeType="1"/>
              </p:cNvSpPr>
              <p:nvPr/>
            </p:nvSpPr>
            <p:spPr bwMode="auto">
              <a:xfrm flipV="1">
                <a:off x="3723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277"/>
              <p:cNvSpPr>
                <a:spLocks noChangeShapeType="1"/>
              </p:cNvSpPr>
              <p:nvPr/>
            </p:nvSpPr>
            <p:spPr bwMode="auto">
              <a:xfrm>
                <a:off x="3723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278"/>
              <p:cNvSpPr>
                <a:spLocks noChangeShapeType="1"/>
              </p:cNvSpPr>
              <p:nvPr/>
            </p:nvSpPr>
            <p:spPr bwMode="auto">
              <a:xfrm flipV="1">
                <a:off x="3707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279"/>
              <p:cNvSpPr>
                <a:spLocks noChangeShapeType="1"/>
              </p:cNvSpPr>
              <p:nvPr/>
            </p:nvSpPr>
            <p:spPr bwMode="auto">
              <a:xfrm>
                <a:off x="3707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280"/>
              <p:cNvSpPr>
                <a:spLocks noChangeShapeType="1"/>
              </p:cNvSpPr>
              <p:nvPr/>
            </p:nvSpPr>
            <p:spPr bwMode="auto">
              <a:xfrm flipV="1">
                <a:off x="3692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281"/>
              <p:cNvSpPr>
                <a:spLocks noChangeShapeType="1"/>
              </p:cNvSpPr>
              <p:nvPr/>
            </p:nvSpPr>
            <p:spPr bwMode="auto">
              <a:xfrm>
                <a:off x="3692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282"/>
              <p:cNvSpPr>
                <a:spLocks noChangeShapeType="1"/>
              </p:cNvSpPr>
              <p:nvPr/>
            </p:nvSpPr>
            <p:spPr bwMode="auto">
              <a:xfrm flipV="1">
                <a:off x="3596" y="3513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283"/>
              <p:cNvSpPr>
                <a:spLocks noChangeShapeType="1"/>
              </p:cNvSpPr>
              <p:nvPr/>
            </p:nvSpPr>
            <p:spPr bwMode="auto">
              <a:xfrm>
                <a:off x="3596" y="1272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284"/>
              <p:cNvSpPr>
                <a:spLocks noChangeShapeType="1"/>
              </p:cNvSpPr>
              <p:nvPr/>
            </p:nvSpPr>
            <p:spPr bwMode="auto">
              <a:xfrm flipV="1">
                <a:off x="4971" y="3498"/>
                <a:ext cx="1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285"/>
              <p:cNvSpPr>
                <a:spLocks noChangeShapeType="1"/>
              </p:cNvSpPr>
              <p:nvPr/>
            </p:nvSpPr>
            <p:spPr bwMode="auto">
              <a:xfrm>
                <a:off x="4971" y="1272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286"/>
              <p:cNvSpPr>
                <a:spLocks noChangeShapeType="1"/>
              </p:cNvSpPr>
              <p:nvPr/>
            </p:nvSpPr>
            <p:spPr bwMode="auto">
              <a:xfrm flipV="1">
                <a:off x="4651" y="3498"/>
                <a:ext cx="1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287"/>
              <p:cNvSpPr>
                <a:spLocks noChangeShapeType="1"/>
              </p:cNvSpPr>
              <p:nvPr/>
            </p:nvSpPr>
            <p:spPr bwMode="auto">
              <a:xfrm>
                <a:off x="4651" y="1272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288"/>
              <p:cNvSpPr>
                <a:spLocks noChangeShapeType="1"/>
              </p:cNvSpPr>
              <p:nvPr/>
            </p:nvSpPr>
            <p:spPr bwMode="auto">
              <a:xfrm flipV="1">
                <a:off x="4332" y="3498"/>
                <a:ext cx="1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289"/>
              <p:cNvSpPr>
                <a:spLocks noChangeShapeType="1"/>
              </p:cNvSpPr>
              <p:nvPr/>
            </p:nvSpPr>
            <p:spPr bwMode="auto">
              <a:xfrm>
                <a:off x="4332" y="1272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290"/>
              <p:cNvSpPr>
                <a:spLocks noChangeShapeType="1"/>
              </p:cNvSpPr>
              <p:nvPr/>
            </p:nvSpPr>
            <p:spPr bwMode="auto">
              <a:xfrm flipV="1">
                <a:off x="4011" y="3498"/>
                <a:ext cx="1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291"/>
              <p:cNvSpPr>
                <a:spLocks noChangeShapeType="1"/>
              </p:cNvSpPr>
              <p:nvPr/>
            </p:nvSpPr>
            <p:spPr bwMode="auto">
              <a:xfrm>
                <a:off x="4011" y="1272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292"/>
              <p:cNvSpPr>
                <a:spLocks noChangeShapeType="1"/>
              </p:cNvSpPr>
              <p:nvPr/>
            </p:nvSpPr>
            <p:spPr bwMode="auto">
              <a:xfrm flipV="1">
                <a:off x="3692" y="3498"/>
                <a:ext cx="1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293"/>
              <p:cNvSpPr>
                <a:spLocks noChangeShapeType="1"/>
              </p:cNvSpPr>
              <p:nvPr/>
            </p:nvSpPr>
            <p:spPr bwMode="auto">
              <a:xfrm>
                <a:off x="3692" y="1272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294"/>
              <p:cNvSpPr>
                <a:spLocks/>
              </p:cNvSpPr>
              <p:nvPr/>
            </p:nvSpPr>
            <p:spPr bwMode="auto">
              <a:xfrm>
                <a:off x="4962" y="3644"/>
                <a:ext cx="41" cy="16"/>
              </a:xfrm>
              <a:custGeom>
                <a:avLst/>
                <a:gdLst/>
                <a:ahLst/>
                <a:cxnLst>
                  <a:cxn ang="0">
                    <a:pos x="9" y="32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69" y="11"/>
                  </a:cxn>
                  <a:cxn ang="0">
                    <a:pos x="76" y="11"/>
                  </a:cxn>
                  <a:cxn ang="0">
                    <a:pos x="78" y="9"/>
                  </a:cxn>
                  <a:cxn ang="0">
                    <a:pos x="80" y="9"/>
                  </a:cxn>
                  <a:cxn ang="0">
                    <a:pos x="81" y="7"/>
                  </a:cxn>
                  <a:cxn ang="0">
                    <a:pos x="81" y="5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3" y="30"/>
                  </a:cxn>
                  <a:cxn ang="0">
                    <a:pos x="83" y="30"/>
                  </a:cxn>
                  <a:cxn ang="0">
                    <a:pos x="81" y="27"/>
                  </a:cxn>
                  <a:cxn ang="0">
                    <a:pos x="81" y="23"/>
                  </a:cxn>
                  <a:cxn ang="0">
                    <a:pos x="80" y="21"/>
                  </a:cxn>
                  <a:cxn ang="0">
                    <a:pos x="80" y="21"/>
                  </a:cxn>
                  <a:cxn ang="0">
                    <a:pos x="76" y="21"/>
                  </a:cxn>
                  <a:cxn ang="0">
                    <a:pos x="69" y="20"/>
                  </a:cxn>
                  <a:cxn ang="0">
                    <a:pos x="24" y="20"/>
                  </a:cxn>
                  <a:cxn ang="0">
                    <a:pos x="17" y="21"/>
                  </a:cxn>
                  <a:cxn ang="0">
                    <a:pos x="13" y="21"/>
                  </a:cxn>
                  <a:cxn ang="0">
                    <a:pos x="11" y="21"/>
                  </a:cxn>
                  <a:cxn ang="0">
                    <a:pos x="9" y="23"/>
                  </a:cxn>
                  <a:cxn ang="0">
                    <a:pos x="9" y="23"/>
                  </a:cxn>
                  <a:cxn ang="0">
                    <a:pos x="9" y="25"/>
                  </a:cxn>
                  <a:cxn ang="0">
                    <a:pos x="9" y="29"/>
                  </a:cxn>
                  <a:cxn ang="0">
                    <a:pos x="11" y="30"/>
                  </a:cxn>
                  <a:cxn ang="0">
                    <a:pos x="9" y="32"/>
                  </a:cxn>
                </a:cxnLst>
                <a:rect l="0" t="0" r="r" b="b"/>
                <a:pathLst>
                  <a:path w="83" h="32">
                    <a:moveTo>
                      <a:pt x="9" y="32"/>
                    </a:moveTo>
                    <a:lnTo>
                      <a:pt x="0" y="12"/>
                    </a:lnTo>
                    <a:lnTo>
                      <a:pt x="0" y="11"/>
                    </a:lnTo>
                    <a:lnTo>
                      <a:pt x="69" y="11"/>
                    </a:lnTo>
                    <a:lnTo>
                      <a:pt x="76" y="11"/>
                    </a:lnTo>
                    <a:lnTo>
                      <a:pt x="78" y="9"/>
                    </a:lnTo>
                    <a:lnTo>
                      <a:pt x="80" y="9"/>
                    </a:lnTo>
                    <a:lnTo>
                      <a:pt x="81" y="7"/>
                    </a:lnTo>
                    <a:lnTo>
                      <a:pt x="81" y="5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3" y="30"/>
                    </a:lnTo>
                    <a:lnTo>
                      <a:pt x="83" y="30"/>
                    </a:lnTo>
                    <a:lnTo>
                      <a:pt x="81" y="27"/>
                    </a:lnTo>
                    <a:lnTo>
                      <a:pt x="81" y="23"/>
                    </a:lnTo>
                    <a:lnTo>
                      <a:pt x="80" y="21"/>
                    </a:lnTo>
                    <a:lnTo>
                      <a:pt x="80" y="21"/>
                    </a:lnTo>
                    <a:lnTo>
                      <a:pt x="76" y="21"/>
                    </a:lnTo>
                    <a:lnTo>
                      <a:pt x="69" y="20"/>
                    </a:lnTo>
                    <a:lnTo>
                      <a:pt x="24" y="20"/>
                    </a:lnTo>
                    <a:lnTo>
                      <a:pt x="17" y="21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9" y="23"/>
                    </a:lnTo>
                    <a:lnTo>
                      <a:pt x="9" y="23"/>
                    </a:lnTo>
                    <a:lnTo>
                      <a:pt x="9" y="25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295"/>
              <p:cNvSpPr>
                <a:spLocks noEditPoints="1"/>
              </p:cNvSpPr>
              <p:nvPr/>
            </p:nvSpPr>
            <p:spPr bwMode="auto">
              <a:xfrm>
                <a:off x="4962" y="3608"/>
                <a:ext cx="42" cy="26"/>
              </a:xfrm>
              <a:custGeom>
                <a:avLst/>
                <a:gdLst/>
                <a:ahLst/>
                <a:cxnLst>
                  <a:cxn ang="0">
                    <a:pos x="44" y="52"/>
                  </a:cxn>
                  <a:cxn ang="0">
                    <a:pos x="35" y="50"/>
                  </a:cxn>
                  <a:cxn ang="0">
                    <a:pos x="26" y="50"/>
                  </a:cxn>
                  <a:cxn ang="0">
                    <a:pos x="18" y="47"/>
                  </a:cxn>
                  <a:cxn ang="0">
                    <a:pos x="13" y="45"/>
                  </a:cxn>
                  <a:cxn ang="0">
                    <a:pos x="8" y="41"/>
                  </a:cxn>
                  <a:cxn ang="0">
                    <a:pos x="4" y="36"/>
                  </a:cxn>
                  <a:cxn ang="0">
                    <a:pos x="0" y="30"/>
                  </a:cxn>
                  <a:cxn ang="0">
                    <a:pos x="0" y="25"/>
                  </a:cxn>
                  <a:cxn ang="0">
                    <a:pos x="0" y="20"/>
                  </a:cxn>
                  <a:cxn ang="0">
                    <a:pos x="4" y="14"/>
                  </a:cxn>
                  <a:cxn ang="0">
                    <a:pos x="9" y="9"/>
                  </a:cxn>
                  <a:cxn ang="0">
                    <a:pos x="24" y="2"/>
                  </a:cxn>
                  <a:cxn ang="0">
                    <a:pos x="42" y="0"/>
                  </a:cxn>
                  <a:cxn ang="0">
                    <a:pos x="51" y="0"/>
                  </a:cxn>
                  <a:cxn ang="0">
                    <a:pos x="60" y="2"/>
                  </a:cxn>
                  <a:cxn ang="0">
                    <a:pos x="65" y="3"/>
                  </a:cxn>
                  <a:cxn ang="0">
                    <a:pos x="72" y="7"/>
                  </a:cxn>
                  <a:cxn ang="0">
                    <a:pos x="76" y="11"/>
                  </a:cxn>
                  <a:cxn ang="0">
                    <a:pos x="80" y="14"/>
                  </a:cxn>
                  <a:cxn ang="0">
                    <a:pos x="83" y="20"/>
                  </a:cxn>
                  <a:cxn ang="0">
                    <a:pos x="85" y="27"/>
                  </a:cxn>
                  <a:cxn ang="0">
                    <a:pos x="85" y="32"/>
                  </a:cxn>
                  <a:cxn ang="0">
                    <a:pos x="81" y="36"/>
                  </a:cxn>
                  <a:cxn ang="0">
                    <a:pos x="78" y="41"/>
                  </a:cxn>
                  <a:cxn ang="0">
                    <a:pos x="71" y="45"/>
                  </a:cxn>
                  <a:cxn ang="0">
                    <a:pos x="63" y="48"/>
                  </a:cxn>
                  <a:cxn ang="0">
                    <a:pos x="54" y="50"/>
                  </a:cxn>
                  <a:cxn ang="0">
                    <a:pos x="44" y="52"/>
                  </a:cxn>
                  <a:cxn ang="0">
                    <a:pos x="45" y="39"/>
                  </a:cxn>
                  <a:cxn ang="0">
                    <a:pos x="54" y="39"/>
                  </a:cxn>
                  <a:cxn ang="0">
                    <a:pos x="65" y="38"/>
                  </a:cxn>
                  <a:cxn ang="0">
                    <a:pos x="72" y="36"/>
                  </a:cxn>
                  <a:cxn ang="0">
                    <a:pos x="78" y="34"/>
                  </a:cxn>
                  <a:cxn ang="0">
                    <a:pos x="80" y="30"/>
                  </a:cxn>
                  <a:cxn ang="0">
                    <a:pos x="81" y="25"/>
                  </a:cxn>
                  <a:cxn ang="0">
                    <a:pos x="80" y="23"/>
                  </a:cxn>
                  <a:cxn ang="0">
                    <a:pos x="78" y="20"/>
                  </a:cxn>
                  <a:cxn ang="0">
                    <a:pos x="74" y="16"/>
                  </a:cxn>
                  <a:cxn ang="0">
                    <a:pos x="69" y="14"/>
                  </a:cxn>
                  <a:cxn ang="0">
                    <a:pos x="56" y="12"/>
                  </a:cxn>
                  <a:cxn ang="0">
                    <a:pos x="40" y="12"/>
                  </a:cxn>
                  <a:cxn ang="0">
                    <a:pos x="31" y="12"/>
                  </a:cxn>
                  <a:cxn ang="0">
                    <a:pos x="22" y="12"/>
                  </a:cxn>
                  <a:cxn ang="0">
                    <a:pos x="17" y="14"/>
                  </a:cxn>
                  <a:cxn ang="0">
                    <a:pos x="9" y="16"/>
                  </a:cxn>
                  <a:cxn ang="0">
                    <a:pos x="6" y="20"/>
                  </a:cxn>
                  <a:cxn ang="0">
                    <a:pos x="4" y="23"/>
                  </a:cxn>
                  <a:cxn ang="0">
                    <a:pos x="4" y="25"/>
                  </a:cxn>
                  <a:cxn ang="0">
                    <a:pos x="6" y="29"/>
                  </a:cxn>
                  <a:cxn ang="0">
                    <a:pos x="8" y="32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8"/>
                  </a:cxn>
                  <a:cxn ang="0">
                    <a:pos x="35" y="39"/>
                  </a:cxn>
                  <a:cxn ang="0">
                    <a:pos x="45" y="39"/>
                  </a:cxn>
                </a:cxnLst>
                <a:rect l="0" t="0" r="r" b="b"/>
                <a:pathLst>
                  <a:path w="85" h="52">
                    <a:moveTo>
                      <a:pt x="44" y="52"/>
                    </a:moveTo>
                    <a:lnTo>
                      <a:pt x="35" y="50"/>
                    </a:lnTo>
                    <a:lnTo>
                      <a:pt x="26" y="50"/>
                    </a:lnTo>
                    <a:lnTo>
                      <a:pt x="18" y="47"/>
                    </a:lnTo>
                    <a:lnTo>
                      <a:pt x="13" y="45"/>
                    </a:lnTo>
                    <a:lnTo>
                      <a:pt x="8" y="41"/>
                    </a:lnTo>
                    <a:lnTo>
                      <a:pt x="4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4" y="14"/>
                    </a:lnTo>
                    <a:lnTo>
                      <a:pt x="9" y="9"/>
                    </a:lnTo>
                    <a:lnTo>
                      <a:pt x="24" y="2"/>
                    </a:lnTo>
                    <a:lnTo>
                      <a:pt x="42" y="0"/>
                    </a:lnTo>
                    <a:lnTo>
                      <a:pt x="51" y="0"/>
                    </a:lnTo>
                    <a:lnTo>
                      <a:pt x="60" y="2"/>
                    </a:lnTo>
                    <a:lnTo>
                      <a:pt x="65" y="3"/>
                    </a:lnTo>
                    <a:lnTo>
                      <a:pt x="72" y="7"/>
                    </a:lnTo>
                    <a:lnTo>
                      <a:pt x="76" y="11"/>
                    </a:lnTo>
                    <a:lnTo>
                      <a:pt x="80" y="14"/>
                    </a:lnTo>
                    <a:lnTo>
                      <a:pt x="83" y="20"/>
                    </a:lnTo>
                    <a:lnTo>
                      <a:pt x="85" y="27"/>
                    </a:lnTo>
                    <a:lnTo>
                      <a:pt x="85" y="32"/>
                    </a:lnTo>
                    <a:lnTo>
                      <a:pt x="81" y="36"/>
                    </a:lnTo>
                    <a:lnTo>
                      <a:pt x="78" y="41"/>
                    </a:lnTo>
                    <a:lnTo>
                      <a:pt x="71" y="45"/>
                    </a:lnTo>
                    <a:lnTo>
                      <a:pt x="63" y="48"/>
                    </a:lnTo>
                    <a:lnTo>
                      <a:pt x="54" y="50"/>
                    </a:lnTo>
                    <a:lnTo>
                      <a:pt x="44" y="52"/>
                    </a:lnTo>
                    <a:close/>
                    <a:moveTo>
                      <a:pt x="45" y="39"/>
                    </a:moveTo>
                    <a:lnTo>
                      <a:pt x="54" y="39"/>
                    </a:lnTo>
                    <a:lnTo>
                      <a:pt x="65" y="38"/>
                    </a:lnTo>
                    <a:lnTo>
                      <a:pt x="72" y="36"/>
                    </a:lnTo>
                    <a:lnTo>
                      <a:pt x="78" y="34"/>
                    </a:lnTo>
                    <a:lnTo>
                      <a:pt x="80" y="30"/>
                    </a:lnTo>
                    <a:lnTo>
                      <a:pt x="81" y="25"/>
                    </a:lnTo>
                    <a:lnTo>
                      <a:pt x="80" y="23"/>
                    </a:lnTo>
                    <a:lnTo>
                      <a:pt x="78" y="20"/>
                    </a:lnTo>
                    <a:lnTo>
                      <a:pt x="74" y="16"/>
                    </a:lnTo>
                    <a:lnTo>
                      <a:pt x="69" y="14"/>
                    </a:lnTo>
                    <a:lnTo>
                      <a:pt x="56" y="12"/>
                    </a:lnTo>
                    <a:lnTo>
                      <a:pt x="40" y="12"/>
                    </a:lnTo>
                    <a:lnTo>
                      <a:pt x="31" y="12"/>
                    </a:lnTo>
                    <a:lnTo>
                      <a:pt x="22" y="12"/>
                    </a:lnTo>
                    <a:lnTo>
                      <a:pt x="17" y="14"/>
                    </a:lnTo>
                    <a:lnTo>
                      <a:pt x="9" y="16"/>
                    </a:lnTo>
                    <a:lnTo>
                      <a:pt x="6" y="20"/>
                    </a:lnTo>
                    <a:lnTo>
                      <a:pt x="4" y="23"/>
                    </a:lnTo>
                    <a:lnTo>
                      <a:pt x="4" y="25"/>
                    </a:lnTo>
                    <a:lnTo>
                      <a:pt x="6" y="29"/>
                    </a:lnTo>
                    <a:lnTo>
                      <a:pt x="8" y="32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8"/>
                    </a:lnTo>
                    <a:lnTo>
                      <a:pt x="35" y="39"/>
                    </a:lnTo>
                    <a:lnTo>
                      <a:pt x="4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Rectangle 296"/>
              <p:cNvSpPr>
                <a:spLocks noChangeArrowheads="1"/>
              </p:cNvSpPr>
              <p:nvPr/>
            </p:nvSpPr>
            <p:spPr bwMode="auto">
              <a:xfrm>
                <a:off x="4955" y="3594"/>
                <a:ext cx="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297"/>
              <p:cNvSpPr>
                <a:spLocks/>
              </p:cNvSpPr>
              <p:nvPr/>
            </p:nvSpPr>
            <p:spPr bwMode="auto">
              <a:xfrm>
                <a:off x="4937" y="3575"/>
                <a:ext cx="29" cy="11"/>
              </a:xfrm>
              <a:custGeom>
                <a:avLst/>
                <a:gdLst/>
                <a:ahLst/>
                <a:cxnLst>
                  <a:cxn ang="0">
                    <a:pos x="7" y="24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50" y="7"/>
                  </a:cxn>
                  <a:cxn ang="0">
                    <a:pos x="54" y="7"/>
                  </a:cxn>
                  <a:cxn ang="0">
                    <a:pos x="56" y="7"/>
                  </a:cxn>
                  <a:cxn ang="0">
                    <a:pos x="58" y="7"/>
                  </a:cxn>
                  <a:cxn ang="0">
                    <a:pos x="58" y="6"/>
                  </a:cxn>
                  <a:cxn ang="0">
                    <a:pos x="59" y="4"/>
                  </a:cxn>
                  <a:cxn ang="0">
                    <a:pos x="59" y="0"/>
                  </a:cxn>
                  <a:cxn ang="0">
                    <a:pos x="59" y="0"/>
                  </a:cxn>
                  <a:cxn ang="0">
                    <a:pos x="59" y="24"/>
                  </a:cxn>
                  <a:cxn ang="0">
                    <a:pos x="59" y="24"/>
                  </a:cxn>
                  <a:cxn ang="0">
                    <a:pos x="59" y="20"/>
                  </a:cxn>
                  <a:cxn ang="0">
                    <a:pos x="58" y="18"/>
                  </a:cxn>
                  <a:cxn ang="0">
                    <a:pos x="58" y="16"/>
                  </a:cxn>
                  <a:cxn ang="0">
                    <a:pos x="56" y="16"/>
                  </a:cxn>
                  <a:cxn ang="0">
                    <a:pos x="54" y="16"/>
                  </a:cxn>
                  <a:cxn ang="0">
                    <a:pos x="50" y="15"/>
                  </a:cxn>
                  <a:cxn ang="0">
                    <a:pos x="16" y="15"/>
                  </a:cxn>
                  <a:cxn ang="0">
                    <a:pos x="13" y="16"/>
                  </a:cxn>
                  <a:cxn ang="0">
                    <a:pos x="9" y="16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7" y="20"/>
                  </a:cxn>
                  <a:cxn ang="0">
                    <a:pos x="7" y="24"/>
                  </a:cxn>
                  <a:cxn ang="0">
                    <a:pos x="7" y="24"/>
                  </a:cxn>
                </a:cxnLst>
                <a:rect l="0" t="0" r="r" b="b"/>
                <a:pathLst>
                  <a:path w="59" h="24">
                    <a:moveTo>
                      <a:pt x="7" y="24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50" y="7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8" y="7"/>
                    </a:lnTo>
                    <a:lnTo>
                      <a:pt x="58" y="6"/>
                    </a:lnTo>
                    <a:lnTo>
                      <a:pt x="59" y="4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59" y="20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6" y="16"/>
                    </a:lnTo>
                    <a:lnTo>
                      <a:pt x="54" y="16"/>
                    </a:lnTo>
                    <a:lnTo>
                      <a:pt x="50" y="15"/>
                    </a:lnTo>
                    <a:lnTo>
                      <a:pt x="16" y="15"/>
                    </a:lnTo>
                    <a:lnTo>
                      <a:pt x="13" y="16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7" y="20"/>
                    </a:lnTo>
                    <a:lnTo>
                      <a:pt x="7" y="24"/>
                    </a:ln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298"/>
              <p:cNvSpPr>
                <a:spLocks/>
              </p:cNvSpPr>
              <p:nvPr/>
            </p:nvSpPr>
            <p:spPr bwMode="auto">
              <a:xfrm>
                <a:off x="4937" y="3551"/>
                <a:ext cx="30" cy="16"/>
              </a:xfrm>
              <a:custGeom>
                <a:avLst/>
                <a:gdLst/>
                <a:ahLst/>
                <a:cxnLst>
                  <a:cxn ang="0">
                    <a:pos x="7" y="29"/>
                  </a:cxn>
                  <a:cxn ang="0">
                    <a:pos x="2" y="22"/>
                  </a:cxn>
                  <a:cxn ang="0">
                    <a:pos x="2" y="13"/>
                  </a:cxn>
                  <a:cxn ang="0">
                    <a:pos x="5" y="6"/>
                  </a:cxn>
                  <a:cxn ang="0">
                    <a:pos x="13" y="4"/>
                  </a:cxn>
                  <a:cxn ang="0">
                    <a:pos x="22" y="8"/>
                  </a:cxn>
                  <a:cxn ang="0">
                    <a:pos x="27" y="8"/>
                  </a:cxn>
                  <a:cxn ang="0">
                    <a:pos x="36" y="2"/>
                  </a:cxn>
                  <a:cxn ang="0">
                    <a:pos x="47" y="2"/>
                  </a:cxn>
                  <a:cxn ang="0">
                    <a:pos x="58" y="9"/>
                  </a:cxn>
                  <a:cxn ang="0">
                    <a:pos x="61" y="24"/>
                  </a:cxn>
                  <a:cxn ang="0">
                    <a:pos x="59" y="31"/>
                  </a:cxn>
                  <a:cxn ang="0">
                    <a:pos x="56" y="33"/>
                  </a:cxn>
                  <a:cxn ang="0">
                    <a:pos x="54" y="33"/>
                  </a:cxn>
                  <a:cxn ang="0">
                    <a:pos x="54" y="29"/>
                  </a:cxn>
                  <a:cxn ang="0">
                    <a:pos x="54" y="27"/>
                  </a:cxn>
                  <a:cxn ang="0">
                    <a:pos x="56" y="24"/>
                  </a:cxn>
                  <a:cxn ang="0">
                    <a:pos x="56" y="20"/>
                  </a:cxn>
                  <a:cxn ang="0">
                    <a:pos x="58" y="18"/>
                  </a:cxn>
                  <a:cxn ang="0">
                    <a:pos x="54" y="9"/>
                  </a:cxn>
                  <a:cxn ang="0">
                    <a:pos x="45" y="8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2" y="17"/>
                  </a:cxn>
                  <a:cxn ang="0">
                    <a:pos x="31" y="22"/>
                  </a:cxn>
                  <a:cxn ang="0">
                    <a:pos x="29" y="24"/>
                  </a:cxn>
                  <a:cxn ang="0">
                    <a:pos x="27" y="17"/>
                  </a:cxn>
                  <a:cxn ang="0">
                    <a:pos x="22" y="11"/>
                  </a:cxn>
                  <a:cxn ang="0">
                    <a:pos x="16" y="9"/>
                  </a:cxn>
                  <a:cxn ang="0">
                    <a:pos x="9" y="13"/>
                  </a:cxn>
                  <a:cxn ang="0">
                    <a:pos x="5" y="20"/>
                  </a:cxn>
                  <a:cxn ang="0">
                    <a:pos x="9" y="27"/>
                  </a:cxn>
                  <a:cxn ang="0">
                    <a:pos x="13" y="33"/>
                  </a:cxn>
                </a:cxnLst>
                <a:rect l="0" t="0" r="r" b="b"/>
                <a:pathLst>
                  <a:path w="61" h="33">
                    <a:moveTo>
                      <a:pt x="13" y="33"/>
                    </a:moveTo>
                    <a:lnTo>
                      <a:pt x="7" y="29"/>
                    </a:lnTo>
                    <a:lnTo>
                      <a:pt x="4" y="26"/>
                    </a:lnTo>
                    <a:lnTo>
                      <a:pt x="2" y="22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2" y="9"/>
                    </a:lnTo>
                    <a:lnTo>
                      <a:pt x="5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6" y="4"/>
                    </a:lnTo>
                    <a:lnTo>
                      <a:pt x="22" y="8"/>
                    </a:lnTo>
                    <a:lnTo>
                      <a:pt x="25" y="11"/>
                    </a:lnTo>
                    <a:lnTo>
                      <a:pt x="27" y="8"/>
                    </a:lnTo>
                    <a:lnTo>
                      <a:pt x="31" y="4"/>
                    </a:lnTo>
                    <a:lnTo>
                      <a:pt x="36" y="2"/>
                    </a:lnTo>
                    <a:lnTo>
                      <a:pt x="40" y="0"/>
                    </a:lnTo>
                    <a:lnTo>
                      <a:pt x="47" y="2"/>
                    </a:lnTo>
                    <a:lnTo>
                      <a:pt x="54" y="6"/>
                    </a:lnTo>
                    <a:lnTo>
                      <a:pt x="58" y="9"/>
                    </a:lnTo>
                    <a:lnTo>
                      <a:pt x="59" y="17"/>
                    </a:lnTo>
                    <a:lnTo>
                      <a:pt x="61" y="24"/>
                    </a:lnTo>
                    <a:lnTo>
                      <a:pt x="59" y="27"/>
                    </a:lnTo>
                    <a:lnTo>
                      <a:pt x="59" y="31"/>
                    </a:lnTo>
                    <a:lnTo>
                      <a:pt x="58" y="33"/>
                    </a:lnTo>
                    <a:lnTo>
                      <a:pt x="56" y="33"/>
                    </a:lnTo>
                    <a:lnTo>
                      <a:pt x="56" y="33"/>
                    </a:lnTo>
                    <a:lnTo>
                      <a:pt x="54" y="33"/>
                    </a:lnTo>
                    <a:lnTo>
                      <a:pt x="54" y="31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56" y="24"/>
                    </a:lnTo>
                    <a:lnTo>
                      <a:pt x="56" y="22"/>
                    </a:lnTo>
                    <a:lnTo>
                      <a:pt x="56" y="20"/>
                    </a:lnTo>
                    <a:lnTo>
                      <a:pt x="58" y="20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4" y="9"/>
                    </a:lnTo>
                    <a:lnTo>
                      <a:pt x="50" y="8"/>
                    </a:lnTo>
                    <a:lnTo>
                      <a:pt x="45" y="8"/>
                    </a:lnTo>
                    <a:lnTo>
                      <a:pt x="41" y="8"/>
                    </a:lnTo>
                    <a:lnTo>
                      <a:pt x="40" y="8"/>
                    </a:lnTo>
                    <a:lnTo>
                      <a:pt x="36" y="9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2" y="17"/>
                    </a:lnTo>
                    <a:lnTo>
                      <a:pt x="31" y="18"/>
                    </a:lnTo>
                    <a:lnTo>
                      <a:pt x="31" y="22"/>
                    </a:lnTo>
                    <a:lnTo>
                      <a:pt x="31" y="24"/>
                    </a:lnTo>
                    <a:lnTo>
                      <a:pt x="29" y="24"/>
                    </a:lnTo>
                    <a:lnTo>
                      <a:pt x="29" y="20"/>
                    </a:lnTo>
                    <a:lnTo>
                      <a:pt x="27" y="17"/>
                    </a:lnTo>
                    <a:lnTo>
                      <a:pt x="25" y="13"/>
                    </a:lnTo>
                    <a:lnTo>
                      <a:pt x="22" y="11"/>
                    </a:lnTo>
                    <a:lnTo>
                      <a:pt x="20" y="9"/>
                    </a:lnTo>
                    <a:lnTo>
                      <a:pt x="16" y="9"/>
                    </a:lnTo>
                    <a:lnTo>
                      <a:pt x="13" y="11"/>
                    </a:lnTo>
                    <a:lnTo>
                      <a:pt x="9" y="13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7" y="24"/>
                    </a:lnTo>
                    <a:lnTo>
                      <a:pt x="9" y="27"/>
                    </a:lnTo>
                    <a:lnTo>
                      <a:pt x="13" y="31"/>
                    </a:lnTo>
                    <a:lnTo>
                      <a:pt x="13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299"/>
              <p:cNvSpPr>
                <a:spLocks/>
              </p:cNvSpPr>
              <p:nvPr/>
            </p:nvSpPr>
            <p:spPr bwMode="auto">
              <a:xfrm>
                <a:off x="4642" y="3646"/>
                <a:ext cx="42" cy="16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68" y="11"/>
                  </a:cxn>
                  <a:cxn ang="0">
                    <a:pos x="73" y="11"/>
                  </a:cxn>
                  <a:cxn ang="0">
                    <a:pos x="77" y="9"/>
                  </a:cxn>
                  <a:cxn ang="0">
                    <a:pos x="79" y="9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1" y="0"/>
                  </a:cxn>
                  <a:cxn ang="0">
                    <a:pos x="82" y="0"/>
                  </a:cxn>
                  <a:cxn ang="0">
                    <a:pos x="82" y="31"/>
                  </a:cxn>
                  <a:cxn ang="0">
                    <a:pos x="81" y="31"/>
                  </a:cxn>
                  <a:cxn ang="0">
                    <a:pos x="81" y="27"/>
                  </a:cxn>
                  <a:cxn ang="0">
                    <a:pos x="81" y="24"/>
                  </a:cxn>
                  <a:cxn ang="0">
                    <a:pos x="79" y="22"/>
                  </a:cxn>
                  <a:cxn ang="0">
                    <a:pos x="77" y="22"/>
                  </a:cxn>
                  <a:cxn ang="0">
                    <a:pos x="75" y="22"/>
                  </a:cxn>
                  <a:cxn ang="0">
                    <a:pos x="68" y="20"/>
                  </a:cxn>
                  <a:cxn ang="0">
                    <a:pos x="23" y="20"/>
                  </a:cxn>
                  <a:cxn ang="0">
                    <a:pos x="16" y="22"/>
                  </a:cxn>
                  <a:cxn ang="0">
                    <a:pos x="10" y="22"/>
                  </a:cxn>
                  <a:cxn ang="0">
                    <a:pos x="9" y="22"/>
                  </a:cxn>
                  <a:cxn ang="0">
                    <a:pos x="9" y="24"/>
                  </a:cxn>
                  <a:cxn ang="0">
                    <a:pos x="7" y="24"/>
                  </a:cxn>
                  <a:cxn ang="0">
                    <a:pos x="7" y="26"/>
                  </a:cxn>
                  <a:cxn ang="0">
                    <a:pos x="9" y="27"/>
                  </a:cxn>
                  <a:cxn ang="0">
                    <a:pos x="9" y="31"/>
                  </a:cxn>
                  <a:cxn ang="0">
                    <a:pos x="9" y="33"/>
                  </a:cxn>
                </a:cxnLst>
                <a:rect l="0" t="0" r="r" b="b"/>
                <a:pathLst>
                  <a:path w="82" h="33">
                    <a:moveTo>
                      <a:pt x="9" y="3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68" y="11"/>
                    </a:lnTo>
                    <a:lnTo>
                      <a:pt x="73" y="11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81" y="8"/>
                    </a:lnTo>
                    <a:lnTo>
                      <a:pt x="81" y="6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31"/>
                    </a:lnTo>
                    <a:lnTo>
                      <a:pt x="81" y="31"/>
                    </a:lnTo>
                    <a:lnTo>
                      <a:pt x="81" y="27"/>
                    </a:lnTo>
                    <a:lnTo>
                      <a:pt x="81" y="24"/>
                    </a:lnTo>
                    <a:lnTo>
                      <a:pt x="79" y="22"/>
                    </a:lnTo>
                    <a:lnTo>
                      <a:pt x="77" y="22"/>
                    </a:lnTo>
                    <a:lnTo>
                      <a:pt x="75" y="22"/>
                    </a:lnTo>
                    <a:lnTo>
                      <a:pt x="68" y="20"/>
                    </a:lnTo>
                    <a:lnTo>
                      <a:pt x="23" y="20"/>
                    </a:lnTo>
                    <a:lnTo>
                      <a:pt x="16" y="22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9" y="27"/>
                    </a:lnTo>
                    <a:lnTo>
                      <a:pt x="9" y="31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00"/>
              <p:cNvSpPr>
                <a:spLocks noEditPoints="1"/>
              </p:cNvSpPr>
              <p:nvPr/>
            </p:nvSpPr>
            <p:spPr bwMode="auto">
              <a:xfrm>
                <a:off x="4642" y="3610"/>
                <a:ext cx="43" cy="26"/>
              </a:xfrm>
              <a:custGeom>
                <a:avLst/>
                <a:gdLst/>
                <a:ahLst/>
                <a:cxnLst>
                  <a:cxn ang="0">
                    <a:pos x="43" y="53"/>
                  </a:cxn>
                  <a:cxn ang="0">
                    <a:pos x="34" y="51"/>
                  </a:cxn>
                  <a:cxn ang="0">
                    <a:pos x="25" y="51"/>
                  </a:cxn>
                  <a:cxn ang="0">
                    <a:pos x="18" y="47"/>
                  </a:cxn>
                  <a:cxn ang="0">
                    <a:pos x="12" y="45"/>
                  </a:cxn>
                  <a:cxn ang="0">
                    <a:pos x="7" y="42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26"/>
                  </a:cxn>
                  <a:cxn ang="0">
                    <a:pos x="0" y="20"/>
                  </a:cxn>
                  <a:cxn ang="0">
                    <a:pos x="3" y="15"/>
                  </a:cxn>
                  <a:cxn ang="0">
                    <a:pos x="9" y="9"/>
                  </a:cxn>
                  <a:cxn ang="0">
                    <a:pos x="23" y="2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7" y="2"/>
                  </a:cxn>
                  <a:cxn ang="0">
                    <a:pos x="64" y="4"/>
                  </a:cxn>
                  <a:cxn ang="0">
                    <a:pos x="72" y="8"/>
                  </a:cxn>
                  <a:cxn ang="0">
                    <a:pos x="75" y="11"/>
                  </a:cxn>
                  <a:cxn ang="0">
                    <a:pos x="79" y="15"/>
                  </a:cxn>
                  <a:cxn ang="0">
                    <a:pos x="82" y="20"/>
                  </a:cxn>
                  <a:cxn ang="0">
                    <a:pos x="84" y="27"/>
                  </a:cxn>
                  <a:cxn ang="0">
                    <a:pos x="82" y="33"/>
                  </a:cxn>
                  <a:cxn ang="0">
                    <a:pos x="81" y="36"/>
                  </a:cxn>
                  <a:cxn ang="0">
                    <a:pos x="75" y="42"/>
                  </a:cxn>
                  <a:cxn ang="0">
                    <a:pos x="70" y="45"/>
                  </a:cxn>
                  <a:cxn ang="0">
                    <a:pos x="63" y="49"/>
                  </a:cxn>
                  <a:cxn ang="0">
                    <a:pos x="52" y="51"/>
                  </a:cxn>
                  <a:cxn ang="0">
                    <a:pos x="43" y="53"/>
                  </a:cxn>
                  <a:cxn ang="0">
                    <a:pos x="43" y="40"/>
                  </a:cxn>
                  <a:cxn ang="0">
                    <a:pos x="54" y="40"/>
                  </a:cxn>
                  <a:cxn ang="0">
                    <a:pos x="63" y="38"/>
                  </a:cxn>
                  <a:cxn ang="0">
                    <a:pos x="72" y="36"/>
                  </a:cxn>
                  <a:cxn ang="0">
                    <a:pos x="75" y="35"/>
                  </a:cxn>
                  <a:cxn ang="0">
                    <a:pos x="79" y="31"/>
                  </a:cxn>
                  <a:cxn ang="0">
                    <a:pos x="81" y="26"/>
                  </a:cxn>
                  <a:cxn ang="0">
                    <a:pos x="79" y="24"/>
                  </a:cxn>
                  <a:cxn ang="0">
                    <a:pos x="77" y="20"/>
                  </a:cxn>
                  <a:cxn ang="0">
                    <a:pos x="73" y="17"/>
                  </a:cxn>
                  <a:cxn ang="0">
                    <a:pos x="68" y="15"/>
                  </a:cxn>
                  <a:cxn ang="0">
                    <a:pos x="55" y="13"/>
                  </a:cxn>
                  <a:cxn ang="0">
                    <a:pos x="37" y="11"/>
                  </a:cxn>
                  <a:cxn ang="0">
                    <a:pos x="28" y="13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9" y="17"/>
                  </a:cxn>
                  <a:cxn ang="0">
                    <a:pos x="5" y="20"/>
                  </a:cxn>
                  <a:cxn ang="0">
                    <a:pos x="3" y="24"/>
                  </a:cxn>
                  <a:cxn ang="0">
                    <a:pos x="3" y="26"/>
                  </a:cxn>
                  <a:cxn ang="0">
                    <a:pos x="3" y="29"/>
                  </a:cxn>
                  <a:cxn ang="0">
                    <a:pos x="7" y="33"/>
                  </a:cxn>
                  <a:cxn ang="0">
                    <a:pos x="10" y="36"/>
                  </a:cxn>
                  <a:cxn ang="0">
                    <a:pos x="16" y="38"/>
                  </a:cxn>
                  <a:cxn ang="0">
                    <a:pos x="23" y="38"/>
                  </a:cxn>
                  <a:cxn ang="0">
                    <a:pos x="34" y="40"/>
                  </a:cxn>
                  <a:cxn ang="0">
                    <a:pos x="43" y="40"/>
                  </a:cxn>
                </a:cxnLst>
                <a:rect l="0" t="0" r="r" b="b"/>
                <a:pathLst>
                  <a:path w="84" h="53">
                    <a:moveTo>
                      <a:pt x="43" y="53"/>
                    </a:moveTo>
                    <a:lnTo>
                      <a:pt x="34" y="51"/>
                    </a:lnTo>
                    <a:lnTo>
                      <a:pt x="25" y="51"/>
                    </a:lnTo>
                    <a:lnTo>
                      <a:pt x="18" y="47"/>
                    </a:lnTo>
                    <a:lnTo>
                      <a:pt x="12" y="45"/>
                    </a:lnTo>
                    <a:lnTo>
                      <a:pt x="7" y="42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3" y="15"/>
                    </a:lnTo>
                    <a:lnTo>
                      <a:pt x="9" y="9"/>
                    </a:lnTo>
                    <a:lnTo>
                      <a:pt x="23" y="2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7" y="2"/>
                    </a:lnTo>
                    <a:lnTo>
                      <a:pt x="64" y="4"/>
                    </a:lnTo>
                    <a:lnTo>
                      <a:pt x="72" y="8"/>
                    </a:lnTo>
                    <a:lnTo>
                      <a:pt x="75" y="11"/>
                    </a:lnTo>
                    <a:lnTo>
                      <a:pt x="79" y="15"/>
                    </a:lnTo>
                    <a:lnTo>
                      <a:pt x="82" y="20"/>
                    </a:lnTo>
                    <a:lnTo>
                      <a:pt x="84" y="27"/>
                    </a:lnTo>
                    <a:lnTo>
                      <a:pt x="82" y="33"/>
                    </a:lnTo>
                    <a:lnTo>
                      <a:pt x="81" y="36"/>
                    </a:lnTo>
                    <a:lnTo>
                      <a:pt x="75" y="42"/>
                    </a:lnTo>
                    <a:lnTo>
                      <a:pt x="70" y="45"/>
                    </a:lnTo>
                    <a:lnTo>
                      <a:pt x="63" y="49"/>
                    </a:lnTo>
                    <a:lnTo>
                      <a:pt x="52" y="51"/>
                    </a:lnTo>
                    <a:lnTo>
                      <a:pt x="43" y="53"/>
                    </a:lnTo>
                    <a:close/>
                    <a:moveTo>
                      <a:pt x="43" y="40"/>
                    </a:moveTo>
                    <a:lnTo>
                      <a:pt x="54" y="40"/>
                    </a:lnTo>
                    <a:lnTo>
                      <a:pt x="63" y="38"/>
                    </a:lnTo>
                    <a:lnTo>
                      <a:pt x="72" y="36"/>
                    </a:lnTo>
                    <a:lnTo>
                      <a:pt x="75" y="35"/>
                    </a:lnTo>
                    <a:lnTo>
                      <a:pt x="79" y="31"/>
                    </a:lnTo>
                    <a:lnTo>
                      <a:pt x="81" y="26"/>
                    </a:lnTo>
                    <a:lnTo>
                      <a:pt x="79" y="24"/>
                    </a:lnTo>
                    <a:lnTo>
                      <a:pt x="77" y="20"/>
                    </a:lnTo>
                    <a:lnTo>
                      <a:pt x="73" y="17"/>
                    </a:lnTo>
                    <a:lnTo>
                      <a:pt x="68" y="15"/>
                    </a:lnTo>
                    <a:lnTo>
                      <a:pt x="55" y="13"/>
                    </a:lnTo>
                    <a:lnTo>
                      <a:pt x="37" y="11"/>
                    </a:lnTo>
                    <a:lnTo>
                      <a:pt x="28" y="13"/>
                    </a:lnTo>
                    <a:lnTo>
                      <a:pt x="21" y="13"/>
                    </a:lnTo>
                    <a:lnTo>
                      <a:pt x="14" y="15"/>
                    </a:lnTo>
                    <a:lnTo>
                      <a:pt x="9" y="17"/>
                    </a:lnTo>
                    <a:lnTo>
                      <a:pt x="5" y="20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7" y="33"/>
                    </a:lnTo>
                    <a:lnTo>
                      <a:pt x="10" y="36"/>
                    </a:lnTo>
                    <a:lnTo>
                      <a:pt x="16" y="38"/>
                    </a:lnTo>
                    <a:lnTo>
                      <a:pt x="23" y="38"/>
                    </a:lnTo>
                    <a:lnTo>
                      <a:pt x="34" y="40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301"/>
              <p:cNvSpPr>
                <a:spLocks noChangeArrowheads="1"/>
              </p:cNvSpPr>
              <p:nvPr/>
            </p:nvSpPr>
            <p:spPr bwMode="auto">
              <a:xfrm>
                <a:off x="4635" y="3595"/>
                <a:ext cx="4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302"/>
              <p:cNvSpPr>
                <a:spLocks/>
              </p:cNvSpPr>
              <p:nvPr/>
            </p:nvSpPr>
            <p:spPr bwMode="auto">
              <a:xfrm>
                <a:off x="4617" y="3576"/>
                <a:ext cx="30" cy="12"/>
              </a:xfrm>
              <a:custGeom>
                <a:avLst/>
                <a:gdLst/>
                <a:ahLst/>
                <a:cxnLst>
                  <a:cxn ang="0">
                    <a:pos x="7" y="23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9" y="7"/>
                  </a:cxn>
                  <a:cxn ang="0">
                    <a:pos x="54" y="7"/>
                  </a:cxn>
                  <a:cxn ang="0">
                    <a:pos x="56" y="7"/>
                  </a:cxn>
                  <a:cxn ang="0">
                    <a:pos x="58" y="7"/>
                  </a:cxn>
                  <a:cxn ang="0">
                    <a:pos x="58" y="5"/>
                  </a:cxn>
                  <a:cxn ang="0">
                    <a:pos x="58" y="3"/>
                  </a:cxn>
                  <a:cxn ang="0">
                    <a:pos x="58" y="0"/>
                  </a:cxn>
                  <a:cxn ang="0">
                    <a:pos x="60" y="0"/>
                  </a:cxn>
                  <a:cxn ang="0">
                    <a:pos x="60" y="21"/>
                  </a:cxn>
                  <a:cxn ang="0">
                    <a:pos x="58" y="21"/>
                  </a:cxn>
                  <a:cxn ang="0">
                    <a:pos x="58" y="20"/>
                  </a:cxn>
                  <a:cxn ang="0">
                    <a:pos x="58" y="18"/>
                  </a:cxn>
                  <a:cxn ang="0">
                    <a:pos x="58" y="16"/>
                  </a:cxn>
                  <a:cxn ang="0">
                    <a:pos x="56" y="16"/>
                  </a:cxn>
                  <a:cxn ang="0">
                    <a:pos x="54" y="14"/>
                  </a:cxn>
                  <a:cxn ang="0">
                    <a:pos x="49" y="14"/>
                  </a:cxn>
                  <a:cxn ang="0">
                    <a:pos x="16" y="14"/>
                  </a:cxn>
                  <a:cxn ang="0">
                    <a:pos x="11" y="14"/>
                  </a:cxn>
                  <a:cxn ang="0">
                    <a:pos x="9" y="16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7" y="18"/>
                  </a:cxn>
                  <a:cxn ang="0">
                    <a:pos x="6" y="18"/>
                  </a:cxn>
                  <a:cxn ang="0">
                    <a:pos x="7" y="20"/>
                  </a:cxn>
                  <a:cxn ang="0">
                    <a:pos x="7" y="23"/>
                  </a:cxn>
                  <a:cxn ang="0">
                    <a:pos x="7" y="23"/>
                  </a:cxn>
                </a:cxnLst>
                <a:rect l="0" t="0" r="r" b="b"/>
                <a:pathLst>
                  <a:path w="60" h="23">
                    <a:moveTo>
                      <a:pt x="7" y="23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49" y="7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8" y="7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21"/>
                    </a:lnTo>
                    <a:lnTo>
                      <a:pt x="58" y="21"/>
                    </a:lnTo>
                    <a:lnTo>
                      <a:pt x="58" y="20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6" y="16"/>
                    </a:lnTo>
                    <a:lnTo>
                      <a:pt x="54" y="14"/>
                    </a:lnTo>
                    <a:lnTo>
                      <a:pt x="49" y="14"/>
                    </a:lnTo>
                    <a:lnTo>
                      <a:pt x="16" y="14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6" y="18"/>
                    </a:lnTo>
                    <a:lnTo>
                      <a:pt x="7" y="20"/>
                    </a:lnTo>
                    <a:lnTo>
                      <a:pt x="7" y="23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303"/>
              <p:cNvSpPr>
                <a:spLocks/>
              </p:cNvSpPr>
              <p:nvPr/>
            </p:nvSpPr>
            <p:spPr bwMode="auto">
              <a:xfrm>
                <a:off x="4617" y="3551"/>
                <a:ext cx="30" cy="19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60" y="4"/>
                  </a:cxn>
                  <a:cxn ang="0">
                    <a:pos x="60" y="38"/>
                  </a:cxn>
                  <a:cxn ang="0">
                    <a:pos x="58" y="38"/>
                  </a:cxn>
                  <a:cxn ang="0">
                    <a:pos x="49" y="29"/>
                  </a:cxn>
                  <a:cxn ang="0">
                    <a:pos x="42" y="22"/>
                  </a:cxn>
                  <a:cxn ang="0">
                    <a:pos x="36" y="18"/>
                  </a:cxn>
                  <a:cxn ang="0">
                    <a:pos x="29" y="15"/>
                  </a:cxn>
                  <a:cxn ang="0">
                    <a:pos x="25" y="13"/>
                  </a:cxn>
                  <a:cxn ang="0">
                    <a:pos x="20" y="11"/>
                  </a:cxn>
                  <a:cxn ang="0">
                    <a:pos x="15" y="13"/>
                  </a:cxn>
                  <a:cxn ang="0">
                    <a:pos x="11" y="15"/>
                  </a:cxn>
                  <a:cxn ang="0">
                    <a:pos x="7" y="18"/>
                  </a:cxn>
                  <a:cxn ang="0">
                    <a:pos x="7" y="24"/>
                  </a:cxn>
                  <a:cxn ang="0">
                    <a:pos x="7" y="27"/>
                  </a:cxn>
                  <a:cxn ang="0">
                    <a:pos x="9" y="31"/>
                  </a:cxn>
                  <a:cxn ang="0">
                    <a:pos x="13" y="35"/>
                  </a:cxn>
                  <a:cxn ang="0">
                    <a:pos x="16" y="36"/>
                  </a:cxn>
                  <a:cxn ang="0">
                    <a:pos x="16" y="38"/>
                  </a:cxn>
                  <a:cxn ang="0">
                    <a:pos x="9" y="36"/>
                  </a:cxn>
                  <a:cxn ang="0">
                    <a:pos x="4" y="33"/>
                  </a:cxn>
                  <a:cxn ang="0">
                    <a:pos x="2" y="27"/>
                  </a:cxn>
                  <a:cxn ang="0">
                    <a:pos x="0" y="20"/>
                  </a:cxn>
                  <a:cxn ang="0">
                    <a:pos x="2" y="15"/>
                  </a:cxn>
                  <a:cxn ang="0">
                    <a:pos x="6" y="9"/>
                  </a:cxn>
                  <a:cxn ang="0">
                    <a:pos x="9" y="6"/>
                  </a:cxn>
                  <a:cxn ang="0">
                    <a:pos x="16" y="4"/>
                  </a:cxn>
                  <a:cxn ang="0">
                    <a:pos x="20" y="4"/>
                  </a:cxn>
                  <a:cxn ang="0">
                    <a:pos x="24" y="6"/>
                  </a:cxn>
                  <a:cxn ang="0">
                    <a:pos x="31" y="11"/>
                  </a:cxn>
                  <a:cxn ang="0">
                    <a:pos x="40" y="17"/>
                  </a:cxn>
                  <a:cxn ang="0">
                    <a:pos x="45" y="22"/>
                  </a:cxn>
                  <a:cxn ang="0">
                    <a:pos x="51" y="27"/>
                  </a:cxn>
                  <a:cxn ang="0">
                    <a:pos x="52" y="31"/>
                  </a:cxn>
                  <a:cxn ang="0">
                    <a:pos x="52" y="15"/>
                  </a:cxn>
                  <a:cxn ang="0">
                    <a:pos x="52" y="11"/>
                  </a:cxn>
                  <a:cxn ang="0">
                    <a:pos x="52" y="8"/>
                  </a:cxn>
                  <a:cxn ang="0">
                    <a:pos x="52" y="6"/>
                  </a:cxn>
                  <a:cxn ang="0">
                    <a:pos x="51" y="6"/>
                  </a:cxn>
                  <a:cxn ang="0">
                    <a:pos x="51" y="4"/>
                  </a:cxn>
                  <a:cxn ang="0">
                    <a:pos x="49" y="2"/>
                  </a:cxn>
                  <a:cxn ang="0">
                    <a:pos x="49" y="0"/>
                  </a:cxn>
                </a:cxnLst>
                <a:rect l="0" t="0" r="r" b="b"/>
                <a:pathLst>
                  <a:path w="60" h="38">
                    <a:moveTo>
                      <a:pt x="49" y="0"/>
                    </a:moveTo>
                    <a:lnTo>
                      <a:pt x="60" y="4"/>
                    </a:lnTo>
                    <a:lnTo>
                      <a:pt x="60" y="38"/>
                    </a:lnTo>
                    <a:lnTo>
                      <a:pt x="58" y="38"/>
                    </a:lnTo>
                    <a:lnTo>
                      <a:pt x="49" y="29"/>
                    </a:lnTo>
                    <a:lnTo>
                      <a:pt x="42" y="22"/>
                    </a:lnTo>
                    <a:lnTo>
                      <a:pt x="36" y="18"/>
                    </a:lnTo>
                    <a:lnTo>
                      <a:pt x="29" y="15"/>
                    </a:lnTo>
                    <a:lnTo>
                      <a:pt x="25" y="13"/>
                    </a:lnTo>
                    <a:lnTo>
                      <a:pt x="20" y="11"/>
                    </a:lnTo>
                    <a:lnTo>
                      <a:pt x="15" y="13"/>
                    </a:lnTo>
                    <a:lnTo>
                      <a:pt x="11" y="15"/>
                    </a:lnTo>
                    <a:lnTo>
                      <a:pt x="7" y="18"/>
                    </a:lnTo>
                    <a:lnTo>
                      <a:pt x="7" y="24"/>
                    </a:lnTo>
                    <a:lnTo>
                      <a:pt x="7" y="27"/>
                    </a:lnTo>
                    <a:lnTo>
                      <a:pt x="9" y="31"/>
                    </a:lnTo>
                    <a:lnTo>
                      <a:pt x="13" y="35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9" y="36"/>
                    </a:lnTo>
                    <a:lnTo>
                      <a:pt x="4" y="33"/>
                    </a:lnTo>
                    <a:lnTo>
                      <a:pt x="2" y="27"/>
                    </a:lnTo>
                    <a:lnTo>
                      <a:pt x="0" y="20"/>
                    </a:lnTo>
                    <a:lnTo>
                      <a:pt x="2" y="15"/>
                    </a:lnTo>
                    <a:lnTo>
                      <a:pt x="6" y="9"/>
                    </a:lnTo>
                    <a:lnTo>
                      <a:pt x="9" y="6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4" y="6"/>
                    </a:lnTo>
                    <a:lnTo>
                      <a:pt x="31" y="11"/>
                    </a:lnTo>
                    <a:lnTo>
                      <a:pt x="40" y="17"/>
                    </a:lnTo>
                    <a:lnTo>
                      <a:pt x="45" y="22"/>
                    </a:lnTo>
                    <a:lnTo>
                      <a:pt x="51" y="27"/>
                    </a:lnTo>
                    <a:lnTo>
                      <a:pt x="52" y="31"/>
                    </a:lnTo>
                    <a:lnTo>
                      <a:pt x="52" y="15"/>
                    </a:lnTo>
                    <a:lnTo>
                      <a:pt x="52" y="11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51" y="6"/>
                    </a:lnTo>
                    <a:lnTo>
                      <a:pt x="51" y="4"/>
                    </a:lnTo>
                    <a:lnTo>
                      <a:pt x="49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304"/>
              <p:cNvSpPr>
                <a:spLocks/>
              </p:cNvSpPr>
              <p:nvPr/>
            </p:nvSpPr>
            <p:spPr bwMode="auto">
              <a:xfrm>
                <a:off x="4322" y="3642"/>
                <a:ext cx="42" cy="16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70" y="11"/>
                  </a:cxn>
                  <a:cxn ang="0">
                    <a:pos x="75" y="11"/>
                  </a:cxn>
                  <a:cxn ang="0">
                    <a:pos x="79" y="11"/>
                  </a:cxn>
                  <a:cxn ang="0">
                    <a:pos x="81" y="9"/>
                  </a:cxn>
                  <a:cxn ang="0">
                    <a:pos x="83" y="7"/>
                  </a:cxn>
                  <a:cxn ang="0">
                    <a:pos x="83" y="6"/>
                  </a:cxn>
                  <a:cxn ang="0">
                    <a:pos x="83" y="0"/>
                  </a:cxn>
                  <a:cxn ang="0">
                    <a:pos x="84" y="0"/>
                  </a:cxn>
                  <a:cxn ang="0">
                    <a:pos x="84" y="31"/>
                  </a:cxn>
                  <a:cxn ang="0">
                    <a:pos x="83" y="31"/>
                  </a:cxn>
                  <a:cxn ang="0">
                    <a:pos x="83" y="27"/>
                  </a:cxn>
                  <a:cxn ang="0">
                    <a:pos x="83" y="24"/>
                  </a:cxn>
                  <a:cxn ang="0">
                    <a:pos x="81" y="24"/>
                  </a:cxn>
                  <a:cxn ang="0">
                    <a:pos x="79" y="22"/>
                  </a:cxn>
                  <a:cxn ang="0">
                    <a:pos x="75" y="22"/>
                  </a:cxn>
                  <a:cxn ang="0">
                    <a:pos x="70" y="22"/>
                  </a:cxn>
                  <a:cxn ang="0">
                    <a:pos x="23" y="22"/>
                  </a:cxn>
                  <a:cxn ang="0">
                    <a:pos x="16" y="22"/>
                  </a:cxn>
                  <a:cxn ang="0">
                    <a:pos x="12" y="22"/>
                  </a:cxn>
                  <a:cxn ang="0">
                    <a:pos x="11" y="22"/>
                  </a:cxn>
                  <a:cxn ang="0">
                    <a:pos x="11" y="24"/>
                  </a:cxn>
                  <a:cxn ang="0">
                    <a:pos x="9" y="25"/>
                  </a:cxn>
                  <a:cxn ang="0">
                    <a:pos x="9" y="25"/>
                  </a:cxn>
                  <a:cxn ang="0">
                    <a:pos x="9" y="29"/>
                  </a:cxn>
                  <a:cxn ang="0">
                    <a:pos x="11" y="33"/>
                  </a:cxn>
                  <a:cxn ang="0">
                    <a:pos x="9" y="33"/>
                  </a:cxn>
                </a:cxnLst>
                <a:rect l="0" t="0" r="r" b="b"/>
                <a:pathLst>
                  <a:path w="84" h="33">
                    <a:moveTo>
                      <a:pt x="9" y="3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70" y="11"/>
                    </a:lnTo>
                    <a:lnTo>
                      <a:pt x="75" y="11"/>
                    </a:lnTo>
                    <a:lnTo>
                      <a:pt x="79" y="11"/>
                    </a:lnTo>
                    <a:lnTo>
                      <a:pt x="81" y="9"/>
                    </a:lnTo>
                    <a:lnTo>
                      <a:pt x="83" y="7"/>
                    </a:lnTo>
                    <a:lnTo>
                      <a:pt x="83" y="6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31"/>
                    </a:lnTo>
                    <a:lnTo>
                      <a:pt x="83" y="31"/>
                    </a:lnTo>
                    <a:lnTo>
                      <a:pt x="83" y="27"/>
                    </a:lnTo>
                    <a:lnTo>
                      <a:pt x="83" y="24"/>
                    </a:lnTo>
                    <a:lnTo>
                      <a:pt x="81" y="24"/>
                    </a:lnTo>
                    <a:lnTo>
                      <a:pt x="79" y="22"/>
                    </a:lnTo>
                    <a:lnTo>
                      <a:pt x="75" y="22"/>
                    </a:lnTo>
                    <a:lnTo>
                      <a:pt x="70" y="22"/>
                    </a:lnTo>
                    <a:lnTo>
                      <a:pt x="23" y="22"/>
                    </a:lnTo>
                    <a:lnTo>
                      <a:pt x="16" y="22"/>
                    </a:lnTo>
                    <a:lnTo>
                      <a:pt x="12" y="22"/>
                    </a:lnTo>
                    <a:lnTo>
                      <a:pt x="11" y="22"/>
                    </a:lnTo>
                    <a:lnTo>
                      <a:pt x="11" y="24"/>
                    </a:lnTo>
                    <a:lnTo>
                      <a:pt x="9" y="25"/>
                    </a:lnTo>
                    <a:lnTo>
                      <a:pt x="9" y="25"/>
                    </a:lnTo>
                    <a:lnTo>
                      <a:pt x="9" y="29"/>
                    </a:lnTo>
                    <a:lnTo>
                      <a:pt x="11" y="3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305"/>
              <p:cNvSpPr>
                <a:spLocks noEditPoints="1"/>
              </p:cNvSpPr>
              <p:nvPr/>
            </p:nvSpPr>
            <p:spPr bwMode="auto">
              <a:xfrm>
                <a:off x="4322" y="3606"/>
                <a:ext cx="43" cy="26"/>
              </a:xfrm>
              <a:custGeom>
                <a:avLst/>
                <a:gdLst/>
                <a:ahLst/>
                <a:cxnLst>
                  <a:cxn ang="0">
                    <a:pos x="43" y="52"/>
                  </a:cxn>
                  <a:cxn ang="0">
                    <a:pos x="34" y="52"/>
                  </a:cxn>
                  <a:cxn ang="0">
                    <a:pos x="27" y="51"/>
                  </a:cxn>
                  <a:cxn ang="0">
                    <a:pos x="20" y="49"/>
                  </a:cxn>
                  <a:cxn ang="0">
                    <a:pos x="14" y="45"/>
                  </a:cxn>
                  <a:cxn ang="0">
                    <a:pos x="9" y="42"/>
                  </a:cxn>
                  <a:cxn ang="0">
                    <a:pos x="5" y="38"/>
                  </a:cxn>
                  <a:cxn ang="0">
                    <a:pos x="2" y="33"/>
                  </a:cxn>
                  <a:cxn ang="0">
                    <a:pos x="0" y="27"/>
                  </a:cxn>
                  <a:cxn ang="0">
                    <a:pos x="2" y="20"/>
                  </a:cxn>
                  <a:cxn ang="0">
                    <a:pos x="5" y="15"/>
                  </a:cxn>
                  <a:cxn ang="0">
                    <a:pos x="11" y="9"/>
                  </a:cxn>
                  <a:cxn ang="0">
                    <a:pos x="25" y="4"/>
                  </a:cxn>
                  <a:cxn ang="0">
                    <a:pos x="43" y="0"/>
                  </a:cxn>
                  <a:cxn ang="0">
                    <a:pos x="52" y="2"/>
                  </a:cxn>
                  <a:cxn ang="0">
                    <a:pos x="59" y="2"/>
                  </a:cxn>
                  <a:cxn ang="0">
                    <a:pos x="66" y="6"/>
                  </a:cxn>
                  <a:cxn ang="0">
                    <a:pos x="72" y="7"/>
                  </a:cxn>
                  <a:cxn ang="0">
                    <a:pos x="77" y="11"/>
                  </a:cxn>
                  <a:cxn ang="0">
                    <a:pos x="81" y="15"/>
                  </a:cxn>
                  <a:cxn ang="0">
                    <a:pos x="84" y="22"/>
                  </a:cxn>
                  <a:cxn ang="0">
                    <a:pos x="86" y="27"/>
                  </a:cxn>
                  <a:cxn ang="0">
                    <a:pos x="84" y="33"/>
                  </a:cxn>
                  <a:cxn ang="0">
                    <a:pos x="83" y="38"/>
                  </a:cxn>
                  <a:cxn ang="0">
                    <a:pos x="77" y="42"/>
                  </a:cxn>
                  <a:cxn ang="0">
                    <a:pos x="72" y="45"/>
                  </a:cxn>
                  <a:cxn ang="0">
                    <a:pos x="63" y="49"/>
                  </a:cxn>
                  <a:cxn ang="0">
                    <a:pos x="54" y="52"/>
                  </a:cxn>
                  <a:cxn ang="0">
                    <a:pos x="43" y="52"/>
                  </a:cxn>
                  <a:cxn ang="0">
                    <a:pos x="45" y="42"/>
                  </a:cxn>
                  <a:cxn ang="0">
                    <a:pos x="56" y="40"/>
                  </a:cxn>
                  <a:cxn ang="0">
                    <a:pos x="65" y="40"/>
                  </a:cxn>
                  <a:cxn ang="0">
                    <a:pos x="72" y="36"/>
                  </a:cxn>
                  <a:cxn ang="0">
                    <a:pos x="77" y="34"/>
                  </a:cxn>
                  <a:cxn ang="0">
                    <a:pos x="81" y="31"/>
                  </a:cxn>
                  <a:cxn ang="0">
                    <a:pos x="81" y="27"/>
                  </a:cxn>
                  <a:cxn ang="0">
                    <a:pos x="81" y="24"/>
                  </a:cxn>
                  <a:cxn ang="0">
                    <a:pos x="79" y="20"/>
                  </a:cxn>
                  <a:cxn ang="0">
                    <a:pos x="75" y="16"/>
                  </a:cxn>
                  <a:cxn ang="0">
                    <a:pos x="68" y="15"/>
                  </a:cxn>
                  <a:cxn ang="0">
                    <a:pos x="56" y="13"/>
                  </a:cxn>
                  <a:cxn ang="0">
                    <a:pos x="39" y="13"/>
                  </a:cxn>
                  <a:cxn ang="0">
                    <a:pos x="30" y="13"/>
                  </a:cxn>
                  <a:cxn ang="0">
                    <a:pos x="23" y="13"/>
                  </a:cxn>
                  <a:cxn ang="0">
                    <a:pos x="16" y="15"/>
                  </a:cxn>
                  <a:cxn ang="0">
                    <a:pos x="11" y="18"/>
                  </a:cxn>
                  <a:cxn ang="0">
                    <a:pos x="7" y="20"/>
                  </a:cxn>
                  <a:cxn ang="0">
                    <a:pos x="5" y="24"/>
                  </a:cxn>
                  <a:cxn ang="0">
                    <a:pos x="5" y="27"/>
                  </a:cxn>
                  <a:cxn ang="0">
                    <a:pos x="5" y="31"/>
                  </a:cxn>
                  <a:cxn ang="0">
                    <a:pos x="9" y="33"/>
                  </a:cxn>
                  <a:cxn ang="0">
                    <a:pos x="12" y="36"/>
                  </a:cxn>
                  <a:cxn ang="0">
                    <a:pos x="18" y="38"/>
                  </a:cxn>
                  <a:cxn ang="0">
                    <a:pos x="23" y="40"/>
                  </a:cxn>
                  <a:cxn ang="0">
                    <a:pos x="34" y="40"/>
                  </a:cxn>
                  <a:cxn ang="0">
                    <a:pos x="45" y="42"/>
                  </a:cxn>
                </a:cxnLst>
                <a:rect l="0" t="0" r="r" b="b"/>
                <a:pathLst>
                  <a:path w="86" h="52">
                    <a:moveTo>
                      <a:pt x="43" y="52"/>
                    </a:moveTo>
                    <a:lnTo>
                      <a:pt x="34" y="52"/>
                    </a:lnTo>
                    <a:lnTo>
                      <a:pt x="27" y="51"/>
                    </a:lnTo>
                    <a:lnTo>
                      <a:pt x="20" y="49"/>
                    </a:lnTo>
                    <a:lnTo>
                      <a:pt x="14" y="45"/>
                    </a:lnTo>
                    <a:lnTo>
                      <a:pt x="9" y="42"/>
                    </a:lnTo>
                    <a:lnTo>
                      <a:pt x="5" y="38"/>
                    </a:lnTo>
                    <a:lnTo>
                      <a:pt x="2" y="33"/>
                    </a:lnTo>
                    <a:lnTo>
                      <a:pt x="0" y="27"/>
                    </a:lnTo>
                    <a:lnTo>
                      <a:pt x="2" y="20"/>
                    </a:lnTo>
                    <a:lnTo>
                      <a:pt x="5" y="15"/>
                    </a:lnTo>
                    <a:lnTo>
                      <a:pt x="11" y="9"/>
                    </a:lnTo>
                    <a:lnTo>
                      <a:pt x="25" y="4"/>
                    </a:lnTo>
                    <a:lnTo>
                      <a:pt x="43" y="0"/>
                    </a:lnTo>
                    <a:lnTo>
                      <a:pt x="52" y="2"/>
                    </a:lnTo>
                    <a:lnTo>
                      <a:pt x="59" y="2"/>
                    </a:lnTo>
                    <a:lnTo>
                      <a:pt x="66" y="6"/>
                    </a:lnTo>
                    <a:lnTo>
                      <a:pt x="72" y="7"/>
                    </a:lnTo>
                    <a:lnTo>
                      <a:pt x="77" y="11"/>
                    </a:lnTo>
                    <a:lnTo>
                      <a:pt x="81" y="15"/>
                    </a:lnTo>
                    <a:lnTo>
                      <a:pt x="84" y="22"/>
                    </a:lnTo>
                    <a:lnTo>
                      <a:pt x="86" y="27"/>
                    </a:lnTo>
                    <a:lnTo>
                      <a:pt x="84" y="33"/>
                    </a:lnTo>
                    <a:lnTo>
                      <a:pt x="83" y="38"/>
                    </a:lnTo>
                    <a:lnTo>
                      <a:pt x="77" y="42"/>
                    </a:lnTo>
                    <a:lnTo>
                      <a:pt x="72" y="45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43" y="52"/>
                    </a:lnTo>
                    <a:close/>
                    <a:moveTo>
                      <a:pt x="45" y="42"/>
                    </a:moveTo>
                    <a:lnTo>
                      <a:pt x="56" y="40"/>
                    </a:lnTo>
                    <a:lnTo>
                      <a:pt x="65" y="40"/>
                    </a:lnTo>
                    <a:lnTo>
                      <a:pt x="72" y="36"/>
                    </a:lnTo>
                    <a:lnTo>
                      <a:pt x="77" y="34"/>
                    </a:lnTo>
                    <a:lnTo>
                      <a:pt x="81" y="31"/>
                    </a:lnTo>
                    <a:lnTo>
                      <a:pt x="81" y="27"/>
                    </a:lnTo>
                    <a:lnTo>
                      <a:pt x="81" y="24"/>
                    </a:lnTo>
                    <a:lnTo>
                      <a:pt x="79" y="20"/>
                    </a:lnTo>
                    <a:lnTo>
                      <a:pt x="75" y="16"/>
                    </a:lnTo>
                    <a:lnTo>
                      <a:pt x="68" y="15"/>
                    </a:lnTo>
                    <a:lnTo>
                      <a:pt x="56" y="13"/>
                    </a:lnTo>
                    <a:lnTo>
                      <a:pt x="39" y="13"/>
                    </a:lnTo>
                    <a:lnTo>
                      <a:pt x="30" y="13"/>
                    </a:lnTo>
                    <a:lnTo>
                      <a:pt x="23" y="13"/>
                    </a:lnTo>
                    <a:lnTo>
                      <a:pt x="16" y="15"/>
                    </a:lnTo>
                    <a:lnTo>
                      <a:pt x="11" y="18"/>
                    </a:lnTo>
                    <a:lnTo>
                      <a:pt x="7" y="20"/>
                    </a:lnTo>
                    <a:lnTo>
                      <a:pt x="5" y="24"/>
                    </a:lnTo>
                    <a:lnTo>
                      <a:pt x="5" y="27"/>
                    </a:lnTo>
                    <a:lnTo>
                      <a:pt x="5" y="31"/>
                    </a:lnTo>
                    <a:lnTo>
                      <a:pt x="9" y="33"/>
                    </a:lnTo>
                    <a:lnTo>
                      <a:pt x="12" y="36"/>
                    </a:lnTo>
                    <a:lnTo>
                      <a:pt x="18" y="38"/>
                    </a:lnTo>
                    <a:lnTo>
                      <a:pt x="23" y="40"/>
                    </a:lnTo>
                    <a:lnTo>
                      <a:pt x="34" y="40"/>
                    </a:lnTo>
                    <a:lnTo>
                      <a:pt x="45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Rectangle 306"/>
              <p:cNvSpPr>
                <a:spLocks noChangeArrowheads="1"/>
              </p:cNvSpPr>
              <p:nvPr/>
            </p:nvSpPr>
            <p:spPr bwMode="auto">
              <a:xfrm>
                <a:off x="4316" y="3592"/>
                <a:ext cx="3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307"/>
              <p:cNvSpPr>
                <a:spLocks/>
              </p:cNvSpPr>
              <p:nvPr/>
            </p:nvSpPr>
            <p:spPr bwMode="auto">
              <a:xfrm>
                <a:off x="4298" y="3573"/>
                <a:ext cx="29" cy="12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9" y="7"/>
                  </a:cxn>
                  <a:cxn ang="0">
                    <a:pos x="52" y="7"/>
                  </a:cxn>
                  <a:cxn ang="0">
                    <a:pos x="56" y="7"/>
                  </a:cxn>
                  <a:cxn ang="0">
                    <a:pos x="56" y="7"/>
                  </a:cxn>
                  <a:cxn ang="0">
                    <a:pos x="58" y="5"/>
                  </a:cxn>
                  <a:cxn ang="0">
                    <a:pos x="58" y="3"/>
                  </a:cxn>
                  <a:cxn ang="0">
                    <a:pos x="58" y="0"/>
                  </a:cxn>
                  <a:cxn ang="0">
                    <a:pos x="60" y="0"/>
                  </a:cxn>
                  <a:cxn ang="0">
                    <a:pos x="60" y="23"/>
                  </a:cxn>
                  <a:cxn ang="0">
                    <a:pos x="58" y="23"/>
                  </a:cxn>
                  <a:cxn ang="0">
                    <a:pos x="58" y="19"/>
                  </a:cxn>
                  <a:cxn ang="0">
                    <a:pos x="58" y="18"/>
                  </a:cxn>
                  <a:cxn ang="0">
                    <a:pos x="56" y="16"/>
                  </a:cxn>
                  <a:cxn ang="0">
                    <a:pos x="56" y="16"/>
                  </a:cxn>
                  <a:cxn ang="0">
                    <a:pos x="54" y="16"/>
                  </a:cxn>
                  <a:cxn ang="0">
                    <a:pos x="49" y="16"/>
                  </a:cxn>
                  <a:cxn ang="0">
                    <a:pos x="16" y="16"/>
                  </a:cxn>
                  <a:cxn ang="0">
                    <a:pos x="11" y="16"/>
                  </a:cxn>
                  <a:cxn ang="0">
                    <a:pos x="9" y="16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7" y="23"/>
                  </a:cxn>
                  <a:cxn ang="0">
                    <a:pos x="6" y="23"/>
                  </a:cxn>
                </a:cxnLst>
                <a:rect l="0" t="0" r="r" b="b"/>
                <a:pathLst>
                  <a:path w="60" h="23">
                    <a:moveTo>
                      <a:pt x="6" y="23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49" y="7"/>
                    </a:lnTo>
                    <a:lnTo>
                      <a:pt x="52" y="7"/>
                    </a:lnTo>
                    <a:lnTo>
                      <a:pt x="56" y="7"/>
                    </a:lnTo>
                    <a:lnTo>
                      <a:pt x="56" y="7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23"/>
                    </a:lnTo>
                    <a:lnTo>
                      <a:pt x="58" y="23"/>
                    </a:lnTo>
                    <a:lnTo>
                      <a:pt x="58" y="19"/>
                    </a:lnTo>
                    <a:lnTo>
                      <a:pt x="58" y="18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4" y="16"/>
                    </a:lnTo>
                    <a:lnTo>
                      <a:pt x="49" y="16"/>
                    </a:lnTo>
                    <a:lnTo>
                      <a:pt x="16" y="16"/>
                    </a:lnTo>
                    <a:lnTo>
                      <a:pt x="11" y="16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9"/>
                    </a:lnTo>
                    <a:lnTo>
                      <a:pt x="7" y="23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308"/>
              <p:cNvSpPr>
                <a:spLocks/>
              </p:cNvSpPr>
              <p:nvPr/>
            </p:nvSpPr>
            <p:spPr bwMode="auto">
              <a:xfrm>
                <a:off x="4298" y="3551"/>
                <a:ext cx="29" cy="12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49" y="8"/>
                  </a:cxn>
                  <a:cxn ang="0">
                    <a:pos x="52" y="8"/>
                  </a:cxn>
                  <a:cxn ang="0">
                    <a:pos x="56" y="8"/>
                  </a:cxn>
                  <a:cxn ang="0">
                    <a:pos x="56" y="8"/>
                  </a:cxn>
                  <a:cxn ang="0">
                    <a:pos x="58" y="6"/>
                  </a:cxn>
                  <a:cxn ang="0">
                    <a:pos x="58" y="4"/>
                  </a:cxn>
                  <a:cxn ang="0">
                    <a:pos x="58" y="0"/>
                  </a:cxn>
                  <a:cxn ang="0">
                    <a:pos x="60" y="0"/>
                  </a:cxn>
                  <a:cxn ang="0">
                    <a:pos x="60" y="22"/>
                  </a:cxn>
                  <a:cxn ang="0">
                    <a:pos x="58" y="22"/>
                  </a:cxn>
                  <a:cxn ang="0">
                    <a:pos x="58" y="18"/>
                  </a:cxn>
                  <a:cxn ang="0">
                    <a:pos x="58" y="17"/>
                  </a:cxn>
                  <a:cxn ang="0">
                    <a:pos x="56" y="17"/>
                  </a:cxn>
                  <a:cxn ang="0">
                    <a:pos x="56" y="17"/>
                  </a:cxn>
                  <a:cxn ang="0">
                    <a:pos x="54" y="15"/>
                  </a:cxn>
                  <a:cxn ang="0">
                    <a:pos x="49" y="15"/>
                  </a:cxn>
                  <a:cxn ang="0">
                    <a:pos x="16" y="15"/>
                  </a:cxn>
                  <a:cxn ang="0">
                    <a:pos x="11" y="15"/>
                  </a:cxn>
                  <a:cxn ang="0">
                    <a:pos x="9" y="17"/>
                  </a:cxn>
                  <a:cxn ang="0">
                    <a:pos x="7" y="17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7" y="22"/>
                  </a:cxn>
                  <a:cxn ang="0">
                    <a:pos x="6" y="24"/>
                  </a:cxn>
                </a:cxnLst>
                <a:rect l="0" t="0" r="r" b="b"/>
                <a:pathLst>
                  <a:path w="60" h="24">
                    <a:moveTo>
                      <a:pt x="6" y="24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49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8" y="6"/>
                    </a:lnTo>
                    <a:lnTo>
                      <a:pt x="58" y="4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22"/>
                    </a:lnTo>
                    <a:lnTo>
                      <a:pt x="58" y="22"/>
                    </a:lnTo>
                    <a:lnTo>
                      <a:pt x="58" y="18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6" y="17"/>
                    </a:lnTo>
                    <a:lnTo>
                      <a:pt x="54" y="15"/>
                    </a:lnTo>
                    <a:lnTo>
                      <a:pt x="49" y="15"/>
                    </a:lnTo>
                    <a:lnTo>
                      <a:pt x="16" y="15"/>
                    </a:lnTo>
                    <a:lnTo>
                      <a:pt x="11" y="15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309"/>
              <p:cNvSpPr>
                <a:spLocks/>
              </p:cNvSpPr>
              <p:nvPr/>
            </p:nvSpPr>
            <p:spPr bwMode="auto">
              <a:xfrm>
                <a:off x="4002" y="3646"/>
                <a:ext cx="43" cy="16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70" y="11"/>
                  </a:cxn>
                  <a:cxn ang="0">
                    <a:pos x="75" y="11"/>
                  </a:cxn>
                  <a:cxn ang="0">
                    <a:pos x="79" y="9"/>
                  </a:cxn>
                  <a:cxn ang="0">
                    <a:pos x="81" y="9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83" y="0"/>
                  </a:cxn>
                  <a:cxn ang="0">
                    <a:pos x="84" y="0"/>
                  </a:cxn>
                  <a:cxn ang="0">
                    <a:pos x="84" y="31"/>
                  </a:cxn>
                  <a:cxn ang="0">
                    <a:pos x="83" y="31"/>
                  </a:cxn>
                  <a:cxn ang="0">
                    <a:pos x="83" y="27"/>
                  </a:cxn>
                  <a:cxn ang="0">
                    <a:pos x="83" y="24"/>
                  </a:cxn>
                  <a:cxn ang="0">
                    <a:pos x="81" y="22"/>
                  </a:cxn>
                  <a:cxn ang="0">
                    <a:pos x="79" y="22"/>
                  </a:cxn>
                  <a:cxn ang="0">
                    <a:pos x="77" y="22"/>
                  </a:cxn>
                  <a:cxn ang="0">
                    <a:pos x="70" y="20"/>
                  </a:cxn>
                  <a:cxn ang="0">
                    <a:pos x="23" y="20"/>
                  </a:cxn>
                  <a:cxn ang="0">
                    <a:pos x="16" y="22"/>
                  </a:cxn>
                  <a:cxn ang="0">
                    <a:pos x="12" y="22"/>
                  </a:cxn>
                  <a:cxn ang="0">
                    <a:pos x="11" y="22"/>
                  </a:cxn>
                  <a:cxn ang="0">
                    <a:pos x="11" y="24"/>
                  </a:cxn>
                  <a:cxn ang="0">
                    <a:pos x="9" y="24"/>
                  </a:cxn>
                  <a:cxn ang="0">
                    <a:pos x="9" y="26"/>
                  </a:cxn>
                  <a:cxn ang="0">
                    <a:pos x="9" y="27"/>
                  </a:cxn>
                  <a:cxn ang="0">
                    <a:pos x="11" y="31"/>
                  </a:cxn>
                  <a:cxn ang="0">
                    <a:pos x="9" y="33"/>
                  </a:cxn>
                </a:cxnLst>
                <a:rect l="0" t="0" r="r" b="b"/>
                <a:pathLst>
                  <a:path w="84" h="33">
                    <a:moveTo>
                      <a:pt x="9" y="3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70" y="11"/>
                    </a:lnTo>
                    <a:lnTo>
                      <a:pt x="75" y="11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3" y="8"/>
                    </a:lnTo>
                    <a:lnTo>
                      <a:pt x="83" y="6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31"/>
                    </a:lnTo>
                    <a:lnTo>
                      <a:pt x="83" y="31"/>
                    </a:lnTo>
                    <a:lnTo>
                      <a:pt x="83" y="27"/>
                    </a:lnTo>
                    <a:lnTo>
                      <a:pt x="83" y="24"/>
                    </a:lnTo>
                    <a:lnTo>
                      <a:pt x="81" y="22"/>
                    </a:lnTo>
                    <a:lnTo>
                      <a:pt x="79" y="22"/>
                    </a:lnTo>
                    <a:lnTo>
                      <a:pt x="77" y="22"/>
                    </a:lnTo>
                    <a:lnTo>
                      <a:pt x="70" y="20"/>
                    </a:lnTo>
                    <a:lnTo>
                      <a:pt x="23" y="20"/>
                    </a:lnTo>
                    <a:lnTo>
                      <a:pt x="16" y="22"/>
                    </a:lnTo>
                    <a:lnTo>
                      <a:pt x="12" y="22"/>
                    </a:lnTo>
                    <a:lnTo>
                      <a:pt x="11" y="22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11" y="31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310"/>
              <p:cNvSpPr>
                <a:spLocks noEditPoints="1"/>
              </p:cNvSpPr>
              <p:nvPr/>
            </p:nvSpPr>
            <p:spPr bwMode="auto">
              <a:xfrm>
                <a:off x="4002" y="3610"/>
                <a:ext cx="44" cy="26"/>
              </a:xfrm>
              <a:custGeom>
                <a:avLst/>
                <a:gdLst/>
                <a:ahLst/>
                <a:cxnLst>
                  <a:cxn ang="0">
                    <a:pos x="43" y="53"/>
                  </a:cxn>
                  <a:cxn ang="0">
                    <a:pos x="34" y="51"/>
                  </a:cxn>
                  <a:cxn ang="0">
                    <a:pos x="27" y="51"/>
                  </a:cxn>
                  <a:cxn ang="0">
                    <a:pos x="20" y="47"/>
                  </a:cxn>
                  <a:cxn ang="0">
                    <a:pos x="14" y="45"/>
                  </a:cxn>
                  <a:cxn ang="0">
                    <a:pos x="9" y="42"/>
                  </a:cxn>
                  <a:cxn ang="0">
                    <a:pos x="5" y="36"/>
                  </a:cxn>
                  <a:cxn ang="0">
                    <a:pos x="2" y="31"/>
                  </a:cxn>
                  <a:cxn ang="0">
                    <a:pos x="0" y="26"/>
                  </a:cxn>
                  <a:cxn ang="0">
                    <a:pos x="2" y="20"/>
                  </a:cxn>
                  <a:cxn ang="0">
                    <a:pos x="5" y="15"/>
                  </a:cxn>
                  <a:cxn ang="0">
                    <a:pos x="11" y="9"/>
                  </a:cxn>
                  <a:cxn ang="0">
                    <a:pos x="25" y="2"/>
                  </a:cxn>
                  <a:cxn ang="0">
                    <a:pos x="43" y="0"/>
                  </a:cxn>
                  <a:cxn ang="0">
                    <a:pos x="52" y="0"/>
                  </a:cxn>
                  <a:cxn ang="0">
                    <a:pos x="59" y="2"/>
                  </a:cxn>
                  <a:cxn ang="0">
                    <a:pos x="66" y="4"/>
                  </a:cxn>
                  <a:cxn ang="0">
                    <a:pos x="72" y="8"/>
                  </a:cxn>
                  <a:cxn ang="0">
                    <a:pos x="77" y="11"/>
                  </a:cxn>
                  <a:cxn ang="0">
                    <a:pos x="81" y="15"/>
                  </a:cxn>
                  <a:cxn ang="0">
                    <a:pos x="84" y="20"/>
                  </a:cxn>
                  <a:cxn ang="0">
                    <a:pos x="86" y="27"/>
                  </a:cxn>
                  <a:cxn ang="0">
                    <a:pos x="84" y="33"/>
                  </a:cxn>
                  <a:cxn ang="0">
                    <a:pos x="83" y="36"/>
                  </a:cxn>
                  <a:cxn ang="0">
                    <a:pos x="77" y="42"/>
                  </a:cxn>
                  <a:cxn ang="0">
                    <a:pos x="72" y="45"/>
                  </a:cxn>
                  <a:cxn ang="0">
                    <a:pos x="63" y="49"/>
                  </a:cxn>
                  <a:cxn ang="0">
                    <a:pos x="54" y="51"/>
                  </a:cxn>
                  <a:cxn ang="0">
                    <a:pos x="43" y="53"/>
                  </a:cxn>
                  <a:cxn ang="0">
                    <a:pos x="45" y="40"/>
                  </a:cxn>
                  <a:cxn ang="0">
                    <a:pos x="56" y="40"/>
                  </a:cxn>
                  <a:cxn ang="0">
                    <a:pos x="65" y="38"/>
                  </a:cxn>
                  <a:cxn ang="0">
                    <a:pos x="72" y="36"/>
                  </a:cxn>
                  <a:cxn ang="0">
                    <a:pos x="77" y="35"/>
                  </a:cxn>
                  <a:cxn ang="0">
                    <a:pos x="81" y="31"/>
                  </a:cxn>
                  <a:cxn ang="0">
                    <a:pos x="81" y="26"/>
                  </a:cxn>
                  <a:cxn ang="0">
                    <a:pos x="81" y="24"/>
                  </a:cxn>
                  <a:cxn ang="0">
                    <a:pos x="79" y="20"/>
                  </a:cxn>
                  <a:cxn ang="0">
                    <a:pos x="75" y="17"/>
                  </a:cxn>
                  <a:cxn ang="0">
                    <a:pos x="68" y="15"/>
                  </a:cxn>
                  <a:cxn ang="0">
                    <a:pos x="56" y="13"/>
                  </a:cxn>
                  <a:cxn ang="0">
                    <a:pos x="39" y="11"/>
                  </a:cxn>
                  <a:cxn ang="0">
                    <a:pos x="30" y="13"/>
                  </a:cxn>
                  <a:cxn ang="0">
                    <a:pos x="23" y="13"/>
                  </a:cxn>
                  <a:cxn ang="0">
                    <a:pos x="16" y="15"/>
                  </a:cxn>
                  <a:cxn ang="0">
                    <a:pos x="11" y="17"/>
                  </a:cxn>
                  <a:cxn ang="0">
                    <a:pos x="7" y="20"/>
                  </a:cxn>
                  <a:cxn ang="0">
                    <a:pos x="5" y="24"/>
                  </a:cxn>
                  <a:cxn ang="0">
                    <a:pos x="5" y="26"/>
                  </a:cxn>
                  <a:cxn ang="0">
                    <a:pos x="5" y="29"/>
                  </a:cxn>
                  <a:cxn ang="0">
                    <a:pos x="9" y="33"/>
                  </a:cxn>
                  <a:cxn ang="0">
                    <a:pos x="12" y="36"/>
                  </a:cxn>
                  <a:cxn ang="0">
                    <a:pos x="18" y="38"/>
                  </a:cxn>
                  <a:cxn ang="0">
                    <a:pos x="23" y="38"/>
                  </a:cxn>
                  <a:cxn ang="0">
                    <a:pos x="34" y="40"/>
                  </a:cxn>
                  <a:cxn ang="0">
                    <a:pos x="45" y="40"/>
                  </a:cxn>
                </a:cxnLst>
                <a:rect l="0" t="0" r="r" b="b"/>
                <a:pathLst>
                  <a:path w="86" h="53">
                    <a:moveTo>
                      <a:pt x="43" y="53"/>
                    </a:moveTo>
                    <a:lnTo>
                      <a:pt x="34" y="51"/>
                    </a:lnTo>
                    <a:lnTo>
                      <a:pt x="27" y="51"/>
                    </a:lnTo>
                    <a:lnTo>
                      <a:pt x="20" y="47"/>
                    </a:lnTo>
                    <a:lnTo>
                      <a:pt x="14" y="45"/>
                    </a:lnTo>
                    <a:lnTo>
                      <a:pt x="9" y="42"/>
                    </a:lnTo>
                    <a:lnTo>
                      <a:pt x="5" y="36"/>
                    </a:lnTo>
                    <a:lnTo>
                      <a:pt x="2" y="31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5" y="15"/>
                    </a:lnTo>
                    <a:lnTo>
                      <a:pt x="11" y="9"/>
                    </a:lnTo>
                    <a:lnTo>
                      <a:pt x="25" y="2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9" y="2"/>
                    </a:lnTo>
                    <a:lnTo>
                      <a:pt x="66" y="4"/>
                    </a:lnTo>
                    <a:lnTo>
                      <a:pt x="72" y="8"/>
                    </a:lnTo>
                    <a:lnTo>
                      <a:pt x="77" y="11"/>
                    </a:lnTo>
                    <a:lnTo>
                      <a:pt x="81" y="15"/>
                    </a:lnTo>
                    <a:lnTo>
                      <a:pt x="84" y="20"/>
                    </a:lnTo>
                    <a:lnTo>
                      <a:pt x="86" y="27"/>
                    </a:lnTo>
                    <a:lnTo>
                      <a:pt x="84" y="33"/>
                    </a:lnTo>
                    <a:lnTo>
                      <a:pt x="83" y="36"/>
                    </a:lnTo>
                    <a:lnTo>
                      <a:pt x="77" y="42"/>
                    </a:lnTo>
                    <a:lnTo>
                      <a:pt x="72" y="45"/>
                    </a:lnTo>
                    <a:lnTo>
                      <a:pt x="63" y="49"/>
                    </a:lnTo>
                    <a:lnTo>
                      <a:pt x="54" y="51"/>
                    </a:lnTo>
                    <a:lnTo>
                      <a:pt x="43" y="53"/>
                    </a:lnTo>
                    <a:close/>
                    <a:moveTo>
                      <a:pt x="45" y="40"/>
                    </a:moveTo>
                    <a:lnTo>
                      <a:pt x="56" y="40"/>
                    </a:lnTo>
                    <a:lnTo>
                      <a:pt x="65" y="38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1" y="24"/>
                    </a:lnTo>
                    <a:lnTo>
                      <a:pt x="79" y="20"/>
                    </a:lnTo>
                    <a:lnTo>
                      <a:pt x="75" y="17"/>
                    </a:lnTo>
                    <a:lnTo>
                      <a:pt x="68" y="15"/>
                    </a:lnTo>
                    <a:lnTo>
                      <a:pt x="56" y="13"/>
                    </a:lnTo>
                    <a:lnTo>
                      <a:pt x="39" y="11"/>
                    </a:lnTo>
                    <a:lnTo>
                      <a:pt x="30" y="13"/>
                    </a:lnTo>
                    <a:lnTo>
                      <a:pt x="23" y="13"/>
                    </a:lnTo>
                    <a:lnTo>
                      <a:pt x="16" y="15"/>
                    </a:lnTo>
                    <a:lnTo>
                      <a:pt x="11" y="17"/>
                    </a:lnTo>
                    <a:lnTo>
                      <a:pt x="7" y="20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9" y="33"/>
                    </a:lnTo>
                    <a:lnTo>
                      <a:pt x="12" y="36"/>
                    </a:lnTo>
                    <a:lnTo>
                      <a:pt x="18" y="38"/>
                    </a:lnTo>
                    <a:lnTo>
                      <a:pt x="23" y="38"/>
                    </a:lnTo>
                    <a:lnTo>
                      <a:pt x="34" y="40"/>
                    </a:lnTo>
                    <a:lnTo>
                      <a:pt x="45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Rectangle 311"/>
              <p:cNvSpPr>
                <a:spLocks noChangeArrowheads="1"/>
              </p:cNvSpPr>
              <p:nvPr/>
            </p:nvSpPr>
            <p:spPr bwMode="auto">
              <a:xfrm>
                <a:off x="3996" y="3595"/>
                <a:ext cx="4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312"/>
              <p:cNvSpPr>
                <a:spLocks/>
              </p:cNvSpPr>
              <p:nvPr/>
            </p:nvSpPr>
            <p:spPr bwMode="auto">
              <a:xfrm>
                <a:off x="3978" y="3576"/>
                <a:ext cx="30" cy="12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9" y="7"/>
                  </a:cxn>
                  <a:cxn ang="0">
                    <a:pos x="54" y="7"/>
                  </a:cxn>
                  <a:cxn ang="0">
                    <a:pos x="56" y="7"/>
                  </a:cxn>
                  <a:cxn ang="0">
                    <a:pos x="56" y="7"/>
                  </a:cxn>
                  <a:cxn ang="0">
                    <a:pos x="58" y="5"/>
                  </a:cxn>
                  <a:cxn ang="0">
                    <a:pos x="58" y="3"/>
                  </a:cxn>
                  <a:cxn ang="0">
                    <a:pos x="58" y="0"/>
                  </a:cxn>
                  <a:cxn ang="0">
                    <a:pos x="60" y="0"/>
                  </a:cxn>
                  <a:cxn ang="0">
                    <a:pos x="60" y="21"/>
                  </a:cxn>
                  <a:cxn ang="0">
                    <a:pos x="58" y="21"/>
                  </a:cxn>
                  <a:cxn ang="0">
                    <a:pos x="58" y="20"/>
                  </a:cxn>
                  <a:cxn ang="0">
                    <a:pos x="58" y="18"/>
                  </a:cxn>
                  <a:cxn ang="0">
                    <a:pos x="56" y="16"/>
                  </a:cxn>
                  <a:cxn ang="0">
                    <a:pos x="56" y="16"/>
                  </a:cxn>
                  <a:cxn ang="0">
                    <a:pos x="54" y="14"/>
                  </a:cxn>
                  <a:cxn ang="0">
                    <a:pos x="49" y="14"/>
                  </a:cxn>
                  <a:cxn ang="0">
                    <a:pos x="16" y="14"/>
                  </a:cxn>
                  <a:cxn ang="0">
                    <a:pos x="11" y="14"/>
                  </a:cxn>
                  <a:cxn ang="0">
                    <a:pos x="9" y="16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7" y="23"/>
                  </a:cxn>
                  <a:cxn ang="0">
                    <a:pos x="6" y="23"/>
                  </a:cxn>
                </a:cxnLst>
                <a:rect l="0" t="0" r="r" b="b"/>
                <a:pathLst>
                  <a:path w="60" h="23">
                    <a:moveTo>
                      <a:pt x="6" y="23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49" y="7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6" y="7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21"/>
                    </a:lnTo>
                    <a:lnTo>
                      <a:pt x="58" y="21"/>
                    </a:lnTo>
                    <a:lnTo>
                      <a:pt x="58" y="20"/>
                    </a:lnTo>
                    <a:lnTo>
                      <a:pt x="58" y="18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4" y="14"/>
                    </a:lnTo>
                    <a:lnTo>
                      <a:pt x="49" y="14"/>
                    </a:lnTo>
                    <a:lnTo>
                      <a:pt x="16" y="14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7" y="23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313"/>
              <p:cNvSpPr>
                <a:spLocks noEditPoints="1"/>
              </p:cNvSpPr>
              <p:nvPr/>
            </p:nvSpPr>
            <p:spPr bwMode="auto">
              <a:xfrm>
                <a:off x="3978" y="3551"/>
                <a:ext cx="30" cy="18"/>
              </a:xfrm>
              <a:custGeom>
                <a:avLst/>
                <a:gdLst/>
                <a:ahLst/>
                <a:cxnLst>
                  <a:cxn ang="0">
                    <a:pos x="31" y="36"/>
                  </a:cxn>
                  <a:cxn ang="0">
                    <a:pos x="22" y="36"/>
                  </a:cxn>
                  <a:cxn ang="0">
                    <a:pos x="13" y="35"/>
                  </a:cxn>
                  <a:cxn ang="0">
                    <a:pos x="7" y="31"/>
                  </a:cxn>
                  <a:cxn ang="0">
                    <a:pos x="2" y="26"/>
                  </a:cxn>
                  <a:cxn ang="0">
                    <a:pos x="0" y="22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7" y="8"/>
                  </a:cxn>
                  <a:cxn ang="0">
                    <a:pos x="13" y="4"/>
                  </a:cxn>
                  <a:cxn ang="0">
                    <a:pos x="20" y="0"/>
                  </a:cxn>
                  <a:cxn ang="0">
                    <a:pos x="29" y="0"/>
                  </a:cxn>
                  <a:cxn ang="0">
                    <a:pos x="40" y="0"/>
                  </a:cxn>
                  <a:cxn ang="0">
                    <a:pos x="47" y="4"/>
                  </a:cxn>
                  <a:cxn ang="0">
                    <a:pos x="52" y="6"/>
                  </a:cxn>
                  <a:cxn ang="0">
                    <a:pos x="58" y="11"/>
                  </a:cxn>
                  <a:cxn ang="0">
                    <a:pos x="60" y="15"/>
                  </a:cxn>
                  <a:cxn ang="0">
                    <a:pos x="60" y="18"/>
                  </a:cxn>
                  <a:cxn ang="0">
                    <a:pos x="60" y="24"/>
                  </a:cxn>
                  <a:cxn ang="0">
                    <a:pos x="56" y="29"/>
                  </a:cxn>
                  <a:cxn ang="0">
                    <a:pos x="51" y="33"/>
                  </a:cxn>
                  <a:cxn ang="0">
                    <a:pos x="45" y="35"/>
                  </a:cxn>
                  <a:cxn ang="0">
                    <a:pos x="38" y="36"/>
                  </a:cxn>
                  <a:cxn ang="0">
                    <a:pos x="31" y="36"/>
                  </a:cxn>
                  <a:cxn ang="0">
                    <a:pos x="31" y="29"/>
                  </a:cxn>
                  <a:cxn ang="0">
                    <a:pos x="40" y="29"/>
                  </a:cxn>
                  <a:cxn ang="0">
                    <a:pos x="45" y="27"/>
                  </a:cxn>
                  <a:cxn ang="0">
                    <a:pos x="51" y="26"/>
                  </a:cxn>
                  <a:cxn ang="0">
                    <a:pos x="54" y="24"/>
                  </a:cxn>
                  <a:cxn ang="0">
                    <a:pos x="56" y="22"/>
                  </a:cxn>
                  <a:cxn ang="0">
                    <a:pos x="58" y="18"/>
                  </a:cxn>
                  <a:cxn ang="0">
                    <a:pos x="56" y="17"/>
                  </a:cxn>
                  <a:cxn ang="0">
                    <a:pos x="56" y="15"/>
                  </a:cxn>
                  <a:cxn ang="0">
                    <a:pos x="52" y="13"/>
                  </a:cxn>
                  <a:cxn ang="0">
                    <a:pos x="49" y="11"/>
                  </a:cxn>
                  <a:cxn ang="0">
                    <a:pos x="43" y="9"/>
                  </a:cxn>
                  <a:cxn ang="0">
                    <a:pos x="36" y="9"/>
                  </a:cxn>
                  <a:cxn ang="0">
                    <a:pos x="27" y="9"/>
                  </a:cxn>
                  <a:cxn ang="0">
                    <a:pos x="18" y="9"/>
                  </a:cxn>
                  <a:cxn ang="0">
                    <a:pos x="11" y="11"/>
                  </a:cxn>
                  <a:cxn ang="0">
                    <a:pos x="7" y="13"/>
                  </a:cxn>
                  <a:cxn ang="0">
                    <a:pos x="4" y="15"/>
                  </a:cxn>
                  <a:cxn ang="0">
                    <a:pos x="4" y="17"/>
                  </a:cxn>
                  <a:cxn ang="0">
                    <a:pos x="2" y="18"/>
                  </a:cxn>
                  <a:cxn ang="0">
                    <a:pos x="4" y="22"/>
                  </a:cxn>
                  <a:cxn ang="0">
                    <a:pos x="6" y="24"/>
                  </a:cxn>
                  <a:cxn ang="0">
                    <a:pos x="9" y="26"/>
                  </a:cxn>
                  <a:cxn ang="0">
                    <a:pos x="16" y="27"/>
                  </a:cxn>
                  <a:cxn ang="0">
                    <a:pos x="24" y="29"/>
                  </a:cxn>
                  <a:cxn ang="0">
                    <a:pos x="31" y="29"/>
                  </a:cxn>
                </a:cxnLst>
                <a:rect l="0" t="0" r="r" b="b"/>
                <a:pathLst>
                  <a:path w="60" h="36">
                    <a:moveTo>
                      <a:pt x="31" y="36"/>
                    </a:moveTo>
                    <a:lnTo>
                      <a:pt x="22" y="36"/>
                    </a:lnTo>
                    <a:lnTo>
                      <a:pt x="13" y="35"/>
                    </a:lnTo>
                    <a:lnTo>
                      <a:pt x="7" y="31"/>
                    </a:lnTo>
                    <a:lnTo>
                      <a:pt x="2" y="26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4" y="11"/>
                    </a:lnTo>
                    <a:lnTo>
                      <a:pt x="7" y="8"/>
                    </a:lnTo>
                    <a:lnTo>
                      <a:pt x="13" y="4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40" y="0"/>
                    </a:lnTo>
                    <a:lnTo>
                      <a:pt x="47" y="4"/>
                    </a:lnTo>
                    <a:lnTo>
                      <a:pt x="52" y="6"/>
                    </a:lnTo>
                    <a:lnTo>
                      <a:pt x="58" y="11"/>
                    </a:lnTo>
                    <a:lnTo>
                      <a:pt x="60" y="15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6" y="29"/>
                    </a:lnTo>
                    <a:lnTo>
                      <a:pt x="51" y="33"/>
                    </a:lnTo>
                    <a:lnTo>
                      <a:pt x="45" y="35"/>
                    </a:lnTo>
                    <a:lnTo>
                      <a:pt x="38" y="36"/>
                    </a:lnTo>
                    <a:lnTo>
                      <a:pt x="31" y="36"/>
                    </a:lnTo>
                    <a:close/>
                    <a:moveTo>
                      <a:pt x="31" y="29"/>
                    </a:moveTo>
                    <a:lnTo>
                      <a:pt x="40" y="29"/>
                    </a:lnTo>
                    <a:lnTo>
                      <a:pt x="45" y="27"/>
                    </a:lnTo>
                    <a:lnTo>
                      <a:pt x="51" y="26"/>
                    </a:lnTo>
                    <a:lnTo>
                      <a:pt x="54" y="24"/>
                    </a:lnTo>
                    <a:lnTo>
                      <a:pt x="56" y="22"/>
                    </a:lnTo>
                    <a:lnTo>
                      <a:pt x="58" y="18"/>
                    </a:lnTo>
                    <a:lnTo>
                      <a:pt x="56" y="17"/>
                    </a:lnTo>
                    <a:lnTo>
                      <a:pt x="56" y="15"/>
                    </a:lnTo>
                    <a:lnTo>
                      <a:pt x="52" y="13"/>
                    </a:lnTo>
                    <a:lnTo>
                      <a:pt x="49" y="11"/>
                    </a:lnTo>
                    <a:lnTo>
                      <a:pt x="43" y="9"/>
                    </a:lnTo>
                    <a:lnTo>
                      <a:pt x="36" y="9"/>
                    </a:lnTo>
                    <a:lnTo>
                      <a:pt x="27" y="9"/>
                    </a:lnTo>
                    <a:lnTo>
                      <a:pt x="18" y="9"/>
                    </a:lnTo>
                    <a:lnTo>
                      <a:pt x="11" y="11"/>
                    </a:lnTo>
                    <a:lnTo>
                      <a:pt x="7" y="13"/>
                    </a:lnTo>
                    <a:lnTo>
                      <a:pt x="4" y="15"/>
                    </a:lnTo>
                    <a:lnTo>
                      <a:pt x="4" y="17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9" y="26"/>
                    </a:lnTo>
                    <a:lnTo>
                      <a:pt x="16" y="27"/>
                    </a:lnTo>
                    <a:lnTo>
                      <a:pt x="24" y="29"/>
                    </a:lnTo>
                    <a:lnTo>
                      <a:pt x="3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314"/>
              <p:cNvSpPr>
                <a:spLocks/>
              </p:cNvSpPr>
              <p:nvPr/>
            </p:nvSpPr>
            <p:spPr bwMode="auto">
              <a:xfrm>
                <a:off x="3683" y="3623"/>
                <a:ext cx="42" cy="16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70" y="11"/>
                  </a:cxn>
                  <a:cxn ang="0">
                    <a:pos x="75" y="11"/>
                  </a:cxn>
                  <a:cxn ang="0">
                    <a:pos x="79" y="9"/>
                  </a:cxn>
                  <a:cxn ang="0">
                    <a:pos x="81" y="9"/>
                  </a:cxn>
                  <a:cxn ang="0">
                    <a:pos x="81" y="8"/>
                  </a:cxn>
                  <a:cxn ang="0">
                    <a:pos x="83" y="6"/>
                  </a:cxn>
                  <a:cxn ang="0">
                    <a:pos x="83" y="0"/>
                  </a:cxn>
                  <a:cxn ang="0">
                    <a:pos x="84" y="0"/>
                  </a:cxn>
                  <a:cxn ang="0">
                    <a:pos x="84" y="31"/>
                  </a:cxn>
                  <a:cxn ang="0">
                    <a:pos x="83" y="31"/>
                  </a:cxn>
                  <a:cxn ang="0">
                    <a:pos x="83" y="27"/>
                  </a:cxn>
                  <a:cxn ang="0">
                    <a:pos x="81" y="24"/>
                  </a:cxn>
                  <a:cxn ang="0">
                    <a:pos x="81" y="22"/>
                  </a:cxn>
                  <a:cxn ang="0">
                    <a:pos x="79" y="22"/>
                  </a:cxn>
                  <a:cxn ang="0">
                    <a:pos x="75" y="22"/>
                  </a:cxn>
                  <a:cxn ang="0">
                    <a:pos x="70" y="20"/>
                  </a:cxn>
                  <a:cxn ang="0">
                    <a:pos x="23" y="20"/>
                  </a:cxn>
                  <a:cxn ang="0">
                    <a:pos x="16" y="22"/>
                  </a:cxn>
                  <a:cxn ang="0">
                    <a:pos x="12" y="22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9" y="24"/>
                  </a:cxn>
                  <a:cxn ang="0">
                    <a:pos x="9" y="26"/>
                  </a:cxn>
                  <a:cxn ang="0">
                    <a:pos x="9" y="29"/>
                  </a:cxn>
                  <a:cxn ang="0">
                    <a:pos x="11" y="31"/>
                  </a:cxn>
                  <a:cxn ang="0">
                    <a:pos x="9" y="33"/>
                  </a:cxn>
                </a:cxnLst>
                <a:rect l="0" t="0" r="r" b="b"/>
                <a:pathLst>
                  <a:path w="84" h="33">
                    <a:moveTo>
                      <a:pt x="9" y="3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70" y="11"/>
                    </a:lnTo>
                    <a:lnTo>
                      <a:pt x="75" y="11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1" y="8"/>
                    </a:lnTo>
                    <a:lnTo>
                      <a:pt x="83" y="6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31"/>
                    </a:lnTo>
                    <a:lnTo>
                      <a:pt x="83" y="31"/>
                    </a:lnTo>
                    <a:lnTo>
                      <a:pt x="83" y="27"/>
                    </a:lnTo>
                    <a:lnTo>
                      <a:pt x="81" y="24"/>
                    </a:lnTo>
                    <a:lnTo>
                      <a:pt x="81" y="22"/>
                    </a:lnTo>
                    <a:lnTo>
                      <a:pt x="79" y="22"/>
                    </a:lnTo>
                    <a:lnTo>
                      <a:pt x="75" y="22"/>
                    </a:lnTo>
                    <a:lnTo>
                      <a:pt x="70" y="20"/>
                    </a:lnTo>
                    <a:lnTo>
                      <a:pt x="23" y="20"/>
                    </a:lnTo>
                    <a:lnTo>
                      <a:pt x="16" y="22"/>
                    </a:lnTo>
                    <a:lnTo>
                      <a:pt x="12" y="22"/>
                    </a:lnTo>
                    <a:lnTo>
                      <a:pt x="11" y="22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9" y="29"/>
                    </a:lnTo>
                    <a:lnTo>
                      <a:pt x="11" y="31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315"/>
              <p:cNvSpPr>
                <a:spLocks noEditPoints="1"/>
              </p:cNvSpPr>
              <p:nvPr/>
            </p:nvSpPr>
            <p:spPr bwMode="auto">
              <a:xfrm>
                <a:off x="3683" y="3587"/>
                <a:ext cx="42" cy="26"/>
              </a:xfrm>
              <a:custGeom>
                <a:avLst/>
                <a:gdLst/>
                <a:ahLst/>
                <a:cxnLst>
                  <a:cxn ang="0">
                    <a:pos x="43" y="53"/>
                  </a:cxn>
                  <a:cxn ang="0">
                    <a:pos x="34" y="51"/>
                  </a:cxn>
                  <a:cxn ang="0">
                    <a:pos x="27" y="51"/>
                  </a:cxn>
                  <a:cxn ang="0">
                    <a:pos x="20" y="47"/>
                  </a:cxn>
                  <a:cxn ang="0">
                    <a:pos x="12" y="45"/>
                  </a:cxn>
                  <a:cxn ang="0">
                    <a:pos x="9" y="42"/>
                  </a:cxn>
                  <a:cxn ang="0">
                    <a:pos x="3" y="36"/>
                  </a:cxn>
                  <a:cxn ang="0">
                    <a:pos x="2" y="31"/>
                  </a:cxn>
                  <a:cxn ang="0">
                    <a:pos x="0" y="26"/>
                  </a:cxn>
                  <a:cxn ang="0">
                    <a:pos x="2" y="20"/>
                  </a:cxn>
                  <a:cxn ang="0">
                    <a:pos x="5" y="15"/>
                  </a:cxn>
                  <a:cxn ang="0">
                    <a:pos x="11" y="9"/>
                  </a:cxn>
                  <a:cxn ang="0">
                    <a:pos x="23" y="2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9" y="2"/>
                  </a:cxn>
                  <a:cxn ang="0">
                    <a:pos x="66" y="4"/>
                  </a:cxn>
                  <a:cxn ang="0">
                    <a:pos x="72" y="8"/>
                  </a:cxn>
                  <a:cxn ang="0">
                    <a:pos x="77" y="11"/>
                  </a:cxn>
                  <a:cxn ang="0">
                    <a:pos x="81" y="15"/>
                  </a:cxn>
                  <a:cxn ang="0">
                    <a:pos x="84" y="20"/>
                  </a:cxn>
                  <a:cxn ang="0">
                    <a:pos x="84" y="27"/>
                  </a:cxn>
                  <a:cxn ang="0">
                    <a:pos x="84" y="33"/>
                  </a:cxn>
                  <a:cxn ang="0">
                    <a:pos x="81" y="36"/>
                  </a:cxn>
                  <a:cxn ang="0">
                    <a:pos x="77" y="42"/>
                  </a:cxn>
                  <a:cxn ang="0">
                    <a:pos x="72" y="45"/>
                  </a:cxn>
                  <a:cxn ang="0">
                    <a:pos x="63" y="49"/>
                  </a:cxn>
                  <a:cxn ang="0">
                    <a:pos x="54" y="51"/>
                  </a:cxn>
                  <a:cxn ang="0">
                    <a:pos x="43" y="53"/>
                  </a:cxn>
                  <a:cxn ang="0">
                    <a:pos x="45" y="40"/>
                  </a:cxn>
                  <a:cxn ang="0">
                    <a:pos x="56" y="40"/>
                  </a:cxn>
                  <a:cxn ang="0">
                    <a:pos x="65" y="38"/>
                  </a:cxn>
                  <a:cxn ang="0">
                    <a:pos x="72" y="36"/>
                  </a:cxn>
                  <a:cxn ang="0">
                    <a:pos x="77" y="35"/>
                  </a:cxn>
                  <a:cxn ang="0">
                    <a:pos x="81" y="31"/>
                  </a:cxn>
                  <a:cxn ang="0">
                    <a:pos x="81" y="26"/>
                  </a:cxn>
                  <a:cxn ang="0">
                    <a:pos x="81" y="24"/>
                  </a:cxn>
                  <a:cxn ang="0">
                    <a:pos x="79" y="20"/>
                  </a:cxn>
                  <a:cxn ang="0">
                    <a:pos x="74" y="17"/>
                  </a:cxn>
                  <a:cxn ang="0">
                    <a:pos x="68" y="15"/>
                  </a:cxn>
                  <a:cxn ang="0">
                    <a:pos x="56" y="13"/>
                  </a:cxn>
                  <a:cxn ang="0">
                    <a:pos x="39" y="13"/>
                  </a:cxn>
                  <a:cxn ang="0">
                    <a:pos x="30" y="13"/>
                  </a:cxn>
                  <a:cxn ang="0">
                    <a:pos x="23" y="13"/>
                  </a:cxn>
                  <a:cxn ang="0">
                    <a:pos x="16" y="15"/>
                  </a:cxn>
                  <a:cxn ang="0">
                    <a:pos x="11" y="17"/>
                  </a:cxn>
                  <a:cxn ang="0">
                    <a:pos x="7" y="20"/>
                  </a:cxn>
                  <a:cxn ang="0">
                    <a:pos x="5" y="24"/>
                  </a:cxn>
                  <a:cxn ang="0">
                    <a:pos x="3" y="26"/>
                  </a:cxn>
                  <a:cxn ang="0">
                    <a:pos x="5" y="29"/>
                  </a:cxn>
                  <a:cxn ang="0">
                    <a:pos x="7" y="33"/>
                  </a:cxn>
                  <a:cxn ang="0">
                    <a:pos x="12" y="36"/>
                  </a:cxn>
                  <a:cxn ang="0">
                    <a:pos x="18" y="38"/>
                  </a:cxn>
                  <a:cxn ang="0">
                    <a:pos x="23" y="38"/>
                  </a:cxn>
                  <a:cxn ang="0">
                    <a:pos x="34" y="40"/>
                  </a:cxn>
                  <a:cxn ang="0">
                    <a:pos x="45" y="40"/>
                  </a:cxn>
                </a:cxnLst>
                <a:rect l="0" t="0" r="r" b="b"/>
                <a:pathLst>
                  <a:path w="84" h="53">
                    <a:moveTo>
                      <a:pt x="43" y="53"/>
                    </a:moveTo>
                    <a:lnTo>
                      <a:pt x="34" y="51"/>
                    </a:lnTo>
                    <a:lnTo>
                      <a:pt x="27" y="51"/>
                    </a:lnTo>
                    <a:lnTo>
                      <a:pt x="20" y="47"/>
                    </a:lnTo>
                    <a:lnTo>
                      <a:pt x="12" y="45"/>
                    </a:lnTo>
                    <a:lnTo>
                      <a:pt x="9" y="42"/>
                    </a:lnTo>
                    <a:lnTo>
                      <a:pt x="3" y="36"/>
                    </a:lnTo>
                    <a:lnTo>
                      <a:pt x="2" y="31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5" y="15"/>
                    </a:lnTo>
                    <a:lnTo>
                      <a:pt x="11" y="9"/>
                    </a:lnTo>
                    <a:lnTo>
                      <a:pt x="23" y="2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9" y="2"/>
                    </a:lnTo>
                    <a:lnTo>
                      <a:pt x="66" y="4"/>
                    </a:lnTo>
                    <a:lnTo>
                      <a:pt x="72" y="8"/>
                    </a:lnTo>
                    <a:lnTo>
                      <a:pt x="77" y="11"/>
                    </a:lnTo>
                    <a:lnTo>
                      <a:pt x="81" y="15"/>
                    </a:lnTo>
                    <a:lnTo>
                      <a:pt x="84" y="20"/>
                    </a:lnTo>
                    <a:lnTo>
                      <a:pt x="84" y="27"/>
                    </a:lnTo>
                    <a:lnTo>
                      <a:pt x="84" y="33"/>
                    </a:lnTo>
                    <a:lnTo>
                      <a:pt x="81" y="36"/>
                    </a:lnTo>
                    <a:lnTo>
                      <a:pt x="77" y="42"/>
                    </a:lnTo>
                    <a:lnTo>
                      <a:pt x="72" y="45"/>
                    </a:lnTo>
                    <a:lnTo>
                      <a:pt x="63" y="49"/>
                    </a:lnTo>
                    <a:lnTo>
                      <a:pt x="54" y="51"/>
                    </a:lnTo>
                    <a:lnTo>
                      <a:pt x="43" y="53"/>
                    </a:lnTo>
                    <a:close/>
                    <a:moveTo>
                      <a:pt x="45" y="40"/>
                    </a:moveTo>
                    <a:lnTo>
                      <a:pt x="56" y="40"/>
                    </a:lnTo>
                    <a:lnTo>
                      <a:pt x="65" y="38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1" y="31"/>
                    </a:lnTo>
                    <a:lnTo>
                      <a:pt x="81" y="26"/>
                    </a:lnTo>
                    <a:lnTo>
                      <a:pt x="81" y="24"/>
                    </a:lnTo>
                    <a:lnTo>
                      <a:pt x="79" y="20"/>
                    </a:lnTo>
                    <a:lnTo>
                      <a:pt x="74" y="17"/>
                    </a:lnTo>
                    <a:lnTo>
                      <a:pt x="68" y="15"/>
                    </a:lnTo>
                    <a:lnTo>
                      <a:pt x="56" y="13"/>
                    </a:lnTo>
                    <a:lnTo>
                      <a:pt x="39" y="13"/>
                    </a:lnTo>
                    <a:lnTo>
                      <a:pt x="30" y="13"/>
                    </a:lnTo>
                    <a:lnTo>
                      <a:pt x="23" y="13"/>
                    </a:lnTo>
                    <a:lnTo>
                      <a:pt x="16" y="15"/>
                    </a:lnTo>
                    <a:lnTo>
                      <a:pt x="11" y="17"/>
                    </a:lnTo>
                    <a:lnTo>
                      <a:pt x="7" y="20"/>
                    </a:lnTo>
                    <a:lnTo>
                      <a:pt x="5" y="24"/>
                    </a:lnTo>
                    <a:lnTo>
                      <a:pt x="3" y="26"/>
                    </a:lnTo>
                    <a:lnTo>
                      <a:pt x="5" y="29"/>
                    </a:lnTo>
                    <a:lnTo>
                      <a:pt x="7" y="33"/>
                    </a:lnTo>
                    <a:lnTo>
                      <a:pt x="12" y="36"/>
                    </a:lnTo>
                    <a:lnTo>
                      <a:pt x="18" y="38"/>
                    </a:lnTo>
                    <a:lnTo>
                      <a:pt x="23" y="38"/>
                    </a:lnTo>
                    <a:lnTo>
                      <a:pt x="34" y="40"/>
                    </a:lnTo>
                    <a:lnTo>
                      <a:pt x="45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Rectangle 316"/>
              <p:cNvSpPr>
                <a:spLocks noChangeArrowheads="1"/>
              </p:cNvSpPr>
              <p:nvPr/>
            </p:nvSpPr>
            <p:spPr bwMode="auto">
              <a:xfrm>
                <a:off x="3676" y="3573"/>
                <a:ext cx="3" cy="1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17"/>
              <p:cNvSpPr>
                <a:spLocks noEditPoints="1"/>
              </p:cNvSpPr>
              <p:nvPr/>
            </p:nvSpPr>
            <p:spPr bwMode="auto">
              <a:xfrm>
                <a:off x="3659" y="3550"/>
                <a:ext cx="29" cy="19"/>
              </a:xfrm>
              <a:custGeom>
                <a:avLst/>
                <a:gdLst/>
                <a:ahLst/>
                <a:cxnLst>
                  <a:cxn ang="0">
                    <a:pos x="60" y="36"/>
                  </a:cxn>
                  <a:cxn ang="0">
                    <a:pos x="60" y="36"/>
                  </a:cxn>
                  <a:cxn ang="0">
                    <a:pos x="58" y="30"/>
                  </a:cxn>
                  <a:cxn ang="0">
                    <a:pos x="56" y="25"/>
                  </a:cxn>
                  <a:cxn ang="0">
                    <a:pos x="52" y="21"/>
                  </a:cxn>
                  <a:cxn ang="0">
                    <a:pos x="47" y="16"/>
                  </a:cxn>
                  <a:cxn ang="0">
                    <a:pos x="40" y="12"/>
                  </a:cxn>
                  <a:cxn ang="0">
                    <a:pos x="33" y="10"/>
                  </a:cxn>
                  <a:cxn ang="0">
                    <a:pos x="36" y="16"/>
                  </a:cxn>
                  <a:cxn ang="0">
                    <a:pos x="36" y="21"/>
                  </a:cxn>
                  <a:cxn ang="0">
                    <a:pos x="36" y="28"/>
                  </a:cxn>
                  <a:cxn ang="0">
                    <a:pos x="33" y="32"/>
                  </a:cxn>
                  <a:cxn ang="0">
                    <a:pos x="29" y="34"/>
                  </a:cxn>
                  <a:cxn ang="0">
                    <a:pos x="25" y="36"/>
                  </a:cxn>
                  <a:cxn ang="0">
                    <a:pos x="20" y="37"/>
                  </a:cxn>
                  <a:cxn ang="0">
                    <a:pos x="13" y="36"/>
                  </a:cxn>
                  <a:cxn ang="0">
                    <a:pos x="7" y="32"/>
                  </a:cxn>
                  <a:cxn ang="0">
                    <a:pos x="4" y="28"/>
                  </a:cxn>
                  <a:cxn ang="0">
                    <a:pos x="0" y="23"/>
                  </a:cxn>
                  <a:cxn ang="0">
                    <a:pos x="0" y="19"/>
                  </a:cxn>
                  <a:cxn ang="0">
                    <a:pos x="0" y="14"/>
                  </a:cxn>
                  <a:cxn ang="0">
                    <a:pos x="2" y="10"/>
                  </a:cxn>
                  <a:cxn ang="0">
                    <a:pos x="6" y="7"/>
                  </a:cxn>
                  <a:cxn ang="0">
                    <a:pos x="11" y="3"/>
                  </a:cxn>
                  <a:cxn ang="0">
                    <a:pos x="16" y="1"/>
                  </a:cxn>
                  <a:cxn ang="0">
                    <a:pos x="24" y="0"/>
                  </a:cxn>
                  <a:cxn ang="0">
                    <a:pos x="33" y="1"/>
                  </a:cxn>
                  <a:cxn ang="0">
                    <a:pos x="42" y="5"/>
                  </a:cxn>
                  <a:cxn ang="0">
                    <a:pos x="49" y="10"/>
                  </a:cxn>
                  <a:cxn ang="0">
                    <a:pos x="56" y="18"/>
                  </a:cxn>
                  <a:cxn ang="0">
                    <a:pos x="58" y="25"/>
                  </a:cxn>
                  <a:cxn ang="0">
                    <a:pos x="60" y="34"/>
                  </a:cxn>
                  <a:cxn ang="0">
                    <a:pos x="60" y="36"/>
                  </a:cxn>
                  <a:cxn ang="0">
                    <a:pos x="29" y="9"/>
                  </a:cxn>
                  <a:cxn ang="0">
                    <a:pos x="25" y="9"/>
                  </a:cxn>
                  <a:cxn ang="0">
                    <a:pos x="22" y="9"/>
                  </a:cxn>
                  <a:cxn ang="0">
                    <a:pos x="16" y="9"/>
                  </a:cxn>
                  <a:cxn ang="0">
                    <a:pos x="13" y="10"/>
                  </a:cxn>
                  <a:cxn ang="0">
                    <a:pos x="7" y="12"/>
                  </a:cxn>
                  <a:cxn ang="0">
                    <a:pos x="6" y="14"/>
                  </a:cxn>
                  <a:cxn ang="0">
                    <a:pos x="4" y="16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6" y="25"/>
                  </a:cxn>
                  <a:cxn ang="0">
                    <a:pos x="9" y="28"/>
                  </a:cxn>
                  <a:cxn ang="0">
                    <a:pos x="16" y="28"/>
                  </a:cxn>
                  <a:cxn ang="0">
                    <a:pos x="22" y="28"/>
                  </a:cxn>
                  <a:cxn ang="0">
                    <a:pos x="25" y="27"/>
                  </a:cxn>
                  <a:cxn ang="0">
                    <a:pos x="29" y="25"/>
                  </a:cxn>
                  <a:cxn ang="0">
                    <a:pos x="33" y="21"/>
                  </a:cxn>
                  <a:cxn ang="0">
                    <a:pos x="33" y="18"/>
                  </a:cxn>
                  <a:cxn ang="0">
                    <a:pos x="33" y="16"/>
                  </a:cxn>
                  <a:cxn ang="0">
                    <a:pos x="33" y="14"/>
                  </a:cxn>
                  <a:cxn ang="0">
                    <a:pos x="31" y="12"/>
                  </a:cxn>
                  <a:cxn ang="0">
                    <a:pos x="29" y="9"/>
                  </a:cxn>
                </a:cxnLst>
                <a:rect l="0" t="0" r="r" b="b"/>
                <a:pathLst>
                  <a:path w="60" h="37">
                    <a:moveTo>
                      <a:pt x="60" y="36"/>
                    </a:moveTo>
                    <a:lnTo>
                      <a:pt x="60" y="36"/>
                    </a:lnTo>
                    <a:lnTo>
                      <a:pt x="58" y="30"/>
                    </a:lnTo>
                    <a:lnTo>
                      <a:pt x="56" y="25"/>
                    </a:lnTo>
                    <a:lnTo>
                      <a:pt x="52" y="21"/>
                    </a:lnTo>
                    <a:lnTo>
                      <a:pt x="47" y="16"/>
                    </a:lnTo>
                    <a:lnTo>
                      <a:pt x="40" y="12"/>
                    </a:lnTo>
                    <a:lnTo>
                      <a:pt x="33" y="10"/>
                    </a:lnTo>
                    <a:lnTo>
                      <a:pt x="36" y="16"/>
                    </a:lnTo>
                    <a:lnTo>
                      <a:pt x="36" y="21"/>
                    </a:lnTo>
                    <a:lnTo>
                      <a:pt x="36" y="28"/>
                    </a:lnTo>
                    <a:lnTo>
                      <a:pt x="33" y="32"/>
                    </a:lnTo>
                    <a:lnTo>
                      <a:pt x="29" y="34"/>
                    </a:lnTo>
                    <a:lnTo>
                      <a:pt x="25" y="36"/>
                    </a:lnTo>
                    <a:lnTo>
                      <a:pt x="20" y="37"/>
                    </a:lnTo>
                    <a:lnTo>
                      <a:pt x="13" y="36"/>
                    </a:lnTo>
                    <a:lnTo>
                      <a:pt x="7" y="32"/>
                    </a:lnTo>
                    <a:lnTo>
                      <a:pt x="4" y="28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6" y="7"/>
                    </a:lnTo>
                    <a:lnTo>
                      <a:pt x="11" y="3"/>
                    </a:lnTo>
                    <a:lnTo>
                      <a:pt x="16" y="1"/>
                    </a:lnTo>
                    <a:lnTo>
                      <a:pt x="24" y="0"/>
                    </a:lnTo>
                    <a:lnTo>
                      <a:pt x="33" y="1"/>
                    </a:lnTo>
                    <a:lnTo>
                      <a:pt x="42" y="5"/>
                    </a:lnTo>
                    <a:lnTo>
                      <a:pt x="49" y="10"/>
                    </a:lnTo>
                    <a:lnTo>
                      <a:pt x="56" y="18"/>
                    </a:lnTo>
                    <a:lnTo>
                      <a:pt x="58" y="25"/>
                    </a:lnTo>
                    <a:lnTo>
                      <a:pt x="60" y="34"/>
                    </a:lnTo>
                    <a:lnTo>
                      <a:pt x="60" y="36"/>
                    </a:lnTo>
                    <a:close/>
                    <a:moveTo>
                      <a:pt x="29" y="9"/>
                    </a:moveTo>
                    <a:lnTo>
                      <a:pt x="25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3" y="10"/>
                    </a:lnTo>
                    <a:lnTo>
                      <a:pt x="7" y="12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6" y="25"/>
                    </a:lnTo>
                    <a:lnTo>
                      <a:pt x="9" y="28"/>
                    </a:lnTo>
                    <a:lnTo>
                      <a:pt x="16" y="28"/>
                    </a:lnTo>
                    <a:lnTo>
                      <a:pt x="22" y="28"/>
                    </a:lnTo>
                    <a:lnTo>
                      <a:pt x="25" y="27"/>
                    </a:lnTo>
                    <a:lnTo>
                      <a:pt x="29" y="25"/>
                    </a:lnTo>
                    <a:lnTo>
                      <a:pt x="33" y="21"/>
                    </a:lnTo>
                    <a:lnTo>
                      <a:pt x="33" y="18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1" y="12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18"/>
              <p:cNvSpPr>
                <a:spLocks/>
              </p:cNvSpPr>
              <p:nvPr/>
            </p:nvSpPr>
            <p:spPr bwMode="auto">
              <a:xfrm>
                <a:off x="4425" y="3705"/>
                <a:ext cx="31" cy="41"/>
              </a:xfrm>
              <a:custGeom>
                <a:avLst/>
                <a:gdLst/>
                <a:ahLst/>
                <a:cxnLst>
                  <a:cxn ang="0">
                    <a:pos x="38" y="78"/>
                  </a:cxn>
                  <a:cxn ang="0">
                    <a:pos x="38" y="43"/>
                  </a:cxn>
                  <a:cxn ang="0">
                    <a:pos x="25" y="43"/>
                  </a:cxn>
                  <a:cxn ang="0">
                    <a:pos x="20" y="43"/>
                  </a:cxn>
                  <a:cxn ang="0">
                    <a:pos x="16" y="45"/>
                  </a:cxn>
                  <a:cxn ang="0">
                    <a:pos x="12" y="49"/>
                  </a:cxn>
                  <a:cxn ang="0">
                    <a:pos x="12" y="54"/>
                  </a:cxn>
                  <a:cxn ang="0">
                    <a:pos x="11" y="54"/>
                  </a:cxn>
                  <a:cxn ang="0">
                    <a:pos x="11" y="27"/>
                  </a:cxn>
                  <a:cxn ang="0">
                    <a:pos x="12" y="27"/>
                  </a:cxn>
                  <a:cxn ang="0">
                    <a:pos x="12" y="33"/>
                  </a:cxn>
                  <a:cxn ang="0">
                    <a:pos x="12" y="34"/>
                  </a:cxn>
                  <a:cxn ang="0">
                    <a:pos x="14" y="36"/>
                  </a:cxn>
                  <a:cxn ang="0">
                    <a:pos x="18" y="38"/>
                  </a:cxn>
                  <a:cxn ang="0">
                    <a:pos x="20" y="40"/>
                  </a:cxn>
                  <a:cxn ang="0">
                    <a:pos x="25" y="40"/>
                  </a:cxn>
                  <a:cxn ang="0">
                    <a:pos x="38" y="40"/>
                  </a:cxn>
                  <a:cxn ang="0">
                    <a:pos x="38" y="13"/>
                  </a:cxn>
                  <a:cxn ang="0">
                    <a:pos x="38" y="7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29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7" y="0"/>
                  </a:cxn>
                  <a:cxn ang="0">
                    <a:pos x="54" y="2"/>
                  </a:cxn>
                  <a:cxn ang="0">
                    <a:pos x="50" y="4"/>
                  </a:cxn>
                  <a:cxn ang="0">
                    <a:pos x="48" y="7"/>
                  </a:cxn>
                  <a:cxn ang="0">
                    <a:pos x="48" y="13"/>
                  </a:cxn>
                  <a:cxn ang="0">
                    <a:pos x="48" y="67"/>
                  </a:cxn>
                  <a:cxn ang="0">
                    <a:pos x="48" y="72"/>
                  </a:cxn>
                  <a:cxn ang="0">
                    <a:pos x="50" y="76"/>
                  </a:cxn>
                  <a:cxn ang="0">
                    <a:pos x="50" y="78"/>
                  </a:cxn>
                  <a:cxn ang="0">
                    <a:pos x="52" y="79"/>
                  </a:cxn>
                  <a:cxn ang="0">
                    <a:pos x="56" y="79"/>
                  </a:cxn>
                  <a:cxn ang="0">
                    <a:pos x="57" y="81"/>
                  </a:cxn>
                  <a:cxn ang="0">
                    <a:pos x="61" y="81"/>
                  </a:cxn>
                  <a:cxn ang="0">
                    <a:pos x="61" y="81"/>
                  </a:cxn>
                  <a:cxn ang="0">
                    <a:pos x="2" y="81"/>
                  </a:cxn>
                  <a:cxn ang="0">
                    <a:pos x="0" y="63"/>
                  </a:cxn>
                  <a:cxn ang="0">
                    <a:pos x="3" y="63"/>
                  </a:cxn>
                  <a:cxn ang="0">
                    <a:pos x="3" y="69"/>
                  </a:cxn>
                  <a:cxn ang="0">
                    <a:pos x="5" y="72"/>
                  </a:cxn>
                  <a:cxn ang="0">
                    <a:pos x="7" y="76"/>
                  </a:cxn>
                  <a:cxn ang="0">
                    <a:pos x="11" y="76"/>
                  </a:cxn>
                  <a:cxn ang="0">
                    <a:pos x="14" y="78"/>
                  </a:cxn>
                  <a:cxn ang="0">
                    <a:pos x="20" y="78"/>
                  </a:cxn>
                  <a:cxn ang="0">
                    <a:pos x="38" y="78"/>
                  </a:cxn>
                </a:cxnLst>
                <a:rect l="0" t="0" r="r" b="b"/>
                <a:pathLst>
                  <a:path w="61" h="81">
                    <a:moveTo>
                      <a:pt x="38" y="78"/>
                    </a:moveTo>
                    <a:lnTo>
                      <a:pt x="38" y="43"/>
                    </a:lnTo>
                    <a:lnTo>
                      <a:pt x="25" y="43"/>
                    </a:lnTo>
                    <a:lnTo>
                      <a:pt x="20" y="43"/>
                    </a:lnTo>
                    <a:lnTo>
                      <a:pt x="16" y="45"/>
                    </a:lnTo>
                    <a:lnTo>
                      <a:pt x="12" y="49"/>
                    </a:lnTo>
                    <a:lnTo>
                      <a:pt x="12" y="54"/>
                    </a:lnTo>
                    <a:lnTo>
                      <a:pt x="11" y="54"/>
                    </a:lnTo>
                    <a:lnTo>
                      <a:pt x="11" y="27"/>
                    </a:lnTo>
                    <a:lnTo>
                      <a:pt x="12" y="27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14" y="36"/>
                    </a:lnTo>
                    <a:lnTo>
                      <a:pt x="18" y="38"/>
                    </a:lnTo>
                    <a:lnTo>
                      <a:pt x="20" y="40"/>
                    </a:lnTo>
                    <a:lnTo>
                      <a:pt x="25" y="40"/>
                    </a:lnTo>
                    <a:lnTo>
                      <a:pt x="38" y="40"/>
                    </a:lnTo>
                    <a:lnTo>
                      <a:pt x="38" y="13"/>
                    </a:lnTo>
                    <a:lnTo>
                      <a:pt x="38" y="7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54" y="2"/>
                    </a:lnTo>
                    <a:lnTo>
                      <a:pt x="50" y="4"/>
                    </a:lnTo>
                    <a:lnTo>
                      <a:pt x="48" y="7"/>
                    </a:lnTo>
                    <a:lnTo>
                      <a:pt x="48" y="13"/>
                    </a:lnTo>
                    <a:lnTo>
                      <a:pt x="48" y="67"/>
                    </a:lnTo>
                    <a:lnTo>
                      <a:pt x="48" y="72"/>
                    </a:lnTo>
                    <a:lnTo>
                      <a:pt x="50" y="76"/>
                    </a:lnTo>
                    <a:lnTo>
                      <a:pt x="50" y="78"/>
                    </a:lnTo>
                    <a:lnTo>
                      <a:pt x="52" y="79"/>
                    </a:lnTo>
                    <a:lnTo>
                      <a:pt x="56" y="79"/>
                    </a:lnTo>
                    <a:lnTo>
                      <a:pt x="57" y="81"/>
                    </a:lnTo>
                    <a:lnTo>
                      <a:pt x="61" y="81"/>
                    </a:lnTo>
                    <a:lnTo>
                      <a:pt x="61" y="81"/>
                    </a:lnTo>
                    <a:lnTo>
                      <a:pt x="2" y="81"/>
                    </a:lnTo>
                    <a:lnTo>
                      <a:pt x="0" y="63"/>
                    </a:lnTo>
                    <a:lnTo>
                      <a:pt x="3" y="63"/>
                    </a:lnTo>
                    <a:lnTo>
                      <a:pt x="3" y="69"/>
                    </a:lnTo>
                    <a:lnTo>
                      <a:pt x="5" y="72"/>
                    </a:lnTo>
                    <a:lnTo>
                      <a:pt x="7" y="76"/>
                    </a:lnTo>
                    <a:lnTo>
                      <a:pt x="11" y="76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19"/>
              <p:cNvSpPr>
                <a:spLocks/>
              </p:cNvSpPr>
              <p:nvPr/>
            </p:nvSpPr>
            <p:spPr bwMode="auto">
              <a:xfrm>
                <a:off x="4358" y="3693"/>
                <a:ext cx="13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0"/>
                  </a:cxn>
                  <a:cxn ang="0">
                    <a:pos x="27" y="108"/>
                  </a:cxn>
                  <a:cxn ang="0">
                    <a:pos x="0" y="108"/>
                  </a:cxn>
                  <a:cxn ang="0">
                    <a:pos x="0" y="104"/>
                  </a:cxn>
                  <a:cxn ang="0">
                    <a:pos x="16" y="104"/>
                  </a:cxn>
                  <a:cxn ang="0">
                    <a:pos x="16" y="4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27" h="108">
                    <a:moveTo>
                      <a:pt x="0" y="0"/>
                    </a:moveTo>
                    <a:lnTo>
                      <a:pt x="27" y="0"/>
                    </a:lnTo>
                    <a:lnTo>
                      <a:pt x="27" y="108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16" y="104"/>
                    </a:lnTo>
                    <a:lnTo>
                      <a:pt x="16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320"/>
              <p:cNvSpPr>
                <a:spLocks noEditPoints="1"/>
              </p:cNvSpPr>
              <p:nvPr/>
            </p:nvSpPr>
            <p:spPr bwMode="auto">
              <a:xfrm>
                <a:off x="4331" y="3704"/>
                <a:ext cx="23" cy="29"/>
              </a:xfrm>
              <a:custGeom>
                <a:avLst/>
                <a:gdLst/>
                <a:ahLst/>
                <a:cxnLst>
                  <a:cxn ang="0">
                    <a:pos x="38" y="36"/>
                  </a:cxn>
                  <a:cxn ang="0">
                    <a:pos x="38" y="29"/>
                  </a:cxn>
                  <a:cxn ang="0">
                    <a:pos x="34" y="22"/>
                  </a:cxn>
                  <a:cxn ang="0">
                    <a:pos x="32" y="17"/>
                  </a:cxn>
                  <a:cxn ang="0">
                    <a:pos x="27" y="13"/>
                  </a:cxn>
                  <a:cxn ang="0">
                    <a:pos x="23" y="11"/>
                  </a:cxn>
                  <a:cxn ang="0">
                    <a:pos x="18" y="11"/>
                  </a:cxn>
                  <a:cxn ang="0">
                    <a:pos x="12" y="11"/>
                  </a:cxn>
                  <a:cxn ang="0">
                    <a:pos x="9" y="13"/>
                  </a:cxn>
                  <a:cxn ang="0">
                    <a:pos x="5" y="17"/>
                  </a:cxn>
                  <a:cxn ang="0">
                    <a:pos x="2" y="24"/>
                  </a:cxn>
                  <a:cxn ang="0">
                    <a:pos x="0" y="22"/>
                  </a:cxn>
                  <a:cxn ang="0">
                    <a:pos x="2" y="17"/>
                  </a:cxn>
                  <a:cxn ang="0">
                    <a:pos x="3" y="11"/>
                  </a:cxn>
                  <a:cxn ang="0">
                    <a:pos x="7" y="8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4" y="4"/>
                  </a:cxn>
                  <a:cxn ang="0">
                    <a:pos x="39" y="8"/>
                  </a:cxn>
                  <a:cxn ang="0">
                    <a:pos x="43" y="13"/>
                  </a:cxn>
                  <a:cxn ang="0">
                    <a:pos x="45" y="20"/>
                  </a:cxn>
                  <a:cxn ang="0">
                    <a:pos x="47" y="29"/>
                  </a:cxn>
                  <a:cxn ang="0">
                    <a:pos x="45" y="36"/>
                  </a:cxn>
                  <a:cxn ang="0">
                    <a:pos x="43" y="44"/>
                  </a:cxn>
                  <a:cxn ang="0">
                    <a:pos x="39" y="51"/>
                  </a:cxn>
                  <a:cxn ang="0">
                    <a:pos x="34" y="54"/>
                  </a:cxn>
                  <a:cxn ang="0">
                    <a:pos x="29" y="58"/>
                  </a:cxn>
                  <a:cxn ang="0">
                    <a:pos x="21" y="58"/>
                  </a:cxn>
                  <a:cxn ang="0">
                    <a:pos x="16" y="58"/>
                  </a:cxn>
                  <a:cxn ang="0">
                    <a:pos x="11" y="56"/>
                  </a:cxn>
                  <a:cxn ang="0">
                    <a:pos x="5" y="53"/>
                  </a:cxn>
                  <a:cxn ang="0">
                    <a:pos x="3" y="47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38" y="36"/>
                  </a:cxn>
                  <a:cxn ang="0">
                    <a:pos x="38" y="40"/>
                  </a:cxn>
                  <a:cxn ang="0">
                    <a:pos x="12" y="40"/>
                  </a:cxn>
                  <a:cxn ang="0">
                    <a:pos x="14" y="44"/>
                  </a:cxn>
                  <a:cxn ang="0">
                    <a:pos x="14" y="47"/>
                  </a:cxn>
                  <a:cxn ang="0">
                    <a:pos x="16" y="51"/>
                  </a:cxn>
                  <a:cxn ang="0">
                    <a:pos x="18" y="53"/>
                  </a:cxn>
                  <a:cxn ang="0">
                    <a:pos x="21" y="54"/>
                  </a:cxn>
                  <a:cxn ang="0">
                    <a:pos x="25" y="54"/>
                  </a:cxn>
                  <a:cxn ang="0">
                    <a:pos x="29" y="53"/>
                  </a:cxn>
                  <a:cxn ang="0">
                    <a:pos x="32" y="51"/>
                  </a:cxn>
                  <a:cxn ang="0">
                    <a:pos x="36" y="45"/>
                  </a:cxn>
                  <a:cxn ang="0">
                    <a:pos x="38" y="40"/>
                  </a:cxn>
                </a:cxnLst>
                <a:rect l="0" t="0" r="r" b="b"/>
                <a:pathLst>
                  <a:path w="47" h="58">
                    <a:moveTo>
                      <a:pt x="38" y="36"/>
                    </a:moveTo>
                    <a:lnTo>
                      <a:pt x="38" y="29"/>
                    </a:lnTo>
                    <a:lnTo>
                      <a:pt x="34" y="22"/>
                    </a:lnTo>
                    <a:lnTo>
                      <a:pt x="32" y="17"/>
                    </a:lnTo>
                    <a:lnTo>
                      <a:pt x="27" y="13"/>
                    </a:lnTo>
                    <a:lnTo>
                      <a:pt x="23" y="11"/>
                    </a:lnTo>
                    <a:lnTo>
                      <a:pt x="18" y="11"/>
                    </a:lnTo>
                    <a:lnTo>
                      <a:pt x="12" y="11"/>
                    </a:lnTo>
                    <a:lnTo>
                      <a:pt x="9" y="13"/>
                    </a:lnTo>
                    <a:lnTo>
                      <a:pt x="5" y="17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17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4" y="4"/>
                    </a:lnTo>
                    <a:lnTo>
                      <a:pt x="39" y="8"/>
                    </a:lnTo>
                    <a:lnTo>
                      <a:pt x="43" y="13"/>
                    </a:lnTo>
                    <a:lnTo>
                      <a:pt x="45" y="20"/>
                    </a:lnTo>
                    <a:lnTo>
                      <a:pt x="47" y="29"/>
                    </a:lnTo>
                    <a:lnTo>
                      <a:pt x="45" y="36"/>
                    </a:lnTo>
                    <a:lnTo>
                      <a:pt x="43" y="44"/>
                    </a:lnTo>
                    <a:lnTo>
                      <a:pt x="39" y="51"/>
                    </a:lnTo>
                    <a:lnTo>
                      <a:pt x="34" y="54"/>
                    </a:lnTo>
                    <a:lnTo>
                      <a:pt x="29" y="58"/>
                    </a:lnTo>
                    <a:lnTo>
                      <a:pt x="21" y="58"/>
                    </a:lnTo>
                    <a:lnTo>
                      <a:pt x="16" y="58"/>
                    </a:lnTo>
                    <a:lnTo>
                      <a:pt x="11" y="56"/>
                    </a:lnTo>
                    <a:lnTo>
                      <a:pt x="5" y="53"/>
                    </a:lnTo>
                    <a:lnTo>
                      <a:pt x="3" y="47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38" y="36"/>
                    </a:lnTo>
                    <a:close/>
                    <a:moveTo>
                      <a:pt x="38" y="40"/>
                    </a:moveTo>
                    <a:lnTo>
                      <a:pt x="12" y="40"/>
                    </a:lnTo>
                    <a:lnTo>
                      <a:pt x="14" y="44"/>
                    </a:lnTo>
                    <a:lnTo>
                      <a:pt x="14" y="47"/>
                    </a:lnTo>
                    <a:lnTo>
                      <a:pt x="16" y="51"/>
                    </a:lnTo>
                    <a:lnTo>
                      <a:pt x="18" y="53"/>
                    </a:lnTo>
                    <a:lnTo>
                      <a:pt x="21" y="54"/>
                    </a:lnTo>
                    <a:lnTo>
                      <a:pt x="25" y="54"/>
                    </a:lnTo>
                    <a:lnTo>
                      <a:pt x="29" y="53"/>
                    </a:lnTo>
                    <a:lnTo>
                      <a:pt x="32" y="51"/>
                    </a:lnTo>
                    <a:lnTo>
                      <a:pt x="36" y="45"/>
                    </a:lnTo>
                    <a:lnTo>
                      <a:pt x="38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321"/>
              <p:cNvSpPr>
                <a:spLocks/>
              </p:cNvSpPr>
              <p:nvPr/>
            </p:nvSpPr>
            <p:spPr bwMode="auto">
              <a:xfrm>
                <a:off x="4308" y="3705"/>
                <a:ext cx="20" cy="28"/>
              </a:xfrm>
              <a:custGeom>
                <a:avLst/>
                <a:gdLst/>
                <a:ahLst/>
                <a:cxnLst>
                  <a:cxn ang="0">
                    <a:pos x="21" y="56"/>
                  </a:cxn>
                  <a:cxn ang="0">
                    <a:pos x="21" y="42"/>
                  </a:cxn>
                  <a:cxn ang="0">
                    <a:pos x="16" y="51"/>
                  </a:cxn>
                  <a:cxn ang="0">
                    <a:pos x="11" y="54"/>
                  </a:cxn>
                  <a:cxn ang="0">
                    <a:pos x="7" y="56"/>
                  </a:cxn>
                  <a:cxn ang="0">
                    <a:pos x="3" y="56"/>
                  </a:cxn>
                  <a:cxn ang="0">
                    <a:pos x="2" y="54"/>
                  </a:cxn>
                  <a:cxn ang="0">
                    <a:pos x="0" y="51"/>
                  </a:cxn>
                  <a:cxn ang="0">
                    <a:pos x="0" y="49"/>
                  </a:cxn>
                  <a:cxn ang="0">
                    <a:pos x="0" y="45"/>
                  </a:cxn>
                  <a:cxn ang="0">
                    <a:pos x="0" y="43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3"/>
                  </a:cxn>
                  <a:cxn ang="0">
                    <a:pos x="9" y="45"/>
                  </a:cxn>
                  <a:cxn ang="0">
                    <a:pos x="11" y="47"/>
                  </a:cxn>
                  <a:cxn ang="0">
                    <a:pos x="12" y="47"/>
                  </a:cxn>
                  <a:cxn ang="0">
                    <a:pos x="14" y="47"/>
                  </a:cxn>
                  <a:cxn ang="0">
                    <a:pos x="14" y="45"/>
                  </a:cxn>
                  <a:cxn ang="0">
                    <a:pos x="18" y="42"/>
                  </a:cxn>
                  <a:cxn ang="0">
                    <a:pos x="21" y="36"/>
                  </a:cxn>
                  <a:cxn ang="0">
                    <a:pos x="21" y="13"/>
                  </a:cxn>
                  <a:cxn ang="0">
                    <a:pos x="20" y="9"/>
                  </a:cxn>
                  <a:cxn ang="0">
                    <a:pos x="20" y="6"/>
                  </a:cxn>
                  <a:cxn ang="0">
                    <a:pos x="18" y="4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39" y="0"/>
                  </a:cxn>
                  <a:cxn ang="0">
                    <a:pos x="39" y="0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7"/>
                  </a:cxn>
                  <a:cxn ang="0">
                    <a:pos x="30" y="13"/>
                  </a:cxn>
                  <a:cxn ang="0">
                    <a:pos x="30" y="33"/>
                  </a:cxn>
                  <a:cxn ang="0">
                    <a:pos x="30" y="40"/>
                  </a:cxn>
                  <a:cxn ang="0">
                    <a:pos x="30" y="43"/>
                  </a:cxn>
                  <a:cxn ang="0">
                    <a:pos x="32" y="45"/>
                  </a:cxn>
                  <a:cxn ang="0">
                    <a:pos x="32" y="47"/>
                  </a:cxn>
                  <a:cxn ang="0">
                    <a:pos x="32" y="49"/>
                  </a:cxn>
                  <a:cxn ang="0">
                    <a:pos x="34" y="49"/>
                  </a:cxn>
                  <a:cxn ang="0">
                    <a:pos x="34" y="49"/>
                  </a:cxn>
                  <a:cxn ang="0">
                    <a:pos x="36" y="49"/>
                  </a:cxn>
                  <a:cxn ang="0">
                    <a:pos x="38" y="49"/>
                  </a:cxn>
                  <a:cxn ang="0">
                    <a:pos x="39" y="49"/>
                  </a:cxn>
                  <a:cxn ang="0">
                    <a:pos x="23" y="56"/>
                  </a:cxn>
                  <a:cxn ang="0">
                    <a:pos x="21" y="56"/>
                  </a:cxn>
                </a:cxnLst>
                <a:rect l="0" t="0" r="r" b="b"/>
                <a:pathLst>
                  <a:path w="39" h="56">
                    <a:moveTo>
                      <a:pt x="21" y="56"/>
                    </a:moveTo>
                    <a:lnTo>
                      <a:pt x="21" y="42"/>
                    </a:lnTo>
                    <a:lnTo>
                      <a:pt x="16" y="51"/>
                    </a:lnTo>
                    <a:lnTo>
                      <a:pt x="11" y="54"/>
                    </a:lnTo>
                    <a:lnTo>
                      <a:pt x="7" y="56"/>
                    </a:lnTo>
                    <a:lnTo>
                      <a:pt x="3" y="56"/>
                    </a:lnTo>
                    <a:lnTo>
                      <a:pt x="2" y="54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9" y="45"/>
                    </a:lnTo>
                    <a:lnTo>
                      <a:pt x="11" y="47"/>
                    </a:lnTo>
                    <a:lnTo>
                      <a:pt x="12" y="47"/>
                    </a:lnTo>
                    <a:lnTo>
                      <a:pt x="14" y="47"/>
                    </a:lnTo>
                    <a:lnTo>
                      <a:pt x="14" y="45"/>
                    </a:lnTo>
                    <a:lnTo>
                      <a:pt x="18" y="42"/>
                    </a:lnTo>
                    <a:lnTo>
                      <a:pt x="21" y="36"/>
                    </a:lnTo>
                    <a:lnTo>
                      <a:pt x="21" y="13"/>
                    </a:lnTo>
                    <a:lnTo>
                      <a:pt x="20" y="9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7"/>
                    </a:lnTo>
                    <a:lnTo>
                      <a:pt x="30" y="13"/>
                    </a:lnTo>
                    <a:lnTo>
                      <a:pt x="30" y="33"/>
                    </a:lnTo>
                    <a:lnTo>
                      <a:pt x="30" y="40"/>
                    </a:lnTo>
                    <a:lnTo>
                      <a:pt x="30" y="43"/>
                    </a:lnTo>
                    <a:lnTo>
                      <a:pt x="32" y="45"/>
                    </a:lnTo>
                    <a:lnTo>
                      <a:pt x="32" y="47"/>
                    </a:lnTo>
                    <a:lnTo>
                      <a:pt x="32" y="49"/>
                    </a:lnTo>
                    <a:lnTo>
                      <a:pt x="34" y="49"/>
                    </a:lnTo>
                    <a:lnTo>
                      <a:pt x="34" y="49"/>
                    </a:lnTo>
                    <a:lnTo>
                      <a:pt x="36" y="49"/>
                    </a:lnTo>
                    <a:lnTo>
                      <a:pt x="38" y="49"/>
                    </a:lnTo>
                    <a:lnTo>
                      <a:pt x="39" y="49"/>
                    </a:lnTo>
                    <a:lnTo>
                      <a:pt x="23" y="56"/>
                    </a:lnTo>
                    <a:lnTo>
                      <a:pt x="21" y="5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322"/>
              <p:cNvSpPr>
                <a:spLocks noEditPoints="1"/>
              </p:cNvSpPr>
              <p:nvPr/>
            </p:nvSpPr>
            <p:spPr bwMode="auto">
              <a:xfrm>
                <a:off x="4279" y="3692"/>
                <a:ext cx="27" cy="41"/>
              </a:xfrm>
              <a:custGeom>
                <a:avLst/>
                <a:gdLst/>
                <a:ahLst/>
                <a:cxnLst>
                  <a:cxn ang="0">
                    <a:pos x="45" y="49"/>
                  </a:cxn>
                  <a:cxn ang="0">
                    <a:pos x="51" y="58"/>
                  </a:cxn>
                  <a:cxn ang="0">
                    <a:pos x="51" y="69"/>
                  </a:cxn>
                  <a:cxn ang="0">
                    <a:pos x="45" y="78"/>
                  </a:cxn>
                  <a:cxn ang="0">
                    <a:pos x="35" y="83"/>
                  </a:cxn>
                  <a:cxn ang="0">
                    <a:pos x="22" y="83"/>
                  </a:cxn>
                  <a:cxn ang="0">
                    <a:pos x="4" y="79"/>
                  </a:cxn>
                  <a:cxn ang="0">
                    <a:pos x="0" y="79"/>
                  </a:cxn>
                  <a:cxn ang="0">
                    <a:pos x="0" y="79"/>
                  </a:cxn>
                  <a:cxn ang="0">
                    <a:pos x="0" y="78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4" y="76"/>
                  </a:cxn>
                  <a:cxn ang="0">
                    <a:pos x="8" y="70"/>
                  </a:cxn>
                  <a:cxn ang="0">
                    <a:pos x="8" y="60"/>
                  </a:cxn>
                  <a:cxn ang="0">
                    <a:pos x="13" y="51"/>
                  </a:cxn>
                  <a:cxn ang="0">
                    <a:pos x="24" y="45"/>
                  </a:cxn>
                  <a:cxn ang="0">
                    <a:pos x="33" y="45"/>
                  </a:cxn>
                  <a:cxn ang="0">
                    <a:pos x="40" y="43"/>
                  </a:cxn>
                  <a:cxn ang="0">
                    <a:pos x="44" y="40"/>
                  </a:cxn>
                  <a:cxn ang="0">
                    <a:pos x="44" y="38"/>
                  </a:cxn>
                  <a:cxn ang="0">
                    <a:pos x="42" y="36"/>
                  </a:cxn>
                  <a:cxn ang="0">
                    <a:pos x="36" y="36"/>
                  </a:cxn>
                  <a:cxn ang="0">
                    <a:pos x="22" y="34"/>
                  </a:cxn>
                  <a:cxn ang="0">
                    <a:pos x="13" y="34"/>
                  </a:cxn>
                  <a:cxn ang="0">
                    <a:pos x="4" y="31"/>
                  </a:cxn>
                  <a:cxn ang="0">
                    <a:pos x="0" y="22"/>
                  </a:cxn>
                  <a:cxn ang="0">
                    <a:pos x="8" y="9"/>
                  </a:cxn>
                  <a:cxn ang="0">
                    <a:pos x="22" y="0"/>
                  </a:cxn>
                  <a:cxn ang="0">
                    <a:pos x="38" y="0"/>
                  </a:cxn>
                  <a:cxn ang="0">
                    <a:pos x="51" y="6"/>
                  </a:cxn>
                  <a:cxn ang="0">
                    <a:pos x="54" y="11"/>
                  </a:cxn>
                  <a:cxn ang="0">
                    <a:pos x="54" y="15"/>
                  </a:cxn>
                  <a:cxn ang="0">
                    <a:pos x="51" y="20"/>
                  </a:cxn>
                  <a:cxn ang="0">
                    <a:pos x="47" y="24"/>
                  </a:cxn>
                  <a:cxn ang="0">
                    <a:pos x="47" y="29"/>
                  </a:cxn>
                  <a:cxn ang="0">
                    <a:pos x="51" y="33"/>
                  </a:cxn>
                  <a:cxn ang="0">
                    <a:pos x="51" y="36"/>
                  </a:cxn>
                  <a:cxn ang="0">
                    <a:pos x="47" y="42"/>
                  </a:cxn>
                  <a:cxn ang="0">
                    <a:pos x="40" y="47"/>
                  </a:cxn>
                  <a:cxn ang="0">
                    <a:pos x="35" y="79"/>
                  </a:cxn>
                  <a:cxn ang="0">
                    <a:pos x="40" y="72"/>
                  </a:cxn>
                  <a:cxn ang="0">
                    <a:pos x="40" y="60"/>
                  </a:cxn>
                  <a:cxn ang="0">
                    <a:pos x="36" y="51"/>
                  </a:cxn>
                  <a:cxn ang="0">
                    <a:pos x="29" y="47"/>
                  </a:cxn>
                  <a:cxn ang="0">
                    <a:pos x="20" y="51"/>
                  </a:cxn>
                  <a:cxn ang="0">
                    <a:pos x="18" y="61"/>
                  </a:cxn>
                  <a:cxn ang="0">
                    <a:pos x="20" y="72"/>
                  </a:cxn>
                  <a:cxn ang="0">
                    <a:pos x="26" y="79"/>
                  </a:cxn>
                  <a:cxn ang="0">
                    <a:pos x="42" y="27"/>
                  </a:cxn>
                  <a:cxn ang="0">
                    <a:pos x="45" y="20"/>
                  </a:cxn>
                  <a:cxn ang="0">
                    <a:pos x="47" y="16"/>
                  </a:cxn>
                  <a:cxn ang="0">
                    <a:pos x="44" y="11"/>
                  </a:cxn>
                  <a:cxn ang="0">
                    <a:pos x="33" y="7"/>
                  </a:cxn>
                  <a:cxn ang="0">
                    <a:pos x="20" y="7"/>
                  </a:cxn>
                  <a:cxn ang="0">
                    <a:pos x="9" y="11"/>
                  </a:cxn>
                  <a:cxn ang="0">
                    <a:pos x="6" y="20"/>
                  </a:cxn>
                  <a:cxn ang="0">
                    <a:pos x="8" y="24"/>
                  </a:cxn>
                  <a:cxn ang="0">
                    <a:pos x="15" y="25"/>
                  </a:cxn>
                  <a:cxn ang="0">
                    <a:pos x="33" y="25"/>
                  </a:cxn>
                </a:cxnLst>
                <a:rect l="0" t="0" r="r" b="b"/>
                <a:pathLst>
                  <a:path w="54" h="83">
                    <a:moveTo>
                      <a:pt x="40" y="47"/>
                    </a:moveTo>
                    <a:lnTo>
                      <a:pt x="45" y="49"/>
                    </a:lnTo>
                    <a:lnTo>
                      <a:pt x="49" y="54"/>
                    </a:lnTo>
                    <a:lnTo>
                      <a:pt x="51" y="58"/>
                    </a:lnTo>
                    <a:lnTo>
                      <a:pt x="51" y="63"/>
                    </a:lnTo>
                    <a:lnTo>
                      <a:pt x="51" y="69"/>
                    </a:lnTo>
                    <a:lnTo>
                      <a:pt x="49" y="72"/>
                    </a:lnTo>
                    <a:lnTo>
                      <a:pt x="45" y="78"/>
                    </a:lnTo>
                    <a:lnTo>
                      <a:pt x="40" y="81"/>
                    </a:lnTo>
                    <a:lnTo>
                      <a:pt x="35" y="83"/>
                    </a:lnTo>
                    <a:lnTo>
                      <a:pt x="29" y="83"/>
                    </a:lnTo>
                    <a:lnTo>
                      <a:pt x="22" y="83"/>
                    </a:lnTo>
                    <a:lnTo>
                      <a:pt x="15" y="79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11" y="76"/>
                    </a:lnTo>
                    <a:lnTo>
                      <a:pt x="8" y="70"/>
                    </a:lnTo>
                    <a:lnTo>
                      <a:pt x="8" y="63"/>
                    </a:lnTo>
                    <a:lnTo>
                      <a:pt x="8" y="60"/>
                    </a:lnTo>
                    <a:lnTo>
                      <a:pt x="9" y="54"/>
                    </a:lnTo>
                    <a:lnTo>
                      <a:pt x="13" y="51"/>
                    </a:lnTo>
                    <a:lnTo>
                      <a:pt x="18" y="47"/>
                    </a:lnTo>
                    <a:lnTo>
                      <a:pt x="24" y="45"/>
                    </a:lnTo>
                    <a:lnTo>
                      <a:pt x="29" y="45"/>
                    </a:lnTo>
                    <a:lnTo>
                      <a:pt x="33" y="45"/>
                    </a:lnTo>
                    <a:lnTo>
                      <a:pt x="38" y="45"/>
                    </a:lnTo>
                    <a:lnTo>
                      <a:pt x="40" y="43"/>
                    </a:lnTo>
                    <a:lnTo>
                      <a:pt x="42" y="42"/>
                    </a:lnTo>
                    <a:lnTo>
                      <a:pt x="44" y="40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38" y="36"/>
                    </a:lnTo>
                    <a:lnTo>
                      <a:pt x="36" y="36"/>
                    </a:lnTo>
                    <a:lnTo>
                      <a:pt x="29" y="34"/>
                    </a:lnTo>
                    <a:lnTo>
                      <a:pt x="22" y="34"/>
                    </a:lnTo>
                    <a:lnTo>
                      <a:pt x="17" y="34"/>
                    </a:lnTo>
                    <a:lnTo>
                      <a:pt x="13" y="34"/>
                    </a:lnTo>
                    <a:lnTo>
                      <a:pt x="8" y="33"/>
                    </a:lnTo>
                    <a:lnTo>
                      <a:pt x="4" y="31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2" y="15"/>
                    </a:lnTo>
                    <a:lnTo>
                      <a:pt x="8" y="9"/>
                    </a:lnTo>
                    <a:lnTo>
                      <a:pt x="15" y="4"/>
                    </a:lnTo>
                    <a:lnTo>
                      <a:pt x="22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4" y="7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4" y="15"/>
                    </a:lnTo>
                    <a:lnTo>
                      <a:pt x="53" y="16"/>
                    </a:lnTo>
                    <a:lnTo>
                      <a:pt x="51" y="20"/>
                    </a:lnTo>
                    <a:lnTo>
                      <a:pt x="49" y="22"/>
                    </a:lnTo>
                    <a:lnTo>
                      <a:pt x="47" y="24"/>
                    </a:lnTo>
                    <a:lnTo>
                      <a:pt x="45" y="27"/>
                    </a:lnTo>
                    <a:lnTo>
                      <a:pt x="47" y="29"/>
                    </a:lnTo>
                    <a:lnTo>
                      <a:pt x="49" y="31"/>
                    </a:lnTo>
                    <a:lnTo>
                      <a:pt x="51" y="33"/>
                    </a:lnTo>
                    <a:lnTo>
                      <a:pt x="51" y="34"/>
                    </a:lnTo>
                    <a:lnTo>
                      <a:pt x="51" y="36"/>
                    </a:lnTo>
                    <a:lnTo>
                      <a:pt x="49" y="38"/>
                    </a:lnTo>
                    <a:lnTo>
                      <a:pt x="47" y="42"/>
                    </a:lnTo>
                    <a:lnTo>
                      <a:pt x="45" y="43"/>
                    </a:lnTo>
                    <a:lnTo>
                      <a:pt x="40" y="47"/>
                    </a:lnTo>
                    <a:close/>
                    <a:moveTo>
                      <a:pt x="31" y="81"/>
                    </a:moveTo>
                    <a:lnTo>
                      <a:pt x="35" y="79"/>
                    </a:lnTo>
                    <a:lnTo>
                      <a:pt x="38" y="78"/>
                    </a:lnTo>
                    <a:lnTo>
                      <a:pt x="40" y="72"/>
                    </a:lnTo>
                    <a:lnTo>
                      <a:pt x="42" y="67"/>
                    </a:lnTo>
                    <a:lnTo>
                      <a:pt x="40" y="60"/>
                    </a:lnTo>
                    <a:lnTo>
                      <a:pt x="38" y="56"/>
                    </a:lnTo>
                    <a:lnTo>
                      <a:pt x="36" y="51"/>
                    </a:lnTo>
                    <a:lnTo>
                      <a:pt x="33" y="49"/>
                    </a:lnTo>
                    <a:lnTo>
                      <a:pt x="29" y="47"/>
                    </a:lnTo>
                    <a:lnTo>
                      <a:pt x="24" y="49"/>
                    </a:lnTo>
                    <a:lnTo>
                      <a:pt x="20" y="51"/>
                    </a:lnTo>
                    <a:lnTo>
                      <a:pt x="18" y="54"/>
                    </a:lnTo>
                    <a:lnTo>
                      <a:pt x="18" y="61"/>
                    </a:lnTo>
                    <a:lnTo>
                      <a:pt x="18" y="67"/>
                    </a:lnTo>
                    <a:lnTo>
                      <a:pt x="20" y="72"/>
                    </a:lnTo>
                    <a:lnTo>
                      <a:pt x="22" y="76"/>
                    </a:lnTo>
                    <a:lnTo>
                      <a:pt x="26" y="79"/>
                    </a:lnTo>
                    <a:lnTo>
                      <a:pt x="31" y="81"/>
                    </a:lnTo>
                    <a:close/>
                    <a:moveTo>
                      <a:pt x="42" y="27"/>
                    </a:moveTo>
                    <a:lnTo>
                      <a:pt x="44" y="24"/>
                    </a:lnTo>
                    <a:lnTo>
                      <a:pt x="45" y="20"/>
                    </a:lnTo>
                    <a:lnTo>
                      <a:pt x="47" y="18"/>
                    </a:lnTo>
                    <a:lnTo>
                      <a:pt x="47" y="16"/>
                    </a:lnTo>
                    <a:lnTo>
                      <a:pt x="47" y="13"/>
                    </a:lnTo>
                    <a:lnTo>
                      <a:pt x="44" y="11"/>
                    </a:lnTo>
                    <a:lnTo>
                      <a:pt x="40" y="9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20" y="7"/>
                    </a:lnTo>
                    <a:lnTo>
                      <a:pt x="15" y="9"/>
                    </a:lnTo>
                    <a:lnTo>
                      <a:pt x="9" y="11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6" y="22"/>
                    </a:lnTo>
                    <a:lnTo>
                      <a:pt x="8" y="24"/>
                    </a:lnTo>
                    <a:lnTo>
                      <a:pt x="11" y="24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33" y="25"/>
                    </a:lnTo>
                    <a:lnTo>
                      <a:pt x="4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323"/>
              <p:cNvSpPr>
                <a:spLocks/>
              </p:cNvSpPr>
              <p:nvPr/>
            </p:nvSpPr>
            <p:spPr bwMode="auto">
              <a:xfrm>
                <a:off x="4237" y="3704"/>
                <a:ext cx="24" cy="29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" y="17"/>
                  </a:cxn>
                  <a:cxn ang="0">
                    <a:pos x="5" y="11"/>
                  </a:cxn>
                  <a:cxn ang="0">
                    <a:pos x="9" y="6"/>
                  </a:cxn>
                  <a:cxn ang="0">
                    <a:pos x="16" y="2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4" y="4"/>
                  </a:cxn>
                  <a:cxn ang="0">
                    <a:pos x="39" y="8"/>
                  </a:cxn>
                  <a:cxn ang="0">
                    <a:pos x="43" y="13"/>
                  </a:cxn>
                  <a:cxn ang="0">
                    <a:pos x="45" y="20"/>
                  </a:cxn>
                  <a:cxn ang="0">
                    <a:pos x="46" y="29"/>
                  </a:cxn>
                  <a:cxn ang="0">
                    <a:pos x="45" y="36"/>
                  </a:cxn>
                  <a:cxn ang="0">
                    <a:pos x="43" y="44"/>
                  </a:cxn>
                  <a:cxn ang="0">
                    <a:pos x="37" y="51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19" y="58"/>
                  </a:cxn>
                  <a:cxn ang="0">
                    <a:pos x="12" y="56"/>
                  </a:cxn>
                  <a:cxn ang="0">
                    <a:pos x="7" y="54"/>
                  </a:cxn>
                  <a:cxn ang="0">
                    <a:pos x="3" y="49"/>
                  </a:cxn>
                  <a:cxn ang="0">
                    <a:pos x="1" y="45"/>
                  </a:cxn>
                  <a:cxn ang="0">
                    <a:pos x="3" y="44"/>
                  </a:cxn>
                  <a:cxn ang="0">
                    <a:pos x="3" y="42"/>
                  </a:cxn>
                  <a:cxn ang="0">
                    <a:pos x="5" y="40"/>
                  </a:cxn>
                  <a:cxn ang="0">
                    <a:pos x="7" y="40"/>
                  </a:cxn>
                  <a:cxn ang="0">
                    <a:pos x="10" y="40"/>
                  </a:cxn>
                  <a:cxn ang="0">
                    <a:pos x="12" y="42"/>
                  </a:cxn>
                  <a:cxn ang="0">
                    <a:pos x="14" y="44"/>
                  </a:cxn>
                  <a:cxn ang="0">
                    <a:pos x="14" y="47"/>
                  </a:cxn>
                  <a:cxn ang="0">
                    <a:pos x="14" y="51"/>
                  </a:cxn>
                  <a:cxn ang="0">
                    <a:pos x="16" y="53"/>
                  </a:cxn>
                  <a:cxn ang="0">
                    <a:pos x="19" y="54"/>
                  </a:cxn>
                  <a:cxn ang="0">
                    <a:pos x="21" y="54"/>
                  </a:cxn>
                  <a:cxn ang="0">
                    <a:pos x="27" y="53"/>
                  </a:cxn>
                  <a:cxn ang="0">
                    <a:pos x="30" y="51"/>
                  </a:cxn>
                  <a:cxn ang="0">
                    <a:pos x="34" y="45"/>
                  </a:cxn>
                  <a:cxn ang="0">
                    <a:pos x="36" y="40"/>
                  </a:cxn>
                  <a:cxn ang="0">
                    <a:pos x="36" y="35"/>
                  </a:cxn>
                  <a:cxn ang="0">
                    <a:pos x="34" y="26"/>
                  </a:cxn>
                  <a:cxn ang="0">
                    <a:pos x="30" y="18"/>
                  </a:cxn>
                  <a:cxn ang="0">
                    <a:pos x="27" y="13"/>
                  </a:cxn>
                  <a:cxn ang="0">
                    <a:pos x="23" y="11"/>
                  </a:cxn>
                  <a:cxn ang="0">
                    <a:pos x="18" y="11"/>
                  </a:cxn>
                  <a:cxn ang="0">
                    <a:pos x="12" y="11"/>
                  </a:cxn>
                  <a:cxn ang="0">
                    <a:pos x="7" y="15"/>
                  </a:cxn>
                  <a:cxn ang="0">
                    <a:pos x="3" y="18"/>
                  </a:cxn>
                  <a:cxn ang="0">
                    <a:pos x="1" y="24"/>
                  </a:cxn>
                  <a:cxn ang="0">
                    <a:pos x="0" y="24"/>
                  </a:cxn>
                </a:cxnLst>
                <a:rect l="0" t="0" r="r" b="b"/>
                <a:pathLst>
                  <a:path w="46" h="58">
                    <a:moveTo>
                      <a:pt x="0" y="24"/>
                    </a:moveTo>
                    <a:lnTo>
                      <a:pt x="1" y="17"/>
                    </a:lnTo>
                    <a:lnTo>
                      <a:pt x="5" y="11"/>
                    </a:lnTo>
                    <a:lnTo>
                      <a:pt x="9" y="6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4" y="4"/>
                    </a:lnTo>
                    <a:lnTo>
                      <a:pt x="39" y="8"/>
                    </a:lnTo>
                    <a:lnTo>
                      <a:pt x="43" y="13"/>
                    </a:lnTo>
                    <a:lnTo>
                      <a:pt x="45" y="20"/>
                    </a:lnTo>
                    <a:lnTo>
                      <a:pt x="46" y="29"/>
                    </a:lnTo>
                    <a:lnTo>
                      <a:pt x="45" y="36"/>
                    </a:lnTo>
                    <a:lnTo>
                      <a:pt x="43" y="44"/>
                    </a:lnTo>
                    <a:lnTo>
                      <a:pt x="37" y="51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19" y="58"/>
                    </a:lnTo>
                    <a:lnTo>
                      <a:pt x="12" y="56"/>
                    </a:lnTo>
                    <a:lnTo>
                      <a:pt x="7" y="54"/>
                    </a:lnTo>
                    <a:lnTo>
                      <a:pt x="3" y="49"/>
                    </a:lnTo>
                    <a:lnTo>
                      <a:pt x="1" y="45"/>
                    </a:lnTo>
                    <a:lnTo>
                      <a:pt x="3" y="44"/>
                    </a:lnTo>
                    <a:lnTo>
                      <a:pt x="3" y="42"/>
                    </a:lnTo>
                    <a:lnTo>
                      <a:pt x="5" y="40"/>
                    </a:lnTo>
                    <a:lnTo>
                      <a:pt x="7" y="40"/>
                    </a:lnTo>
                    <a:lnTo>
                      <a:pt x="10" y="40"/>
                    </a:lnTo>
                    <a:lnTo>
                      <a:pt x="12" y="42"/>
                    </a:lnTo>
                    <a:lnTo>
                      <a:pt x="14" y="44"/>
                    </a:lnTo>
                    <a:lnTo>
                      <a:pt x="14" y="47"/>
                    </a:lnTo>
                    <a:lnTo>
                      <a:pt x="14" y="51"/>
                    </a:lnTo>
                    <a:lnTo>
                      <a:pt x="16" y="53"/>
                    </a:lnTo>
                    <a:lnTo>
                      <a:pt x="19" y="54"/>
                    </a:lnTo>
                    <a:lnTo>
                      <a:pt x="21" y="54"/>
                    </a:lnTo>
                    <a:lnTo>
                      <a:pt x="27" y="53"/>
                    </a:lnTo>
                    <a:lnTo>
                      <a:pt x="30" y="51"/>
                    </a:lnTo>
                    <a:lnTo>
                      <a:pt x="34" y="45"/>
                    </a:lnTo>
                    <a:lnTo>
                      <a:pt x="36" y="40"/>
                    </a:lnTo>
                    <a:lnTo>
                      <a:pt x="36" y="35"/>
                    </a:lnTo>
                    <a:lnTo>
                      <a:pt x="34" y="26"/>
                    </a:lnTo>
                    <a:lnTo>
                      <a:pt x="30" y="18"/>
                    </a:lnTo>
                    <a:lnTo>
                      <a:pt x="27" y="13"/>
                    </a:lnTo>
                    <a:lnTo>
                      <a:pt x="23" y="11"/>
                    </a:lnTo>
                    <a:lnTo>
                      <a:pt x="18" y="11"/>
                    </a:lnTo>
                    <a:lnTo>
                      <a:pt x="12" y="11"/>
                    </a:lnTo>
                    <a:lnTo>
                      <a:pt x="7" y="15"/>
                    </a:lnTo>
                    <a:lnTo>
                      <a:pt x="3" y="18"/>
                    </a:lnTo>
                    <a:lnTo>
                      <a:pt x="1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324"/>
              <p:cNvSpPr>
                <a:spLocks/>
              </p:cNvSpPr>
              <p:nvPr/>
            </p:nvSpPr>
            <p:spPr bwMode="auto">
              <a:xfrm>
                <a:off x="4188" y="3705"/>
                <a:ext cx="46" cy="28"/>
              </a:xfrm>
              <a:custGeom>
                <a:avLst/>
                <a:gdLst/>
                <a:ahLst/>
                <a:cxnLst>
                  <a:cxn ang="0">
                    <a:pos x="70" y="47"/>
                  </a:cxn>
                  <a:cxn ang="0">
                    <a:pos x="66" y="51"/>
                  </a:cxn>
                  <a:cxn ang="0">
                    <a:pos x="61" y="54"/>
                  </a:cxn>
                  <a:cxn ang="0">
                    <a:pos x="55" y="56"/>
                  </a:cxn>
                  <a:cxn ang="0">
                    <a:pos x="46" y="52"/>
                  </a:cxn>
                  <a:cxn ang="0">
                    <a:pos x="41" y="43"/>
                  </a:cxn>
                  <a:cxn ang="0">
                    <a:pos x="30" y="54"/>
                  </a:cxn>
                  <a:cxn ang="0">
                    <a:pos x="21" y="56"/>
                  </a:cxn>
                  <a:cxn ang="0">
                    <a:pos x="14" y="54"/>
                  </a:cxn>
                  <a:cxn ang="0">
                    <a:pos x="9" y="47"/>
                  </a:cxn>
                  <a:cxn ang="0">
                    <a:pos x="7" y="36"/>
                  </a:cxn>
                  <a:cxn ang="0">
                    <a:pos x="7" y="7"/>
                  </a:cxn>
                  <a:cxn ang="0">
                    <a:pos x="5" y="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1" y="2"/>
                  </a:cxn>
                  <a:cxn ang="0">
                    <a:pos x="18" y="4"/>
                  </a:cxn>
                  <a:cxn ang="0">
                    <a:pos x="18" y="7"/>
                  </a:cxn>
                  <a:cxn ang="0">
                    <a:pos x="18" y="36"/>
                  </a:cxn>
                  <a:cxn ang="0">
                    <a:pos x="19" y="45"/>
                  </a:cxn>
                  <a:cxn ang="0">
                    <a:pos x="27" y="49"/>
                  </a:cxn>
                  <a:cxn ang="0">
                    <a:pos x="34" y="47"/>
                  </a:cxn>
                  <a:cxn ang="0">
                    <a:pos x="41" y="42"/>
                  </a:cxn>
                  <a:cxn ang="0">
                    <a:pos x="41" y="38"/>
                  </a:cxn>
                  <a:cxn ang="0">
                    <a:pos x="41" y="7"/>
                  </a:cxn>
                  <a:cxn ang="0">
                    <a:pos x="39" y="4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59" y="0"/>
                  </a:cxn>
                  <a:cxn ang="0">
                    <a:pos x="54" y="2"/>
                  </a:cxn>
                  <a:cxn ang="0">
                    <a:pos x="52" y="6"/>
                  </a:cxn>
                  <a:cxn ang="0">
                    <a:pos x="52" y="13"/>
                  </a:cxn>
                  <a:cxn ang="0">
                    <a:pos x="52" y="42"/>
                  </a:cxn>
                  <a:cxn ang="0">
                    <a:pos x="55" y="47"/>
                  </a:cxn>
                  <a:cxn ang="0">
                    <a:pos x="63" y="49"/>
                  </a:cxn>
                  <a:cxn ang="0">
                    <a:pos x="72" y="43"/>
                  </a:cxn>
                  <a:cxn ang="0">
                    <a:pos x="73" y="13"/>
                  </a:cxn>
                  <a:cxn ang="0">
                    <a:pos x="73" y="4"/>
                  </a:cxn>
                  <a:cxn ang="0">
                    <a:pos x="72" y="2"/>
                  </a:cxn>
                  <a:cxn ang="0">
                    <a:pos x="66" y="0"/>
                  </a:cxn>
                  <a:cxn ang="0">
                    <a:pos x="91" y="0"/>
                  </a:cxn>
                  <a:cxn ang="0">
                    <a:pos x="90" y="0"/>
                  </a:cxn>
                  <a:cxn ang="0">
                    <a:pos x="86" y="4"/>
                  </a:cxn>
                  <a:cxn ang="0">
                    <a:pos x="84" y="7"/>
                  </a:cxn>
                  <a:cxn ang="0">
                    <a:pos x="84" y="33"/>
                  </a:cxn>
                  <a:cxn ang="0">
                    <a:pos x="84" y="43"/>
                  </a:cxn>
                  <a:cxn ang="0">
                    <a:pos x="86" y="47"/>
                  </a:cxn>
                  <a:cxn ang="0">
                    <a:pos x="86" y="49"/>
                  </a:cxn>
                  <a:cxn ang="0">
                    <a:pos x="90" y="49"/>
                  </a:cxn>
                  <a:cxn ang="0">
                    <a:pos x="91" y="49"/>
                  </a:cxn>
                  <a:cxn ang="0">
                    <a:pos x="73" y="56"/>
                  </a:cxn>
                </a:cxnLst>
                <a:rect l="0" t="0" r="r" b="b"/>
                <a:pathLst>
                  <a:path w="91" h="56">
                    <a:moveTo>
                      <a:pt x="73" y="43"/>
                    </a:moveTo>
                    <a:lnTo>
                      <a:pt x="70" y="47"/>
                    </a:lnTo>
                    <a:lnTo>
                      <a:pt x="68" y="51"/>
                    </a:lnTo>
                    <a:lnTo>
                      <a:pt x="66" y="51"/>
                    </a:lnTo>
                    <a:lnTo>
                      <a:pt x="64" y="52"/>
                    </a:lnTo>
                    <a:lnTo>
                      <a:pt x="61" y="54"/>
                    </a:lnTo>
                    <a:lnTo>
                      <a:pt x="57" y="56"/>
                    </a:lnTo>
                    <a:lnTo>
                      <a:pt x="55" y="56"/>
                    </a:lnTo>
                    <a:lnTo>
                      <a:pt x="50" y="56"/>
                    </a:lnTo>
                    <a:lnTo>
                      <a:pt x="46" y="52"/>
                    </a:lnTo>
                    <a:lnTo>
                      <a:pt x="43" y="49"/>
                    </a:lnTo>
                    <a:lnTo>
                      <a:pt x="41" y="43"/>
                    </a:lnTo>
                    <a:lnTo>
                      <a:pt x="36" y="51"/>
                    </a:lnTo>
                    <a:lnTo>
                      <a:pt x="30" y="54"/>
                    </a:lnTo>
                    <a:lnTo>
                      <a:pt x="27" y="56"/>
                    </a:lnTo>
                    <a:lnTo>
                      <a:pt x="21" y="56"/>
                    </a:lnTo>
                    <a:lnTo>
                      <a:pt x="18" y="56"/>
                    </a:lnTo>
                    <a:lnTo>
                      <a:pt x="14" y="54"/>
                    </a:lnTo>
                    <a:lnTo>
                      <a:pt x="10" y="51"/>
                    </a:lnTo>
                    <a:lnTo>
                      <a:pt x="9" y="47"/>
                    </a:lnTo>
                    <a:lnTo>
                      <a:pt x="7" y="42"/>
                    </a:lnTo>
                    <a:lnTo>
                      <a:pt x="7" y="36"/>
                    </a:lnTo>
                    <a:lnTo>
                      <a:pt x="7" y="13"/>
                    </a:lnTo>
                    <a:lnTo>
                      <a:pt x="7" y="7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1" y="2"/>
                    </a:lnTo>
                    <a:lnTo>
                      <a:pt x="19" y="2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8" y="13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9" y="45"/>
                    </a:lnTo>
                    <a:lnTo>
                      <a:pt x="23" y="47"/>
                    </a:lnTo>
                    <a:lnTo>
                      <a:pt x="27" y="49"/>
                    </a:lnTo>
                    <a:lnTo>
                      <a:pt x="30" y="49"/>
                    </a:lnTo>
                    <a:lnTo>
                      <a:pt x="34" y="47"/>
                    </a:lnTo>
                    <a:lnTo>
                      <a:pt x="36" y="45"/>
                    </a:lnTo>
                    <a:lnTo>
                      <a:pt x="41" y="42"/>
                    </a:lnTo>
                    <a:lnTo>
                      <a:pt x="41" y="40"/>
                    </a:lnTo>
                    <a:lnTo>
                      <a:pt x="41" y="38"/>
                    </a:lnTo>
                    <a:lnTo>
                      <a:pt x="41" y="13"/>
                    </a:lnTo>
                    <a:lnTo>
                      <a:pt x="41" y="7"/>
                    </a:lnTo>
                    <a:lnTo>
                      <a:pt x="41" y="4"/>
                    </a:lnTo>
                    <a:lnTo>
                      <a:pt x="39" y="4"/>
                    </a:lnTo>
                    <a:lnTo>
                      <a:pt x="37" y="2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5" y="2"/>
                    </a:lnTo>
                    <a:lnTo>
                      <a:pt x="54" y="2"/>
                    </a:lnTo>
                    <a:lnTo>
                      <a:pt x="52" y="4"/>
                    </a:lnTo>
                    <a:lnTo>
                      <a:pt x="52" y="6"/>
                    </a:lnTo>
                    <a:lnTo>
                      <a:pt x="52" y="7"/>
                    </a:lnTo>
                    <a:lnTo>
                      <a:pt x="52" y="13"/>
                    </a:lnTo>
                    <a:lnTo>
                      <a:pt x="52" y="36"/>
                    </a:lnTo>
                    <a:lnTo>
                      <a:pt x="52" y="42"/>
                    </a:lnTo>
                    <a:lnTo>
                      <a:pt x="54" y="45"/>
                    </a:lnTo>
                    <a:lnTo>
                      <a:pt x="55" y="47"/>
                    </a:lnTo>
                    <a:lnTo>
                      <a:pt x="61" y="49"/>
                    </a:lnTo>
                    <a:lnTo>
                      <a:pt x="63" y="49"/>
                    </a:lnTo>
                    <a:lnTo>
                      <a:pt x="66" y="47"/>
                    </a:lnTo>
                    <a:lnTo>
                      <a:pt x="72" y="43"/>
                    </a:lnTo>
                    <a:lnTo>
                      <a:pt x="73" y="42"/>
                    </a:lnTo>
                    <a:lnTo>
                      <a:pt x="73" y="13"/>
                    </a:lnTo>
                    <a:lnTo>
                      <a:pt x="73" y="7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2" y="2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0" y="0"/>
                    </a:lnTo>
                    <a:lnTo>
                      <a:pt x="88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4" y="7"/>
                    </a:lnTo>
                    <a:lnTo>
                      <a:pt x="84" y="13"/>
                    </a:lnTo>
                    <a:lnTo>
                      <a:pt x="84" y="33"/>
                    </a:lnTo>
                    <a:lnTo>
                      <a:pt x="84" y="38"/>
                    </a:lnTo>
                    <a:lnTo>
                      <a:pt x="84" y="43"/>
                    </a:lnTo>
                    <a:lnTo>
                      <a:pt x="84" y="45"/>
                    </a:lnTo>
                    <a:lnTo>
                      <a:pt x="86" y="47"/>
                    </a:lnTo>
                    <a:lnTo>
                      <a:pt x="86" y="49"/>
                    </a:lnTo>
                    <a:lnTo>
                      <a:pt x="86" y="49"/>
                    </a:lnTo>
                    <a:lnTo>
                      <a:pt x="88" y="49"/>
                    </a:lnTo>
                    <a:lnTo>
                      <a:pt x="90" y="49"/>
                    </a:lnTo>
                    <a:lnTo>
                      <a:pt x="91" y="49"/>
                    </a:lnTo>
                    <a:lnTo>
                      <a:pt x="91" y="49"/>
                    </a:lnTo>
                    <a:lnTo>
                      <a:pt x="77" y="56"/>
                    </a:lnTo>
                    <a:lnTo>
                      <a:pt x="73" y="56"/>
                    </a:lnTo>
                    <a:lnTo>
                      <a:pt x="73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325"/>
              <p:cNvSpPr>
                <a:spLocks/>
              </p:cNvSpPr>
              <p:nvPr/>
            </p:nvSpPr>
            <p:spPr bwMode="auto">
              <a:xfrm>
                <a:off x="4119" y="3704"/>
                <a:ext cx="18" cy="29"/>
              </a:xfrm>
              <a:custGeom>
                <a:avLst/>
                <a:gdLst/>
                <a:ahLst/>
                <a:cxnLst>
                  <a:cxn ang="0">
                    <a:pos x="4" y="38"/>
                  </a:cxn>
                  <a:cxn ang="0">
                    <a:pos x="7" y="47"/>
                  </a:cxn>
                  <a:cxn ang="0">
                    <a:pos x="14" y="53"/>
                  </a:cxn>
                  <a:cxn ang="0">
                    <a:pos x="23" y="54"/>
                  </a:cxn>
                  <a:cxn ang="0">
                    <a:pos x="29" y="49"/>
                  </a:cxn>
                  <a:cxn ang="0">
                    <a:pos x="29" y="44"/>
                  </a:cxn>
                  <a:cxn ang="0">
                    <a:pos x="25" y="40"/>
                  </a:cxn>
                  <a:cxn ang="0">
                    <a:pos x="13" y="33"/>
                  </a:cxn>
                  <a:cxn ang="0">
                    <a:pos x="2" y="22"/>
                  </a:cxn>
                  <a:cxn ang="0">
                    <a:pos x="0" y="13"/>
                  </a:cxn>
                  <a:cxn ang="0">
                    <a:pos x="5" y="4"/>
                  </a:cxn>
                  <a:cxn ang="0">
                    <a:pos x="18" y="0"/>
                  </a:cxn>
                  <a:cxn ang="0">
                    <a:pos x="31" y="2"/>
                  </a:cxn>
                  <a:cxn ang="0">
                    <a:pos x="34" y="2"/>
                  </a:cxn>
                  <a:cxn ang="0">
                    <a:pos x="36" y="0"/>
                  </a:cxn>
                  <a:cxn ang="0">
                    <a:pos x="38" y="20"/>
                  </a:cxn>
                  <a:cxn ang="0">
                    <a:pos x="32" y="13"/>
                  </a:cxn>
                  <a:cxn ang="0">
                    <a:pos x="23" y="6"/>
                  </a:cxn>
                  <a:cxn ang="0">
                    <a:pos x="14" y="4"/>
                  </a:cxn>
                  <a:cxn ang="0">
                    <a:pos x="9" y="9"/>
                  </a:cxn>
                  <a:cxn ang="0">
                    <a:pos x="9" y="17"/>
                  </a:cxn>
                  <a:cxn ang="0">
                    <a:pos x="14" y="22"/>
                  </a:cxn>
                  <a:cxn ang="0">
                    <a:pos x="23" y="26"/>
                  </a:cxn>
                  <a:cxn ang="0">
                    <a:pos x="34" y="35"/>
                  </a:cxn>
                  <a:cxn ang="0">
                    <a:pos x="38" y="42"/>
                  </a:cxn>
                  <a:cxn ang="0">
                    <a:pos x="32" y="54"/>
                  </a:cxn>
                  <a:cxn ang="0">
                    <a:pos x="25" y="58"/>
                  </a:cxn>
                  <a:cxn ang="0">
                    <a:pos x="16" y="58"/>
                  </a:cxn>
                  <a:cxn ang="0">
                    <a:pos x="9" y="56"/>
                  </a:cxn>
                  <a:cxn ang="0">
                    <a:pos x="7" y="56"/>
                  </a:cxn>
                  <a:cxn ang="0">
                    <a:pos x="5" y="56"/>
                  </a:cxn>
                  <a:cxn ang="0">
                    <a:pos x="4" y="58"/>
                  </a:cxn>
                </a:cxnLst>
                <a:rect l="0" t="0" r="r" b="b"/>
                <a:pathLst>
                  <a:path w="38" h="58">
                    <a:moveTo>
                      <a:pt x="4" y="58"/>
                    </a:moveTo>
                    <a:lnTo>
                      <a:pt x="4" y="38"/>
                    </a:lnTo>
                    <a:lnTo>
                      <a:pt x="5" y="38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4" y="53"/>
                    </a:lnTo>
                    <a:lnTo>
                      <a:pt x="20" y="54"/>
                    </a:lnTo>
                    <a:lnTo>
                      <a:pt x="23" y="54"/>
                    </a:lnTo>
                    <a:lnTo>
                      <a:pt x="27" y="53"/>
                    </a:lnTo>
                    <a:lnTo>
                      <a:pt x="29" y="49"/>
                    </a:lnTo>
                    <a:lnTo>
                      <a:pt x="29" y="47"/>
                    </a:lnTo>
                    <a:lnTo>
                      <a:pt x="29" y="44"/>
                    </a:lnTo>
                    <a:lnTo>
                      <a:pt x="27" y="42"/>
                    </a:lnTo>
                    <a:lnTo>
                      <a:pt x="25" y="40"/>
                    </a:lnTo>
                    <a:lnTo>
                      <a:pt x="20" y="36"/>
                    </a:lnTo>
                    <a:lnTo>
                      <a:pt x="13" y="33"/>
                    </a:lnTo>
                    <a:lnTo>
                      <a:pt x="5" y="27"/>
                    </a:lnTo>
                    <a:lnTo>
                      <a:pt x="2" y="22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11" y="2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20"/>
                    </a:lnTo>
                    <a:lnTo>
                      <a:pt x="36" y="20"/>
                    </a:lnTo>
                    <a:lnTo>
                      <a:pt x="32" y="13"/>
                    </a:lnTo>
                    <a:lnTo>
                      <a:pt x="29" y="8"/>
                    </a:lnTo>
                    <a:lnTo>
                      <a:pt x="23" y="6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1" y="6"/>
                    </a:lnTo>
                    <a:lnTo>
                      <a:pt x="9" y="9"/>
                    </a:lnTo>
                    <a:lnTo>
                      <a:pt x="9" y="13"/>
                    </a:lnTo>
                    <a:lnTo>
                      <a:pt x="9" y="17"/>
                    </a:lnTo>
                    <a:lnTo>
                      <a:pt x="11" y="20"/>
                    </a:lnTo>
                    <a:lnTo>
                      <a:pt x="14" y="22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31" y="31"/>
                    </a:lnTo>
                    <a:lnTo>
                      <a:pt x="34" y="35"/>
                    </a:lnTo>
                    <a:lnTo>
                      <a:pt x="36" y="38"/>
                    </a:lnTo>
                    <a:lnTo>
                      <a:pt x="38" y="42"/>
                    </a:lnTo>
                    <a:lnTo>
                      <a:pt x="36" y="49"/>
                    </a:lnTo>
                    <a:lnTo>
                      <a:pt x="32" y="54"/>
                    </a:lnTo>
                    <a:lnTo>
                      <a:pt x="29" y="56"/>
                    </a:lnTo>
                    <a:lnTo>
                      <a:pt x="25" y="58"/>
                    </a:lnTo>
                    <a:lnTo>
                      <a:pt x="20" y="58"/>
                    </a:lnTo>
                    <a:lnTo>
                      <a:pt x="16" y="58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7" y="56"/>
                    </a:lnTo>
                    <a:lnTo>
                      <a:pt x="7" y="56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8"/>
                    </a:lnTo>
                    <a:lnTo>
                      <a:pt x="4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326"/>
              <p:cNvSpPr>
                <a:spLocks/>
              </p:cNvSpPr>
              <p:nvPr/>
            </p:nvSpPr>
            <p:spPr bwMode="auto">
              <a:xfrm>
                <a:off x="4055" y="3693"/>
                <a:ext cx="13" cy="54"/>
              </a:xfrm>
              <a:custGeom>
                <a:avLst/>
                <a:gdLst/>
                <a:ahLst/>
                <a:cxnLst>
                  <a:cxn ang="0">
                    <a:pos x="27" y="108"/>
                  </a:cxn>
                  <a:cxn ang="0">
                    <a:pos x="0" y="108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4"/>
                  </a:cxn>
                  <a:cxn ang="0">
                    <a:pos x="11" y="4"/>
                  </a:cxn>
                  <a:cxn ang="0">
                    <a:pos x="11" y="104"/>
                  </a:cxn>
                  <a:cxn ang="0">
                    <a:pos x="27" y="104"/>
                  </a:cxn>
                  <a:cxn ang="0">
                    <a:pos x="27" y="108"/>
                  </a:cxn>
                </a:cxnLst>
                <a:rect l="0" t="0" r="r" b="b"/>
                <a:pathLst>
                  <a:path w="27" h="108">
                    <a:moveTo>
                      <a:pt x="27" y="108"/>
                    </a:moveTo>
                    <a:lnTo>
                      <a:pt x="0" y="108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4"/>
                    </a:lnTo>
                    <a:lnTo>
                      <a:pt x="11" y="4"/>
                    </a:lnTo>
                    <a:lnTo>
                      <a:pt x="11" y="104"/>
                    </a:lnTo>
                    <a:lnTo>
                      <a:pt x="27" y="104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327"/>
              <p:cNvSpPr>
                <a:spLocks noChangeArrowheads="1"/>
              </p:cNvSpPr>
              <p:nvPr/>
            </p:nvSpPr>
            <p:spPr bwMode="auto">
              <a:xfrm>
                <a:off x="3540" y="1272"/>
                <a:ext cx="1431" cy="2257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Rectangle 328"/>
              <p:cNvSpPr>
                <a:spLocks noChangeArrowheads="1"/>
              </p:cNvSpPr>
              <p:nvPr/>
            </p:nvSpPr>
            <p:spPr bwMode="auto">
              <a:xfrm>
                <a:off x="4574" y="1330"/>
                <a:ext cx="337" cy="89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Rectangle 329"/>
              <p:cNvSpPr>
                <a:spLocks noChangeArrowheads="1"/>
              </p:cNvSpPr>
              <p:nvPr/>
            </p:nvSpPr>
            <p:spPr bwMode="auto">
              <a:xfrm>
                <a:off x="4574" y="1330"/>
                <a:ext cx="337" cy="89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30"/>
              <p:cNvSpPr>
                <a:spLocks/>
              </p:cNvSpPr>
              <p:nvPr/>
            </p:nvSpPr>
            <p:spPr bwMode="auto">
              <a:xfrm>
                <a:off x="4598" y="2044"/>
                <a:ext cx="33" cy="25"/>
              </a:xfrm>
              <a:custGeom>
                <a:avLst/>
                <a:gdLst/>
                <a:ahLst/>
                <a:cxnLst>
                  <a:cxn ang="0">
                    <a:pos x="67" y="50"/>
                  </a:cxn>
                  <a:cxn ang="0">
                    <a:pos x="0" y="50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8" y="41"/>
                  </a:cxn>
                  <a:cxn ang="0">
                    <a:pos x="27" y="41"/>
                  </a:cxn>
                  <a:cxn ang="0">
                    <a:pos x="27" y="5"/>
                  </a:cxn>
                  <a:cxn ang="0">
                    <a:pos x="36" y="5"/>
                  </a:cxn>
                  <a:cxn ang="0">
                    <a:pos x="36" y="41"/>
                  </a:cxn>
                  <a:cxn ang="0">
                    <a:pos x="60" y="41"/>
                  </a:cxn>
                  <a:cxn ang="0">
                    <a:pos x="60" y="0"/>
                  </a:cxn>
                  <a:cxn ang="0">
                    <a:pos x="67" y="0"/>
                  </a:cxn>
                  <a:cxn ang="0">
                    <a:pos x="67" y="50"/>
                  </a:cxn>
                </a:cxnLst>
                <a:rect l="0" t="0" r="r" b="b"/>
                <a:pathLst>
                  <a:path w="67" h="50">
                    <a:moveTo>
                      <a:pt x="67" y="50"/>
                    </a:moveTo>
                    <a:lnTo>
                      <a:pt x="0" y="50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8" y="41"/>
                    </a:lnTo>
                    <a:lnTo>
                      <a:pt x="27" y="41"/>
                    </a:lnTo>
                    <a:lnTo>
                      <a:pt x="27" y="5"/>
                    </a:lnTo>
                    <a:lnTo>
                      <a:pt x="36" y="5"/>
                    </a:lnTo>
                    <a:lnTo>
                      <a:pt x="36" y="41"/>
                    </a:lnTo>
                    <a:lnTo>
                      <a:pt x="60" y="41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67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31"/>
              <p:cNvSpPr>
                <a:spLocks/>
              </p:cNvSpPr>
              <p:nvPr/>
            </p:nvSpPr>
            <p:spPr bwMode="auto">
              <a:xfrm>
                <a:off x="4597" y="2026"/>
                <a:ext cx="34" cy="14"/>
              </a:xfrm>
              <a:custGeom>
                <a:avLst/>
                <a:gdLst/>
                <a:ahLst/>
                <a:cxnLst>
                  <a:cxn ang="0">
                    <a:pos x="68" y="23"/>
                  </a:cxn>
                  <a:cxn ang="0">
                    <a:pos x="27" y="23"/>
                  </a:cxn>
                  <a:cxn ang="0">
                    <a:pos x="27" y="28"/>
                  </a:cxn>
                  <a:cxn ang="0">
                    <a:pos x="19" y="28"/>
                  </a:cxn>
                  <a:cxn ang="0">
                    <a:pos x="19" y="23"/>
                  </a:cxn>
                  <a:cxn ang="0">
                    <a:pos x="14" y="23"/>
                  </a:cxn>
                  <a:cxn ang="0">
                    <a:pos x="10" y="21"/>
                  </a:cxn>
                  <a:cxn ang="0">
                    <a:pos x="7" y="21"/>
                  </a:cxn>
                  <a:cxn ang="0">
                    <a:pos x="3" y="19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0" y="9"/>
                  </a:cxn>
                  <a:cxn ang="0">
                    <a:pos x="0" y="5"/>
                  </a:cxn>
                  <a:cxn ang="0">
                    <a:pos x="1" y="0"/>
                  </a:cxn>
                  <a:cxn ang="0">
                    <a:pos x="9" y="1"/>
                  </a:cxn>
                  <a:cxn ang="0">
                    <a:pos x="7" y="3"/>
                  </a:cxn>
                  <a:cxn ang="0">
                    <a:pos x="7" y="7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4" y="14"/>
                  </a:cxn>
                  <a:cxn ang="0">
                    <a:pos x="19" y="14"/>
                  </a:cxn>
                  <a:cxn ang="0">
                    <a:pos x="19" y="5"/>
                  </a:cxn>
                  <a:cxn ang="0">
                    <a:pos x="27" y="5"/>
                  </a:cxn>
                  <a:cxn ang="0">
                    <a:pos x="27" y="14"/>
                  </a:cxn>
                  <a:cxn ang="0">
                    <a:pos x="68" y="14"/>
                  </a:cxn>
                  <a:cxn ang="0">
                    <a:pos x="68" y="23"/>
                  </a:cxn>
                </a:cxnLst>
                <a:rect l="0" t="0" r="r" b="b"/>
                <a:pathLst>
                  <a:path w="68" h="28">
                    <a:moveTo>
                      <a:pt x="68" y="23"/>
                    </a:moveTo>
                    <a:lnTo>
                      <a:pt x="27" y="23"/>
                    </a:lnTo>
                    <a:lnTo>
                      <a:pt x="27" y="28"/>
                    </a:lnTo>
                    <a:lnTo>
                      <a:pt x="19" y="28"/>
                    </a:lnTo>
                    <a:lnTo>
                      <a:pt x="19" y="23"/>
                    </a:lnTo>
                    <a:lnTo>
                      <a:pt x="14" y="23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3" y="19"/>
                    </a:lnTo>
                    <a:lnTo>
                      <a:pt x="1" y="16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7" y="7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4" y="14"/>
                    </a:lnTo>
                    <a:lnTo>
                      <a:pt x="19" y="14"/>
                    </a:lnTo>
                    <a:lnTo>
                      <a:pt x="19" y="5"/>
                    </a:lnTo>
                    <a:lnTo>
                      <a:pt x="27" y="5"/>
                    </a:lnTo>
                    <a:lnTo>
                      <a:pt x="27" y="14"/>
                    </a:lnTo>
                    <a:lnTo>
                      <a:pt x="68" y="14"/>
                    </a:lnTo>
                    <a:lnTo>
                      <a:pt x="68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332"/>
              <p:cNvSpPr>
                <a:spLocks/>
              </p:cNvSpPr>
              <p:nvPr/>
            </p:nvSpPr>
            <p:spPr bwMode="auto">
              <a:xfrm>
                <a:off x="4597" y="2012"/>
                <a:ext cx="34" cy="15"/>
              </a:xfrm>
              <a:custGeom>
                <a:avLst/>
                <a:gdLst/>
                <a:ahLst/>
                <a:cxnLst>
                  <a:cxn ang="0">
                    <a:pos x="68" y="21"/>
                  </a:cxn>
                  <a:cxn ang="0">
                    <a:pos x="27" y="21"/>
                  </a:cxn>
                  <a:cxn ang="0">
                    <a:pos x="27" y="28"/>
                  </a:cxn>
                  <a:cxn ang="0">
                    <a:pos x="19" y="28"/>
                  </a:cxn>
                  <a:cxn ang="0">
                    <a:pos x="19" y="21"/>
                  </a:cxn>
                  <a:cxn ang="0">
                    <a:pos x="14" y="21"/>
                  </a:cxn>
                  <a:cxn ang="0">
                    <a:pos x="10" y="21"/>
                  </a:cxn>
                  <a:cxn ang="0">
                    <a:pos x="7" y="21"/>
                  </a:cxn>
                  <a:cxn ang="0">
                    <a:pos x="3" y="19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0"/>
                  </a:cxn>
                  <a:cxn ang="0">
                    <a:pos x="9" y="1"/>
                  </a:cxn>
                  <a:cxn ang="0">
                    <a:pos x="7" y="3"/>
                  </a:cxn>
                  <a:cxn ang="0">
                    <a:pos x="7" y="7"/>
                  </a:cxn>
                  <a:cxn ang="0">
                    <a:pos x="9" y="9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9" y="12"/>
                  </a:cxn>
                  <a:cxn ang="0">
                    <a:pos x="19" y="5"/>
                  </a:cxn>
                  <a:cxn ang="0">
                    <a:pos x="27" y="5"/>
                  </a:cxn>
                  <a:cxn ang="0">
                    <a:pos x="27" y="12"/>
                  </a:cxn>
                  <a:cxn ang="0">
                    <a:pos x="68" y="12"/>
                  </a:cxn>
                  <a:cxn ang="0">
                    <a:pos x="68" y="21"/>
                  </a:cxn>
                </a:cxnLst>
                <a:rect l="0" t="0" r="r" b="b"/>
                <a:pathLst>
                  <a:path w="68" h="28">
                    <a:moveTo>
                      <a:pt x="68" y="21"/>
                    </a:moveTo>
                    <a:lnTo>
                      <a:pt x="27" y="21"/>
                    </a:lnTo>
                    <a:lnTo>
                      <a:pt x="27" y="28"/>
                    </a:lnTo>
                    <a:lnTo>
                      <a:pt x="19" y="28"/>
                    </a:lnTo>
                    <a:lnTo>
                      <a:pt x="19" y="21"/>
                    </a:lnTo>
                    <a:lnTo>
                      <a:pt x="14" y="21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3" y="19"/>
                    </a:lnTo>
                    <a:lnTo>
                      <a:pt x="1" y="16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7" y="7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9" y="12"/>
                    </a:lnTo>
                    <a:lnTo>
                      <a:pt x="19" y="5"/>
                    </a:lnTo>
                    <a:lnTo>
                      <a:pt x="27" y="5"/>
                    </a:lnTo>
                    <a:lnTo>
                      <a:pt x="27" y="12"/>
                    </a:lnTo>
                    <a:lnTo>
                      <a:pt x="68" y="12"/>
                    </a:lnTo>
                    <a:lnTo>
                      <a:pt x="68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333"/>
              <p:cNvSpPr>
                <a:spLocks noEditPoints="1"/>
              </p:cNvSpPr>
              <p:nvPr/>
            </p:nvSpPr>
            <p:spPr bwMode="auto">
              <a:xfrm>
                <a:off x="4606" y="1990"/>
                <a:ext cx="26" cy="22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36" y="1"/>
                  </a:cxn>
                  <a:cxn ang="0">
                    <a:pos x="43" y="3"/>
                  </a:cxn>
                  <a:cxn ang="0">
                    <a:pos x="46" y="9"/>
                  </a:cxn>
                  <a:cxn ang="0">
                    <a:pos x="50" y="14"/>
                  </a:cxn>
                  <a:cxn ang="0">
                    <a:pos x="52" y="21"/>
                  </a:cxn>
                  <a:cxn ang="0">
                    <a:pos x="50" y="28"/>
                  </a:cxn>
                  <a:cxn ang="0">
                    <a:pos x="48" y="34"/>
                  </a:cxn>
                  <a:cxn ang="0">
                    <a:pos x="45" y="39"/>
                  </a:cxn>
                  <a:cxn ang="0">
                    <a:pos x="39" y="43"/>
                  </a:cxn>
                  <a:cxn ang="0">
                    <a:pos x="34" y="45"/>
                  </a:cxn>
                  <a:cxn ang="0">
                    <a:pos x="27" y="45"/>
                  </a:cxn>
                  <a:cxn ang="0">
                    <a:pos x="18" y="45"/>
                  </a:cxn>
                  <a:cxn ang="0">
                    <a:pos x="12" y="43"/>
                  </a:cxn>
                  <a:cxn ang="0">
                    <a:pos x="7" y="39"/>
                  </a:cxn>
                  <a:cxn ang="0">
                    <a:pos x="3" y="34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1" y="16"/>
                  </a:cxn>
                  <a:cxn ang="0">
                    <a:pos x="3" y="10"/>
                  </a:cxn>
                  <a:cxn ang="0">
                    <a:pos x="7" y="7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5" y="0"/>
                  </a:cxn>
                  <a:cxn ang="0">
                    <a:pos x="27" y="0"/>
                  </a:cxn>
                  <a:cxn ang="0">
                    <a:pos x="28" y="0"/>
                  </a:cxn>
                  <a:cxn ang="0">
                    <a:pos x="28" y="36"/>
                  </a:cxn>
                  <a:cxn ang="0">
                    <a:pos x="34" y="36"/>
                  </a:cxn>
                  <a:cxn ang="0">
                    <a:pos x="39" y="32"/>
                  </a:cxn>
                  <a:cxn ang="0">
                    <a:pos x="43" y="27"/>
                  </a:cxn>
                  <a:cxn ang="0">
                    <a:pos x="43" y="21"/>
                  </a:cxn>
                  <a:cxn ang="0">
                    <a:pos x="43" y="18"/>
                  </a:cxn>
                  <a:cxn ang="0">
                    <a:pos x="41" y="14"/>
                  </a:cxn>
                  <a:cxn ang="0">
                    <a:pos x="39" y="12"/>
                  </a:cxn>
                  <a:cxn ang="0">
                    <a:pos x="36" y="9"/>
                  </a:cxn>
                  <a:cxn ang="0">
                    <a:pos x="19" y="36"/>
                  </a:cxn>
                  <a:cxn ang="0">
                    <a:pos x="19" y="9"/>
                  </a:cxn>
                  <a:cxn ang="0">
                    <a:pos x="16" y="10"/>
                  </a:cxn>
                  <a:cxn ang="0">
                    <a:pos x="12" y="12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9" y="28"/>
                  </a:cxn>
                  <a:cxn ang="0">
                    <a:pos x="10" y="32"/>
                  </a:cxn>
                  <a:cxn ang="0">
                    <a:pos x="16" y="36"/>
                  </a:cxn>
                  <a:cxn ang="0">
                    <a:pos x="19" y="36"/>
                  </a:cxn>
                </a:cxnLst>
                <a:rect l="0" t="0" r="r" b="b"/>
                <a:pathLst>
                  <a:path w="52" h="45">
                    <a:moveTo>
                      <a:pt x="36" y="9"/>
                    </a:moveTo>
                    <a:lnTo>
                      <a:pt x="36" y="1"/>
                    </a:lnTo>
                    <a:lnTo>
                      <a:pt x="43" y="3"/>
                    </a:lnTo>
                    <a:lnTo>
                      <a:pt x="46" y="9"/>
                    </a:lnTo>
                    <a:lnTo>
                      <a:pt x="50" y="14"/>
                    </a:lnTo>
                    <a:lnTo>
                      <a:pt x="52" y="21"/>
                    </a:lnTo>
                    <a:lnTo>
                      <a:pt x="50" y="28"/>
                    </a:lnTo>
                    <a:lnTo>
                      <a:pt x="48" y="34"/>
                    </a:lnTo>
                    <a:lnTo>
                      <a:pt x="45" y="39"/>
                    </a:lnTo>
                    <a:lnTo>
                      <a:pt x="39" y="43"/>
                    </a:lnTo>
                    <a:lnTo>
                      <a:pt x="34" y="45"/>
                    </a:lnTo>
                    <a:lnTo>
                      <a:pt x="27" y="45"/>
                    </a:lnTo>
                    <a:lnTo>
                      <a:pt x="18" y="45"/>
                    </a:lnTo>
                    <a:lnTo>
                      <a:pt x="12" y="43"/>
                    </a:lnTo>
                    <a:lnTo>
                      <a:pt x="7" y="39"/>
                    </a:lnTo>
                    <a:lnTo>
                      <a:pt x="3" y="34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3" y="10"/>
                    </a:lnTo>
                    <a:lnTo>
                      <a:pt x="7" y="7"/>
                    </a:lnTo>
                    <a:lnTo>
                      <a:pt x="12" y="3"/>
                    </a:lnTo>
                    <a:lnTo>
                      <a:pt x="18" y="1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36"/>
                    </a:lnTo>
                    <a:lnTo>
                      <a:pt x="34" y="36"/>
                    </a:lnTo>
                    <a:lnTo>
                      <a:pt x="39" y="32"/>
                    </a:lnTo>
                    <a:lnTo>
                      <a:pt x="43" y="27"/>
                    </a:lnTo>
                    <a:lnTo>
                      <a:pt x="43" y="21"/>
                    </a:lnTo>
                    <a:lnTo>
                      <a:pt x="43" y="18"/>
                    </a:lnTo>
                    <a:lnTo>
                      <a:pt x="41" y="14"/>
                    </a:lnTo>
                    <a:lnTo>
                      <a:pt x="39" y="12"/>
                    </a:lnTo>
                    <a:lnTo>
                      <a:pt x="36" y="9"/>
                    </a:lnTo>
                    <a:close/>
                    <a:moveTo>
                      <a:pt x="19" y="36"/>
                    </a:moveTo>
                    <a:lnTo>
                      <a:pt x="19" y="9"/>
                    </a:lnTo>
                    <a:lnTo>
                      <a:pt x="16" y="10"/>
                    </a:lnTo>
                    <a:lnTo>
                      <a:pt x="12" y="12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9" y="28"/>
                    </a:lnTo>
                    <a:lnTo>
                      <a:pt x="10" y="32"/>
                    </a:lnTo>
                    <a:lnTo>
                      <a:pt x="16" y="36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Rectangle 334"/>
              <p:cNvSpPr>
                <a:spLocks noChangeArrowheads="1"/>
              </p:cNvSpPr>
              <p:nvPr/>
            </p:nvSpPr>
            <p:spPr bwMode="auto">
              <a:xfrm>
                <a:off x="4598" y="1981"/>
                <a:ext cx="33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335"/>
              <p:cNvSpPr>
                <a:spLocks/>
              </p:cNvSpPr>
              <p:nvPr/>
            </p:nvSpPr>
            <p:spPr bwMode="auto">
              <a:xfrm>
                <a:off x="4606" y="1957"/>
                <a:ext cx="26" cy="19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41" y="27"/>
                  </a:cxn>
                  <a:cxn ang="0">
                    <a:pos x="43" y="20"/>
                  </a:cxn>
                  <a:cxn ang="0">
                    <a:pos x="41" y="11"/>
                  </a:cxn>
                  <a:cxn ang="0">
                    <a:pos x="36" y="9"/>
                  </a:cxn>
                  <a:cxn ang="0">
                    <a:pos x="32" y="13"/>
                  </a:cxn>
                  <a:cxn ang="0">
                    <a:pos x="30" y="20"/>
                  </a:cxn>
                  <a:cxn ang="0">
                    <a:pos x="27" y="31"/>
                  </a:cxn>
                  <a:cxn ang="0">
                    <a:pos x="21" y="38"/>
                  </a:cxn>
                  <a:cxn ang="0">
                    <a:pos x="14" y="40"/>
                  </a:cxn>
                  <a:cxn ang="0">
                    <a:pos x="9" y="38"/>
                  </a:cxn>
                  <a:cxn ang="0">
                    <a:pos x="3" y="34"/>
                  </a:cxn>
                  <a:cxn ang="0">
                    <a:pos x="1" y="29"/>
                  </a:cxn>
                  <a:cxn ang="0">
                    <a:pos x="0" y="22"/>
                  </a:cxn>
                  <a:cxn ang="0">
                    <a:pos x="1" y="13"/>
                  </a:cxn>
                  <a:cxn ang="0">
                    <a:pos x="7" y="5"/>
                  </a:cxn>
                  <a:cxn ang="0">
                    <a:pos x="14" y="4"/>
                  </a:cxn>
                  <a:cxn ang="0">
                    <a:pos x="12" y="13"/>
                  </a:cxn>
                  <a:cxn ang="0">
                    <a:pos x="9" y="18"/>
                  </a:cxn>
                  <a:cxn ang="0">
                    <a:pos x="9" y="25"/>
                  </a:cxn>
                  <a:cxn ang="0">
                    <a:pos x="12" y="29"/>
                  </a:cxn>
                  <a:cxn ang="0">
                    <a:pos x="16" y="31"/>
                  </a:cxn>
                  <a:cxn ang="0">
                    <a:pos x="18" y="29"/>
                  </a:cxn>
                  <a:cxn ang="0">
                    <a:pos x="19" y="25"/>
                  </a:cxn>
                  <a:cxn ang="0">
                    <a:pos x="23" y="13"/>
                  </a:cxn>
                  <a:cxn ang="0">
                    <a:pos x="27" y="5"/>
                  </a:cxn>
                  <a:cxn ang="0">
                    <a:pos x="32" y="0"/>
                  </a:cxn>
                  <a:cxn ang="0">
                    <a:pos x="39" y="0"/>
                  </a:cxn>
                  <a:cxn ang="0">
                    <a:pos x="46" y="5"/>
                  </a:cxn>
                  <a:cxn ang="0">
                    <a:pos x="50" y="14"/>
                  </a:cxn>
                  <a:cxn ang="0">
                    <a:pos x="50" y="25"/>
                  </a:cxn>
                  <a:cxn ang="0">
                    <a:pos x="46" y="34"/>
                  </a:cxn>
                  <a:cxn ang="0">
                    <a:pos x="41" y="38"/>
                  </a:cxn>
                </a:cxnLst>
                <a:rect l="0" t="0" r="r" b="b"/>
                <a:pathLst>
                  <a:path w="52" h="40">
                    <a:moveTo>
                      <a:pt x="36" y="40"/>
                    </a:moveTo>
                    <a:lnTo>
                      <a:pt x="34" y="31"/>
                    </a:lnTo>
                    <a:lnTo>
                      <a:pt x="37" y="31"/>
                    </a:lnTo>
                    <a:lnTo>
                      <a:pt x="41" y="27"/>
                    </a:lnTo>
                    <a:lnTo>
                      <a:pt x="43" y="23"/>
                    </a:lnTo>
                    <a:lnTo>
                      <a:pt x="43" y="20"/>
                    </a:lnTo>
                    <a:lnTo>
                      <a:pt x="43" y="14"/>
                    </a:lnTo>
                    <a:lnTo>
                      <a:pt x="41" y="11"/>
                    </a:lnTo>
                    <a:lnTo>
                      <a:pt x="39" y="9"/>
                    </a:lnTo>
                    <a:lnTo>
                      <a:pt x="36" y="9"/>
                    </a:lnTo>
                    <a:lnTo>
                      <a:pt x="34" y="9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0" y="20"/>
                    </a:lnTo>
                    <a:lnTo>
                      <a:pt x="28" y="27"/>
                    </a:lnTo>
                    <a:lnTo>
                      <a:pt x="27" y="31"/>
                    </a:lnTo>
                    <a:lnTo>
                      <a:pt x="23" y="34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4" y="40"/>
                    </a:lnTo>
                    <a:lnTo>
                      <a:pt x="12" y="38"/>
                    </a:lnTo>
                    <a:lnTo>
                      <a:pt x="9" y="38"/>
                    </a:lnTo>
                    <a:lnTo>
                      <a:pt x="5" y="36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1" y="29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1" y="13"/>
                    </a:lnTo>
                    <a:lnTo>
                      <a:pt x="3" y="7"/>
                    </a:lnTo>
                    <a:lnTo>
                      <a:pt x="7" y="5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4" y="11"/>
                    </a:lnTo>
                    <a:lnTo>
                      <a:pt x="12" y="13"/>
                    </a:lnTo>
                    <a:lnTo>
                      <a:pt x="10" y="14"/>
                    </a:lnTo>
                    <a:lnTo>
                      <a:pt x="9" y="18"/>
                    </a:lnTo>
                    <a:lnTo>
                      <a:pt x="9" y="22"/>
                    </a:lnTo>
                    <a:lnTo>
                      <a:pt x="9" y="25"/>
                    </a:lnTo>
                    <a:lnTo>
                      <a:pt x="10" y="29"/>
                    </a:lnTo>
                    <a:lnTo>
                      <a:pt x="12" y="29"/>
                    </a:lnTo>
                    <a:lnTo>
                      <a:pt x="14" y="31"/>
                    </a:lnTo>
                    <a:lnTo>
                      <a:pt x="16" y="31"/>
                    </a:lnTo>
                    <a:lnTo>
                      <a:pt x="16" y="29"/>
                    </a:lnTo>
                    <a:lnTo>
                      <a:pt x="18" y="29"/>
                    </a:lnTo>
                    <a:lnTo>
                      <a:pt x="18" y="27"/>
                    </a:lnTo>
                    <a:lnTo>
                      <a:pt x="19" y="25"/>
                    </a:lnTo>
                    <a:lnTo>
                      <a:pt x="19" y="20"/>
                    </a:lnTo>
                    <a:lnTo>
                      <a:pt x="23" y="13"/>
                    </a:lnTo>
                    <a:lnTo>
                      <a:pt x="23" y="9"/>
                    </a:lnTo>
                    <a:lnTo>
                      <a:pt x="27" y="5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3" y="2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50" y="14"/>
                    </a:lnTo>
                    <a:lnTo>
                      <a:pt x="52" y="20"/>
                    </a:lnTo>
                    <a:lnTo>
                      <a:pt x="50" y="25"/>
                    </a:lnTo>
                    <a:lnTo>
                      <a:pt x="50" y="31"/>
                    </a:lnTo>
                    <a:lnTo>
                      <a:pt x="46" y="34"/>
                    </a:lnTo>
                    <a:lnTo>
                      <a:pt x="45" y="36"/>
                    </a:lnTo>
                    <a:lnTo>
                      <a:pt x="41" y="38"/>
                    </a:lnTo>
                    <a:lnTo>
                      <a:pt x="36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336"/>
              <p:cNvSpPr>
                <a:spLocks noEditPoints="1"/>
              </p:cNvSpPr>
              <p:nvPr/>
            </p:nvSpPr>
            <p:spPr bwMode="auto">
              <a:xfrm>
                <a:off x="4598" y="1930"/>
                <a:ext cx="34" cy="21"/>
              </a:xfrm>
              <a:custGeom>
                <a:avLst/>
                <a:gdLst/>
                <a:ahLst/>
                <a:cxnLst>
                  <a:cxn ang="0">
                    <a:pos x="67" y="34"/>
                  </a:cxn>
                  <a:cxn ang="0">
                    <a:pos x="67" y="41"/>
                  </a:cxn>
                  <a:cxn ang="0">
                    <a:pos x="0" y="41"/>
                  </a:cxn>
                  <a:cxn ang="0">
                    <a:pos x="0" y="34"/>
                  </a:cxn>
                  <a:cxn ang="0">
                    <a:pos x="26" y="34"/>
                  </a:cxn>
                  <a:cxn ang="0">
                    <a:pos x="20" y="30"/>
                  </a:cxn>
                  <a:cxn ang="0">
                    <a:pos x="18" y="25"/>
                  </a:cxn>
                  <a:cxn ang="0">
                    <a:pos x="17" y="20"/>
                  </a:cxn>
                  <a:cxn ang="0">
                    <a:pos x="18" y="16"/>
                  </a:cxn>
                  <a:cxn ang="0">
                    <a:pos x="18" y="12"/>
                  </a:cxn>
                  <a:cxn ang="0">
                    <a:pos x="22" y="9"/>
                  </a:cxn>
                  <a:cxn ang="0">
                    <a:pos x="24" y="5"/>
                  </a:cxn>
                  <a:cxn ang="0">
                    <a:pos x="27" y="3"/>
                  </a:cxn>
                  <a:cxn ang="0">
                    <a:pos x="33" y="2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9" y="0"/>
                  </a:cxn>
                  <a:cxn ang="0">
                    <a:pos x="56" y="3"/>
                  </a:cxn>
                  <a:cxn ang="0">
                    <a:pos x="62" y="5"/>
                  </a:cxn>
                  <a:cxn ang="0">
                    <a:pos x="65" y="11"/>
                  </a:cxn>
                  <a:cxn ang="0">
                    <a:pos x="67" y="14"/>
                  </a:cxn>
                  <a:cxn ang="0">
                    <a:pos x="69" y="20"/>
                  </a:cxn>
                  <a:cxn ang="0">
                    <a:pos x="67" y="25"/>
                  </a:cxn>
                  <a:cxn ang="0">
                    <a:pos x="65" y="30"/>
                  </a:cxn>
                  <a:cxn ang="0">
                    <a:pos x="60" y="34"/>
                  </a:cxn>
                  <a:cxn ang="0">
                    <a:pos x="67" y="34"/>
                  </a:cxn>
                  <a:cxn ang="0">
                    <a:pos x="42" y="34"/>
                  </a:cxn>
                  <a:cxn ang="0">
                    <a:pos x="49" y="32"/>
                  </a:cxn>
                  <a:cxn ang="0">
                    <a:pos x="54" y="30"/>
                  </a:cxn>
                  <a:cxn ang="0">
                    <a:pos x="58" y="29"/>
                  </a:cxn>
                  <a:cxn ang="0">
                    <a:pos x="60" y="25"/>
                  </a:cxn>
                  <a:cxn ang="0">
                    <a:pos x="60" y="21"/>
                  </a:cxn>
                  <a:cxn ang="0">
                    <a:pos x="60" y="16"/>
                  </a:cxn>
                  <a:cxn ang="0">
                    <a:pos x="56" y="12"/>
                  </a:cxn>
                  <a:cxn ang="0">
                    <a:pos x="53" y="11"/>
                  </a:cxn>
                  <a:cxn ang="0">
                    <a:pos x="47" y="9"/>
                  </a:cxn>
                  <a:cxn ang="0">
                    <a:pos x="42" y="9"/>
                  </a:cxn>
                  <a:cxn ang="0">
                    <a:pos x="36" y="9"/>
                  </a:cxn>
                  <a:cxn ang="0">
                    <a:pos x="33" y="11"/>
                  </a:cxn>
                  <a:cxn ang="0">
                    <a:pos x="29" y="12"/>
                  </a:cxn>
                  <a:cxn ang="0">
                    <a:pos x="26" y="16"/>
                  </a:cxn>
                  <a:cxn ang="0">
                    <a:pos x="26" y="21"/>
                  </a:cxn>
                  <a:cxn ang="0">
                    <a:pos x="26" y="25"/>
                  </a:cxn>
                  <a:cxn ang="0">
                    <a:pos x="29" y="30"/>
                  </a:cxn>
                  <a:cxn ang="0">
                    <a:pos x="33" y="32"/>
                  </a:cxn>
                  <a:cxn ang="0">
                    <a:pos x="36" y="32"/>
                  </a:cxn>
                  <a:cxn ang="0">
                    <a:pos x="42" y="34"/>
                  </a:cxn>
                </a:cxnLst>
                <a:rect l="0" t="0" r="r" b="b"/>
                <a:pathLst>
                  <a:path w="69" h="41">
                    <a:moveTo>
                      <a:pt x="67" y="34"/>
                    </a:moveTo>
                    <a:lnTo>
                      <a:pt x="67" y="41"/>
                    </a:lnTo>
                    <a:lnTo>
                      <a:pt x="0" y="41"/>
                    </a:lnTo>
                    <a:lnTo>
                      <a:pt x="0" y="34"/>
                    </a:lnTo>
                    <a:lnTo>
                      <a:pt x="26" y="34"/>
                    </a:lnTo>
                    <a:lnTo>
                      <a:pt x="20" y="30"/>
                    </a:lnTo>
                    <a:lnTo>
                      <a:pt x="18" y="25"/>
                    </a:lnTo>
                    <a:lnTo>
                      <a:pt x="17" y="20"/>
                    </a:lnTo>
                    <a:lnTo>
                      <a:pt x="18" y="16"/>
                    </a:lnTo>
                    <a:lnTo>
                      <a:pt x="18" y="12"/>
                    </a:lnTo>
                    <a:lnTo>
                      <a:pt x="22" y="9"/>
                    </a:lnTo>
                    <a:lnTo>
                      <a:pt x="24" y="5"/>
                    </a:lnTo>
                    <a:lnTo>
                      <a:pt x="27" y="3"/>
                    </a:lnTo>
                    <a:lnTo>
                      <a:pt x="33" y="2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56" y="3"/>
                    </a:lnTo>
                    <a:lnTo>
                      <a:pt x="62" y="5"/>
                    </a:lnTo>
                    <a:lnTo>
                      <a:pt x="65" y="11"/>
                    </a:lnTo>
                    <a:lnTo>
                      <a:pt x="67" y="14"/>
                    </a:lnTo>
                    <a:lnTo>
                      <a:pt x="69" y="20"/>
                    </a:lnTo>
                    <a:lnTo>
                      <a:pt x="67" y="25"/>
                    </a:lnTo>
                    <a:lnTo>
                      <a:pt x="65" y="30"/>
                    </a:lnTo>
                    <a:lnTo>
                      <a:pt x="60" y="34"/>
                    </a:lnTo>
                    <a:lnTo>
                      <a:pt x="67" y="34"/>
                    </a:lnTo>
                    <a:close/>
                    <a:moveTo>
                      <a:pt x="42" y="34"/>
                    </a:moveTo>
                    <a:lnTo>
                      <a:pt x="49" y="32"/>
                    </a:lnTo>
                    <a:lnTo>
                      <a:pt x="54" y="30"/>
                    </a:lnTo>
                    <a:lnTo>
                      <a:pt x="58" y="29"/>
                    </a:lnTo>
                    <a:lnTo>
                      <a:pt x="60" y="25"/>
                    </a:lnTo>
                    <a:lnTo>
                      <a:pt x="60" y="21"/>
                    </a:lnTo>
                    <a:lnTo>
                      <a:pt x="60" y="16"/>
                    </a:lnTo>
                    <a:lnTo>
                      <a:pt x="56" y="12"/>
                    </a:lnTo>
                    <a:lnTo>
                      <a:pt x="53" y="11"/>
                    </a:lnTo>
                    <a:lnTo>
                      <a:pt x="47" y="9"/>
                    </a:lnTo>
                    <a:lnTo>
                      <a:pt x="42" y="9"/>
                    </a:lnTo>
                    <a:lnTo>
                      <a:pt x="36" y="9"/>
                    </a:lnTo>
                    <a:lnTo>
                      <a:pt x="33" y="11"/>
                    </a:lnTo>
                    <a:lnTo>
                      <a:pt x="29" y="12"/>
                    </a:lnTo>
                    <a:lnTo>
                      <a:pt x="26" y="16"/>
                    </a:lnTo>
                    <a:lnTo>
                      <a:pt x="26" y="21"/>
                    </a:lnTo>
                    <a:lnTo>
                      <a:pt x="26" y="25"/>
                    </a:lnTo>
                    <a:lnTo>
                      <a:pt x="29" y="30"/>
                    </a:lnTo>
                    <a:lnTo>
                      <a:pt x="33" y="32"/>
                    </a:lnTo>
                    <a:lnTo>
                      <a:pt x="36" y="32"/>
                    </a:lnTo>
                    <a:lnTo>
                      <a:pt x="4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337"/>
              <p:cNvSpPr>
                <a:spLocks noEditPoints="1"/>
              </p:cNvSpPr>
              <p:nvPr/>
            </p:nvSpPr>
            <p:spPr bwMode="auto">
              <a:xfrm>
                <a:off x="4606" y="1904"/>
                <a:ext cx="26" cy="23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36" y="0"/>
                  </a:cxn>
                  <a:cxn ang="0">
                    <a:pos x="43" y="3"/>
                  </a:cxn>
                  <a:cxn ang="0">
                    <a:pos x="46" y="9"/>
                  </a:cxn>
                  <a:cxn ang="0">
                    <a:pos x="50" y="14"/>
                  </a:cxn>
                  <a:cxn ang="0">
                    <a:pos x="52" y="21"/>
                  </a:cxn>
                  <a:cxn ang="0">
                    <a:pos x="50" y="28"/>
                  </a:cxn>
                  <a:cxn ang="0">
                    <a:pos x="48" y="34"/>
                  </a:cxn>
                  <a:cxn ang="0">
                    <a:pos x="45" y="39"/>
                  </a:cxn>
                  <a:cxn ang="0">
                    <a:pos x="39" y="43"/>
                  </a:cxn>
                  <a:cxn ang="0">
                    <a:pos x="34" y="45"/>
                  </a:cxn>
                  <a:cxn ang="0">
                    <a:pos x="27" y="45"/>
                  </a:cxn>
                  <a:cxn ang="0">
                    <a:pos x="18" y="45"/>
                  </a:cxn>
                  <a:cxn ang="0">
                    <a:pos x="12" y="43"/>
                  </a:cxn>
                  <a:cxn ang="0">
                    <a:pos x="7" y="39"/>
                  </a:cxn>
                  <a:cxn ang="0">
                    <a:pos x="3" y="34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1" y="16"/>
                  </a:cxn>
                  <a:cxn ang="0">
                    <a:pos x="3" y="10"/>
                  </a:cxn>
                  <a:cxn ang="0">
                    <a:pos x="7" y="7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5" y="0"/>
                  </a:cxn>
                  <a:cxn ang="0">
                    <a:pos x="27" y="0"/>
                  </a:cxn>
                  <a:cxn ang="0">
                    <a:pos x="28" y="0"/>
                  </a:cxn>
                  <a:cxn ang="0">
                    <a:pos x="28" y="36"/>
                  </a:cxn>
                  <a:cxn ang="0">
                    <a:pos x="34" y="36"/>
                  </a:cxn>
                  <a:cxn ang="0">
                    <a:pos x="39" y="32"/>
                  </a:cxn>
                  <a:cxn ang="0">
                    <a:pos x="43" y="27"/>
                  </a:cxn>
                  <a:cxn ang="0">
                    <a:pos x="43" y="21"/>
                  </a:cxn>
                  <a:cxn ang="0">
                    <a:pos x="43" y="18"/>
                  </a:cxn>
                  <a:cxn ang="0">
                    <a:pos x="41" y="14"/>
                  </a:cxn>
                  <a:cxn ang="0">
                    <a:pos x="39" y="10"/>
                  </a:cxn>
                  <a:cxn ang="0">
                    <a:pos x="36" y="9"/>
                  </a:cxn>
                  <a:cxn ang="0">
                    <a:pos x="19" y="36"/>
                  </a:cxn>
                  <a:cxn ang="0">
                    <a:pos x="19" y="9"/>
                  </a:cxn>
                  <a:cxn ang="0">
                    <a:pos x="16" y="10"/>
                  </a:cxn>
                  <a:cxn ang="0">
                    <a:pos x="12" y="12"/>
                  </a:cxn>
                  <a:cxn ang="0">
                    <a:pos x="9" y="16"/>
                  </a:cxn>
                  <a:cxn ang="0">
                    <a:pos x="9" y="23"/>
                  </a:cxn>
                  <a:cxn ang="0">
                    <a:pos x="9" y="28"/>
                  </a:cxn>
                  <a:cxn ang="0">
                    <a:pos x="10" y="32"/>
                  </a:cxn>
                  <a:cxn ang="0">
                    <a:pos x="16" y="36"/>
                  </a:cxn>
                  <a:cxn ang="0">
                    <a:pos x="19" y="36"/>
                  </a:cxn>
                </a:cxnLst>
                <a:rect l="0" t="0" r="r" b="b"/>
                <a:pathLst>
                  <a:path w="52" h="45">
                    <a:moveTo>
                      <a:pt x="36" y="9"/>
                    </a:moveTo>
                    <a:lnTo>
                      <a:pt x="36" y="0"/>
                    </a:lnTo>
                    <a:lnTo>
                      <a:pt x="43" y="3"/>
                    </a:lnTo>
                    <a:lnTo>
                      <a:pt x="46" y="9"/>
                    </a:lnTo>
                    <a:lnTo>
                      <a:pt x="50" y="14"/>
                    </a:lnTo>
                    <a:lnTo>
                      <a:pt x="52" y="21"/>
                    </a:lnTo>
                    <a:lnTo>
                      <a:pt x="50" y="28"/>
                    </a:lnTo>
                    <a:lnTo>
                      <a:pt x="48" y="34"/>
                    </a:lnTo>
                    <a:lnTo>
                      <a:pt x="45" y="39"/>
                    </a:lnTo>
                    <a:lnTo>
                      <a:pt x="39" y="43"/>
                    </a:lnTo>
                    <a:lnTo>
                      <a:pt x="34" y="45"/>
                    </a:lnTo>
                    <a:lnTo>
                      <a:pt x="27" y="45"/>
                    </a:lnTo>
                    <a:lnTo>
                      <a:pt x="18" y="45"/>
                    </a:lnTo>
                    <a:lnTo>
                      <a:pt x="12" y="43"/>
                    </a:lnTo>
                    <a:lnTo>
                      <a:pt x="7" y="39"/>
                    </a:lnTo>
                    <a:lnTo>
                      <a:pt x="3" y="34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3" y="10"/>
                    </a:lnTo>
                    <a:lnTo>
                      <a:pt x="7" y="7"/>
                    </a:lnTo>
                    <a:lnTo>
                      <a:pt x="12" y="3"/>
                    </a:lnTo>
                    <a:lnTo>
                      <a:pt x="18" y="1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36"/>
                    </a:lnTo>
                    <a:lnTo>
                      <a:pt x="34" y="36"/>
                    </a:lnTo>
                    <a:lnTo>
                      <a:pt x="39" y="32"/>
                    </a:lnTo>
                    <a:lnTo>
                      <a:pt x="43" y="27"/>
                    </a:lnTo>
                    <a:lnTo>
                      <a:pt x="43" y="21"/>
                    </a:lnTo>
                    <a:lnTo>
                      <a:pt x="43" y="18"/>
                    </a:lnTo>
                    <a:lnTo>
                      <a:pt x="41" y="14"/>
                    </a:lnTo>
                    <a:lnTo>
                      <a:pt x="39" y="10"/>
                    </a:lnTo>
                    <a:lnTo>
                      <a:pt x="36" y="9"/>
                    </a:lnTo>
                    <a:close/>
                    <a:moveTo>
                      <a:pt x="19" y="36"/>
                    </a:moveTo>
                    <a:lnTo>
                      <a:pt x="19" y="9"/>
                    </a:lnTo>
                    <a:lnTo>
                      <a:pt x="16" y="10"/>
                    </a:lnTo>
                    <a:lnTo>
                      <a:pt x="12" y="12"/>
                    </a:lnTo>
                    <a:lnTo>
                      <a:pt x="9" y="16"/>
                    </a:lnTo>
                    <a:lnTo>
                      <a:pt x="9" y="23"/>
                    </a:lnTo>
                    <a:lnTo>
                      <a:pt x="9" y="28"/>
                    </a:lnTo>
                    <a:lnTo>
                      <a:pt x="10" y="32"/>
                    </a:lnTo>
                    <a:lnTo>
                      <a:pt x="16" y="36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338"/>
              <p:cNvSpPr>
                <a:spLocks/>
              </p:cNvSpPr>
              <p:nvPr/>
            </p:nvSpPr>
            <p:spPr bwMode="auto">
              <a:xfrm>
                <a:off x="4606" y="1886"/>
                <a:ext cx="25" cy="13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1" y="25"/>
                  </a:cxn>
                  <a:cxn ang="0">
                    <a:pos x="1" y="18"/>
                  </a:cxn>
                  <a:cxn ang="0">
                    <a:pos x="9" y="18"/>
                  </a:cxn>
                  <a:cxn ang="0">
                    <a:pos x="3" y="16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0" y="9"/>
                  </a:cxn>
                  <a:cxn ang="0">
                    <a:pos x="1" y="3"/>
                  </a:cxn>
                  <a:cxn ang="0">
                    <a:pos x="3" y="0"/>
                  </a:cxn>
                  <a:cxn ang="0">
                    <a:pos x="10" y="3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9" y="10"/>
                  </a:cxn>
                  <a:cxn ang="0">
                    <a:pos x="10" y="12"/>
                  </a:cxn>
                  <a:cxn ang="0">
                    <a:pos x="12" y="14"/>
                  </a:cxn>
                  <a:cxn ang="0">
                    <a:pos x="14" y="16"/>
                  </a:cxn>
                  <a:cxn ang="0">
                    <a:pos x="19" y="16"/>
                  </a:cxn>
                  <a:cxn ang="0">
                    <a:pos x="25" y="16"/>
                  </a:cxn>
                  <a:cxn ang="0">
                    <a:pos x="50" y="16"/>
                  </a:cxn>
                  <a:cxn ang="0">
                    <a:pos x="50" y="25"/>
                  </a:cxn>
                </a:cxnLst>
                <a:rect l="0" t="0" r="r" b="b"/>
                <a:pathLst>
                  <a:path w="50" h="25">
                    <a:moveTo>
                      <a:pt x="50" y="25"/>
                    </a:moveTo>
                    <a:lnTo>
                      <a:pt x="1" y="25"/>
                    </a:lnTo>
                    <a:lnTo>
                      <a:pt x="1" y="18"/>
                    </a:lnTo>
                    <a:lnTo>
                      <a:pt x="9" y="18"/>
                    </a:lnTo>
                    <a:lnTo>
                      <a:pt x="3" y="16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0" y="3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0" y="12"/>
                    </a:lnTo>
                    <a:lnTo>
                      <a:pt x="12" y="14"/>
                    </a:lnTo>
                    <a:lnTo>
                      <a:pt x="14" y="16"/>
                    </a:lnTo>
                    <a:lnTo>
                      <a:pt x="19" y="16"/>
                    </a:lnTo>
                    <a:lnTo>
                      <a:pt x="25" y="16"/>
                    </a:lnTo>
                    <a:lnTo>
                      <a:pt x="50" y="16"/>
                    </a:lnTo>
                    <a:lnTo>
                      <a:pt x="5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339"/>
              <p:cNvSpPr>
                <a:spLocks noEditPoints="1"/>
              </p:cNvSpPr>
              <p:nvPr/>
            </p:nvSpPr>
            <p:spPr bwMode="auto">
              <a:xfrm>
                <a:off x="4606" y="1865"/>
                <a:ext cx="35" cy="20"/>
              </a:xfrm>
              <a:custGeom>
                <a:avLst/>
                <a:gdLst/>
                <a:ahLst/>
                <a:cxnLst>
                  <a:cxn ang="0">
                    <a:pos x="55" y="33"/>
                  </a:cxn>
                  <a:cxn ang="0">
                    <a:pos x="59" y="29"/>
                  </a:cxn>
                  <a:cxn ang="0">
                    <a:pos x="63" y="22"/>
                  </a:cxn>
                  <a:cxn ang="0">
                    <a:pos x="59" y="13"/>
                  </a:cxn>
                  <a:cxn ang="0">
                    <a:pos x="54" y="9"/>
                  </a:cxn>
                  <a:cxn ang="0">
                    <a:pos x="45" y="9"/>
                  </a:cxn>
                  <a:cxn ang="0">
                    <a:pos x="50" y="17"/>
                  </a:cxn>
                  <a:cxn ang="0">
                    <a:pos x="50" y="27"/>
                  </a:cxn>
                  <a:cxn ang="0">
                    <a:pos x="43" y="36"/>
                  </a:cxn>
                  <a:cxn ang="0">
                    <a:pos x="32" y="42"/>
                  </a:cxn>
                  <a:cxn ang="0">
                    <a:pos x="19" y="42"/>
                  </a:cxn>
                  <a:cxn ang="0">
                    <a:pos x="7" y="36"/>
                  </a:cxn>
                  <a:cxn ang="0">
                    <a:pos x="1" y="27"/>
                  </a:cxn>
                  <a:cxn ang="0">
                    <a:pos x="1" y="17"/>
                  </a:cxn>
                  <a:cxn ang="0">
                    <a:pos x="7" y="9"/>
                  </a:cxn>
                  <a:cxn ang="0">
                    <a:pos x="1" y="0"/>
                  </a:cxn>
                  <a:cxn ang="0">
                    <a:pos x="50" y="0"/>
                  </a:cxn>
                  <a:cxn ang="0">
                    <a:pos x="59" y="2"/>
                  </a:cxn>
                  <a:cxn ang="0">
                    <a:pos x="66" y="9"/>
                  </a:cxn>
                  <a:cxn ang="0">
                    <a:pos x="70" y="22"/>
                  </a:cxn>
                  <a:cxn ang="0">
                    <a:pos x="68" y="33"/>
                  </a:cxn>
                  <a:cxn ang="0">
                    <a:pos x="63" y="38"/>
                  </a:cxn>
                  <a:cxn ang="0">
                    <a:pos x="54" y="42"/>
                  </a:cxn>
                  <a:cxn ang="0">
                    <a:pos x="30" y="33"/>
                  </a:cxn>
                  <a:cxn ang="0">
                    <a:pos x="37" y="29"/>
                  </a:cxn>
                  <a:cxn ang="0">
                    <a:pos x="43" y="20"/>
                  </a:cxn>
                  <a:cxn ang="0">
                    <a:pos x="37" y="13"/>
                  </a:cxn>
                  <a:cxn ang="0">
                    <a:pos x="30" y="9"/>
                  </a:cxn>
                  <a:cxn ang="0">
                    <a:pos x="19" y="9"/>
                  </a:cxn>
                  <a:cxn ang="0">
                    <a:pos x="12" y="13"/>
                  </a:cxn>
                  <a:cxn ang="0">
                    <a:pos x="9" y="22"/>
                  </a:cxn>
                  <a:cxn ang="0">
                    <a:pos x="12" y="29"/>
                  </a:cxn>
                  <a:cxn ang="0">
                    <a:pos x="19" y="33"/>
                  </a:cxn>
                </a:cxnLst>
                <a:rect l="0" t="0" r="r" b="b"/>
                <a:pathLst>
                  <a:path w="70" h="42">
                    <a:moveTo>
                      <a:pt x="54" y="42"/>
                    </a:moveTo>
                    <a:lnTo>
                      <a:pt x="55" y="33"/>
                    </a:lnTo>
                    <a:lnTo>
                      <a:pt x="57" y="31"/>
                    </a:lnTo>
                    <a:lnTo>
                      <a:pt x="59" y="29"/>
                    </a:lnTo>
                    <a:lnTo>
                      <a:pt x="61" y="26"/>
                    </a:lnTo>
                    <a:lnTo>
                      <a:pt x="63" y="22"/>
                    </a:lnTo>
                    <a:lnTo>
                      <a:pt x="61" y="17"/>
                    </a:lnTo>
                    <a:lnTo>
                      <a:pt x="59" y="13"/>
                    </a:lnTo>
                    <a:lnTo>
                      <a:pt x="57" y="11"/>
                    </a:lnTo>
                    <a:lnTo>
                      <a:pt x="54" y="9"/>
                    </a:lnTo>
                    <a:lnTo>
                      <a:pt x="50" y="9"/>
                    </a:lnTo>
                    <a:lnTo>
                      <a:pt x="45" y="9"/>
                    </a:lnTo>
                    <a:lnTo>
                      <a:pt x="48" y="13"/>
                    </a:lnTo>
                    <a:lnTo>
                      <a:pt x="50" y="17"/>
                    </a:lnTo>
                    <a:lnTo>
                      <a:pt x="50" y="22"/>
                    </a:lnTo>
                    <a:lnTo>
                      <a:pt x="50" y="27"/>
                    </a:lnTo>
                    <a:lnTo>
                      <a:pt x="46" y="33"/>
                    </a:lnTo>
                    <a:lnTo>
                      <a:pt x="43" y="36"/>
                    </a:lnTo>
                    <a:lnTo>
                      <a:pt x="37" y="40"/>
                    </a:lnTo>
                    <a:lnTo>
                      <a:pt x="32" y="42"/>
                    </a:lnTo>
                    <a:lnTo>
                      <a:pt x="25" y="42"/>
                    </a:lnTo>
                    <a:lnTo>
                      <a:pt x="19" y="42"/>
                    </a:lnTo>
                    <a:lnTo>
                      <a:pt x="12" y="40"/>
                    </a:lnTo>
                    <a:lnTo>
                      <a:pt x="7" y="36"/>
                    </a:lnTo>
                    <a:lnTo>
                      <a:pt x="3" y="33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3" y="13"/>
                    </a:lnTo>
                    <a:lnTo>
                      <a:pt x="7" y="9"/>
                    </a:lnTo>
                    <a:lnTo>
                      <a:pt x="1" y="9"/>
                    </a:lnTo>
                    <a:lnTo>
                      <a:pt x="1" y="0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59" y="2"/>
                    </a:lnTo>
                    <a:lnTo>
                      <a:pt x="64" y="6"/>
                    </a:lnTo>
                    <a:lnTo>
                      <a:pt x="66" y="9"/>
                    </a:lnTo>
                    <a:lnTo>
                      <a:pt x="70" y="15"/>
                    </a:lnTo>
                    <a:lnTo>
                      <a:pt x="70" y="22"/>
                    </a:lnTo>
                    <a:lnTo>
                      <a:pt x="70" y="27"/>
                    </a:lnTo>
                    <a:lnTo>
                      <a:pt x="68" y="33"/>
                    </a:lnTo>
                    <a:lnTo>
                      <a:pt x="66" y="36"/>
                    </a:lnTo>
                    <a:lnTo>
                      <a:pt x="63" y="38"/>
                    </a:lnTo>
                    <a:lnTo>
                      <a:pt x="59" y="40"/>
                    </a:lnTo>
                    <a:lnTo>
                      <a:pt x="54" y="42"/>
                    </a:lnTo>
                    <a:close/>
                    <a:moveTo>
                      <a:pt x="25" y="33"/>
                    </a:moveTo>
                    <a:lnTo>
                      <a:pt x="30" y="33"/>
                    </a:lnTo>
                    <a:lnTo>
                      <a:pt x="36" y="31"/>
                    </a:lnTo>
                    <a:lnTo>
                      <a:pt x="37" y="29"/>
                    </a:lnTo>
                    <a:lnTo>
                      <a:pt x="41" y="26"/>
                    </a:lnTo>
                    <a:lnTo>
                      <a:pt x="43" y="20"/>
                    </a:lnTo>
                    <a:lnTo>
                      <a:pt x="41" y="17"/>
                    </a:lnTo>
                    <a:lnTo>
                      <a:pt x="37" y="13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5" y="9"/>
                    </a:lnTo>
                    <a:lnTo>
                      <a:pt x="19" y="9"/>
                    </a:lnTo>
                    <a:lnTo>
                      <a:pt x="16" y="11"/>
                    </a:lnTo>
                    <a:lnTo>
                      <a:pt x="12" y="13"/>
                    </a:lnTo>
                    <a:lnTo>
                      <a:pt x="9" y="17"/>
                    </a:lnTo>
                    <a:lnTo>
                      <a:pt x="9" y="22"/>
                    </a:lnTo>
                    <a:lnTo>
                      <a:pt x="9" y="26"/>
                    </a:lnTo>
                    <a:lnTo>
                      <a:pt x="12" y="29"/>
                    </a:lnTo>
                    <a:lnTo>
                      <a:pt x="16" y="31"/>
                    </a:lnTo>
                    <a:lnTo>
                      <a:pt x="19" y="33"/>
                    </a:lnTo>
                    <a:lnTo>
                      <a:pt x="25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340"/>
              <p:cNvSpPr>
                <a:spLocks/>
              </p:cNvSpPr>
              <p:nvPr/>
            </p:nvSpPr>
            <p:spPr bwMode="auto">
              <a:xfrm>
                <a:off x="4598" y="1831"/>
                <a:ext cx="33" cy="12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9"/>
                  </a:cxn>
                  <a:cxn ang="0">
                    <a:pos x="15" y="9"/>
                  </a:cxn>
                  <a:cxn ang="0">
                    <a:pos x="17" y="13"/>
                  </a:cxn>
                  <a:cxn ang="0">
                    <a:pos x="20" y="16"/>
                  </a:cxn>
                  <a:cxn ang="0">
                    <a:pos x="22" y="22"/>
                  </a:cxn>
                  <a:cxn ang="0">
                    <a:pos x="24" y="25"/>
                  </a:cxn>
                  <a:cxn ang="0">
                    <a:pos x="17" y="25"/>
                  </a:cxn>
                  <a:cxn ang="0">
                    <a:pos x="13" y="18"/>
                  </a:cxn>
                  <a:cxn ang="0">
                    <a:pos x="9" y="13"/>
                  </a:cxn>
                  <a:cxn ang="0">
                    <a:pos x="4" y="9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67" y="0"/>
                  </a:cxn>
                </a:cxnLst>
                <a:rect l="0" t="0" r="r" b="b"/>
                <a:pathLst>
                  <a:path w="67" h="25">
                    <a:moveTo>
                      <a:pt x="67" y="0"/>
                    </a:moveTo>
                    <a:lnTo>
                      <a:pt x="67" y="9"/>
                    </a:lnTo>
                    <a:lnTo>
                      <a:pt x="15" y="9"/>
                    </a:lnTo>
                    <a:lnTo>
                      <a:pt x="17" y="13"/>
                    </a:lnTo>
                    <a:lnTo>
                      <a:pt x="20" y="16"/>
                    </a:lnTo>
                    <a:lnTo>
                      <a:pt x="22" y="22"/>
                    </a:lnTo>
                    <a:lnTo>
                      <a:pt x="24" y="25"/>
                    </a:lnTo>
                    <a:lnTo>
                      <a:pt x="17" y="25"/>
                    </a:lnTo>
                    <a:lnTo>
                      <a:pt x="13" y="18"/>
                    </a:lnTo>
                    <a:lnTo>
                      <a:pt x="9" y="13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341"/>
              <p:cNvSpPr>
                <a:spLocks noEditPoints="1"/>
              </p:cNvSpPr>
              <p:nvPr/>
            </p:nvSpPr>
            <p:spPr bwMode="auto">
              <a:xfrm>
                <a:off x="4598" y="1798"/>
                <a:ext cx="34" cy="22"/>
              </a:xfrm>
              <a:custGeom>
                <a:avLst/>
                <a:gdLst/>
                <a:ahLst/>
                <a:cxnLst>
                  <a:cxn ang="0">
                    <a:pos x="35" y="43"/>
                  </a:cxn>
                  <a:cxn ang="0">
                    <a:pos x="24" y="43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29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8" y="6"/>
                  </a:cxn>
                  <a:cxn ang="0">
                    <a:pos x="13" y="4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53" y="2"/>
                  </a:cxn>
                  <a:cxn ang="0">
                    <a:pos x="60" y="6"/>
                  </a:cxn>
                  <a:cxn ang="0">
                    <a:pos x="65" y="9"/>
                  </a:cxn>
                  <a:cxn ang="0">
                    <a:pos x="67" y="15"/>
                  </a:cxn>
                  <a:cxn ang="0">
                    <a:pos x="69" y="22"/>
                  </a:cxn>
                  <a:cxn ang="0">
                    <a:pos x="67" y="27"/>
                  </a:cxn>
                  <a:cxn ang="0">
                    <a:pos x="65" y="33"/>
                  </a:cxn>
                  <a:cxn ang="0">
                    <a:pos x="62" y="38"/>
                  </a:cxn>
                  <a:cxn ang="0">
                    <a:pos x="56" y="40"/>
                  </a:cxn>
                  <a:cxn ang="0">
                    <a:pos x="51" y="42"/>
                  </a:cxn>
                  <a:cxn ang="0">
                    <a:pos x="42" y="43"/>
                  </a:cxn>
                  <a:cxn ang="0">
                    <a:pos x="35" y="43"/>
                  </a:cxn>
                  <a:cxn ang="0">
                    <a:pos x="35" y="34"/>
                  </a:cxn>
                  <a:cxn ang="0">
                    <a:pos x="44" y="34"/>
                  </a:cxn>
                  <a:cxn ang="0">
                    <a:pos x="51" y="34"/>
                  </a:cxn>
                  <a:cxn ang="0">
                    <a:pos x="54" y="31"/>
                  </a:cxn>
                  <a:cxn ang="0">
                    <a:pos x="60" y="27"/>
                  </a:cxn>
                  <a:cxn ang="0">
                    <a:pos x="60" y="22"/>
                  </a:cxn>
                  <a:cxn ang="0">
                    <a:pos x="60" y="16"/>
                  </a:cxn>
                  <a:cxn ang="0">
                    <a:pos x="54" y="13"/>
                  </a:cxn>
                  <a:cxn ang="0">
                    <a:pos x="51" y="11"/>
                  </a:cxn>
                  <a:cxn ang="0">
                    <a:pos x="44" y="9"/>
                  </a:cxn>
                  <a:cxn ang="0">
                    <a:pos x="35" y="9"/>
                  </a:cxn>
                  <a:cxn ang="0">
                    <a:pos x="24" y="9"/>
                  </a:cxn>
                  <a:cxn ang="0">
                    <a:pos x="17" y="11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9" y="27"/>
                  </a:cxn>
                  <a:cxn ang="0">
                    <a:pos x="11" y="31"/>
                  </a:cxn>
                  <a:cxn ang="0">
                    <a:pos x="17" y="33"/>
                  </a:cxn>
                  <a:cxn ang="0">
                    <a:pos x="24" y="34"/>
                  </a:cxn>
                  <a:cxn ang="0">
                    <a:pos x="35" y="34"/>
                  </a:cxn>
                </a:cxnLst>
                <a:rect l="0" t="0" r="r" b="b"/>
                <a:pathLst>
                  <a:path w="69" h="43">
                    <a:moveTo>
                      <a:pt x="35" y="43"/>
                    </a:moveTo>
                    <a:lnTo>
                      <a:pt x="24" y="43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8" y="6"/>
                    </a:lnTo>
                    <a:lnTo>
                      <a:pt x="13" y="4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3" y="2"/>
                    </a:lnTo>
                    <a:lnTo>
                      <a:pt x="60" y="6"/>
                    </a:lnTo>
                    <a:lnTo>
                      <a:pt x="65" y="9"/>
                    </a:lnTo>
                    <a:lnTo>
                      <a:pt x="67" y="15"/>
                    </a:lnTo>
                    <a:lnTo>
                      <a:pt x="69" y="22"/>
                    </a:lnTo>
                    <a:lnTo>
                      <a:pt x="67" y="27"/>
                    </a:lnTo>
                    <a:lnTo>
                      <a:pt x="65" y="33"/>
                    </a:lnTo>
                    <a:lnTo>
                      <a:pt x="62" y="38"/>
                    </a:lnTo>
                    <a:lnTo>
                      <a:pt x="56" y="40"/>
                    </a:lnTo>
                    <a:lnTo>
                      <a:pt x="51" y="42"/>
                    </a:lnTo>
                    <a:lnTo>
                      <a:pt x="42" y="43"/>
                    </a:lnTo>
                    <a:lnTo>
                      <a:pt x="35" y="43"/>
                    </a:lnTo>
                    <a:close/>
                    <a:moveTo>
                      <a:pt x="35" y="34"/>
                    </a:moveTo>
                    <a:lnTo>
                      <a:pt x="44" y="34"/>
                    </a:lnTo>
                    <a:lnTo>
                      <a:pt x="51" y="34"/>
                    </a:lnTo>
                    <a:lnTo>
                      <a:pt x="54" y="31"/>
                    </a:lnTo>
                    <a:lnTo>
                      <a:pt x="60" y="27"/>
                    </a:lnTo>
                    <a:lnTo>
                      <a:pt x="60" y="22"/>
                    </a:lnTo>
                    <a:lnTo>
                      <a:pt x="60" y="16"/>
                    </a:lnTo>
                    <a:lnTo>
                      <a:pt x="54" y="13"/>
                    </a:lnTo>
                    <a:lnTo>
                      <a:pt x="51" y="11"/>
                    </a:lnTo>
                    <a:lnTo>
                      <a:pt x="44" y="9"/>
                    </a:lnTo>
                    <a:lnTo>
                      <a:pt x="35" y="9"/>
                    </a:lnTo>
                    <a:lnTo>
                      <a:pt x="24" y="9"/>
                    </a:lnTo>
                    <a:lnTo>
                      <a:pt x="17" y="11"/>
                    </a:lnTo>
                    <a:lnTo>
                      <a:pt x="13" y="13"/>
                    </a:lnTo>
                    <a:lnTo>
                      <a:pt x="9" y="15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9" y="27"/>
                    </a:lnTo>
                    <a:lnTo>
                      <a:pt x="11" y="31"/>
                    </a:lnTo>
                    <a:lnTo>
                      <a:pt x="17" y="33"/>
                    </a:lnTo>
                    <a:lnTo>
                      <a:pt x="24" y="34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342"/>
              <p:cNvSpPr>
                <a:spLocks noEditPoints="1"/>
              </p:cNvSpPr>
              <p:nvPr/>
            </p:nvSpPr>
            <p:spPr bwMode="auto">
              <a:xfrm>
                <a:off x="4598" y="1772"/>
                <a:ext cx="34" cy="23"/>
              </a:xfrm>
              <a:custGeom>
                <a:avLst/>
                <a:gdLst/>
                <a:ahLst/>
                <a:cxnLst>
                  <a:cxn ang="0">
                    <a:pos x="35" y="45"/>
                  </a:cxn>
                  <a:cxn ang="0">
                    <a:pos x="24" y="43"/>
                  </a:cxn>
                  <a:cxn ang="0">
                    <a:pos x="15" y="41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29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13" y="4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53" y="2"/>
                  </a:cxn>
                  <a:cxn ang="0">
                    <a:pos x="60" y="5"/>
                  </a:cxn>
                  <a:cxn ang="0">
                    <a:pos x="65" y="11"/>
                  </a:cxn>
                  <a:cxn ang="0">
                    <a:pos x="67" y="16"/>
                  </a:cxn>
                  <a:cxn ang="0">
                    <a:pos x="69" y="22"/>
                  </a:cxn>
                  <a:cxn ang="0">
                    <a:pos x="67" y="29"/>
                  </a:cxn>
                  <a:cxn ang="0">
                    <a:pos x="65" y="34"/>
                  </a:cxn>
                  <a:cxn ang="0">
                    <a:pos x="62" y="38"/>
                  </a:cxn>
                  <a:cxn ang="0">
                    <a:pos x="56" y="40"/>
                  </a:cxn>
                  <a:cxn ang="0">
                    <a:pos x="51" y="43"/>
                  </a:cxn>
                  <a:cxn ang="0">
                    <a:pos x="42" y="43"/>
                  </a:cxn>
                  <a:cxn ang="0">
                    <a:pos x="35" y="45"/>
                  </a:cxn>
                  <a:cxn ang="0">
                    <a:pos x="35" y="36"/>
                  </a:cxn>
                  <a:cxn ang="0">
                    <a:pos x="44" y="34"/>
                  </a:cxn>
                  <a:cxn ang="0">
                    <a:pos x="51" y="34"/>
                  </a:cxn>
                  <a:cxn ang="0">
                    <a:pos x="54" y="32"/>
                  </a:cxn>
                  <a:cxn ang="0">
                    <a:pos x="60" y="27"/>
                  </a:cxn>
                  <a:cxn ang="0">
                    <a:pos x="60" y="22"/>
                  </a:cxn>
                  <a:cxn ang="0">
                    <a:pos x="60" y="16"/>
                  </a:cxn>
                  <a:cxn ang="0">
                    <a:pos x="54" y="13"/>
                  </a:cxn>
                  <a:cxn ang="0">
                    <a:pos x="51" y="11"/>
                  </a:cxn>
                  <a:cxn ang="0">
                    <a:pos x="44" y="9"/>
                  </a:cxn>
                  <a:cxn ang="0">
                    <a:pos x="35" y="9"/>
                  </a:cxn>
                  <a:cxn ang="0">
                    <a:pos x="24" y="9"/>
                  </a:cxn>
                  <a:cxn ang="0">
                    <a:pos x="17" y="11"/>
                  </a:cxn>
                  <a:cxn ang="0">
                    <a:pos x="13" y="13"/>
                  </a:cxn>
                  <a:cxn ang="0">
                    <a:pos x="9" y="16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9" y="27"/>
                  </a:cxn>
                  <a:cxn ang="0">
                    <a:pos x="11" y="31"/>
                  </a:cxn>
                  <a:cxn ang="0">
                    <a:pos x="17" y="34"/>
                  </a:cxn>
                  <a:cxn ang="0">
                    <a:pos x="24" y="34"/>
                  </a:cxn>
                  <a:cxn ang="0">
                    <a:pos x="35" y="36"/>
                  </a:cxn>
                </a:cxnLst>
                <a:rect l="0" t="0" r="r" b="b"/>
                <a:pathLst>
                  <a:path w="69" h="45">
                    <a:moveTo>
                      <a:pt x="35" y="45"/>
                    </a:moveTo>
                    <a:lnTo>
                      <a:pt x="24" y="43"/>
                    </a:lnTo>
                    <a:lnTo>
                      <a:pt x="15" y="41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13" y="4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3" y="2"/>
                    </a:lnTo>
                    <a:lnTo>
                      <a:pt x="60" y="5"/>
                    </a:lnTo>
                    <a:lnTo>
                      <a:pt x="65" y="11"/>
                    </a:lnTo>
                    <a:lnTo>
                      <a:pt x="67" y="16"/>
                    </a:lnTo>
                    <a:lnTo>
                      <a:pt x="69" y="22"/>
                    </a:lnTo>
                    <a:lnTo>
                      <a:pt x="67" y="29"/>
                    </a:lnTo>
                    <a:lnTo>
                      <a:pt x="65" y="34"/>
                    </a:lnTo>
                    <a:lnTo>
                      <a:pt x="62" y="38"/>
                    </a:lnTo>
                    <a:lnTo>
                      <a:pt x="56" y="40"/>
                    </a:lnTo>
                    <a:lnTo>
                      <a:pt x="51" y="43"/>
                    </a:lnTo>
                    <a:lnTo>
                      <a:pt x="42" y="43"/>
                    </a:lnTo>
                    <a:lnTo>
                      <a:pt x="35" y="45"/>
                    </a:lnTo>
                    <a:close/>
                    <a:moveTo>
                      <a:pt x="35" y="36"/>
                    </a:moveTo>
                    <a:lnTo>
                      <a:pt x="44" y="34"/>
                    </a:lnTo>
                    <a:lnTo>
                      <a:pt x="51" y="34"/>
                    </a:lnTo>
                    <a:lnTo>
                      <a:pt x="54" y="32"/>
                    </a:lnTo>
                    <a:lnTo>
                      <a:pt x="60" y="27"/>
                    </a:lnTo>
                    <a:lnTo>
                      <a:pt x="60" y="22"/>
                    </a:lnTo>
                    <a:lnTo>
                      <a:pt x="60" y="16"/>
                    </a:lnTo>
                    <a:lnTo>
                      <a:pt x="54" y="13"/>
                    </a:lnTo>
                    <a:lnTo>
                      <a:pt x="51" y="11"/>
                    </a:lnTo>
                    <a:lnTo>
                      <a:pt x="44" y="9"/>
                    </a:lnTo>
                    <a:lnTo>
                      <a:pt x="35" y="9"/>
                    </a:lnTo>
                    <a:lnTo>
                      <a:pt x="24" y="9"/>
                    </a:lnTo>
                    <a:lnTo>
                      <a:pt x="17" y="11"/>
                    </a:lnTo>
                    <a:lnTo>
                      <a:pt x="13" y="13"/>
                    </a:lnTo>
                    <a:lnTo>
                      <a:pt x="9" y="16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9" y="27"/>
                    </a:lnTo>
                    <a:lnTo>
                      <a:pt x="11" y="31"/>
                    </a:lnTo>
                    <a:lnTo>
                      <a:pt x="17" y="34"/>
                    </a:lnTo>
                    <a:lnTo>
                      <a:pt x="24" y="34"/>
                    </a:lnTo>
                    <a:lnTo>
                      <a:pt x="35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343"/>
              <p:cNvSpPr>
                <a:spLocks noChangeArrowheads="1"/>
              </p:cNvSpPr>
              <p:nvPr/>
            </p:nvSpPr>
            <p:spPr bwMode="auto">
              <a:xfrm>
                <a:off x="4617" y="1756"/>
                <a:ext cx="5" cy="12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344"/>
              <p:cNvSpPr>
                <a:spLocks/>
              </p:cNvSpPr>
              <p:nvPr/>
            </p:nvSpPr>
            <p:spPr bwMode="auto">
              <a:xfrm>
                <a:off x="4606" y="1718"/>
                <a:ext cx="25" cy="33"/>
              </a:xfrm>
              <a:custGeom>
                <a:avLst/>
                <a:gdLst/>
                <a:ahLst/>
                <a:cxnLst>
                  <a:cxn ang="0">
                    <a:pos x="50" y="67"/>
                  </a:cxn>
                  <a:cxn ang="0">
                    <a:pos x="1" y="67"/>
                  </a:cxn>
                  <a:cxn ang="0">
                    <a:pos x="1" y="58"/>
                  </a:cxn>
                  <a:cxn ang="0">
                    <a:pos x="9" y="58"/>
                  </a:cxn>
                  <a:cxn ang="0">
                    <a:pos x="5" y="56"/>
                  </a:cxn>
                  <a:cxn ang="0">
                    <a:pos x="3" y="52"/>
                  </a:cxn>
                  <a:cxn ang="0">
                    <a:pos x="1" y="49"/>
                  </a:cxn>
                  <a:cxn ang="0">
                    <a:pos x="0" y="43"/>
                  </a:cxn>
                  <a:cxn ang="0">
                    <a:pos x="1" y="40"/>
                  </a:cxn>
                  <a:cxn ang="0">
                    <a:pos x="3" y="36"/>
                  </a:cxn>
                  <a:cxn ang="0">
                    <a:pos x="5" y="32"/>
                  </a:cxn>
                  <a:cxn ang="0">
                    <a:pos x="9" y="31"/>
                  </a:cxn>
                  <a:cxn ang="0">
                    <a:pos x="5" y="25"/>
                  </a:cxn>
                  <a:cxn ang="0">
                    <a:pos x="1" y="22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50" y="0"/>
                  </a:cxn>
                  <a:cxn ang="0">
                    <a:pos x="50" y="9"/>
                  </a:cxn>
                  <a:cxn ang="0">
                    <a:pos x="19" y="9"/>
                  </a:cxn>
                  <a:cxn ang="0">
                    <a:pos x="16" y="9"/>
                  </a:cxn>
                  <a:cxn ang="0">
                    <a:pos x="12" y="9"/>
                  </a:cxn>
                  <a:cxn ang="0">
                    <a:pos x="10" y="11"/>
                  </a:cxn>
                  <a:cxn ang="0">
                    <a:pos x="9" y="13"/>
                  </a:cxn>
                  <a:cxn ang="0">
                    <a:pos x="9" y="14"/>
                  </a:cxn>
                  <a:cxn ang="0">
                    <a:pos x="9" y="18"/>
                  </a:cxn>
                  <a:cxn ang="0">
                    <a:pos x="9" y="22"/>
                  </a:cxn>
                  <a:cxn ang="0">
                    <a:pos x="12" y="25"/>
                  </a:cxn>
                  <a:cxn ang="0">
                    <a:pos x="14" y="27"/>
                  </a:cxn>
                  <a:cxn ang="0">
                    <a:pos x="18" y="29"/>
                  </a:cxn>
                  <a:cxn ang="0">
                    <a:pos x="23" y="29"/>
                  </a:cxn>
                  <a:cxn ang="0">
                    <a:pos x="50" y="29"/>
                  </a:cxn>
                  <a:cxn ang="0">
                    <a:pos x="50" y="38"/>
                  </a:cxn>
                  <a:cxn ang="0">
                    <a:pos x="19" y="38"/>
                  </a:cxn>
                  <a:cxn ang="0">
                    <a:pos x="14" y="38"/>
                  </a:cxn>
                  <a:cxn ang="0">
                    <a:pos x="10" y="40"/>
                  </a:cxn>
                  <a:cxn ang="0">
                    <a:pos x="9" y="43"/>
                  </a:cxn>
                  <a:cxn ang="0">
                    <a:pos x="9" y="47"/>
                  </a:cxn>
                  <a:cxn ang="0">
                    <a:pos x="9" y="50"/>
                  </a:cxn>
                  <a:cxn ang="0">
                    <a:pos x="10" y="52"/>
                  </a:cxn>
                  <a:cxn ang="0">
                    <a:pos x="12" y="56"/>
                  </a:cxn>
                  <a:cxn ang="0">
                    <a:pos x="16" y="58"/>
                  </a:cxn>
                  <a:cxn ang="0">
                    <a:pos x="19" y="58"/>
                  </a:cxn>
                  <a:cxn ang="0">
                    <a:pos x="25" y="58"/>
                  </a:cxn>
                  <a:cxn ang="0">
                    <a:pos x="50" y="58"/>
                  </a:cxn>
                  <a:cxn ang="0">
                    <a:pos x="50" y="67"/>
                  </a:cxn>
                </a:cxnLst>
                <a:rect l="0" t="0" r="r" b="b"/>
                <a:pathLst>
                  <a:path w="50" h="67">
                    <a:moveTo>
                      <a:pt x="50" y="67"/>
                    </a:moveTo>
                    <a:lnTo>
                      <a:pt x="1" y="67"/>
                    </a:lnTo>
                    <a:lnTo>
                      <a:pt x="1" y="58"/>
                    </a:lnTo>
                    <a:lnTo>
                      <a:pt x="9" y="58"/>
                    </a:lnTo>
                    <a:lnTo>
                      <a:pt x="5" y="56"/>
                    </a:lnTo>
                    <a:lnTo>
                      <a:pt x="3" y="52"/>
                    </a:lnTo>
                    <a:lnTo>
                      <a:pt x="1" y="49"/>
                    </a:lnTo>
                    <a:lnTo>
                      <a:pt x="0" y="43"/>
                    </a:lnTo>
                    <a:lnTo>
                      <a:pt x="1" y="40"/>
                    </a:lnTo>
                    <a:lnTo>
                      <a:pt x="3" y="36"/>
                    </a:lnTo>
                    <a:lnTo>
                      <a:pt x="5" y="32"/>
                    </a:lnTo>
                    <a:lnTo>
                      <a:pt x="9" y="31"/>
                    </a:lnTo>
                    <a:lnTo>
                      <a:pt x="5" y="25"/>
                    </a:lnTo>
                    <a:lnTo>
                      <a:pt x="1" y="22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50" y="0"/>
                    </a:lnTo>
                    <a:lnTo>
                      <a:pt x="50" y="9"/>
                    </a:lnTo>
                    <a:lnTo>
                      <a:pt x="19" y="9"/>
                    </a:lnTo>
                    <a:lnTo>
                      <a:pt x="16" y="9"/>
                    </a:lnTo>
                    <a:lnTo>
                      <a:pt x="12" y="9"/>
                    </a:lnTo>
                    <a:lnTo>
                      <a:pt x="10" y="11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9" y="18"/>
                    </a:lnTo>
                    <a:lnTo>
                      <a:pt x="9" y="22"/>
                    </a:lnTo>
                    <a:lnTo>
                      <a:pt x="12" y="25"/>
                    </a:lnTo>
                    <a:lnTo>
                      <a:pt x="14" y="27"/>
                    </a:lnTo>
                    <a:lnTo>
                      <a:pt x="18" y="29"/>
                    </a:lnTo>
                    <a:lnTo>
                      <a:pt x="23" y="29"/>
                    </a:lnTo>
                    <a:lnTo>
                      <a:pt x="50" y="29"/>
                    </a:lnTo>
                    <a:lnTo>
                      <a:pt x="50" y="38"/>
                    </a:lnTo>
                    <a:lnTo>
                      <a:pt x="19" y="38"/>
                    </a:lnTo>
                    <a:lnTo>
                      <a:pt x="14" y="38"/>
                    </a:lnTo>
                    <a:lnTo>
                      <a:pt x="10" y="40"/>
                    </a:lnTo>
                    <a:lnTo>
                      <a:pt x="9" y="43"/>
                    </a:lnTo>
                    <a:lnTo>
                      <a:pt x="9" y="47"/>
                    </a:lnTo>
                    <a:lnTo>
                      <a:pt x="9" y="50"/>
                    </a:lnTo>
                    <a:lnTo>
                      <a:pt x="10" y="52"/>
                    </a:lnTo>
                    <a:lnTo>
                      <a:pt x="12" y="56"/>
                    </a:lnTo>
                    <a:lnTo>
                      <a:pt x="16" y="58"/>
                    </a:lnTo>
                    <a:lnTo>
                      <a:pt x="19" y="58"/>
                    </a:lnTo>
                    <a:lnTo>
                      <a:pt x="25" y="58"/>
                    </a:lnTo>
                    <a:lnTo>
                      <a:pt x="50" y="58"/>
                    </a:lnTo>
                    <a:lnTo>
                      <a:pt x="50" y="6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345"/>
              <p:cNvSpPr>
                <a:spLocks/>
              </p:cNvSpPr>
              <p:nvPr/>
            </p:nvSpPr>
            <p:spPr bwMode="auto">
              <a:xfrm>
                <a:off x="4598" y="1688"/>
                <a:ext cx="33" cy="13"/>
              </a:xfrm>
              <a:custGeom>
                <a:avLst/>
                <a:gdLst/>
                <a:ahLst/>
                <a:cxnLst>
                  <a:cxn ang="0">
                    <a:pos x="67" y="25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25"/>
                  </a:cxn>
                </a:cxnLst>
                <a:rect l="0" t="0" r="r" b="b"/>
                <a:pathLst>
                  <a:path w="67" h="25">
                    <a:moveTo>
                      <a:pt x="67" y="25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Rectangle 346"/>
              <p:cNvSpPr>
                <a:spLocks noChangeArrowheads="1"/>
              </p:cNvSpPr>
              <p:nvPr/>
            </p:nvSpPr>
            <p:spPr bwMode="auto">
              <a:xfrm>
                <a:off x="4598" y="1666"/>
                <a:ext cx="33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347"/>
              <p:cNvSpPr>
                <a:spLocks noEditPoints="1"/>
              </p:cNvSpPr>
              <p:nvPr/>
            </p:nvSpPr>
            <p:spPr bwMode="auto">
              <a:xfrm>
                <a:off x="4598" y="1630"/>
                <a:ext cx="33" cy="28"/>
              </a:xfrm>
              <a:custGeom>
                <a:avLst/>
                <a:gdLst/>
                <a:ahLst/>
                <a:cxnLst>
                  <a:cxn ang="0">
                    <a:pos x="67" y="56"/>
                  </a:cxn>
                  <a:cxn ang="0">
                    <a:pos x="0" y="56"/>
                  </a:cxn>
                  <a:cxn ang="0">
                    <a:pos x="0" y="27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9"/>
                  </a:cxn>
                  <a:cxn ang="0">
                    <a:pos x="8" y="7"/>
                  </a:cxn>
                  <a:cxn ang="0">
                    <a:pos x="13" y="5"/>
                  </a:cxn>
                  <a:cxn ang="0">
                    <a:pos x="18" y="3"/>
                  </a:cxn>
                  <a:cxn ang="0">
                    <a:pos x="24" y="5"/>
                  </a:cxn>
                  <a:cxn ang="0">
                    <a:pos x="29" y="9"/>
                  </a:cxn>
                  <a:cxn ang="0">
                    <a:pos x="33" y="12"/>
                  </a:cxn>
                  <a:cxn ang="0">
                    <a:pos x="35" y="16"/>
                  </a:cxn>
                  <a:cxn ang="0">
                    <a:pos x="36" y="21"/>
                  </a:cxn>
                  <a:cxn ang="0">
                    <a:pos x="38" y="20"/>
                  </a:cxn>
                  <a:cxn ang="0">
                    <a:pos x="40" y="18"/>
                  </a:cxn>
                  <a:cxn ang="0">
                    <a:pos x="44" y="14"/>
                  </a:cxn>
                  <a:cxn ang="0">
                    <a:pos x="49" y="11"/>
                  </a:cxn>
                  <a:cxn ang="0">
                    <a:pos x="67" y="0"/>
                  </a:cxn>
                  <a:cxn ang="0">
                    <a:pos x="67" y="9"/>
                  </a:cxn>
                  <a:cxn ang="0">
                    <a:pos x="53" y="18"/>
                  </a:cxn>
                  <a:cxn ang="0">
                    <a:pos x="47" y="21"/>
                  </a:cxn>
                  <a:cxn ang="0">
                    <a:pos x="44" y="23"/>
                  </a:cxn>
                  <a:cxn ang="0">
                    <a:pos x="40" y="27"/>
                  </a:cxn>
                  <a:cxn ang="0">
                    <a:pos x="38" y="29"/>
                  </a:cxn>
                  <a:cxn ang="0">
                    <a:pos x="38" y="30"/>
                  </a:cxn>
                  <a:cxn ang="0">
                    <a:pos x="36" y="32"/>
                  </a:cxn>
                  <a:cxn ang="0">
                    <a:pos x="36" y="34"/>
                  </a:cxn>
                  <a:cxn ang="0">
                    <a:pos x="36" y="38"/>
                  </a:cxn>
                  <a:cxn ang="0">
                    <a:pos x="36" y="47"/>
                  </a:cxn>
                  <a:cxn ang="0">
                    <a:pos x="67" y="47"/>
                  </a:cxn>
                  <a:cxn ang="0">
                    <a:pos x="67" y="56"/>
                  </a:cxn>
                  <a:cxn ang="0">
                    <a:pos x="29" y="47"/>
                  </a:cxn>
                  <a:cxn ang="0">
                    <a:pos x="29" y="29"/>
                  </a:cxn>
                  <a:cxn ang="0">
                    <a:pos x="29" y="23"/>
                  </a:cxn>
                  <a:cxn ang="0">
                    <a:pos x="27" y="20"/>
                  </a:cxn>
                  <a:cxn ang="0">
                    <a:pos x="26" y="16"/>
                  </a:cxn>
                  <a:cxn ang="0">
                    <a:pos x="24" y="14"/>
                  </a:cxn>
                  <a:cxn ang="0">
                    <a:pos x="20" y="12"/>
                  </a:cxn>
                  <a:cxn ang="0">
                    <a:pos x="18" y="12"/>
                  </a:cxn>
                  <a:cxn ang="0">
                    <a:pos x="13" y="14"/>
                  </a:cxn>
                  <a:cxn ang="0">
                    <a:pos x="11" y="16"/>
                  </a:cxn>
                  <a:cxn ang="0">
                    <a:pos x="8" y="20"/>
                  </a:cxn>
                  <a:cxn ang="0">
                    <a:pos x="8" y="27"/>
                  </a:cxn>
                  <a:cxn ang="0">
                    <a:pos x="8" y="47"/>
                  </a:cxn>
                  <a:cxn ang="0">
                    <a:pos x="29" y="47"/>
                  </a:cxn>
                </a:cxnLst>
                <a:rect l="0" t="0" r="r" b="b"/>
                <a:pathLst>
                  <a:path w="67" h="56">
                    <a:moveTo>
                      <a:pt x="67" y="56"/>
                    </a:moveTo>
                    <a:lnTo>
                      <a:pt x="0" y="56"/>
                    </a:lnTo>
                    <a:lnTo>
                      <a:pt x="0" y="27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4" y="9"/>
                    </a:lnTo>
                    <a:lnTo>
                      <a:pt x="8" y="7"/>
                    </a:lnTo>
                    <a:lnTo>
                      <a:pt x="13" y="5"/>
                    </a:lnTo>
                    <a:lnTo>
                      <a:pt x="18" y="3"/>
                    </a:lnTo>
                    <a:lnTo>
                      <a:pt x="24" y="5"/>
                    </a:lnTo>
                    <a:lnTo>
                      <a:pt x="29" y="9"/>
                    </a:lnTo>
                    <a:lnTo>
                      <a:pt x="33" y="12"/>
                    </a:lnTo>
                    <a:lnTo>
                      <a:pt x="35" y="16"/>
                    </a:lnTo>
                    <a:lnTo>
                      <a:pt x="36" y="21"/>
                    </a:lnTo>
                    <a:lnTo>
                      <a:pt x="38" y="20"/>
                    </a:lnTo>
                    <a:lnTo>
                      <a:pt x="40" y="18"/>
                    </a:lnTo>
                    <a:lnTo>
                      <a:pt x="44" y="14"/>
                    </a:lnTo>
                    <a:lnTo>
                      <a:pt x="49" y="11"/>
                    </a:lnTo>
                    <a:lnTo>
                      <a:pt x="67" y="0"/>
                    </a:lnTo>
                    <a:lnTo>
                      <a:pt x="67" y="9"/>
                    </a:lnTo>
                    <a:lnTo>
                      <a:pt x="53" y="18"/>
                    </a:lnTo>
                    <a:lnTo>
                      <a:pt x="47" y="21"/>
                    </a:lnTo>
                    <a:lnTo>
                      <a:pt x="44" y="23"/>
                    </a:lnTo>
                    <a:lnTo>
                      <a:pt x="40" y="27"/>
                    </a:lnTo>
                    <a:lnTo>
                      <a:pt x="38" y="29"/>
                    </a:lnTo>
                    <a:lnTo>
                      <a:pt x="38" y="30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6" y="38"/>
                    </a:lnTo>
                    <a:lnTo>
                      <a:pt x="36" y="47"/>
                    </a:lnTo>
                    <a:lnTo>
                      <a:pt x="67" y="47"/>
                    </a:lnTo>
                    <a:lnTo>
                      <a:pt x="67" y="56"/>
                    </a:lnTo>
                    <a:close/>
                    <a:moveTo>
                      <a:pt x="29" y="47"/>
                    </a:moveTo>
                    <a:lnTo>
                      <a:pt x="29" y="29"/>
                    </a:lnTo>
                    <a:lnTo>
                      <a:pt x="29" y="23"/>
                    </a:lnTo>
                    <a:lnTo>
                      <a:pt x="27" y="20"/>
                    </a:lnTo>
                    <a:lnTo>
                      <a:pt x="26" y="16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3" y="14"/>
                    </a:lnTo>
                    <a:lnTo>
                      <a:pt x="11" y="16"/>
                    </a:lnTo>
                    <a:lnTo>
                      <a:pt x="8" y="20"/>
                    </a:lnTo>
                    <a:lnTo>
                      <a:pt x="8" y="27"/>
                    </a:lnTo>
                    <a:lnTo>
                      <a:pt x="8" y="47"/>
                    </a:lnTo>
                    <a:lnTo>
                      <a:pt x="2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348"/>
              <p:cNvSpPr>
                <a:spLocks noEditPoints="1"/>
              </p:cNvSpPr>
              <p:nvPr/>
            </p:nvSpPr>
            <p:spPr bwMode="auto">
              <a:xfrm>
                <a:off x="4598" y="1597"/>
                <a:ext cx="33" cy="31"/>
              </a:xfrm>
              <a:custGeom>
                <a:avLst/>
                <a:gdLst/>
                <a:ahLst/>
                <a:cxnLst>
                  <a:cxn ang="0">
                    <a:pos x="67" y="63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67" y="0"/>
                  </a:cxn>
                  <a:cxn ang="0">
                    <a:pos x="67" y="11"/>
                  </a:cxn>
                  <a:cxn ang="0">
                    <a:pos x="47" y="18"/>
                  </a:cxn>
                  <a:cxn ang="0">
                    <a:pos x="47" y="47"/>
                  </a:cxn>
                  <a:cxn ang="0">
                    <a:pos x="67" y="54"/>
                  </a:cxn>
                  <a:cxn ang="0">
                    <a:pos x="67" y="63"/>
                  </a:cxn>
                  <a:cxn ang="0">
                    <a:pos x="38" y="43"/>
                  </a:cxn>
                  <a:cxn ang="0">
                    <a:pos x="38" y="20"/>
                  </a:cxn>
                  <a:cxn ang="0">
                    <a:pos x="20" y="27"/>
                  </a:cxn>
                  <a:cxn ang="0">
                    <a:pos x="13" y="31"/>
                  </a:cxn>
                  <a:cxn ang="0">
                    <a:pos x="8" y="33"/>
                  </a:cxn>
                  <a:cxn ang="0">
                    <a:pos x="13" y="34"/>
                  </a:cxn>
                  <a:cxn ang="0">
                    <a:pos x="20" y="36"/>
                  </a:cxn>
                  <a:cxn ang="0">
                    <a:pos x="38" y="43"/>
                  </a:cxn>
                </a:cxnLst>
                <a:rect l="0" t="0" r="r" b="b"/>
                <a:pathLst>
                  <a:path w="67" h="63">
                    <a:moveTo>
                      <a:pt x="67" y="63"/>
                    </a:moveTo>
                    <a:lnTo>
                      <a:pt x="0" y="36"/>
                    </a:lnTo>
                    <a:lnTo>
                      <a:pt x="0" y="27"/>
                    </a:lnTo>
                    <a:lnTo>
                      <a:pt x="67" y="0"/>
                    </a:lnTo>
                    <a:lnTo>
                      <a:pt x="67" y="11"/>
                    </a:lnTo>
                    <a:lnTo>
                      <a:pt x="47" y="18"/>
                    </a:lnTo>
                    <a:lnTo>
                      <a:pt x="47" y="47"/>
                    </a:lnTo>
                    <a:lnTo>
                      <a:pt x="67" y="54"/>
                    </a:lnTo>
                    <a:lnTo>
                      <a:pt x="67" y="63"/>
                    </a:lnTo>
                    <a:close/>
                    <a:moveTo>
                      <a:pt x="38" y="43"/>
                    </a:moveTo>
                    <a:lnTo>
                      <a:pt x="38" y="20"/>
                    </a:lnTo>
                    <a:lnTo>
                      <a:pt x="20" y="27"/>
                    </a:lnTo>
                    <a:lnTo>
                      <a:pt x="13" y="31"/>
                    </a:lnTo>
                    <a:lnTo>
                      <a:pt x="8" y="33"/>
                    </a:lnTo>
                    <a:lnTo>
                      <a:pt x="13" y="34"/>
                    </a:lnTo>
                    <a:lnTo>
                      <a:pt x="20" y="36"/>
                    </a:lnTo>
                    <a:lnTo>
                      <a:pt x="38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349"/>
              <p:cNvSpPr>
                <a:spLocks/>
              </p:cNvSpPr>
              <p:nvPr/>
            </p:nvSpPr>
            <p:spPr bwMode="auto">
              <a:xfrm>
                <a:off x="4598" y="1561"/>
                <a:ext cx="33" cy="32"/>
              </a:xfrm>
              <a:custGeom>
                <a:avLst/>
                <a:gdLst/>
                <a:ahLst/>
                <a:cxnLst>
                  <a:cxn ang="0">
                    <a:pos x="67" y="63"/>
                  </a:cxn>
                  <a:cxn ang="0">
                    <a:pos x="0" y="63"/>
                  </a:cxn>
                  <a:cxn ang="0">
                    <a:pos x="0" y="50"/>
                  </a:cxn>
                  <a:cxn ang="0">
                    <a:pos x="47" y="34"/>
                  </a:cxn>
                  <a:cxn ang="0">
                    <a:pos x="53" y="32"/>
                  </a:cxn>
                  <a:cxn ang="0">
                    <a:pos x="58" y="32"/>
                  </a:cxn>
                  <a:cxn ang="0">
                    <a:pos x="53" y="31"/>
                  </a:cxn>
                  <a:cxn ang="0">
                    <a:pos x="47" y="2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9"/>
                  </a:cxn>
                  <a:cxn ang="0">
                    <a:pos x="9" y="9"/>
                  </a:cxn>
                  <a:cxn ang="0">
                    <a:pos x="67" y="27"/>
                  </a:cxn>
                  <a:cxn ang="0">
                    <a:pos x="67" y="36"/>
                  </a:cxn>
                  <a:cxn ang="0">
                    <a:pos x="9" y="54"/>
                  </a:cxn>
                  <a:cxn ang="0">
                    <a:pos x="67" y="54"/>
                  </a:cxn>
                  <a:cxn ang="0">
                    <a:pos x="67" y="63"/>
                  </a:cxn>
                </a:cxnLst>
                <a:rect l="0" t="0" r="r" b="b"/>
                <a:pathLst>
                  <a:path w="67" h="63">
                    <a:moveTo>
                      <a:pt x="67" y="63"/>
                    </a:moveTo>
                    <a:lnTo>
                      <a:pt x="0" y="63"/>
                    </a:lnTo>
                    <a:lnTo>
                      <a:pt x="0" y="50"/>
                    </a:lnTo>
                    <a:lnTo>
                      <a:pt x="47" y="34"/>
                    </a:lnTo>
                    <a:lnTo>
                      <a:pt x="53" y="32"/>
                    </a:lnTo>
                    <a:lnTo>
                      <a:pt x="58" y="32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9"/>
                    </a:lnTo>
                    <a:lnTo>
                      <a:pt x="9" y="9"/>
                    </a:lnTo>
                    <a:lnTo>
                      <a:pt x="67" y="27"/>
                    </a:lnTo>
                    <a:lnTo>
                      <a:pt x="67" y="36"/>
                    </a:lnTo>
                    <a:lnTo>
                      <a:pt x="9" y="54"/>
                    </a:lnTo>
                    <a:lnTo>
                      <a:pt x="67" y="54"/>
                    </a:lnTo>
                    <a:lnTo>
                      <a:pt x="67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350"/>
              <p:cNvSpPr>
                <a:spLocks/>
              </p:cNvSpPr>
              <p:nvPr/>
            </p:nvSpPr>
            <p:spPr bwMode="auto">
              <a:xfrm>
                <a:off x="4598" y="1521"/>
                <a:ext cx="34" cy="22"/>
              </a:xfrm>
              <a:custGeom>
                <a:avLst/>
                <a:gdLst/>
                <a:ahLst/>
                <a:cxnLst>
                  <a:cxn ang="0">
                    <a:pos x="49" y="43"/>
                  </a:cxn>
                  <a:cxn ang="0">
                    <a:pos x="49" y="34"/>
                  </a:cxn>
                  <a:cxn ang="0">
                    <a:pos x="54" y="32"/>
                  </a:cxn>
                  <a:cxn ang="0">
                    <a:pos x="58" y="31"/>
                  </a:cxn>
                  <a:cxn ang="0">
                    <a:pos x="60" y="27"/>
                  </a:cxn>
                  <a:cxn ang="0">
                    <a:pos x="60" y="22"/>
                  </a:cxn>
                  <a:cxn ang="0">
                    <a:pos x="60" y="16"/>
                  </a:cxn>
                  <a:cxn ang="0">
                    <a:pos x="56" y="13"/>
                  </a:cxn>
                  <a:cxn ang="0">
                    <a:pos x="53" y="9"/>
                  </a:cxn>
                  <a:cxn ang="0">
                    <a:pos x="47" y="9"/>
                  </a:cxn>
                  <a:cxn ang="0">
                    <a:pos x="42" y="9"/>
                  </a:cxn>
                  <a:cxn ang="0">
                    <a:pos x="38" y="13"/>
                  </a:cxn>
                  <a:cxn ang="0">
                    <a:pos x="35" y="16"/>
                  </a:cxn>
                  <a:cxn ang="0">
                    <a:pos x="35" y="22"/>
                  </a:cxn>
                  <a:cxn ang="0">
                    <a:pos x="35" y="23"/>
                  </a:cxn>
                  <a:cxn ang="0">
                    <a:pos x="35" y="27"/>
                  </a:cxn>
                  <a:cxn ang="0">
                    <a:pos x="27" y="27"/>
                  </a:cxn>
                  <a:cxn ang="0">
                    <a:pos x="27" y="25"/>
                  </a:cxn>
                  <a:cxn ang="0">
                    <a:pos x="27" y="25"/>
                  </a:cxn>
                  <a:cxn ang="0">
                    <a:pos x="26" y="20"/>
                  </a:cxn>
                  <a:cxn ang="0">
                    <a:pos x="24" y="16"/>
                  </a:cxn>
                  <a:cxn ang="0">
                    <a:pos x="22" y="14"/>
                  </a:cxn>
                  <a:cxn ang="0">
                    <a:pos x="17" y="13"/>
                  </a:cxn>
                  <a:cxn ang="0">
                    <a:pos x="13" y="13"/>
                  </a:cxn>
                  <a:cxn ang="0">
                    <a:pos x="9" y="16"/>
                  </a:cxn>
                  <a:cxn ang="0">
                    <a:pos x="8" y="18"/>
                  </a:cxn>
                  <a:cxn ang="0">
                    <a:pos x="8" y="23"/>
                  </a:cxn>
                  <a:cxn ang="0">
                    <a:pos x="8" y="27"/>
                  </a:cxn>
                  <a:cxn ang="0">
                    <a:pos x="9" y="31"/>
                  </a:cxn>
                  <a:cxn ang="0">
                    <a:pos x="13" y="32"/>
                  </a:cxn>
                  <a:cxn ang="0">
                    <a:pos x="18" y="34"/>
                  </a:cxn>
                  <a:cxn ang="0">
                    <a:pos x="17" y="43"/>
                  </a:cxn>
                  <a:cxn ang="0">
                    <a:pos x="11" y="41"/>
                  </a:cxn>
                  <a:cxn ang="0">
                    <a:pos x="8" y="40"/>
                  </a:cxn>
                  <a:cxn ang="0">
                    <a:pos x="4" y="36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4"/>
                  </a:cxn>
                  <a:cxn ang="0">
                    <a:pos x="24" y="5"/>
                  </a:cxn>
                  <a:cxn ang="0">
                    <a:pos x="27" y="9"/>
                  </a:cxn>
                  <a:cxn ang="0">
                    <a:pos x="29" y="13"/>
                  </a:cxn>
                  <a:cxn ang="0">
                    <a:pos x="33" y="7"/>
                  </a:cxn>
                  <a:cxn ang="0">
                    <a:pos x="36" y="4"/>
                  </a:cxn>
                  <a:cxn ang="0">
                    <a:pos x="40" y="0"/>
                  </a:cxn>
                  <a:cxn ang="0">
                    <a:pos x="47" y="0"/>
                  </a:cxn>
                  <a:cxn ang="0">
                    <a:pos x="53" y="0"/>
                  </a:cxn>
                  <a:cxn ang="0">
                    <a:pos x="58" y="4"/>
                  </a:cxn>
                  <a:cxn ang="0">
                    <a:pos x="62" y="7"/>
                  </a:cxn>
                  <a:cxn ang="0">
                    <a:pos x="65" y="11"/>
                  </a:cxn>
                  <a:cxn ang="0">
                    <a:pos x="67" y="16"/>
                  </a:cxn>
                  <a:cxn ang="0">
                    <a:pos x="69" y="23"/>
                  </a:cxn>
                  <a:cxn ang="0">
                    <a:pos x="67" y="29"/>
                  </a:cxn>
                  <a:cxn ang="0">
                    <a:pos x="65" y="32"/>
                  </a:cxn>
                  <a:cxn ang="0">
                    <a:pos x="63" y="38"/>
                  </a:cxn>
                  <a:cxn ang="0">
                    <a:pos x="60" y="41"/>
                  </a:cxn>
                  <a:cxn ang="0">
                    <a:pos x="54" y="43"/>
                  </a:cxn>
                  <a:cxn ang="0">
                    <a:pos x="49" y="43"/>
                  </a:cxn>
                </a:cxnLst>
                <a:rect l="0" t="0" r="r" b="b"/>
                <a:pathLst>
                  <a:path w="69" h="43">
                    <a:moveTo>
                      <a:pt x="49" y="43"/>
                    </a:moveTo>
                    <a:lnTo>
                      <a:pt x="49" y="34"/>
                    </a:lnTo>
                    <a:lnTo>
                      <a:pt x="54" y="32"/>
                    </a:lnTo>
                    <a:lnTo>
                      <a:pt x="58" y="31"/>
                    </a:lnTo>
                    <a:lnTo>
                      <a:pt x="60" y="27"/>
                    </a:lnTo>
                    <a:lnTo>
                      <a:pt x="60" y="22"/>
                    </a:lnTo>
                    <a:lnTo>
                      <a:pt x="60" y="16"/>
                    </a:lnTo>
                    <a:lnTo>
                      <a:pt x="56" y="13"/>
                    </a:lnTo>
                    <a:lnTo>
                      <a:pt x="53" y="9"/>
                    </a:lnTo>
                    <a:lnTo>
                      <a:pt x="47" y="9"/>
                    </a:lnTo>
                    <a:lnTo>
                      <a:pt x="42" y="9"/>
                    </a:lnTo>
                    <a:lnTo>
                      <a:pt x="38" y="13"/>
                    </a:lnTo>
                    <a:lnTo>
                      <a:pt x="35" y="16"/>
                    </a:lnTo>
                    <a:lnTo>
                      <a:pt x="35" y="22"/>
                    </a:lnTo>
                    <a:lnTo>
                      <a:pt x="35" y="23"/>
                    </a:lnTo>
                    <a:lnTo>
                      <a:pt x="35" y="27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27" y="25"/>
                    </a:lnTo>
                    <a:lnTo>
                      <a:pt x="26" y="20"/>
                    </a:lnTo>
                    <a:lnTo>
                      <a:pt x="24" y="16"/>
                    </a:lnTo>
                    <a:lnTo>
                      <a:pt x="22" y="14"/>
                    </a:lnTo>
                    <a:lnTo>
                      <a:pt x="17" y="13"/>
                    </a:lnTo>
                    <a:lnTo>
                      <a:pt x="13" y="13"/>
                    </a:lnTo>
                    <a:lnTo>
                      <a:pt x="9" y="16"/>
                    </a:lnTo>
                    <a:lnTo>
                      <a:pt x="8" y="18"/>
                    </a:lnTo>
                    <a:lnTo>
                      <a:pt x="8" y="23"/>
                    </a:lnTo>
                    <a:lnTo>
                      <a:pt x="8" y="27"/>
                    </a:lnTo>
                    <a:lnTo>
                      <a:pt x="9" y="31"/>
                    </a:lnTo>
                    <a:lnTo>
                      <a:pt x="13" y="32"/>
                    </a:lnTo>
                    <a:lnTo>
                      <a:pt x="18" y="34"/>
                    </a:lnTo>
                    <a:lnTo>
                      <a:pt x="17" y="43"/>
                    </a:lnTo>
                    <a:lnTo>
                      <a:pt x="11" y="41"/>
                    </a:lnTo>
                    <a:lnTo>
                      <a:pt x="8" y="40"/>
                    </a:lnTo>
                    <a:lnTo>
                      <a:pt x="4" y="36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4"/>
                    </a:lnTo>
                    <a:lnTo>
                      <a:pt x="24" y="5"/>
                    </a:lnTo>
                    <a:lnTo>
                      <a:pt x="27" y="9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4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3" y="0"/>
                    </a:lnTo>
                    <a:lnTo>
                      <a:pt x="58" y="4"/>
                    </a:lnTo>
                    <a:lnTo>
                      <a:pt x="62" y="7"/>
                    </a:lnTo>
                    <a:lnTo>
                      <a:pt x="65" y="11"/>
                    </a:lnTo>
                    <a:lnTo>
                      <a:pt x="67" y="16"/>
                    </a:lnTo>
                    <a:lnTo>
                      <a:pt x="69" y="23"/>
                    </a:lnTo>
                    <a:lnTo>
                      <a:pt x="67" y="29"/>
                    </a:lnTo>
                    <a:lnTo>
                      <a:pt x="65" y="32"/>
                    </a:lnTo>
                    <a:lnTo>
                      <a:pt x="63" y="38"/>
                    </a:lnTo>
                    <a:lnTo>
                      <a:pt x="60" y="41"/>
                    </a:lnTo>
                    <a:lnTo>
                      <a:pt x="54" y="43"/>
                    </a:lnTo>
                    <a:lnTo>
                      <a:pt x="49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351"/>
              <p:cNvSpPr>
                <a:spLocks noEditPoints="1"/>
              </p:cNvSpPr>
              <p:nvPr/>
            </p:nvSpPr>
            <p:spPr bwMode="auto">
              <a:xfrm>
                <a:off x="4598" y="1495"/>
                <a:ext cx="34" cy="22"/>
              </a:xfrm>
              <a:custGeom>
                <a:avLst/>
                <a:gdLst/>
                <a:ahLst/>
                <a:cxnLst>
                  <a:cxn ang="0">
                    <a:pos x="35" y="45"/>
                  </a:cxn>
                  <a:cxn ang="0">
                    <a:pos x="24" y="43"/>
                  </a:cxn>
                  <a:cxn ang="0">
                    <a:pos x="15" y="41"/>
                  </a:cxn>
                  <a:cxn ang="0">
                    <a:pos x="8" y="39"/>
                  </a:cxn>
                  <a:cxn ang="0">
                    <a:pos x="4" y="34"/>
                  </a:cxn>
                  <a:cxn ang="0">
                    <a:pos x="0" y="29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2" y="12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13" y="3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53" y="3"/>
                  </a:cxn>
                  <a:cxn ang="0">
                    <a:pos x="60" y="5"/>
                  </a:cxn>
                  <a:cxn ang="0">
                    <a:pos x="65" y="11"/>
                  </a:cxn>
                  <a:cxn ang="0">
                    <a:pos x="67" y="16"/>
                  </a:cxn>
                  <a:cxn ang="0">
                    <a:pos x="69" y="21"/>
                  </a:cxn>
                  <a:cxn ang="0">
                    <a:pos x="67" y="29"/>
                  </a:cxn>
                  <a:cxn ang="0">
                    <a:pos x="65" y="34"/>
                  </a:cxn>
                  <a:cxn ang="0">
                    <a:pos x="62" y="38"/>
                  </a:cxn>
                  <a:cxn ang="0">
                    <a:pos x="56" y="41"/>
                  </a:cxn>
                  <a:cxn ang="0">
                    <a:pos x="51" y="43"/>
                  </a:cxn>
                  <a:cxn ang="0">
                    <a:pos x="42" y="43"/>
                  </a:cxn>
                  <a:cxn ang="0">
                    <a:pos x="35" y="45"/>
                  </a:cxn>
                  <a:cxn ang="0">
                    <a:pos x="35" y="36"/>
                  </a:cxn>
                  <a:cxn ang="0">
                    <a:pos x="44" y="34"/>
                  </a:cxn>
                  <a:cxn ang="0">
                    <a:pos x="51" y="34"/>
                  </a:cxn>
                  <a:cxn ang="0">
                    <a:pos x="54" y="32"/>
                  </a:cxn>
                  <a:cxn ang="0">
                    <a:pos x="60" y="27"/>
                  </a:cxn>
                  <a:cxn ang="0">
                    <a:pos x="60" y="21"/>
                  </a:cxn>
                  <a:cxn ang="0">
                    <a:pos x="60" y="18"/>
                  </a:cxn>
                  <a:cxn ang="0">
                    <a:pos x="54" y="12"/>
                  </a:cxn>
                  <a:cxn ang="0">
                    <a:pos x="51" y="11"/>
                  </a:cxn>
                  <a:cxn ang="0">
                    <a:pos x="44" y="9"/>
                  </a:cxn>
                  <a:cxn ang="0">
                    <a:pos x="35" y="9"/>
                  </a:cxn>
                  <a:cxn ang="0">
                    <a:pos x="24" y="9"/>
                  </a:cxn>
                  <a:cxn ang="0">
                    <a:pos x="17" y="11"/>
                  </a:cxn>
                  <a:cxn ang="0">
                    <a:pos x="13" y="12"/>
                  </a:cxn>
                  <a:cxn ang="0">
                    <a:pos x="9" y="16"/>
                  </a:cxn>
                  <a:cxn ang="0">
                    <a:pos x="8" y="18"/>
                  </a:cxn>
                  <a:cxn ang="0">
                    <a:pos x="8" y="21"/>
                  </a:cxn>
                  <a:cxn ang="0">
                    <a:pos x="9" y="27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4"/>
                  </a:cxn>
                  <a:cxn ang="0">
                    <a:pos x="35" y="36"/>
                  </a:cxn>
                </a:cxnLst>
                <a:rect l="0" t="0" r="r" b="b"/>
                <a:pathLst>
                  <a:path w="69" h="45">
                    <a:moveTo>
                      <a:pt x="35" y="45"/>
                    </a:moveTo>
                    <a:lnTo>
                      <a:pt x="24" y="43"/>
                    </a:lnTo>
                    <a:lnTo>
                      <a:pt x="15" y="41"/>
                    </a:lnTo>
                    <a:lnTo>
                      <a:pt x="8" y="39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2" y="12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3" y="3"/>
                    </a:lnTo>
                    <a:lnTo>
                      <a:pt x="60" y="5"/>
                    </a:lnTo>
                    <a:lnTo>
                      <a:pt x="65" y="11"/>
                    </a:lnTo>
                    <a:lnTo>
                      <a:pt x="67" y="16"/>
                    </a:lnTo>
                    <a:lnTo>
                      <a:pt x="69" y="21"/>
                    </a:lnTo>
                    <a:lnTo>
                      <a:pt x="67" y="29"/>
                    </a:lnTo>
                    <a:lnTo>
                      <a:pt x="65" y="34"/>
                    </a:lnTo>
                    <a:lnTo>
                      <a:pt x="62" y="38"/>
                    </a:lnTo>
                    <a:lnTo>
                      <a:pt x="56" y="41"/>
                    </a:lnTo>
                    <a:lnTo>
                      <a:pt x="51" y="43"/>
                    </a:lnTo>
                    <a:lnTo>
                      <a:pt x="42" y="43"/>
                    </a:lnTo>
                    <a:lnTo>
                      <a:pt x="35" y="45"/>
                    </a:lnTo>
                    <a:close/>
                    <a:moveTo>
                      <a:pt x="35" y="36"/>
                    </a:moveTo>
                    <a:lnTo>
                      <a:pt x="44" y="34"/>
                    </a:lnTo>
                    <a:lnTo>
                      <a:pt x="51" y="34"/>
                    </a:lnTo>
                    <a:lnTo>
                      <a:pt x="54" y="32"/>
                    </a:lnTo>
                    <a:lnTo>
                      <a:pt x="60" y="27"/>
                    </a:lnTo>
                    <a:lnTo>
                      <a:pt x="60" y="21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51" y="11"/>
                    </a:lnTo>
                    <a:lnTo>
                      <a:pt x="44" y="9"/>
                    </a:lnTo>
                    <a:lnTo>
                      <a:pt x="35" y="9"/>
                    </a:lnTo>
                    <a:lnTo>
                      <a:pt x="24" y="9"/>
                    </a:lnTo>
                    <a:lnTo>
                      <a:pt x="17" y="11"/>
                    </a:lnTo>
                    <a:lnTo>
                      <a:pt x="13" y="12"/>
                    </a:lnTo>
                    <a:lnTo>
                      <a:pt x="9" y="16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9" y="27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4"/>
                    </a:lnTo>
                    <a:lnTo>
                      <a:pt x="35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Rectangle 352"/>
              <p:cNvSpPr>
                <a:spLocks noChangeArrowheads="1"/>
              </p:cNvSpPr>
              <p:nvPr/>
            </p:nvSpPr>
            <p:spPr bwMode="auto">
              <a:xfrm>
                <a:off x="4617" y="1479"/>
                <a:ext cx="5" cy="12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353"/>
              <p:cNvSpPr>
                <a:spLocks/>
              </p:cNvSpPr>
              <p:nvPr/>
            </p:nvSpPr>
            <p:spPr bwMode="auto">
              <a:xfrm>
                <a:off x="4606" y="1441"/>
                <a:ext cx="25" cy="33"/>
              </a:xfrm>
              <a:custGeom>
                <a:avLst/>
                <a:gdLst/>
                <a:ahLst/>
                <a:cxnLst>
                  <a:cxn ang="0">
                    <a:pos x="50" y="66"/>
                  </a:cxn>
                  <a:cxn ang="0">
                    <a:pos x="1" y="66"/>
                  </a:cxn>
                  <a:cxn ang="0">
                    <a:pos x="1" y="57"/>
                  </a:cxn>
                  <a:cxn ang="0">
                    <a:pos x="9" y="57"/>
                  </a:cxn>
                  <a:cxn ang="0">
                    <a:pos x="5" y="56"/>
                  </a:cxn>
                  <a:cxn ang="0">
                    <a:pos x="3" y="52"/>
                  </a:cxn>
                  <a:cxn ang="0">
                    <a:pos x="1" y="48"/>
                  </a:cxn>
                  <a:cxn ang="0">
                    <a:pos x="0" y="43"/>
                  </a:cxn>
                  <a:cxn ang="0">
                    <a:pos x="1" y="39"/>
                  </a:cxn>
                  <a:cxn ang="0">
                    <a:pos x="3" y="36"/>
                  </a:cxn>
                  <a:cxn ang="0">
                    <a:pos x="5" y="32"/>
                  </a:cxn>
                  <a:cxn ang="0">
                    <a:pos x="9" y="30"/>
                  </a:cxn>
                  <a:cxn ang="0">
                    <a:pos x="5" y="27"/>
                  </a:cxn>
                  <a:cxn ang="0">
                    <a:pos x="1" y="21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50" y="0"/>
                  </a:cxn>
                  <a:cxn ang="0">
                    <a:pos x="50" y="9"/>
                  </a:cxn>
                  <a:cxn ang="0">
                    <a:pos x="19" y="9"/>
                  </a:cxn>
                  <a:cxn ang="0">
                    <a:pos x="16" y="9"/>
                  </a:cxn>
                  <a:cxn ang="0">
                    <a:pos x="12" y="9"/>
                  </a:cxn>
                  <a:cxn ang="0">
                    <a:pos x="10" y="11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9" y="18"/>
                  </a:cxn>
                  <a:cxn ang="0">
                    <a:pos x="9" y="21"/>
                  </a:cxn>
                  <a:cxn ang="0">
                    <a:pos x="12" y="25"/>
                  </a:cxn>
                  <a:cxn ang="0">
                    <a:pos x="14" y="27"/>
                  </a:cxn>
                  <a:cxn ang="0">
                    <a:pos x="18" y="29"/>
                  </a:cxn>
                  <a:cxn ang="0">
                    <a:pos x="23" y="29"/>
                  </a:cxn>
                  <a:cxn ang="0">
                    <a:pos x="50" y="29"/>
                  </a:cxn>
                  <a:cxn ang="0">
                    <a:pos x="50" y="38"/>
                  </a:cxn>
                  <a:cxn ang="0">
                    <a:pos x="19" y="38"/>
                  </a:cxn>
                  <a:cxn ang="0">
                    <a:pos x="14" y="38"/>
                  </a:cxn>
                  <a:cxn ang="0">
                    <a:pos x="10" y="39"/>
                  </a:cxn>
                  <a:cxn ang="0">
                    <a:pos x="9" y="43"/>
                  </a:cxn>
                  <a:cxn ang="0">
                    <a:pos x="9" y="47"/>
                  </a:cxn>
                  <a:cxn ang="0">
                    <a:pos x="9" y="50"/>
                  </a:cxn>
                  <a:cxn ang="0">
                    <a:pos x="10" y="52"/>
                  </a:cxn>
                  <a:cxn ang="0">
                    <a:pos x="12" y="56"/>
                  </a:cxn>
                  <a:cxn ang="0">
                    <a:pos x="16" y="57"/>
                  </a:cxn>
                  <a:cxn ang="0">
                    <a:pos x="19" y="57"/>
                  </a:cxn>
                  <a:cxn ang="0">
                    <a:pos x="25" y="57"/>
                  </a:cxn>
                  <a:cxn ang="0">
                    <a:pos x="50" y="57"/>
                  </a:cxn>
                  <a:cxn ang="0">
                    <a:pos x="50" y="66"/>
                  </a:cxn>
                </a:cxnLst>
                <a:rect l="0" t="0" r="r" b="b"/>
                <a:pathLst>
                  <a:path w="50" h="66">
                    <a:moveTo>
                      <a:pt x="50" y="66"/>
                    </a:moveTo>
                    <a:lnTo>
                      <a:pt x="1" y="66"/>
                    </a:lnTo>
                    <a:lnTo>
                      <a:pt x="1" y="57"/>
                    </a:lnTo>
                    <a:lnTo>
                      <a:pt x="9" y="57"/>
                    </a:lnTo>
                    <a:lnTo>
                      <a:pt x="5" y="56"/>
                    </a:lnTo>
                    <a:lnTo>
                      <a:pt x="3" y="52"/>
                    </a:lnTo>
                    <a:lnTo>
                      <a:pt x="1" y="48"/>
                    </a:lnTo>
                    <a:lnTo>
                      <a:pt x="0" y="43"/>
                    </a:lnTo>
                    <a:lnTo>
                      <a:pt x="1" y="39"/>
                    </a:lnTo>
                    <a:lnTo>
                      <a:pt x="3" y="36"/>
                    </a:lnTo>
                    <a:lnTo>
                      <a:pt x="5" y="32"/>
                    </a:lnTo>
                    <a:lnTo>
                      <a:pt x="9" y="30"/>
                    </a:lnTo>
                    <a:lnTo>
                      <a:pt x="5" y="27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50" y="0"/>
                    </a:lnTo>
                    <a:lnTo>
                      <a:pt x="50" y="9"/>
                    </a:lnTo>
                    <a:lnTo>
                      <a:pt x="19" y="9"/>
                    </a:lnTo>
                    <a:lnTo>
                      <a:pt x="16" y="9"/>
                    </a:lnTo>
                    <a:lnTo>
                      <a:pt x="12" y="9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9" y="18"/>
                    </a:lnTo>
                    <a:lnTo>
                      <a:pt x="9" y="21"/>
                    </a:lnTo>
                    <a:lnTo>
                      <a:pt x="12" y="25"/>
                    </a:lnTo>
                    <a:lnTo>
                      <a:pt x="14" y="27"/>
                    </a:lnTo>
                    <a:lnTo>
                      <a:pt x="18" y="29"/>
                    </a:lnTo>
                    <a:lnTo>
                      <a:pt x="23" y="29"/>
                    </a:lnTo>
                    <a:lnTo>
                      <a:pt x="50" y="29"/>
                    </a:lnTo>
                    <a:lnTo>
                      <a:pt x="50" y="38"/>
                    </a:lnTo>
                    <a:lnTo>
                      <a:pt x="19" y="38"/>
                    </a:lnTo>
                    <a:lnTo>
                      <a:pt x="14" y="38"/>
                    </a:lnTo>
                    <a:lnTo>
                      <a:pt x="10" y="39"/>
                    </a:lnTo>
                    <a:lnTo>
                      <a:pt x="9" y="43"/>
                    </a:lnTo>
                    <a:lnTo>
                      <a:pt x="9" y="47"/>
                    </a:lnTo>
                    <a:lnTo>
                      <a:pt x="9" y="50"/>
                    </a:lnTo>
                    <a:lnTo>
                      <a:pt x="10" y="52"/>
                    </a:lnTo>
                    <a:lnTo>
                      <a:pt x="12" y="56"/>
                    </a:lnTo>
                    <a:lnTo>
                      <a:pt x="16" y="57"/>
                    </a:lnTo>
                    <a:lnTo>
                      <a:pt x="19" y="57"/>
                    </a:lnTo>
                    <a:lnTo>
                      <a:pt x="25" y="57"/>
                    </a:lnTo>
                    <a:lnTo>
                      <a:pt x="50" y="57"/>
                    </a:lnTo>
                    <a:lnTo>
                      <a:pt x="50" y="6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354"/>
              <p:cNvSpPr>
                <a:spLocks/>
              </p:cNvSpPr>
              <p:nvPr/>
            </p:nvSpPr>
            <p:spPr bwMode="auto">
              <a:xfrm>
                <a:off x="4608" y="2150"/>
                <a:ext cx="22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2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2" y="14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4"/>
                  </a:cxn>
                  <a:cxn ang="0">
                    <a:pos x="9" y="40"/>
                  </a:cxn>
                  <a:cxn ang="0">
                    <a:pos x="15" y="41"/>
                  </a:cxn>
                  <a:cxn ang="0">
                    <a:pos x="22" y="43"/>
                  </a:cxn>
                  <a:cxn ang="0">
                    <a:pos x="29" y="41"/>
                  </a:cxn>
                  <a:cxn ang="0">
                    <a:pos x="34" y="40"/>
                  </a:cxn>
                  <a:cxn ang="0">
                    <a:pos x="40" y="34"/>
                  </a:cxn>
                  <a:cxn ang="0">
                    <a:pos x="42" y="29"/>
                  </a:cxn>
                  <a:cxn ang="0">
                    <a:pos x="43" y="22"/>
                  </a:cxn>
                  <a:cxn ang="0">
                    <a:pos x="42" y="14"/>
                  </a:cxn>
                  <a:cxn ang="0">
                    <a:pos x="40" y="9"/>
                  </a:cxn>
                  <a:cxn ang="0">
                    <a:pos x="34" y="4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lnTo>
                      <a:pt x="15" y="2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4" y="34"/>
                    </a:lnTo>
                    <a:lnTo>
                      <a:pt x="9" y="40"/>
                    </a:lnTo>
                    <a:lnTo>
                      <a:pt x="15" y="41"/>
                    </a:lnTo>
                    <a:lnTo>
                      <a:pt x="22" y="43"/>
                    </a:lnTo>
                    <a:lnTo>
                      <a:pt x="29" y="41"/>
                    </a:lnTo>
                    <a:lnTo>
                      <a:pt x="34" y="40"/>
                    </a:lnTo>
                    <a:lnTo>
                      <a:pt x="40" y="34"/>
                    </a:lnTo>
                    <a:lnTo>
                      <a:pt x="42" y="29"/>
                    </a:lnTo>
                    <a:lnTo>
                      <a:pt x="43" y="22"/>
                    </a:lnTo>
                    <a:lnTo>
                      <a:pt x="42" y="14"/>
                    </a:lnTo>
                    <a:lnTo>
                      <a:pt x="40" y="9"/>
                    </a:lnTo>
                    <a:lnTo>
                      <a:pt x="34" y="4"/>
                    </a:lnTo>
                    <a:lnTo>
                      <a:pt x="29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355"/>
              <p:cNvSpPr>
                <a:spLocks/>
              </p:cNvSpPr>
              <p:nvPr/>
            </p:nvSpPr>
            <p:spPr bwMode="auto">
              <a:xfrm>
                <a:off x="4608" y="2150"/>
                <a:ext cx="22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5" y="2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2" y="14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4"/>
                  </a:cxn>
                  <a:cxn ang="0">
                    <a:pos x="9" y="40"/>
                  </a:cxn>
                  <a:cxn ang="0">
                    <a:pos x="15" y="41"/>
                  </a:cxn>
                  <a:cxn ang="0">
                    <a:pos x="22" y="43"/>
                  </a:cxn>
                  <a:cxn ang="0">
                    <a:pos x="29" y="41"/>
                  </a:cxn>
                  <a:cxn ang="0">
                    <a:pos x="34" y="40"/>
                  </a:cxn>
                  <a:cxn ang="0">
                    <a:pos x="40" y="34"/>
                  </a:cxn>
                  <a:cxn ang="0">
                    <a:pos x="42" y="29"/>
                  </a:cxn>
                  <a:cxn ang="0">
                    <a:pos x="43" y="22"/>
                  </a:cxn>
                  <a:cxn ang="0">
                    <a:pos x="42" y="14"/>
                  </a:cxn>
                  <a:cxn ang="0">
                    <a:pos x="40" y="9"/>
                  </a:cxn>
                  <a:cxn ang="0">
                    <a:pos x="34" y="4"/>
                  </a:cxn>
                  <a:cxn ang="0">
                    <a:pos x="29" y="2"/>
                  </a:cxn>
                  <a:cxn ang="0">
                    <a:pos x="22" y="0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lnTo>
                      <a:pt x="15" y="2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4" y="34"/>
                    </a:lnTo>
                    <a:lnTo>
                      <a:pt x="9" y="40"/>
                    </a:lnTo>
                    <a:lnTo>
                      <a:pt x="15" y="41"/>
                    </a:lnTo>
                    <a:lnTo>
                      <a:pt x="22" y="43"/>
                    </a:lnTo>
                    <a:lnTo>
                      <a:pt x="29" y="41"/>
                    </a:lnTo>
                    <a:lnTo>
                      <a:pt x="34" y="40"/>
                    </a:lnTo>
                    <a:lnTo>
                      <a:pt x="40" y="34"/>
                    </a:lnTo>
                    <a:lnTo>
                      <a:pt x="42" y="29"/>
                    </a:lnTo>
                    <a:lnTo>
                      <a:pt x="43" y="22"/>
                    </a:lnTo>
                    <a:lnTo>
                      <a:pt x="42" y="14"/>
                    </a:lnTo>
                    <a:lnTo>
                      <a:pt x="40" y="9"/>
                    </a:lnTo>
                    <a:lnTo>
                      <a:pt x="34" y="4"/>
                    </a:lnTo>
                    <a:lnTo>
                      <a:pt x="29" y="2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356"/>
              <p:cNvSpPr>
                <a:spLocks/>
              </p:cNvSpPr>
              <p:nvPr/>
            </p:nvSpPr>
            <p:spPr bwMode="auto">
              <a:xfrm>
                <a:off x="4665" y="2044"/>
                <a:ext cx="35" cy="26"/>
              </a:xfrm>
              <a:custGeom>
                <a:avLst/>
                <a:gdLst/>
                <a:ahLst/>
                <a:cxnLst>
                  <a:cxn ang="0">
                    <a:pos x="45" y="45"/>
                  </a:cxn>
                  <a:cxn ang="0">
                    <a:pos x="54" y="41"/>
                  </a:cxn>
                  <a:cxn ang="0">
                    <a:pos x="59" y="34"/>
                  </a:cxn>
                  <a:cxn ang="0">
                    <a:pos x="63" y="25"/>
                  </a:cxn>
                  <a:cxn ang="0">
                    <a:pos x="61" y="16"/>
                  </a:cxn>
                  <a:cxn ang="0">
                    <a:pos x="55" y="10"/>
                  </a:cxn>
                  <a:cxn ang="0">
                    <a:pos x="50" y="9"/>
                  </a:cxn>
                  <a:cxn ang="0">
                    <a:pos x="45" y="10"/>
                  </a:cxn>
                  <a:cxn ang="0">
                    <a:pos x="41" y="16"/>
                  </a:cxn>
                  <a:cxn ang="0">
                    <a:pos x="39" y="23"/>
                  </a:cxn>
                  <a:cxn ang="0">
                    <a:pos x="36" y="36"/>
                  </a:cxn>
                  <a:cxn ang="0">
                    <a:pos x="30" y="45"/>
                  </a:cxn>
                  <a:cxn ang="0">
                    <a:pos x="23" y="48"/>
                  </a:cxn>
                  <a:cxn ang="0">
                    <a:pos x="14" y="48"/>
                  </a:cxn>
                  <a:cxn ang="0">
                    <a:pos x="5" y="43"/>
                  </a:cxn>
                  <a:cxn ang="0">
                    <a:pos x="1" y="32"/>
                  </a:cxn>
                  <a:cxn ang="0">
                    <a:pos x="1" y="19"/>
                  </a:cxn>
                  <a:cxn ang="0">
                    <a:pos x="5" y="9"/>
                  </a:cxn>
                  <a:cxn ang="0">
                    <a:pos x="16" y="3"/>
                  </a:cxn>
                  <a:cxn ang="0">
                    <a:pos x="21" y="10"/>
                  </a:cxn>
                  <a:cxn ang="0">
                    <a:pos x="12" y="16"/>
                  </a:cxn>
                  <a:cxn ang="0">
                    <a:pos x="9" y="27"/>
                  </a:cxn>
                  <a:cxn ang="0">
                    <a:pos x="10" y="37"/>
                  </a:cxn>
                  <a:cxn ang="0">
                    <a:pos x="18" y="41"/>
                  </a:cxn>
                  <a:cxn ang="0">
                    <a:pos x="25" y="39"/>
                  </a:cxn>
                  <a:cxn ang="0">
                    <a:pos x="27" y="32"/>
                  </a:cxn>
                  <a:cxn ang="0">
                    <a:pos x="32" y="18"/>
                  </a:cxn>
                  <a:cxn ang="0">
                    <a:pos x="36" y="7"/>
                  </a:cxn>
                  <a:cxn ang="0">
                    <a:pos x="45" y="1"/>
                  </a:cxn>
                  <a:cxn ang="0">
                    <a:pos x="55" y="1"/>
                  </a:cxn>
                  <a:cxn ang="0">
                    <a:pos x="64" y="7"/>
                  </a:cxn>
                  <a:cxn ang="0">
                    <a:pos x="70" y="18"/>
                  </a:cxn>
                  <a:cxn ang="0">
                    <a:pos x="70" y="32"/>
                  </a:cxn>
                  <a:cxn ang="0">
                    <a:pos x="63" y="45"/>
                  </a:cxn>
                  <a:cxn ang="0">
                    <a:pos x="52" y="52"/>
                  </a:cxn>
                </a:cxnLst>
                <a:rect l="0" t="0" r="r" b="b"/>
                <a:pathLst>
                  <a:path w="70" h="52">
                    <a:moveTo>
                      <a:pt x="45" y="52"/>
                    </a:moveTo>
                    <a:lnTo>
                      <a:pt x="45" y="45"/>
                    </a:lnTo>
                    <a:lnTo>
                      <a:pt x="50" y="43"/>
                    </a:lnTo>
                    <a:lnTo>
                      <a:pt x="54" y="41"/>
                    </a:lnTo>
                    <a:lnTo>
                      <a:pt x="57" y="39"/>
                    </a:lnTo>
                    <a:lnTo>
                      <a:pt x="59" y="34"/>
                    </a:lnTo>
                    <a:lnTo>
                      <a:pt x="61" y="30"/>
                    </a:lnTo>
                    <a:lnTo>
                      <a:pt x="63" y="25"/>
                    </a:lnTo>
                    <a:lnTo>
                      <a:pt x="61" y="19"/>
                    </a:lnTo>
                    <a:lnTo>
                      <a:pt x="61" y="16"/>
                    </a:lnTo>
                    <a:lnTo>
                      <a:pt x="59" y="12"/>
                    </a:lnTo>
                    <a:lnTo>
                      <a:pt x="55" y="10"/>
                    </a:lnTo>
                    <a:lnTo>
                      <a:pt x="54" y="9"/>
                    </a:lnTo>
                    <a:lnTo>
                      <a:pt x="50" y="9"/>
                    </a:lnTo>
                    <a:lnTo>
                      <a:pt x="46" y="9"/>
                    </a:lnTo>
                    <a:lnTo>
                      <a:pt x="45" y="10"/>
                    </a:lnTo>
                    <a:lnTo>
                      <a:pt x="43" y="12"/>
                    </a:lnTo>
                    <a:lnTo>
                      <a:pt x="41" y="16"/>
                    </a:lnTo>
                    <a:lnTo>
                      <a:pt x="41" y="19"/>
                    </a:lnTo>
                    <a:lnTo>
                      <a:pt x="39" y="23"/>
                    </a:lnTo>
                    <a:lnTo>
                      <a:pt x="37" y="28"/>
                    </a:lnTo>
                    <a:lnTo>
                      <a:pt x="36" y="36"/>
                    </a:lnTo>
                    <a:lnTo>
                      <a:pt x="34" y="41"/>
                    </a:lnTo>
                    <a:lnTo>
                      <a:pt x="30" y="45"/>
                    </a:lnTo>
                    <a:lnTo>
                      <a:pt x="27" y="48"/>
                    </a:lnTo>
                    <a:lnTo>
                      <a:pt x="23" y="48"/>
                    </a:lnTo>
                    <a:lnTo>
                      <a:pt x="19" y="50"/>
                    </a:lnTo>
                    <a:lnTo>
                      <a:pt x="14" y="48"/>
                    </a:lnTo>
                    <a:lnTo>
                      <a:pt x="9" y="46"/>
                    </a:lnTo>
                    <a:lnTo>
                      <a:pt x="5" y="43"/>
                    </a:lnTo>
                    <a:lnTo>
                      <a:pt x="3" y="39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5" y="9"/>
                    </a:lnTo>
                    <a:lnTo>
                      <a:pt x="10" y="5"/>
                    </a:lnTo>
                    <a:lnTo>
                      <a:pt x="16" y="3"/>
                    </a:lnTo>
                    <a:lnTo>
                      <a:pt x="21" y="1"/>
                    </a:lnTo>
                    <a:lnTo>
                      <a:pt x="21" y="10"/>
                    </a:lnTo>
                    <a:lnTo>
                      <a:pt x="16" y="12"/>
                    </a:lnTo>
                    <a:lnTo>
                      <a:pt x="12" y="16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9" y="32"/>
                    </a:lnTo>
                    <a:lnTo>
                      <a:pt x="10" y="37"/>
                    </a:lnTo>
                    <a:lnTo>
                      <a:pt x="14" y="39"/>
                    </a:lnTo>
                    <a:lnTo>
                      <a:pt x="18" y="41"/>
                    </a:lnTo>
                    <a:lnTo>
                      <a:pt x="21" y="41"/>
                    </a:lnTo>
                    <a:lnTo>
                      <a:pt x="25" y="39"/>
                    </a:lnTo>
                    <a:lnTo>
                      <a:pt x="27" y="36"/>
                    </a:lnTo>
                    <a:lnTo>
                      <a:pt x="27" y="32"/>
                    </a:lnTo>
                    <a:lnTo>
                      <a:pt x="28" y="25"/>
                    </a:lnTo>
                    <a:lnTo>
                      <a:pt x="32" y="18"/>
                    </a:lnTo>
                    <a:lnTo>
                      <a:pt x="34" y="10"/>
                    </a:lnTo>
                    <a:lnTo>
                      <a:pt x="36" y="7"/>
                    </a:lnTo>
                    <a:lnTo>
                      <a:pt x="41" y="3"/>
                    </a:lnTo>
                    <a:lnTo>
                      <a:pt x="45" y="1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9" y="3"/>
                    </a:lnTo>
                    <a:lnTo>
                      <a:pt x="64" y="7"/>
                    </a:lnTo>
                    <a:lnTo>
                      <a:pt x="68" y="12"/>
                    </a:lnTo>
                    <a:lnTo>
                      <a:pt x="70" y="18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6" y="39"/>
                    </a:lnTo>
                    <a:lnTo>
                      <a:pt x="63" y="45"/>
                    </a:lnTo>
                    <a:lnTo>
                      <a:pt x="59" y="48"/>
                    </a:lnTo>
                    <a:lnTo>
                      <a:pt x="52" y="52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357"/>
              <p:cNvSpPr>
                <a:spLocks/>
              </p:cNvSpPr>
              <p:nvPr/>
            </p:nvSpPr>
            <p:spPr bwMode="auto">
              <a:xfrm>
                <a:off x="4675" y="2009"/>
                <a:ext cx="24" cy="33"/>
              </a:xfrm>
              <a:custGeom>
                <a:avLst/>
                <a:gdLst/>
                <a:ahLst/>
                <a:cxnLst>
                  <a:cxn ang="0">
                    <a:pos x="49" y="53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29" y="49"/>
                  </a:cxn>
                  <a:cxn ang="0">
                    <a:pos x="40" y="47"/>
                  </a:cxn>
                  <a:cxn ang="0">
                    <a:pos x="38" y="47"/>
                  </a:cxn>
                  <a:cxn ang="0">
                    <a:pos x="35" y="45"/>
                  </a:cxn>
                  <a:cxn ang="0">
                    <a:pos x="29" y="45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29" y="22"/>
                  </a:cxn>
                  <a:cxn ang="0">
                    <a:pos x="38" y="20"/>
                  </a:cxn>
                  <a:cxn ang="0">
                    <a:pos x="29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9" y="15"/>
                  </a:cxn>
                  <a:cxn ang="0">
                    <a:pos x="49" y="24"/>
                  </a:cxn>
                  <a:cxn ang="0">
                    <a:pos x="20" y="31"/>
                  </a:cxn>
                  <a:cxn ang="0">
                    <a:pos x="13" y="33"/>
                  </a:cxn>
                  <a:cxn ang="0">
                    <a:pos x="49" y="42"/>
                  </a:cxn>
                  <a:cxn ang="0">
                    <a:pos x="49" y="53"/>
                  </a:cxn>
                </a:cxnLst>
                <a:rect l="0" t="0" r="r" b="b"/>
                <a:pathLst>
                  <a:path w="49" h="67">
                    <a:moveTo>
                      <a:pt x="49" y="53"/>
                    </a:moveTo>
                    <a:lnTo>
                      <a:pt x="0" y="67"/>
                    </a:lnTo>
                    <a:lnTo>
                      <a:pt x="0" y="58"/>
                    </a:lnTo>
                    <a:lnTo>
                      <a:pt x="29" y="49"/>
                    </a:lnTo>
                    <a:lnTo>
                      <a:pt x="40" y="47"/>
                    </a:lnTo>
                    <a:lnTo>
                      <a:pt x="38" y="47"/>
                    </a:lnTo>
                    <a:lnTo>
                      <a:pt x="35" y="45"/>
                    </a:lnTo>
                    <a:lnTo>
                      <a:pt x="29" y="45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29" y="22"/>
                    </a:lnTo>
                    <a:lnTo>
                      <a:pt x="38" y="20"/>
                    </a:lnTo>
                    <a:lnTo>
                      <a:pt x="29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49" y="15"/>
                    </a:lnTo>
                    <a:lnTo>
                      <a:pt x="49" y="24"/>
                    </a:lnTo>
                    <a:lnTo>
                      <a:pt x="20" y="31"/>
                    </a:lnTo>
                    <a:lnTo>
                      <a:pt x="13" y="33"/>
                    </a:lnTo>
                    <a:lnTo>
                      <a:pt x="49" y="42"/>
                    </a:lnTo>
                    <a:lnTo>
                      <a:pt x="49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358"/>
              <p:cNvSpPr>
                <a:spLocks noEditPoints="1"/>
              </p:cNvSpPr>
              <p:nvPr/>
            </p:nvSpPr>
            <p:spPr bwMode="auto">
              <a:xfrm>
                <a:off x="4666" y="2001"/>
                <a:ext cx="33" cy="4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9"/>
                  </a:cxn>
                  <a:cxn ang="0">
                    <a:pos x="67" y="9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67" y="0"/>
                  </a:cxn>
                  <a:cxn ang="0">
                    <a:pos x="67" y="9"/>
                  </a:cxn>
                </a:cxnLst>
                <a:rect l="0" t="0" r="r" b="b"/>
                <a:pathLst>
                  <a:path w="67" h="9">
                    <a:moveTo>
                      <a:pt x="9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9"/>
                    </a:lnTo>
                    <a:close/>
                    <a:moveTo>
                      <a:pt x="67" y="9"/>
                    </a:moveTo>
                    <a:lnTo>
                      <a:pt x="18" y="9"/>
                    </a:lnTo>
                    <a:lnTo>
                      <a:pt x="18" y="0"/>
                    </a:lnTo>
                    <a:lnTo>
                      <a:pt x="67" y="0"/>
                    </a:lnTo>
                    <a:lnTo>
                      <a:pt x="6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359"/>
              <p:cNvSpPr>
                <a:spLocks/>
              </p:cNvSpPr>
              <p:nvPr/>
            </p:nvSpPr>
            <p:spPr bwMode="auto">
              <a:xfrm>
                <a:off x="4665" y="1984"/>
                <a:ext cx="34" cy="14"/>
              </a:xfrm>
              <a:custGeom>
                <a:avLst/>
                <a:gdLst/>
                <a:ahLst/>
                <a:cxnLst>
                  <a:cxn ang="0">
                    <a:pos x="68" y="22"/>
                  </a:cxn>
                  <a:cxn ang="0">
                    <a:pos x="28" y="22"/>
                  </a:cxn>
                  <a:cxn ang="0">
                    <a:pos x="28" y="29"/>
                  </a:cxn>
                  <a:cxn ang="0">
                    <a:pos x="19" y="29"/>
                  </a:cxn>
                  <a:cxn ang="0">
                    <a:pos x="19" y="22"/>
                  </a:cxn>
                  <a:cxn ang="0">
                    <a:pos x="14" y="22"/>
                  </a:cxn>
                  <a:cxn ang="0">
                    <a:pos x="10" y="22"/>
                  </a:cxn>
                  <a:cxn ang="0">
                    <a:pos x="7" y="20"/>
                  </a:cxn>
                  <a:cxn ang="0">
                    <a:pos x="5" y="18"/>
                  </a:cxn>
                  <a:cxn ang="0">
                    <a:pos x="3" y="16"/>
                  </a:cxn>
                  <a:cxn ang="0">
                    <a:pos x="1" y="13"/>
                  </a:cxn>
                  <a:cxn ang="0">
                    <a:pos x="0" y="7"/>
                  </a:cxn>
                  <a:cxn ang="0">
                    <a:pos x="1" y="4"/>
                  </a:cxn>
                  <a:cxn ang="0">
                    <a:pos x="1" y="0"/>
                  </a:cxn>
                  <a:cxn ang="0">
                    <a:pos x="9" y="0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10" y="11"/>
                  </a:cxn>
                  <a:cxn ang="0">
                    <a:pos x="12" y="13"/>
                  </a:cxn>
                  <a:cxn ang="0">
                    <a:pos x="16" y="13"/>
                  </a:cxn>
                  <a:cxn ang="0">
                    <a:pos x="19" y="13"/>
                  </a:cxn>
                  <a:cxn ang="0">
                    <a:pos x="19" y="4"/>
                  </a:cxn>
                  <a:cxn ang="0">
                    <a:pos x="28" y="4"/>
                  </a:cxn>
                  <a:cxn ang="0">
                    <a:pos x="28" y="13"/>
                  </a:cxn>
                  <a:cxn ang="0">
                    <a:pos x="68" y="13"/>
                  </a:cxn>
                  <a:cxn ang="0">
                    <a:pos x="68" y="22"/>
                  </a:cxn>
                </a:cxnLst>
                <a:rect l="0" t="0" r="r" b="b"/>
                <a:pathLst>
                  <a:path w="68" h="29">
                    <a:moveTo>
                      <a:pt x="68" y="22"/>
                    </a:moveTo>
                    <a:lnTo>
                      <a:pt x="28" y="22"/>
                    </a:lnTo>
                    <a:lnTo>
                      <a:pt x="28" y="29"/>
                    </a:lnTo>
                    <a:lnTo>
                      <a:pt x="19" y="29"/>
                    </a:lnTo>
                    <a:lnTo>
                      <a:pt x="19" y="22"/>
                    </a:lnTo>
                    <a:lnTo>
                      <a:pt x="14" y="22"/>
                    </a:lnTo>
                    <a:lnTo>
                      <a:pt x="10" y="22"/>
                    </a:lnTo>
                    <a:lnTo>
                      <a:pt x="7" y="20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10" y="11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19" y="4"/>
                    </a:lnTo>
                    <a:lnTo>
                      <a:pt x="28" y="4"/>
                    </a:lnTo>
                    <a:lnTo>
                      <a:pt x="28" y="13"/>
                    </a:lnTo>
                    <a:lnTo>
                      <a:pt x="68" y="13"/>
                    </a:lnTo>
                    <a:lnTo>
                      <a:pt x="68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360"/>
              <p:cNvSpPr>
                <a:spLocks/>
              </p:cNvSpPr>
              <p:nvPr/>
            </p:nvSpPr>
            <p:spPr bwMode="auto">
              <a:xfrm>
                <a:off x="4667" y="1972"/>
                <a:ext cx="33" cy="12"/>
              </a:xfrm>
              <a:custGeom>
                <a:avLst/>
                <a:gdLst/>
                <a:ahLst/>
                <a:cxnLst>
                  <a:cxn ang="0">
                    <a:pos x="60" y="1"/>
                  </a:cxn>
                  <a:cxn ang="0">
                    <a:pos x="67" y="0"/>
                  </a:cxn>
                  <a:cxn ang="0">
                    <a:pos x="67" y="3"/>
                  </a:cxn>
                  <a:cxn ang="0">
                    <a:pos x="67" y="7"/>
                  </a:cxn>
                  <a:cxn ang="0">
                    <a:pos x="67" y="10"/>
                  </a:cxn>
                  <a:cxn ang="0">
                    <a:pos x="65" y="14"/>
                  </a:cxn>
                  <a:cxn ang="0">
                    <a:pos x="63" y="16"/>
                  </a:cxn>
                  <a:cxn ang="0">
                    <a:pos x="61" y="16"/>
                  </a:cxn>
                  <a:cxn ang="0">
                    <a:pos x="58" y="18"/>
                  </a:cxn>
                  <a:cxn ang="0">
                    <a:pos x="52" y="18"/>
                  </a:cxn>
                  <a:cxn ang="0">
                    <a:pos x="25" y="18"/>
                  </a:cxn>
                  <a:cxn ang="0">
                    <a:pos x="25" y="23"/>
                  </a:cxn>
                  <a:cxn ang="0">
                    <a:pos x="16" y="23"/>
                  </a:cxn>
                  <a:cxn ang="0">
                    <a:pos x="16" y="18"/>
                  </a:cxn>
                  <a:cxn ang="0">
                    <a:pos x="6" y="18"/>
                  </a:cxn>
                  <a:cxn ang="0">
                    <a:pos x="0" y="9"/>
                  </a:cxn>
                  <a:cxn ang="0">
                    <a:pos x="16" y="9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25" y="9"/>
                  </a:cxn>
                  <a:cxn ang="0">
                    <a:pos x="52" y="9"/>
                  </a:cxn>
                  <a:cxn ang="0">
                    <a:pos x="56" y="9"/>
                  </a:cxn>
                  <a:cxn ang="0">
                    <a:pos x="56" y="9"/>
                  </a:cxn>
                  <a:cxn ang="0">
                    <a:pos x="58" y="9"/>
                  </a:cxn>
                  <a:cxn ang="0">
                    <a:pos x="58" y="7"/>
                  </a:cxn>
                  <a:cxn ang="0">
                    <a:pos x="60" y="7"/>
                  </a:cxn>
                  <a:cxn ang="0">
                    <a:pos x="60" y="5"/>
                  </a:cxn>
                  <a:cxn ang="0">
                    <a:pos x="60" y="3"/>
                  </a:cxn>
                  <a:cxn ang="0">
                    <a:pos x="60" y="1"/>
                  </a:cxn>
                </a:cxnLst>
                <a:rect l="0" t="0" r="r" b="b"/>
                <a:pathLst>
                  <a:path w="67" h="23">
                    <a:moveTo>
                      <a:pt x="60" y="1"/>
                    </a:moveTo>
                    <a:lnTo>
                      <a:pt x="67" y="0"/>
                    </a:lnTo>
                    <a:lnTo>
                      <a:pt x="67" y="3"/>
                    </a:lnTo>
                    <a:lnTo>
                      <a:pt x="67" y="7"/>
                    </a:lnTo>
                    <a:lnTo>
                      <a:pt x="67" y="10"/>
                    </a:lnTo>
                    <a:lnTo>
                      <a:pt x="65" y="14"/>
                    </a:lnTo>
                    <a:lnTo>
                      <a:pt x="63" y="16"/>
                    </a:lnTo>
                    <a:lnTo>
                      <a:pt x="61" y="16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25" y="18"/>
                    </a:lnTo>
                    <a:lnTo>
                      <a:pt x="25" y="23"/>
                    </a:lnTo>
                    <a:lnTo>
                      <a:pt x="16" y="23"/>
                    </a:lnTo>
                    <a:lnTo>
                      <a:pt x="16" y="18"/>
                    </a:lnTo>
                    <a:lnTo>
                      <a:pt x="6" y="18"/>
                    </a:lnTo>
                    <a:lnTo>
                      <a:pt x="0" y="9"/>
                    </a:lnTo>
                    <a:lnTo>
                      <a:pt x="16" y="9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25" y="9"/>
                    </a:lnTo>
                    <a:lnTo>
                      <a:pt x="52" y="9"/>
                    </a:lnTo>
                    <a:lnTo>
                      <a:pt x="56" y="9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58" y="7"/>
                    </a:lnTo>
                    <a:lnTo>
                      <a:pt x="60" y="7"/>
                    </a:lnTo>
                    <a:lnTo>
                      <a:pt x="60" y="5"/>
                    </a:lnTo>
                    <a:lnTo>
                      <a:pt x="60" y="3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361"/>
              <p:cNvSpPr>
                <a:spLocks/>
              </p:cNvSpPr>
              <p:nvPr/>
            </p:nvSpPr>
            <p:spPr bwMode="auto">
              <a:xfrm>
                <a:off x="4666" y="1929"/>
                <a:ext cx="34" cy="26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6" y="2"/>
                  </a:cxn>
                  <a:cxn ang="0">
                    <a:pos x="62" y="6"/>
                  </a:cxn>
                  <a:cxn ang="0">
                    <a:pos x="65" y="11"/>
                  </a:cxn>
                  <a:cxn ang="0">
                    <a:pos x="67" y="15"/>
                  </a:cxn>
                  <a:cxn ang="0">
                    <a:pos x="69" y="20"/>
                  </a:cxn>
                  <a:cxn ang="0">
                    <a:pos x="69" y="25"/>
                  </a:cxn>
                  <a:cxn ang="0">
                    <a:pos x="69" y="34"/>
                  </a:cxn>
                  <a:cxn ang="0">
                    <a:pos x="65" y="42"/>
                  </a:cxn>
                  <a:cxn ang="0">
                    <a:pos x="62" y="45"/>
                  </a:cxn>
                  <a:cxn ang="0">
                    <a:pos x="56" y="49"/>
                  </a:cxn>
                  <a:cxn ang="0">
                    <a:pos x="49" y="51"/>
                  </a:cxn>
                  <a:cxn ang="0">
                    <a:pos x="40" y="52"/>
                  </a:cxn>
                  <a:cxn ang="0">
                    <a:pos x="0" y="52"/>
                  </a:cxn>
                  <a:cxn ang="0">
                    <a:pos x="0" y="43"/>
                  </a:cxn>
                  <a:cxn ang="0">
                    <a:pos x="38" y="43"/>
                  </a:cxn>
                  <a:cxn ang="0">
                    <a:pos x="45" y="43"/>
                  </a:cxn>
                  <a:cxn ang="0">
                    <a:pos x="51" y="42"/>
                  </a:cxn>
                  <a:cxn ang="0">
                    <a:pos x="54" y="40"/>
                  </a:cxn>
                  <a:cxn ang="0">
                    <a:pos x="58" y="36"/>
                  </a:cxn>
                  <a:cxn ang="0">
                    <a:pos x="60" y="33"/>
                  </a:cxn>
                  <a:cxn ang="0">
                    <a:pos x="60" y="27"/>
                  </a:cxn>
                  <a:cxn ang="0">
                    <a:pos x="60" y="20"/>
                  </a:cxn>
                  <a:cxn ang="0">
                    <a:pos x="58" y="16"/>
                  </a:cxn>
                  <a:cxn ang="0">
                    <a:pos x="56" y="13"/>
                  </a:cxn>
                  <a:cxn ang="0">
                    <a:pos x="53" y="11"/>
                  </a:cxn>
                  <a:cxn ang="0">
                    <a:pos x="45" y="9"/>
                  </a:cxn>
                  <a:cxn ang="0">
                    <a:pos x="38" y="9"/>
                  </a:cxn>
                  <a:cxn ang="0">
                    <a:pos x="0" y="9"/>
                  </a:cxn>
                </a:cxnLst>
                <a:rect l="0" t="0" r="r" b="b"/>
                <a:pathLst>
                  <a:path w="69" h="52">
                    <a:moveTo>
                      <a:pt x="0" y="9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2" y="6"/>
                    </a:lnTo>
                    <a:lnTo>
                      <a:pt x="65" y="11"/>
                    </a:lnTo>
                    <a:lnTo>
                      <a:pt x="67" y="15"/>
                    </a:lnTo>
                    <a:lnTo>
                      <a:pt x="69" y="20"/>
                    </a:lnTo>
                    <a:lnTo>
                      <a:pt x="69" y="25"/>
                    </a:lnTo>
                    <a:lnTo>
                      <a:pt x="69" y="34"/>
                    </a:lnTo>
                    <a:lnTo>
                      <a:pt x="65" y="42"/>
                    </a:lnTo>
                    <a:lnTo>
                      <a:pt x="62" y="45"/>
                    </a:lnTo>
                    <a:lnTo>
                      <a:pt x="56" y="49"/>
                    </a:lnTo>
                    <a:lnTo>
                      <a:pt x="49" y="51"/>
                    </a:lnTo>
                    <a:lnTo>
                      <a:pt x="40" y="52"/>
                    </a:lnTo>
                    <a:lnTo>
                      <a:pt x="0" y="52"/>
                    </a:lnTo>
                    <a:lnTo>
                      <a:pt x="0" y="43"/>
                    </a:lnTo>
                    <a:lnTo>
                      <a:pt x="38" y="43"/>
                    </a:lnTo>
                    <a:lnTo>
                      <a:pt x="45" y="43"/>
                    </a:lnTo>
                    <a:lnTo>
                      <a:pt x="51" y="42"/>
                    </a:lnTo>
                    <a:lnTo>
                      <a:pt x="54" y="40"/>
                    </a:lnTo>
                    <a:lnTo>
                      <a:pt x="58" y="36"/>
                    </a:lnTo>
                    <a:lnTo>
                      <a:pt x="60" y="33"/>
                    </a:lnTo>
                    <a:lnTo>
                      <a:pt x="60" y="27"/>
                    </a:lnTo>
                    <a:lnTo>
                      <a:pt x="60" y="20"/>
                    </a:lnTo>
                    <a:lnTo>
                      <a:pt x="58" y="16"/>
                    </a:lnTo>
                    <a:lnTo>
                      <a:pt x="56" y="13"/>
                    </a:lnTo>
                    <a:lnTo>
                      <a:pt x="53" y="11"/>
                    </a:lnTo>
                    <a:lnTo>
                      <a:pt x="45" y="9"/>
                    </a:lnTo>
                    <a:lnTo>
                      <a:pt x="38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362"/>
              <p:cNvSpPr>
                <a:spLocks/>
              </p:cNvSpPr>
              <p:nvPr/>
            </p:nvSpPr>
            <p:spPr bwMode="auto">
              <a:xfrm>
                <a:off x="4666" y="1893"/>
                <a:ext cx="33" cy="31"/>
              </a:xfrm>
              <a:custGeom>
                <a:avLst/>
                <a:gdLst/>
                <a:ahLst/>
                <a:cxnLst>
                  <a:cxn ang="0">
                    <a:pos x="67" y="36"/>
                  </a:cxn>
                  <a:cxn ang="0">
                    <a:pos x="0" y="63"/>
                  </a:cxn>
                  <a:cxn ang="0">
                    <a:pos x="0" y="54"/>
                  </a:cxn>
                  <a:cxn ang="0">
                    <a:pos x="49" y="36"/>
                  </a:cxn>
                  <a:cxn ang="0">
                    <a:pos x="54" y="34"/>
                  </a:cxn>
                  <a:cxn ang="0">
                    <a:pos x="60" y="33"/>
                  </a:cxn>
                  <a:cxn ang="0">
                    <a:pos x="54" y="31"/>
                  </a:cxn>
                  <a:cxn ang="0">
                    <a:pos x="49" y="29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67" y="27"/>
                  </a:cxn>
                  <a:cxn ang="0">
                    <a:pos x="67" y="36"/>
                  </a:cxn>
                </a:cxnLst>
                <a:rect l="0" t="0" r="r" b="b"/>
                <a:pathLst>
                  <a:path w="67" h="63">
                    <a:moveTo>
                      <a:pt x="67" y="36"/>
                    </a:moveTo>
                    <a:lnTo>
                      <a:pt x="0" y="63"/>
                    </a:lnTo>
                    <a:lnTo>
                      <a:pt x="0" y="54"/>
                    </a:lnTo>
                    <a:lnTo>
                      <a:pt x="49" y="36"/>
                    </a:lnTo>
                    <a:lnTo>
                      <a:pt x="54" y="34"/>
                    </a:lnTo>
                    <a:lnTo>
                      <a:pt x="60" y="33"/>
                    </a:lnTo>
                    <a:lnTo>
                      <a:pt x="54" y="31"/>
                    </a:lnTo>
                    <a:lnTo>
                      <a:pt x="49" y="29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67" y="27"/>
                    </a:lnTo>
                    <a:lnTo>
                      <a:pt x="67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363"/>
              <p:cNvSpPr>
                <a:spLocks noEditPoints="1"/>
              </p:cNvSpPr>
              <p:nvPr/>
            </p:nvSpPr>
            <p:spPr bwMode="auto">
              <a:xfrm>
                <a:off x="4665" y="1859"/>
                <a:ext cx="35" cy="32"/>
              </a:xfrm>
              <a:custGeom>
                <a:avLst/>
                <a:gdLst/>
                <a:ahLst/>
                <a:cxnLst>
                  <a:cxn ang="0">
                    <a:pos x="36" y="63"/>
                  </a:cxn>
                  <a:cxn ang="0">
                    <a:pos x="25" y="63"/>
                  </a:cxn>
                  <a:cxn ang="0">
                    <a:pos x="18" y="59"/>
                  </a:cxn>
                  <a:cxn ang="0">
                    <a:pos x="10" y="54"/>
                  </a:cxn>
                  <a:cxn ang="0">
                    <a:pos x="5" y="48"/>
                  </a:cxn>
                  <a:cxn ang="0">
                    <a:pos x="1" y="39"/>
                  </a:cxn>
                  <a:cxn ang="0">
                    <a:pos x="0" y="30"/>
                  </a:cxn>
                  <a:cxn ang="0">
                    <a:pos x="1" y="23"/>
                  </a:cxn>
                  <a:cxn ang="0">
                    <a:pos x="5" y="14"/>
                  </a:cxn>
                  <a:cxn ang="0">
                    <a:pos x="10" y="9"/>
                  </a:cxn>
                  <a:cxn ang="0">
                    <a:pos x="18" y="3"/>
                  </a:cxn>
                  <a:cxn ang="0">
                    <a:pos x="25" y="0"/>
                  </a:cxn>
                  <a:cxn ang="0">
                    <a:pos x="36" y="0"/>
                  </a:cxn>
                  <a:cxn ang="0">
                    <a:pos x="45" y="0"/>
                  </a:cxn>
                  <a:cxn ang="0">
                    <a:pos x="54" y="3"/>
                  </a:cxn>
                  <a:cxn ang="0">
                    <a:pos x="59" y="7"/>
                  </a:cxn>
                  <a:cxn ang="0">
                    <a:pos x="63" y="10"/>
                  </a:cxn>
                  <a:cxn ang="0">
                    <a:pos x="66" y="14"/>
                  </a:cxn>
                  <a:cxn ang="0">
                    <a:pos x="68" y="23"/>
                  </a:cxn>
                  <a:cxn ang="0">
                    <a:pos x="70" y="30"/>
                  </a:cxn>
                  <a:cxn ang="0">
                    <a:pos x="68" y="39"/>
                  </a:cxn>
                  <a:cxn ang="0">
                    <a:pos x="64" y="48"/>
                  </a:cxn>
                  <a:cxn ang="0">
                    <a:pos x="59" y="54"/>
                  </a:cxn>
                  <a:cxn ang="0">
                    <a:pos x="54" y="59"/>
                  </a:cxn>
                  <a:cxn ang="0">
                    <a:pos x="45" y="63"/>
                  </a:cxn>
                  <a:cxn ang="0">
                    <a:pos x="36" y="63"/>
                  </a:cxn>
                  <a:cxn ang="0">
                    <a:pos x="36" y="54"/>
                  </a:cxn>
                  <a:cxn ang="0">
                    <a:pos x="43" y="54"/>
                  </a:cxn>
                  <a:cxn ang="0">
                    <a:pos x="50" y="52"/>
                  </a:cxn>
                  <a:cxn ang="0">
                    <a:pos x="55" y="48"/>
                  </a:cxn>
                  <a:cxn ang="0">
                    <a:pos x="59" y="43"/>
                  </a:cxn>
                  <a:cxn ang="0">
                    <a:pos x="61" y="37"/>
                  </a:cxn>
                  <a:cxn ang="0">
                    <a:pos x="63" y="30"/>
                  </a:cxn>
                  <a:cxn ang="0">
                    <a:pos x="61" y="25"/>
                  </a:cxn>
                  <a:cxn ang="0">
                    <a:pos x="59" y="19"/>
                  </a:cxn>
                  <a:cxn ang="0">
                    <a:pos x="55" y="14"/>
                  </a:cxn>
                  <a:cxn ang="0">
                    <a:pos x="50" y="10"/>
                  </a:cxn>
                  <a:cxn ang="0">
                    <a:pos x="43" y="9"/>
                  </a:cxn>
                  <a:cxn ang="0">
                    <a:pos x="36" y="9"/>
                  </a:cxn>
                  <a:cxn ang="0">
                    <a:pos x="28" y="9"/>
                  </a:cxn>
                  <a:cxn ang="0">
                    <a:pos x="21" y="10"/>
                  </a:cxn>
                  <a:cxn ang="0">
                    <a:pos x="16" y="14"/>
                  </a:cxn>
                  <a:cxn ang="0">
                    <a:pos x="12" y="19"/>
                  </a:cxn>
                  <a:cxn ang="0">
                    <a:pos x="9" y="25"/>
                  </a:cxn>
                  <a:cxn ang="0">
                    <a:pos x="9" y="30"/>
                  </a:cxn>
                  <a:cxn ang="0">
                    <a:pos x="9" y="37"/>
                  </a:cxn>
                  <a:cxn ang="0">
                    <a:pos x="10" y="43"/>
                  </a:cxn>
                  <a:cxn ang="0">
                    <a:pos x="14" y="46"/>
                  </a:cxn>
                  <a:cxn ang="0">
                    <a:pos x="19" y="52"/>
                  </a:cxn>
                  <a:cxn ang="0">
                    <a:pos x="27" y="54"/>
                  </a:cxn>
                  <a:cxn ang="0">
                    <a:pos x="36" y="54"/>
                  </a:cxn>
                </a:cxnLst>
                <a:rect l="0" t="0" r="r" b="b"/>
                <a:pathLst>
                  <a:path w="70" h="63">
                    <a:moveTo>
                      <a:pt x="36" y="63"/>
                    </a:moveTo>
                    <a:lnTo>
                      <a:pt x="25" y="63"/>
                    </a:lnTo>
                    <a:lnTo>
                      <a:pt x="18" y="59"/>
                    </a:lnTo>
                    <a:lnTo>
                      <a:pt x="10" y="54"/>
                    </a:lnTo>
                    <a:lnTo>
                      <a:pt x="5" y="48"/>
                    </a:lnTo>
                    <a:lnTo>
                      <a:pt x="1" y="39"/>
                    </a:lnTo>
                    <a:lnTo>
                      <a:pt x="0" y="30"/>
                    </a:lnTo>
                    <a:lnTo>
                      <a:pt x="1" y="23"/>
                    </a:lnTo>
                    <a:lnTo>
                      <a:pt x="5" y="14"/>
                    </a:lnTo>
                    <a:lnTo>
                      <a:pt x="10" y="9"/>
                    </a:lnTo>
                    <a:lnTo>
                      <a:pt x="18" y="3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5" y="0"/>
                    </a:lnTo>
                    <a:lnTo>
                      <a:pt x="54" y="3"/>
                    </a:lnTo>
                    <a:lnTo>
                      <a:pt x="59" y="7"/>
                    </a:lnTo>
                    <a:lnTo>
                      <a:pt x="63" y="10"/>
                    </a:lnTo>
                    <a:lnTo>
                      <a:pt x="66" y="14"/>
                    </a:lnTo>
                    <a:lnTo>
                      <a:pt x="68" y="23"/>
                    </a:lnTo>
                    <a:lnTo>
                      <a:pt x="70" y="30"/>
                    </a:lnTo>
                    <a:lnTo>
                      <a:pt x="68" y="39"/>
                    </a:lnTo>
                    <a:lnTo>
                      <a:pt x="64" y="48"/>
                    </a:lnTo>
                    <a:lnTo>
                      <a:pt x="59" y="54"/>
                    </a:lnTo>
                    <a:lnTo>
                      <a:pt x="54" y="59"/>
                    </a:lnTo>
                    <a:lnTo>
                      <a:pt x="45" y="63"/>
                    </a:lnTo>
                    <a:lnTo>
                      <a:pt x="36" y="63"/>
                    </a:lnTo>
                    <a:close/>
                    <a:moveTo>
                      <a:pt x="36" y="54"/>
                    </a:moveTo>
                    <a:lnTo>
                      <a:pt x="43" y="54"/>
                    </a:lnTo>
                    <a:lnTo>
                      <a:pt x="50" y="52"/>
                    </a:lnTo>
                    <a:lnTo>
                      <a:pt x="55" y="48"/>
                    </a:lnTo>
                    <a:lnTo>
                      <a:pt x="59" y="43"/>
                    </a:lnTo>
                    <a:lnTo>
                      <a:pt x="61" y="37"/>
                    </a:lnTo>
                    <a:lnTo>
                      <a:pt x="63" y="30"/>
                    </a:lnTo>
                    <a:lnTo>
                      <a:pt x="61" y="25"/>
                    </a:lnTo>
                    <a:lnTo>
                      <a:pt x="59" y="19"/>
                    </a:lnTo>
                    <a:lnTo>
                      <a:pt x="55" y="14"/>
                    </a:lnTo>
                    <a:lnTo>
                      <a:pt x="50" y="10"/>
                    </a:lnTo>
                    <a:lnTo>
                      <a:pt x="43" y="9"/>
                    </a:lnTo>
                    <a:lnTo>
                      <a:pt x="36" y="9"/>
                    </a:lnTo>
                    <a:lnTo>
                      <a:pt x="28" y="9"/>
                    </a:lnTo>
                    <a:lnTo>
                      <a:pt x="21" y="10"/>
                    </a:lnTo>
                    <a:lnTo>
                      <a:pt x="16" y="14"/>
                    </a:lnTo>
                    <a:lnTo>
                      <a:pt x="12" y="19"/>
                    </a:lnTo>
                    <a:lnTo>
                      <a:pt x="9" y="25"/>
                    </a:lnTo>
                    <a:lnTo>
                      <a:pt x="9" y="30"/>
                    </a:lnTo>
                    <a:lnTo>
                      <a:pt x="9" y="37"/>
                    </a:lnTo>
                    <a:lnTo>
                      <a:pt x="10" y="43"/>
                    </a:lnTo>
                    <a:lnTo>
                      <a:pt x="14" y="46"/>
                    </a:lnTo>
                    <a:lnTo>
                      <a:pt x="19" y="52"/>
                    </a:lnTo>
                    <a:lnTo>
                      <a:pt x="27" y="54"/>
                    </a:lnTo>
                    <a:lnTo>
                      <a:pt x="36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364"/>
              <p:cNvSpPr>
                <a:spLocks/>
              </p:cNvSpPr>
              <p:nvPr/>
            </p:nvSpPr>
            <p:spPr bwMode="auto">
              <a:xfrm>
                <a:off x="4666" y="1829"/>
                <a:ext cx="33" cy="27"/>
              </a:xfrm>
              <a:custGeom>
                <a:avLst/>
                <a:gdLst/>
                <a:ahLst/>
                <a:cxnLst>
                  <a:cxn ang="0">
                    <a:pos x="67" y="33"/>
                  </a:cxn>
                  <a:cxn ang="0">
                    <a:pos x="8" y="33"/>
                  </a:cxn>
                  <a:cxn ang="0">
                    <a:pos x="8" y="54"/>
                  </a:cxn>
                  <a:cxn ang="0">
                    <a:pos x="0" y="5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4"/>
                  </a:cxn>
                  <a:cxn ang="0">
                    <a:pos x="67" y="24"/>
                  </a:cxn>
                  <a:cxn ang="0">
                    <a:pos x="67" y="33"/>
                  </a:cxn>
                </a:cxnLst>
                <a:rect l="0" t="0" r="r" b="b"/>
                <a:pathLst>
                  <a:path w="67" h="54">
                    <a:moveTo>
                      <a:pt x="67" y="33"/>
                    </a:moveTo>
                    <a:lnTo>
                      <a:pt x="8" y="33"/>
                    </a:lnTo>
                    <a:lnTo>
                      <a:pt x="8" y="54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4"/>
                    </a:lnTo>
                    <a:lnTo>
                      <a:pt x="67" y="24"/>
                    </a:lnTo>
                    <a:lnTo>
                      <a:pt x="67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Rectangle 365"/>
              <p:cNvSpPr>
                <a:spLocks noChangeArrowheads="1"/>
              </p:cNvSpPr>
              <p:nvPr/>
            </p:nvSpPr>
            <p:spPr bwMode="auto">
              <a:xfrm>
                <a:off x="4673" y="2152"/>
                <a:ext cx="18" cy="18"/>
              </a:xfrm>
              <a:prstGeom prst="rect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Rectangle 366"/>
              <p:cNvSpPr>
                <a:spLocks noChangeArrowheads="1"/>
              </p:cNvSpPr>
              <p:nvPr/>
            </p:nvSpPr>
            <p:spPr bwMode="auto">
              <a:xfrm>
                <a:off x="4673" y="2152"/>
                <a:ext cx="18" cy="18"/>
              </a:xfrm>
              <a:prstGeom prst="rect">
                <a:avLst/>
              </a:prstGeom>
              <a:noFill/>
              <a:ln w="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367"/>
              <p:cNvSpPr>
                <a:spLocks/>
              </p:cNvSpPr>
              <p:nvPr/>
            </p:nvSpPr>
            <p:spPr bwMode="auto">
              <a:xfrm>
                <a:off x="4723" y="2044"/>
                <a:ext cx="35" cy="26"/>
              </a:xfrm>
              <a:custGeom>
                <a:avLst/>
                <a:gdLst/>
                <a:ahLst/>
                <a:cxnLst>
                  <a:cxn ang="0">
                    <a:pos x="45" y="45"/>
                  </a:cxn>
                  <a:cxn ang="0">
                    <a:pos x="54" y="41"/>
                  </a:cxn>
                  <a:cxn ang="0">
                    <a:pos x="59" y="34"/>
                  </a:cxn>
                  <a:cxn ang="0">
                    <a:pos x="61" y="25"/>
                  </a:cxn>
                  <a:cxn ang="0">
                    <a:pos x="59" y="16"/>
                  </a:cxn>
                  <a:cxn ang="0">
                    <a:pos x="55" y="10"/>
                  </a:cxn>
                  <a:cxn ang="0">
                    <a:pos x="50" y="9"/>
                  </a:cxn>
                  <a:cxn ang="0">
                    <a:pos x="45" y="10"/>
                  </a:cxn>
                  <a:cxn ang="0">
                    <a:pos x="41" y="16"/>
                  </a:cxn>
                  <a:cxn ang="0">
                    <a:pos x="39" y="23"/>
                  </a:cxn>
                  <a:cxn ang="0">
                    <a:pos x="36" y="36"/>
                  </a:cxn>
                  <a:cxn ang="0">
                    <a:pos x="30" y="45"/>
                  </a:cxn>
                  <a:cxn ang="0">
                    <a:pos x="23" y="48"/>
                  </a:cxn>
                  <a:cxn ang="0">
                    <a:pos x="14" y="48"/>
                  </a:cxn>
                  <a:cxn ang="0">
                    <a:pos x="5" y="43"/>
                  </a:cxn>
                  <a:cxn ang="0">
                    <a:pos x="0" y="32"/>
                  </a:cxn>
                  <a:cxn ang="0">
                    <a:pos x="0" y="19"/>
                  </a:cxn>
                  <a:cxn ang="0">
                    <a:pos x="5" y="9"/>
                  </a:cxn>
                  <a:cxn ang="0">
                    <a:pos x="14" y="3"/>
                  </a:cxn>
                  <a:cxn ang="0">
                    <a:pos x="19" y="10"/>
                  </a:cxn>
                  <a:cxn ang="0">
                    <a:pos x="10" y="16"/>
                  </a:cxn>
                  <a:cxn ang="0">
                    <a:pos x="7" y="27"/>
                  </a:cxn>
                  <a:cxn ang="0">
                    <a:pos x="10" y="37"/>
                  </a:cxn>
                  <a:cxn ang="0">
                    <a:pos x="18" y="41"/>
                  </a:cxn>
                  <a:cxn ang="0">
                    <a:pos x="23" y="39"/>
                  </a:cxn>
                  <a:cxn ang="0">
                    <a:pos x="27" y="32"/>
                  </a:cxn>
                  <a:cxn ang="0">
                    <a:pos x="30" y="18"/>
                  </a:cxn>
                  <a:cxn ang="0">
                    <a:pos x="36" y="7"/>
                  </a:cxn>
                  <a:cxn ang="0">
                    <a:pos x="45" y="1"/>
                  </a:cxn>
                  <a:cxn ang="0">
                    <a:pos x="54" y="1"/>
                  </a:cxn>
                  <a:cxn ang="0">
                    <a:pos x="62" y="7"/>
                  </a:cxn>
                  <a:cxn ang="0">
                    <a:pos x="68" y="18"/>
                  </a:cxn>
                  <a:cxn ang="0">
                    <a:pos x="68" y="32"/>
                  </a:cxn>
                  <a:cxn ang="0">
                    <a:pos x="62" y="45"/>
                  </a:cxn>
                  <a:cxn ang="0">
                    <a:pos x="52" y="52"/>
                  </a:cxn>
                </a:cxnLst>
                <a:rect l="0" t="0" r="r" b="b"/>
                <a:pathLst>
                  <a:path w="70" h="52">
                    <a:moveTo>
                      <a:pt x="45" y="52"/>
                    </a:moveTo>
                    <a:lnTo>
                      <a:pt x="45" y="45"/>
                    </a:lnTo>
                    <a:lnTo>
                      <a:pt x="50" y="43"/>
                    </a:lnTo>
                    <a:lnTo>
                      <a:pt x="54" y="41"/>
                    </a:lnTo>
                    <a:lnTo>
                      <a:pt x="57" y="39"/>
                    </a:lnTo>
                    <a:lnTo>
                      <a:pt x="59" y="34"/>
                    </a:lnTo>
                    <a:lnTo>
                      <a:pt x="61" y="30"/>
                    </a:lnTo>
                    <a:lnTo>
                      <a:pt x="61" y="25"/>
                    </a:lnTo>
                    <a:lnTo>
                      <a:pt x="61" y="19"/>
                    </a:lnTo>
                    <a:lnTo>
                      <a:pt x="59" y="16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2" y="9"/>
                    </a:lnTo>
                    <a:lnTo>
                      <a:pt x="50" y="9"/>
                    </a:lnTo>
                    <a:lnTo>
                      <a:pt x="46" y="9"/>
                    </a:lnTo>
                    <a:lnTo>
                      <a:pt x="45" y="10"/>
                    </a:lnTo>
                    <a:lnTo>
                      <a:pt x="43" y="12"/>
                    </a:lnTo>
                    <a:lnTo>
                      <a:pt x="41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7" y="28"/>
                    </a:lnTo>
                    <a:lnTo>
                      <a:pt x="36" y="36"/>
                    </a:lnTo>
                    <a:lnTo>
                      <a:pt x="32" y="41"/>
                    </a:lnTo>
                    <a:lnTo>
                      <a:pt x="30" y="45"/>
                    </a:lnTo>
                    <a:lnTo>
                      <a:pt x="27" y="48"/>
                    </a:lnTo>
                    <a:lnTo>
                      <a:pt x="23" y="48"/>
                    </a:lnTo>
                    <a:lnTo>
                      <a:pt x="18" y="50"/>
                    </a:lnTo>
                    <a:lnTo>
                      <a:pt x="14" y="48"/>
                    </a:lnTo>
                    <a:lnTo>
                      <a:pt x="9" y="46"/>
                    </a:lnTo>
                    <a:lnTo>
                      <a:pt x="5" y="43"/>
                    </a:lnTo>
                    <a:lnTo>
                      <a:pt x="1" y="39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5" y="9"/>
                    </a:lnTo>
                    <a:lnTo>
                      <a:pt x="9" y="5"/>
                    </a:lnTo>
                    <a:lnTo>
                      <a:pt x="14" y="3"/>
                    </a:lnTo>
                    <a:lnTo>
                      <a:pt x="19" y="1"/>
                    </a:lnTo>
                    <a:lnTo>
                      <a:pt x="19" y="10"/>
                    </a:lnTo>
                    <a:lnTo>
                      <a:pt x="14" y="12"/>
                    </a:lnTo>
                    <a:lnTo>
                      <a:pt x="10" y="16"/>
                    </a:lnTo>
                    <a:lnTo>
                      <a:pt x="9" y="19"/>
                    </a:lnTo>
                    <a:lnTo>
                      <a:pt x="7" y="27"/>
                    </a:lnTo>
                    <a:lnTo>
                      <a:pt x="9" y="32"/>
                    </a:lnTo>
                    <a:lnTo>
                      <a:pt x="10" y="37"/>
                    </a:lnTo>
                    <a:lnTo>
                      <a:pt x="14" y="39"/>
                    </a:lnTo>
                    <a:lnTo>
                      <a:pt x="18" y="41"/>
                    </a:lnTo>
                    <a:lnTo>
                      <a:pt x="21" y="41"/>
                    </a:lnTo>
                    <a:lnTo>
                      <a:pt x="23" y="39"/>
                    </a:lnTo>
                    <a:lnTo>
                      <a:pt x="25" y="36"/>
                    </a:lnTo>
                    <a:lnTo>
                      <a:pt x="27" y="32"/>
                    </a:lnTo>
                    <a:lnTo>
                      <a:pt x="28" y="25"/>
                    </a:lnTo>
                    <a:lnTo>
                      <a:pt x="30" y="18"/>
                    </a:lnTo>
                    <a:lnTo>
                      <a:pt x="32" y="10"/>
                    </a:lnTo>
                    <a:lnTo>
                      <a:pt x="36" y="7"/>
                    </a:lnTo>
                    <a:lnTo>
                      <a:pt x="39" y="3"/>
                    </a:lnTo>
                    <a:lnTo>
                      <a:pt x="45" y="1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59" y="3"/>
                    </a:lnTo>
                    <a:lnTo>
                      <a:pt x="62" y="7"/>
                    </a:lnTo>
                    <a:lnTo>
                      <a:pt x="66" y="12"/>
                    </a:lnTo>
                    <a:lnTo>
                      <a:pt x="68" y="18"/>
                    </a:lnTo>
                    <a:lnTo>
                      <a:pt x="70" y="25"/>
                    </a:lnTo>
                    <a:lnTo>
                      <a:pt x="68" y="32"/>
                    </a:lnTo>
                    <a:lnTo>
                      <a:pt x="66" y="39"/>
                    </a:lnTo>
                    <a:lnTo>
                      <a:pt x="62" y="45"/>
                    </a:lnTo>
                    <a:lnTo>
                      <a:pt x="57" y="48"/>
                    </a:lnTo>
                    <a:lnTo>
                      <a:pt x="52" y="52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368"/>
              <p:cNvSpPr>
                <a:spLocks/>
              </p:cNvSpPr>
              <p:nvPr/>
            </p:nvSpPr>
            <p:spPr bwMode="auto">
              <a:xfrm>
                <a:off x="4733" y="2009"/>
                <a:ext cx="24" cy="33"/>
              </a:xfrm>
              <a:custGeom>
                <a:avLst/>
                <a:gdLst/>
                <a:ahLst/>
                <a:cxnLst>
                  <a:cxn ang="0">
                    <a:pos x="49" y="53"/>
                  </a:cxn>
                  <a:cxn ang="0">
                    <a:pos x="0" y="67"/>
                  </a:cxn>
                  <a:cxn ang="0">
                    <a:pos x="0" y="58"/>
                  </a:cxn>
                  <a:cxn ang="0">
                    <a:pos x="29" y="49"/>
                  </a:cxn>
                  <a:cxn ang="0">
                    <a:pos x="38" y="47"/>
                  </a:cxn>
                  <a:cxn ang="0">
                    <a:pos x="38" y="47"/>
                  </a:cxn>
                  <a:cxn ang="0">
                    <a:pos x="35" y="45"/>
                  </a:cxn>
                  <a:cxn ang="0">
                    <a:pos x="29" y="45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29" y="22"/>
                  </a:cxn>
                  <a:cxn ang="0">
                    <a:pos x="38" y="20"/>
                  </a:cxn>
                  <a:cxn ang="0">
                    <a:pos x="27" y="17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9" y="15"/>
                  </a:cxn>
                  <a:cxn ang="0">
                    <a:pos x="49" y="24"/>
                  </a:cxn>
                  <a:cxn ang="0">
                    <a:pos x="20" y="31"/>
                  </a:cxn>
                  <a:cxn ang="0">
                    <a:pos x="11" y="33"/>
                  </a:cxn>
                  <a:cxn ang="0">
                    <a:pos x="49" y="42"/>
                  </a:cxn>
                  <a:cxn ang="0">
                    <a:pos x="49" y="53"/>
                  </a:cxn>
                </a:cxnLst>
                <a:rect l="0" t="0" r="r" b="b"/>
                <a:pathLst>
                  <a:path w="49" h="67">
                    <a:moveTo>
                      <a:pt x="49" y="53"/>
                    </a:moveTo>
                    <a:lnTo>
                      <a:pt x="0" y="67"/>
                    </a:lnTo>
                    <a:lnTo>
                      <a:pt x="0" y="58"/>
                    </a:lnTo>
                    <a:lnTo>
                      <a:pt x="29" y="49"/>
                    </a:lnTo>
                    <a:lnTo>
                      <a:pt x="38" y="47"/>
                    </a:lnTo>
                    <a:lnTo>
                      <a:pt x="38" y="47"/>
                    </a:lnTo>
                    <a:lnTo>
                      <a:pt x="35" y="45"/>
                    </a:lnTo>
                    <a:lnTo>
                      <a:pt x="29" y="45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29" y="22"/>
                    </a:lnTo>
                    <a:lnTo>
                      <a:pt x="38" y="20"/>
                    </a:lnTo>
                    <a:lnTo>
                      <a:pt x="27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49" y="15"/>
                    </a:lnTo>
                    <a:lnTo>
                      <a:pt x="49" y="24"/>
                    </a:lnTo>
                    <a:lnTo>
                      <a:pt x="20" y="31"/>
                    </a:lnTo>
                    <a:lnTo>
                      <a:pt x="11" y="33"/>
                    </a:lnTo>
                    <a:lnTo>
                      <a:pt x="49" y="42"/>
                    </a:lnTo>
                    <a:lnTo>
                      <a:pt x="49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369"/>
              <p:cNvSpPr>
                <a:spLocks noEditPoints="1"/>
              </p:cNvSpPr>
              <p:nvPr/>
            </p:nvSpPr>
            <p:spPr bwMode="auto">
              <a:xfrm>
                <a:off x="4724" y="2001"/>
                <a:ext cx="33" cy="4"/>
              </a:xfrm>
              <a:custGeom>
                <a:avLst/>
                <a:gdLst/>
                <a:ahLst/>
                <a:cxnLst>
                  <a:cxn ang="0">
                    <a:pos x="8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9"/>
                  </a:cxn>
                  <a:cxn ang="0">
                    <a:pos x="67" y="9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67" y="0"/>
                  </a:cxn>
                  <a:cxn ang="0">
                    <a:pos x="67" y="9"/>
                  </a:cxn>
                </a:cxnLst>
                <a:rect l="0" t="0" r="r" b="b"/>
                <a:pathLst>
                  <a:path w="67" h="9">
                    <a:moveTo>
                      <a:pt x="8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9"/>
                    </a:lnTo>
                    <a:close/>
                    <a:moveTo>
                      <a:pt x="67" y="9"/>
                    </a:moveTo>
                    <a:lnTo>
                      <a:pt x="18" y="9"/>
                    </a:lnTo>
                    <a:lnTo>
                      <a:pt x="18" y="0"/>
                    </a:lnTo>
                    <a:lnTo>
                      <a:pt x="67" y="0"/>
                    </a:lnTo>
                    <a:lnTo>
                      <a:pt x="6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370"/>
              <p:cNvSpPr>
                <a:spLocks/>
              </p:cNvSpPr>
              <p:nvPr/>
            </p:nvSpPr>
            <p:spPr bwMode="auto">
              <a:xfrm>
                <a:off x="4723" y="1984"/>
                <a:ext cx="34" cy="14"/>
              </a:xfrm>
              <a:custGeom>
                <a:avLst/>
                <a:gdLst/>
                <a:ahLst/>
                <a:cxnLst>
                  <a:cxn ang="0">
                    <a:pos x="68" y="22"/>
                  </a:cxn>
                  <a:cxn ang="0">
                    <a:pos x="27" y="22"/>
                  </a:cxn>
                  <a:cxn ang="0">
                    <a:pos x="27" y="29"/>
                  </a:cxn>
                  <a:cxn ang="0">
                    <a:pos x="19" y="29"/>
                  </a:cxn>
                  <a:cxn ang="0">
                    <a:pos x="19" y="22"/>
                  </a:cxn>
                  <a:cxn ang="0">
                    <a:pos x="14" y="22"/>
                  </a:cxn>
                  <a:cxn ang="0">
                    <a:pos x="10" y="22"/>
                  </a:cxn>
                  <a:cxn ang="0">
                    <a:pos x="7" y="20"/>
                  </a:cxn>
                  <a:cxn ang="0">
                    <a:pos x="3" y="18"/>
                  </a:cxn>
                  <a:cxn ang="0">
                    <a:pos x="1" y="16"/>
                  </a:cxn>
                  <a:cxn ang="0">
                    <a:pos x="0" y="13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1" y="0"/>
                  </a:cxn>
                  <a:cxn ang="0">
                    <a:pos x="9" y="0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9" y="9"/>
                  </a:cxn>
                  <a:cxn ang="0">
                    <a:pos x="9" y="11"/>
                  </a:cxn>
                  <a:cxn ang="0">
                    <a:pos x="12" y="13"/>
                  </a:cxn>
                  <a:cxn ang="0">
                    <a:pos x="16" y="13"/>
                  </a:cxn>
                  <a:cxn ang="0">
                    <a:pos x="19" y="13"/>
                  </a:cxn>
                  <a:cxn ang="0">
                    <a:pos x="19" y="4"/>
                  </a:cxn>
                  <a:cxn ang="0">
                    <a:pos x="27" y="4"/>
                  </a:cxn>
                  <a:cxn ang="0">
                    <a:pos x="27" y="13"/>
                  </a:cxn>
                  <a:cxn ang="0">
                    <a:pos x="68" y="13"/>
                  </a:cxn>
                  <a:cxn ang="0">
                    <a:pos x="68" y="22"/>
                  </a:cxn>
                </a:cxnLst>
                <a:rect l="0" t="0" r="r" b="b"/>
                <a:pathLst>
                  <a:path w="68" h="29">
                    <a:moveTo>
                      <a:pt x="68" y="22"/>
                    </a:moveTo>
                    <a:lnTo>
                      <a:pt x="27" y="22"/>
                    </a:lnTo>
                    <a:lnTo>
                      <a:pt x="27" y="29"/>
                    </a:lnTo>
                    <a:lnTo>
                      <a:pt x="19" y="29"/>
                    </a:lnTo>
                    <a:lnTo>
                      <a:pt x="19" y="22"/>
                    </a:lnTo>
                    <a:lnTo>
                      <a:pt x="14" y="22"/>
                    </a:lnTo>
                    <a:lnTo>
                      <a:pt x="10" y="22"/>
                    </a:lnTo>
                    <a:lnTo>
                      <a:pt x="7" y="20"/>
                    </a:lnTo>
                    <a:lnTo>
                      <a:pt x="3" y="18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19" y="4"/>
                    </a:lnTo>
                    <a:lnTo>
                      <a:pt x="27" y="4"/>
                    </a:lnTo>
                    <a:lnTo>
                      <a:pt x="27" y="13"/>
                    </a:lnTo>
                    <a:lnTo>
                      <a:pt x="68" y="13"/>
                    </a:lnTo>
                    <a:lnTo>
                      <a:pt x="68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371"/>
              <p:cNvSpPr>
                <a:spLocks/>
              </p:cNvSpPr>
              <p:nvPr/>
            </p:nvSpPr>
            <p:spPr bwMode="auto">
              <a:xfrm>
                <a:off x="4724" y="1972"/>
                <a:ext cx="34" cy="12"/>
              </a:xfrm>
              <a:custGeom>
                <a:avLst/>
                <a:gdLst/>
                <a:ahLst/>
                <a:cxnLst>
                  <a:cxn ang="0">
                    <a:pos x="60" y="1"/>
                  </a:cxn>
                  <a:cxn ang="0">
                    <a:pos x="67" y="0"/>
                  </a:cxn>
                  <a:cxn ang="0">
                    <a:pos x="69" y="3"/>
                  </a:cxn>
                  <a:cxn ang="0">
                    <a:pos x="69" y="7"/>
                  </a:cxn>
                  <a:cxn ang="0">
                    <a:pos x="67" y="10"/>
                  </a:cxn>
                  <a:cxn ang="0">
                    <a:pos x="67" y="14"/>
                  </a:cxn>
                  <a:cxn ang="0">
                    <a:pos x="65" y="16"/>
                  </a:cxn>
                  <a:cxn ang="0">
                    <a:pos x="63" y="16"/>
                  </a:cxn>
                  <a:cxn ang="0">
                    <a:pos x="60" y="18"/>
                  </a:cxn>
                  <a:cxn ang="0">
                    <a:pos x="54" y="18"/>
                  </a:cxn>
                  <a:cxn ang="0">
                    <a:pos x="26" y="18"/>
                  </a:cxn>
                  <a:cxn ang="0">
                    <a:pos x="26" y="23"/>
                  </a:cxn>
                  <a:cxn ang="0">
                    <a:pos x="18" y="23"/>
                  </a:cxn>
                  <a:cxn ang="0">
                    <a:pos x="18" y="18"/>
                  </a:cxn>
                  <a:cxn ang="0">
                    <a:pos x="6" y="18"/>
                  </a:cxn>
                  <a:cxn ang="0">
                    <a:pos x="0" y="9"/>
                  </a:cxn>
                  <a:cxn ang="0">
                    <a:pos x="18" y="9"/>
                  </a:cxn>
                  <a:cxn ang="0">
                    <a:pos x="18" y="1"/>
                  </a:cxn>
                  <a:cxn ang="0">
                    <a:pos x="26" y="1"/>
                  </a:cxn>
                  <a:cxn ang="0">
                    <a:pos x="26" y="9"/>
                  </a:cxn>
                  <a:cxn ang="0">
                    <a:pos x="54" y="9"/>
                  </a:cxn>
                  <a:cxn ang="0">
                    <a:pos x="56" y="9"/>
                  </a:cxn>
                  <a:cxn ang="0">
                    <a:pos x="58" y="9"/>
                  </a:cxn>
                  <a:cxn ang="0">
                    <a:pos x="60" y="9"/>
                  </a:cxn>
                  <a:cxn ang="0">
                    <a:pos x="60" y="7"/>
                  </a:cxn>
                  <a:cxn ang="0">
                    <a:pos x="60" y="7"/>
                  </a:cxn>
                  <a:cxn ang="0">
                    <a:pos x="60" y="5"/>
                  </a:cxn>
                  <a:cxn ang="0">
                    <a:pos x="60" y="3"/>
                  </a:cxn>
                  <a:cxn ang="0">
                    <a:pos x="60" y="1"/>
                  </a:cxn>
                </a:cxnLst>
                <a:rect l="0" t="0" r="r" b="b"/>
                <a:pathLst>
                  <a:path w="69" h="23">
                    <a:moveTo>
                      <a:pt x="60" y="1"/>
                    </a:moveTo>
                    <a:lnTo>
                      <a:pt x="67" y="0"/>
                    </a:lnTo>
                    <a:lnTo>
                      <a:pt x="69" y="3"/>
                    </a:lnTo>
                    <a:lnTo>
                      <a:pt x="69" y="7"/>
                    </a:lnTo>
                    <a:lnTo>
                      <a:pt x="67" y="10"/>
                    </a:lnTo>
                    <a:lnTo>
                      <a:pt x="67" y="14"/>
                    </a:lnTo>
                    <a:lnTo>
                      <a:pt x="65" y="16"/>
                    </a:lnTo>
                    <a:lnTo>
                      <a:pt x="63" y="16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26" y="18"/>
                    </a:lnTo>
                    <a:lnTo>
                      <a:pt x="26" y="23"/>
                    </a:lnTo>
                    <a:lnTo>
                      <a:pt x="18" y="23"/>
                    </a:lnTo>
                    <a:lnTo>
                      <a:pt x="18" y="18"/>
                    </a:lnTo>
                    <a:lnTo>
                      <a:pt x="6" y="18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18" y="1"/>
                    </a:lnTo>
                    <a:lnTo>
                      <a:pt x="26" y="1"/>
                    </a:lnTo>
                    <a:lnTo>
                      <a:pt x="26" y="9"/>
                    </a:lnTo>
                    <a:lnTo>
                      <a:pt x="54" y="9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60" y="9"/>
                    </a:lnTo>
                    <a:lnTo>
                      <a:pt x="60" y="7"/>
                    </a:lnTo>
                    <a:lnTo>
                      <a:pt x="60" y="7"/>
                    </a:lnTo>
                    <a:lnTo>
                      <a:pt x="60" y="5"/>
                    </a:lnTo>
                    <a:lnTo>
                      <a:pt x="60" y="3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372"/>
              <p:cNvSpPr>
                <a:spLocks/>
              </p:cNvSpPr>
              <p:nvPr/>
            </p:nvSpPr>
            <p:spPr bwMode="auto">
              <a:xfrm>
                <a:off x="4724" y="1928"/>
                <a:ext cx="33" cy="30"/>
              </a:xfrm>
              <a:custGeom>
                <a:avLst/>
                <a:gdLst/>
                <a:ahLst/>
                <a:cxnLst>
                  <a:cxn ang="0">
                    <a:pos x="67" y="62"/>
                  </a:cxn>
                  <a:cxn ang="0">
                    <a:pos x="31" y="36"/>
                  </a:cxn>
                  <a:cxn ang="0">
                    <a:pos x="0" y="58"/>
                  </a:cxn>
                  <a:cxn ang="0">
                    <a:pos x="0" y="47"/>
                  </a:cxn>
                  <a:cxn ang="0">
                    <a:pos x="17" y="35"/>
                  </a:cxn>
                  <a:cxn ang="0">
                    <a:pos x="20" y="33"/>
                  </a:cxn>
                  <a:cxn ang="0">
                    <a:pos x="22" y="31"/>
                  </a:cxn>
                  <a:cxn ang="0">
                    <a:pos x="24" y="31"/>
                  </a:cxn>
                  <a:cxn ang="0">
                    <a:pos x="20" y="29"/>
                  </a:cxn>
                  <a:cxn ang="0">
                    <a:pos x="17" y="27"/>
                  </a:cxn>
                  <a:cxn ang="0">
                    <a:pos x="0" y="15"/>
                  </a:cxn>
                  <a:cxn ang="0">
                    <a:pos x="0" y="4"/>
                  </a:cxn>
                  <a:cxn ang="0">
                    <a:pos x="31" y="26"/>
                  </a:cxn>
                  <a:cxn ang="0">
                    <a:pos x="67" y="0"/>
                  </a:cxn>
                  <a:cxn ang="0">
                    <a:pos x="67" y="11"/>
                  </a:cxn>
                  <a:cxn ang="0">
                    <a:pos x="44" y="27"/>
                  </a:cxn>
                  <a:cxn ang="0">
                    <a:pos x="40" y="29"/>
                  </a:cxn>
                  <a:cxn ang="0">
                    <a:pos x="38" y="31"/>
                  </a:cxn>
                  <a:cxn ang="0">
                    <a:pos x="42" y="33"/>
                  </a:cxn>
                  <a:cxn ang="0">
                    <a:pos x="44" y="35"/>
                  </a:cxn>
                  <a:cxn ang="0">
                    <a:pos x="67" y="51"/>
                  </a:cxn>
                  <a:cxn ang="0">
                    <a:pos x="67" y="62"/>
                  </a:cxn>
                </a:cxnLst>
                <a:rect l="0" t="0" r="r" b="b"/>
                <a:pathLst>
                  <a:path w="67" h="62">
                    <a:moveTo>
                      <a:pt x="67" y="62"/>
                    </a:moveTo>
                    <a:lnTo>
                      <a:pt x="31" y="36"/>
                    </a:lnTo>
                    <a:lnTo>
                      <a:pt x="0" y="58"/>
                    </a:lnTo>
                    <a:lnTo>
                      <a:pt x="0" y="47"/>
                    </a:lnTo>
                    <a:lnTo>
                      <a:pt x="17" y="35"/>
                    </a:lnTo>
                    <a:lnTo>
                      <a:pt x="20" y="33"/>
                    </a:lnTo>
                    <a:lnTo>
                      <a:pt x="22" y="31"/>
                    </a:lnTo>
                    <a:lnTo>
                      <a:pt x="24" y="31"/>
                    </a:lnTo>
                    <a:lnTo>
                      <a:pt x="20" y="29"/>
                    </a:lnTo>
                    <a:lnTo>
                      <a:pt x="17" y="27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31" y="26"/>
                    </a:lnTo>
                    <a:lnTo>
                      <a:pt x="67" y="0"/>
                    </a:lnTo>
                    <a:lnTo>
                      <a:pt x="67" y="11"/>
                    </a:lnTo>
                    <a:lnTo>
                      <a:pt x="44" y="27"/>
                    </a:lnTo>
                    <a:lnTo>
                      <a:pt x="40" y="29"/>
                    </a:lnTo>
                    <a:lnTo>
                      <a:pt x="38" y="31"/>
                    </a:lnTo>
                    <a:lnTo>
                      <a:pt x="42" y="33"/>
                    </a:lnTo>
                    <a:lnTo>
                      <a:pt x="44" y="35"/>
                    </a:lnTo>
                    <a:lnTo>
                      <a:pt x="67" y="51"/>
                    </a:lnTo>
                    <a:lnTo>
                      <a:pt x="6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373"/>
              <p:cNvSpPr>
                <a:spLocks noEditPoints="1"/>
              </p:cNvSpPr>
              <p:nvPr/>
            </p:nvSpPr>
            <p:spPr bwMode="auto">
              <a:xfrm>
                <a:off x="4724" y="1895"/>
                <a:ext cx="33" cy="28"/>
              </a:xfrm>
              <a:custGeom>
                <a:avLst/>
                <a:gdLst/>
                <a:ahLst/>
                <a:cxnLst>
                  <a:cxn ang="0">
                    <a:pos x="67" y="55"/>
                  </a:cxn>
                  <a:cxn ang="0">
                    <a:pos x="0" y="55"/>
                  </a:cxn>
                  <a:cxn ang="0">
                    <a:pos x="0" y="27"/>
                  </a:cxn>
                  <a:cxn ang="0">
                    <a:pos x="0" y="19"/>
                  </a:cxn>
                  <a:cxn ang="0">
                    <a:pos x="2" y="14"/>
                  </a:cxn>
                  <a:cxn ang="0">
                    <a:pos x="4" y="9"/>
                  </a:cxn>
                  <a:cxn ang="0">
                    <a:pos x="8" y="7"/>
                  </a:cxn>
                  <a:cxn ang="0">
                    <a:pos x="13" y="5"/>
                  </a:cxn>
                  <a:cxn ang="0">
                    <a:pos x="18" y="3"/>
                  </a:cxn>
                  <a:cxn ang="0">
                    <a:pos x="24" y="5"/>
                  </a:cxn>
                  <a:cxn ang="0">
                    <a:pos x="29" y="9"/>
                  </a:cxn>
                  <a:cxn ang="0">
                    <a:pos x="33" y="12"/>
                  </a:cxn>
                  <a:cxn ang="0">
                    <a:pos x="35" y="16"/>
                  </a:cxn>
                  <a:cxn ang="0">
                    <a:pos x="36" y="21"/>
                  </a:cxn>
                  <a:cxn ang="0">
                    <a:pos x="38" y="19"/>
                  </a:cxn>
                  <a:cxn ang="0">
                    <a:pos x="40" y="18"/>
                  </a:cxn>
                  <a:cxn ang="0">
                    <a:pos x="44" y="14"/>
                  </a:cxn>
                  <a:cxn ang="0">
                    <a:pos x="49" y="10"/>
                  </a:cxn>
                  <a:cxn ang="0">
                    <a:pos x="67" y="0"/>
                  </a:cxn>
                  <a:cxn ang="0">
                    <a:pos x="67" y="9"/>
                  </a:cxn>
                  <a:cxn ang="0">
                    <a:pos x="53" y="18"/>
                  </a:cxn>
                  <a:cxn ang="0">
                    <a:pos x="47" y="21"/>
                  </a:cxn>
                  <a:cxn ang="0">
                    <a:pos x="44" y="23"/>
                  </a:cxn>
                  <a:cxn ang="0">
                    <a:pos x="40" y="27"/>
                  </a:cxn>
                  <a:cxn ang="0">
                    <a:pos x="38" y="28"/>
                  </a:cxn>
                  <a:cxn ang="0">
                    <a:pos x="38" y="30"/>
                  </a:cxn>
                  <a:cxn ang="0">
                    <a:pos x="36" y="32"/>
                  </a:cxn>
                  <a:cxn ang="0">
                    <a:pos x="36" y="34"/>
                  </a:cxn>
                  <a:cxn ang="0">
                    <a:pos x="36" y="37"/>
                  </a:cxn>
                  <a:cxn ang="0">
                    <a:pos x="36" y="46"/>
                  </a:cxn>
                  <a:cxn ang="0">
                    <a:pos x="67" y="46"/>
                  </a:cxn>
                  <a:cxn ang="0">
                    <a:pos x="67" y="55"/>
                  </a:cxn>
                  <a:cxn ang="0">
                    <a:pos x="29" y="46"/>
                  </a:cxn>
                  <a:cxn ang="0">
                    <a:pos x="29" y="28"/>
                  </a:cxn>
                  <a:cxn ang="0">
                    <a:pos x="29" y="23"/>
                  </a:cxn>
                  <a:cxn ang="0">
                    <a:pos x="27" y="19"/>
                  </a:cxn>
                  <a:cxn ang="0">
                    <a:pos x="26" y="16"/>
                  </a:cxn>
                  <a:cxn ang="0">
                    <a:pos x="24" y="14"/>
                  </a:cxn>
                  <a:cxn ang="0">
                    <a:pos x="20" y="12"/>
                  </a:cxn>
                  <a:cxn ang="0">
                    <a:pos x="18" y="12"/>
                  </a:cxn>
                  <a:cxn ang="0">
                    <a:pos x="13" y="14"/>
                  </a:cxn>
                  <a:cxn ang="0">
                    <a:pos x="11" y="16"/>
                  </a:cxn>
                  <a:cxn ang="0">
                    <a:pos x="8" y="19"/>
                  </a:cxn>
                  <a:cxn ang="0">
                    <a:pos x="8" y="27"/>
                  </a:cxn>
                  <a:cxn ang="0">
                    <a:pos x="8" y="46"/>
                  </a:cxn>
                  <a:cxn ang="0">
                    <a:pos x="29" y="46"/>
                  </a:cxn>
                </a:cxnLst>
                <a:rect l="0" t="0" r="r" b="b"/>
                <a:pathLst>
                  <a:path w="67" h="55">
                    <a:moveTo>
                      <a:pt x="67" y="55"/>
                    </a:moveTo>
                    <a:lnTo>
                      <a:pt x="0" y="55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2" y="14"/>
                    </a:lnTo>
                    <a:lnTo>
                      <a:pt x="4" y="9"/>
                    </a:lnTo>
                    <a:lnTo>
                      <a:pt x="8" y="7"/>
                    </a:lnTo>
                    <a:lnTo>
                      <a:pt x="13" y="5"/>
                    </a:lnTo>
                    <a:lnTo>
                      <a:pt x="18" y="3"/>
                    </a:lnTo>
                    <a:lnTo>
                      <a:pt x="24" y="5"/>
                    </a:lnTo>
                    <a:lnTo>
                      <a:pt x="29" y="9"/>
                    </a:lnTo>
                    <a:lnTo>
                      <a:pt x="33" y="12"/>
                    </a:lnTo>
                    <a:lnTo>
                      <a:pt x="35" y="16"/>
                    </a:lnTo>
                    <a:lnTo>
                      <a:pt x="36" y="21"/>
                    </a:lnTo>
                    <a:lnTo>
                      <a:pt x="38" y="19"/>
                    </a:lnTo>
                    <a:lnTo>
                      <a:pt x="40" y="18"/>
                    </a:lnTo>
                    <a:lnTo>
                      <a:pt x="44" y="14"/>
                    </a:lnTo>
                    <a:lnTo>
                      <a:pt x="49" y="10"/>
                    </a:lnTo>
                    <a:lnTo>
                      <a:pt x="67" y="0"/>
                    </a:lnTo>
                    <a:lnTo>
                      <a:pt x="67" y="9"/>
                    </a:lnTo>
                    <a:lnTo>
                      <a:pt x="53" y="18"/>
                    </a:lnTo>
                    <a:lnTo>
                      <a:pt x="47" y="21"/>
                    </a:lnTo>
                    <a:lnTo>
                      <a:pt x="44" y="23"/>
                    </a:lnTo>
                    <a:lnTo>
                      <a:pt x="40" y="27"/>
                    </a:lnTo>
                    <a:lnTo>
                      <a:pt x="38" y="28"/>
                    </a:lnTo>
                    <a:lnTo>
                      <a:pt x="38" y="30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6" y="37"/>
                    </a:lnTo>
                    <a:lnTo>
                      <a:pt x="36" y="46"/>
                    </a:lnTo>
                    <a:lnTo>
                      <a:pt x="67" y="46"/>
                    </a:lnTo>
                    <a:lnTo>
                      <a:pt x="67" y="55"/>
                    </a:lnTo>
                    <a:close/>
                    <a:moveTo>
                      <a:pt x="29" y="46"/>
                    </a:moveTo>
                    <a:lnTo>
                      <a:pt x="29" y="28"/>
                    </a:lnTo>
                    <a:lnTo>
                      <a:pt x="29" y="23"/>
                    </a:lnTo>
                    <a:lnTo>
                      <a:pt x="27" y="19"/>
                    </a:lnTo>
                    <a:lnTo>
                      <a:pt x="26" y="16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3" y="14"/>
                    </a:lnTo>
                    <a:lnTo>
                      <a:pt x="11" y="16"/>
                    </a:lnTo>
                    <a:lnTo>
                      <a:pt x="8" y="19"/>
                    </a:lnTo>
                    <a:lnTo>
                      <a:pt x="8" y="27"/>
                    </a:lnTo>
                    <a:lnTo>
                      <a:pt x="8" y="46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74"/>
              <p:cNvSpPr>
                <a:spLocks/>
              </p:cNvSpPr>
              <p:nvPr/>
            </p:nvSpPr>
            <p:spPr bwMode="auto">
              <a:xfrm>
                <a:off x="4724" y="1866"/>
                <a:ext cx="33" cy="27"/>
              </a:xfrm>
              <a:custGeom>
                <a:avLst/>
                <a:gdLst/>
                <a:ahLst/>
                <a:cxnLst>
                  <a:cxn ang="0">
                    <a:pos x="67" y="31"/>
                  </a:cxn>
                  <a:cxn ang="0">
                    <a:pos x="8" y="31"/>
                  </a:cxn>
                  <a:cxn ang="0">
                    <a:pos x="8" y="54"/>
                  </a:cxn>
                  <a:cxn ang="0">
                    <a:pos x="0" y="5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2"/>
                  </a:cxn>
                  <a:cxn ang="0">
                    <a:pos x="67" y="22"/>
                  </a:cxn>
                  <a:cxn ang="0">
                    <a:pos x="67" y="31"/>
                  </a:cxn>
                </a:cxnLst>
                <a:rect l="0" t="0" r="r" b="b"/>
                <a:pathLst>
                  <a:path w="67" h="54">
                    <a:moveTo>
                      <a:pt x="67" y="31"/>
                    </a:moveTo>
                    <a:lnTo>
                      <a:pt x="8" y="31"/>
                    </a:lnTo>
                    <a:lnTo>
                      <a:pt x="8" y="54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2"/>
                    </a:lnTo>
                    <a:lnTo>
                      <a:pt x="67" y="22"/>
                    </a:lnTo>
                    <a:lnTo>
                      <a:pt x="67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75"/>
              <p:cNvSpPr>
                <a:spLocks/>
              </p:cNvSpPr>
              <p:nvPr/>
            </p:nvSpPr>
            <p:spPr bwMode="auto">
              <a:xfrm>
                <a:off x="4728" y="2150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7" y="43"/>
                  </a:cxn>
                  <a:cxn ang="0">
                    <a:pos x="37" y="0"/>
                  </a:cxn>
                  <a:cxn ang="0">
                    <a:pos x="0" y="22"/>
                  </a:cxn>
                </a:cxnLst>
                <a:rect l="0" t="0" r="r" b="b"/>
                <a:pathLst>
                  <a:path w="37" h="43">
                    <a:moveTo>
                      <a:pt x="0" y="22"/>
                    </a:moveTo>
                    <a:lnTo>
                      <a:pt x="37" y="43"/>
                    </a:lnTo>
                    <a:lnTo>
                      <a:pt x="3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B00"/>
              </a:solidFill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76"/>
              <p:cNvSpPr>
                <a:spLocks/>
              </p:cNvSpPr>
              <p:nvPr/>
            </p:nvSpPr>
            <p:spPr bwMode="auto">
              <a:xfrm>
                <a:off x="4728" y="2150"/>
                <a:ext cx="1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7" y="43"/>
                  </a:cxn>
                  <a:cxn ang="0">
                    <a:pos x="37" y="0"/>
                  </a:cxn>
                  <a:cxn ang="0">
                    <a:pos x="0" y="22"/>
                  </a:cxn>
                </a:cxnLst>
                <a:rect l="0" t="0" r="r" b="b"/>
                <a:pathLst>
                  <a:path w="37" h="43">
                    <a:moveTo>
                      <a:pt x="0" y="22"/>
                    </a:moveTo>
                    <a:lnTo>
                      <a:pt x="37" y="43"/>
                    </a:lnTo>
                    <a:lnTo>
                      <a:pt x="37" y="0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8B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77"/>
              <p:cNvSpPr>
                <a:spLocks/>
              </p:cNvSpPr>
              <p:nvPr/>
            </p:nvSpPr>
            <p:spPr bwMode="auto">
              <a:xfrm>
                <a:off x="4781" y="2047"/>
                <a:ext cx="34" cy="22"/>
              </a:xfrm>
              <a:custGeom>
                <a:avLst/>
                <a:gdLst/>
                <a:ahLst/>
                <a:cxnLst>
                  <a:cxn ang="0">
                    <a:pos x="68" y="45"/>
                  </a:cxn>
                  <a:cxn ang="0">
                    <a:pos x="0" y="45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36"/>
                  </a:cxn>
                  <a:cxn ang="0">
                    <a:pos x="30" y="36"/>
                  </a:cxn>
                  <a:cxn ang="0">
                    <a:pos x="30" y="5"/>
                  </a:cxn>
                  <a:cxn ang="0">
                    <a:pos x="37" y="5"/>
                  </a:cxn>
                  <a:cxn ang="0">
                    <a:pos x="37" y="36"/>
                  </a:cxn>
                  <a:cxn ang="0">
                    <a:pos x="68" y="36"/>
                  </a:cxn>
                  <a:cxn ang="0">
                    <a:pos x="68" y="45"/>
                  </a:cxn>
                </a:cxnLst>
                <a:rect l="0" t="0" r="r" b="b"/>
                <a:pathLst>
                  <a:path w="68" h="45">
                    <a:moveTo>
                      <a:pt x="68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6"/>
                    </a:lnTo>
                    <a:lnTo>
                      <a:pt x="30" y="36"/>
                    </a:lnTo>
                    <a:lnTo>
                      <a:pt x="30" y="5"/>
                    </a:lnTo>
                    <a:lnTo>
                      <a:pt x="37" y="5"/>
                    </a:lnTo>
                    <a:lnTo>
                      <a:pt x="37" y="36"/>
                    </a:lnTo>
                    <a:lnTo>
                      <a:pt x="68" y="36"/>
                    </a:lnTo>
                    <a:lnTo>
                      <a:pt x="68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78"/>
              <p:cNvSpPr>
                <a:spLocks noEditPoints="1"/>
              </p:cNvSpPr>
              <p:nvPr/>
            </p:nvSpPr>
            <p:spPr bwMode="auto">
              <a:xfrm>
                <a:off x="4790" y="2020"/>
                <a:ext cx="26" cy="22"/>
              </a:xfrm>
              <a:custGeom>
                <a:avLst/>
                <a:gdLst/>
                <a:ahLst/>
                <a:cxnLst>
                  <a:cxn ang="0">
                    <a:pos x="36" y="7"/>
                  </a:cxn>
                  <a:cxn ang="0">
                    <a:pos x="36" y="0"/>
                  </a:cxn>
                  <a:cxn ang="0">
                    <a:pos x="43" y="2"/>
                  </a:cxn>
                  <a:cxn ang="0">
                    <a:pos x="46" y="7"/>
                  </a:cxn>
                  <a:cxn ang="0">
                    <a:pos x="50" y="12"/>
                  </a:cxn>
                  <a:cxn ang="0">
                    <a:pos x="52" y="21"/>
                  </a:cxn>
                  <a:cxn ang="0">
                    <a:pos x="50" y="27"/>
                  </a:cxn>
                  <a:cxn ang="0">
                    <a:pos x="48" y="32"/>
                  </a:cxn>
                  <a:cxn ang="0">
                    <a:pos x="45" y="38"/>
                  </a:cxn>
                  <a:cxn ang="0">
                    <a:pos x="39" y="41"/>
                  </a:cxn>
                  <a:cxn ang="0">
                    <a:pos x="34" y="43"/>
                  </a:cxn>
                  <a:cxn ang="0">
                    <a:pos x="27" y="43"/>
                  </a:cxn>
                  <a:cxn ang="0">
                    <a:pos x="18" y="43"/>
                  </a:cxn>
                  <a:cxn ang="0">
                    <a:pos x="12" y="41"/>
                  </a:cxn>
                  <a:cxn ang="0">
                    <a:pos x="7" y="38"/>
                  </a:cxn>
                  <a:cxn ang="0">
                    <a:pos x="3" y="32"/>
                  </a:cxn>
                  <a:cxn ang="0">
                    <a:pos x="1" y="27"/>
                  </a:cxn>
                  <a:cxn ang="0">
                    <a:pos x="0" y="21"/>
                  </a:cxn>
                  <a:cxn ang="0">
                    <a:pos x="1" y="14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12" y="2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36"/>
                  </a:cxn>
                  <a:cxn ang="0">
                    <a:pos x="34" y="34"/>
                  </a:cxn>
                  <a:cxn ang="0">
                    <a:pos x="39" y="30"/>
                  </a:cxn>
                  <a:cxn ang="0">
                    <a:pos x="43" y="27"/>
                  </a:cxn>
                  <a:cxn ang="0">
                    <a:pos x="43" y="21"/>
                  </a:cxn>
                  <a:cxn ang="0">
                    <a:pos x="43" y="16"/>
                  </a:cxn>
                  <a:cxn ang="0">
                    <a:pos x="41" y="12"/>
                  </a:cxn>
                  <a:cxn ang="0">
                    <a:pos x="39" y="11"/>
                  </a:cxn>
                  <a:cxn ang="0">
                    <a:pos x="36" y="7"/>
                  </a:cxn>
                  <a:cxn ang="0">
                    <a:pos x="19" y="36"/>
                  </a:cxn>
                  <a:cxn ang="0">
                    <a:pos x="19" y="7"/>
                  </a:cxn>
                  <a:cxn ang="0">
                    <a:pos x="16" y="9"/>
                  </a:cxn>
                  <a:cxn ang="0">
                    <a:pos x="12" y="11"/>
                  </a:cxn>
                  <a:cxn ang="0">
                    <a:pos x="9" y="16"/>
                  </a:cxn>
                  <a:cxn ang="0">
                    <a:pos x="9" y="21"/>
                  </a:cxn>
                  <a:cxn ang="0">
                    <a:pos x="9" y="27"/>
                  </a:cxn>
                  <a:cxn ang="0">
                    <a:pos x="10" y="30"/>
                  </a:cxn>
                  <a:cxn ang="0">
                    <a:pos x="14" y="34"/>
                  </a:cxn>
                  <a:cxn ang="0">
                    <a:pos x="19" y="36"/>
                  </a:cxn>
                </a:cxnLst>
                <a:rect l="0" t="0" r="r" b="b"/>
                <a:pathLst>
                  <a:path w="52" h="43">
                    <a:moveTo>
                      <a:pt x="36" y="7"/>
                    </a:moveTo>
                    <a:lnTo>
                      <a:pt x="36" y="0"/>
                    </a:lnTo>
                    <a:lnTo>
                      <a:pt x="43" y="2"/>
                    </a:lnTo>
                    <a:lnTo>
                      <a:pt x="46" y="7"/>
                    </a:lnTo>
                    <a:lnTo>
                      <a:pt x="50" y="12"/>
                    </a:lnTo>
                    <a:lnTo>
                      <a:pt x="52" y="21"/>
                    </a:lnTo>
                    <a:lnTo>
                      <a:pt x="50" y="27"/>
                    </a:lnTo>
                    <a:lnTo>
                      <a:pt x="48" y="32"/>
                    </a:lnTo>
                    <a:lnTo>
                      <a:pt x="45" y="38"/>
                    </a:lnTo>
                    <a:lnTo>
                      <a:pt x="39" y="41"/>
                    </a:lnTo>
                    <a:lnTo>
                      <a:pt x="34" y="43"/>
                    </a:lnTo>
                    <a:lnTo>
                      <a:pt x="27" y="43"/>
                    </a:lnTo>
                    <a:lnTo>
                      <a:pt x="18" y="43"/>
                    </a:lnTo>
                    <a:lnTo>
                      <a:pt x="12" y="41"/>
                    </a:lnTo>
                    <a:lnTo>
                      <a:pt x="7" y="38"/>
                    </a:lnTo>
                    <a:lnTo>
                      <a:pt x="3" y="32"/>
                    </a:lnTo>
                    <a:lnTo>
                      <a:pt x="1" y="27"/>
                    </a:lnTo>
                    <a:lnTo>
                      <a:pt x="0" y="21"/>
                    </a:lnTo>
                    <a:lnTo>
                      <a:pt x="1" y="14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36"/>
                    </a:lnTo>
                    <a:lnTo>
                      <a:pt x="34" y="34"/>
                    </a:lnTo>
                    <a:lnTo>
                      <a:pt x="39" y="30"/>
                    </a:lnTo>
                    <a:lnTo>
                      <a:pt x="43" y="27"/>
                    </a:lnTo>
                    <a:lnTo>
                      <a:pt x="43" y="21"/>
                    </a:lnTo>
                    <a:lnTo>
                      <a:pt x="43" y="16"/>
                    </a:lnTo>
                    <a:lnTo>
                      <a:pt x="41" y="12"/>
                    </a:lnTo>
                    <a:lnTo>
                      <a:pt x="39" y="11"/>
                    </a:lnTo>
                    <a:lnTo>
                      <a:pt x="36" y="7"/>
                    </a:lnTo>
                    <a:close/>
                    <a:moveTo>
                      <a:pt x="19" y="36"/>
                    </a:moveTo>
                    <a:lnTo>
                      <a:pt x="19" y="7"/>
                    </a:lnTo>
                    <a:lnTo>
                      <a:pt x="16" y="9"/>
                    </a:lnTo>
                    <a:lnTo>
                      <a:pt x="12" y="11"/>
                    </a:lnTo>
                    <a:lnTo>
                      <a:pt x="9" y="16"/>
                    </a:lnTo>
                    <a:lnTo>
                      <a:pt x="9" y="21"/>
                    </a:lnTo>
                    <a:lnTo>
                      <a:pt x="9" y="27"/>
                    </a:lnTo>
                    <a:lnTo>
                      <a:pt x="10" y="30"/>
                    </a:lnTo>
                    <a:lnTo>
                      <a:pt x="14" y="34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79"/>
              <p:cNvSpPr>
                <a:spLocks/>
              </p:cNvSpPr>
              <p:nvPr/>
            </p:nvSpPr>
            <p:spPr bwMode="auto">
              <a:xfrm>
                <a:off x="4790" y="2002"/>
                <a:ext cx="25" cy="13"/>
              </a:xfrm>
              <a:custGeom>
                <a:avLst/>
                <a:gdLst/>
                <a:ahLst/>
                <a:cxnLst>
                  <a:cxn ang="0">
                    <a:pos x="50" y="27"/>
                  </a:cxn>
                  <a:cxn ang="0">
                    <a:pos x="1" y="27"/>
                  </a:cxn>
                  <a:cxn ang="0">
                    <a:pos x="1" y="18"/>
                  </a:cxn>
                  <a:cxn ang="0">
                    <a:pos x="9" y="18"/>
                  </a:cxn>
                  <a:cxn ang="0">
                    <a:pos x="3" y="16"/>
                  </a:cxn>
                  <a:cxn ang="0">
                    <a:pos x="1" y="13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1" y="5"/>
                  </a:cxn>
                  <a:cxn ang="0">
                    <a:pos x="3" y="0"/>
                  </a:cxn>
                  <a:cxn ang="0">
                    <a:pos x="10" y="4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9" y="11"/>
                  </a:cxn>
                  <a:cxn ang="0">
                    <a:pos x="10" y="13"/>
                  </a:cxn>
                  <a:cxn ang="0">
                    <a:pos x="12" y="14"/>
                  </a:cxn>
                  <a:cxn ang="0">
                    <a:pos x="14" y="16"/>
                  </a:cxn>
                  <a:cxn ang="0">
                    <a:pos x="19" y="16"/>
                  </a:cxn>
                  <a:cxn ang="0">
                    <a:pos x="25" y="18"/>
                  </a:cxn>
                  <a:cxn ang="0">
                    <a:pos x="50" y="18"/>
                  </a:cxn>
                  <a:cxn ang="0">
                    <a:pos x="50" y="27"/>
                  </a:cxn>
                </a:cxnLst>
                <a:rect l="0" t="0" r="r" b="b"/>
                <a:pathLst>
                  <a:path w="50" h="27">
                    <a:moveTo>
                      <a:pt x="50" y="27"/>
                    </a:moveTo>
                    <a:lnTo>
                      <a:pt x="1" y="27"/>
                    </a:lnTo>
                    <a:lnTo>
                      <a:pt x="1" y="18"/>
                    </a:lnTo>
                    <a:lnTo>
                      <a:pt x="9" y="18"/>
                    </a:lnTo>
                    <a:lnTo>
                      <a:pt x="3" y="16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3" y="0"/>
                    </a:lnTo>
                    <a:lnTo>
                      <a:pt x="10" y="4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10" y="13"/>
                    </a:lnTo>
                    <a:lnTo>
                      <a:pt x="12" y="14"/>
                    </a:lnTo>
                    <a:lnTo>
                      <a:pt x="14" y="16"/>
                    </a:lnTo>
                    <a:lnTo>
                      <a:pt x="19" y="16"/>
                    </a:lnTo>
                    <a:lnTo>
                      <a:pt x="25" y="18"/>
                    </a:lnTo>
                    <a:lnTo>
                      <a:pt x="50" y="18"/>
                    </a:lnTo>
                    <a:lnTo>
                      <a:pt x="5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80"/>
              <p:cNvSpPr>
                <a:spLocks/>
              </p:cNvSpPr>
              <p:nvPr/>
            </p:nvSpPr>
            <p:spPr bwMode="auto">
              <a:xfrm>
                <a:off x="4790" y="1966"/>
                <a:ext cx="25" cy="34"/>
              </a:xfrm>
              <a:custGeom>
                <a:avLst/>
                <a:gdLst/>
                <a:ahLst/>
                <a:cxnLst>
                  <a:cxn ang="0">
                    <a:pos x="50" y="68"/>
                  </a:cxn>
                  <a:cxn ang="0">
                    <a:pos x="1" y="68"/>
                  </a:cxn>
                  <a:cxn ang="0">
                    <a:pos x="1" y="59"/>
                  </a:cxn>
                  <a:cxn ang="0">
                    <a:pos x="9" y="59"/>
                  </a:cxn>
                  <a:cxn ang="0">
                    <a:pos x="5" y="56"/>
                  </a:cxn>
                  <a:cxn ang="0">
                    <a:pos x="3" y="52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1" y="40"/>
                  </a:cxn>
                  <a:cxn ang="0">
                    <a:pos x="3" y="36"/>
                  </a:cxn>
                  <a:cxn ang="0">
                    <a:pos x="5" y="32"/>
                  </a:cxn>
                  <a:cxn ang="0">
                    <a:pos x="9" y="31"/>
                  </a:cxn>
                  <a:cxn ang="0">
                    <a:pos x="5" y="27"/>
                  </a:cxn>
                  <a:cxn ang="0">
                    <a:pos x="1" y="22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50" y="0"/>
                  </a:cxn>
                  <a:cxn ang="0">
                    <a:pos x="50" y="9"/>
                  </a:cxn>
                  <a:cxn ang="0">
                    <a:pos x="19" y="9"/>
                  </a:cxn>
                  <a:cxn ang="0">
                    <a:pos x="16" y="9"/>
                  </a:cxn>
                  <a:cxn ang="0">
                    <a:pos x="12" y="11"/>
                  </a:cxn>
                  <a:cxn ang="0">
                    <a:pos x="10" y="11"/>
                  </a:cxn>
                  <a:cxn ang="0">
                    <a:pos x="9" y="13"/>
                  </a:cxn>
                  <a:cxn ang="0">
                    <a:pos x="9" y="14"/>
                  </a:cxn>
                  <a:cxn ang="0">
                    <a:pos x="9" y="18"/>
                  </a:cxn>
                  <a:cxn ang="0">
                    <a:pos x="9" y="23"/>
                  </a:cxn>
                  <a:cxn ang="0">
                    <a:pos x="10" y="27"/>
                  </a:cxn>
                  <a:cxn ang="0">
                    <a:pos x="14" y="29"/>
                  </a:cxn>
                  <a:cxn ang="0">
                    <a:pos x="18" y="29"/>
                  </a:cxn>
                  <a:cxn ang="0">
                    <a:pos x="21" y="31"/>
                  </a:cxn>
                  <a:cxn ang="0">
                    <a:pos x="50" y="31"/>
                  </a:cxn>
                  <a:cxn ang="0">
                    <a:pos x="50" y="38"/>
                  </a:cxn>
                  <a:cxn ang="0">
                    <a:pos x="19" y="38"/>
                  </a:cxn>
                  <a:cxn ang="0">
                    <a:pos x="14" y="40"/>
                  </a:cxn>
                  <a:cxn ang="0">
                    <a:pos x="10" y="41"/>
                  </a:cxn>
                  <a:cxn ang="0">
                    <a:pos x="9" y="43"/>
                  </a:cxn>
                  <a:cxn ang="0">
                    <a:pos x="9" y="47"/>
                  </a:cxn>
                  <a:cxn ang="0">
                    <a:pos x="9" y="50"/>
                  </a:cxn>
                  <a:cxn ang="0">
                    <a:pos x="10" y="54"/>
                  </a:cxn>
                  <a:cxn ang="0">
                    <a:pos x="12" y="56"/>
                  </a:cxn>
                  <a:cxn ang="0">
                    <a:pos x="16" y="58"/>
                  </a:cxn>
                  <a:cxn ang="0">
                    <a:pos x="19" y="59"/>
                  </a:cxn>
                  <a:cxn ang="0">
                    <a:pos x="25" y="59"/>
                  </a:cxn>
                  <a:cxn ang="0">
                    <a:pos x="50" y="59"/>
                  </a:cxn>
                  <a:cxn ang="0">
                    <a:pos x="50" y="68"/>
                  </a:cxn>
                </a:cxnLst>
                <a:rect l="0" t="0" r="r" b="b"/>
                <a:pathLst>
                  <a:path w="50" h="68">
                    <a:moveTo>
                      <a:pt x="50" y="68"/>
                    </a:moveTo>
                    <a:lnTo>
                      <a:pt x="1" y="68"/>
                    </a:lnTo>
                    <a:lnTo>
                      <a:pt x="1" y="59"/>
                    </a:lnTo>
                    <a:lnTo>
                      <a:pt x="9" y="59"/>
                    </a:lnTo>
                    <a:lnTo>
                      <a:pt x="5" y="56"/>
                    </a:lnTo>
                    <a:lnTo>
                      <a:pt x="3" y="52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1" y="40"/>
                    </a:lnTo>
                    <a:lnTo>
                      <a:pt x="3" y="36"/>
                    </a:lnTo>
                    <a:lnTo>
                      <a:pt x="5" y="32"/>
                    </a:lnTo>
                    <a:lnTo>
                      <a:pt x="9" y="31"/>
                    </a:lnTo>
                    <a:lnTo>
                      <a:pt x="5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50" y="0"/>
                    </a:lnTo>
                    <a:lnTo>
                      <a:pt x="50" y="9"/>
                    </a:lnTo>
                    <a:lnTo>
                      <a:pt x="19" y="9"/>
                    </a:lnTo>
                    <a:lnTo>
                      <a:pt x="16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10" y="27"/>
                    </a:lnTo>
                    <a:lnTo>
                      <a:pt x="14" y="29"/>
                    </a:lnTo>
                    <a:lnTo>
                      <a:pt x="18" y="29"/>
                    </a:lnTo>
                    <a:lnTo>
                      <a:pt x="21" y="31"/>
                    </a:lnTo>
                    <a:lnTo>
                      <a:pt x="50" y="31"/>
                    </a:lnTo>
                    <a:lnTo>
                      <a:pt x="50" y="38"/>
                    </a:lnTo>
                    <a:lnTo>
                      <a:pt x="19" y="38"/>
                    </a:lnTo>
                    <a:lnTo>
                      <a:pt x="14" y="40"/>
                    </a:lnTo>
                    <a:lnTo>
                      <a:pt x="10" y="41"/>
                    </a:lnTo>
                    <a:lnTo>
                      <a:pt x="9" y="43"/>
                    </a:lnTo>
                    <a:lnTo>
                      <a:pt x="9" y="47"/>
                    </a:lnTo>
                    <a:lnTo>
                      <a:pt x="9" y="50"/>
                    </a:lnTo>
                    <a:lnTo>
                      <a:pt x="10" y="54"/>
                    </a:lnTo>
                    <a:lnTo>
                      <a:pt x="12" y="56"/>
                    </a:lnTo>
                    <a:lnTo>
                      <a:pt x="16" y="58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50" y="59"/>
                    </a:lnTo>
                    <a:lnTo>
                      <a:pt x="50" y="6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1"/>
              <p:cNvSpPr>
                <a:spLocks noEditPoints="1"/>
              </p:cNvSpPr>
              <p:nvPr/>
            </p:nvSpPr>
            <p:spPr bwMode="auto">
              <a:xfrm>
                <a:off x="4781" y="1955"/>
                <a:ext cx="34" cy="4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9"/>
                  </a:cxn>
                  <a:cxn ang="0">
                    <a:pos x="68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68" y="0"/>
                  </a:cxn>
                  <a:cxn ang="0">
                    <a:pos x="68" y="9"/>
                  </a:cxn>
                </a:cxnLst>
                <a:rect l="0" t="0" r="r" b="b"/>
                <a:pathLst>
                  <a:path w="68" h="9">
                    <a:moveTo>
                      <a:pt x="9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9"/>
                    </a:lnTo>
                    <a:close/>
                    <a:moveTo>
                      <a:pt x="68" y="9"/>
                    </a:moveTo>
                    <a:lnTo>
                      <a:pt x="19" y="9"/>
                    </a:lnTo>
                    <a:lnTo>
                      <a:pt x="19" y="0"/>
                    </a:lnTo>
                    <a:lnTo>
                      <a:pt x="68" y="0"/>
                    </a:lnTo>
                    <a:lnTo>
                      <a:pt x="6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82"/>
              <p:cNvSpPr>
                <a:spLocks/>
              </p:cNvSpPr>
              <p:nvPr/>
            </p:nvSpPr>
            <p:spPr bwMode="auto">
              <a:xfrm>
                <a:off x="4781" y="1914"/>
                <a:ext cx="34" cy="21"/>
              </a:xfrm>
              <a:custGeom>
                <a:avLst/>
                <a:gdLst/>
                <a:ahLst/>
                <a:cxnLst>
                  <a:cxn ang="0">
                    <a:pos x="68" y="42"/>
                  </a:cxn>
                  <a:cxn ang="0">
                    <a:pos x="0" y="42"/>
                  </a:cxn>
                  <a:cxn ang="0">
                    <a:pos x="0" y="33"/>
                  </a:cxn>
                  <a:cxn ang="0">
                    <a:pos x="61" y="33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68" y="42"/>
                  </a:cxn>
                </a:cxnLst>
                <a:rect l="0" t="0" r="r" b="b"/>
                <a:pathLst>
                  <a:path w="68" h="42">
                    <a:moveTo>
                      <a:pt x="68" y="42"/>
                    </a:moveTo>
                    <a:lnTo>
                      <a:pt x="0" y="42"/>
                    </a:lnTo>
                    <a:lnTo>
                      <a:pt x="0" y="33"/>
                    </a:lnTo>
                    <a:lnTo>
                      <a:pt x="61" y="33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68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383"/>
              <p:cNvSpPr>
                <a:spLocks noEditPoints="1"/>
              </p:cNvSpPr>
              <p:nvPr/>
            </p:nvSpPr>
            <p:spPr bwMode="auto">
              <a:xfrm>
                <a:off x="4781" y="1882"/>
                <a:ext cx="34" cy="31"/>
              </a:xfrm>
              <a:custGeom>
                <a:avLst/>
                <a:gdLst/>
                <a:ahLst/>
                <a:cxnLst>
                  <a:cxn ang="0">
                    <a:pos x="68" y="63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68" y="0"/>
                  </a:cxn>
                  <a:cxn ang="0">
                    <a:pos x="68" y="9"/>
                  </a:cxn>
                  <a:cxn ang="0">
                    <a:pos x="48" y="16"/>
                  </a:cxn>
                  <a:cxn ang="0">
                    <a:pos x="48" y="45"/>
                  </a:cxn>
                  <a:cxn ang="0">
                    <a:pos x="68" y="54"/>
                  </a:cxn>
                  <a:cxn ang="0">
                    <a:pos x="68" y="63"/>
                  </a:cxn>
                  <a:cxn ang="0">
                    <a:pos x="39" y="43"/>
                  </a:cxn>
                  <a:cxn ang="0">
                    <a:pos x="39" y="19"/>
                  </a:cxn>
                  <a:cxn ang="0">
                    <a:pos x="21" y="27"/>
                  </a:cxn>
                  <a:cxn ang="0">
                    <a:pos x="14" y="28"/>
                  </a:cxn>
                  <a:cxn ang="0">
                    <a:pos x="9" y="30"/>
                  </a:cxn>
                  <a:cxn ang="0">
                    <a:pos x="14" y="34"/>
                  </a:cxn>
                  <a:cxn ang="0">
                    <a:pos x="21" y="36"/>
                  </a:cxn>
                  <a:cxn ang="0">
                    <a:pos x="39" y="43"/>
                  </a:cxn>
                </a:cxnLst>
                <a:rect l="0" t="0" r="r" b="b"/>
                <a:pathLst>
                  <a:path w="68" h="63">
                    <a:moveTo>
                      <a:pt x="68" y="63"/>
                    </a:moveTo>
                    <a:lnTo>
                      <a:pt x="0" y="36"/>
                    </a:lnTo>
                    <a:lnTo>
                      <a:pt x="0" y="27"/>
                    </a:lnTo>
                    <a:lnTo>
                      <a:pt x="68" y="0"/>
                    </a:lnTo>
                    <a:lnTo>
                      <a:pt x="68" y="9"/>
                    </a:lnTo>
                    <a:lnTo>
                      <a:pt x="48" y="16"/>
                    </a:lnTo>
                    <a:lnTo>
                      <a:pt x="48" y="45"/>
                    </a:lnTo>
                    <a:lnTo>
                      <a:pt x="68" y="54"/>
                    </a:lnTo>
                    <a:lnTo>
                      <a:pt x="68" y="63"/>
                    </a:lnTo>
                    <a:close/>
                    <a:moveTo>
                      <a:pt x="39" y="43"/>
                    </a:moveTo>
                    <a:lnTo>
                      <a:pt x="39" y="19"/>
                    </a:lnTo>
                    <a:lnTo>
                      <a:pt x="21" y="27"/>
                    </a:lnTo>
                    <a:lnTo>
                      <a:pt x="14" y="28"/>
                    </a:lnTo>
                    <a:lnTo>
                      <a:pt x="9" y="30"/>
                    </a:lnTo>
                    <a:lnTo>
                      <a:pt x="14" y="34"/>
                    </a:lnTo>
                    <a:lnTo>
                      <a:pt x="21" y="36"/>
                    </a:lnTo>
                    <a:lnTo>
                      <a:pt x="39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384"/>
              <p:cNvSpPr>
                <a:spLocks/>
              </p:cNvSpPr>
              <p:nvPr/>
            </p:nvSpPr>
            <p:spPr bwMode="auto">
              <a:xfrm>
                <a:off x="4781" y="1854"/>
                <a:ext cx="34" cy="27"/>
              </a:xfrm>
              <a:custGeom>
                <a:avLst/>
                <a:gdLst/>
                <a:ahLst/>
                <a:cxnLst>
                  <a:cxn ang="0">
                    <a:pos x="68" y="30"/>
                  </a:cxn>
                  <a:cxn ang="0">
                    <a:pos x="9" y="30"/>
                  </a:cxn>
                  <a:cxn ang="0">
                    <a:pos x="9" y="54"/>
                  </a:cxn>
                  <a:cxn ang="0">
                    <a:pos x="0" y="54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1"/>
                  </a:cxn>
                  <a:cxn ang="0">
                    <a:pos x="68" y="21"/>
                  </a:cxn>
                  <a:cxn ang="0">
                    <a:pos x="68" y="30"/>
                  </a:cxn>
                </a:cxnLst>
                <a:rect l="0" t="0" r="r" b="b"/>
                <a:pathLst>
                  <a:path w="68" h="54">
                    <a:moveTo>
                      <a:pt x="68" y="30"/>
                    </a:moveTo>
                    <a:lnTo>
                      <a:pt x="9" y="30"/>
                    </a:lnTo>
                    <a:lnTo>
                      <a:pt x="9" y="54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1"/>
                    </a:lnTo>
                    <a:lnTo>
                      <a:pt x="68" y="21"/>
                    </a:lnTo>
                    <a:lnTo>
                      <a:pt x="6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385"/>
              <p:cNvSpPr>
                <a:spLocks/>
              </p:cNvSpPr>
              <p:nvPr/>
            </p:nvSpPr>
            <p:spPr bwMode="auto">
              <a:xfrm>
                <a:off x="4811" y="1844"/>
                <a:ext cx="11" cy="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8" y="2"/>
                  </a:cxn>
                  <a:cxn ang="0">
                    <a:pos x="20" y="4"/>
                  </a:cxn>
                  <a:cxn ang="0">
                    <a:pos x="23" y="7"/>
                  </a:cxn>
                  <a:cxn ang="0">
                    <a:pos x="20" y="9"/>
                  </a:cxn>
                  <a:cxn ang="0">
                    <a:pos x="18" y="7"/>
                  </a:cxn>
                  <a:cxn ang="0">
                    <a:pos x="16" y="5"/>
                  </a:cxn>
                  <a:cxn ang="0">
                    <a:pos x="13" y="5"/>
                  </a:cxn>
                  <a:cxn ang="0">
                    <a:pos x="9" y="4"/>
                  </a:cxn>
                  <a:cxn ang="0">
                    <a:pos x="9" y="9"/>
                  </a:cxn>
                </a:cxnLst>
                <a:rect l="0" t="0" r="r" b="b"/>
                <a:pathLst>
                  <a:path w="23" h="9">
                    <a:moveTo>
                      <a:pt x="9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0" y="9"/>
                    </a:lnTo>
                    <a:lnTo>
                      <a:pt x="18" y="7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9" y="4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386"/>
              <p:cNvSpPr>
                <a:spLocks/>
              </p:cNvSpPr>
              <p:nvPr/>
            </p:nvSpPr>
            <p:spPr bwMode="auto">
              <a:xfrm>
                <a:off x="4781" y="1797"/>
                <a:ext cx="34" cy="25"/>
              </a:xfrm>
              <a:custGeom>
                <a:avLst/>
                <a:gdLst/>
                <a:ahLst/>
                <a:cxnLst>
                  <a:cxn ang="0">
                    <a:pos x="68" y="51"/>
                  </a:cxn>
                  <a:cxn ang="0">
                    <a:pos x="0" y="51"/>
                  </a:cxn>
                  <a:cxn ang="0">
                    <a:pos x="0" y="2"/>
                  </a:cxn>
                  <a:cxn ang="0">
                    <a:pos x="9" y="2"/>
                  </a:cxn>
                  <a:cxn ang="0">
                    <a:pos x="9" y="42"/>
                  </a:cxn>
                  <a:cxn ang="0">
                    <a:pos x="28" y="42"/>
                  </a:cxn>
                  <a:cxn ang="0">
                    <a:pos x="28" y="6"/>
                  </a:cxn>
                  <a:cxn ang="0">
                    <a:pos x="37" y="6"/>
                  </a:cxn>
                  <a:cxn ang="0">
                    <a:pos x="37" y="42"/>
                  </a:cxn>
                  <a:cxn ang="0">
                    <a:pos x="61" y="42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68" y="51"/>
                  </a:cxn>
                </a:cxnLst>
                <a:rect l="0" t="0" r="r" b="b"/>
                <a:pathLst>
                  <a:path w="68" h="51">
                    <a:moveTo>
                      <a:pt x="68" y="51"/>
                    </a:moveTo>
                    <a:lnTo>
                      <a:pt x="0" y="51"/>
                    </a:lnTo>
                    <a:lnTo>
                      <a:pt x="0" y="2"/>
                    </a:lnTo>
                    <a:lnTo>
                      <a:pt x="9" y="2"/>
                    </a:lnTo>
                    <a:lnTo>
                      <a:pt x="9" y="42"/>
                    </a:lnTo>
                    <a:lnTo>
                      <a:pt x="28" y="42"/>
                    </a:lnTo>
                    <a:lnTo>
                      <a:pt x="28" y="6"/>
                    </a:lnTo>
                    <a:lnTo>
                      <a:pt x="37" y="6"/>
                    </a:lnTo>
                    <a:lnTo>
                      <a:pt x="37" y="42"/>
                    </a:lnTo>
                    <a:lnTo>
                      <a:pt x="61" y="42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68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387"/>
              <p:cNvSpPr>
                <a:spLocks/>
              </p:cNvSpPr>
              <p:nvPr/>
            </p:nvSpPr>
            <p:spPr bwMode="auto">
              <a:xfrm>
                <a:off x="4788" y="1758"/>
                <a:ext cx="22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43" y="43"/>
                  </a:cxn>
                  <a:cxn ang="0">
                    <a:pos x="36" y="43"/>
                  </a:cxn>
                  <a:cxn ang="0">
                    <a:pos x="22" y="9"/>
                  </a:cxn>
                  <a:cxn ang="0">
                    <a:pos x="7" y="43"/>
                  </a:cxn>
                  <a:cxn ang="0">
                    <a:pos x="0" y="43"/>
                  </a:cxn>
                  <a:cxn ang="0">
                    <a:pos x="18" y="0"/>
                  </a:cxn>
                  <a:cxn ang="0">
                    <a:pos x="25" y="0"/>
                  </a:cxn>
                </a:cxnLst>
                <a:rect l="0" t="0" r="r" b="b"/>
                <a:pathLst>
                  <a:path w="43" h="43">
                    <a:moveTo>
                      <a:pt x="25" y="0"/>
                    </a:moveTo>
                    <a:lnTo>
                      <a:pt x="43" y="43"/>
                    </a:lnTo>
                    <a:lnTo>
                      <a:pt x="36" y="43"/>
                    </a:lnTo>
                    <a:lnTo>
                      <a:pt x="22" y="9"/>
                    </a:lnTo>
                    <a:lnTo>
                      <a:pt x="7" y="43"/>
                    </a:lnTo>
                    <a:lnTo>
                      <a:pt x="0" y="43"/>
                    </a:lnTo>
                    <a:lnTo>
                      <a:pt x="1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388"/>
              <p:cNvSpPr>
                <a:spLocks/>
              </p:cNvSpPr>
              <p:nvPr/>
            </p:nvSpPr>
            <p:spPr bwMode="auto">
              <a:xfrm>
                <a:off x="4781" y="1718"/>
                <a:ext cx="34" cy="22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8" y="0"/>
                  </a:cxn>
                  <a:cxn ang="0">
                    <a:pos x="68" y="43"/>
                  </a:cxn>
                  <a:cxn ang="0">
                    <a:pos x="64" y="43"/>
                  </a:cxn>
                  <a:cxn ang="0">
                    <a:pos x="63" y="43"/>
                  </a:cxn>
                  <a:cxn ang="0">
                    <a:pos x="57" y="41"/>
                  </a:cxn>
                  <a:cxn ang="0">
                    <a:pos x="52" y="38"/>
                  </a:cxn>
                  <a:cxn ang="0">
                    <a:pos x="48" y="34"/>
                  </a:cxn>
                  <a:cxn ang="0">
                    <a:pos x="43" y="27"/>
                  </a:cxn>
                  <a:cxn ang="0">
                    <a:pos x="37" y="22"/>
                  </a:cxn>
                  <a:cxn ang="0">
                    <a:pos x="32" y="16"/>
                  </a:cxn>
                  <a:cxn ang="0">
                    <a:pos x="28" y="13"/>
                  </a:cxn>
                  <a:cxn ang="0">
                    <a:pos x="23" y="11"/>
                  </a:cxn>
                  <a:cxn ang="0">
                    <a:pos x="19" y="9"/>
                  </a:cxn>
                  <a:cxn ang="0">
                    <a:pos x="16" y="11"/>
                  </a:cxn>
                  <a:cxn ang="0">
                    <a:pos x="12" y="13"/>
                  </a:cxn>
                  <a:cxn ang="0">
                    <a:pos x="9" y="16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12" y="31"/>
                  </a:cxn>
                  <a:cxn ang="0">
                    <a:pos x="16" y="32"/>
                  </a:cxn>
                  <a:cxn ang="0">
                    <a:pos x="19" y="34"/>
                  </a:cxn>
                  <a:cxn ang="0">
                    <a:pos x="19" y="43"/>
                  </a:cxn>
                  <a:cxn ang="0">
                    <a:pos x="14" y="41"/>
                  </a:cxn>
                  <a:cxn ang="0">
                    <a:pos x="9" y="40"/>
                  </a:cxn>
                  <a:cxn ang="0">
                    <a:pos x="5" y="36"/>
                  </a:cxn>
                  <a:cxn ang="0">
                    <a:pos x="3" y="32"/>
                  </a:cxn>
                  <a:cxn ang="0">
                    <a:pos x="1" y="27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3" y="11"/>
                  </a:cxn>
                  <a:cxn ang="0">
                    <a:pos x="5" y="6"/>
                  </a:cxn>
                  <a:cxn ang="0">
                    <a:pos x="10" y="4"/>
                  </a:cxn>
                  <a:cxn ang="0">
                    <a:pos x="14" y="2"/>
                  </a:cxn>
                  <a:cxn ang="0">
                    <a:pos x="19" y="0"/>
                  </a:cxn>
                  <a:cxn ang="0">
                    <a:pos x="23" y="2"/>
                  </a:cxn>
                  <a:cxn ang="0">
                    <a:pos x="27" y="2"/>
                  </a:cxn>
                  <a:cxn ang="0">
                    <a:pos x="30" y="4"/>
                  </a:cxn>
                  <a:cxn ang="0">
                    <a:pos x="36" y="7"/>
                  </a:cxn>
                  <a:cxn ang="0">
                    <a:pos x="39" y="11"/>
                  </a:cxn>
                  <a:cxn ang="0">
                    <a:pos x="43" y="14"/>
                  </a:cxn>
                  <a:cxn ang="0">
                    <a:pos x="46" y="20"/>
                  </a:cxn>
                  <a:cxn ang="0">
                    <a:pos x="50" y="23"/>
                  </a:cxn>
                  <a:cxn ang="0">
                    <a:pos x="54" y="27"/>
                  </a:cxn>
                  <a:cxn ang="0">
                    <a:pos x="55" y="29"/>
                  </a:cxn>
                  <a:cxn ang="0">
                    <a:pos x="57" y="31"/>
                  </a:cxn>
                  <a:cxn ang="0">
                    <a:pos x="59" y="32"/>
                  </a:cxn>
                  <a:cxn ang="0">
                    <a:pos x="59" y="0"/>
                  </a:cxn>
                </a:cxnLst>
                <a:rect l="0" t="0" r="r" b="b"/>
                <a:pathLst>
                  <a:path w="68" h="43">
                    <a:moveTo>
                      <a:pt x="59" y="0"/>
                    </a:moveTo>
                    <a:lnTo>
                      <a:pt x="68" y="0"/>
                    </a:lnTo>
                    <a:lnTo>
                      <a:pt x="68" y="43"/>
                    </a:lnTo>
                    <a:lnTo>
                      <a:pt x="64" y="43"/>
                    </a:lnTo>
                    <a:lnTo>
                      <a:pt x="63" y="43"/>
                    </a:lnTo>
                    <a:lnTo>
                      <a:pt x="57" y="41"/>
                    </a:lnTo>
                    <a:lnTo>
                      <a:pt x="52" y="38"/>
                    </a:lnTo>
                    <a:lnTo>
                      <a:pt x="48" y="34"/>
                    </a:lnTo>
                    <a:lnTo>
                      <a:pt x="43" y="27"/>
                    </a:lnTo>
                    <a:lnTo>
                      <a:pt x="37" y="22"/>
                    </a:lnTo>
                    <a:lnTo>
                      <a:pt x="32" y="16"/>
                    </a:lnTo>
                    <a:lnTo>
                      <a:pt x="28" y="13"/>
                    </a:lnTo>
                    <a:lnTo>
                      <a:pt x="23" y="11"/>
                    </a:lnTo>
                    <a:lnTo>
                      <a:pt x="19" y="9"/>
                    </a:lnTo>
                    <a:lnTo>
                      <a:pt x="16" y="11"/>
                    </a:lnTo>
                    <a:lnTo>
                      <a:pt x="12" y="13"/>
                    </a:lnTo>
                    <a:lnTo>
                      <a:pt x="9" y="16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12" y="31"/>
                    </a:lnTo>
                    <a:lnTo>
                      <a:pt x="16" y="32"/>
                    </a:lnTo>
                    <a:lnTo>
                      <a:pt x="19" y="34"/>
                    </a:lnTo>
                    <a:lnTo>
                      <a:pt x="19" y="43"/>
                    </a:lnTo>
                    <a:lnTo>
                      <a:pt x="14" y="41"/>
                    </a:lnTo>
                    <a:lnTo>
                      <a:pt x="9" y="40"/>
                    </a:lnTo>
                    <a:lnTo>
                      <a:pt x="5" y="36"/>
                    </a:lnTo>
                    <a:lnTo>
                      <a:pt x="3" y="32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3" y="11"/>
                    </a:lnTo>
                    <a:lnTo>
                      <a:pt x="5" y="6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19" y="0"/>
                    </a:lnTo>
                    <a:lnTo>
                      <a:pt x="23" y="2"/>
                    </a:lnTo>
                    <a:lnTo>
                      <a:pt x="27" y="2"/>
                    </a:lnTo>
                    <a:lnTo>
                      <a:pt x="30" y="4"/>
                    </a:lnTo>
                    <a:lnTo>
                      <a:pt x="36" y="7"/>
                    </a:lnTo>
                    <a:lnTo>
                      <a:pt x="39" y="11"/>
                    </a:lnTo>
                    <a:lnTo>
                      <a:pt x="43" y="14"/>
                    </a:lnTo>
                    <a:lnTo>
                      <a:pt x="46" y="20"/>
                    </a:lnTo>
                    <a:lnTo>
                      <a:pt x="50" y="23"/>
                    </a:lnTo>
                    <a:lnTo>
                      <a:pt x="54" y="27"/>
                    </a:lnTo>
                    <a:lnTo>
                      <a:pt x="55" y="29"/>
                    </a:lnTo>
                    <a:lnTo>
                      <a:pt x="57" y="31"/>
                    </a:lnTo>
                    <a:lnTo>
                      <a:pt x="59" y="3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389"/>
              <p:cNvSpPr>
                <a:spLocks noEditPoints="1"/>
              </p:cNvSpPr>
              <p:nvPr/>
            </p:nvSpPr>
            <p:spPr bwMode="auto">
              <a:xfrm>
                <a:off x="4781" y="1692"/>
                <a:ext cx="35" cy="22"/>
              </a:xfrm>
              <a:custGeom>
                <a:avLst/>
                <a:gdLst/>
                <a:ahLst/>
                <a:cxnLst>
                  <a:cxn ang="0">
                    <a:pos x="36" y="43"/>
                  </a:cxn>
                  <a:cxn ang="0">
                    <a:pos x="25" y="43"/>
                  </a:cxn>
                  <a:cxn ang="0">
                    <a:pos x="16" y="41"/>
                  </a:cxn>
                  <a:cxn ang="0">
                    <a:pos x="9" y="38"/>
                  </a:cxn>
                  <a:cxn ang="0">
                    <a:pos x="5" y="34"/>
                  </a:cxn>
                  <a:cxn ang="0">
                    <a:pos x="1" y="27"/>
                  </a:cxn>
                  <a:cxn ang="0">
                    <a:pos x="0" y="22"/>
                  </a:cxn>
                  <a:cxn ang="0">
                    <a:pos x="1" y="16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9" y="5"/>
                  </a:cxn>
                  <a:cxn ang="0">
                    <a:pos x="14" y="2"/>
                  </a:cxn>
                  <a:cxn ang="0">
                    <a:pos x="19" y="0"/>
                  </a:cxn>
                  <a:cxn ang="0">
                    <a:pos x="27" y="0"/>
                  </a:cxn>
                  <a:cxn ang="0">
                    <a:pos x="36" y="0"/>
                  </a:cxn>
                  <a:cxn ang="0">
                    <a:pos x="45" y="0"/>
                  </a:cxn>
                  <a:cxn ang="0">
                    <a:pos x="54" y="2"/>
                  </a:cxn>
                  <a:cxn ang="0">
                    <a:pos x="61" y="5"/>
                  </a:cxn>
                  <a:cxn ang="0">
                    <a:pos x="64" y="9"/>
                  </a:cxn>
                  <a:cxn ang="0">
                    <a:pos x="68" y="14"/>
                  </a:cxn>
                  <a:cxn ang="0">
                    <a:pos x="70" y="22"/>
                  </a:cxn>
                  <a:cxn ang="0">
                    <a:pos x="68" y="27"/>
                  </a:cxn>
                  <a:cxn ang="0">
                    <a:pos x="66" y="32"/>
                  </a:cxn>
                  <a:cxn ang="0">
                    <a:pos x="63" y="36"/>
                  </a:cxn>
                  <a:cxn ang="0">
                    <a:pos x="57" y="40"/>
                  </a:cxn>
                  <a:cxn ang="0">
                    <a:pos x="52" y="41"/>
                  </a:cxn>
                  <a:cxn ang="0">
                    <a:pos x="43" y="43"/>
                  </a:cxn>
                  <a:cxn ang="0">
                    <a:pos x="36" y="43"/>
                  </a:cxn>
                  <a:cxn ang="0">
                    <a:pos x="36" y="34"/>
                  </a:cxn>
                  <a:cxn ang="0">
                    <a:pos x="45" y="34"/>
                  </a:cxn>
                  <a:cxn ang="0">
                    <a:pos x="52" y="32"/>
                  </a:cxn>
                  <a:cxn ang="0">
                    <a:pos x="55" y="31"/>
                  </a:cxn>
                  <a:cxn ang="0">
                    <a:pos x="59" y="27"/>
                  </a:cxn>
                  <a:cxn ang="0">
                    <a:pos x="61" y="22"/>
                  </a:cxn>
                  <a:cxn ang="0">
                    <a:pos x="59" y="16"/>
                  </a:cxn>
                  <a:cxn ang="0">
                    <a:pos x="55" y="13"/>
                  </a:cxn>
                  <a:cxn ang="0">
                    <a:pos x="52" y="9"/>
                  </a:cxn>
                  <a:cxn ang="0">
                    <a:pos x="45" y="9"/>
                  </a:cxn>
                  <a:cxn ang="0">
                    <a:pos x="36" y="7"/>
                  </a:cxn>
                  <a:cxn ang="0">
                    <a:pos x="25" y="9"/>
                  </a:cxn>
                  <a:cxn ang="0">
                    <a:pos x="18" y="9"/>
                  </a:cxn>
                  <a:cxn ang="0">
                    <a:pos x="14" y="11"/>
                  </a:cxn>
                  <a:cxn ang="0">
                    <a:pos x="10" y="14"/>
                  </a:cxn>
                  <a:cxn ang="0">
                    <a:pos x="9" y="18"/>
                  </a:cxn>
                  <a:cxn ang="0">
                    <a:pos x="9" y="22"/>
                  </a:cxn>
                  <a:cxn ang="0">
                    <a:pos x="9" y="27"/>
                  </a:cxn>
                  <a:cxn ang="0">
                    <a:pos x="12" y="31"/>
                  </a:cxn>
                  <a:cxn ang="0">
                    <a:pos x="18" y="32"/>
                  </a:cxn>
                  <a:cxn ang="0">
                    <a:pos x="25" y="34"/>
                  </a:cxn>
                  <a:cxn ang="0">
                    <a:pos x="36" y="34"/>
                  </a:cxn>
                </a:cxnLst>
                <a:rect l="0" t="0" r="r" b="b"/>
                <a:pathLst>
                  <a:path w="70" h="43">
                    <a:moveTo>
                      <a:pt x="36" y="43"/>
                    </a:moveTo>
                    <a:lnTo>
                      <a:pt x="25" y="43"/>
                    </a:lnTo>
                    <a:lnTo>
                      <a:pt x="16" y="41"/>
                    </a:lnTo>
                    <a:lnTo>
                      <a:pt x="9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2"/>
                    </a:lnTo>
                    <a:lnTo>
                      <a:pt x="1" y="16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9" y="5"/>
                    </a:lnTo>
                    <a:lnTo>
                      <a:pt x="14" y="2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6" y="0"/>
                    </a:lnTo>
                    <a:lnTo>
                      <a:pt x="45" y="0"/>
                    </a:lnTo>
                    <a:lnTo>
                      <a:pt x="54" y="2"/>
                    </a:lnTo>
                    <a:lnTo>
                      <a:pt x="61" y="5"/>
                    </a:lnTo>
                    <a:lnTo>
                      <a:pt x="64" y="9"/>
                    </a:lnTo>
                    <a:lnTo>
                      <a:pt x="68" y="14"/>
                    </a:lnTo>
                    <a:lnTo>
                      <a:pt x="70" y="22"/>
                    </a:lnTo>
                    <a:lnTo>
                      <a:pt x="68" y="27"/>
                    </a:lnTo>
                    <a:lnTo>
                      <a:pt x="66" y="32"/>
                    </a:lnTo>
                    <a:lnTo>
                      <a:pt x="63" y="36"/>
                    </a:lnTo>
                    <a:lnTo>
                      <a:pt x="57" y="40"/>
                    </a:lnTo>
                    <a:lnTo>
                      <a:pt x="52" y="41"/>
                    </a:lnTo>
                    <a:lnTo>
                      <a:pt x="43" y="43"/>
                    </a:lnTo>
                    <a:lnTo>
                      <a:pt x="36" y="43"/>
                    </a:lnTo>
                    <a:close/>
                    <a:moveTo>
                      <a:pt x="36" y="34"/>
                    </a:moveTo>
                    <a:lnTo>
                      <a:pt x="45" y="34"/>
                    </a:lnTo>
                    <a:lnTo>
                      <a:pt x="52" y="32"/>
                    </a:lnTo>
                    <a:lnTo>
                      <a:pt x="55" y="31"/>
                    </a:lnTo>
                    <a:lnTo>
                      <a:pt x="59" y="27"/>
                    </a:lnTo>
                    <a:lnTo>
                      <a:pt x="61" y="22"/>
                    </a:lnTo>
                    <a:lnTo>
                      <a:pt x="59" y="16"/>
                    </a:lnTo>
                    <a:lnTo>
                      <a:pt x="55" y="13"/>
                    </a:lnTo>
                    <a:lnTo>
                      <a:pt x="52" y="9"/>
                    </a:lnTo>
                    <a:lnTo>
                      <a:pt x="45" y="9"/>
                    </a:lnTo>
                    <a:lnTo>
                      <a:pt x="36" y="7"/>
                    </a:lnTo>
                    <a:lnTo>
                      <a:pt x="25" y="9"/>
                    </a:lnTo>
                    <a:lnTo>
                      <a:pt x="18" y="9"/>
                    </a:lnTo>
                    <a:lnTo>
                      <a:pt x="14" y="11"/>
                    </a:lnTo>
                    <a:lnTo>
                      <a:pt x="10" y="14"/>
                    </a:lnTo>
                    <a:lnTo>
                      <a:pt x="9" y="18"/>
                    </a:lnTo>
                    <a:lnTo>
                      <a:pt x="9" y="22"/>
                    </a:lnTo>
                    <a:lnTo>
                      <a:pt x="9" y="27"/>
                    </a:lnTo>
                    <a:lnTo>
                      <a:pt x="12" y="31"/>
                    </a:lnTo>
                    <a:lnTo>
                      <a:pt x="18" y="32"/>
                    </a:lnTo>
                    <a:lnTo>
                      <a:pt x="25" y="34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390"/>
              <p:cNvSpPr>
                <a:spLocks noEditPoints="1"/>
              </p:cNvSpPr>
              <p:nvPr/>
            </p:nvSpPr>
            <p:spPr bwMode="auto">
              <a:xfrm>
                <a:off x="4781" y="1666"/>
                <a:ext cx="35" cy="21"/>
              </a:xfrm>
              <a:custGeom>
                <a:avLst/>
                <a:gdLst/>
                <a:ahLst/>
                <a:cxnLst>
                  <a:cxn ang="0">
                    <a:pos x="36" y="43"/>
                  </a:cxn>
                  <a:cxn ang="0">
                    <a:pos x="25" y="43"/>
                  </a:cxn>
                  <a:cxn ang="0">
                    <a:pos x="16" y="41"/>
                  </a:cxn>
                  <a:cxn ang="0">
                    <a:pos x="9" y="38"/>
                  </a:cxn>
                  <a:cxn ang="0">
                    <a:pos x="5" y="34"/>
                  </a:cxn>
                  <a:cxn ang="0">
                    <a:pos x="1" y="29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3" y="12"/>
                  </a:cxn>
                  <a:cxn ang="0">
                    <a:pos x="5" y="7"/>
                  </a:cxn>
                  <a:cxn ang="0">
                    <a:pos x="9" y="5"/>
                  </a:cxn>
                  <a:cxn ang="0">
                    <a:pos x="14" y="3"/>
                  </a:cxn>
                  <a:cxn ang="0">
                    <a:pos x="19" y="2"/>
                  </a:cxn>
                  <a:cxn ang="0">
                    <a:pos x="27" y="0"/>
                  </a:cxn>
                  <a:cxn ang="0">
                    <a:pos x="36" y="0"/>
                  </a:cxn>
                  <a:cxn ang="0">
                    <a:pos x="45" y="0"/>
                  </a:cxn>
                  <a:cxn ang="0">
                    <a:pos x="54" y="2"/>
                  </a:cxn>
                  <a:cxn ang="0">
                    <a:pos x="61" y="5"/>
                  </a:cxn>
                  <a:cxn ang="0">
                    <a:pos x="64" y="9"/>
                  </a:cxn>
                  <a:cxn ang="0">
                    <a:pos x="68" y="14"/>
                  </a:cxn>
                  <a:cxn ang="0">
                    <a:pos x="70" y="21"/>
                  </a:cxn>
                  <a:cxn ang="0">
                    <a:pos x="68" y="27"/>
                  </a:cxn>
                  <a:cxn ang="0">
                    <a:pos x="66" y="32"/>
                  </a:cxn>
                  <a:cxn ang="0">
                    <a:pos x="63" y="36"/>
                  </a:cxn>
                  <a:cxn ang="0">
                    <a:pos x="57" y="39"/>
                  </a:cxn>
                  <a:cxn ang="0">
                    <a:pos x="52" y="41"/>
                  </a:cxn>
                  <a:cxn ang="0">
                    <a:pos x="43" y="43"/>
                  </a:cxn>
                  <a:cxn ang="0">
                    <a:pos x="36" y="43"/>
                  </a:cxn>
                  <a:cxn ang="0">
                    <a:pos x="36" y="34"/>
                  </a:cxn>
                  <a:cxn ang="0">
                    <a:pos x="45" y="34"/>
                  </a:cxn>
                  <a:cxn ang="0">
                    <a:pos x="52" y="32"/>
                  </a:cxn>
                  <a:cxn ang="0">
                    <a:pos x="55" y="30"/>
                  </a:cxn>
                  <a:cxn ang="0">
                    <a:pos x="59" y="27"/>
                  </a:cxn>
                  <a:cxn ang="0">
                    <a:pos x="61" y="21"/>
                  </a:cxn>
                  <a:cxn ang="0">
                    <a:pos x="59" y="16"/>
                  </a:cxn>
                  <a:cxn ang="0">
                    <a:pos x="55" y="12"/>
                  </a:cxn>
                  <a:cxn ang="0">
                    <a:pos x="52" y="11"/>
                  </a:cxn>
                  <a:cxn ang="0">
                    <a:pos x="45" y="9"/>
                  </a:cxn>
                  <a:cxn ang="0">
                    <a:pos x="36" y="9"/>
                  </a:cxn>
                  <a:cxn ang="0">
                    <a:pos x="25" y="9"/>
                  </a:cxn>
                  <a:cxn ang="0">
                    <a:pos x="18" y="11"/>
                  </a:cxn>
                  <a:cxn ang="0">
                    <a:pos x="14" y="12"/>
                  </a:cxn>
                  <a:cxn ang="0">
                    <a:pos x="10" y="14"/>
                  </a:cxn>
                  <a:cxn ang="0">
                    <a:pos x="9" y="18"/>
                  </a:cxn>
                  <a:cxn ang="0">
                    <a:pos x="9" y="21"/>
                  </a:cxn>
                  <a:cxn ang="0">
                    <a:pos x="9" y="27"/>
                  </a:cxn>
                  <a:cxn ang="0">
                    <a:pos x="12" y="30"/>
                  </a:cxn>
                  <a:cxn ang="0">
                    <a:pos x="18" y="32"/>
                  </a:cxn>
                  <a:cxn ang="0">
                    <a:pos x="25" y="34"/>
                  </a:cxn>
                  <a:cxn ang="0">
                    <a:pos x="36" y="34"/>
                  </a:cxn>
                </a:cxnLst>
                <a:rect l="0" t="0" r="r" b="b"/>
                <a:pathLst>
                  <a:path w="70" h="43">
                    <a:moveTo>
                      <a:pt x="36" y="43"/>
                    </a:moveTo>
                    <a:lnTo>
                      <a:pt x="25" y="43"/>
                    </a:lnTo>
                    <a:lnTo>
                      <a:pt x="16" y="41"/>
                    </a:lnTo>
                    <a:lnTo>
                      <a:pt x="9" y="38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5" y="7"/>
                    </a:lnTo>
                    <a:lnTo>
                      <a:pt x="9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7" y="0"/>
                    </a:lnTo>
                    <a:lnTo>
                      <a:pt x="36" y="0"/>
                    </a:lnTo>
                    <a:lnTo>
                      <a:pt x="45" y="0"/>
                    </a:lnTo>
                    <a:lnTo>
                      <a:pt x="54" y="2"/>
                    </a:lnTo>
                    <a:lnTo>
                      <a:pt x="61" y="5"/>
                    </a:lnTo>
                    <a:lnTo>
                      <a:pt x="64" y="9"/>
                    </a:lnTo>
                    <a:lnTo>
                      <a:pt x="68" y="14"/>
                    </a:lnTo>
                    <a:lnTo>
                      <a:pt x="70" y="21"/>
                    </a:lnTo>
                    <a:lnTo>
                      <a:pt x="68" y="27"/>
                    </a:lnTo>
                    <a:lnTo>
                      <a:pt x="66" y="32"/>
                    </a:lnTo>
                    <a:lnTo>
                      <a:pt x="63" y="36"/>
                    </a:lnTo>
                    <a:lnTo>
                      <a:pt x="57" y="39"/>
                    </a:lnTo>
                    <a:lnTo>
                      <a:pt x="52" y="41"/>
                    </a:lnTo>
                    <a:lnTo>
                      <a:pt x="43" y="43"/>
                    </a:lnTo>
                    <a:lnTo>
                      <a:pt x="36" y="43"/>
                    </a:lnTo>
                    <a:close/>
                    <a:moveTo>
                      <a:pt x="36" y="34"/>
                    </a:moveTo>
                    <a:lnTo>
                      <a:pt x="45" y="34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9" y="27"/>
                    </a:lnTo>
                    <a:lnTo>
                      <a:pt x="61" y="21"/>
                    </a:lnTo>
                    <a:lnTo>
                      <a:pt x="59" y="16"/>
                    </a:lnTo>
                    <a:lnTo>
                      <a:pt x="55" y="12"/>
                    </a:lnTo>
                    <a:lnTo>
                      <a:pt x="52" y="11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8" y="11"/>
                    </a:lnTo>
                    <a:lnTo>
                      <a:pt x="14" y="12"/>
                    </a:lnTo>
                    <a:lnTo>
                      <a:pt x="10" y="14"/>
                    </a:lnTo>
                    <a:lnTo>
                      <a:pt x="9" y="18"/>
                    </a:lnTo>
                    <a:lnTo>
                      <a:pt x="9" y="21"/>
                    </a:lnTo>
                    <a:lnTo>
                      <a:pt x="9" y="27"/>
                    </a:lnTo>
                    <a:lnTo>
                      <a:pt x="12" y="30"/>
                    </a:lnTo>
                    <a:lnTo>
                      <a:pt x="18" y="32"/>
                    </a:lnTo>
                    <a:lnTo>
                      <a:pt x="25" y="34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391"/>
              <p:cNvSpPr>
                <a:spLocks/>
              </p:cNvSpPr>
              <p:nvPr/>
            </p:nvSpPr>
            <p:spPr bwMode="auto">
              <a:xfrm>
                <a:off x="4781" y="1615"/>
                <a:ext cx="34" cy="32"/>
              </a:xfrm>
              <a:custGeom>
                <a:avLst/>
                <a:gdLst/>
                <a:ahLst/>
                <a:cxnLst>
                  <a:cxn ang="0">
                    <a:pos x="68" y="63"/>
                  </a:cxn>
                  <a:cxn ang="0">
                    <a:pos x="0" y="63"/>
                  </a:cxn>
                  <a:cxn ang="0">
                    <a:pos x="0" y="49"/>
                  </a:cxn>
                  <a:cxn ang="0">
                    <a:pos x="48" y="34"/>
                  </a:cxn>
                  <a:cxn ang="0">
                    <a:pos x="54" y="32"/>
                  </a:cxn>
                  <a:cxn ang="0">
                    <a:pos x="57" y="31"/>
                  </a:cxn>
                  <a:cxn ang="0">
                    <a:pos x="54" y="31"/>
                  </a:cxn>
                  <a:cxn ang="0">
                    <a:pos x="46" y="29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9"/>
                  </a:cxn>
                  <a:cxn ang="0">
                    <a:pos x="10" y="9"/>
                  </a:cxn>
                  <a:cxn ang="0">
                    <a:pos x="68" y="27"/>
                  </a:cxn>
                  <a:cxn ang="0">
                    <a:pos x="68" y="36"/>
                  </a:cxn>
                  <a:cxn ang="0">
                    <a:pos x="10" y="54"/>
                  </a:cxn>
                  <a:cxn ang="0">
                    <a:pos x="68" y="54"/>
                  </a:cxn>
                  <a:cxn ang="0">
                    <a:pos x="68" y="63"/>
                  </a:cxn>
                </a:cxnLst>
                <a:rect l="0" t="0" r="r" b="b"/>
                <a:pathLst>
                  <a:path w="68" h="63">
                    <a:moveTo>
                      <a:pt x="68" y="63"/>
                    </a:moveTo>
                    <a:lnTo>
                      <a:pt x="0" y="63"/>
                    </a:lnTo>
                    <a:lnTo>
                      <a:pt x="0" y="49"/>
                    </a:lnTo>
                    <a:lnTo>
                      <a:pt x="48" y="34"/>
                    </a:lnTo>
                    <a:lnTo>
                      <a:pt x="54" y="32"/>
                    </a:lnTo>
                    <a:lnTo>
                      <a:pt x="57" y="31"/>
                    </a:lnTo>
                    <a:lnTo>
                      <a:pt x="54" y="31"/>
                    </a:lnTo>
                    <a:lnTo>
                      <a:pt x="46" y="29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9"/>
                    </a:lnTo>
                    <a:lnTo>
                      <a:pt x="10" y="9"/>
                    </a:lnTo>
                    <a:lnTo>
                      <a:pt x="68" y="27"/>
                    </a:lnTo>
                    <a:lnTo>
                      <a:pt x="68" y="36"/>
                    </a:lnTo>
                    <a:lnTo>
                      <a:pt x="10" y="54"/>
                    </a:lnTo>
                    <a:lnTo>
                      <a:pt x="68" y="54"/>
                    </a:lnTo>
                    <a:lnTo>
                      <a:pt x="68" y="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392"/>
              <p:cNvSpPr>
                <a:spLocks noEditPoints="1"/>
              </p:cNvSpPr>
              <p:nvPr/>
            </p:nvSpPr>
            <p:spPr bwMode="auto">
              <a:xfrm>
                <a:off x="4790" y="1588"/>
                <a:ext cx="26" cy="22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36" y="2"/>
                  </a:cxn>
                  <a:cxn ang="0">
                    <a:pos x="43" y="4"/>
                  </a:cxn>
                  <a:cxn ang="0">
                    <a:pos x="46" y="9"/>
                  </a:cxn>
                  <a:cxn ang="0">
                    <a:pos x="50" y="15"/>
                  </a:cxn>
                  <a:cxn ang="0">
                    <a:pos x="52" y="22"/>
                  </a:cxn>
                  <a:cxn ang="0">
                    <a:pos x="50" y="29"/>
                  </a:cxn>
                  <a:cxn ang="0">
                    <a:pos x="48" y="34"/>
                  </a:cxn>
                  <a:cxn ang="0">
                    <a:pos x="45" y="40"/>
                  </a:cxn>
                  <a:cxn ang="0">
                    <a:pos x="39" y="43"/>
                  </a:cxn>
                  <a:cxn ang="0">
                    <a:pos x="34" y="45"/>
                  </a:cxn>
                  <a:cxn ang="0">
                    <a:pos x="27" y="45"/>
                  </a:cxn>
                  <a:cxn ang="0">
                    <a:pos x="18" y="45"/>
                  </a:cxn>
                  <a:cxn ang="0">
                    <a:pos x="12" y="43"/>
                  </a:cxn>
                  <a:cxn ang="0">
                    <a:pos x="7" y="40"/>
                  </a:cxn>
                  <a:cxn ang="0">
                    <a:pos x="3" y="34"/>
                  </a:cxn>
                  <a:cxn ang="0">
                    <a:pos x="1" y="29"/>
                  </a:cxn>
                  <a:cxn ang="0">
                    <a:pos x="0" y="24"/>
                  </a:cxn>
                  <a:cxn ang="0">
                    <a:pos x="1" y="16"/>
                  </a:cxn>
                  <a:cxn ang="0">
                    <a:pos x="3" y="11"/>
                  </a:cxn>
                  <a:cxn ang="0">
                    <a:pos x="7" y="7"/>
                  </a:cxn>
                  <a:cxn ang="0">
                    <a:pos x="12" y="4"/>
                  </a:cxn>
                  <a:cxn ang="0">
                    <a:pos x="18" y="2"/>
                  </a:cxn>
                  <a:cxn ang="0">
                    <a:pos x="25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36"/>
                  </a:cxn>
                  <a:cxn ang="0">
                    <a:pos x="34" y="36"/>
                  </a:cxn>
                  <a:cxn ang="0">
                    <a:pos x="39" y="33"/>
                  </a:cxn>
                  <a:cxn ang="0">
                    <a:pos x="43" y="27"/>
                  </a:cxn>
                  <a:cxn ang="0">
                    <a:pos x="43" y="22"/>
                  </a:cxn>
                  <a:cxn ang="0">
                    <a:pos x="43" y="18"/>
                  </a:cxn>
                  <a:cxn ang="0">
                    <a:pos x="41" y="15"/>
                  </a:cxn>
                  <a:cxn ang="0">
                    <a:pos x="39" y="13"/>
                  </a:cxn>
                  <a:cxn ang="0">
                    <a:pos x="36" y="9"/>
                  </a:cxn>
                  <a:cxn ang="0">
                    <a:pos x="19" y="36"/>
                  </a:cxn>
                  <a:cxn ang="0">
                    <a:pos x="19" y="9"/>
                  </a:cxn>
                  <a:cxn ang="0">
                    <a:pos x="16" y="11"/>
                  </a:cxn>
                  <a:cxn ang="0">
                    <a:pos x="12" y="13"/>
                  </a:cxn>
                  <a:cxn ang="0">
                    <a:pos x="9" y="18"/>
                  </a:cxn>
                  <a:cxn ang="0">
                    <a:pos x="9" y="24"/>
                  </a:cxn>
                  <a:cxn ang="0">
                    <a:pos x="9" y="29"/>
                  </a:cxn>
                  <a:cxn ang="0">
                    <a:pos x="10" y="33"/>
                  </a:cxn>
                  <a:cxn ang="0">
                    <a:pos x="14" y="36"/>
                  </a:cxn>
                  <a:cxn ang="0">
                    <a:pos x="19" y="36"/>
                  </a:cxn>
                </a:cxnLst>
                <a:rect l="0" t="0" r="r" b="b"/>
                <a:pathLst>
                  <a:path w="52" h="45">
                    <a:moveTo>
                      <a:pt x="36" y="9"/>
                    </a:moveTo>
                    <a:lnTo>
                      <a:pt x="36" y="2"/>
                    </a:lnTo>
                    <a:lnTo>
                      <a:pt x="43" y="4"/>
                    </a:lnTo>
                    <a:lnTo>
                      <a:pt x="46" y="9"/>
                    </a:lnTo>
                    <a:lnTo>
                      <a:pt x="50" y="15"/>
                    </a:lnTo>
                    <a:lnTo>
                      <a:pt x="52" y="22"/>
                    </a:lnTo>
                    <a:lnTo>
                      <a:pt x="50" y="29"/>
                    </a:lnTo>
                    <a:lnTo>
                      <a:pt x="48" y="34"/>
                    </a:lnTo>
                    <a:lnTo>
                      <a:pt x="45" y="40"/>
                    </a:lnTo>
                    <a:lnTo>
                      <a:pt x="39" y="43"/>
                    </a:lnTo>
                    <a:lnTo>
                      <a:pt x="34" y="45"/>
                    </a:lnTo>
                    <a:lnTo>
                      <a:pt x="27" y="45"/>
                    </a:lnTo>
                    <a:lnTo>
                      <a:pt x="18" y="45"/>
                    </a:lnTo>
                    <a:lnTo>
                      <a:pt x="12" y="43"/>
                    </a:lnTo>
                    <a:lnTo>
                      <a:pt x="7" y="40"/>
                    </a:lnTo>
                    <a:lnTo>
                      <a:pt x="3" y="34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6"/>
                    </a:lnTo>
                    <a:lnTo>
                      <a:pt x="3" y="11"/>
                    </a:lnTo>
                    <a:lnTo>
                      <a:pt x="7" y="7"/>
                    </a:lnTo>
                    <a:lnTo>
                      <a:pt x="12" y="4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36"/>
                    </a:lnTo>
                    <a:lnTo>
                      <a:pt x="34" y="36"/>
                    </a:lnTo>
                    <a:lnTo>
                      <a:pt x="39" y="33"/>
                    </a:lnTo>
                    <a:lnTo>
                      <a:pt x="43" y="27"/>
                    </a:lnTo>
                    <a:lnTo>
                      <a:pt x="43" y="22"/>
                    </a:lnTo>
                    <a:lnTo>
                      <a:pt x="43" y="18"/>
                    </a:lnTo>
                    <a:lnTo>
                      <a:pt x="41" y="15"/>
                    </a:lnTo>
                    <a:lnTo>
                      <a:pt x="39" y="13"/>
                    </a:lnTo>
                    <a:lnTo>
                      <a:pt x="36" y="9"/>
                    </a:lnTo>
                    <a:close/>
                    <a:moveTo>
                      <a:pt x="19" y="36"/>
                    </a:moveTo>
                    <a:lnTo>
                      <a:pt x="19" y="9"/>
                    </a:lnTo>
                    <a:lnTo>
                      <a:pt x="16" y="11"/>
                    </a:lnTo>
                    <a:lnTo>
                      <a:pt x="12" y="13"/>
                    </a:lnTo>
                    <a:lnTo>
                      <a:pt x="9" y="18"/>
                    </a:lnTo>
                    <a:lnTo>
                      <a:pt x="9" y="24"/>
                    </a:lnTo>
                    <a:lnTo>
                      <a:pt x="9" y="29"/>
                    </a:lnTo>
                    <a:lnTo>
                      <a:pt x="10" y="33"/>
                    </a:lnTo>
                    <a:lnTo>
                      <a:pt x="14" y="36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393"/>
              <p:cNvSpPr>
                <a:spLocks/>
              </p:cNvSpPr>
              <p:nvPr/>
            </p:nvSpPr>
            <p:spPr bwMode="auto">
              <a:xfrm>
                <a:off x="4781" y="1554"/>
                <a:ext cx="34" cy="32"/>
              </a:xfrm>
              <a:custGeom>
                <a:avLst/>
                <a:gdLst/>
                <a:ahLst/>
                <a:cxnLst>
                  <a:cxn ang="0">
                    <a:pos x="68" y="36"/>
                  </a:cxn>
                  <a:cxn ang="0">
                    <a:pos x="0" y="63"/>
                  </a:cxn>
                  <a:cxn ang="0">
                    <a:pos x="0" y="54"/>
                  </a:cxn>
                  <a:cxn ang="0">
                    <a:pos x="48" y="36"/>
                  </a:cxn>
                  <a:cxn ang="0">
                    <a:pos x="54" y="32"/>
                  </a:cxn>
                  <a:cxn ang="0">
                    <a:pos x="59" y="32"/>
                  </a:cxn>
                  <a:cxn ang="0">
                    <a:pos x="54" y="30"/>
                  </a:cxn>
                  <a:cxn ang="0">
                    <a:pos x="48" y="28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68" y="27"/>
                  </a:cxn>
                  <a:cxn ang="0">
                    <a:pos x="68" y="36"/>
                  </a:cxn>
                </a:cxnLst>
                <a:rect l="0" t="0" r="r" b="b"/>
                <a:pathLst>
                  <a:path w="68" h="63">
                    <a:moveTo>
                      <a:pt x="68" y="36"/>
                    </a:moveTo>
                    <a:lnTo>
                      <a:pt x="0" y="63"/>
                    </a:lnTo>
                    <a:lnTo>
                      <a:pt x="0" y="54"/>
                    </a:lnTo>
                    <a:lnTo>
                      <a:pt x="48" y="36"/>
                    </a:lnTo>
                    <a:lnTo>
                      <a:pt x="54" y="32"/>
                    </a:lnTo>
                    <a:lnTo>
                      <a:pt x="59" y="32"/>
                    </a:lnTo>
                    <a:lnTo>
                      <a:pt x="54" y="30"/>
                    </a:lnTo>
                    <a:lnTo>
                      <a:pt x="48" y="2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8" y="27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394"/>
              <p:cNvSpPr>
                <a:spLocks noChangeShapeType="1"/>
              </p:cNvSpPr>
              <p:nvPr/>
            </p:nvSpPr>
            <p:spPr bwMode="auto">
              <a:xfrm flipV="1">
                <a:off x="4802" y="2117"/>
                <a:ext cx="1" cy="88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395"/>
              <p:cNvSpPr>
                <a:spLocks/>
              </p:cNvSpPr>
              <p:nvPr/>
            </p:nvSpPr>
            <p:spPr bwMode="auto">
              <a:xfrm>
                <a:off x="4855" y="2050"/>
                <a:ext cx="24" cy="19"/>
              </a:xfrm>
              <a:custGeom>
                <a:avLst/>
                <a:gdLst/>
                <a:ahLst/>
                <a:cxnLst>
                  <a:cxn ang="0">
                    <a:pos x="49" y="38"/>
                  </a:cxn>
                  <a:cxn ang="0">
                    <a:pos x="0" y="38"/>
                  </a:cxn>
                  <a:cxn ang="0">
                    <a:pos x="0" y="29"/>
                  </a:cxn>
                  <a:cxn ang="0">
                    <a:pos x="7" y="29"/>
                  </a:cxn>
                  <a:cxn ang="0">
                    <a:pos x="4" y="25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9" y="2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20" y="0"/>
                  </a:cxn>
                  <a:cxn ang="0">
                    <a:pos x="49" y="0"/>
                  </a:cxn>
                  <a:cxn ang="0">
                    <a:pos x="49" y="9"/>
                  </a:cxn>
                  <a:cxn ang="0">
                    <a:pos x="20" y="9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11" y="11"/>
                  </a:cxn>
                  <a:cxn ang="0">
                    <a:pos x="9" y="13"/>
                  </a:cxn>
                  <a:cxn ang="0">
                    <a:pos x="7" y="16"/>
                  </a:cxn>
                  <a:cxn ang="0">
                    <a:pos x="7" y="18"/>
                  </a:cxn>
                  <a:cxn ang="0">
                    <a:pos x="9" y="24"/>
                  </a:cxn>
                  <a:cxn ang="0">
                    <a:pos x="11" y="27"/>
                  </a:cxn>
                  <a:cxn ang="0">
                    <a:pos x="15" y="29"/>
                  </a:cxn>
                  <a:cxn ang="0">
                    <a:pos x="18" y="29"/>
                  </a:cxn>
                  <a:cxn ang="0">
                    <a:pos x="24" y="29"/>
                  </a:cxn>
                  <a:cxn ang="0">
                    <a:pos x="49" y="29"/>
                  </a:cxn>
                  <a:cxn ang="0">
                    <a:pos x="49" y="38"/>
                  </a:cxn>
                </a:cxnLst>
                <a:rect l="0" t="0" r="r" b="b"/>
                <a:pathLst>
                  <a:path w="49" h="38">
                    <a:moveTo>
                      <a:pt x="49" y="38"/>
                    </a:moveTo>
                    <a:lnTo>
                      <a:pt x="0" y="38"/>
                    </a:lnTo>
                    <a:lnTo>
                      <a:pt x="0" y="29"/>
                    </a:lnTo>
                    <a:lnTo>
                      <a:pt x="7" y="29"/>
                    </a:lnTo>
                    <a:lnTo>
                      <a:pt x="4" y="25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49" y="0"/>
                    </a:lnTo>
                    <a:lnTo>
                      <a:pt x="49" y="9"/>
                    </a:lnTo>
                    <a:lnTo>
                      <a:pt x="20" y="9"/>
                    </a:lnTo>
                    <a:lnTo>
                      <a:pt x="16" y="9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9" y="24"/>
                    </a:lnTo>
                    <a:lnTo>
                      <a:pt x="11" y="27"/>
                    </a:lnTo>
                    <a:lnTo>
                      <a:pt x="15" y="29"/>
                    </a:lnTo>
                    <a:lnTo>
                      <a:pt x="18" y="29"/>
                    </a:lnTo>
                    <a:lnTo>
                      <a:pt x="24" y="29"/>
                    </a:lnTo>
                    <a:lnTo>
                      <a:pt x="49" y="29"/>
                    </a:lnTo>
                    <a:lnTo>
                      <a:pt x="49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396"/>
              <p:cNvSpPr>
                <a:spLocks noEditPoints="1"/>
              </p:cNvSpPr>
              <p:nvPr/>
            </p:nvSpPr>
            <p:spPr bwMode="auto">
              <a:xfrm>
                <a:off x="4855" y="2023"/>
                <a:ext cx="25" cy="22"/>
              </a:xfrm>
              <a:custGeom>
                <a:avLst/>
                <a:gdLst/>
                <a:ahLst/>
                <a:cxnLst>
                  <a:cxn ang="0">
                    <a:pos x="25" y="43"/>
                  </a:cxn>
                  <a:cxn ang="0">
                    <a:pos x="16" y="43"/>
                  </a:cxn>
                  <a:cxn ang="0">
                    <a:pos x="11" y="40"/>
                  </a:cxn>
                  <a:cxn ang="0">
                    <a:pos x="6" y="36"/>
                  </a:cxn>
                  <a:cxn ang="0">
                    <a:pos x="2" y="33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6" y="6"/>
                  </a:cxn>
                  <a:cxn ang="0">
                    <a:pos x="11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3" y="0"/>
                  </a:cxn>
                  <a:cxn ang="0">
                    <a:pos x="40" y="2"/>
                  </a:cxn>
                  <a:cxn ang="0">
                    <a:pos x="43" y="6"/>
                  </a:cxn>
                  <a:cxn ang="0">
                    <a:pos x="47" y="11"/>
                  </a:cxn>
                  <a:cxn ang="0">
                    <a:pos x="51" y="16"/>
                  </a:cxn>
                  <a:cxn ang="0">
                    <a:pos x="51" y="22"/>
                  </a:cxn>
                  <a:cxn ang="0">
                    <a:pos x="51" y="27"/>
                  </a:cxn>
                  <a:cxn ang="0">
                    <a:pos x="47" y="33"/>
                  </a:cxn>
                  <a:cxn ang="0">
                    <a:pos x="43" y="38"/>
                  </a:cxn>
                  <a:cxn ang="0">
                    <a:pos x="40" y="42"/>
                  </a:cxn>
                  <a:cxn ang="0">
                    <a:pos x="33" y="43"/>
                  </a:cxn>
                  <a:cxn ang="0">
                    <a:pos x="25" y="43"/>
                  </a:cxn>
                  <a:cxn ang="0">
                    <a:pos x="25" y="34"/>
                  </a:cxn>
                  <a:cxn ang="0">
                    <a:pos x="31" y="34"/>
                  </a:cxn>
                  <a:cxn ang="0">
                    <a:pos x="34" y="33"/>
                  </a:cxn>
                  <a:cxn ang="0">
                    <a:pos x="38" y="31"/>
                  </a:cxn>
                  <a:cxn ang="0">
                    <a:pos x="42" y="27"/>
                  </a:cxn>
                  <a:cxn ang="0">
                    <a:pos x="43" y="22"/>
                  </a:cxn>
                  <a:cxn ang="0">
                    <a:pos x="42" y="16"/>
                  </a:cxn>
                  <a:cxn ang="0">
                    <a:pos x="38" y="13"/>
                  </a:cxn>
                  <a:cxn ang="0">
                    <a:pos x="34" y="11"/>
                  </a:cxn>
                  <a:cxn ang="0">
                    <a:pos x="31" y="9"/>
                  </a:cxn>
                  <a:cxn ang="0">
                    <a:pos x="25" y="9"/>
                  </a:cxn>
                  <a:cxn ang="0">
                    <a:pos x="20" y="9"/>
                  </a:cxn>
                  <a:cxn ang="0">
                    <a:pos x="15" y="11"/>
                  </a:cxn>
                  <a:cxn ang="0">
                    <a:pos x="13" y="13"/>
                  </a:cxn>
                  <a:cxn ang="0">
                    <a:pos x="9" y="16"/>
                  </a:cxn>
                  <a:cxn ang="0">
                    <a:pos x="7" y="22"/>
                  </a:cxn>
                  <a:cxn ang="0">
                    <a:pos x="9" y="27"/>
                  </a:cxn>
                  <a:cxn ang="0">
                    <a:pos x="13" y="31"/>
                  </a:cxn>
                  <a:cxn ang="0">
                    <a:pos x="15" y="33"/>
                  </a:cxn>
                  <a:cxn ang="0">
                    <a:pos x="20" y="34"/>
                  </a:cxn>
                  <a:cxn ang="0">
                    <a:pos x="25" y="34"/>
                  </a:cxn>
                </a:cxnLst>
                <a:rect l="0" t="0" r="r" b="b"/>
                <a:pathLst>
                  <a:path w="51" h="43">
                    <a:moveTo>
                      <a:pt x="25" y="43"/>
                    </a:moveTo>
                    <a:lnTo>
                      <a:pt x="16" y="43"/>
                    </a:lnTo>
                    <a:lnTo>
                      <a:pt x="11" y="40"/>
                    </a:lnTo>
                    <a:lnTo>
                      <a:pt x="6" y="36"/>
                    </a:lnTo>
                    <a:lnTo>
                      <a:pt x="2" y="33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3" y="0"/>
                    </a:lnTo>
                    <a:lnTo>
                      <a:pt x="40" y="2"/>
                    </a:lnTo>
                    <a:lnTo>
                      <a:pt x="43" y="6"/>
                    </a:lnTo>
                    <a:lnTo>
                      <a:pt x="47" y="11"/>
                    </a:lnTo>
                    <a:lnTo>
                      <a:pt x="51" y="16"/>
                    </a:lnTo>
                    <a:lnTo>
                      <a:pt x="51" y="22"/>
                    </a:lnTo>
                    <a:lnTo>
                      <a:pt x="51" y="27"/>
                    </a:lnTo>
                    <a:lnTo>
                      <a:pt x="47" y="33"/>
                    </a:lnTo>
                    <a:lnTo>
                      <a:pt x="43" y="38"/>
                    </a:lnTo>
                    <a:lnTo>
                      <a:pt x="40" y="42"/>
                    </a:lnTo>
                    <a:lnTo>
                      <a:pt x="33" y="43"/>
                    </a:lnTo>
                    <a:lnTo>
                      <a:pt x="25" y="43"/>
                    </a:lnTo>
                    <a:close/>
                    <a:moveTo>
                      <a:pt x="25" y="34"/>
                    </a:moveTo>
                    <a:lnTo>
                      <a:pt x="31" y="34"/>
                    </a:lnTo>
                    <a:lnTo>
                      <a:pt x="34" y="33"/>
                    </a:lnTo>
                    <a:lnTo>
                      <a:pt x="38" y="31"/>
                    </a:lnTo>
                    <a:lnTo>
                      <a:pt x="42" y="27"/>
                    </a:lnTo>
                    <a:lnTo>
                      <a:pt x="43" y="22"/>
                    </a:lnTo>
                    <a:lnTo>
                      <a:pt x="42" y="16"/>
                    </a:lnTo>
                    <a:lnTo>
                      <a:pt x="38" y="13"/>
                    </a:lnTo>
                    <a:lnTo>
                      <a:pt x="34" y="11"/>
                    </a:lnTo>
                    <a:lnTo>
                      <a:pt x="31" y="9"/>
                    </a:lnTo>
                    <a:lnTo>
                      <a:pt x="25" y="9"/>
                    </a:lnTo>
                    <a:lnTo>
                      <a:pt x="20" y="9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9" y="16"/>
                    </a:lnTo>
                    <a:lnTo>
                      <a:pt x="7" y="22"/>
                    </a:lnTo>
                    <a:lnTo>
                      <a:pt x="9" y="27"/>
                    </a:lnTo>
                    <a:lnTo>
                      <a:pt x="13" y="31"/>
                    </a:lnTo>
                    <a:lnTo>
                      <a:pt x="15" y="33"/>
                    </a:lnTo>
                    <a:lnTo>
                      <a:pt x="20" y="34"/>
                    </a:ln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397"/>
              <p:cNvSpPr>
                <a:spLocks/>
              </p:cNvSpPr>
              <p:nvPr/>
            </p:nvSpPr>
            <p:spPr bwMode="auto">
              <a:xfrm>
                <a:off x="4855" y="1999"/>
                <a:ext cx="24" cy="19"/>
              </a:xfrm>
              <a:custGeom>
                <a:avLst/>
                <a:gdLst/>
                <a:ahLst/>
                <a:cxnLst>
                  <a:cxn ang="0">
                    <a:pos x="49" y="37"/>
                  </a:cxn>
                  <a:cxn ang="0">
                    <a:pos x="0" y="37"/>
                  </a:cxn>
                  <a:cxn ang="0">
                    <a:pos x="0" y="28"/>
                  </a:cxn>
                  <a:cxn ang="0">
                    <a:pos x="7" y="28"/>
                  </a:cxn>
                  <a:cxn ang="0">
                    <a:pos x="4" y="25"/>
                  </a:cxn>
                  <a:cxn ang="0">
                    <a:pos x="0" y="19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2" y="7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20" y="0"/>
                  </a:cxn>
                  <a:cxn ang="0">
                    <a:pos x="49" y="0"/>
                  </a:cxn>
                  <a:cxn ang="0">
                    <a:pos x="49" y="7"/>
                  </a:cxn>
                  <a:cxn ang="0">
                    <a:pos x="20" y="7"/>
                  </a:cxn>
                  <a:cxn ang="0">
                    <a:pos x="16" y="9"/>
                  </a:cxn>
                  <a:cxn ang="0">
                    <a:pos x="13" y="9"/>
                  </a:cxn>
                  <a:cxn ang="0">
                    <a:pos x="11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8"/>
                  </a:cxn>
                  <a:cxn ang="0">
                    <a:pos x="9" y="21"/>
                  </a:cxn>
                  <a:cxn ang="0">
                    <a:pos x="11" y="25"/>
                  </a:cxn>
                  <a:cxn ang="0">
                    <a:pos x="15" y="27"/>
                  </a:cxn>
                  <a:cxn ang="0">
                    <a:pos x="18" y="28"/>
                  </a:cxn>
                  <a:cxn ang="0">
                    <a:pos x="24" y="28"/>
                  </a:cxn>
                  <a:cxn ang="0">
                    <a:pos x="49" y="28"/>
                  </a:cxn>
                  <a:cxn ang="0">
                    <a:pos x="49" y="37"/>
                  </a:cxn>
                </a:cxnLst>
                <a:rect l="0" t="0" r="r" b="b"/>
                <a:pathLst>
                  <a:path w="49" h="37">
                    <a:moveTo>
                      <a:pt x="49" y="37"/>
                    </a:moveTo>
                    <a:lnTo>
                      <a:pt x="0" y="37"/>
                    </a:lnTo>
                    <a:lnTo>
                      <a:pt x="0" y="28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49" y="0"/>
                    </a:lnTo>
                    <a:lnTo>
                      <a:pt x="49" y="7"/>
                    </a:lnTo>
                    <a:lnTo>
                      <a:pt x="20" y="7"/>
                    </a:lnTo>
                    <a:lnTo>
                      <a:pt x="16" y="9"/>
                    </a:lnTo>
                    <a:lnTo>
                      <a:pt x="13" y="9"/>
                    </a:lnTo>
                    <a:lnTo>
                      <a:pt x="11" y="10"/>
                    </a:lnTo>
                    <a:lnTo>
                      <a:pt x="9" y="12"/>
                    </a:lnTo>
                    <a:lnTo>
                      <a:pt x="7" y="14"/>
                    </a:lnTo>
                    <a:lnTo>
                      <a:pt x="7" y="18"/>
                    </a:lnTo>
                    <a:lnTo>
                      <a:pt x="9" y="21"/>
                    </a:lnTo>
                    <a:lnTo>
                      <a:pt x="11" y="25"/>
                    </a:lnTo>
                    <a:lnTo>
                      <a:pt x="15" y="27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49" y="28"/>
                    </a:lnTo>
                    <a:lnTo>
                      <a:pt x="49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Rectangle 398"/>
              <p:cNvSpPr>
                <a:spLocks noChangeArrowheads="1"/>
              </p:cNvSpPr>
              <p:nvPr/>
            </p:nvSpPr>
            <p:spPr bwMode="auto">
              <a:xfrm>
                <a:off x="4865" y="1981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399"/>
              <p:cNvSpPr>
                <a:spLocks/>
              </p:cNvSpPr>
              <p:nvPr/>
            </p:nvSpPr>
            <p:spPr bwMode="auto">
              <a:xfrm>
                <a:off x="4855" y="1958"/>
                <a:ext cx="25" cy="20"/>
              </a:xfrm>
              <a:custGeom>
                <a:avLst/>
                <a:gdLst/>
                <a:ahLst/>
                <a:cxnLst>
                  <a:cxn ang="0">
                    <a:pos x="34" y="30"/>
                  </a:cxn>
                  <a:cxn ang="0">
                    <a:pos x="40" y="27"/>
                  </a:cxn>
                  <a:cxn ang="0">
                    <a:pos x="43" y="18"/>
                  </a:cxn>
                  <a:cxn ang="0">
                    <a:pos x="42" y="10"/>
                  </a:cxn>
                  <a:cxn ang="0">
                    <a:pos x="36" y="7"/>
                  </a:cxn>
                  <a:cxn ang="0">
                    <a:pos x="33" y="10"/>
                  </a:cxn>
                  <a:cxn ang="0">
                    <a:pos x="29" y="19"/>
                  </a:cxn>
                  <a:cxn ang="0">
                    <a:pos x="25" y="30"/>
                  </a:cxn>
                  <a:cxn ang="0">
                    <a:pos x="20" y="36"/>
                  </a:cxn>
                  <a:cxn ang="0">
                    <a:pos x="15" y="37"/>
                  </a:cxn>
                  <a:cxn ang="0">
                    <a:pos x="7" y="36"/>
                  </a:cxn>
                  <a:cxn ang="0">
                    <a:pos x="4" y="32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2" y="10"/>
                  </a:cxn>
                  <a:cxn ang="0">
                    <a:pos x="6" y="5"/>
                  </a:cxn>
                  <a:cxn ang="0">
                    <a:pos x="13" y="1"/>
                  </a:cxn>
                  <a:cxn ang="0">
                    <a:pos x="11" y="12"/>
                  </a:cxn>
                  <a:cxn ang="0">
                    <a:pos x="7" y="16"/>
                  </a:cxn>
                  <a:cxn ang="0">
                    <a:pos x="7" y="25"/>
                  </a:cxn>
                  <a:cxn ang="0">
                    <a:pos x="11" y="28"/>
                  </a:cxn>
                  <a:cxn ang="0">
                    <a:pos x="15" y="28"/>
                  </a:cxn>
                  <a:cxn ang="0">
                    <a:pos x="16" y="27"/>
                  </a:cxn>
                  <a:cxn ang="0">
                    <a:pos x="18" y="23"/>
                  </a:cxn>
                  <a:cxn ang="0">
                    <a:pos x="22" y="12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7" y="3"/>
                  </a:cxn>
                  <a:cxn ang="0">
                    <a:pos x="51" y="12"/>
                  </a:cxn>
                  <a:cxn ang="0">
                    <a:pos x="51" y="25"/>
                  </a:cxn>
                  <a:cxn ang="0">
                    <a:pos x="47" y="32"/>
                  </a:cxn>
                  <a:cxn ang="0">
                    <a:pos x="40" y="37"/>
                  </a:cxn>
                </a:cxnLst>
                <a:rect l="0" t="0" r="r" b="b"/>
                <a:pathLst>
                  <a:path w="51" h="39">
                    <a:moveTo>
                      <a:pt x="34" y="39"/>
                    </a:moveTo>
                    <a:lnTo>
                      <a:pt x="34" y="30"/>
                    </a:lnTo>
                    <a:lnTo>
                      <a:pt x="38" y="28"/>
                    </a:lnTo>
                    <a:lnTo>
                      <a:pt x="40" y="27"/>
                    </a:lnTo>
                    <a:lnTo>
                      <a:pt x="42" y="23"/>
                    </a:lnTo>
                    <a:lnTo>
                      <a:pt x="43" y="18"/>
                    </a:lnTo>
                    <a:lnTo>
                      <a:pt x="42" y="14"/>
                    </a:lnTo>
                    <a:lnTo>
                      <a:pt x="42" y="10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4" y="9"/>
                    </a:lnTo>
                    <a:lnTo>
                      <a:pt x="33" y="10"/>
                    </a:lnTo>
                    <a:lnTo>
                      <a:pt x="31" y="14"/>
                    </a:lnTo>
                    <a:lnTo>
                      <a:pt x="29" y="19"/>
                    </a:lnTo>
                    <a:lnTo>
                      <a:pt x="27" y="25"/>
                    </a:lnTo>
                    <a:lnTo>
                      <a:pt x="25" y="30"/>
                    </a:lnTo>
                    <a:lnTo>
                      <a:pt x="24" y="34"/>
                    </a:lnTo>
                    <a:lnTo>
                      <a:pt x="20" y="36"/>
                    </a:lnTo>
                    <a:lnTo>
                      <a:pt x="18" y="37"/>
                    </a:lnTo>
                    <a:lnTo>
                      <a:pt x="15" y="37"/>
                    </a:lnTo>
                    <a:lnTo>
                      <a:pt x="11" y="37"/>
                    </a:lnTo>
                    <a:lnTo>
                      <a:pt x="7" y="36"/>
                    </a:lnTo>
                    <a:lnTo>
                      <a:pt x="6" y="34"/>
                    </a:lnTo>
                    <a:lnTo>
                      <a:pt x="4" y="32"/>
                    </a:lnTo>
                    <a:lnTo>
                      <a:pt x="2" y="30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5" y="10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7" y="16"/>
                    </a:lnTo>
                    <a:lnTo>
                      <a:pt x="7" y="19"/>
                    </a:lnTo>
                    <a:lnTo>
                      <a:pt x="7" y="25"/>
                    </a:lnTo>
                    <a:lnTo>
                      <a:pt x="9" y="27"/>
                    </a:lnTo>
                    <a:lnTo>
                      <a:pt x="11" y="28"/>
                    </a:lnTo>
                    <a:lnTo>
                      <a:pt x="13" y="28"/>
                    </a:lnTo>
                    <a:lnTo>
                      <a:pt x="15" y="28"/>
                    </a:lnTo>
                    <a:lnTo>
                      <a:pt x="16" y="28"/>
                    </a:lnTo>
                    <a:lnTo>
                      <a:pt x="16" y="27"/>
                    </a:lnTo>
                    <a:lnTo>
                      <a:pt x="18" y="25"/>
                    </a:lnTo>
                    <a:lnTo>
                      <a:pt x="18" y="23"/>
                    </a:lnTo>
                    <a:lnTo>
                      <a:pt x="20" y="19"/>
                    </a:lnTo>
                    <a:lnTo>
                      <a:pt x="22" y="12"/>
                    </a:lnTo>
                    <a:lnTo>
                      <a:pt x="24" y="7"/>
                    </a:lnTo>
                    <a:lnTo>
                      <a:pt x="25" y="3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3" y="1"/>
                    </a:lnTo>
                    <a:lnTo>
                      <a:pt x="47" y="3"/>
                    </a:lnTo>
                    <a:lnTo>
                      <a:pt x="49" y="9"/>
                    </a:lnTo>
                    <a:lnTo>
                      <a:pt x="51" y="12"/>
                    </a:lnTo>
                    <a:lnTo>
                      <a:pt x="51" y="18"/>
                    </a:lnTo>
                    <a:lnTo>
                      <a:pt x="51" y="25"/>
                    </a:lnTo>
                    <a:lnTo>
                      <a:pt x="49" y="28"/>
                    </a:lnTo>
                    <a:lnTo>
                      <a:pt x="47" y="32"/>
                    </a:lnTo>
                    <a:lnTo>
                      <a:pt x="43" y="36"/>
                    </a:lnTo>
                    <a:lnTo>
                      <a:pt x="40" y="37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400"/>
              <p:cNvSpPr>
                <a:spLocks noEditPoints="1"/>
              </p:cNvSpPr>
              <p:nvPr/>
            </p:nvSpPr>
            <p:spPr bwMode="auto">
              <a:xfrm>
                <a:off x="4846" y="1948"/>
                <a:ext cx="33" cy="5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9"/>
                  </a:cxn>
                  <a:cxn ang="0">
                    <a:pos x="67" y="9"/>
                  </a:cxn>
                  <a:cxn ang="0">
                    <a:pos x="18" y="9"/>
                  </a:cxn>
                  <a:cxn ang="0">
                    <a:pos x="18" y="0"/>
                  </a:cxn>
                  <a:cxn ang="0">
                    <a:pos x="67" y="0"/>
                  </a:cxn>
                  <a:cxn ang="0">
                    <a:pos x="67" y="9"/>
                  </a:cxn>
                </a:cxnLst>
                <a:rect l="0" t="0" r="r" b="b"/>
                <a:pathLst>
                  <a:path w="67" h="9">
                    <a:moveTo>
                      <a:pt x="9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9"/>
                    </a:lnTo>
                    <a:close/>
                    <a:moveTo>
                      <a:pt x="67" y="9"/>
                    </a:moveTo>
                    <a:lnTo>
                      <a:pt x="18" y="9"/>
                    </a:lnTo>
                    <a:lnTo>
                      <a:pt x="18" y="0"/>
                    </a:lnTo>
                    <a:lnTo>
                      <a:pt x="67" y="0"/>
                    </a:lnTo>
                    <a:lnTo>
                      <a:pt x="6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401"/>
              <p:cNvSpPr>
                <a:spLocks/>
              </p:cNvSpPr>
              <p:nvPr/>
            </p:nvSpPr>
            <p:spPr bwMode="auto">
              <a:xfrm>
                <a:off x="4855" y="1909"/>
                <a:ext cx="24" cy="34"/>
              </a:xfrm>
              <a:custGeom>
                <a:avLst/>
                <a:gdLst/>
                <a:ahLst/>
                <a:cxnLst>
                  <a:cxn ang="0">
                    <a:pos x="49" y="68"/>
                  </a:cxn>
                  <a:cxn ang="0">
                    <a:pos x="0" y="68"/>
                  </a:cxn>
                  <a:cxn ang="0">
                    <a:pos x="0" y="59"/>
                  </a:cxn>
                  <a:cxn ang="0">
                    <a:pos x="9" y="59"/>
                  </a:cxn>
                  <a:cxn ang="0">
                    <a:pos x="6" y="55"/>
                  </a:cxn>
                  <a:cxn ang="0">
                    <a:pos x="2" y="52"/>
                  </a:cxn>
                  <a:cxn ang="0">
                    <a:pos x="0" y="48"/>
                  </a:cxn>
                  <a:cxn ang="0">
                    <a:pos x="0" y="45"/>
                  </a:cxn>
                  <a:cxn ang="0">
                    <a:pos x="0" y="39"/>
                  </a:cxn>
                  <a:cxn ang="0">
                    <a:pos x="2" y="36"/>
                  </a:cxn>
                  <a:cxn ang="0">
                    <a:pos x="6" y="32"/>
                  </a:cxn>
                  <a:cxn ang="0">
                    <a:pos x="9" y="30"/>
                  </a:cxn>
                  <a:cxn ang="0">
                    <a:pos x="4" y="27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2" y="7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6" y="0"/>
                  </a:cxn>
                  <a:cxn ang="0">
                    <a:pos x="49" y="0"/>
                  </a:cxn>
                  <a:cxn ang="0">
                    <a:pos x="49" y="9"/>
                  </a:cxn>
                  <a:cxn ang="0">
                    <a:pos x="20" y="9"/>
                  </a:cxn>
                  <a:cxn ang="0">
                    <a:pos x="15" y="9"/>
                  </a:cxn>
                  <a:cxn ang="0">
                    <a:pos x="13" y="10"/>
                  </a:cxn>
                  <a:cxn ang="0">
                    <a:pos x="11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8"/>
                  </a:cxn>
                  <a:cxn ang="0">
                    <a:pos x="9" y="23"/>
                  </a:cxn>
                  <a:cxn ang="0">
                    <a:pos x="11" y="27"/>
                  </a:cxn>
                  <a:cxn ang="0">
                    <a:pos x="13" y="28"/>
                  </a:cxn>
                  <a:cxn ang="0">
                    <a:pos x="16" y="28"/>
                  </a:cxn>
                  <a:cxn ang="0">
                    <a:pos x="22" y="30"/>
                  </a:cxn>
                  <a:cxn ang="0">
                    <a:pos x="49" y="30"/>
                  </a:cxn>
                  <a:cxn ang="0">
                    <a:pos x="49" y="37"/>
                  </a:cxn>
                  <a:cxn ang="0">
                    <a:pos x="18" y="37"/>
                  </a:cxn>
                  <a:cxn ang="0">
                    <a:pos x="13" y="39"/>
                  </a:cxn>
                  <a:cxn ang="0">
                    <a:pos x="11" y="41"/>
                  </a:cxn>
                  <a:cxn ang="0">
                    <a:pos x="7" y="43"/>
                  </a:cxn>
                  <a:cxn ang="0">
                    <a:pos x="7" y="46"/>
                  </a:cxn>
                  <a:cxn ang="0">
                    <a:pos x="7" y="50"/>
                  </a:cxn>
                  <a:cxn ang="0">
                    <a:pos x="9" y="54"/>
                  </a:cxn>
                  <a:cxn ang="0">
                    <a:pos x="11" y="55"/>
                  </a:cxn>
                  <a:cxn ang="0">
                    <a:pos x="15" y="57"/>
                  </a:cxn>
                  <a:cxn ang="0">
                    <a:pos x="18" y="59"/>
                  </a:cxn>
                  <a:cxn ang="0">
                    <a:pos x="25" y="59"/>
                  </a:cxn>
                  <a:cxn ang="0">
                    <a:pos x="49" y="59"/>
                  </a:cxn>
                  <a:cxn ang="0">
                    <a:pos x="49" y="68"/>
                  </a:cxn>
                </a:cxnLst>
                <a:rect l="0" t="0" r="r" b="b"/>
                <a:pathLst>
                  <a:path w="49" h="68">
                    <a:moveTo>
                      <a:pt x="49" y="68"/>
                    </a:moveTo>
                    <a:lnTo>
                      <a:pt x="0" y="68"/>
                    </a:lnTo>
                    <a:lnTo>
                      <a:pt x="0" y="59"/>
                    </a:lnTo>
                    <a:lnTo>
                      <a:pt x="9" y="59"/>
                    </a:lnTo>
                    <a:lnTo>
                      <a:pt x="6" y="55"/>
                    </a:lnTo>
                    <a:lnTo>
                      <a:pt x="2" y="52"/>
                    </a:lnTo>
                    <a:lnTo>
                      <a:pt x="0" y="48"/>
                    </a:lnTo>
                    <a:lnTo>
                      <a:pt x="0" y="45"/>
                    </a:lnTo>
                    <a:lnTo>
                      <a:pt x="0" y="39"/>
                    </a:lnTo>
                    <a:lnTo>
                      <a:pt x="2" y="36"/>
                    </a:lnTo>
                    <a:lnTo>
                      <a:pt x="6" y="32"/>
                    </a:lnTo>
                    <a:lnTo>
                      <a:pt x="9" y="30"/>
                    </a:lnTo>
                    <a:lnTo>
                      <a:pt x="4" y="27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49" y="0"/>
                    </a:lnTo>
                    <a:lnTo>
                      <a:pt x="49" y="9"/>
                    </a:lnTo>
                    <a:lnTo>
                      <a:pt x="20" y="9"/>
                    </a:lnTo>
                    <a:lnTo>
                      <a:pt x="15" y="9"/>
                    </a:lnTo>
                    <a:lnTo>
                      <a:pt x="13" y="10"/>
                    </a:lnTo>
                    <a:lnTo>
                      <a:pt x="11" y="10"/>
                    </a:lnTo>
                    <a:lnTo>
                      <a:pt x="9" y="12"/>
                    </a:lnTo>
                    <a:lnTo>
                      <a:pt x="7" y="14"/>
                    </a:lnTo>
                    <a:lnTo>
                      <a:pt x="7" y="18"/>
                    </a:lnTo>
                    <a:lnTo>
                      <a:pt x="9" y="23"/>
                    </a:lnTo>
                    <a:lnTo>
                      <a:pt x="11" y="27"/>
                    </a:lnTo>
                    <a:lnTo>
                      <a:pt x="13" y="28"/>
                    </a:lnTo>
                    <a:lnTo>
                      <a:pt x="16" y="28"/>
                    </a:lnTo>
                    <a:lnTo>
                      <a:pt x="22" y="30"/>
                    </a:lnTo>
                    <a:lnTo>
                      <a:pt x="49" y="30"/>
                    </a:lnTo>
                    <a:lnTo>
                      <a:pt x="49" y="37"/>
                    </a:lnTo>
                    <a:lnTo>
                      <a:pt x="18" y="37"/>
                    </a:lnTo>
                    <a:lnTo>
                      <a:pt x="13" y="39"/>
                    </a:lnTo>
                    <a:lnTo>
                      <a:pt x="11" y="41"/>
                    </a:lnTo>
                    <a:lnTo>
                      <a:pt x="7" y="43"/>
                    </a:lnTo>
                    <a:lnTo>
                      <a:pt x="7" y="46"/>
                    </a:lnTo>
                    <a:lnTo>
                      <a:pt x="7" y="50"/>
                    </a:lnTo>
                    <a:lnTo>
                      <a:pt x="9" y="54"/>
                    </a:lnTo>
                    <a:lnTo>
                      <a:pt x="11" y="55"/>
                    </a:lnTo>
                    <a:lnTo>
                      <a:pt x="15" y="57"/>
                    </a:lnTo>
                    <a:lnTo>
                      <a:pt x="18" y="59"/>
                    </a:lnTo>
                    <a:lnTo>
                      <a:pt x="25" y="59"/>
                    </a:lnTo>
                    <a:lnTo>
                      <a:pt x="49" y="59"/>
                    </a:lnTo>
                    <a:lnTo>
                      <a:pt x="49" y="6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402"/>
              <p:cNvSpPr>
                <a:spLocks/>
              </p:cNvSpPr>
              <p:nvPr/>
            </p:nvSpPr>
            <p:spPr bwMode="auto">
              <a:xfrm>
                <a:off x="4855" y="1883"/>
                <a:ext cx="25" cy="20"/>
              </a:xfrm>
              <a:custGeom>
                <a:avLst/>
                <a:gdLst/>
                <a:ahLst/>
                <a:cxnLst>
                  <a:cxn ang="0">
                    <a:pos x="49" y="9"/>
                  </a:cxn>
                  <a:cxn ang="0">
                    <a:pos x="42" y="9"/>
                  </a:cxn>
                  <a:cxn ang="0">
                    <a:pos x="47" y="13"/>
                  </a:cxn>
                  <a:cxn ang="0">
                    <a:pos x="49" y="18"/>
                  </a:cxn>
                  <a:cxn ang="0">
                    <a:pos x="51" y="24"/>
                  </a:cxn>
                  <a:cxn ang="0">
                    <a:pos x="51" y="27"/>
                  </a:cxn>
                  <a:cxn ang="0">
                    <a:pos x="49" y="31"/>
                  </a:cxn>
                  <a:cxn ang="0">
                    <a:pos x="47" y="35"/>
                  </a:cxn>
                  <a:cxn ang="0">
                    <a:pos x="45" y="36"/>
                  </a:cxn>
                  <a:cxn ang="0">
                    <a:pos x="42" y="38"/>
                  </a:cxn>
                  <a:cxn ang="0">
                    <a:pos x="38" y="38"/>
                  </a:cxn>
                  <a:cxn ang="0">
                    <a:pos x="36" y="40"/>
                  </a:cxn>
                  <a:cxn ang="0">
                    <a:pos x="31" y="40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27" y="31"/>
                  </a:cxn>
                  <a:cxn ang="0">
                    <a:pos x="33" y="31"/>
                  </a:cxn>
                  <a:cxn ang="0">
                    <a:pos x="36" y="29"/>
                  </a:cxn>
                  <a:cxn ang="0">
                    <a:pos x="38" y="29"/>
                  </a:cxn>
                  <a:cxn ang="0">
                    <a:pos x="42" y="27"/>
                  </a:cxn>
                  <a:cxn ang="0">
                    <a:pos x="42" y="24"/>
                  </a:cxn>
                  <a:cxn ang="0">
                    <a:pos x="43" y="22"/>
                  </a:cxn>
                  <a:cxn ang="0">
                    <a:pos x="42" y="18"/>
                  </a:cxn>
                  <a:cxn ang="0">
                    <a:pos x="42" y="15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3" y="9"/>
                  </a:cxn>
                  <a:cxn ang="0">
                    <a:pos x="27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9" y="0"/>
                  </a:cxn>
                  <a:cxn ang="0">
                    <a:pos x="49" y="9"/>
                  </a:cxn>
                </a:cxnLst>
                <a:rect l="0" t="0" r="r" b="b"/>
                <a:pathLst>
                  <a:path w="51" h="40">
                    <a:moveTo>
                      <a:pt x="49" y="9"/>
                    </a:moveTo>
                    <a:lnTo>
                      <a:pt x="42" y="9"/>
                    </a:lnTo>
                    <a:lnTo>
                      <a:pt x="47" y="13"/>
                    </a:lnTo>
                    <a:lnTo>
                      <a:pt x="49" y="18"/>
                    </a:lnTo>
                    <a:lnTo>
                      <a:pt x="51" y="24"/>
                    </a:lnTo>
                    <a:lnTo>
                      <a:pt x="51" y="27"/>
                    </a:lnTo>
                    <a:lnTo>
                      <a:pt x="49" y="31"/>
                    </a:lnTo>
                    <a:lnTo>
                      <a:pt x="47" y="35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38" y="38"/>
                    </a:lnTo>
                    <a:lnTo>
                      <a:pt x="36" y="40"/>
                    </a:lnTo>
                    <a:lnTo>
                      <a:pt x="31" y="40"/>
                    </a:lnTo>
                    <a:lnTo>
                      <a:pt x="0" y="40"/>
                    </a:lnTo>
                    <a:lnTo>
                      <a:pt x="0" y="31"/>
                    </a:lnTo>
                    <a:lnTo>
                      <a:pt x="27" y="31"/>
                    </a:lnTo>
                    <a:lnTo>
                      <a:pt x="33" y="31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42" y="27"/>
                    </a:lnTo>
                    <a:lnTo>
                      <a:pt x="42" y="24"/>
                    </a:lnTo>
                    <a:lnTo>
                      <a:pt x="43" y="22"/>
                    </a:lnTo>
                    <a:lnTo>
                      <a:pt x="42" y="18"/>
                    </a:lnTo>
                    <a:lnTo>
                      <a:pt x="42" y="15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3" y="9"/>
                    </a:lnTo>
                    <a:lnTo>
                      <a:pt x="27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49" y="0"/>
                    </a:lnTo>
                    <a:lnTo>
                      <a:pt x="4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Rectangle 403"/>
              <p:cNvSpPr>
                <a:spLocks noChangeArrowheads="1"/>
              </p:cNvSpPr>
              <p:nvPr/>
            </p:nvSpPr>
            <p:spPr bwMode="auto">
              <a:xfrm>
                <a:off x="4846" y="1872"/>
                <a:ext cx="33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404"/>
              <p:cNvSpPr>
                <a:spLocks/>
              </p:cNvSpPr>
              <p:nvPr/>
            </p:nvSpPr>
            <p:spPr bwMode="auto">
              <a:xfrm>
                <a:off x="4847" y="1857"/>
                <a:ext cx="33" cy="11"/>
              </a:xfrm>
              <a:custGeom>
                <a:avLst/>
                <a:gdLst/>
                <a:ahLst/>
                <a:cxnLst>
                  <a:cxn ang="0">
                    <a:pos x="59" y="2"/>
                  </a:cxn>
                  <a:cxn ang="0">
                    <a:pos x="67" y="0"/>
                  </a:cxn>
                  <a:cxn ang="0">
                    <a:pos x="67" y="4"/>
                  </a:cxn>
                  <a:cxn ang="0">
                    <a:pos x="67" y="7"/>
                  </a:cxn>
                  <a:cxn ang="0">
                    <a:pos x="67" y="11"/>
                  </a:cxn>
                  <a:cxn ang="0">
                    <a:pos x="65" y="13"/>
                  </a:cxn>
                  <a:cxn ang="0">
                    <a:pos x="63" y="16"/>
                  </a:cxn>
                  <a:cxn ang="0">
                    <a:pos x="61" y="16"/>
                  </a:cxn>
                  <a:cxn ang="0">
                    <a:pos x="58" y="18"/>
                  </a:cxn>
                  <a:cxn ang="0">
                    <a:pos x="52" y="18"/>
                  </a:cxn>
                  <a:cxn ang="0">
                    <a:pos x="25" y="18"/>
                  </a:cxn>
                  <a:cxn ang="0">
                    <a:pos x="25" y="24"/>
                  </a:cxn>
                  <a:cxn ang="0">
                    <a:pos x="16" y="24"/>
                  </a:cxn>
                  <a:cxn ang="0">
                    <a:pos x="16" y="18"/>
                  </a:cxn>
                  <a:cxn ang="0">
                    <a:pos x="5" y="18"/>
                  </a:cxn>
                  <a:cxn ang="0">
                    <a:pos x="0" y="9"/>
                  </a:cxn>
                  <a:cxn ang="0">
                    <a:pos x="16" y="9"/>
                  </a:cxn>
                  <a:cxn ang="0">
                    <a:pos x="16" y="2"/>
                  </a:cxn>
                  <a:cxn ang="0">
                    <a:pos x="25" y="2"/>
                  </a:cxn>
                  <a:cxn ang="0">
                    <a:pos x="25" y="9"/>
                  </a:cxn>
                  <a:cxn ang="0">
                    <a:pos x="52" y="9"/>
                  </a:cxn>
                  <a:cxn ang="0">
                    <a:pos x="56" y="9"/>
                  </a:cxn>
                  <a:cxn ang="0">
                    <a:pos x="56" y="9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9" y="6"/>
                  </a:cxn>
                  <a:cxn ang="0">
                    <a:pos x="59" y="6"/>
                  </a:cxn>
                  <a:cxn ang="0">
                    <a:pos x="59" y="4"/>
                  </a:cxn>
                  <a:cxn ang="0">
                    <a:pos x="59" y="2"/>
                  </a:cxn>
                </a:cxnLst>
                <a:rect l="0" t="0" r="r" b="b"/>
                <a:pathLst>
                  <a:path w="67" h="24">
                    <a:moveTo>
                      <a:pt x="59" y="2"/>
                    </a:moveTo>
                    <a:lnTo>
                      <a:pt x="67" y="0"/>
                    </a:lnTo>
                    <a:lnTo>
                      <a:pt x="67" y="4"/>
                    </a:lnTo>
                    <a:lnTo>
                      <a:pt x="67" y="7"/>
                    </a:lnTo>
                    <a:lnTo>
                      <a:pt x="67" y="11"/>
                    </a:lnTo>
                    <a:lnTo>
                      <a:pt x="65" y="13"/>
                    </a:lnTo>
                    <a:lnTo>
                      <a:pt x="63" y="16"/>
                    </a:lnTo>
                    <a:lnTo>
                      <a:pt x="61" y="16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25" y="18"/>
                    </a:lnTo>
                    <a:lnTo>
                      <a:pt x="25" y="24"/>
                    </a:lnTo>
                    <a:lnTo>
                      <a:pt x="16" y="24"/>
                    </a:lnTo>
                    <a:lnTo>
                      <a:pt x="16" y="18"/>
                    </a:lnTo>
                    <a:lnTo>
                      <a:pt x="5" y="18"/>
                    </a:lnTo>
                    <a:lnTo>
                      <a:pt x="0" y="9"/>
                    </a:lnTo>
                    <a:lnTo>
                      <a:pt x="16" y="9"/>
                    </a:lnTo>
                    <a:lnTo>
                      <a:pt x="16" y="2"/>
                    </a:lnTo>
                    <a:lnTo>
                      <a:pt x="25" y="2"/>
                    </a:lnTo>
                    <a:lnTo>
                      <a:pt x="25" y="9"/>
                    </a:lnTo>
                    <a:lnTo>
                      <a:pt x="52" y="9"/>
                    </a:lnTo>
                    <a:lnTo>
                      <a:pt x="56" y="9"/>
                    </a:lnTo>
                    <a:lnTo>
                      <a:pt x="56" y="9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9" y="6"/>
                    </a:lnTo>
                    <a:lnTo>
                      <a:pt x="59" y="6"/>
                    </a:lnTo>
                    <a:lnTo>
                      <a:pt x="59" y="4"/>
                    </a:lnTo>
                    <a:lnTo>
                      <a:pt x="59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Rectangle 405"/>
              <p:cNvSpPr>
                <a:spLocks noChangeArrowheads="1"/>
              </p:cNvSpPr>
              <p:nvPr/>
            </p:nvSpPr>
            <p:spPr bwMode="auto">
              <a:xfrm>
                <a:off x="4875" y="1848"/>
                <a:ext cx="4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406"/>
              <p:cNvSpPr>
                <a:spLocks/>
              </p:cNvSpPr>
              <p:nvPr/>
            </p:nvSpPr>
            <p:spPr bwMode="auto">
              <a:xfrm>
                <a:off x="4846" y="1798"/>
                <a:ext cx="33" cy="32"/>
              </a:xfrm>
              <a:custGeom>
                <a:avLst/>
                <a:gdLst/>
                <a:ahLst/>
                <a:cxnLst>
                  <a:cxn ang="0">
                    <a:pos x="67" y="36"/>
                  </a:cxn>
                  <a:cxn ang="0">
                    <a:pos x="0" y="63"/>
                  </a:cxn>
                  <a:cxn ang="0">
                    <a:pos x="0" y="54"/>
                  </a:cxn>
                  <a:cxn ang="0">
                    <a:pos x="49" y="36"/>
                  </a:cxn>
                  <a:cxn ang="0">
                    <a:pos x="54" y="33"/>
                  </a:cxn>
                  <a:cxn ang="0">
                    <a:pos x="60" y="33"/>
                  </a:cxn>
                  <a:cxn ang="0">
                    <a:pos x="54" y="31"/>
                  </a:cxn>
                  <a:cxn ang="0">
                    <a:pos x="49" y="2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67" y="27"/>
                  </a:cxn>
                  <a:cxn ang="0">
                    <a:pos x="67" y="36"/>
                  </a:cxn>
                </a:cxnLst>
                <a:rect l="0" t="0" r="r" b="b"/>
                <a:pathLst>
                  <a:path w="67" h="63">
                    <a:moveTo>
                      <a:pt x="67" y="36"/>
                    </a:moveTo>
                    <a:lnTo>
                      <a:pt x="0" y="63"/>
                    </a:lnTo>
                    <a:lnTo>
                      <a:pt x="0" y="54"/>
                    </a:lnTo>
                    <a:lnTo>
                      <a:pt x="49" y="36"/>
                    </a:lnTo>
                    <a:lnTo>
                      <a:pt x="54" y="33"/>
                    </a:lnTo>
                    <a:lnTo>
                      <a:pt x="60" y="33"/>
                    </a:lnTo>
                    <a:lnTo>
                      <a:pt x="54" y="31"/>
                    </a:lnTo>
                    <a:lnTo>
                      <a:pt x="49" y="2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7" y="27"/>
                    </a:lnTo>
                    <a:lnTo>
                      <a:pt x="67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407"/>
              <p:cNvSpPr>
                <a:spLocks/>
              </p:cNvSpPr>
              <p:nvPr/>
            </p:nvSpPr>
            <p:spPr bwMode="auto">
              <a:xfrm>
                <a:off x="4846" y="1774"/>
                <a:ext cx="33" cy="21"/>
              </a:xfrm>
              <a:custGeom>
                <a:avLst/>
                <a:gdLst/>
                <a:ahLst/>
                <a:cxnLst>
                  <a:cxn ang="0">
                    <a:pos x="67" y="41"/>
                  </a:cxn>
                  <a:cxn ang="0">
                    <a:pos x="0" y="41"/>
                  </a:cxn>
                  <a:cxn ang="0">
                    <a:pos x="0" y="32"/>
                  </a:cxn>
                  <a:cxn ang="0">
                    <a:pos x="60" y="32"/>
                  </a:cxn>
                  <a:cxn ang="0">
                    <a:pos x="60" y="0"/>
                  </a:cxn>
                  <a:cxn ang="0">
                    <a:pos x="67" y="0"/>
                  </a:cxn>
                  <a:cxn ang="0">
                    <a:pos x="67" y="41"/>
                  </a:cxn>
                </a:cxnLst>
                <a:rect l="0" t="0" r="r" b="b"/>
                <a:pathLst>
                  <a:path w="67" h="41">
                    <a:moveTo>
                      <a:pt x="67" y="41"/>
                    </a:moveTo>
                    <a:lnTo>
                      <a:pt x="0" y="41"/>
                    </a:lnTo>
                    <a:lnTo>
                      <a:pt x="0" y="32"/>
                    </a:lnTo>
                    <a:lnTo>
                      <a:pt x="60" y="32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67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408"/>
              <p:cNvSpPr>
                <a:spLocks/>
              </p:cNvSpPr>
              <p:nvPr/>
            </p:nvSpPr>
            <p:spPr bwMode="auto">
              <a:xfrm>
                <a:off x="4846" y="1745"/>
                <a:ext cx="33" cy="27"/>
              </a:xfrm>
              <a:custGeom>
                <a:avLst/>
                <a:gdLst/>
                <a:ahLst/>
                <a:cxnLst>
                  <a:cxn ang="0">
                    <a:pos x="67" y="31"/>
                  </a:cxn>
                  <a:cxn ang="0">
                    <a:pos x="7" y="31"/>
                  </a:cxn>
                  <a:cxn ang="0">
                    <a:pos x="7" y="54"/>
                  </a:cxn>
                  <a:cxn ang="0">
                    <a:pos x="0" y="54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22"/>
                  </a:cxn>
                  <a:cxn ang="0">
                    <a:pos x="67" y="22"/>
                  </a:cxn>
                  <a:cxn ang="0">
                    <a:pos x="67" y="31"/>
                  </a:cxn>
                </a:cxnLst>
                <a:rect l="0" t="0" r="r" b="b"/>
                <a:pathLst>
                  <a:path w="67" h="54">
                    <a:moveTo>
                      <a:pt x="67" y="31"/>
                    </a:moveTo>
                    <a:lnTo>
                      <a:pt x="7" y="31"/>
                    </a:lnTo>
                    <a:lnTo>
                      <a:pt x="7" y="54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2"/>
                    </a:lnTo>
                    <a:lnTo>
                      <a:pt x="67" y="22"/>
                    </a:lnTo>
                    <a:lnTo>
                      <a:pt x="67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409"/>
              <p:cNvSpPr>
                <a:spLocks/>
              </p:cNvSpPr>
              <p:nvPr/>
            </p:nvSpPr>
            <p:spPr bwMode="auto">
              <a:xfrm>
                <a:off x="4846" y="1731"/>
                <a:ext cx="33" cy="13"/>
              </a:xfrm>
              <a:custGeom>
                <a:avLst/>
                <a:gdLst/>
                <a:ahLst/>
                <a:cxnLst>
                  <a:cxn ang="0">
                    <a:pos x="67" y="2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67" y="20"/>
                  </a:cxn>
                  <a:cxn ang="0">
                    <a:pos x="67" y="27"/>
                  </a:cxn>
                </a:cxnLst>
                <a:rect l="0" t="0" r="r" b="b"/>
                <a:pathLst>
                  <a:path w="67" h="27">
                    <a:moveTo>
                      <a:pt x="67" y="2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67" y="20"/>
                    </a:lnTo>
                    <a:lnTo>
                      <a:pt x="67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Freeform 410"/>
            <p:cNvSpPr>
              <a:spLocks/>
            </p:cNvSpPr>
            <p:nvPr/>
          </p:nvSpPr>
          <p:spPr bwMode="auto">
            <a:xfrm>
              <a:off x="4846" y="1699"/>
              <a:ext cx="33" cy="32"/>
            </a:xfrm>
            <a:custGeom>
              <a:avLst/>
              <a:gdLst/>
              <a:ahLst/>
              <a:cxnLst>
                <a:cxn ang="0">
                  <a:pos x="67" y="36"/>
                </a:cxn>
                <a:cxn ang="0">
                  <a:pos x="0" y="63"/>
                </a:cxn>
                <a:cxn ang="0">
                  <a:pos x="0" y="54"/>
                </a:cxn>
                <a:cxn ang="0">
                  <a:pos x="49" y="35"/>
                </a:cxn>
                <a:cxn ang="0">
                  <a:pos x="54" y="33"/>
                </a:cxn>
                <a:cxn ang="0">
                  <a:pos x="60" y="31"/>
                </a:cxn>
                <a:cxn ang="0">
                  <a:pos x="54" y="29"/>
                </a:cxn>
                <a:cxn ang="0">
                  <a:pos x="49" y="27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7" y="26"/>
                </a:cxn>
                <a:cxn ang="0">
                  <a:pos x="67" y="36"/>
                </a:cxn>
              </a:cxnLst>
              <a:rect l="0" t="0" r="r" b="b"/>
              <a:pathLst>
                <a:path w="67" h="63">
                  <a:moveTo>
                    <a:pt x="67" y="36"/>
                  </a:moveTo>
                  <a:lnTo>
                    <a:pt x="0" y="63"/>
                  </a:lnTo>
                  <a:lnTo>
                    <a:pt x="0" y="54"/>
                  </a:lnTo>
                  <a:lnTo>
                    <a:pt x="49" y="35"/>
                  </a:lnTo>
                  <a:lnTo>
                    <a:pt x="54" y="33"/>
                  </a:lnTo>
                  <a:lnTo>
                    <a:pt x="60" y="31"/>
                  </a:lnTo>
                  <a:lnTo>
                    <a:pt x="54" y="29"/>
                  </a:lnTo>
                  <a:lnTo>
                    <a:pt x="49" y="27"/>
                  </a:lnTo>
                  <a:lnTo>
                    <a:pt x="0" y="9"/>
                  </a:lnTo>
                  <a:lnTo>
                    <a:pt x="0" y="0"/>
                  </a:lnTo>
                  <a:lnTo>
                    <a:pt x="67" y="26"/>
                  </a:lnTo>
                  <a:lnTo>
                    <a:pt x="67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411"/>
            <p:cNvSpPr>
              <a:spLocks noChangeArrowheads="1"/>
            </p:cNvSpPr>
            <p:nvPr/>
          </p:nvSpPr>
          <p:spPr bwMode="auto">
            <a:xfrm>
              <a:off x="4846" y="1690"/>
              <a:ext cx="33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2"/>
            <p:cNvSpPr>
              <a:spLocks/>
            </p:cNvSpPr>
            <p:nvPr/>
          </p:nvSpPr>
          <p:spPr bwMode="auto">
            <a:xfrm>
              <a:off x="4845" y="1657"/>
              <a:ext cx="35" cy="27"/>
            </a:xfrm>
            <a:custGeom>
              <a:avLst/>
              <a:gdLst/>
              <a:ahLst/>
              <a:cxnLst>
                <a:cxn ang="0">
                  <a:pos x="45" y="45"/>
                </a:cxn>
                <a:cxn ang="0">
                  <a:pos x="54" y="41"/>
                </a:cxn>
                <a:cxn ang="0">
                  <a:pos x="60" y="36"/>
                </a:cxn>
                <a:cxn ang="0">
                  <a:pos x="63" y="25"/>
                </a:cxn>
                <a:cxn ang="0">
                  <a:pos x="62" y="16"/>
                </a:cxn>
                <a:cxn ang="0">
                  <a:pos x="56" y="11"/>
                </a:cxn>
                <a:cxn ang="0">
                  <a:pos x="51" y="9"/>
                </a:cxn>
                <a:cxn ang="0">
                  <a:pos x="45" y="11"/>
                </a:cxn>
                <a:cxn ang="0">
                  <a:pos x="42" y="18"/>
                </a:cxn>
                <a:cxn ang="0">
                  <a:pos x="40" y="23"/>
                </a:cxn>
                <a:cxn ang="0">
                  <a:pos x="36" y="36"/>
                </a:cxn>
                <a:cxn ang="0">
                  <a:pos x="31" y="45"/>
                </a:cxn>
                <a:cxn ang="0">
                  <a:pos x="24" y="50"/>
                </a:cxn>
                <a:cxn ang="0">
                  <a:pos x="15" y="50"/>
                </a:cxn>
                <a:cxn ang="0">
                  <a:pos x="6" y="45"/>
                </a:cxn>
                <a:cxn ang="0">
                  <a:pos x="2" y="34"/>
                </a:cxn>
                <a:cxn ang="0">
                  <a:pos x="2" y="20"/>
                </a:cxn>
                <a:cxn ang="0">
                  <a:pos x="6" y="9"/>
                </a:cxn>
                <a:cxn ang="0">
                  <a:pos x="17" y="3"/>
                </a:cxn>
                <a:cxn ang="0">
                  <a:pos x="22" y="11"/>
                </a:cxn>
                <a:cxn ang="0">
                  <a:pos x="13" y="16"/>
                </a:cxn>
                <a:cxn ang="0">
                  <a:pos x="9" y="27"/>
                </a:cxn>
                <a:cxn ang="0">
                  <a:pos x="11" y="38"/>
                </a:cxn>
                <a:cxn ang="0">
                  <a:pos x="18" y="41"/>
                </a:cxn>
                <a:cxn ang="0">
                  <a:pos x="26" y="39"/>
                </a:cxn>
                <a:cxn ang="0">
                  <a:pos x="27" y="32"/>
                </a:cxn>
                <a:cxn ang="0">
                  <a:pos x="33" y="18"/>
                </a:cxn>
                <a:cxn ang="0">
                  <a:pos x="36" y="7"/>
                </a:cxn>
                <a:cxn ang="0">
                  <a:pos x="45" y="2"/>
                </a:cxn>
                <a:cxn ang="0">
                  <a:pos x="56" y="2"/>
                </a:cxn>
                <a:cxn ang="0">
                  <a:pos x="65" y="7"/>
                </a:cxn>
                <a:cxn ang="0">
                  <a:pos x="71" y="18"/>
                </a:cxn>
                <a:cxn ang="0">
                  <a:pos x="71" y="34"/>
                </a:cxn>
                <a:cxn ang="0">
                  <a:pos x="63" y="47"/>
                </a:cxn>
                <a:cxn ang="0">
                  <a:pos x="53" y="52"/>
                </a:cxn>
              </a:cxnLst>
              <a:rect l="0" t="0" r="r" b="b"/>
              <a:pathLst>
                <a:path w="71" h="54">
                  <a:moveTo>
                    <a:pt x="45" y="54"/>
                  </a:moveTo>
                  <a:lnTo>
                    <a:pt x="45" y="45"/>
                  </a:lnTo>
                  <a:lnTo>
                    <a:pt x="51" y="43"/>
                  </a:lnTo>
                  <a:lnTo>
                    <a:pt x="54" y="41"/>
                  </a:lnTo>
                  <a:lnTo>
                    <a:pt x="58" y="39"/>
                  </a:lnTo>
                  <a:lnTo>
                    <a:pt x="60" y="36"/>
                  </a:lnTo>
                  <a:lnTo>
                    <a:pt x="62" y="30"/>
                  </a:lnTo>
                  <a:lnTo>
                    <a:pt x="63" y="25"/>
                  </a:lnTo>
                  <a:lnTo>
                    <a:pt x="62" y="21"/>
                  </a:lnTo>
                  <a:lnTo>
                    <a:pt x="62" y="16"/>
                  </a:lnTo>
                  <a:lnTo>
                    <a:pt x="60" y="14"/>
                  </a:lnTo>
                  <a:lnTo>
                    <a:pt x="56" y="11"/>
                  </a:lnTo>
                  <a:lnTo>
                    <a:pt x="54" y="11"/>
                  </a:lnTo>
                  <a:lnTo>
                    <a:pt x="51" y="9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44" y="14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0" y="23"/>
                  </a:lnTo>
                  <a:lnTo>
                    <a:pt x="38" y="29"/>
                  </a:lnTo>
                  <a:lnTo>
                    <a:pt x="36" y="36"/>
                  </a:lnTo>
                  <a:lnTo>
                    <a:pt x="35" y="41"/>
                  </a:lnTo>
                  <a:lnTo>
                    <a:pt x="31" y="45"/>
                  </a:lnTo>
                  <a:lnTo>
                    <a:pt x="27" y="48"/>
                  </a:lnTo>
                  <a:lnTo>
                    <a:pt x="24" y="50"/>
                  </a:lnTo>
                  <a:lnTo>
                    <a:pt x="20" y="50"/>
                  </a:lnTo>
                  <a:lnTo>
                    <a:pt x="15" y="50"/>
                  </a:lnTo>
                  <a:lnTo>
                    <a:pt x="9" y="48"/>
                  </a:lnTo>
                  <a:lnTo>
                    <a:pt x="6" y="45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7" y="3"/>
                  </a:lnTo>
                  <a:lnTo>
                    <a:pt x="22" y="3"/>
                  </a:lnTo>
                  <a:lnTo>
                    <a:pt x="22" y="11"/>
                  </a:lnTo>
                  <a:lnTo>
                    <a:pt x="17" y="12"/>
                  </a:lnTo>
                  <a:lnTo>
                    <a:pt x="13" y="16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1"/>
                  </a:lnTo>
                  <a:lnTo>
                    <a:pt x="18" y="41"/>
                  </a:lnTo>
                  <a:lnTo>
                    <a:pt x="22" y="41"/>
                  </a:lnTo>
                  <a:lnTo>
                    <a:pt x="26" y="39"/>
                  </a:lnTo>
                  <a:lnTo>
                    <a:pt x="27" y="38"/>
                  </a:lnTo>
                  <a:lnTo>
                    <a:pt x="27" y="32"/>
                  </a:lnTo>
                  <a:lnTo>
                    <a:pt x="29" y="27"/>
                  </a:lnTo>
                  <a:lnTo>
                    <a:pt x="33" y="18"/>
                  </a:lnTo>
                  <a:lnTo>
                    <a:pt x="35" y="12"/>
                  </a:lnTo>
                  <a:lnTo>
                    <a:pt x="36" y="7"/>
                  </a:lnTo>
                  <a:lnTo>
                    <a:pt x="42" y="3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6" y="2"/>
                  </a:lnTo>
                  <a:lnTo>
                    <a:pt x="60" y="3"/>
                  </a:lnTo>
                  <a:lnTo>
                    <a:pt x="65" y="7"/>
                  </a:lnTo>
                  <a:lnTo>
                    <a:pt x="69" y="12"/>
                  </a:lnTo>
                  <a:lnTo>
                    <a:pt x="71" y="18"/>
                  </a:lnTo>
                  <a:lnTo>
                    <a:pt x="71" y="25"/>
                  </a:lnTo>
                  <a:lnTo>
                    <a:pt x="71" y="34"/>
                  </a:lnTo>
                  <a:lnTo>
                    <a:pt x="67" y="39"/>
                  </a:lnTo>
                  <a:lnTo>
                    <a:pt x="63" y="47"/>
                  </a:lnTo>
                  <a:lnTo>
                    <a:pt x="60" y="50"/>
                  </a:lnTo>
                  <a:lnTo>
                    <a:pt x="53" y="52"/>
                  </a:lnTo>
                  <a:lnTo>
                    <a:pt x="45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413"/>
            <p:cNvSpPr>
              <a:spLocks noChangeArrowheads="1"/>
            </p:cNvSpPr>
            <p:nvPr/>
          </p:nvSpPr>
          <p:spPr bwMode="auto">
            <a:xfrm>
              <a:off x="4846" y="1646"/>
              <a:ext cx="33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14"/>
            <p:cNvSpPr>
              <a:spLocks noEditPoints="1"/>
            </p:cNvSpPr>
            <p:nvPr/>
          </p:nvSpPr>
          <p:spPr bwMode="auto">
            <a:xfrm>
              <a:off x="4846" y="1609"/>
              <a:ext cx="33" cy="29"/>
            </a:xfrm>
            <a:custGeom>
              <a:avLst/>
              <a:gdLst/>
              <a:ahLst/>
              <a:cxnLst>
                <a:cxn ang="0">
                  <a:pos x="67" y="58"/>
                </a:cxn>
                <a:cxn ang="0">
                  <a:pos x="0" y="58"/>
                </a:cxn>
                <a:cxn ang="0">
                  <a:pos x="0" y="29"/>
                </a:cxn>
                <a:cxn ang="0">
                  <a:pos x="0" y="22"/>
                </a:cxn>
                <a:cxn ang="0">
                  <a:pos x="2" y="15"/>
                </a:cxn>
                <a:cxn ang="0">
                  <a:pos x="4" y="11"/>
                </a:cxn>
                <a:cxn ang="0">
                  <a:pos x="7" y="8"/>
                </a:cxn>
                <a:cxn ang="0">
                  <a:pos x="13" y="6"/>
                </a:cxn>
                <a:cxn ang="0">
                  <a:pos x="18" y="6"/>
                </a:cxn>
                <a:cxn ang="0">
                  <a:pos x="25" y="8"/>
                </a:cxn>
                <a:cxn ang="0">
                  <a:pos x="31" y="9"/>
                </a:cxn>
                <a:cxn ang="0">
                  <a:pos x="33" y="13"/>
                </a:cxn>
                <a:cxn ang="0">
                  <a:pos x="34" y="18"/>
                </a:cxn>
                <a:cxn ang="0">
                  <a:pos x="36" y="24"/>
                </a:cxn>
                <a:cxn ang="0">
                  <a:pos x="38" y="20"/>
                </a:cxn>
                <a:cxn ang="0">
                  <a:pos x="40" y="18"/>
                </a:cxn>
                <a:cxn ang="0">
                  <a:pos x="43" y="15"/>
                </a:cxn>
                <a:cxn ang="0">
                  <a:pos x="49" y="13"/>
                </a:cxn>
                <a:cxn ang="0">
                  <a:pos x="67" y="0"/>
                </a:cxn>
                <a:cxn ang="0">
                  <a:pos x="67" y="11"/>
                </a:cxn>
                <a:cxn ang="0">
                  <a:pos x="54" y="20"/>
                </a:cxn>
                <a:cxn ang="0">
                  <a:pos x="47" y="24"/>
                </a:cxn>
                <a:cxn ang="0">
                  <a:pos x="43" y="26"/>
                </a:cxn>
                <a:cxn ang="0">
                  <a:pos x="42" y="27"/>
                </a:cxn>
                <a:cxn ang="0">
                  <a:pos x="40" y="31"/>
                </a:cxn>
                <a:cxn ang="0">
                  <a:pos x="38" y="33"/>
                </a:cxn>
                <a:cxn ang="0">
                  <a:pos x="38" y="35"/>
                </a:cxn>
                <a:cxn ang="0">
                  <a:pos x="38" y="36"/>
                </a:cxn>
                <a:cxn ang="0">
                  <a:pos x="38" y="38"/>
                </a:cxn>
                <a:cxn ang="0">
                  <a:pos x="38" y="49"/>
                </a:cxn>
                <a:cxn ang="0">
                  <a:pos x="67" y="49"/>
                </a:cxn>
                <a:cxn ang="0">
                  <a:pos x="67" y="58"/>
                </a:cxn>
                <a:cxn ang="0">
                  <a:pos x="29" y="49"/>
                </a:cxn>
                <a:cxn ang="0">
                  <a:pos x="29" y="31"/>
                </a:cxn>
                <a:cxn ang="0">
                  <a:pos x="29" y="26"/>
                </a:cxn>
                <a:cxn ang="0">
                  <a:pos x="29" y="22"/>
                </a:cxn>
                <a:cxn ang="0">
                  <a:pos x="27" y="18"/>
                </a:cxn>
                <a:cxn ang="0">
                  <a:pos x="24" y="17"/>
                </a:cxn>
                <a:cxn ang="0">
                  <a:pos x="22" y="15"/>
                </a:cxn>
                <a:cxn ang="0">
                  <a:pos x="18" y="15"/>
                </a:cxn>
                <a:cxn ang="0">
                  <a:pos x="15" y="15"/>
                </a:cxn>
                <a:cxn ang="0">
                  <a:pos x="11" y="18"/>
                </a:cxn>
                <a:cxn ang="0">
                  <a:pos x="9" y="22"/>
                </a:cxn>
                <a:cxn ang="0">
                  <a:pos x="7" y="29"/>
                </a:cxn>
                <a:cxn ang="0">
                  <a:pos x="7" y="49"/>
                </a:cxn>
                <a:cxn ang="0">
                  <a:pos x="29" y="49"/>
                </a:cxn>
              </a:cxnLst>
              <a:rect l="0" t="0" r="r" b="b"/>
              <a:pathLst>
                <a:path w="67" h="58">
                  <a:moveTo>
                    <a:pt x="67" y="58"/>
                  </a:moveTo>
                  <a:lnTo>
                    <a:pt x="0" y="58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5" y="8"/>
                  </a:lnTo>
                  <a:lnTo>
                    <a:pt x="31" y="9"/>
                  </a:lnTo>
                  <a:lnTo>
                    <a:pt x="33" y="13"/>
                  </a:lnTo>
                  <a:lnTo>
                    <a:pt x="34" y="18"/>
                  </a:lnTo>
                  <a:lnTo>
                    <a:pt x="36" y="24"/>
                  </a:lnTo>
                  <a:lnTo>
                    <a:pt x="38" y="20"/>
                  </a:lnTo>
                  <a:lnTo>
                    <a:pt x="40" y="18"/>
                  </a:lnTo>
                  <a:lnTo>
                    <a:pt x="43" y="15"/>
                  </a:lnTo>
                  <a:lnTo>
                    <a:pt x="49" y="13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54" y="20"/>
                  </a:lnTo>
                  <a:lnTo>
                    <a:pt x="47" y="24"/>
                  </a:lnTo>
                  <a:lnTo>
                    <a:pt x="43" y="26"/>
                  </a:lnTo>
                  <a:lnTo>
                    <a:pt x="42" y="27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8" y="35"/>
                  </a:lnTo>
                  <a:lnTo>
                    <a:pt x="38" y="36"/>
                  </a:lnTo>
                  <a:lnTo>
                    <a:pt x="38" y="38"/>
                  </a:lnTo>
                  <a:lnTo>
                    <a:pt x="38" y="49"/>
                  </a:lnTo>
                  <a:lnTo>
                    <a:pt x="67" y="49"/>
                  </a:lnTo>
                  <a:lnTo>
                    <a:pt x="67" y="58"/>
                  </a:lnTo>
                  <a:close/>
                  <a:moveTo>
                    <a:pt x="29" y="49"/>
                  </a:moveTo>
                  <a:lnTo>
                    <a:pt x="29" y="31"/>
                  </a:lnTo>
                  <a:lnTo>
                    <a:pt x="29" y="26"/>
                  </a:lnTo>
                  <a:lnTo>
                    <a:pt x="29" y="22"/>
                  </a:lnTo>
                  <a:lnTo>
                    <a:pt x="27" y="18"/>
                  </a:lnTo>
                  <a:lnTo>
                    <a:pt x="24" y="17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1" y="18"/>
                  </a:lnTo>
                  <a:lnTo>
                    <a:pt x="9" y="22"/>
                  </a:lnTo>
                  <a:lnTo>
                    <a:pt x="7" y="29"/>
                  </a:lnTo>
                  <a:lnTo>
                    <a:pt x="7" y="49"/>
                  </a:lnTo>
                  <a:lnTo>
                    <a:pt x="29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15"/>
            <p:cNvSpPr>
              <a:spLocks/>
            </p:cNvSpPr>
            <p:nvPr/>
          </p:nvSpPr>
          <p:spPr bwMode="auto">
            <a:xfrm>
              <a:off x="4846" y="1580"/>
              <a:ext cx="43" cy="12"/>
            </a:xfrm>
            <a:custGeom>
              <a:avLst/>
              <a:gdLst/>
              <a:ahLst/>
              <a:cxnLst>
                <a:cxn ang="0">
                  <a:pos x="87" y="5"/>
                </a:cxn>
                <a:cxn ang="0">
                  <a:pos x="78" y="12"/>
                </a:cxn>
                <a:cxn ang="0">
                  <a:pos x="67" y="18"/>
                </a:cxn>
                <a:cxn ang="0">
                  <a:pos x="54" y="21"/>
                </a:cxn>
                <a:cxn ang="0">
                  <a:pos x="43" y="23"/>
                </a:cxn>
                <a:cxn ang="0">
                  <a:pos x="33" y="21"/>
                </a:cxn>
                <a:cxn ang="0">
                  <a:pos x="24" y="20"/>
                </a:cxn>
                <a:cxn ang="0">
                  <a:pos x="11" y="14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1" y="5"/>
                </a:cxn>
                <a:cxn ang="0">
                  <a:pos x="13" y="7"/>
                </a:cxn>
                <a:cxn ang="0">
                  <a:pos x="20" y="11"/>
                </a:cxn>
                <a:cxn ang="0">
                  <a:pos x="27" y="12"/>
                </a:cxn>
                <a:cxn ang="0">
                  <a:pos x="34" y="14"/>
                </a:cxn>
                <a:cxn ang="0">
                  <a:pos x="43" y="14"/>
                </a:cxn>
                <a:cxn ang="0">
                  <a:pos x="65" y="11"/>
                </a:cxn>
                <a:cxn ang="0">
                  <a:pos x="87" y="0"/>
                </a:cxn>
                <a:cxn ang="0">
                  <a:pos x="87" y="5"/>
                </a:cxn>
              </a:cxnLst>
              <a:rect l="0" t="0" r="r" b="b"/>
              <a:pathLst>
                <a:path w="87" h="23">
                  <a:moveTo>
                    <a:pt x="87" y="5"/>
                  </a:moveTo>
                  <a:lnTo>
                    <a:pt x="78" y="12"/>
                  </a:lnTo>
                  <a:lnTo>
                    <a:pt x="67" y="18"/>
                  </a:lnTo>
                  <a:lnTo>
                    <a:pt x="54" y="21"/>
                  </a:lnTo>
                  <a:lnTo>
                    <a:pt x="43" y="23"/>
                  </a:lnTo>
                  <a:lnTo>
                    <a:pt x="33" y="21"/>
                  </a:lnTo>
                  <a:lnTo>
                    <a:pt x="24" y="20"/>
                  </a:lnTo>
                  <a:lnTo>
                    <a:pt x="11" y="14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3"/>
                  </a:lnTo>
                  <a:lnTo>
                    <a:pt x="11" y="5"/>
                  </a:lnTo>
                  <a:lnTo>
                    <a:pt x="13" y="7"/>
                  </a:lnTo>
                  <a:lnTo>
                    <a:pt x="20" y="11"/>
                  </a:lnTo>
                  <a:lnTo>
                    <a:pt x="27" y="12"/>
                  </a:lnTo>
                  <a:lnTo>
                    <a:pt x="34" y="14"/>
                  </a:lnTo>
                  <a:lnTo>
                    <a:pt x="43" y="14"/>
                  </a:lnTo>
                  <a:lnTo>
                    <a:pt x="65" y="11"/>
                  </a:lnTo>
                  <a:lnTo>
                    <a:pt x="87" y="0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16"/>
            <p:cNvSpPr>
              <a:spLocks/>
            </p:cNvSpPr>
            <p:nvPr/>
          </p:nvSpPr>
          <p:spPr bwMode="auto">
            <a:xfrm>
              <a:off x="4846" y="1560"/>
              <a:ext cx="34" cy="18"/>
            </a:xfrm>
            <a:custGeom>
              <a:avLst/>
              <a:gdLst/>
              <a:ahLst/>
              <a:cxnLst>
                <a:cxn ang="0">
                  <a:pos x="49" y="36"/>
                </a:cxn>
                <a:cxn ang="0">
                  <a:pos x="47" y="27"/>
                </a:cxn>
                <a:cxn ang="0">
                  <a:pos x="54" y="27"/>
                </a:cxn>
                <a:cxn ang="0">
                  <a:pos x="58" y="26"/>
                </a:cxn>
                <a:cxn ang="0">
                  <a:pos x="60" y="22"/>
                </a:cxn>
                <a:cxn ang="0">
                  <a:pos x="61" y="18"/>
                </a:cxn>
                <a:cxn ang="0">
                  <a:pos x="60" y="15"/>
                </a:cxn>
                <a:cxn ang="0">
                  <a:pos x="60" y="13"/>
                </a:cxn>
                <a:cxn ang="0">
                  <a:pos x="58" y="11"/>
                </a:cxn>
                <a:cxn ang="0">
                  <a:pos x="54" y="9"/>
                </a:cxn>
                <a:cxn ang="0">
                  <a:pos x="52" y="9"/>
                </a:cxn>
                <a:cxn ang="0">
                  <a:pos x="47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54" y="0"/>
                </a:cxn>
                <a:cxn ang="0">
                  <a:pos x="60" y="2"/>
                </a:cxn>
                <a:cxn ang="0">
                  <a:pos x="63" y="4"/>
                </a:cxn>
                <a:cxn ang="0">
                  <a:pos x="67" y="8"/>
                </a:cxn>
                <a:cxn ang="0">
                  <a:pos x="69" y="13"/>
                </a:cxn>
                <a:cxn ang="0">
                  <a:pos x="69" y="18"/>
                </a:cxn>
                <a:cxn ang="0">
                  <a:pos x="69" y="24"/>
                </a:cxn>
                <a:cxn ang="0">
                  <a:pos x="67" y="29"/>
                </a:cxn>
                <a:cxn ang="0">
                  <a:pos x="63" y="31"/>
                </a:cxn>
                <a:cxn ang="0">
                  <a:pos x="60" y="35"/>
                </a:cxn>
                <a:cxn ang="0">
                  <a:pos x="54" y="36"/>
                </a:cxn>
                <a:cxn ang="0">
                  <a:pos x="49" y="36"/>
                </a:cxn>
              </a:cxnLst>
              <a:rect l="0" t="0" r="r" b="b"/>
              <a:pathLst>
                <a:path w="69" h="36">
                  <a:moveTo>
                    <a:pt x="49" y="36"/>
                  </a:moveTo>
                  <a:lnTo>
                    <a:pt x="47" y="27"/>
                  </a:lnTo>
                  <a:lnTo>
                    <a:pt x="54" y="27"/>
                  </a:lnTo>
                  <a:lnTo>
                    <a:pt x="58" y="26"/>
                  </a:lnTo>
                  <a:lnTo>
                    <a:pt x="60" y="22"/>
                  </a:lnTo>
                  <a:lnTo>
                    <a:pt x="61" y="18"/>
                  </a:lnTo>
                  <a:lnTo>
                    <a:pt x="60" y="15"/>
                  </a:lnTo>
                  <a:lnTo>
                    <a:pt x="60" y="13"/>
                  </a:lnTo>
                  <a:lnTo>
                    <a:pt x="58" y="11"/>
                  </a:lnTo>
                  <a:lnTo>
                    <a:pt x="54" y="9"/>
                  </a:lnTo>
                  <a:lnTo>
                    <a:pt x="52" y="9"/>
                  </a:lnTo>
                  <a:lnTo>
                    <a:pt x="4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0" y="2"/>
                  </a:lnTo>
                  <a:lnTo>
                    <a:pt x="63" y="4"/>
                  </a:lnTo>
                  <a:lnTo>
                    <a:pt x="67" y="8"/>
                  </a:lnTo>
                  <a:lnTo>
                    <a:pt x="69" y="13"/>
                  </a:lnTo>
                  <a:lnTo>
                    <a:pt x="69" y="18"/>
                  </a:lnTo>
                  <a:lnTo>
                    <a:pt x="69" y="24"/>
                  </a:lnTo>
                  <a:lnTo>
                    <a:pt x="67" y="29"/>
                  </a:lnTo>
                  <a:lnTo>
                    <a:pt x="63" y="31"/>
                  </a:lnTo>
                  <a:lnTo>
                    <a:pt x="60" y="35"/>
                  </a:lnTo>
                  <a:lnTo>
                    <a:pt x="54" y="36"/>
                  </a:lnTo>
                  <a:lnTo>
                    <a:pt x="4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17"/>
            <p:cNvSpPr>
              <a:spLocks/>
            </p:cNvSpPr>
            <p:nvPr/>
          </p:nvSpPr>
          <p:spPr bwMode="auto">
            <a:xfrm>
              <a:off x="4855" y="1534"/>
              <a:ext cx="25" cy="18"/>
            </a:xfrm>
            <a:custGeom>
              <a:avLst/>
              <a:gdLst/>
              <a:ahLst/>
              <a:cxnLst>
                <a:cxn ang="0">
                  <a:pos x="49" y="7"/>
                </a:cxn>
                <a:cxn ang="0">
                  <a:pos x="42" y="7"/>
                </a:cxn>
                <a:cxn ang="0">
                  <a:pos x="47" y="13"/>
                </a:cxn>
                <a:cxn ang="0">
                  <a:pos x="49" y="16"/>
                </a:cxn>
                <a:cxn ang="0">
                  <a:pos x="51" y="22"/>
                </a:cxn>
                <a:cxn ang="0">
                  <a:pos x="51" y="25"/>
                </a:cxn>
                <a:cxn ang="0">
                  <a:pos x="49" y="29"/>
                </a:cxn>
                <a:cxn ang="0">
                  <a:pos x="47" y="33"/>
                </a:cxn>
                <a:cxn ang="0">
                  <a:pos x="45" y="34"/>
                </a:cxn>
                <a:cxn ang="0">
                  <a:pos x="42" y="36"/>
                </a:cxn>
                <a:cxn ang="0">
                  <a:pos x="38" y="36"/>
                </a:cxn>
                <a:cxn ang="0">
                  <a:pos x="36" y="38"/>
                </a:cxn>
                <a:cxn ang="0">
                  <a:pos x="31" y="38"/>
                </a:cxn>
                <a:cxn ang="0">
                  <a:pos x="0" y="38"/>
                </a:cxn>
                <a:cxn ang="0">
                  <a:pos x="0" y="29"/>
                </a:cxn>
                <a:cxn ang="0">
                  <a:pos x="27" y="29"/>
                </a:cxn>
                <a:cxn ang="0">
                  <a:pos x="33" y="29"/>
                </a:cxn>
                <a:cxn ang="0">
                  <a:pos x="36" y="29"/>
                </a:cxn>
                <a:cxn ang="0">
                  <a:pos x="38" y="27"/>
                </a:cxn>
                <a:cxn ang="0">
                  <a:pos x="42" y="25"/>
                </a:cxn>
                <a:cxn ang="0">
                  <a:pos x="42" y="24"/>
                </a:cxn>
                <a:cxn ang="0">
                  <a:pos x="43" y="20"/>
                </a:cxn>
                <a:cxn ang="0">
                  <a:pos x="42" y="16"/>
                </a:cxn>
                <a:cxn ang="0">
                  <a:pos x="42" y="13"/>
                </a:cxn>
                <a:cxn ang="0">
                  <a:pos x="38" y="11"/>
                </a:cxn>
                <a:cxn ang="0">
                  <a:pos x="36" y="9"/>
                </a:cxn>
                <a:cxn ang="0">
                  <a:pos x="33" y="9"/>
                </a:cxn>
                <a:cxn ang="0">
                  <a:pos x="27" y="7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49" y="7"/>
                </a:cxn>
              </a:cxnLst>
              <a:rect l="0" t="0" r="r" b="b"/>
              <a:pathLst>
                <a:path w="51" h="38">
                  <a:moveTo>
                    <a:pt x="49" y="7"/>
                  </a:moveTo>
                  <a:lnTo>
                    <a:pt x="42" y="7"/>
                  </a:lnTo>
                  <a:lnTo>
                    <a:pt x="47" y="13"/>
                  </a:lnTo>
                  <a:lnTo>
                    <a:pt x="49" y="16"/>
                  </a:lnTo>
                  <a:lnTo>
                    <a:pt x="51" y="22"/>
                  </a:lnTo>
                  <a:lnTo>
                    <a:pt x="51" y="25"/>
                  </a:lnTo>
                  <a:lnTo>
                    <a:pt x="49" y="29"/>
                  </a:lnTo>
                  <a:lnTo>
                    <a:pt x="47" y="33"/>
                  </a:lnTo>
                  <a:lnTo>
                    <a:pt x="45" y="34"/>
                  </a:lnTo>
                  <a:lnTo>
                    <a:pt x="42" y="36"/>
                  </a:lnTo>
                  <a:lnTo>
                    <a:pt x="38" y="36"/>
                  </a:lnTo>
                  <a:lnTo>
                    <a:pt x="36" y="38"/>
                  </a:lnTo>
                  <a:lnTo>
                    <a:pt x="31" y="38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27" y="29"/>
                  </a:lnTo>
                  <a:lnTo>
                    <a:pt x="33" y="29"/>
                  </a:lnTo>
                  <a:lnTo>
                    <a:pt x="36" y="29"/>
                  </a:lnTo>
                  <a:lnTo>
                    <a:pt x="38" y="27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3" y="20"/>
                  </a:lnTo>
                  <a:lnTo>
                    <a:pt x="42" y="16"/>
                  </a:lnTo>
                  <a:lnTo>
                    <a:pt x="42" y="13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3" y="9"/>
                  </a:lnTo>
                  <a:lnTo>
                    <a:pt x="2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418"/>
            <p:cNvSpPr>
              <a:spLocks noChangeArrowheads="1"/>
            </p:cNvSpPr>
            <p:nvPr/>
          </p:nvSpPr>
          <p:spPr bwMode="auto">
            <a:xfrm>
              <a:off x="4846" y="1522"/>
              <a:ext cx="33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19"/>
            <p:cNvSpPr>
              <a:spLocks/>
            </p:cNvSpPr>
            <p:nvPr/>
          </p:nvSpPr>
          <p:spPr bwMode="auto">
            <a:xfrm>
              <a:off x="4855" y="1497"/>
              <a:ext cx="34" cy="22"/>
            </a:xfrm>
            <a:custGeom>
              <a:avLst/>
              <a:gdLst/>
              <a:ahLst/>
              <a:cxnLst>
                <a:cxn ang="0">
                  <a:pos x="69" y="40"/>
                </a:cxn>
                <a:cxn ang="0">
                  <a:pos x="61" y="42"/>
                </a:cxn>
                <a:cxn ang="0">
                  <a:pos x="61" y="38"/>
                </a:cxn>
                <a:cxn ang="0">
                  <a:pos x="61" y="36"/>
                </a:cxn>
                <a:cxn ang="0">
                  <a:pos x="61" y="35"/>
                </a:cxn>
                <a:cxn ang="0">
                  <a:pos x="60" y="33"/>
                </a:cxn>
                <a:cxn ang="0">
                  <a:pos x="60" y="31"/>
                </a:cxn>
                <a:cxn ang="0">
                  <a:pos x="58" y="29"/>
                </a:cxn>
                <a:cxn ang="0">
                  <a:pos x="56" y="29"/>
                </a:cxn>
                <a:cxn ang="0">
                  <a:pos x="52" y="27"/>
                </a:cxn>
                <a:cxn ang="0">
                  <a:pos x="51" y="27"/>
                </a:cxn>
                <a:cxn ang="0">
                  <a:pos x="49" y="26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7" y="26"/>
                </a:cxn>
                <a:cxn ang="0">
                  <a:pos x="33" y="24"/>
                </a:cxn>
                <a:cxn ang="0">
                  <a:pos x="38" y="22"/>
                </a:cxn>
                <a:cxn ang="0">
                  <a:pos x="34" y="20"/>
                </a:cxn>
                <a:cxn ang="0">
                  <a:pos x="29" y="20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51" y="18"/>
                </a:cxn>
                <a:cxn ang="0">
                  <a:pos x="58" y="20"/>
                </a:cxn>
                <a:cxn ang="0">
                  <a:pos x="61" y="22"/>
                </a:cxn>
                <a:cxn ang="0">
                  <a:pos x="65" y="26"/>
                </a:cxn>
                <a:cxn ang="0">
                  <a:pos x="67" y="27"/>
                </a:cxn>
                <a:cxn ang="0">
                  <a:pos x="69" y="31"/>
                </a:cxn>
                <a:cxn ang="0">
                  <a:pos x="69" y="35"/>
                </a:cxn>
                <a:cxn ang="0">
                  <a:pos x="69" y="36"/>
                </a:cxn>
                <a:cxn ang="0">
                  <a:pos x="69" y="40"/>
                </a:cxn>
              </a:cxnLst>
              <a:rect l="0" t="0" r="r" b="b"/>
              <a:pathLst>
                <a:path w="69" h="45">
                  <a:moveTo>
                    <a:pt x="69" y="40"/>
                  </a:moveTo>
                  <a:lnTo>
                    <a:pt x="61" y="42"/>
                  </a:lnTo>
                  <a:lnTo>
                    <a:pt x="61" y="38"/>
                  </a:lnTo>
                  <a:lnTo>
                    <a:pt x="61" y="36"/>
                  </a:lnTo>
                  <a:lnTo>
                    <a:pt x="61" y="35"/>
                  </a:lnTo>
                  <a:lnTo>
                    <a:pt x="60" y="33"/>
                  </a:lnTo>
                  <a:lnTo>
                    <a:pt x="60" y="31"/>
                  </a:lnTo>
                  <a:lnTo>
                    <a:pt x="58" y="29"/>
                  </a:lnTo>
                  <a:lnTo>
                    <a:pt x="56" y="29"/>
                  </a:lnTo>
                  <a:lnTo>
                    <a:pt x="52" y="27"/>
                  </a:lnTo>
                  <a:lnTo>
                    <a:pt x="51" y="27"/>
                  </a:lnTo>
                  <a:lnTo>
                    <a:pt x="49" y="26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7" y="26"/>
                  </a:lnTo>
                  <a:lnTo>
                    <a:pt x="33" y="24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29" y="20"/>
                  </a:lnTo>
                  <a:lnTo>
                    <a:pt x="0" y="9"/>
                  </a:lnTo>
                  <a:lnTo>
                    <a:pt x="0" y="0"/>
                  </a:lnTo>
                  <a:lnTo>
                    <a:pt x="51" y="18"/>
                  </a:lnTo>
                  <a:lnTo>
                    <a:pt x="58" y="20"/>
                  </a:lnTo>
                  <a:lnTo>
                    <a:pt x="61" y="22"/>
                  </a:lnTo>
                  <a:lnTo>
                    <a:pt x="65" y="26"/>
                  </a:lnTo>
                  <a:lnTo>
                    <a:pt x="67" y="27"/>
                  </a:lnTo>
                  <a:lnTo>
                    <a:pt x="69" y="31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69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20"/>
            <p:cNvSpPr>
              <a:spLocks noEditPoints="1"/>
            </p:cNvSpPr>
            <p:nvPr/>
          </p:nvSpPr>
          <p:spPr bwMode="auto">
            <a:xfrm>
              <a:off x="4846" y="1460"/>
              <a:ext cx="34" cy="21"/>
            </a:xfrm>
            <a:custGeom>
              <a:avLst/>
              <a:gdLst/>
              <a:ahLst/>
              <a:cxnLst>
                <a:cxn ang="0">
                  <a:pos x="34" y="43"/>
                </a:cxn>
                <a:cxn ang="0">
                  <a:pos x="24" y="43"/>
                </a:cxn>
                <a:cxn ang="0">
                  <a:pos x="15" y="41"/>
                </a:cxn>
                <a:cxn ang="0">
                  <a:pos x="9" y="37"/>
                </a:cxn>
                <a:cxn ang="0">
                  <a:pos x="4" y="34"/>
                </a:cxn>
                <a:cxn ang="0">
                  <a:pos x="0" y="27"/>
                </a:cxn>
                <a:cxn ang="0">
                  <a:pos x="0" y="21"/>
                </a:cxn>
                <a:cxn ang="0">
                  <a:pos x="0" y="16"/>
                </a:cxn>
                <a:cxn ang="0">
                  <a:pos x="2" y="10"/>
                </a:cxn>
                <a:cxn ang="0">
                  <a:pos x="6" y="7"/>
                </a:cxn>
                <a:cxn ang="0">
                  <a:pos x="9" y="5"/>
                </a:cxn>
                <a:cxn ang="0">
                  <a:pos x="13" y="1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45" y="0"/>
                </a:cxn>
                <a:cxn ang="0">
                  <a:pos x="54" y="1"/>
                </a:cxn>
                <a:cxn ang="0">
                  <a:pos x="60" y="5"/>
                </a:cxn>
                <a:cxn ang="0">
                  <a:pos x="65" y="9"/>
                </a:cxn>
                <a:cxn ang="0">
                  <a:pos x="67" y="14"/>
                </a:cxn>
                <a:cxn ang="0">
                  <a:pos x="69" y="21"/>
                </a:cxn>
                <a:cxn ang="0">
                  <a:pos x="69" y="27"/>
                </a:cxn>
                <a:cxn ang="0">
                  <a:pos x="65" y="32"/>
                </a:cxn>
                <a:cxn ang="0">
                  <a:pos x="61" y="36"/>
                </a:cxn>
                <a:cxn ang="0">
                  <a:pos x="58" y="39"/>
                </a:cxn>
                <a:cxn ang="0">
                  <a:pos x="51" y="41"/>
                </a:cxn>
                <a:cxn ang="0">
                  <a:pos x="43" y="43"/>
                </a:cxn>
                <a:cxn ang="0">
                  <a:pos x="34" y="43"/>
                </a:cxn>
                <a:cxn ang="0">
                  <a:pos x="34" y="34"/>
                </a:cxn>
                <a:cxn ang="0">
                  <a:pos x="43" y="34"/>
                </a:cxn>
                <a:cxn ang="0">
                  <a:pos x="51" y="32"/>
                </a:cxn>
                <a:cxn ang="0">
                  <a:pos x="56" y="30"/>
                </a:cxn>
                <a:cxn ang="0">
                  <a:pos x="60" y="27"/>
                </a:cxn>
                <a:cxn ang="0">
                  <a:pos x="61" y="21"/>
                </a:cxn>
                <a:cxn ang="0">
                  <a:pos x="60" y="16"/>
                </a:cxn>
                <a:cxn ang="0">
                  <a:pos x="56" y="12"/>
                </a:cxn>
                <a:cxn ang="0">
                  <a:pos x="51" y="9"/>
                </a:cxn>
                <a:cxn ang="0">
                  <a:pos x="43" y="9"/>
                </a:cxn>
                <a:cxn ang="0">
                  <a:pos x="34" y="7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3" y="10"/>
                </a:cxn>
                <a:cxn ang="0">
                  <a:pos x="11" y="14"/>
                </a:cxn>
                <a:cxn ang="0">
                  <a:pos x="9" y="18"/>
                </a:cxn>
                <a:cxn ang="0">
                  <a:pos x="7" y="21"/>
                </a:cxn>
                <a:cxn ang="0">
                  <a:pos x="9" y="27"/>
                </a:cxn>
                <a:cxn ang="0">
                  <a:pos x="13" y="30"/>
                </a:cxn>
                <a:cxn ang="0">
                  <a:pos x="18" y="32"/>
                </a:cxn>
                <a:cxn ang="0">
                  <a:pos x="25" y="34"/>
                </a:cxn>
                <a:cxn ang="0">
                  <a:pos x="34" y="34"/>
                </a:cxn>
              </a:cxnLst>
              <a:rect l="0" t="0" r="r" b="b"/>
              <a:pathLst>
                <a:path w="69" h="43">
                  <a:moveTo>
                    <a:pt x="34" y="43"/>
                  </a:moveTo>
                  <a:lnTo>
                    <a:pt x="24" y="43"/>
                  </a:lnTo>
                  <a:lnTo>
                    <a:pt x="15" y="41"/>
                  </a:lnTo>
                  <a:lnTo>
                    <a:pt x="9" y="37"/>
                  </a:lnTo>
                  <a:lnTo>
                    <a:pt x="4" y="34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7"/>
                  </a:lnTo>
                  <a:lnTo>
                    <a:pt x="9" y="5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54" y="1"/>
                  </a:lnTo>
                  <a:lnTo>
                    <a:pt x="60" y="5"/>
                  </a:lnTo>
                  <a:lnTo>
                    <a:pt x="65" y="9"/>
                  </a:lnTo>
                  <a:lnTo>
                    <a:pt x="67" y="14"/>
                  </a:lnTo>
                  <a:lnTo>
                    <a:pt x="69" y="21"/>
                  </a:lnTo>
                  <a:lnTo>
                    <a:pt x="69" y="27"/>
                  </a:lnTo>
                  <a:lnTo>
                    <a:pt x="65" y="32"/>
                  </a:lnTo>
                  <a:lnTo>
                    <a:pt x="61" y="36"/>
                  </a:lnTo>
                  <a:lnTo>
                    <a:pt x="58" y="39"/>
                  </a:lnTo>
                  <a:lnTo>
                    <a:pt x="51" y="41"/>
                  </a:lnTo>
                  <a:lnTo>
                    <a:pt x="43" y="43"/>
                  </a:lnTo>
                  <a:lnTo>
                    <a:pt x="34" y="43"/>
                  </a:lnTo>
                  <a:close/>
                  <a:moveTo>
                    <a:pt x="34" y="34"/>
                  </a:moveTo>
                  <a:lnTo>
                    <a:pt x="43" y="34"/>
                  </a:lnTo>
                  <a:lnTo>
                    <a:pt x="51" y="32"/>
                  </a:lnTo>
                  <a:lnTo>
                    <a:pt x="56" y="30"/>
                  </a:lnTo>
                  <a:lnTo>
                    <a:pt x="60" y="27"/>
                  </a:lnTo>
                  <a:lnTo>
                    <a:pt x="61" y="21"/>
                  </a:lnTo>
                  <a:lnTo>
                    <a:pt x="60" y="16"/>
                  </a:lnTo>
                  <a:lnTo>
                    <a:pt x="56" y="12"/>
                  </a:lnTo>
                  <a:lnTo>
                    <a:pt x="51" y="9"/>
                  </a:lnTo>
                  <a:lnTo>
                    <a:pt x="43" y="9"/>
                  </a:lnTo>
                  <a:lnTo>
                    <a:pt x="34" y="7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9" y="18"/>
                  </a:lnTo>
                  <a:lnTo>
                    <a:pt x="7" y="21"/>
                  </a:lnTo>
                  <a:lnTo>
                    <a:pt x="9" y="27"/>
                  </a:lnTo>
                  <a:lnTo>
                    <a:pt x="13" y="30"/>
                  </a:lnTo>
                  <a:lnTo>
                    <a:pt x="18" y="32"/>
                  </a:lnTo>
                  <a:lnTo>
                    <a:pt x="25" y="34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21"/>
            <p:cNvSpPr>
              <a:spLocks noEditPoints="1"/>
            </p:cNvSpPr>
            <p:nvPr/>
          </p:nvSpPr>
          <p:spPr bwMode="auto">
            <a:xfrm>
              <a:off x="4847" y="1434"/>
              <a:ext cx="32" cy="23"/>
            </a:xfrm>
            <a:custGeom>
              <a:avLst/>
              <a:gdLst/>
              <a:ahLst/>
              <a:cxnLst>
                <a:cxn ang="0">
                  <a:pos x="65" y="17"/>
                </a:cxn>
                <a:cxn ang="0">
                  <a:pos x="50" y="17"/>
                </a:cxn>
                <a:cxn ang="0">
                  <a:pos x="50" y="47"/>
                </a:cxn>
                <a:cxn ang="0">
                  <a:pos x="41" y="47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41" y="8"/>
                </a:cxn>
                <a:cxn ang="0">
                  <a:pos x="41" y="0"/>
                </a:cxn>
                <a:cxn ang="0">
                  <a:pos x="50" y="0"/>
                </a:cxn>
                <a:cxn ang="0">
                  <a:pos x="50" y="8"/>
                </a:cxn>
                <a:cxn ang="0">
                  <a:pos x="65" y="8"/>
                </a:cxn>
                <a:cxn ang="0">
                  <a:pos x="65" y="17"/>
                </a:cxn>
                <a:cxn ang="0">
                  <a:pos x="41" y="17"/>
                </a:cxn>
                <a:cxn ang="0">
                  <a:pos x="16" y="17"/>
                </a:cxn>
                <a:cxn ang="0">
                  <a:pos x="41" y="36"/>
                </a:cxn>
                <a:cxn ang="0">
                  <a:pos x="41" y="17"/>
                </a:cxn>
              </a:cxnLst>
              <a:rect l="0" t="0" r="r" b="b"/>
              <a:pathLst>
                <a:path w="65" h="47">
                  <a:moveTo>
                    <a:pt x="65" y="17"/>
                  </a:moveTo>
                  <a:lnTo>
                    <a:pt x="50" y="17"/>
                  </a:lnTo>
                  <a:lnTo>
                    <a:pt x="50" y="47"/>
                  </a:lnTo>
                  <a:lnTo>
                    <a:pt x="41" y="47"/>
                  </a:lnTo>
                  <a:lnTo>
                    <a:pt x="0" y="15"/>
                  </a:lnTo>
                  <a:lnTo>
                    <a:pt x="0" y="8"/>
                  </a:lnTo>
                  <a:lnTo>
                    <a:pt x="41" y="8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65" y="8"/>
                  </a:lnTo>
                  <a:lnTo>
                    <a:pt x="65" y="17"/>
                  </a:lnTo>
                  <a:close/>
                  <a:moveTo>
                    <a:pt x="41" y="17"/>
                  </a:moveTo>
                  <a:lnTo>
                    <a:pt x="16" y="17"/>
                  </a:lnTo>
                  <a:lnTo>
                    <a:pt x="41" y="36"/>
                  </a:lnTo>
                  <a:lnTo>
                    <a:pt x="4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422"/>
            <p:cNvSpPr>
              <a:spLocks noChangeArrowheads="1"/>
            </p:cNvSpPr>
            <p:nvPr/>
          </p:nvSpPr>
          <p:spPr bwMode="auto">
            <a:xfrm>
              <a:off x="4865" y="1417"/>
              <a:ext cx="4" cy="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23"/>
            <p:cNvSpPr>
              <a:spLocks noEditPoints="1"/>
            </p:cNvSpPr>
            <p:nvPr/>
          </p:nvSpPr>
          <p:spPr bwMode="auto">
            <a:xfrm>
              <a:off x="4846" y="1392"/>
              <a:ext cx="34" cy="22"/>
            </a:xfrm>
            <a:custGeom>
              <a:avLst/>
              <a:gdLst/>
              <a:ahLst/>
              <a:cxnLst>
                <a:cxn ang="0">
                  <a:pos x="34" y="43"/>
                </a:cxn>
                <a:cxn ang="0">
                  <a:pos x="24" y="43"/>
                </a:cxn>
                <a:cxn ang="0">
                  <a:pos x="15" y="41"/>
                </a:cxn>
                <a:cxn ang="0">
                  <a:pos x="9" y="37"/>
                </a:cxn>
                <a:cxn ang="0">
                  <a:pos x="4" y="34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0" y="16"/>
                </a:cxn>
                <a:cxn ang="0">
                  <a:pos x="2" y="10"/>
                </a:cxn>
                <a:cxn ang="0">
                  <a:pos x="6" y="7"/>
                </a:cxn>
                <a:cxn ang="0">
                  <a:pos x="9" y="5"/>
                </a:cxn>
                <a:cxn ang="0">
                  <a:pos x="13" y="1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45" y="0"/>
                </a:cxn>
                <a:cxn ang="0">
                  <a:pos x="54" y="1"/>
                </a:cxn>
                <a:cxn ang="0">
                  <a:pos x="60" y="5"/>
                </a:cxn>
                <a:cxn ang="0">
                  <a:pos x="65" y="9"/>
                </a:cxn>
                <a:cxn ang="0">
                  <a:pos x="67" y="14"/>
                </a:cxn>
                <a:cxn ang="0">
                  <a:pos x="69" y="21"/>
                </a:cxn>
                <a:cxn ang="0">
                  <a:pos x="69" y="27"/>
                </a:cxn>
                <a:cxn ang="0">
                  <a:pos x="65" y="32"/>
                </a:cxn>
                <a:cxn ang="0">
                  <a:pos x="61" y="36"/>
                </a:cxn>
                <a:cxn ang="0">
                  <a:pos x="58" y="39"/>
                </a:cxn>
                <a:cxn ang="0">
                  <a:pos x="51" y="41"/>
                </a:cxn>
                <a:cxn ang="0">
                  <a:pos x="43" y="43"/>
                </a:cxn>
                <a:cxn ang="0">
                  <a:pos x="34" y="43"/>
                </a:cxn>
                <a:cxn ang="0">
                  <a:pos x="34" y="34"/>
                </a:cxn>
                <a:cxn ang="0">
                  <a:pos x="43" y="34"/>
                </a:cxn>
                <a:cxn ang="0">
                  <a:pos x="51" y="32"/>
                </a:cxn>
                <a:cxn ang="0">
                  <a:pos x="56" y="30"/>
                </a:cxn>
                <a:cxn ang="0">
                  <a:pos x="60" y="27"/>
                </a:cxn>
                <a:cxn ang="0">
                  <a:pos x="61" y="21"/>
                </a:cxn>
                <a:cxn ang="0">
                  <a:pos x="60" y="16"/>
                </a:cxn>
                <a:cxn ang="0">
                  <a:pos x="56" y="12"/>
                </a:cxn>
                <a:cxn ang="0">
                  <a:pos x="51" y="9"/>
                </a:cxn>
                <a:cxn ang="0">
                  <a:pos x="43" y="9"/>
                </a:cxn>
                <a:cxn ang="0">
                  <a:pos x="34" y="7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3" y="10"/>
                </a:cxn>
                <a:cxn ang="0">
                  <a:pos x="11" y="14"/>
                </a:cxn>
                <a:cxn ang="0">
                  <a:pos x="9" y="18"/>
                </a:cxn>
                <a:cxn ang="0">
                  <a:pos x="7" y="21"/>
                </a:cxn>
                <a:cxn ang="0">
                  <a:pos x="9" y="27"/>
                </a:cxn>
                <a:cxn ang="0">
                  <a:pos x="13" y="30"/>
                </a:cxn>
                <a:cxn ang="0">
                  <a:pos x="18" y="32"/>
                </a:cxn>
                <a:cxn ang="0">
                  <a:pos x="25" y="34"/>
                </a:cxn>
                <a:cxn ang="0">
                  <a:pos x="34" y="34"/>
                </a:cxn>
              </a:cxnLst>
              <a:rect l="0" t="0" r="r" b="b"/>
              <a:pathLst>
                <a:path w="69" h="43">
                  <a:moveTo>
                    <a:pt x="34" y="43"/>
                  </a:moveTo>
                  <a:lnTo>
                    <a:pt x="24" y="43"/>
                  </a:lnTo>
                  <a:lnTo>
                    <a:pt x="15" y="41"/>
                  </a:lnTo>
                  <a:lnTo>
                    <a:pt x="9" y="37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7"/>
                  </a:lnTo>
                  <a:lnTo>
                    <a:pt x="9" y="5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54" y="1"/>
                  </a:lnTo>
                  <a:lnTo>
                    <a:pt x="60" y="5"/>
                  </a:lnTo>
                  <a:lnTo>
                    <a:pt x="65" y="9"/>
                  </a:lnTo>
                  <a:lnTo>
                    <a:pt x="67" y="14"/>
                  </a:lnTo>
                  <a:lnTo>
                    <a:pt x="69" y="21"/>
                  </a:lnTo>
                  <a:lnTo>
                    <a:pt x="69" y="27"/>
                  </a:lnTo>
                  <a:lnTo>
                    <a:pt x="65" y="32"/>
                  </a:lnTo>
                  <a:lnTo>
                    <a:pt x="61" y="36"/>
                  </a:lnTo>
                  <a:lnTo>
                    <a:pt x="58" y="39"/>
                  </a:lnTo>
                  <a:lnTo>
                    <a:pt x="51" y="41"/>
                  </a:lnTo>
                  <a:lnTo>
                    <a:pt x="43" y="43"/>
                  </a:lnTo>
                  <a:lnTo>
                    <a:pt x="34" y="43"/>
                  </a:lnTo>
                  <a:close/>
                  <a:moveTo>
                    <a:pt x="34" y="34"/>
                  </a:moveTo>
                  <a:lnTo>
                    <a:pt x="43" y="34"/>
                  </a:lnTo>
                  <a:lnTo>
                    <a:pt x="51" y="32"/>
                  </a:lnTo>
                  <a:lnTo>
                    <a:pt x="56" y="30"/>
                  </a:lnTo>
                  <a:lnTo>
                    <a:pt x="60" y="27"/>
                  </a:lnTo>
                  <a:lnTo>
                    <a:pt x="61" y="21"/>
                  </a:lnTo>
                  <a:lnTo>
                    <a:pt x="60" y="16"/>
                  </a:lnTo>
                  <a:lnTo>
                    <a:pt x="56" y="12"/>
                  </a:lnTo>
                  <a:lnTo>
                    <a:pt x="51" y="9"/>
                  </a:lnTo>
                  <a:lnTo>
                    <a:pt x="43" y="9"/>
                  </a:lnTo>
                  <a:lnTo>
                    <a:pt x="34" y="7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9" y="18"/>
                  </a:lnTo>
                  <a:lnTo>
                    <a:pt x="7" y="21"/>
                  </a:lnTo>
                  <a:lnTo>
                    <a:pt x="9" y="27"/>
                  </a:lnTo>
                  <a:lnTo>
                    <a:pt x="13" y="30"/>
                  </a:lnTo>
                  <a:lnTo>
                    <a:pt x="18" y="32"/>
                  </a:lnTo>
                  <a:lnTo>
                    <a:pt x="25" y="34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24"/>
            <p:cNvSpPr>
              <a:spLocks/>
            </p:cNvSpPr>
            <p:nvPr/>
          </p:nvSpPr>
          <p:spPr bwMode="auto">
            <a:xfrm>
              <a:off x="4847" y="1366"/>
              <a:ext cx="32" cy="22"/>
            </a:xfrm>
            <a:custGeom>
              <a:avLst/>
              <a:gdLst/>
              <a:ahLst/>
              <a:cxnLst>
                <a:cxn ang="0">
                  <a:pos x="7" y="44"/>
                </a:cxn>
                <a:cxn ang="0">
                  <a:pos x="0" y="44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14" y="6"/>
                </a:cxn>
                <a:cxn ang="0">
                  <a:pos x="25" y="13"/>
                </a:cxn>
                <a:cxn ang="0">
                  <a:pos x="36" y="17"/>
                </a:cxn>
                <a:cxn ang="0">
                  <a:pos x="47" y="22"/>
                </a:cxn>
                <a:cxn ang="0">
                  <a:pos x="56" y="24"/>
                </a:cxn>
                <a:cxn ang="0">
                  <a:pos x="65" y="24"/>
                </a:cxn>
                <a:cxn ang="0">
                  <a:pos x="65" y="33"/>
                </a:cxn>
                <a:cxn ang="0">
                  <a:pos x="58" y="33"/>
                </a:cxn>
                <a:cxn ang="0">
                  <a:pos x="47" y="29"/>
                </a:cxn>
                <a:cxn ang="0">
                  <a:pos x="36" y="26"/>
                </a:cxn>
                <a:cxn ang="0">
                  <a:pos x="25" y="20"/>
                </a:cxn>
                <a:cxn ang="0">
                  <a:pos x="16" y="15"/>
                </a:cxn>
                <a:cxn ang="0">
                  <a:pos x="7" y="9"/>
                </a:cxn>
                <a:cxn ang="0">
                  <a:pos x="7" y="44"/>
                </a:cxn>
              </a:cxnLst>
              <a:rect l="0" t="0" r="r" b="b"/>
              <a:pathLst>
                <a:path w="65" h="44">
                  <a:moveTo>
                    <a:pt x="7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4" y="6"/>
                  </a:lnTo>
                  <a:lnTo>
                    <a:pt x="25" y="13"/>
                  </a:lnTo>
                  <a:lnTo>
                    <a:pt x="36" y="17"/>
                  </a:lnTo>
                  <a:lnTo>
                    <a:pt x="47" y="22"/>
                  </a:lnTo>
                  <a:lnTo>
                    <a:pt x="56" y="24"/>
                  </a:lnTo>
                  <a:lnTo>
                    <a:pt x="65" y="24"/>
                  </a:lnTo>
                  <a:lnTo>
                    <a:pt x="65" y="33"/>
                  </a:lnTo>
                  <a:lnTo>
                    <a:pt x="58" y="33"/>
                  </a:lnTo>
                  <a:lnTo>
                    <a:pt x="47" y="29"/>
                  </a:lnTo>
                  <a:lnTo>
                    <a:pt x="36" y="26"/>
                  </a:lnTo>
                  <a:lnTo>
                    <a:pt x="25" y="20"/>
                  </a:lnTo>
                  <a:lnTo>
                    <a:pt x="16" y="15"/>
                  </a:lnTo>
                  <a:lnTo>
                    <a:pt x="7" y="9"/>
                  </a:lnTo>
                  <a:lnTo>
                    <a:pt x="7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25"/>
            <p:cNvSpPr>
              <a:spLocks/>
            </p:cNvSpPr>
            <p:nvPr/>
          </p:nvSpPr>
          <p:spPr bwMode="auto">
            <a:xfrm>
              <a:off x="4846" y="1351"/>
              <a:ext cx="43" cy="12"/>
            </a:xfrm>
            <a:custGeom>
              <a:avLst/>
              <a:gdLst/>
              <a:ahLst/>
              <a:cxnLst>
                <a:cxn ang="0">
                  <a:pos x="87" y="18"/>
                </a:cxn>
                <a:cxn ang="0">
                  <a:pos x="87" y="23"/>
                </a:cxn>
                <a:cxn ang="0">
                  <a:pos x="65" y="12"/>
                </a:cxn>
                <a:cxn ang="0">
                  <a:pos x="43" y="9"/>
                </a:cxn>
                <a:cxn ang="0">
                  <a:pos x="34" y="11"/>
                </a:cxn>
                <a:cxn ang="0">
                  <a:pos x="27" y="11"/>
                </a:cxn>
                <a:cxn ang="0">
                  <a:pos x="20" y="12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6" y="20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11" y="9"/>
                </a:cxn>
                <a:cxn ang="0">
                  <a:pos x="24" y="3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4" y="2"/>
                </a:cxn>
                <a:cxn ang="0">
                  <a:pos x="67" y="5"/>
                </a:cxn>
                <a:cxn ang="0">
                  <a:pos x="78" y="11"/>
                </a:cxn>
                <a:cxn ang="0">
                  <a:pos x="87" y="18"/>
                </a:cxn>
              </a:cxnLst>
              <a:rect l="0" t="0" r="r" b="b"/>
              <a:pathLst>
                <a:path w="87" h="23">
                  <a:moveTo>
                    <a:pt x="87" y="18"/>
                  </a:moveTo>
                  <a:lnTo>
                    <a:pt x="87" y="23"/>
                  </a:lnTo>
                  <a:lnTo>
                    <a:pt x="65" y="12"/>
                  </a:lnTo>
                  <a:lnTo>
                    <a:pt x="43" y="9"/>
                  </a:lnTo>
                  <a:lnTo>
                    <a:pt x="34" y="11"/>
                  </a:lnTo>
                  <a:lnTo>
                    <a:pt x="27" y="11"/>
                  </a:lnTo>
                  <a:lnTo>
                    <a:pt x="20" y="12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6" y="20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1" y="9"/>
                  </a:lnTo>
                  <a:lnTo>
                    <a:pt x="24" y="3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7" y="5"/>
                  </a:lnTo>
                  <a:lnTo>
                    <a:pt x="78" y="11"/>
                  </a:lnTo>
                  <a:lnTo>
                    <a:pt x="87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26"/>
            <p:cNvSpPr>
              <a:spLocks/>
            </p:cNvSpPr>
            <p:nvPr/>
          </p:nvSpPr>
          <p:spPr bwMode="auto">
            <a:xfrm>
              <a:off x="4861" y="2150"/>
              <a:ext cx="18" cy="22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36" y="22"/>
                </a:cxn>
                <a:cxn ang="0">
                  <a:pos x="0" y="0"/>
                </a:cxn>
                <a:cxn ang="0">
                  <a:pos x="0" y="43"/>
                </a:cxn>
              </a:cxnLst>
              <a:rect l="0" t="0" r="r" b="b"/>
              <a:pathLst>
                <a:path w="36" h="43">
                  <a:moveTo>
                    <a:pt x="0" y="43"/>
                  </a:moveTo>
                  <a:lnTo>
                    <a:pt x="36" y="22"/>
                  </a:lnTo>
                  <a:lnTo>
                    <a:pt x="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DCDCDC"/>
            </a:solidFill>
            <a:ln w="0">
              <a:solidFill>
                <a:srgbClr val="DCDCD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27"/>
            <p:cNvSpPr>
              <a:spLocks/>
            </p:cNvSpPr>
            <p:nvPr/>
          </p:nvSpPr>
          <p:spPr bwMode="auto">
            <a:xfrm>
              <a:off x="4861" y="2150"/>
              <a:ext cx="18" cy="22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36" y="22"/>
                </a:cxn>
                <a:cxn ang="0">
                  <a:pos x="0" y="0"/>
                </a:cxn>
                <a:cxn ang="0">
                  <a:pos x="0" y="43"/>
                </a:cxn>
              </a:cxnLst>
              <a:rect l="0" t="0" r="r" b="b"/>
              <a:pathLst>
                <a:path w="36" h="43">
                  <a:moveTo>
                    <a:pt x="0" y="43"/>
                  </a:moveTo>
                  <a:lnTo>
                    <a:pt x="36" y="22"/>
                  </a:lnTo>
                  <a:lnTo>
                    <a:pt x="0" y="0"/>
                  </a:lnTo>
                  <a:lnTo>
                    <a:pt x="0" y="43"/>
                  </a:lnTo>
                </a:path>
              </a:pathLst>
            </a:custGeom>
            <a:noFill/>
            <a:ln w="0">
              <a:solidFill>
                <a:srgbClr val="DCDCD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28"/>
            <p:cNvSpPr>
              <a:spLocks noEditPoints="1"/>
            </p:cNvSpPr>
            <p:nvPr/>
          </p:nvSpPr>
          <p:spPr bwMode="auto">
            <a:xfrm>
              <a:off x="3669" y="3382"/>
              <a:ext cx="45" cy="41"/>
            </a:xfrm>
            <a:custGeom>
              <a:avLst/>
              <a:gdLst/>
              <a:ahLst/>
              <a:cxnLst>
                <a:cxn ang="0">
                  <a:pos x="90" y="83"/>
                </a:cxn>
                <a:cxn ang="0">
                  <a:pos x="0" y="47"/>
                </a:cxn>
                <a:cxn ang="0">
                  <a:pos x="0" y="36"/>
                </a:cxn>
                <a:cxn ang="0">
                  <a:pos x="90" y="0"/>
                </a:cxn>
                <a:cxn ang="0">
                  <a:pos x="90" y="13"/>
                </a:cxn>
                <a:cxn ang="0">
                  <a:pos x="63" y="22"/>
                </a:cxn>
                <a:cxn ang="0">
                  <a:pos x="63" y="59"/>
                </a:cxn>
                <a:cxn ang="0">
                  <a:pos x="90" y="70"/>
                </a:cxn>
                <a:cxn ang="0">
                  <a:pos x="90" y="83"/>
                </a:cxn>
                <a:cxn ang="0">
                  <a:pos x="52" y="56"/>
                </a:cxn>
                <a:cxn ang="0">
                  <a:pos x="52" y="25"/>
                </a:cxn>
                <a:cxn ang="0">
                  <a:pos x="29" y="34"/>
                </a:cxn>
                <a:cxn ang="0">
                  <a:pos x="18" y="38"/>
                </a:cxn>
                <a:cxn ang="0">
                  <a:pos x="11" y="41"/>
                </a:cxn>
                <a:cxn ang="0">
                  <a:pos x="20" y="43"/>
                </a:cxn>
                <a:cxn ang="0">
                  <a:pos x="27" y="47"/>
                </a:cxn>
                <a:cxn ang="0">
                  <a:pos x="52" y="56"/>
                </a:cxn>
              </a:cxnLst>
              <a:rect l="0" t="0" r="r" b="b"/>
              <a:pathLst>
                <a:path w="90" h="83">
                  <a:moveTo>
                    <a:pt x="90" y="83"/>
                  </a:moveTo>
                  <a:lnTo>
                    <a:pt x="0" y="47"/>
                  </a:lnTo>
                  <a:lnTo>
                    <a:pt x="0" y="36"/>
                  </a:lnTo>
                  <a:lnTo>
                    <a:pt x="90" y="0"/>
                  </a:lnTo>
                  <a:lnTo>
                    <a:pt x="90" y="13"/>
                  </a:lnTo>
                  <a:lnTo>
                    <a:pt x="63" y="22"/>
                  </a:lnTo>
                  <a:lnTo>
                    <a:pt x="63" y="59"/>
                  </a:lnTo>
                  <a:lnTo>
                    <a:pt x="90" y="70"/>
                  </a:lnTo>
                  <a:lnTo>
                    <a:pt x="90" y="83"/>
                  </a:lnTo>
                  <a:close/>
                  <a:moveTo>
                    <a:pt x="52" y="56"/>
                  </a:moveTo>
                  <a:lnTo>
                    <a:pt x="52" y="25"/>
                  </a:lnTo>
                  <a:lnTo>
                    <a:pt x="29" y="34"/>
                  </a:lnTo>
                  <a:lnTo>
                    <a:pt x="18" y="38"/>
                  </a:lnTo>
                  <a:lnTo>
                    <a:pt x="11" y="41"/>
                  </a:lnTo>
                  <a:lnTo>
                    <a:pt x="20" y="43"/>
                  </a:lnTo>
                  <a:lnTo>
                    <a:pt x="27" y="47"/>
                  </a:lnTo>
                  <a:lnTo>
                    <a:pt x="52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29"/>
            <p:cNvSpPr>
              <a:spLocks/>
            </p:cNvSpPr>
            <p:nvPr/>
          </p:nvSpPr>
          <p:spPr bwMode="auto">
            <a:xfrm>
              <a:off x="3682" y="3352"/>
              <a:ext cx="32" cy="26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4" y="10"/>
                </a:cxn>
                <a:cxn ang="0">
                  <a:pos x="59" y="14"/>
                </a:cxn>
                <a:cxn ang="0">
                  <a:pos x="63" y="19"/>
                </a:cxn>
                <a:cxn ang="0">
                  <a:pos x="65" y="23"/>
                </a:cxn>
                <a:cxn ang="0">
                  <a:pos x="65" y="28"/>
                </a:cxn>
                <a:cxn ang="0">
                  <a:pos x="65" y="34"/>
                </a:cxn>
                <a:cxn ang="0">
                  <a:pos x="63" y="39"/>
                </a:cxn>
                <a:cxn ang="0">
                  <a:pos x="61" y="43"/>
                </a:cxn>
                <a:cxn ang="0">
                  <a:pos x="58" y="46"/>
                </a:cxn>
                <a:cxn ang="0">
                  <a:pos x="54" y="48"/>
                </a:cxn>
                <a:cxn ang="0">
                  <a:pos x="50" y="48"/>
                </a:cxn>
                <a:cxn ang="0">
                  <a:pos x="45" y="50"/>
                </a:cxn>
                <a:cxn ang="0">
                  <a:pos x="40" y="50"/>
                </a:cxn>
                <a:cxn ang="0">
                  <a:pos x="0" y="50"/>
                </a:cxn>
                <a:cxn ang="0">
                  <a:pos x="0" y="37"/>
                </a:cxn>
                <a:cxn ang="0">
                  <a:pos x="34" y="37"/>
                </a:cxn>
                <a:cxn ang="0">
                  <a:pos x="41" y="37"/>
                </a:cxn>
                <a:cxn ang="0">
                  <a:pos x="47" y="37"/>
                </a:cxn>
                <a:cxn ang="0">
                  <a:pos x="50" y="36"/>
                </a:cxn>
                <a:cxn ang="0">
                  <a:pos x="52" y="34"/>
                </a:cxn>
                <a:cxn ang="0">
                  <a:pos x="54" y="30"/>
                </a:cxn>
                <a:cxn ang="0">
                  <a:pos x="56" y="27"/>
                </a:cxn>
                <a:cxn ang="0">
                  <a:pos x="54" y="21"/>
                </a:cxn>
                <a:cxn ang="0">
                  <a:pos x="52" y="18"/>
                </a:cxn>
                <a:cxn ang="0">
                  <a:pos x="50" y="14"/>
                </a:cxn>
                <a:cxn ang="0">
                  <a:pos x="47" y="12"/>
                </a:cxn>
                <a:cxn ang="0">
                  <a:pos x="41" y="10"/>
                </a:cxn>
                <a:cxn ang="0">
                  <a:pos x="3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65" y="0"/>
                </a:cxn>
                <a:cxn ang="0">
                  <a:pos x="65" y="10"/>
                </a:cxn>
              </a:cxnLst>
              <a:rect l="0" t="0" r="r" b="b"/>
              <a:pathLst>
                <a:path w="65" h="50">
                  <a:moveTo>
                    <a:pt x="65" y="10"/>
                  </a:moveTo>
                  <a:lnTo>
                    <a:pt x="54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5" y="23"/>
                  </a:lnTo>
                  <a:lnTo>
                    <a:pt x="65" y="28"/>
                  </a:lnTo>
                  <a:lnTo>
                    <a:pt x="65" y="34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8" y="46"/>
                  </a:lnTo>
                  <a:lnTo>
                    <a:pt x="54" y="48"/>
                  </a:lnTo>
                  <a:lnTo>
                    <a:pt x="50" y="48"/>
                  </a:lnTo>
                  <a:lnTo>
                    <a:pt x="45" y="50"/>
                  </a:lnTo>
                  <a:lnTo>
                    <a:pt x="40" y="50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34" y="37"/>
                  </a:lnTo>
                  <a:lnTo>
                    <a:pt x="41" y="37"/>
                  </a:lnTo>
                  <a:lnTo>
                    <a:pt x="47" y="37"/>
                  </a:lnTo>
                  <a:lnTo>
                    <a:pt x="50" y="36"/>
                  </a:lnTo>
                  <a:lnTo>
                    <a:pt x="52" y="34"/>
                  </a:lnTo>
                  <a:lnTo>
                    <a:pt x="54" y="30"/>
                  </a:lnTo>
                  <a:lnTo>
                    <a:pt x="56" y="27"/>
                  </a:lnTo>
                  <a:lnTo>
                    <a:pt x="54" y="21"/>
                  </a:lnTo>
                  <a:lnTo>
                    <a:pt x="52" y="18"/>
                  </a:lnTo>
                  <a:lnTo>
                    <a:pt x="50" y="14"/>
                  </a:lnTo>
                  <a:lnTo>
                    <a:pt x="47" y="12"/>
                  </a:lnTo>
                  <a:lnTo>
                    <a:pt x="41" y="10"/>
                  </a:lnTo>
                  <a:lnTo>
                    <a:pt x="3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30"/>
            <p:cNvSpPr>
              <a:spLocks noEditPoints="1"/>
            </p:cNvSpPr>
            <p:nvPr/>
          </p:nvSpPr>
          <p:spPr bwMode="auto">
            <a:xfrm>
              <a:off x="3681" y="3318"/>
              <a:ext cx="46" cy="28"/>
            </a:xfrm>
            <a:custGeom>
              <a:avLst/>
              <a:gdLst/>
              <a:ahLst/>
              <a:cxnLst>
                <a:cxn ang="0">
                  <a:pos x="72" y="42"/>
                </a:cxn>
                <a:cxn ang="0">
                  <a:pos x="79" y="40"/>
                </a:cxn>
                <a:cxn ang="0">
                  <a:pos x="81" y="29"/>
                </a:cxn>
                <a:cxn ang="0">
                  <a:pos x="79" y="18"/>
                </a:cxn>
                <a:cxn ang="0">
                  <a:pos x="70" y="13"/>
                </a:cxn>
                <a:cxn ang="0">
                  <a:pos x="65" y="11"/>
                </a:cxn>
                <a:cxn ang="0">
                  <a:pos x="63" y="16"/>
                </a:cxn>
                <a:cxn ang="0">
                  <a:pos x="67" y="29"/>
                </a:cxn>
                <a:cxn ang="0">
                  <a:pos x="61" y="43"/>
                </a:cxn>
                <a:cxn ang="0">
                  <a:pos x="51" y="52"/>
                </a:cxn>
                <a:cxn ang="0">
                  <a:pos x="34" y="56"/>
                </a:cxn>
                <a:cxn ang="0">
                  <a:pos x="16" y="52"/>
                </a:cxn>
                <a:cxn ang="0">
                  <a:pos x="6" y="43"/>
                </a:cxn>
                <a:cxn ang="0">
                  <a:pos x="0" y="29"/>
                </a:cxn>
                <a:cxn ang="0">
                  <a:pos x="6" y="16"/>
                </a:cxn>
                <a:cxn ang="0">
                  <a:pos x="2" y="11"/>
                </a:cxn>
                <a:cxn ang="0">
                  <a:pos x="58" y="0"/>
                </a:cxn>
                <a:cxn ang="0">
                  <a:pos x="74" y="2"/>
                </a:cxn>
                <a:cxn ang="0">
                  <a:pos x="85" y="7"/>
                </a:cxn>
                <a:cxn ang="0">
                  <a:pos x="90" y="20"/>
                </a:cxn>
                <a:cxn ang="0">
                  <a:pos x="92" y="36"/>
                </a:cxn>
                <a:cxn ang="0">
                  <a:pos x="87" y="47"/>
                </a:cxn>
                <a:cxn ang="0">
                  <a:pos x="78" y="54"/>
                </a:cxn>
                <a:cxn ang="0">
                  <a:pos x="33" y="43"/>
                </a:cxn>
                <a:cxn ang="0">
                  <a:pos x="47" y="42"/>
                </a:cxn>
                <a:cxn ang="0">
                  <a:pos x="54" y="36"/>
                </a:cxn>
                <a:cxn ang="0">
                  <a:pos x="56" y="27"/>
                </a:cxn>
                <a:cxn ang="0">
                  <a:pos x="54" y="20"/>
                </a:cxn>
                <a:cxn ang="0">
                  <a:pos x="47" y="13"/>
                </a:cxn>
                <a:cxn ang="0">
                  <a:pos x="33" y="11"/>
                </a:cxn>
                <a:cxn ang="0">
                  <a:pos x="22" y="15"/>
                </a:cxn>
                <a:cxn ang="0">
                  <a:pos x="13" y="20"/>
                </a:cxn>
                <a:cxn ang="0">
                  <a:pos x="11" y="27"/>
                </a:cxn>
                <a:cxn ang="0">
                  <a:pos x="13" y="36"/>
                </a:cxn>
                <a:cxn ang="0">
                  <a:pos x="20" y="42"/>
                </a:cxn>
                <a:cxn ang="0">
                  <a:pos x="33" y="43"/>
                </a:cxn>
              </a:cxnLst>
              <a:rect l="0" t="0" r="r" b="b"/>
              <a:pathLst>
                <a:path w="92" h="56">
                  <a:moveTo>
                    <a:pt x="72" y="54"/>
                  </a:moveTo>
                  <a:lnTo>
                    <a:pt x="72" y="42"/>
                  </a:lnTo>
                  <a:lnTo>
                    <a:pt x="76" y="42"/>
                  </a:lnTo>
                  <a:lnTo>
                    <a:pt x="79" y="40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1" y="22"/>
                  </a:lnTo>
                  <a:lnTo>
                    <a:pt x="79" y="18"/>
                  </a:lnTo>
                  <a:lnTo>
                    <a:pt x="76" y="15"/>
                  </a:lnTo>
                  <a:lnTo>
                    <a:pt x="70" y="13"/>
                  </a:lnTo>
                  <a:lnTo>
                    <a:pt x="69" y="13"/>
                  </a:lnTo>
                  <a:lnTo>
                    <a:pt x="65" y="11"/>
                  </a:lnTo>
                  <a:lnTo>
                    <a:pt x="58" y="11"/>
                  </a:lnTo>
                  <a:lnTo>
                    <a:pt x="63" y="16"/>
                  </a:lnTo>
                  <a:lnTo>
                    <a:pt x="65" y="22"/>
                  </a:lnTo>
                  <a:lnTo>
                    <a:pt x="67" y="29"/>
                  </a:lnTo>
                  <a:lnTo>
                    <a:pt x="65" y="36"/>
                  </a:lnTo>
                  <a:lnTo>
                    <a:pt x="61" y="43"/>
                  </a:lnTo>
                  <a:lnTo>
                    <a:pt x="56" y="49"/>
                  </a:lnTo>
                  <a:lnTo>
                    <a:pt x="51" y="52"/>
                  </a:lnTo>
                  <a:lnTo>
                    <a:pt x="42" y="54"/>
                  </a:lnTo>
                  <a:lnTo>
                    <a:pt x="34" y="56"/>
                  </a:lnTo>
                  <a:lnTo>
                    <a:pt x="25" y="54"/>
                  </a:lnTo>
                  <a:lnTo>
                    <a:pt x="16" y="52"/>
                  </a:lnTo>
                  <a:lnTo>
                    <a:pt x="9" y="49"/>
                  </a:lnTo>
                  <a:lnTo>
                    <a:pt x="6" y="43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9" y="11"/>
                  </a:lnTo>
                  <a:lnTo>
                    <a:pt x="2" y="11"/>
                  </a:lnTo>
                  <a:lnTo>
                    <a:pt x="2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79" y="4"/>
                  </a:lnTo>
                  <a:lnTo>
                    <a:pt x="85" y="7"/>
                  </a:lnTo>
                  <a:lnTo>
                    <a:pt x="88" y="13"/>
                  </a:lnTo>
                  <a:lnTo>
                    <a:pt x="90" y="20"/>
                  </a:lnTo>
                  <a:lnTo>
                    <a:pt x="92" y="29"/>
                  </a:lnTo>
                  <a:lnTo>
                    <a:pt x="92" y="36"/>
                  </a:lnTo>
                  <a:lnTo>
                    <a:pt x="90" y="42"/>
                  </a:lnTo>
                  <a:lnTo>
                    <a:pt x="87" y="47"/>
                  </a:lnTo>
                  <a:lnTo>
                    <a:pt x="83" y="51"/>
                  </a:lnTo>
                  <a:lnTo>
                    <a:pt x="78" y="54"/>
                  </a:lnTo>
                  <a:lnTo>
                    <a:pt x="72" y="54"/>
                  </a:lnTo>
                  <a:close/>
                  <a:moveTo>
                    <a:pt x="33" y="43"/>
                  </a:moveTo>
                  <a:lnTo>
                    <a:pt x="40" y="43"/>
                  </a:lnTo>
                  <a:lnTo>
                    <a:pt x="47" y="42"/>
                  </a:lnTo>
                  <a:lnTo>
                    <a:pt x="51" y="40"/>
                  </a:lnTo>
                  <a:lnTo>
                    <a:pt x="54" y="36"/>
                  </a:lnTo>
                  <a:lnTo>
                    <a:pt x="56" y="33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4" y="20"/>
                  </a:lnTo>
                  <a:lnTo>
                    <a:pt x="51" y="16"/>
                  </a:lnTo>
                  <a:lnTo>
                    <a:pt x="47" y="13"/>
                  </a:lnTo>
                  <a:lnTo>
                    <a:pt x="40" y="13"/>
                  </a:lnTo>
                  <a:lnTo>
                    <a:pt x="33" y="11"/>
                  </a:lnTo>
                  <a:lnTo>
                    <a:pt x="27" y="13"/>
                  </a:lnTo>
                  <a:lnTo>
                    <a:pt x="22" y="15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1" y="24"/>
                  </a:lnTo>
                  <a:lnTo>
                    <a:pt x="11" y="27"/>
                  </a:lnTo>
                  <a:lnTo>
                    <a:pt x="11" y="33"/>
                  </a:lnTo>
                  <a:lnTo>
                    <a:pt x="13" y="36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7" y="43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31"/>
            <p:cNvSpPr>
              <a:spLocks/>
            </p:cNvSpPr>
            <p:nvPr/>
          </p:nvSpPr>
          <p:spPr bwMode="auto">
            <a:xfrm>
              <a:off x="3682" y="3284"/>
              <a:ext cx="32" cy="25"/>
            </a:xfrm>
            <a:custGeom>
              <a:avLst/>
              <a:gdLst/>
              <a:ahLst/>
              <a:cxnLst>
                <a:cxn ang="0">
                  <a:pos x="65" y="11"/>
                </a:cxn>
                <a:cxn ang="0">
                  <a:pos x="54" y="11"/>
                </a:cxn>
                <a:cxn ang="0">
                  <a:pos x="59" y="16"/>
                </a:cxn>
                <a:cxn ang="0">
                  <a:pos x="63" y="20"/>
                </a:cxn>
                <a:cxn ang="0">
                  <a:pos x="65" y="25"/>
                </a:cxn>
                <a:cxn ang="0">
                  <a:pos x="65" y="30"/>
                </a:cxn>
                <a:cxn ang="0">
                  <a:pos x="65" y="36"/>
                </a:cxn>
                <a:cxn ang="0">
                  <a:pos x="63" y="39"/>
                </a:cxn>
                <a:cxn ang="0">
                  <a:pos x="61" y="43"/>
                </a:cxn>
                <a:cxn ang="0">
                  <a:pos x="58" y="47"/>
                </a:cxn>
                <a:cxn ang="0">
                  <a:pos x="54" y="48"/>
                </a:cxn>
                <a:cxn ang="0">
                  <a:pos x="50" y="50"/>
                </a:cxn>
                <a:cxn ang="0">
                  <a:pos x="45" y="50"/>
                </a:cxn>
                <a:cxn ang="0">
                  <a:pos x="40" y="50"/>
                </a:cxn>
                <a:cxn ang="0">
                  <a:pos x="0" y="50"/>
                </a:cxn>
                <a:cxn ang="0">
                  <a:pos x="0" y="38"/>
                </a:cxn>
                <a:cxn ang="0">
                  <a:pos x="34" y="38"/>
                </a:cxn>
                <a:cxn ang="0">
                  <a:pos x="41" y="38"/>
                </a:cxn>
                <a:cxn ang="0">
                  <a:pos x="47" y="38"/>
                </a:cxn>
                <a:cxn ang="0">
                  <a:pos x="50" y="36"/>
                </a:cxn>
                <a:cxn ang="0">
                  <a:pos x="52" y="34"/>
                </a:cxn>
                <a:cxn ang="0">
                  <a:pos x="54" y="30"/>
                </a:cxn>
                <a:cxn ang="0">
                  <a:pos x="56" y="27"/>
                </a:cxn>
                <a:cxn ang="0">
                  <a:pos x="54" y="23"/>
                </a:cxn>
                <a:cxn ang="0">
                  <a:pos x="52" y="18"/>
                </a:cxn>
                <a:cxn ang="0">
                  <a:pos x="50" y="16"/>
                </a:cxn>
                <a:cxn ang="0">
                  <a:pos x="47" y="12"/>
                </a:cxn>
                <a:cxn ang="0">
                  <a:pos x="41" y="12"/>
                </a:cxn>
                <a:cxn ang="0">
                  <a:pos x="34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65" y="0"/>
                </a:cxn>
                <a:cxn ang="0">
                  <a:pos x="65" y="11"/>
                </a:cxn>
              </a:cxnLst>
              <a:rect l="0" t="0" r="r" b="b"/>
              <a:pathLst>
                <a:path w="65" h="50">
                  <a:moveTo>
                    <a:pt x="65" y="11"/>
                  </a:moveTo>
                  <a:lnTo>
                    <a:pt x="54" y="11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8" y="47"/>
                  </a:lnTo>
                  <a:lnTo>
                    <a:pt x="54" y="48"/>
                  </a:lnTo>
                  <a:lnTo>
                    <a:pt x="50" y="50"/>
                  </a:lnTo>
                  <a:lnTo>
                    <a:pt x="45" y="50"/>
                  </a:lnTo>
                  <a:lnTo>
                    <a:pt x="40" y="50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34" y="38"/>
                  </a:lnTo>
                  <a:lnTo>
                    <a:pt x="41" y="38"/>
                  </a:lnTo>
                  <a:lnTo>
                    <a:pt x="47" y="38"/>
                  </a:lnTo>
                  <a:lnTo>
                    <a:pt x="50" y="36"/>
                  </a:lnTo>
                  <a:lnTo>
                    <a:pt x="52" y="34"/>
                  </a:lnTo>
                  <a:lnTo>
                    <a:pt x="54" y="30"/>
                  </a:lnTo>
                  <a:lnTo>
                    <a:pt x="56" y="27"/>
                  </a:lnTo>
                  <a:lnTo>
                    <a:pt x="54" y="23"/>
                  </a:lnTo>
                  <a:lnTo>
                    <a:pt x="52" y="18"/>
                  </a:lnTo>
                  <a:lnTo>
                    <a:pt x="50" y="16"/>
                  </a:lnTo>
                  <a:lnTo>
                    <a:pt x="47" y="12"/>
                  </a:lnTo>
                  <a:lnTo>
                    <a:pt x="41" y="12"/>
                  </a:lnTo>
                  <a:lnTo>
                    <a:pt x="34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32"/>
            <p:cNvSpPr>
              <a:spLocks/>
            </p:cNvSpPr>
            <p:nvPr/>
          </p:nvSpPr>
          <p:spPr bwMode="auto">
            <a:xfrm>
              <a:off x="3681" y="3252"/>
              <a:ext cx="33" cy="26"/>
            </a:xfrm>
            <a:custGeom>
              <a:avLst/>
              <a:gdLst/>
              <a:ahLst/>
              <a:cxnLst>
                <a:cxn ang="0">
                  <a:pos x="45" y="41"/>
                </a:cxn>
                <a:cxn ang="0">
                  <a:pos x="54" y="36"/>
                </a:cxn>
                <a:cxn ang="0">
                  <a:pos x="58" y="25"/>
                </a:cxn>
                <a:cxn ang="0">
                  <a:pos x="54" y="14"/>
                </a:cxn>
                <a:cxn ang="0">
                  <a:pos x="49" y="11"/>
                </a:cxn>
                <a:cxn ang="0">
                  <a:pos x="43" y="14"/>
                </a:cxn>
                <a:cxn ang="0">
                  <a:pos x="40" y="25"/>
                </a:cxn>
                <a:cxn ang="0">
                  <a:pos x="34" y="41"/>
                </a:cxn>
                <a:cxn ang="0">
                  <a:pos x="29" y="49"/>
                </a:cxn>
                <a:cxn ang="0">
                  <a:pos x="20" y="50"/>
                </a:cxn>
                <a:cxn ang="0">
                  <a:pos x="11" y="49"/>
                </a:cxn>
                <a:cxn ang="0">
                  <a:pos x="6" y="43"/>
                </a:cxn>
                <a:cxn ang="0">
                  <a:pos x="2" y="38"/>
                </a:cxn>
                <a:cxn ang="0">
                  <a:pos x="0" y="27"/>
                </a:cxn>
                <a:cxn ang="0">
                  <a:pos x="2" y="14"/>
                </a:cxn>
                <a:cxn ang="0">
                  <a:pos x="9" y="7"/>
                </a:cxn>
                <a:cxn ang="0">
                  <a:pos x="18" y="4"/>
                </a:cxn>
                <a:cxn ang="0">
                  <a:pos x="16" y="16"/>
                </a:cxn>
                <a:cxn ang="0">
                  <a:pos x="11" y="22"/>
                </a:cxn>
                <a:cxn ang="0">
                  <a:pos x="11" y="32"/>
                </a:cxn>
                <a:cxn ang="0">
                  <a:pos x="16" y="38"/>
                </a:cxn>
                <a:cxn ang="0">
                  <a:pos x="20" y="40"/>
                </a:cxn>
                <a:cxn ang="0">
                  <a:pos x="24" y="36"/>
                </a:cxn>
                <a:cxn ang="0">
                  <a:pos x="25" y="32"/>
                </a:cxn>
                <a:cxn ang="0">
                  <a:pos x="29" y="18"/>
                </a:cxn>
                <a:cxn ang="0">
                  <a:pos x="34" y="5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1" y="7"/>
                </a:cxn>
                <a:cxn ang="0">
                  <a:pos x="67" y="18"/>
                </a:cxn>
                <a:cxn ang="0">
                  <a:pos x="67" y="32"/>
                </a:cxn>
                <a:cxn ang="0">
                  <a:pos x="63" y="43"/>
                </a:cxn>
                <a:cxn ang="0">
                  <a:pos x="52" y="50"/>
                </a:cxn>
              </a:cxnLst>
              <a:rect l="0" t="0" r="r" b="b"/>
              <a:pathLst>
                <a:path w="67" h="52">
                  <a:moveTo>
                    <a:pt x="47" y="52"/>
                  </a:moveTo>
                  <a:lnTo>
                    <a:pt x="45" y="41"/>
                  </a:lnTo>
                  <a:lnTo>
                    <a:pt x="51" y="40"/>
                  </a:lnTo>
                  <a:lnTo>
                    <a:pt x="54" y="36"/>
                  </a:lnTo>
                  <a:lnTo>
                    <a:pt x="56" y="31"/>
                  </a:lnTo>
                  <a:lnTo>
                    <a:pt x="58" y="25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2" y="13"/>
                  </a:lnTo>
                  <a:lnTo>
                    <a:pt x="49" y="11"/>
                  </a:lnTo>
                  <a:lnTo>
                    <a:pt x="45" y="13"/>
                  </a:lnTo>
                  <a:lnTo>
                    <a:pt x="43" y="14"/>
                  </a:lnTo>
                  <a:lnTo>
                    <a:pt x="42" y="20"/>
                  </a:lnTo>
                  <a:lnTo>
                    <a:pt x="40" y="25"/>
                  </a:lnTo>
                  <a:lnTo>
                    <a:pt x="36" y="34"/>
                  </a:lnTo>
                  <a:lnTo>
                    <a:pt x="34" y="41"/>
                  </a:lnTo>
                  <a:lnTo>
                    <a:pt x="33" y="45"/>
                  </a:lnTo>
                  <a:lnTo>
                    <a:pt x="29" y="49"/>
                  </a:lnTo>
                  <a:lnTo>
                    <a:pt x="24" y="50"/>
                  </a:lnTo>
                  <a:lnTo>
                    <a:pt x="20" y="50"/>
                  </a:lnTo>
                  <a:lnTo>
                    <a:pt x="15" y="50"/>
                  </a:lnTo>
                  <a:lnTo>
                    <a:pt x="11" y="49"/>
                  </a:lnTo>
                  <a:lnTo>
                    <a:pt x="7" y="47"/>
                  </a:lnTo>
                  <a:lnTo>
                    <a:pt x="6" y="43"/>
                  </a:lnTo>
                  <a:lnTo>
                    <a:pt x="4" y="41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2" y="22"/>
                  </a:lnTo>
                  <a:lnTo>
                    <a:pt x="2" y="14"/>
                  </a:lnTo>
                  <a:lnTo>
                    <a:pt x="6" y="11"/>
                  </a:lnTo>
                  <a:lnTo>
                    <a:pt x="9" y="7"/>
                  </a:lnTo>
                  <a:lnTo>
                    <a:pt x="13" y="5"/>
                  </a:lnTo>
                  <a:lnTo>
                    <a:pt x="18" y="4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18"/>
                  </a:lnTo>
                  <a:lnTo>
                    <a:pt x="11" y="22"/>
                  </a:lnTo>
                  <a:lnTo>
                    <a:pt x="11" y="27"/>
                  </a:lnTo>
                  <a:lnTo>
                    <a:pt x="11" y="32"/>
                  </a:lnTo>
                  <a:lnTo>
                    <a:pt x="13" y="36"/>
                  </a:lnTo>
                  <a:lnTo>
                    <a:pt x="16" y="38"/>
                  </a:lnTo>
                  <a:lnTo>
                    <a:pt x="18" y="40"/>
                  </a:lnTo>
                  <a:lnTo>
                    <a:pt x="20" y="40"/>
                  </a:lnTo>
                  <a:lnTo>
                    <a:pt x="22" y="38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5" y="32"/>
                  </a:lnTo>
                  <a:lnTo>
                    <a:pt x="27" y="25"/>
                  </a:lnTo>
                  <a:lnTo>
                    <a:pt x="29" y="18"/>
                  </a:lnTo>
                  <a:lnTo>
                    <a:pt x="33" y="11"/>
                  </a:lnTo>
                  <a:lnTo>
                    <a:pt x="34" y="5"/>
                  </a:lnTo>
                  <a:lnTo>
                    <a:pt x="38" y="2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8" y="2"/>
                  </a:lnTo>
                  <a:lnTo>
                    <a:pt x="61" y="7"/>
                  </a:lnTo>
                  <a:lnTo>
                    <a:pt x="65" y="11"/>
                  </a:lnTo>
                  <a:lnTo>
                    <a:pt x="67" y="18"/>
                  </a:lnTo>
                  <a:lnTo>
                    <a:pt x="67" y="25"/>
                  </a:lnTo>
                  <a:lnTo>
                    <a:pt x="67" y="32"/>
                  </a:lnTo>
                  <a:lnTo>
                    <a:pt x="65" y="40"/>
                  </a:lnTo>
                  <a:lnTo>
                    <a:pt x="63" y="43"/>
                  </a:lnTo>
                  <a:lnTo>
                    <a:pt x="58" y="47"/>
                  </a:lnTo>
                  <a:lnTo>
                    <a:pt x="52" y="50"/>
                  </a:lnTo>
                  <a:lnTo>
                    <a:pt x="47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33"/>
            <p:cNvSpPr>
              <a:spLocks/>
            </p:cNvSpPr>
            <p:nvPr/>
          </p:nvSpPr>
          <p:spPr bwMode="auto">
            <a:xfrm>
              <a:off x="3671" y="3232"/>
              <a:ext cx="43" cy="15"/>
            </a:xfrm>
            <a:custGeom>
              <a:avLst/>
              <a:gdLst/>
              <a:ahLst/>
              <a:cxnLst>
                <a:cxn ang="0">
                  <a:pos x="78" y="2"/>
                </a:cxn>
                <a:cxn ang="0">
                  <a:pos x="87" y="0"/>
                </a:cxn>
                <a:cxn ang="0">
                  <a:pos x="87" y="6"/>
                </a:cxn>
                <a:cxn ang="0">
                  <a:pos x="87" y="9"/>
                </a:cxn>
                <a:cxn ang="0">
                  <a:pos x="87" y="15"/>
                </a:cxn>
                <a:cxn ang="0">
                  <a:pos x="85" y="18"/>
                </a:cxn>
                <a:cxn ang="0">
                  <a:pos x="83" y="20"/>
                </a:cxn>
                <a:cxn ang="0">
                  <a:pos x="81" y="22"/>
                </a:cxn>
                <a:cxn ang="0">
                  <a:pos x="78" y="24"/>
                </a:cxn>
                <a:cxn ang="0">
                  <a:pos x="74" y="24"/>
                </a:cxn>
                <a:cxn ang="0">
                  <a:pos x="69" y="24"/>
                </a:cxn>
                <a:cxn ang="0">
                  <a:pos x="33" y="24"/>
                </a:cxn>
                <a:cxn ang="0">
                  <a:pos x="33" y="31"/>
                </a:cxn>
                <a:cxn ang="0">
                  <a:pos x="22" y="31"/>
                </a:cxn>
                <a:cxn ang="0">
                  <a:pos x="22" y="24"/>
                </a:cxn>
                <a:cxn ang="0">
                  <a:pos x="6" y="24"/>
                </a:cxn>
                <a:cxn ang="0">
                  <a:pos x="0" y="13"/>
                </a:cxn>
                <a:cxn ang="0">
                  <a:pos x="22" y="13"/>
                </a:cxn>
                <a:cxn ang="0">
                  <a:pos x="22" y="2"/>
                </a:cxn>
                <a:cxn ang="0">
                  <a:pos x="33" y="2"/>
                </a:cxn>
                <a:cxn ang="0">
                  <a:pos x="33" y="13"/>
                </a:cxn>
                <a:cxn ang="0">
                  <a:pos x="69" y="13"/>
                </a:cxn>
                <a:cxn ang="0">
                  <a:pos x="72" y="13"/>
                </a:cxn>
                <a:cxn ang="0">
                  <a:pos x="74" y="11"/>
                </a:cxn>
                <a:cxn ang="0">
                  <a:pos x="76" y="11"/>
                </a:cxn>
                <a:cxn ang="0">
                  <a:pos x="76" y="9"/>
                </a:cxn>
                <a:cxn ang="0">
                  <a:pos x="78" y="9"/>
                </a:cxn>
                <a:cxn ang="0">
                  <a:pos x="78" y="6"/>
                </a:cxn>
                <a:cxn ang="0">
                  <a:pos x="78" y="4"/>
                </a:cxn>
                <a:cxn ang="0">
                  <a:pos x="78" y="2"/>
                </a:cxn>
              </a:cxnLst>
              <a:rect l="0" t="0" r="r" b="b"/>
              <a:pathLst>
                <a:path w="87" h="31">
                  <a:moveTo>
                    <a:pt x="78" y="2"/>
                  </a:moveTo>
                  <a:lnTo>
                    <a:pt x="87" y="0"/>
                  </a:lnTo>
                  <a:lnTo>
                    <a:pt x="87" y="6"/>
                  </a:lnTo>
                  <a:lnTo>
                    <a:pt x="87" y="9"/>
                  </a:lnTo>
                  <a:lnTo>
                    <a:pt x="87" y="15"/>
                  </a:lnTo>
                  <a:lnTo>
                    <a:pt x="85" y="18"/>
                  </a:lnTo>
                  <a:lnTo>
                    <a:pt x="83" y="20"/>
                  </a:lnTo>
                  <a:lnTo>
                    <a:pt x="81" y="22"/>
                  </a:lnTo>
                  <a:lnTo>
                    <a:pt x="78" y="24"/>
                  </a:lnTo>
                  <a:lnTo>
                    <a:pt x="74" y="24"/>
                  </a:lnTo>
                  <a:lnTo>
                    <a:pt x="69" y="24"/>
                  </a:lnTo>
                  <a:lnTo>
                    <a:pt x="33" y="24"/>
                  </a:lnTo>
                  <a:lnTo>
                    <a:pt x="33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6" y="24"/>
                  </a:lnTo>
                  <a:lnTo>
                    <a:pt x="0" y="13"/>
                  </a:lnTo>
                  <a:lnTo>
                    <a:pt x="22" y="13"/>
                  </a:lnTo>
                  <a:lnTo>
                    <a:pt x="22" y="2"/>
                  </a:lnTo>
                  <a:lnTo>
                    <a:pt x="33" y="2"/>
                  </a:lnTo>
                  <a:lnTo>
                    <a:pt x="33" y="13"/>
                  </a:lnTo>
                  <a:lnTo>
                    <a:pt x="69" y="13"/>
                  </a:lnTo>
                  <a:lnTo>
                    <a:pt x="72" y="13"/>
                  </a:lnTo>
                  <a:lnTo>
                    <a:pt x="74" y="11"/>
                  </a:lnTo>
                  <a:lnTo>
                    <a:pt x="76" y="11"/>
                  </a:lnTo>
                  <a:lnTo>
                    <a:pt x="76" y="9"/>
                  </a:lnTo>
                  <a:lnTo>
                    <a:pt x="78" y="9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4"/>
            <p:cNvSpPr>
              <a:spLocks noEditPoints="1"/>
            </p:cNvSpPr>
            <p:nvPr/>
          </p:nvSpPr>
          <p:spPr bwMode="auto">
            <a:xfrm>
              <a:off x="3669" y="3182"/>
              <a:ext cx="45" cy="29"/>
            </a:xfrm>
            <a:custGeom>
              <a:avLst/>
              <a:gdLst/>
              <a:ahLst/>
              <a:cxnLst>
                <a:cxn ang="0">
                  <a:pos x="45" y="58"/>
                </a:cxn>
                <a:cxn ang="0">
                  <a:pos x="36" y="58"/>
                </a:cxn>
                <a:cxn ang="0">
                  <a:pos x="27" y="58"/>
                </a:cxn>
                <a:cxn ang="0">
                  <a:pos x="20" y="56"/>
                </a:cxn>
                <a:cxn ang="0">
                  <a:pos x="14" y="53"/>
                </a:cxn>
                <a:cxn ang="0">
                  <a:pos x="9" y="49"/>
                </a:cxn>
                <a:cxn ang="0">
                  <a:pos x="5" y="45"/>
                </a:cxn>
                <a:cxn ang="0">
                  <a:pos x="3" y="42"/>
                </a:cxn>
                <a:cxn ang="0">
                  <a:pos x="2" y="36"/>
                </a:cxn>
                <a:cxn ang="0">
                  <a:pos x="0" y="29"/>
                </a:cxn>
                <a:cxn ang="0">
                  <a:pos x="2" y="24"/>
                </a:cxn>
                <a:cxn ang="0">
                  <a:pos x="3" y="17"/>
                </a:cxn>
                <a:cxn ang="0">
                  <a:pos x="7" y="11"/>
                </a:cxn>
                <a:cxn ang="0">
                  <a:pos x="12" y="8"/>
                </a:cxn>
                <a:cxn ang="0">
                  <a:pos x="18" y="6"/>
                </a:cxn>
                <a:cxn ang="0">
                  <a:pos x="25" y="2"/>
                </a:cxn>
                <a:cxn ang="0">
                  <a:pos x="30" y="2"/>
                </a:cxn>
                <a:cxn ang="0">
                  <a:pos x="38" y="0"/>
                </a:cxn>
                <a:cxn ang="0">
                  <a:pos x="45" y="0"/>
                </a:cxn>
                <a:cxn ang="0">
                  <a:pos x="56" y="0"/>
                </a:cxn>
                <a:cxn ang="0">
                  <a:pos x="65" y="2"/>
                </a:cxn>
                <a:cxn ang="0">
                  <a:pos x="72" y="4"/>
                </a:cxn>
                <a:cxn ang="0">
                  <a:pos x="77" y="6"/>
                </a:cxn>
                <a:cxn ang="0">
                  <a:pos x="83" y="9"/>
                </a:cxn>
                <a:cxn ang="0">
                  <a:pos x="86" y="13"/>
                </a:cxn>
                <a:cxn ang="0">
                  <a:pos x="88" y="18"/>
                </a:cxn>
                <a:cxn ang="0">
                  <a:pos x="90" y="24"/>
                </a:cxn>
                <a:cxn ang="0">
                  <a:pos x="90" y="29"/>
                </a:cxn>
                <a:cxn ang="0">
                  <a:pos x="90" y="38"/>
                </a:cxn>
                <a:cxn ang="0">
                  <a:pos x="86" y="44"/>
                </a:cxn>
                <a:cxn ang="0">
                  <a:pos x="83" y="51"/>
                </a:cxn>
                <a:cxn ang="0">
                  <a:pos x="66" y="56"/>
                </a:cxn>
                <a:cxn ang="0">
                  <a:pos x="45" y="58"/>
                </a:cxn>
                <a:cxn ang="0">
                  <a:pos x="45" y="47"/>
                </a:cxn>
                <a:cxn ang="0">
                  <a:pos x="56" y="47"/>
                </a:cxn>
                <a:cxn ang="0">
                  <a:pos x="63" y="45"/>
                </a:cxn>
                <a:cxn ang="0">
                  <a:pos x="70" y="44"/>
                </a:cxn>
                <a:cxn ang="0">
                  <a:pos x="74" y="42"/>
                </a:cxn>
                <a:cxn ang="0">
                  <a:pos x="77" y="38"/>
                </a:cxn>
                <a:cxn ang="0">
                  <a:pos x="79" y="35"/>
                </a:cxn>
                <a:cxn ang="0">
                  <a:pos x="81" y="29"/>
                </a:cxn>
                <a:cxn ang="0">
                  <a:pos x="79" y="26"/>
                </a:cxn>
                <a:cxn ang="0">
                  <a:pos x="77" y="20"/>
                </a:cxn>
                <a:cxn ang="0">
                  <a:pos x="74" y="17"/>
                </a:cxn>
                <a:cxn ang="0">
                  <a:pos x="70" y="15"/>
                </a:cxn>
                <a:cxn ang="0">
                  <a:pos x="63" y="13"/>
                </a:cxn>
                <a:cxn ang="0">
                  <a:pos x="56" y="13"/>
                </a:cxn>
                <a:cxn ang="0">
                  <a:pos x="45" y="13"/>
                </a:cxn>
                <a:cxn ang="0">
                  <a:pos x="36" y="13"/>
                </a:cxn>
                <a:cxn ang="0">
                  <a:pos x="29" y="13"/>
                </a:cxn>
                <a:cxn ang="0">
                  <a:pos x="21" y="15"/>
                </a:cxn>
                <a:cxn ang="0">
                  <a:pos x="18" y="17"/>
                </a:cxn>
                <a:cxn ang="0">
                  <a:pos x="14" y="20"/>
                </a:cxn>
                <a:cxn ang="0">
                  <a:pos x="12" y="26"/>
                </a:cxn>
                <a:cxn ang="0">
                  <a:pos x="11" y="29"/>
                </a:cxn>
                <a:cxn ang="0">
                  <a:pos x="12" y="35"/>
                </a:cxn>
                <a:cxn ang="0">
                  <a:pos x="14" y="38"/>
                </a:cxn>
                <a:cxn ang="0">
                  <a:pos x="18" y="42"/>
                </a:cxn>
                <a:cxn ang="0">
                  <a:pos x="21" y="44"/>
                </a:cxn>
                <a:cxn ang="0">
                  <a:pos x="29" y="45"/>
                </a:cxn>
                <a:cxn ang="0">
                  <a:pos x="36" y="47"/>
                </a:cxn>
                <a:cxn ang="0">
                  <a:pos x="45" y="47"/>
                </a:cxn>
              </a:cxnLst>
              <a:rect l="0" t="0" r="r" b="b"/>
              <a:pathLst>
                <a:path w="90" h="58">
                  <a:moveTo>
                    <a:pt x="45" y="58"/>
                  </a:moveTo>
                  <a:lnTo>
                    <a:pt x="36" y="58"/>
                  </a:lnTo>
                  <a:lnTo>
                    <a:pt x="27" y="58"/>
                  </a:lnTo>
                  <a:lnTo>
                    <a:pt x="20" y="56"/>
                  </a:lnTo>
                  <a:lnTo>
                    <a:pt x="14" y="53"/>
                  </a:lnTo>
                  <a:lnTo>
                    <a:pt x="9" y="49"/>
                  </a:lnTo>
                  <a:lnTo>
                    <a:pt x="5" y="45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2" y="24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8" y="6"/>
                  </a:lnTo>
                  <a:lnTo>
                    <a:pt x="25" y="2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5" y="2"/>
                  </a:lnTo>
                  <a:lnTo>
                    <a:pt x="72" y="4"/>
                  </a:lnTo>
                  <a:lnTo>
                    <a:pt x="77" y="6"/>
                  </a:lnTo>
                  <a:lnTo>
                    <a:pt x="83" y="9"/>
                  </a:lnTo>
                  <a:lnTo>
                    <a:pt x="86" y="13"/>
                  </a:lnTo>
                  <a:lnTo>
                    <a:pt x="88" y="18"/>
                  </a:lnTo>
                  <a:lnTo>
                    <a:pt x="90" y="24"/>
                  </a:lnTo>
                  <a:lnTo>
                    <a:pt x="90" y="29"/>
                  </a:lnTo>
                  <a:lnTo>
                    <a:pt x="90" y="38"/>
                  </a:lnTo>
                  <a:lnTo>
                    <a:pt x="86" y="44"/>
                  </a:lnTo>
                  <a:lnTo>
                    <a:pt x="83" y="51"/>
                  </a:lnTo>
                  <a:lnTo>
                    <a:pt x="66" y="56"/>
                  </a:lnTo>
                  <a:lnTo>
                    <a:pt x="45" y="58"/>
                  </a:lnTo>
                  <a:close/>
                  <a:moveTo>
                    <a:pt x="45" y="47"/>
                  </a:moveTo>
                  <a:lnTo>
                    <a:pt x="56" y="47"/>
                  </a:lnTo>
                  <a:lnTo>
                    <a:pt x="63" y="45"/>
                  </a:lnTo>
                  <a:lnTo>
                    <a:pt x="70" y="44"/>
                  </a:lnTo>
                  <a:lnTo>
                    <a:pt x="74" y="42"/>
                  </a:lnTo>
                  <a:lnTo>
                    <a:pt x="77" y="38"/>
                  </a:lnTo>
                  <a:lnTo>
                    <a:pt x="79" y="35"/>
                  </a:lnTo>
                  <a:lnTo>
                    <a:pt x="81" y="29"/>
                  </a:lnTo>
                  <a:lnTo>
                    <a:pt x="79" y="26"/>
                  </a:lnTo>
                  <a:lnTo>
                    <a:pt x="77" y="20"/>
                  </a:lnTo>
                  <a:lnTo>
                    <a:pt x="74" y="17"/>
                  </a:lnTo>
                  <a:lnTo>
                    <a:pt x="70" y="15"/>
                  </a:lnTo>
                  <a:lnTo>
                    <a:pt x="63" y="13"/>
                  </a:lnTo>
                  <a:lnTo>
                    <a:pt x="56" y="13"/>
                  </a:lnTo>
                  <a:lnTo>
                    <a:pt x="45" y="13"/>
                  </a:lnTo>
                  <a:lnTo>
                    <a:pt x="36" y="13"/>
                  </a:lnTo>
                  <a:lnTo>
                    <a:pt x="29" y="13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20"/>
                  </a:lnTo>
                  <a:lnTo>
                    <a:pt x="12" y="26"/>
                  </a:lnTo>
                  <a:lnTo>
                    <a:pt x="11" y="29"/>
                  </a:lnTo>
                  <a:lnTo>
                    <a:pt x="12" y="35"/>
                  </a:lnTo>
                  <a:lnTo>
                    <a:pt x="14" y="38"/>
                  </a:lnTo>
                  <a:lnTo>
                    <a:pt x="18" y="42"/>
                  </a:lnTo>
                  <a:lnTo>
                    <a:pt x="21" y="44"/>
                  </a:lnTo>
                  <a:lnTo>
                    <a:pt x="29" y="45"/>
                  </a:lnTo>
                  <a:lnTo>
                    <a:pt x="36" y="47"/>
                  </a:lnTo>
                  <a:lnTo>
                    <a:pt x="45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35"/>
            <p:cNvSpPr>
              <a:spLocks/>
            </p:cNvSpPr>
            <p:nvPr/>
          </p:nvSpPr>
          <p:spPr bwMode="auto">
            <a:xfrm>
              <a:off x="3670" y="3148"/>
              <a:ext cx="44" cy="29"/>
            </a:xfrm>
            <a:custGeom>
              <a:avLst/>
              <a:gdLst/>
              <a:ahLst/>
              <a:cxnLst>
                <a:cxn ang="0">
                  <a:pos x="12" y="58"/>
                </a:cxn>
                <a:cxn ang="0">
                  <a:pos x="0" y="5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9" y="9"/>
                </a:cxn>
                <a:cxn ang="0">
                  <a:pos x="34" y="16"/>
                </a:cxn>
                <a:cxn ang="0">
                  <a:pos x="48" y="23"/>
                </a:cxn>
                <a:cxn ang="0">
                  <a:pos x="63" y="29"/>
                </a:cxn>
                <a:cxn ang="0">
                  <a:pos x="75" y="31"/>
                </a:cxn>
                <a:cxn ang="0">
                  <a:pos x="88" y="32"/>
                </a:cxn>
                <a:cxn ang="0">
                  <a:pos x="88" y="45"/>
                </a:cxn>
                <a:cxn ang="0">
                  <a:pos x="81" y="43"/>
                </a:cxn>
                <a:cxn ang="0">
                  <a:pos x="72" y="43"/>
                </a:cxn>
                <a:cxn ang="0">
                  <a:pos x="63" y="40"/>
                </a:cxn>
                <a:cxn ang="0">
                  <a:pos x="48" y="36"/>
                </a:cxn>
                <a:cxn ang="0">
                  <a:pos x="34" y="29"/>
                </a:cxn>
                <a:cxn ang="0">
                  <a:pos x="21" y="20"/>
                </a:cxn>
                <a:cxn ang="0">
                  <a:pos x="12" y="13"/>
                </a:cxn>
                <a:cxn ang="0">
                  <a:pos x="12" y="58"/>
                </a:cxn>
              </a:cxnLst>
              <a:rect l="0" t="0" r="r" b="b"/>
              <a:pathLst>
                <a:path w="88" h="58">
                  <a:moveTo>
                    <a:pt x="12" y="58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9"/>
                  </a:lnTo>
                  <a:lnTo>
                    <a:pt x="34" y="16"/>
                  </a:lnTo>
                  <a:lnTo>
                    <a:pt x="48" y="23"/>
                  </a:lnTo>
                  <a:lnTo>
                    <a:pt x="63" y="29"/>
                  </a:lnTo>
                  <a:lnTo>
                    <a:pt x="75" y="31"/>
                  </a:lnTo>
                  <a:lnTo>
                    <a:pt x="88" y="32"/>
                  </a:lnTo>
                  <a:lnTo>
                    <a:pt x="88" y="45"/>
                  </a:lnTo>
                  <a:lnTo>
                    <a:pt x="81" y="43"/>
                  </a:lnTo>
                  <a:lnTo>
                    <a:pt x="72" y="43"/>
                  </a:lnTo>
                  <a:lnTo>
                    <a:pt x="63" y="40"/>
                  </a:lnTo>
                  <a:lnTo>
                    <a:pt x="48" y="36"/>
                  </a:lnTo>
                  <a:lnTo>
                    <a:pt x="34" y="29"/>
                  </a:lnTo>
                  <a:lnTo>
                    <a:pt x="21" y="20"/>
                  </a:lnTo>
                  <a:lnTo>
                    <a:pt x="12" y="13"/>
                  </a:lnTo>
                  <a:lnTo>
                    <a:pt x="12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36"/>
            <p:cNvSpPr>
              <a:spLocks/>
            </p:cNvSpPr>
            <p:nvPr/>
          </p:nvSpPr>
          <p:spPr bwMode="auto">
            <a:xfrm>
              <a:off x="3669" y="3128"/>
              <a:ext cx="45" cy="18"/>
            </a:xfrm>
            <a:custGeom>
              <a:avLst/>
              <a:gdLst/>
              <a:ahLst/>
              <a:cxnLst>
                <a:cxn ang="0">
                  <a:pos x="90" y="36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90" y="25"/>
                </a:cxn>
                <a:cxn ang="0">
                  <a:pos x="90" y="36"/>
                </a:cxn>
              </a:cxnLst>
              <a:rect l="0" t="0" r="r" b="b"/>
              <a:pathLst>
                <a:path w="90" h="36">
                  <a:moveTo>
                    <a:pt x="90" y="36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90" y="25"/>
                  </a:lnTo>
                  <a:lnTo>
                    <a:pt x="90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37"/>
            <p:cNvSpPr>
              <a:spLocks/>
            </p:cNvSpPr>
            <p:nvPr/>
          </p:nvSpPr>
          <p:spPr bwMode="auto">
            <a:xfrm>
              <a:off x="3669" y="3106"/>
              <a:ext cx="45" cy="16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12"/>
                </a:cxn>
                <a:cxn ang="0">
                  <a:pos x="20" y="12"/>
                </a:cxn>
                <a:cxn ang="0">
                  <a:pos x="23" y="16"/>
                </a:cxn>
                <a:cxn ang="0">
                  <a:pos x="27" y="21"/>
                </a:cxn>
                <a:cxn ang="0">
                  <a:pos x="30" y="27"/>
                </a:cxn>
                <a:cxn ang="0">
                  <a:pos x="34" y="32"/>
                </a:cxn>
                <a:cxn ang="0">
                  <a:pos x="23" y="32"/>
                </a:cxn>
                <a:cxn ang="0">
                  <a:pos x="18" y="25"/>
                </a:cxn>
                <a:cxn ang="0">
                  <a:pos x="12" y="18"/>
                </a:cxn>
                <a:cxn ang="0">
                  <a:pos x="7" y="10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90" y="0"/>
                </a:cxn>
              </a:cxnLst>
              <a:rect l="0" t="0" r="r" b="b"/>
              <a:pathLst>
                <a:path w="90" h="32">
                  <a:moveTo>
                    <a:pt x="90" y="0"/>
                  </a:moveTo>
                  <a:lnTo>
                    <a:pt x="90" y="12"/>
                  </a:lnTo>
                  <a:lnTo>
                    <a:pt x="20" y="12"/>
                  </a:lnTo>
                  <a:lnTo>
                    <a:pt x="23" y="16"/>
                  </a:lnTo>
                  <a:lnTo>
                    <a:pt x="27" y="21"/>
                  </a:lnTo>
                  <a:lnTo>
                    <a:pt x="30" y="27"/>
                  </a:lnTo>
                  <a:lnTo>
                    <a:pt x="34" y="32"/>
                  </a:lnTo>
                  <a:lnTo>
                    <a:pt x="23" y="32"/>
                  </a:lnTo>
                  <a:lnTo>
                    <a:pt x="18" y="25"/>
                  </a:lnTo>
                  <a:lnTo>
                    <a:pt x="12" y="18"/>
                  </a:lnTo>
                  <a:lnTo>
                    <a:pt x="7" y="10"/>
                  </a:lnTo>
                  <a:lnTo>
                    <a:pt x="0" y="7"/>
                  </a:lnTo>
                  <a:lnTo>
                    <a:pt x="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38"/>
            <p:cNvSpPr>
              <a:spLocks/>
            </p:cNvSpPr>
            <p:nvPr/>
          </p:nvSpPr>
          <p:spPr bwMode="auto">
            <a:xfrm>
              <a:off x="3669" y="3063"/>
              <a:ext cx="45" cy="29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90" y="0"/>
                </a:cxn>
                <a:cxn ang="0">
                  <a:pos x="90" y="58"/>
                </a:cxn>
                <a:cxn ang="0">
                  <a:pos x="84" y="58"/>
                </a:cxn>
                <a:cxn ang="0">
                  <a:pos x="81" y="58"/>
                </a:cxn>
                <a:cxn ang="0">
                  <a:pos x="75" y="54"/>
                </a:cxn>
                <a:cxn ang="0">
                  <a:pos x="70" y="50"/>
                </a:cxn>
                <a:cxn ang="0">
                  <a:pos x="63" y="45"/>
                </a:cxn>
                <a:cxn ang="0">
                  <a:pos x="56" y="36"/>
                </a:cxn>
                <a:cxn ang="0">
                  <a:pos x="48" y="29"/>
                </a:cxn>
                <a:cxn ang="0">
                  <a:pos x="43" y="22"/>
                </a:cxn>
                <a:cxn ang="0">
                  <a:pos x="38" y="18"/>
                </a:cxn>
                <a:cxn ang="0">
                  <a:pos x="30" y="14"/>
                </a:cxn>
                <a:cxn ang="0">
                  <a:pos x="25" y="13"/>
                </a:cxn>
                <a:cxn ang="0">
                  <a:pos x="20" y="14"/>
                </a:cxn>
                <a:cxn ang="0">
                  <a:pos x="14" y="18"/>
                </a:cxn>
                <a:cxn ang="0">
                  <a:pos x="12" y="23"/>
                </a:cxn>
                <a:cxn ang="0">
                  <a:pos x="11" y="29"/>
                </a:cxn>
                <a:cxn ang="0">
                  <a:pos x="12" y="36"/>
                </a:cxn>
                <a:cxn ang="0">
                  <a:pos x="14" y="41"/>
                </a:cxn>
                <a:cxn ang="0">
                  <a:pos x="18" y="43"/>
                </a:cxn>
                <a:cxn ang="0">
                  <a:pos x="21" y="45"/>
                </a:cxn>
                <a:cxn ang="0">
                  <a:pos x="27" y="45"/>
                </a:cxn>
                <a:cxn ang="0">
                  <a:pos x="25" y="58"/>
                </a:cxn>
                <a:cxn ang="0">
                  <a:pos x="18" y="56"/>
                </a:cxn>
                <a:cxn ang="0">
                  <a:pos x="12" y="52"/>
                </a:cxn>
                <a:cxn ang="0">
                  <a:pos x="7" y="49"/>
                </a:cxn>
                <a:cxn ang="0">
                  <a:pos x="3" y="43"/>
                </a:cxn>
                <a:cxn ang="0">
                  <a:pos x="2" y="36"/>
                </a:cxn>
                <a:cxn ang="0">
                  <a:pos x="0" y="29"/>
                </a:cxn>
                <a:cxn ang="0">
                  <a:pos x="2" y="22"/>
                </a:cxn>
                <a:cxn ang="0">
                  <a:pos x="3" y="14"/>
                </a:cxn>
                <a:cxn ang="0">
                  <a:pos x="7" y="9"/>
                </a:cxn>
                <a:cxn ang="0">
                  <a:pos x="12" y="5"/>
                </a:cxn>
                <a:cxn ang="0">
                  <a:pos x="18" y="2"/>
                </a:cxn>
                <a:cxn ang="0">
                  <a:pos x="25" y="2"/>
                </a:cxn>
                <a:cxn ang="0">
                  <a:pos x="30" y="2"/>
                </a:cxn>
                <a:cxn ang="0">
                  <a:pos x="36" y="4"/>
                </a:cxn>
                <a:cxn ang="0">
                  <a:pos x="41" y="5"/>
                </a:cxn>
                <a:cxn ang="0">
                  <a:pos x="47" y="11"/>
                </a:cxn>
                <a:cxn ang="0">
                  <a:pos x="50" y="14"/>
                </a:cxn>
                <a:cxn ang="0">
                  <a:pos x="56" y="20"/>
                </a:cxn>
                <a:cxn ang="0">
                  <a:pos x="61" y="25"/>
                </a:cxn>
                <a:cxn ang="0">
                  <a:pos x="66" y="32"/>
                </a:cxn>
                <a:cxn ang="0">
                  <a:pos x="70" y="36"/>
                </a:cxn>
                <a:cxn ang="0">
                  <a:pos x="72" y="38"/>
                </a:cxn>
                <a:cxn ang="0">
                  <a:pos x="75" y="41"/>
                </a:cxn>
                <a:cxn ang="0">
                  <a:pos x="77" y="43"/>
                </a:cxn>
                <a:cxn ang="0">
                  <a:pos x="77" y="0"/>
                </a:cxn>
              </a:cxnLst>
              <a:rect l="0" t="0" r="r" b="b"/>
              <a:pathLst>
                <a:path w="90" h="58">
                  <a:moveTo>
                    <a:pt x="77" y="0"/>
                  </a:moveTo>
                  <a:lnTo>
                    <a:pt x="90" y="0"/>
                  </a:lnTo>
                  <a:lnTo>
                    <a:pt x="90" y="58"/>
                  </a:lnTo>
                  <a:lnTo>
                    <a:pt x="84" y="58"/>
                  </a:lnTo>
                  <a:lnTo>
                    <a:pt x="81" y="58"/>
                  </a:lnTo>
                  <a:lnTo>
                    <a:pt x="75" y="54"/>
                  </a:lnTo>
                  <a:lnTo>
                    <a:pt x="70" y="50"/>
                  </a:lnTo>
                  <a:lnTo>
                    <a:pt x="63" y="45"/>
                  </a:lnTo>
                  <a:lnTo>
                    <a:pt x="56" y="36"/>
                  </a:lnTo>
                  <a:lnTo>
                    <a:pt x="48" y="29"/>
                  </a:lnTo>
                  <a:lnTo>
                    <a:pt x="43" y="22"/>
                  </a:lnTo>
                  <a:lnTo>
                    <a:pt x="38" y="18"/>
                  </a:lnTo>
                  <a:lnTo>
                    <a:pt x="30" y="14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4" y="18"/>
                  </a:lnTo>
                  <a:lnTo>
                    <a:pt x="12" y="23"/>
                  </a:lnTo>
                  <a:lnTo>
                    <a:pt x="11" y="29"/>
                  </a:lnTo>
                  <a:lnTo>
                    <a:pt x="12" y="36"/>
                  </a:lnTo>
                  <a:lnTo>
                    <a:pt x="14" y="41"/>
                  </a:lnTo>
                  <a:lnTo>
                    <a:pt x="18" y="43"/>
                  </a:lnTo>
                  <a:lnTo>
                    <a:pt x="21" y="45"/>
                  </a:lnTo>
                  <a:lnTo>
                    <a:pt x="27" y="45"/>
                  </a:lnTo>
                  <a:lnTo>
                    <a:pt x="25" y="58"/>
                  </a:lnTo>
                  <a:lnTo>
                    <a:pt x="18" y="56"/>
                  </a:lnTo>
                  <a:lnTo>
                    <a:pt x="12" y="52"/>
                  </a:lnTo>
                  <a:lnTo>
                    <a:pt x="7" y="49"/>
                  </a:lnTo>
                  <a:lnTo>
                    <a:pt x="3" y="43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3" y="14"/>
                  </a:lnTo>
                  <a:lnTo>
                    <a:pt x="7" y="9"/>
                  </a:lnTo>
                  <a:lnTo>
                    <a:pt x="12" y="5"/>
                  </a:lnTo>
                  <a:lnTo>
                    <a:pt x="18" y="2"/>
                  </a:lnTo>
                  <a:lnTo>
                    <a:pt x="25" y="2"/>
                  </a:lnTo>
                  <a:lnTo>
                    <a:pt x="30" y="2"/>
                  </a:lnTo>
                  <a:lnTo>
                    <a:pt x="36" y="4"/>
                  </a:lnTo>
                  <a:lnTo>
                    <a:pt x="41" y="5"/>
                  </a:lnTo>
                  <a:lnTo>
                    <a:pt x="47" y="11"/>
                  </a:lnTo>
                  <a:lnTo>
                    <a:pt x="50" y="14"/>
                  </a:lnTo>
                  <a:lnTo>
                    <a:pt x="56" y="20"/>
                  </a:lnTo>
                  <a:lnTo>
                    <a:pt x="61" y="25"/>
                  </a:lnTo>
                  <a:lnTo>
                    <a:pt x="66" y="32"/>
                  </a:lnTo>
                  <a:lnTo>
                    <a:pt x="70" y="36"/>
                  </a:lnTo>
                  <a:lnTo>
                    <a:pt x="72" y="38"/>
                  </a:lnTo>
                  <a:lnTo>
                    <a:pt x="75" y="41"/>
                  </a:lnTo>
                  <a:lnTo>
                    <a:pt x="77" y="43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9"/>
            <p:cNvSpPr>
              <a:spLocks/>
            </p:cNvSpPr>
            <p:nvPr/>
          </p:nvSpPr>
          <p:spPr bwMode="auto">
            <a:xfrm>
              <a:off x="3708" y="3049"/>
              <a:ext cx="15" cy="5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8" y="0"/>
                </a:cxn>
                <a:cxn ang="0">
                  <a:pos x="24" y="2"/>
                </a:cxn>
                <a:cxn ang="0">
                  <a:pos x="27" y="4"/>
                </a:cxn>
                <a:cxn ang="0">
                  <a:pos x="31" y="9"/>
                </a:cxn>
                <a:cxn ang="0">
                  <a:pos x="27" y="11"/>
                </a:cxn>
                <a:cxn ang="0">
                  <a:pos x="24" y="9"/>
                </a:cxn>
                <a:cxn ang="0">
                  <a:pos x="22" y="7"/>
                </a:cxn>
                <a:cxn ang="0">
                  <a:pos x="18" y="6"/>
                </a:cxn>
                <a:cxn ang="0">
                  <a:pos x="13" y="6"/>
                </a:cxn>
                <a:cxn ang="0">
                  <a:pos x="13" y="11"/>
                </a:cxn>
              </a:cxnLst>
              <a:rect l="0" t="0" r="r" b="b"/>
              <a:pathLst>
                <a:path w="31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7" y="4"/>
                  </a:lnTo>
                  <a:lnTo>
                    <a:pt x="31" y="9"/>
                  </a:lnTo>
                  <a:lnTo>
                    <a:pt x="27" y="11"/>
                  </a:lnTo>
                  <a:lnTo>
                    <a:pt x="24" y="9"/>
                  </a:lnTo>
                  <a:lnTo>
                    <a:pt x="22" y="7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40"/>
            <p:cNvSpPr>
              <a:spLocks/>
            </p:cNvSpPr>
            <p:nvPr/>
          </p:nvSpPr>
          <p:spPr bwMode="auto">
            <a:xfrm>
              <a:off x="3669" y="2995"/>
              <a:ext cx="45" cy="29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90" y="0"/>
                </a:cxn>
                <a:cxn ang="0">
                  <a:pos x="90" y="58"/>
                </a:cxn>
                <a:cxn ang="0">
                  <a:pos x="84" y="58"/>
                </a:cxn>
                <a:cxn ang="0">
                  <a:pos x="81" y="56"/>
                </a:cxn>
                <a:cxn ang="0">
                  <a:pos x="75" y="54"/>
                </a:cxn>
                <a:cxn ang="0">
                  <a:pos x="70" y="51"/>
                </a:cxn>
                <a:cxn ang="0">
                  <a:pos x="63" y="45"/>
                </a:cxn>
                <a:cxn ang="0">
                  <a:pos x="56" y="36"/>
                </a:cxn>
                <a:cxn ang="0">
                  <a:pos x="48" y="27"/>
                </a:cxn>
                <a:cxn ang="0">
                  <a:pos x="43" y="22"/>
                </a:cxn>
                <a:cxn ang="0">
                  <a:pos x="38" y="18"/>
                </a:cxn>
                <a:cxn ang="0">
                  <a:pos x="30" y="15"/>
                </a:cxn>
                <a:cxn ang="0">
                  <a:pos x="25" y="13"/>
                </a:cxn>
                <a:cxn ang="0">
                  <a:pos x="20" y="15"/>
                </a:cxn>
                <a:cxn ang="0">
                  <a:pos x="14" y="16"/>
                </a:cxn>
                <a:cxn ang="0">
                  <a:pos x="12" y="22"/>
                </a:cxn>
                <a:cxn ang="0">
                  <a:pos x="11" y="29"/>
                </a:cxn>
                <a:cxn ang="0">
                  <a:pos x="12" y="34"/>
                </a:cxn>
                <a:cxn ang="0">
                  <a:pos x="14" y="40"/>
                </a:cxn>
                <a:cxn ang="0">
                  <a:pos x="18" y="43"/>
                </a:cxn>
                <a:cxn ang="0">
                  <a:pos x="21" y="43"/>
                </a:cxn>
                <a:cxn ang="0">
                  <a:pos x="27" y="45"/>
                </a:cxn>
                <a:cxn ang="0">
                  <a:pos x="25" y="56"/>
                </a:cxn>
                <a:cxn ang="0">
                  <a:pos x="18" y="54"/>
                </a:cxn>
                <a:cxn ang="0">
                  <a:pos x="12" y="52"/>
                </a:cxn>
                <a:cxn ang="0">
                  <a:pos x="7" y="47"/>
                </a:cxn>
                <a:cxn ang="0">
                  <a:pos x="3" y="42"/>
                </a:cxn>
                <a:cxn ang="0">
                  <a:pos x="2" y="36"/>
                </a:cxn>
                <a:cxn ang="0">
                  <a:pos x="0" y="29"/>
                </a:cxn>
                <a:cxn ang="0">
                  <a:pos x="2" y="20"/>
                </a:cxn>
                <a:cxn ang="0">
                  <a:pos x="3" y="15"/>
                </a:cxn>
                <a:cxn ang="0">
                  <a:pos x="7" y="9"/>
                </a:cxn>
                <a:cxn ang="0">
                  <a:pos x="12" y="4"/>
                </a:cxn>
                <a:cxn ang="0">
                  <a:pos x="18" y="2"/>
                </a:cxn>
                <a:cxn ang="0">
                  <a:pos x="25" y="0"/>
                </a:cxn>
                <a:cxn ang="0">
                  <a:pos x="30" y="2"/>
                </a:cxn>
                <a:cxn ang="0">
                  <a:pos x="36" y="4"/>
                </a:cxn>
                <a:cxn ang="0">
                  <a:pos x="41" y="6"/>
                </a:cxn>
                <a:cxn ang="0">
                  <a:pos x="47" y="9"/>
                </a:cxn>
                <a:cxn ang="0">
                  <a:pos x="50" y="13"/>
                </a:cxn>
                <a:cxn ang="0">
                  <a:pos x="56" y="18"/>
                </a:cxn>
                <a:cxn ang="0">
                  <a:pos x="61" y="25"/>
                </a:cxn>
                <a:cxn ang="0">
                  <a:pos x="66" y="31"/>
                </a:cxn>
                <a:cxn ang="0">
                  <a:pos x="70" y="34"/>
                </a:cxn>
                <a:cxn ang="0">
                  <a:pos x="72" y="38"/>
                </a:cxn>
                <a:cxn ang="0">
                  <a:pos x="75" y="40"/>
                </a:cxn>
                <a:cxn ang="0">
                  <a:pos x="77" y="43"/>
                </a:cxn>
                <a:cxn ang="0">
                  <a:pos x="77" y="0"/>
                </a:cxn>
              </a:cxnLst>
              <a:rect l="0" t="0" r="r" b="b"/>
              <a:pathLst>
                <a:path w="90" h="58">
                  <a:moveTo>
                    <a:pt x="77" y="0"/>
                  </a:moveTo>
                  <a:lnTo>
                    <a:pt x="90" y="0"/>
                  </a:lnTo>
                  <a:lnTo>
                    <a:pt x="90" y="58"/>
                  </a:lnTo>
                  <a:lnTo>
                    <a:pt x="84" y="58"/>
                  </a:lnTo>
                  <a:lnTo>
                    <a:pt x="81" y="56"/>
                  </a:lnTo>
                  <a:lnTo>
                    <a:pt x="75" y="54"/>
                  </a:lnTo>
                  <a:lnTo>
                    <a:pt x="70" y="51"/>
                  </a:lnTo>
                  <a:lnTo>
                    <a:pt x="63" y="45"/>
                  </a:lnTo>
                  <a:lnTo>
                    <a:pt x="56" y="36"/>
                  </a:lnTo>
                  <a:lnTo>
                    <a:pt x="48" y="27"/>
                  </a:lnTo>
                  <a:lnTo>
                    <a:pt x="43" y="22"/>
                  </a:lnTo>
                  <a:lnTo>
                    <a:pt x="38" y="18"/>
                  </a:lnTo>
                  <a:lnTo>
                    <a:pt x="30" y="15"/>
                  </a:lnTo>
                  <a:lnTo>
                    <a:pt x="25" y="13"/>
                  </a:lnTo>
                  <a:lnTo>
                    <a:pt x="20" y="15"/>
                  </a:lnTo>
                  <a:lnTo>
                    <a:pt x="14" y="16"/>
                  </a:lnTo>
                  <a:lnTo>
                    <a:pt x="12" y="22"/>
                  </a:lnTo>
                  <a:lnTo>
                    <a:pt x="11" y="29"/>
                  </a:lnTo>
                  <a:lnTo>
                    <a:pt x="12" y="34"/>
                  </a:lnTo>
                  <a:lnTo>
                    <a:pt x="14" y="40"/>
                  </a:lnTo>
                  <a:lnTo>
                    <a:pt x="18" y="43"/>
                  </a:lnTo>
                  <a:lnTo>
                    <a:pt x="21" y="43"/>
                  </a:lnTo>
                  <a:lnTo>
                    <a:pt x="27" y="45"/>
                  </a:lnTo>
                  <a:lnTo>
                    <a:pt x="25" y="56"/>
                  </a:lnTo>
                  <a:lnTo>
                    <a:pt x="18" y="54"/>
                  </a:lnTo>
                  <a:lnTo>
                    <a:pt x="12" y="52"/>
                  </a:lnTo>
                  <a:lnTo>
                    <a:pt x="7" y="47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2" y="20"/>
                  </a:lnTo>
                  <a:lnTo>
                    <a:pt x="3" y="15"/>
                  </a:lnTo>
                  <a:lnTo>
                    <a:pt x="7" y="9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5" y="0"/>
                  </a:lnTo>
                  <a:lnTo>
                    <a:pt x="30" y="2"/>
                  </a:lnTo>
                  <a:lnTo>
                    <a:pt x="36" y="4"/>
                  </a:lnTo>
                  <a:lnTo>
                    <a:pt x="41" y="6"/>
                  </a:lnTo>
                  <a:lnTo>
                    <a:pt x="47" y="9"/>
                  </a:lnTo>
                  <a:lnTo>
                    <a:pt x="50" y="13"/>
                  </a:lnTo>
                  <a:lnTo>
                    <a:pt x="56" y="18"/>
                  </a:lnTo>
                  <a:lnTo>
                    <a:pt x="61" y="25"/>
                  </a:lnTo>
                  <a:lnTo>
                    <a:pt x="66" y="31"/>
                  </a:lnTo>
                  <a:lnTo>
                    <a:pt x="70" y="34"/>
                  </a:lnTo>
                  <a:lnTo>
                    <a:pt x="72" y="38"/>
                  </a:lnTo>
                  <a:lnTo>
                    <a:pt x="75" y="40"/>
                  </a:lnTo>
                  <a:lnTo>
                    <a:pt x="77" y="43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41"/>
            <p:cNvSpPr>
              <a:spLocks noEditPoints="1"/>
            </p:cNvSpPr>
            <p:nvPr/>
          </p:nvSpPr>
          <p:spPr bwMode="auto">
            <a:xfrm>
              <a:off x="3669" y="2960"/>
              <a:ext cx="45" cy="29"/>
            </a:xfrm>
            <a:custGeom>
              <a:avLst/>
              <a:gdLst/>
              <a:ahLst/>
              <a:cxnLst>
                <a:cxn ang="0">
                  <a:pos x="45" y="58"/>
                </a:cxn>
                <a:cxn ang="0">
                  <a:pos x="36" y="58"/>
                </a:cxn>
                <a:cxn ang="0">
                  <a:pos x="27" y="58"/>
                </a:cxn>
                <a:cxn ang="0">
                  <a:pos x="20" y="56"/>
                </a:cxn>
                <a:cxn ang="0">
                  <a:pos x="14" y="52"/>
                </a:cxn>
                <a:cxn ang="0">
                  <a:pos x="9" y="49"/>
                </a:cxn>
                <a:cxn ang="0">
                  <a:pos x="5" y="45"/>
                </a:cxn>
                <a:cxn ang="0">
                  <a:pos x="3" y="41"/>
                </a:cxn>
                <a:cxn ang="0">
                  <a:pos x="2" y="36"/>
                </a:cxn>
                <a:cxn ang="0">
                  <a:pos x="0" y="29"/>
                </a:cxn>
                <a:cxn ang="0">
                  <a:pos x="2" y="23"/>
                </a:cxn>
                <a:cxn ang="0">
                  <a:pos x="3" y="16"/>
                </a:cxn>
                <a:cxn ang="0">
                  <a:pos x="7" y="11"/>
                </a:cxn>
                <a:cxn ang="0">
                  <a:pos x="12" y="7"/>
                </a:cxn>
                <a:cxn ang="0">
                  <a:pos x="18" y="5"/>
                </a:cxn>
                <a:cxn ang="0">
                  <a:pos x="25" y="2"/>
                </a:cxn>
                <a:cxn ang="0">
                  <a:pos x="30" y="2"/>
                </a:cxn>
                <a:cxn ang="0">
                  <a:pos x="38" y="0"/>
                </a:cxn>
                <a:cxn ang="0">
                  <a:pos x="45" y="0"/>
                </a:cxn>
                <a:cxn ang="0">
                  <a:pos x="56" y="0"/>
                </a:cxn>
                <a:cxn ang="0">
                  <a:pos x="65" y="2"/>
                </a:cxn>
                <a:cxn ang="0">
                  <a:pos x="72" y="4"/>
                </a:cxn>
                <a:cxn ang="0">
                  <a:pos x="77" y="5"/>
                </a:cxn>
                <a:cxn ang="0">
                  <a:pos x="83" y="9"/>
                </a:cxn>
                <a:cxn ang="0">
                  <a:pos x="86" y="13"/>
                </a:cxn>
                <a:cxn ang="0">
                  <a:pos x="88" y="18"/>
                </a:cxn>
                <a:cxn ang="0">
                  <a:pos x="90" y="23"/>
                </a:cxn>
                <a:cxn ang="0">
                  <a:pos x="90" y="29"/>
                </a:cxn>
                <a:cxn ang="0">
                  <a:pos x="90" y="38"/>
                </a:cxn>
                <a:cxn ang="0">
                  <a:pos x="86" y="43"/>
                </a:cxn>
                <a:cxn ang="0">
                  <a:pos x="83" y="49"/>
                </a:cxn>
                <a:cxn ang="0">
                  <a:pos x="66" y="56"/>
                </a:cxn>
                <a:cxn ang="0">
                  <a:pos x="45" y="58"/>
                </a:cxn>
                <a:cxn ang="0">
                  <a:pos x="45" y="47"/>
                </a:cxn>
                <a:cxn ang="0">
                  <a:pos x="56" y="47"/>
                </a:cxn>
                <a:cxn ang="0">
                  <a:pos x="63" y="45"/>
                </a:cxn>
                <a:cxn ang="0">
                  <a:pos x="70" y="43"/>
                </a:cxn>
                <a:cxn ang="0">
                  <a:pos x="74" y="41"/>
                </a:cxn>
                <a:cxn ang="0">
                  <a:pos x="77" y="38"/>
                </a:cxn>
                <a:cxn ang="0">
                  <a:pos x="79" y="34"/>
                </a:cxn>
                <a:cxn ang="0">
                  <a:pos x="81" y="29"/>
                </a:cxn>
                <a:cxn ang="0">
                  <a:pos x="79" y="25"/>
                </a:cxn>
                <a:cxn ang="0">
                  <a:pos x="77" y="20"/>
                </a:cxn>
                <a:cxn ang="0">
                  <a:pos x="74" y="16"/>
                </a:cxn>
                <a:cxn ang="0">
                  <a:pos x="70" y="14"/>
                </a:cxn>
                <a:cxn ang="0">
                  <a:pos x="63" y="13"/>
                </a:cxn>
                <a:cxn ang="0">
                  <a:pos x="56" y="13"/>
                </a:cxn>
                <a:cxn ang="0">
                  <a:pos x="45" y="13"/>
                </a:cxn>
                <a:cxn ang="0">
                  <a:pos x="36" y="13"/>
                </a:cxn>
                <a:cxn ang="0">
                  <a:pos x="29" y="13"/>
                </a:cxn>
                <a:cxn ang="0">
                  <a:pos x="21" y="14"/>
                </a:cxn>
                <a:cxn ang="0">
                  <a:pos x="18" y="16"/>
                </a:cxn>
                <a:cxn ang="0">
                  <a:pos x="14" y="20"/>
                </a:cxn>
                <a:cxn ang="0">
                  <a:pos x="12" y="25"/>
                </a:cxn>
                <a:cxn ang="0">
                  <a:pos x="11" y="29"/>
                </a:cxn>
                <a:cxn ang="0">
                  <a:pos x="12" y="34"/>
                </a:cxn>
                <a:cxn ang="0">
                  <a:pos x="14" y="38"/>
                </a:cxn>
                <a:cxn ang="0">
                  <a:pos x="18" y="41"/>
                </a:cxn>
                <a:cxn ang="0">
                  <a:pos x="21" y="43"/>
                </a:cxn>
                <a:cxn ang="0">
                  <a:pos x="29" y="45"/>
                </a:cxn>
                <a:cxn ang="0">
                  <a:pos x="36" y="47"/>
                </a:cxn>
                <a:cxn ang="0">
                  <a:pos x="45" y="47"/>
                </a:cxn>
              </a:cxnLst>
              <a:rect l="0" t="0" r="r" b="b"/>
              <a:pathLst>
                <a:path w="90" h="58">
                  <a:moveTo>
                    <a:pt x="45" y="58"/>
                  </a:moveTo>
                  <a:lnTo>
                    <a:pt x="36" y="58"/>
                  </a:lnTo>
                  <a:lnTo>
                    <a:pt x="27" y="58"/>
                  </a:lnTo>
                  <a:lnTo>
                    <a:pt x="20" y="56"/>
                  </a:lnTo>
                  <a:lnTo>
                    <a:pt x="14" y="52"/>
                  </a:lnTo>
                  <a:lnTo>
                    <a:pt x="9" y="49"/>
                  </a:lnTo>
                  <a:lnTo>
                    <a:pt x="5" y="45"/>
                  </a:lnTo>
                  <a:lnTo>
                    <a:pt x="3" y="41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3" y="16"/>
                  </a:lnTo>
                  <a:lnTo>
                    <a:pt x="7" y="11"/>
                  </a:lnTo>
                  <a:lnTo>
                    <a:pt x="12" y="7"/>
                  </a:lnTo>
                  <a:lnTo>
                    <a:pt x="18" y="5"/>
                  </a:lnTo>
                  <a:lnTo>
                    <a:pt x="25" y="2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5" y="2"/>
                  </a:lnTo>
                  <a:lnTo>
                    <a:pt x="72" y="4"/>
                  </a:lnTo>
                  <a:lnTo>
                    <a:pt x="77" y="5"/>
                  </a:lnTo>
                  <a:lnTo>
                    <a:pt x="83" y="9"/>
                  </a:lnTo>
                  <a:lnTo>
                    <a:pt x="86" y="13"/>
                  </a:lnTo>
                  <a:lnTo>
                    <a:pt x="88" y="18"/>
                  </a:lnTo>
                  <a:lnTo>
                    <a:pt x="90" y="23"/>
                  </a:lnTo>
                  <a:lnTo>
                    <a:pt x="90" y="29"/>
                  </a:lnTo>
                  <a:lnTo>
                    <a:pt x="90" y="38"/>
                  </a:lnTo>
                  <a:lnTo>
                    <a:pt x="86" y="43"/>
                  </a:lnTo>
                  <a:lnTo>
                    <a:pt x="83" y="49"/>
                  </a:lnTo>
                  <a:lnTo>
                    <a:pt x="66" y="56"/>
                  </a:lnTo>
                  <a:lnTo>
                    <a:pt x="45" y="58"/>
                  </a:lnTo>
                  <a:close/>
                  <a:moveTo>
                    <a:pt x="45" y="47"/>
                  </a:moveTo>
                  <a:lnTo>
                    <a:pt x="56" y="47"/>
                  </a:lnTo>
                  <a:lnTo>
                    <a:pt x="63" y="45"/>
                  </a:lnTo>
                  <a:lnTo>
                    <a:pt x="70" y="43"/>
                  </a:lnTo>
                  <a:lnTo>
                    <a:pt x="74" y="41"/>
                  </a:lnTo>
                  <a:lnTo>
                    <a:pt x="77" y="38"/>
                  </a:lnTo>
                  <a:lnTo>
                    <a:pt x="79" y="34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0"/>
                  </a:lnTo>
                  <a:lnTo>
                    <a:pt x="74" y="16"/>
                  </a:lnTo>
                  <a:lnTo>
                    <a:pt x="70" y="14"/>
                  </a:lnTo>
                  <a:lnTo>
                    <a:pt x="63" y="13"/>
                  </a:lnTo>
                  <a:lnTo>
                    <a:pt x="56" y="13"/>
                  </a:lnTo>
                  <a:lnTo>
                    <a:pt x="45" y="13"/>
                  </a:lnTo>
                  <a:lnTo>
                    <a:pt x="36" y="13"/>
                  </a:lnTo>
                  <a:lnTo>
                    <a:pt x="29" y="13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2" y="25"/>
                  </a:lnTo>
                  <a:lnTo>
                    <a:pt x="11" y="29"/>
                  </a:lnTo>
                  <a:lnTo>
                    <a:pt x="12" y="34"/>
                  </a:lnTo>
                  <a:lnTo>
                    <a:pt x="14" y="38"/>
                  </a:lnTo>
                  <a:lnTo>
                    <a:pt x="18" y="41"/>
                  </a:lnTo>
                  <a:lnTo>
                    <a:pt x="21" y="43"/>
                  </a:lnTo>
                  <a:lnTo>
                    <a:pt x="29" y="45"/>
                  </a:lnTo>
                  <a:lnTo>
                    <a:pt x="36" y="47"/>
                  </a:lnTo>
                  <a:lnTo>
                    <a:pt x="45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42"/>
            <p:cNvSpPr>
              <a:spLocks noEditPoints="1"/>
            </p:cNvSpPr>
            <p:nvPr/>
          </p:nvSpPr>
          <p:spPr bwMode="auto">
            <a:xfrm>
              <a:off x="3669" y="2926"/>
              <a:ext cx="45" cy="29"/>
            </a:xfrm>
            <a:custGeom>
              <a:avLst/>
              <a:gdLst/>
              <a:ahLst/>
              <a:cxnLst>
                <a:cxn ang="0">
                  <a:pos x="45" y="59"/>
                </a:cxn>
                <a:cxn ang="0">
                  <a:pos x="36" y="57"/>
                </a:cxn>
                <a:cxn ang="0">
                  <a:pos x="27" y="57"/>
                </a:cxn>
                <a:cxn ang="0">
                  <a:pos x="20" y="55"/>
                </a:cxn>
                <a:cxn ang="0">
                  <a:pos x="14" y="52"/>
                </a:cxn>
                <a:cxn ang="0">
                  <a:pos x="9" y="50"/>
                </a:cxn>
                <a:cxn ang="0">
                  <a:pos x="5" y="45"/>
                </a:cxn>
                <a:cxn ang="0">
                  <a:pos x="3" y="41"/>
                </a:cxn>
                <a:cxn ang="0">
                  <a:pos x="2" y="36"/>
                </a:cxn>
                <a:cxn ang="0">
                  <a:pos x="0" y="28"/>
                </a:cxn>
                <a:cxn ang="0">
                  <a:pos x="2" y="23"/>
                </a:cxn>
                <a:cxn ang="0">
                  <a:pos x="3" y="16"/>
                </a:cxn>
                <a:cxn ang="0">
                  <a:pos x="7" y="10"/>
                </a:cxn>
                <a:cxn ang="0">
                  <a:pos x="12" y="7"/>
                </a:cxn>
                <a:cxn ang="0">
                  <a:pos x="18" y="5"/>
                </a:cxn>
                <a:cxn ang="0">
                  <a:pos x="25" y="1"/>
                </a:cxn>
                <a:cxn ang="0">
                  <a:pos x="30" y="1"/>
                </a:cxn>
                <a:cxn ang="0">
                  <a:pos x="38" y="0"/>
                </a:cxn>
                <a:cxn ang="0">
                  <a:pos x="45" y="0"/>
                </a:cxn>
                <a:cxn ang="0">
                  <a:pos x="56" y="1"/>
                </a:cxn>
                <a:cxn ang="0">
                  <a:pos x="65" y="1"/>
                </a:cxn>
                <a:cxn ang="0">
                  <a:pos x="72" y="3"/>
                </a:cxn>
                <a:cxn ang="0">
                  <a:pos x="77" y="7"/>
                </a:cxn>
                <a:cxn ang="0">
                  <a:pos x="83" y="9"/>
                </a:cxn>
                <a:cxn ang="0">
                  <a:pos x="86" y="12"/>
                </a:cxn>
                <a:cxn ang="0">
                  <a:pos x="88" y="18"/>
                </a:cxn>
                <a:cxn ang="0">
                  <a:pos x="90" y="23"/>
                </a:cxn>
                <a:cxn ang="0">
                  <a:pos x="90" y="28"/>
                </a:cxn>
                <a:cxn ang="0">
                  <a:pos x="90" y="37"/>
                </a:cxn>
                <a:cxn ang="0">
                  <a:pos x="86" y="45"/>
                </a:cxn>
                <a:cxn ang="0">
                  <a:pos x="83" y="50"/>
                </a:cxn>
                <a:cxn ang="0">
                  <a:pos x="66" y="55"/>
                </a:cxn>
                <a:cxn ang="0">
                  <a:pos x="45" y="59"/>
                </a:cxn>
                <a:cxn ang="0">
                  <a:pos x="45" y="46"/>
                </a:cxn>
                <a:cxn ang="0">
                  <a:pos x="56" y="46"/>
                </a:cxn>
                <a:cxn ang="0">
                  <a:pos x="63" y="45"/>
                </a:cxn>
                <a:cxn ang="0">
                  <a:pos x="70" y="45"/>
                </a:cxn>
                <a:cxn ang="0">
                  <a:pos x="74" y="41"/>
                </a:cxn>
                <a:cxn ang="0">
                  <a:pos x="77" y="37"/>
                </a:cxn>
                <a:cxn ang="0">
                  <a:pos x="79" y="34"/>
                </a:cxn>
                <a:cxn ang="0">
                  <a:pos x="81" y="28"/>
                </a:cxn>
                <a:cxn ang="0">
                  <a:pos x="79" y="25"/>
                </a:cxn>
                <a:cxn ang="0">
                  <a:pos x="77" y="21"/>
                </a:cxn>
                <a:cxn ang="0">
                  <a:pos x="74" y="18"/>
                </a:cxn>
                <a:cxn ang="0">
                  <a:pos x="70" y="14"/>
                </a:cxn>
                <a:cxn ang="0">
                  <a:pos x="63" y="12"/>
                </a:cxn>
                <a:cxn ang="0">
                  <a:pos x="56" y="12"/>
                </a:cxn>
                <a:cxn ang="0">
                  <a:pos x="45" y="12"/>
                </a:cxn>
                <a:cxn ang="0">
                  <a:pos x="36" y="12"/>
                </a:cxn>
                <a:cxn ang="0">
                  <a:pos x="29" y="12"/>
                </a:cxn>
                <a:cxn ang="0">
                  <a:pos x="21" y="14"/>
                </a:cxn>
                <a:cxn ang="0">
                  <a:pos x="18" y="16"/>
                </a:cxn>
                <a:cxn ang="0">
                  <a:pos x="14" y="19"/>
                </a:cxn>
                <a:cxn ang="0">
                  <a:pos x="12" y="25"/>
                </a:cxn>
                <a:cxn ang="0">
                  <a:pos x="11" y="30"/>
                </a:cxn>
                <a:cxn ang="0">
                  <a:pos x="12" y="34"/>
                </a:cxn>
                <a:cxn ang="0">
                  <a:pos x="14" y="37"/>
                </a:cxn>
                <a:cxn ang="0">
                  <a:pos x="18" y="41"/>
                </a:cxn>
                <a:cxn ang="0">
                  <a:pos x="21" y="43"/>
                </a:cxn>
                <a:cxn ang="0">
                  <a:pos x="29" y="45"/>
                </a:cxn>
                <a:cxn ang="0">
                  <a:pos x="36" y="46"/>
                </a:cxn>
                <a:cxn ang="0">
                  <a:pos x="45" y="46"/>
                </a:cxn>
              </a:cxnLst>
              <a:rect l="0" t="0" r="r" b="b"/>
              <a:pathLst>
                <a:path w="90" h="59">
                  <a:moveTo>
                    <a:pt x="45" y="59"/>
                  </a:moveTo>
                  <a:lnTo>
                    <a:pt x="36" y="57"/>
                  </a:lnTo>
                  <a:lnTo>
                    <a:pt x="27" y="57"/>
                  </a:lnTo>
                  <a:lnTo>
                    <a:pt x="20" y="55"/>
                  </a:lnTo>
                  <a:lnTo>
                    <a:pt x="14" y="52"/>
                  </a:lnTo>
                  <a:lnTo>
                    <a:pt x="9" y="50"/>
                  </a:lnTo>
                  <a:lnTo>
                    <a:pt x="5" y="45"/>
                  </a:lnTo>
                  <a:lnTo>
                    <a:pt x="3" y="41"/>
                  </a:lnTo>
                  <a:lnTo>
                    <a:pt x="2" y="36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3" y="16"/>
                  </a:lnTo>
                  <a:lnTo>
                    <a:pt x="7" y="10"/>
                  </a:lnTo>
                  <a:lnTo>
                    <a:pt x="12" y="7"/>
                  </a:lnTo>
                  <a:lnTo>
                    <a:pt x="18" y="5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2" y="3"/>
                  </a:lnTo>
                  <a:lnTo>
                    <a:pt x="77" y="7"/>
                  </a:lnTo>
                  <a:lnTo>
                    <a:pt x="83" y="9"/>
                  </a:lnTo>
                  <a:lnTo>
                    <a:pt x="86" y="12"/>
                  </a:lnTo>
                  <a:lnTo>
                    <a:pt x="88" y="18"/>
                  </a:lnTo>
                  <a:lnTo>
                    <a:pt x="90" y="23"/>
                  </a:lnTo>
                  <a:lnTo>
                    <a:pt x="90" y="28"/>
                  </a:lnTo>
                  <a:lnTo>
                    <a:pt x="90" y="37"/>
                  </a:lnTo>
                  <a:lnTo>
                    <a:pt x="86" y="45"/>
                  </a:lnTo>
                  <a:lnTo>
                    <a:pt x="83" y="50"/>
                  </a:lnTo>
                  <a:lnTo>
                    <a:pt x="66" y="55"/>
                  </a:lnTo>
                  <a:lnTo>
                    <a:pt x="45" y="59"/>
                  </a:lnTo>
                  <a:close/>
                  <a:moveTo>
                    <a:pt x="45" y="46"/>
                  </a:moveTo>
                  <a:lnTo>
                    <a:pt x="56" y="46"/>
                  </a:lnTo>
                  <a:lnTo>
                    <a:pt x="63" y="45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7" y="37"/>
                  </a:lnTo>
                  <a:lnTo>
                    <a:pt x="79" y="34"/>
                  </a:lnTo>
                  <a:lnTo>
                    <a:pt x="81" y="28"/>
                  </a:lnTo>
                  <a:lnTo>
                    <a:pt x="79" y="25"/>
                  </a:lnTo>
                  <a:lnTo>
                    <a:pt x="77" y="21"/>
                  </a:lnTo>
                  <a:lnTo>
                    <a:pt x="74" y="18"/>
                  </a:lnTo>
                  <a:lnTo>
                    <a:pt x="70" y="14"/>
                  </a:lnTo>
                  <a:lnTo>
                    <a:pt x="63" y="12"/>
                  </a:lnTo>
                  <a:lnTo>
                    <a:pt x="56" y="12"/>
                  </a:lnTo>
                  <a:lnTo>
                    <a:pt x="45" y="12"/>
                  </a:lnTo>
                  <a:lnTo>
                    <a:pt x="36" y="12"/>
                  </a:lnTo>
                  <a:lnTo>
                    <a:pt x="29" y="12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2" y="25"/>
                  </a:lnTo>
                  <a:lnTo>
                    <a:pt x="11" y="30"/>
                  </a:lnTo>
                  <a:lnTo>
                    <a:pt x="12" y="34"/>
                  </a:lnTo>
                  <a:lnTo>
                    <a:pt x="14" y="37"/>
                  </a:lnTo>
                  <a:lnTo>
                    <a:pt x="18" y="41"/>
                  </a:lnTo>
                  <a:lnTo>
                    <a:pt x="21" y="43"/>
                  </a:lnTo>
                  <a:lnTo>
                    <a:pt x="29" y="45"/>
                  </a:lnTo>
                  <a:lnTo>
                    <a:pt x="36" y="46"/>
                  </a:lnTo>
                  <a:lnTo>
                    <a:pt x="45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3"/>
            <p:cNvSpPr>
              <a:spLocks noEditPoints="1"/>
            </p:cNvSpPr>
            <p:nvPr/>
          </p:nvSpPr>
          <p:spPr bwMode="auto">
            <a:xfrm>
              <a:off x="3669" y="2892"/>
              <a:ext cx="45" cy="29"/>
            </a:xfrm>
            <a:custGeom>
              <a:avLst/>
              <a:gdLst/>
              <a:ahLst/>
              <a:cxnLst>
                <a:cxn ang="0">
                  <a:pos x="38" y="47"/>
                </a:cxn>
                <a:cxn ang="0">
                  <a:pos x="29" y="54"/>
                </a:cxn>
                <a:cxn ang="0">
                  <a:pos x="16" y="54"/>
                </a:cxn>
                <a:cxn ang="0">
                  <a:pos x="7" y="47"/>
                </a:cxn>
                <a:cxn ang="0">
                  <a:pos x="2" y="36"/>
                </a:cxn>
                <a:cxn ang="0">
                  <a:pos x="2" y="22"/>
                </a:cxn>
                <a:cxn ang="0">
                  <a:pos x="7" y="11"/>
                </a:cxn>
                <a:cxn ang="0">
                  <a:pos x="18" y="4"/>
                </a:cxn>
                <a:cxn ang="0">
                  <a:pos x="29" y="4"/>
                </a:cxn>
                <a:cxn ang="0">
                  <a:pos x="38" y="11"/>
                </a:cxn>
                <a:cxn ang="0">
                  <a:pos x="43" y="9"/>
                </a:cxn>
                <a:cxn ang="0">
                  <a:pos x="56" y="2"/>
                </a:cxn>
                <a:cxn ang="0">
                  <a:pos x="70" y="2"/>
                </a:cxn>
                <a:cxn ang="0">
                  <a:pos x="83" y="9"/>
                </a:cxn>
                <a:cxn ang="0">
                  <a:pos x="90" y="22"/>
                </a:cxn>
                <a:cxn ang="0">
                  <a:pos x="90" y="36"/>
                </a:cxn>
                <a:cxn ang="0">
                  <a:pos x="83" y="49"/>
                </a:cxn>
                <a:cxn ang="0">
                  <a:pos x="70" y="56"/>
                </a:cxn>
                <a:cxn ang="0">
                  <a:pos x="56" y="56"/>
                </a:cxn>
                <a:cxn ang="0">
                  <a:pos x="45" y="50"/>
                </a:cxn>
                <a:cxn ang="0">
                  <a:pos x="39" y="41"/>
                </a:cxn>
                <a:cxn ang="0">
                  <a:pos x="29" y="41"/>
                </a:cxn>
                <a:cxn ang="0">
                  <a:pos x="34" y="34"/>
                </a:cxn>
                <a:cxn ang="0">
                  <a:pos x="34" y="23"/>
                </a:cxn>
                <a:cxn ang="0">
                  <a:pos x="29" y="16"/>
                </a:cxn>
                <a:cxn ang="0">
                  <a:pos x="18" y="16"/>
                </a:cxn>
                <a:cxn ang="0">
                  <a:pos x="12" y="23"/>
                </a:cxn>
                <a:cxn ang="0">
                  <a:pos x="12" y="34"/>
                </a:cxn>
                <a:cxn ang="0">
                  <a:pos x="18" y="41"/>
                </a:cxn>
                <a:cxn ang="0">
                  <a:pos x="63" y="45"/>
                </a:cxn>
                <a:cxn ang="0">
                  <a:pos x="72" y="43"/>
                </a:cxn>
                <a:cxn ang="0">
                  <a:pos x="77" y="38"/>
                </a:cxn>
                <a:cxn ang="0">
                  <a:pos x="81" y="29"/>
                </a:cxn>
                <a:cxn ang="0">
                  <a:pos x="79" y="20"/>
                </a:cxn>
                <a:cxn ang="0">
                  <a:pos x="70" y="13"/>
                </a:cxn>
                <a:cxn ang="0">
                  <a:pos x="56" y="13"/>
                </a:cxn>
                <a:cxn ang="0">
                  <a:pos x="48" y="20"/>
                </a:cxn>
                <a:cxn ang="0">
                  <a:pos x="45" y="29"/>
                </a:cxn>
                <a:cxn ang="0">
                  <a:pos x="48" y="38"/>
                </a:cxn>
                <a:cxn ang="0">
                  <a:pos x="56" y="45"/>
                </a:cxn>
              </a:cxnLst>
              <a:rect l="0" t="0" r="r" b="b"/>
              <a:pathLst>
                <a:path w="90" h="58">
                  <a:moveTo>
                    <a:pt x="39" y="41"/>
                  </a:moveTo>
                  <a:lnTo>
                    <a:pt x="38" y="47"/>
                  </a:lnTo>
                  <a:lnTo>
                    <a:pt x="34" y="50"/>
                  </a:lnTo>
                  <a:lnTo>
                    <a:pt x="29" y="54"/>
                  </a:lnTo>
                  <a:lnTo>
                    <a:pt x="23" y="54"/>
                  </a:lnTo>
                  <a:lnTo>
                    <a:pt x="16" y="54"/>
                  </a:lnTo>
                  <a:lnTo>
                    <a:pt x="12" y="52"/>
                  </a:lnTo>
                  <a:lnTo>
                    <a:pt x="7" y="47"/>
                  </a:lnTo>
                  <a:lnTo>
                    <a:pt x="3" y="41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3" y="16"/>
                  </a:lnTo>
                  <a:lnTo>
                    <a:pt x="7" y="11"/>
                  </a:lnTo>
                  <a:lnTo>
                    <a:pt x="12" y="5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34" y="7"/>
                  </a:lnTo>
                  <a:lnTo>
                    <a:pt x="38" y="11"/>
                  </a:lnTo>
                  <a:lnTo>
                    <a:pt x="39" y="16"/>
                  </a:lnTo>
                  <a:lnTo>
                    <a:pt x="43" y="9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2"/>
                  </a:lnTo>
                  <a:lnTo>
                    <a:pt x="77" y="4"/>
                  </a:lnTo>
                  <a:lnTo>
                    <a:pt x="83" y="9"/>
                  </a:lnTo>
                  <a:lnTo>
                    <a:pt x="86" y="14"/>
                  </a:lnTo>
                  <a:lnTo>
                    <a:pt x="90" y="22"/>
                  </a:lnTo>
                  <a:lnTo>
                    <a:pt x="90" y="29"/>
                  </a:lnTo>
                  <a:lnTo>
                    <a:pt x="90" y="36"/>
                  </a:lnTo>
                  <a:lnTo>
                    <a:pt x="86" y="43"/>
                  </a:lnTo>
                  <a:lnTo>
                    <a:pt x="83" y="49"/>
                  </a:lnTo>
                  <a:lnTo>
                    <a:pt x="77" y="54"/>
                  </a:lnTo>
                  <a:lnTo>
                    <a:pt x="70" y="56"/>
                  </a:lnTo>
                  <a:lnTo>
                    <a:pt x="63" y="58"/>
                  </a:lnTo>
                  <a:lnTo>
                    <a:pt x="56" y="56"/>
                  </a:lnTo>
                  <a:lnTo>
                    <a:pt x="48" y="52"/>
                  </a:lnTo>
                  <a:lnTo>
                    <a:pt x="45" y="50"/>
                  </a:lnTo>
                  <a:lnTo>
                    <a:pt x="41" y="45"/>
                  </a:lnTo>
                  <a:lnTo>
                    <a:pt x="39" y="41"/>
                  </a:lnTo>
                  <a:close/>
                  <a:moveTo>
                    <a:pt x="23" y="43"/>
                  </a:moveTo>
                  <a:lnTo>
                    <a:pt x="29" y="41"/>
                  </a:lnTo>
                  <a:lnTo>
                    <a:pt x="32" y="40"/>
                  </a:lnTo>
                  <a:lnTo>
                    <a:pt x="34" y="34"/>
                  </a:lnTo>
                  <a:lnTo>
                    <a:pt x="36" y="29"/>
                  </a:lnTo>
                  <a:lnTo>
                    <a:pt x="34" y="23"/>
                  </a:lnTo>
                  <a:lnTo>
                    <a:pt x="32" y="18"/>
                  </a:lnTo>
                  <a:lnTo>
                    <a:pt x="29" y="16"/>
                  </a:lnTo>
                  <a:lnTo>
                    <a:pt x="23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2" y="23"/>
                  </a:lnTo>
                  <a:lnTo>
                    <a:pt x="11" y="29"/>
                  </a:lnTo>
                  <a:lnTo>
                    <a:pt x="12" y="34"/>
                  </a:lnTo>
                  <a:lnTo>
                    <a:pt x="14" y="40"/>
                  </a:lnTo>
                  <a:lnTo>
                    <a:pt x="18" y="41"/>
                  </a:lnTo>
                  <a:lnTo>
                    <a:pt x="23" y="43"/>
                  </a:lnTo>
                  <a:close/>
                  <a:moveTo>
                    <a:pt x="63" y="45"/>
                  </a:moveTo>
                  <a:lnTo>
                    <a:pt x="66" y="45"/>
                  </a:lnTo>
                  <a:lnTo>
                    <a:pt x="72" y="43"/>
                  </a:lnTo>
                  <a:lnTo>
                    <a:pt x="75" y="41"/>
                  </a:lnTo>
                  <a:lnTo>
                    <a:pt x="77" y="38"/>
                  </a:lnTo>
                  <a:lnTo>
                    <a:pt x="79" y="32"/>
                  </a:lnTo>
                  <a:lnTo>
                    <a:pt x="81" y="29"/>
                  </a:lnTo>
                  <a:lnTo>
                    <a:pt x="79" y="23"/>
                  </a:lnTo>
                  <a:lnTo>
                    <a:pt x="79" y="20"/>
                  </a:lnTo>
                  <a:lnTo>
                    <a:pt x="75" y="16"/>
                  </a:lnTo>
                  <a:lnTo>
                    <a:pt x="70" y="13"/>
                  </a:lnTo>
                  <a:lnTo>
                    <a:pt x="63" y="13"/>
                  </a:lnTo>
                  <a:lnTo>
                    <a:pt x="56" y="13"/>
                  </a:lnTo>
                  <a:lnTo>
                    <a:pt x="50" y="16"/>
                  </a:lnTo>
                  <a:lnTo>
                    <a:pt x="48" y="20"/>
                  </a:lnTo>
                  <a:lnTo>
                    <a:pt x="47" y="23"/>
                  </a:lnTo>
                  <a:lnTo>
                    <a:pt x="45" y="29"/>
                  </a:lnTo>
                  <a:lnTo>
                    <a:pt x="47" y="34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6" y="45"/>
                  </a:lnTo>
                  <a:lnTo>
                    <a:pt x="63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44"/>
            <p:cNvSpPr>
              <a:spLocks/>
            </p:cNvSpPr>
            <p:nvPr/>
          </p:nvSpPr>
          <p:spPr bwMode="auto">
            <a:xfrm>
              <a:off x="4475" y="3709"/>
              <a:ext cx="28" cy="2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2" y="33"/>
                </a:cxn>
                <a:cxn ang="0">
                  <a:pos x="11" y="38"/>
                </a:cxn>
                <a:cxn ang="0">
                  <a:pos x="9" y="42"/>
                </a:cxn>
                <a:cxn ang="0">
                  <a:pos x="9" y="44"/>
                </a:cxn>
                <a:cxn ang="0">
                  <a:pos x="11" y="47"/>
                </a:cxn>
                <a:cxn ang="0">
                  <a:pos x="11" y="51"/>
                </a:cxn>
                <a:cxn ang="0">
                  <a:pos x="11" y="53"/>
                </a:cxn>
                <a:cxn ang="0">
                  <a:pos x="11" y="54"/>
                </a:cxn>
                <a:cxn ang="0">
                  <a:pos x="9" y="56"/>
                </a:cxn>
                <a:cxn ang="0">
                  <a:pos x="7" y="58"/>
                </a:cxn>
                <a:cxn ang="0">
                  <a:pos x="5" y="58"/>
                </a:cxn>
                <a:cxn ang="0">
                  <a:pos x="3" y="58"/>
                </a:cxn>
                <a:cxn ang="0">
                  <a:pos x="2" y="56"/>
                </a:cxn>
                <a:cxn ang="0">
                  <a:pos x="0" y="54"/>
                </a:cxn>
                <a:cxn ang="0">
                  <a:pos x="0" y="53"/>
                </a:cxn>
                <a:cxn ang="0">
                  <a:pos x="0" y="51"/>
                </a:cxn>
                <a:cxn ang="0">
                  <a:pos x="0" y="47"/>
                </a:cxn>
                <a:cxn ang="0">
                  <a:pos x="2" y="44"/>
                </a:cxn>
                <a:cxn ang="0">
                  <a:pos x="3" y="38"/>
                </a:cxn>
                <a:cxn ang="0">
                  <a:pos x="14" y="22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43" y="38"/>
                </a:cxn>
                <a:cxn ang="0">
                  <a:pos x="47" y="44"/>
                </a:cxn>
                <a:cxn ang="0">
                  <a:pos x="48" y="47"/>
                </a:cxn>
                <a:cxn ang="0">
                  <a:pos x="48" y="49"/>
                </a:cxn>
                <a:cxn ang="0">
                  <a:pos x="52" y="53"/>
                </a:cxn>
                <a:cxn ang="0">
                  <a:pos x="54" y="53"/>
                </a:cxn>
                <a:cxn ang="0">
                  <a:pos x="56" y="53"/>
                </a:cxn>
                <a:cxn ang="0">
                  <a:pos x="56" y="53"/>
                </a:cxn>
                <a:cxn ang="0">
                  <a:pos x="56" y="54"/>
                </a:cxn>
                <a:cxn ang="0">
                  <a:pos x="43" y="58"/>
                </a:cxn>
                <a:cxn ang="0">
                  <a:pos x="41" y="58"/>
                </a:cxn>
                <a:cxn ang="0">
                  <a:pos x="38" y="53"/>
                </a:cxn>
                <a:cxn ang="0">
                  <a:pos x="36" y="45"/>
                </a:cxn>
                <a:cxn ang="0">
                  <a:pos x="23" y="13"/>
                </a:cxn>
              </a:cxnLst>
              <a:rect l="0" t="0" r="r" b="b"/>
              <a:pathLst>
                <a:path w="56" h="58">
                  <a:moveTo>
                    <a:pt x="23" y="13"/>
                  </a:moveTo>
                  <a:lnTo>
                    <a:pt x="12" y="33"/>
                  </a:lnTo>
                  <a:lnTo>
                    <a:pt x="11" y="38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11" y="47"/>
                  </a:lnTo>
                  <a:lnTo>
                    <a:pt x="11" y="51"/>
                  </a:lnTo>
                  <a:lnTo>
                    <a:pt x="11" y="53"/>
                  </a:lnTo>
                  <a:lnTo>
                    <a:pt x="11" y="54"/>
                  </a:lnTo>
                  <a:lnTo>
                    <a:pt x="9" y="56"/>
                  </a:lnTo>
                  <a:lnTo>
                    <a:pt x="7" y="58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47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14" y="2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43" y="38"/>
                  </a:lnTo>
                  <a:lnTo>
                    <a:pt x="47" y="44"/>
                  </a:lnTo>
                  <a:lnTo>
                    <a:pt x="48" y="47"/>
                  </a:lnTo>
                  <a:lnTo>
                    <a:pt x="48" y="49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4"/>
                  </a:lnTo>
                  <a:lnTo>
                    <a:pt x="43" y="58"/>
                  </a:lnTo>
                  <a:lnTo>
                    <a:pt x="41" y="58"/>
                  </a:lnTo>
                  <a:lnTo>
                    <a:pt x="38" y="53"/>
                  </a:lnTo>
                  <a:lnTo>
                    <a:pt x="36" y="45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5"/>
            <p:cNvSpPr>
              <a:spLocks/>
            </p:cNvSpPr>
            <p:nvPr/>
          </p:nvSpPr>
          <p:spPr bwMode="auto">
            <a:xfrm>
              <a:off x="4398" y="3701"/>
              <a:ext cx="18" cy="19"/>
            </a:xfrm>
            <a:custGeom>
              <a:avLst/>
              <a:gdLst/>
              <a:ahLst/>
              <a:cxnLst>
                <a:cxn ang="0">
                  <a:pos x="14" y="9"/>
                </a:cxn>
                <a:cxn ang="0">
                  <a:pos x="7" y="22"/>
                </a:cxn>
                <a:cxn ang="0">
                  <a:pos x="5" y="24"/>
                </a:cxn>
                <a:cxn ang="0">
                  <a:pos x="5" y="27"/>
                </a:cxn>
                <a:cxn ang="0">
                  <a:pos x="5" y="29"/>
                </a:cxn>
                <a:cxn ang="0">
                  <a:pos x="5" y="31"/>
                </a:cxn>
                <a:cxn ang="0">
                  <a:pos x="7" y="33"/>
                </a:cxn>
                <a:cxn ang="0">
                  <a:pos x="7" y="34"/>
                </a:cxn>
                <a:cxn ang="0">
                  <a:pos x="7" y="36"/>
                </a:cxn>
                <a:cxn ang="0">
                  <a:pos x="5" y="36"/>
                </a:cxn>
                <a:cxn ang="0">
                  <a:pos x="3" y="38"/>
                </a:cxn>
                <a:cxn ang="0">
                  <a:pos x="3" y="38"/>
                </a:cxn>
                <a:cxn ang="0">
                  <a:pos x="2" y="38"/>
                </a:cxn>
                <a:cxn ang="0">
                  <a:pos x="0" y="38"/>
                </a:cxn>
                <a:cxn ang="0">
                  <a:pos x="0" y="36"/>
                </a:cxn>
                <a:cxn ang="0">
                  <a:pos x="0" y="34"/>
                </a:cxn>
                <a:cxn ang="0">
                  <a:pos x="0" y="33"/>
                </a:cxn>
                <a:cxn ang="0">
                  <a:pos x="0" y="31"/>
                </a:cxn>
                <a:cxn ang="0">
                  <a:pos x="0" y="29"/>
                </a:cxn>
                <a:cxn ang="0">
                  <a:pos x="2" y="25"/>
                </a:cxn>
                <a:cxn ang="0">
                  <a:pos x="9" y="15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29" y="25"/>
                </a:cxn>
                <a:cxn ang="0">
                  <a:pos x="30" y="29"/>
                </a:cxn>
                <a:cxn ang="0">
                  <a:pos x="30" y="33"/>
                </a:cxn>
                <a:cxn ang="0">
                  <a:pos x="32" y="34"/>
                </a:cxn>
                <a:cxn ang="0">
                  <a:pos x="34" y="34"/>
                </a:cxn>
                <a:cxn ang="0">
                  <a:pos x="36" y="34"/>
                </a:cxn>
                <a:cxn ang="0">
                  <a:pos x="36" y="34"/>
                </a:cxn>
                <a:cxn ang="0">
                  <a:pos x="36" y="36"/>
                </a:cxn>
                <a:cxn ang="0">
                  <a:pos x="27" y="38"/>
                </a:cxn>
                <a:cxn ang="0">
                  <a:pos x="27" y="38"/>
                </a:cxn>
                <a:cxn ang="0">
                  <a:pos x="25" y="34"/>
                </a:cxn>
                <a:cxn ang="0">
                  <a:pos x="23" y="29"/>
                </a:cxn>
                <a:cxn ang="0">
                  <a:pos x="14" y="9"/>
                </a:cxn>
              </a:cxnLst>
              <a:rect l="0" t="0" r="r" b="b"/>
              <a:pathLst>
                <a:path w="36" h="38">
                  <a:moveTo>
                    <a:pt x="14" y="9"/>
                  </a:moveTo>
                  <a:lnTo>
                    <a:pt x="7" y="22"/>
                  </a:lnTo>
                  <a:lnTo>
                    <a:pt x="5" y="24"/>
                  </a:lnTo>
                  <a:lnTo>
                    <a:pt x="5" y="27"/>
                  </a:lnTo>
                  <a:lnTo>
                    <a:pt x="5" y="29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2" y="25"/>
                  </a:lnTo>
                  <a:lnTo>
                    <a:pt x="9" y="1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0" y="33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6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23" y="29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46"/>
            <p:cNvSpPr>
              <a:spLocks noChangeArrowheads="1"/>
            </p:cNvSpPr>
            <p:nvPr/>
          </p:nvSpPr>
          <p:spPr bwMode="auto">
            <a:xfrm>
              <a:off x="4168" y="3732"/>
              <a:ext cx="8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7"/>
            <p:cNvSpPr>
              <a:spLocks/>
            </p:cNvSpPr>
            <p:nvPr/>
          </p:nvSpPr>
          <p:spPr bwMode="auto">
            <a:xfrm>
              <a:off x="4151" y="3726"/>
              <a:ext cx="14" cy="2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23" y="7"/>
                </a:cxn>
                <a:cxn ang="0">
                  <a:pos x="16" y="12"/>
                </a:cxn>
                <a:cxn ang="0">
                  <a:pos x="12" y="18"/>
                </a:cxn>
                <a:cxn ang="0">
                  <a:pos x="9" y="25"/>
                </a:cxn>
                <a:cxn ang="0">
                  <a:pos x="9" y="30"/>
                </a:cxn>
                <a:cxn ang="0">
                  <a:pos x="9" y="34"/>
                </a:cxn>
                <a:cxn ang="0">
                  <a:pos x="11" y="37"/>
                </a:cxn>
                <a:cxn ang="0">
                  <a:pos x="14" y="39"/>
                </a:cxn>
                <a:cxn ang="0">
                  <a:pos x="18" y="39"/>
                </a:cxn>
                <a:cxn ang="0">
                  <a:pos x="20" y="39"/>
                </a:cxn>
                <a:cxn ang="0">
                  <a:pos x="23" y="37"/>
                </a:cxn>
                <a:cxn ang="0">
                  <a:pos x="25" y="36"/>
                </a:cxn>
                <a:cxn ang="0">
                  <a:pos x="27" y="32"/>
                </a:cxn>
                <a:cxn ang="0">
                  <a:pos x="29" y="32"/>
                </a:cxn>
                <a:cxn ang="0">
                  <a:pos x="27" y="37"/>
                </a:cxn>
                <a:cxn ang="0">
                  <a:pos x="25" y="41"/>
                </a:cxn>
                <a:cxn ang="0">
                  <a:pos x="20" y="45"/>
                </a:cxn>
                <a:cxn ang="0">
                  <a:pos x="16" y="45"/>
                </a:cxn>
                <a:cxn ang="0">
                  <a:pos x="11" y="45"/>
                </a:cxn>
                <a:cxn ang="0">
                  <a:pos x="7" y="41"/>
                </a:cxn>
                <a:cxn ang="0">
                  <a:pos x="3" y="37"/>
                </a:cxn>
                <a:cxn ang="0">
                  <a:pos x="2" y="34"/>
                </a:cxn>
                <a:cxn ang="0">
                  <a:pos x="3" y="30"/>
                </a:cxn>
                <a:cxn ang="0">
                  <a:pos x="3" y="27"/>
                </a:cxn>
                <a:cxn ang="0">
                  <a:pos x="7" y="21"/>
                </a:cxn>
                <a:cxn ang="0">
                  <a:pos x="12" y="14"/>
                </a:cxn>
                <a:cxn ang="0">
                  <a:pos x="18" y="10"/>
                </a:cxn>
                <a:cxn ang="0">
                  <a:pos x="21" y="7"/>
                </a:cxn>
                <a:cxn ang="0">
                  <a:pos x="23" y="3"/>
                </a:cxn>
                <a:cxn ang="0">
                  <a:pos x="11" y="3"/>
                </a:cxn>
                <a:cxn ang="0">
                  <a:pos x="7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3" y="5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0" y="7"/>
                </a:cxn>
              </a:cxnLst>
              <a:rect l="0" t="0" r="r" b="b"/>
              <a:pathLst>
                <a:path w="29" h="45">
                  <a:moveTo>
                    <a:pt x="0" y="7"/>
                  </a:moveTo>
                  <a:lnTo>
                    <a:pt x="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7"/>
                  </a:lnTo>
                  <a:lnTo>
                    <a:pt x="16" y="12"/>
                  </a:lnTo>
                  <a:lnTo>
                    <a:pt x="12" y="18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1" y="37"/>
                  </a:lnTo>
                  <a:lnTo>
                    <a:pt x="14" y="39"/>
                  </a:lnTo>
                  <a:lnTo>
                    <a:pt x="18" y="39"/>
                  </a:lnTo>
                  <a:lnTo>
                    <a:pt x="20" y="39"/>
                  </a:lnTo>
                  <a:lnTo>
                    <a:pt x="23" y="37"/>
                  </a:lnTo>
                  <a:lnTo>
                    <a:pt x="25" y="3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7" y="37"/>
                  </a:lnTo>
                  <a:lnTo>
                    <a:pt x="25" y="41"/>
                  </a:lnTo>
                  <a:lnTo>
                    <a:pt x="20" y="45"/>
                  </a:lnTo>
                  <a:lnTo>
                    <a:pt x="16" y="45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3" y="37"/>
                  </a:lnTo>
                  <a:lnTo>
                    <a:pt x="2" y="34"/>
                  </a:lnTo>
                  <a:lnTo>
                    <a:pt x="3" y="30"/>
                  </a:lnTo>
                  <a:lnTo>
                    <a:pt x="3" y="27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10"/>
                  </a:lnTo>
                  <a:lnTo>
                    <a:pt x="21" y="7"/>
                  </a:lnTo>
                  <a:lnTo>
                    <a:pt x="23" y="3"/>
                  </a:lnTo>
                  <a:lnTo>
                    <a:pt x="11" y="3"/>
                  </a:lnTo>
                  <a:lnTo>
                    <a:pt x="7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48"/>
            <p:cNvSpPr>
              <a:spLocks noChangeArrowheads="1"/>
            </p:cNvSpPr>
            <p:nvPr/>
          </p:nvSpPr>
          <p:spPr bwMode="auto">
            <a:xfrm>
              <a:off x="4100" y="3735"/>
              <a:ext cx="9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9"/>
            <p:cNvSpPr>
              <a:spLocks/>
            </p:cNvSpPr>
            <p:nvPr/>
          </p:nvSpPr>
          <p:spPr bwMode="auto">
            <a:xfrm>
              <a:off x="4085" y="3729"/>
              <a:ext cx="9" cy="22"/>
            </a:xfrm>
            <a:custGeom>
              <a:avLst/>
              <a:gdLst/>
              <a:ahLst/>
              <a:cxnLst>
                <a:cxn ang="0">
                  <a:pos x="18" y="40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8" y="7"/>
                </a:cxn>
                <a:cxn ang="0">
                  <a:pos x="8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3" y="7"/>
                </a:cxn>
                <a:cxn ang="0">
                  <a:pos x="13" y="32"/>
                </a:cxn>
                <a:cxn ang="0">
                  <a:pos x="13" y="36"/>
                </a:cxn>
                <a:cxn ang="0">
                  <a:pos x="13" y="38"/>
                </a:cxn>
                <a:cxn ang="0">
                  <a:pos x="13" y="40"/>
                </a:cxn>
                <a:cxn ang="0">
                  <a:pos x="13" y="40"/>
                </a:cxn>
                <a:cxn ang="0">
                  <a:pos x="15" y="40"/>
                </a:cxn>
                <a:cxn ang="0">
                  <a:pos x="15" y="41"/>
                </a:cxn>
                <a:cxn ang="0">
                  <a:pos x="17" y="40"/>
                </a:cxn>
                <a:cxn ang="0">
                  <a:pos x="18" y="40"/>
                </a:cxn>
                <a:cxn ang="0">
                  <a:pos x="18" y="40"/>
                </a:cxn>
              </a:cxnLst>
              <a:rect l="0" t="0" r="r" b="b"/>
              <a:pathLst>
                <a:path w="18" h="45">
                  <a:moveTo>
                    <a:pt x="18" y="40"/>
                  </a:moveTo>
                  <a:lnTo>
                    <a:pt x="8" y="45"/>
                  </a:lnTo>
                  <a:lnTo>
                    <a:pt x="8" y="45"/>
                  </a:lnTo>
                  <a:lnTo>
                    <a:pt x="8" y="7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3" y="32"/>
                  </a:lnTo>
                  <a:lnTo>
                    <a:pt x="13" y="36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5" y="41"/>
                  </a:lnTo>
                  <a:lnTo>
                    <a:pt x="17" y="40"/>
                  </a:lnTo>
                  <a:lnTo>
                    <a:pt x="18" y="4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9" name="Picture 4" descr="LC_paper_20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886200" y="828675"/>
            <a:ext cx="55816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" name="Text Box 3"/>
          <p:cNvSpPr txBox="1">
            <a:spLocks noChangeArrowheads="1"/>
          </p:cNvSpPr>
          <p:nvPr/>
        </p:nvSpPr>
        <p:spPr bwMode="auto">
          <a:xfrm>
            <a:off x="4572000" y="4038600"/>
            <a:ext cx="4495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600" dirty="0">
                <a:latin typeface="Arial"/>
                <a:cs typeface="Arial"/>
              </a:rPr>
              <a:t>3C454,3 has been clearly detected in the early Fermi LAT data, </a:t>
            </a:r>
            <a:r>
              <a:rPr lang="en-US" sz="1600" dirty="0">
                <a:solidFill>
                  <a:srgbClr val="AA0C2B"/>
                </a:solidFill>
                <a:latin typeface="Arial"/>
                <a:cs typeface="Arial"/>
              </a:rPr>
              <a:t>and showed rapid flares, with the </a:t>
            </a:r>
            <a:r>
              <a:rPr lang="en-US" sz="1600" dirty="0" err="1">
                <a:solidFill>
                  <a:srgbClr val="AA0C2B"/>
                </a:solidFill>
                <a:latin typeface="Arial"/>
                <a:cs typeface="Arial"/>
              </a:rPr>
              <a:t>risetime</a:t>
            </a:r>
            <a:r>
              <a:rPr lang="en-US" sz="1600" dirty="0">
                <a:solidFill>
                  <a:srgbClr val="AA0C2B"/>
                </a:solidFill>
                <a:latin typeface="Arial"/>
                <a:cs typeface="Arial"/>
              </a:rPr>
              <a:t> on a scale of ~3 days</a:t>
            </a:r>
          </a:p>
          <a:p>
            <a:pPr eaLnBrk="1" hangingPunct="1">
              <a:buFontTx/>
              <a:buChar char="•"/>
            </a:pPr>
            <a:r>
              <a:rPr lang="en-US" sz="1600" dirty="0">
                <a:latin typeface="Arial"/>
                <a:cs typeface="Arial"/>
              </a:rPr>
              <a:t>Such rapid variability by itself </a:t>
            </a:r>
            <a:r>
              <a:rPr lang="en-US" sz="1600" dirty="0">
                <a:solidFill>
                  <a:srgbClr val="AA0C2B"/>
                </a:solidFill>
                <a:latin typeface="Arial"/>
                <a:cs typeface="Arial"/>
              </a:rPr>
              <a:t>implies a very compact emission region which would be optically thick to the escape of</a:t>
            </a:r>
            <a:r>
              <a:rPr lang="en-US" sz="1600" dirty="0" smtClean="0">
                <a:solidFill>
                  <a:srgbClr val="AA0C2B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AA0C2B"/>
                </a:solidFill>
                <a:latin typeface="Arial"/>
                <a:cs typeface="Arial"/>
              </a:rPr>
              <a:t>γ</a:t>
            </a:r>
            <a:r>
              <a:rPr lang="en-US" sz="1600" dirty="0" smtClean="0">
                <a:solidFill>
                  <a:srgbClr val="AA0C2B"/>
                </a:solidFill>
                <a:latin typeface="Arial"/>
                <a:cs typeface="Arial"/>
              </a:rPr>
              <a:t>-</a:t>
            </a:r>
            <a:r>
              <a:rPr lang="en-US" sz="1600" dirty="0">
                <a:solidFill>
                  <a:srgbClr val="AA0C2B"/>
                </a:solidFill>
                <a:latin typeface="Arial"/>
                <a:cs typeface="Arial"/>
              </a:rPr>
              <a:t>rays</a:t>
            </a:r>
            <a:r>
              <a:rPr lang="en-US" sz="1600" dirty="0">
                <a:latin typeface="Arial"/>
                <a:cs typeface="Arial"/>
              </a:rPr>
              <a:t> via </a:t>
            </a:r>
            <a:r>
              <a:rPr lang="en-US" sz="1600" dirty="0" err="1">
                <a:latin typeface="Arial"/>
                <a:cs typeface="Arial"/>
              </a:rPr>
              <a:t>e+/e</a:t>
            </a:r>
            <a:r>
              <a:rPr lang="en-US" sz="1600" dirty="0">
                <a:latin typeface="Arial"/>
                <a:cs typeface="Arial"/>
              </a:rPr>
              <a:t>- pair production</a:t>
            </a:r>
          </a:p>
          <a:p>
            <a:pPr eaLnBrk="1" hangingPunct="1">
              <a:buFontTx/>
              <a:buChar char="•"/>
            </a:pPr>
            <a:r>
              <a:rPr lang="en-US" sz="1600" dirty="0">
                <a:solidFill>
                  <a:srgbClr val="AA0C2B"/>
                </a:solidFill>
                <a:latin typeface="Arial"/>
                <a:cs typeface="Arial"/>
              </a:rPr>
              <a:t>Problem is avoided via invoking relativistic motion with Doppler factor </a:t>
            </a:r>
            <a:r>
              <a:rPr lang="en-US" sz="1600" dirty="0" err="1">
                <a:solidFill>
                  <a:srgbClr val="AA0C2B"/>
                </a:solidFill>
                <a:latin typeface="Arial"/>
                <a:cs typeface="Arial"/>
              </a:rPr>
              <a:t>d</a:t>
            </a:r>
            <a:r>
              <a:rPr lang="en-US" sz="1600" dirty="0">
                <a:solidFill>
                  <a:srgbClr val="AA0C2B"/>
                </a:solidFill>
                <a:latin typeface="Arial"/>
                <a:cs typeface="Arial"/>
              </a:rPr>
              <a:t> &gt; 6</a:t>
            </a:r>
            <a:r>
              <a:rPr lang="en-US" sz="1600" dirty="0">
                <a:latin typeface="Arial"/>
                <a:cs typeface="Arial"/>
              </a:rPr>
              <a:t> – consistent with the VLBI-measured jet geometry</a:t>
            </a:r>
          </a:p>
          <a:p>
            <a:pPr eaLnBrk="1" hangingPunct="1">
              <a:buFontTx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452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453" name="Date Placeholder 45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ermi_North_South_Tour_640x360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Variability over 3 months</a:t>
            </a:r>
            <a:br>
              <a:rPr lang="en-US" sz="3200" dirty="0" smtClean="0"/>
            </a:br>
            <a:r>
              <a:rPr lang="en-US" sz="3200" dirty="0" smtClean="0"/>
              <a:t>(north-south Galactic </a:t>
            </a:r>
            <a:r>
              <a:rPr lang="en-US" sz="3200" smtClean="0"/>
              <a:t>Emisphere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037079" y="2373868"/>
            <a:ext cx="106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SUN path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276602" y="1981200"/>
            <a:ext cx="990598" cy="5217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2886300" y="3133500"/>
            <a:ext cx="1905000" cy="972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6388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E&gt;100 </a:t>
            </a:r>
            <a:r>
              <a:rPr lang="en-US" sz="2400" b="1" dirty="0" err="1" smtClean="0">
                <a:latin typeface="Arial"/>
                <a:cs typeface="Arial"/>
              </a:rPr>
              <a:t>MeV</a:t>
            </a:r>
            <a:r>
              <a:rPr lang="en-US" sz="2400" b="1" dirty="0" smtClean="0">
                <a:latin typeface="Arial"/>
                <a:cs typeface="Arial"/>
              </a:rPr>
              <a:t>, poles view, 1 day time interval, extreme sensitivity to flux variation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914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3C454.3 with LAT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90600"/>
            <a:ext cx="4572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Arial" charset="0"/>
              </a:rPr>
              <a:t>* </a:t>
            </a:r>
            <a:r>
              <a:rPr lang="en-US" sz="1800" dirty="0">
                <a:solidFill>
                  <a:srgbClr val="AA0C2B"/>
                </a:solidFill>
                <a:latin typeface="Arial" charset="0"/>
              </a:rPr>
              <a:t>The quality of Fermi LAT data is good enough to measure departures from simple spectral forms:  3C454.3 LAT spectrum is not a simple power law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* It steepens to higher energy – can be described as a broken power law with a break, </a:t>
            </a:r>
            <a:r>
              <a:rPr lang="en-US" sz="1800" dirty="0">
                <a:latin typeface="Symbol" charset="2"/>
              </a:rPr>
              <a:t>G</a:t>
            </a:r>
            <a:r>
              <a:rPr lang="en-US" sz="1800" baseline="-25000" dirty="0">
                <a:latin typeface="Arial" charset="0"/>
              </a:rPr>
              <a:t>1</a:t>
            </a:r>
            <a:r>
              <a:rPr lang="en-US" sz="1800" dirty="0">
                <a:latin typeface="Arial" charset="0"/>
              </a:rPr>
              <a:t> ~ 2.3 to </a:t>
            </a:r>
            <a:r>
              <a:rPr lang="en-US" sz="1800" dirty="0">
                <a:latin typeface="Symbol" charset="2"/>
              </a:rPr>
              <a:t>G</a:t>
            </a:r>
            <a:r>
              <a:rPr lang="en-US" sz="1800" baseline="-25000" dirty="0">
                <a:latin typeface="Symbol" charset="2"/>
              </a:rPr>
              <a:t>2 </a:t>
            </a:r>
            <a:r>
              <a:rPr lang="en-US" sz="1800" dirty="0">
                <a:latin typeface="Arial" charset="0"/>
              </a:rPr>
              <a:t>~3.5 at </a:t>
            </a:r>
            <a:r>
              <a:rPr lang="en-US" sz="1800" dirty="0" err="1">
                <a:latin typeface="Arial" charset="0"/>
              </a:rPr>
              <a:t>E</a:t>
            </a:r>
            <a:r>
              <a:rPr lang="en-US" sz="1800" baseline="-25000" dirty="0" err="1">
                <a:latin typeface="Arial" charset="0"/>
              </a:rPr>
              <a:t>br</a:t>
            </a:r>
            <a:r>
              <a:rPr lang="en-US" sz="1800" dirty="0">
                <a:latin typeface="Arial" charset="0"/>
              </a:rPr>
              <a:t> ~ 2 </a:t>
            </a:r>
            <a:r>
              <a:rPr lang="en-US" sz="1800" dirty="0" err="1">
                <a:latin typeface="Arial" charset="0"/>
              </a:rPr>
              <a:t>GeV</a:t>
            </a:r>
            <a:r>
              <a:rPr lang="en-US" sz="1800" dirty="0">
                <a:latin typeface="Arial" charset="0"/>
              </a:rPr>
              <a:t> 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* Broken power law isn’t unique description</a:t>
            </a:r>
          </a:p>
        </p:txBody>
      </p:sp>
      <p:pic>
        <p:nvPicPr>
          <p:cNvPr id="5" name="Picture 3" descr="SED_BPL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495800" y="900112"/>
            <a:ext cx="45720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" y="3470275"/>
            <a:ext cx="8305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800" b="1" dirty="0">
                <a:latin typeface="Arial" charset="0"/>
              </a:rPr>
              <a:t>Origin of the break?</a:t>
            </a:r>
            <a:r>
              <a:rPr lang="en-US" sz="1800" dirty="0">
                <a:latin typeface="Arial" charset="0"/>
              </a:rPr>
              <a:t> </a:t>
            </a:r>
          </a:p>
          <a:p>
            <a:pPr eaLnBrk="1" hangingPunct="1">
              <a:buFontTx/>
              <a:buChar char="•"/>
            </a:pPr>
            <a:endParaRPr lang="en-US" sz="1800" dirty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1800" dirty="0">
                <a:latin typeface="Arial" charset="0"/>
              </a:rPr>
              <a:t>It is not a simple “cooling break” (expected </a:t>
            </a:r>
            <a:r>
              <a:rPr lang="en-US" sz="1800" dirty="0" err="1">
                <a:latin typeface="Symbol" charset="2"/>
              </a:rPr>
              <a:t>Da</a:t>
            </a:r>
            <a:r>
              <a:rPr lang="en-US" sz="1800" dirty="0">
                <a:latin typeface="Arial" charset="0"/>
              </a:rPr>
              <a:t> = 0.5)</a:t>
            </a:r>
          </a:p>
          <a:p>
            <a:pPr eaLnBrk="1" hangingPunct="1">
              <a:buFontTx/>
              <a:buChar char="•"/>
            </a:pPr>
            <a:r>
              <a:rPr lang="en-US" sz="1800" dirty="0">
                <a:latin typeface="Arial" charset="0"/>
              </a:rPr>
              <a:t>Instead, it can be either due to absorption on “local photons” due to the accretion disk, or a signature of intrinsic break in the electron distribution</a:t>
            </a:r>
          </a:p>
          <a:p>
            <a:pPr eaLnBrk="1" hangingPunct="1">
              <a:buFontTx/>
              <a:buChar char="•"/>
            </a:pPr>
            <a:r>
              <a:rPr lang="en-US" sz="1800" dirty="0">
                <a:latin typeface="Arial" charset="0"/>
              </a:rPr>
              <a:t>First explanation is possible but, given the X-ray emission from the accretion disk – somewhat unlikely </a:t>
            </a:r>
          </a:p>
          <a:p>
            <a:pPr eaLnBrk="1" hangingPunct="1">
              <a:buFontTx/>
              <a:buChar char="•"/>
            </a:pPr>
            <a:r>
              <a:rPr lang="en-US" sz="1800" b="1" dirty="0">
                <a:latin typeface="Arial" charset="0"/>
              </a:rPr>
              <a:t>Broken power law of the electron distribution is a better explanation:  that would indicate the break at </a:t>
            </a:r>
            <a:r>
              <a:rPr lang="en-US" sz="1800" b="1" dirty="0" err="1">
                <a:latin typeface="Symbol" charset="2"/>
              </a:rPr>
              <a:t>g</a:t>
            </a:r>
            <a:r>
              <a:rPr lang="en-US" sz="1800" b="1" baseline="-25000" dirty="0" err="1">
                <a:latin typeface="Arial" charset="0"/>
              </a:rPr>
              <a:t>br</a:t>
            </a:r>
            <a:r>
              <a:rPr lang="en-US" sz="1800" b="1" dirty="0">
                <a:latin typeface="Arial" charset="0"/>
              </a:rPr>
              <a:t> ~ 1000</a:t>
            </a:r>
          </a:p>
          <a:p>
            <a:pPr eaLnBrk="1" hangingPunct="1">
              <a:buFontTx/>
              <a:buChar char="•"/>
            </a:pPr>
            <a:r>
              <a:rPr lang="en-US" sz="1800" dirty="0">
                <a:latin typeface="Arial" charset="0"/>
              </a:rPr>
              <a:t>There, the cooling time scales are quite short, much shorter than the source crossing time, and imply distributed acceleration throughout the jet volume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81600" y="3230562"/>
            <a:ext cx="1382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dirty="0">
                <a:latin typeface="Copperplate Gothic Bold" charset="0"/>
              </a:rPr>
              <a:t>PRELIMINARY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219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PKS 1502+106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1219200"/>
            <a:ext cx="2667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Another example: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PKS 1502+106 (aka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OR 103), at z=1.84 (SDSS)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Extremely rapid flare,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possibly the highest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Symbol" charset="2"/>
                <a:ea typeface="+mn-ea"/>
                <a:cs typeface="+mn-cs"/>
              </a:rPr>
              <a:t>  D</a:t>
            </a: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L/</a:t>
            </a: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Symbol" charset="2"/>
                <a:ea typeface="+mn-ea"/>
                <a:cs typeface="+mn-cs"/>
              </a:rPr>
              <a:t>D</a:t>
            </a: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detected to date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in the GeV band</a:t>
            </a: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(see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insert in the light curve)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Allows </a:t>
            </a: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 to provide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the independent measure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AA0C2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of the Doppler factor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52" descr="specBy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875" y="1265237"/>
            <a:ext cx="2990925" cy="2392363"/>
          </a:xfrm>
          <a:prstGeom prst="rect">
            <a:avLst/>
          </a:prstGeom>
          <a:noFill/>
        </p:spPr>
      </p:pic>
      <p:pic>
        <p:nvPicPr>
          <p:cNvPr id="6" name="Picture 4" descr="1502flare-sk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609600"/>
            <a:ext cx="3630613" cy="3733800"/>
          </a:xfrm>
          <a:prstGeom prst="rect">
            <a:avLst/>
          </a:prstGeom>
          <a:noFill/>
        </p:spPr>
      </p:pic>
      <p:grpSp>
        <p:nvGrpSpPr>
          <p:cNvPr id="7" name="Group 5"/>
          <p:cNvGrpSpPr>
            <a:grpSpLocks noChangeAspect="1"/>
          </p:cNvGrpSpPr>
          <p:nvPr/>
        </p:nvGrpSpPr>
        <p:grpSpPr bwMode="auto">
          <a:xfrm rot="16200000">
            <a:off x="3467100" y="1647825"/>
            <a:ext cx="2428875" cy="7991475"/>
            <a:chOff x="2115" y="-357"/>
            <a:chExt cx="1530" cy="5034"/>
          </a:xfrm>
        </p:grpSpPr>
        <p:sp>
          <p:nvSpPr>
            <p:cNvPr id="8" name="AutoShape 6"/>
            <p:cNvSpPr>
              <a:spLocks noChangeAspect="1" noChangeArrowheads="1" noTextEdit="1"/>
            </p:cNvSpPr>
            <p:nvPr/>
          </p:nvSpPr>
          <p:spPr bwMode="auto">
            <a:xfrm>
              <a:off x="2115" y="-357"/>
              <a:ext cx="1530" cy="5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115" y="-357"/>
              <a:ext cx="1530" cy="5034"/>
              <a:chOff x="2115" y="-357"/>
              <a:chExt cx="1530" cy="5034"/>
            </a:xfrm>
          </p:grpSpPr>
          <p:sp>
            <p:nvSpPr>
              <p:cNvPr id="1275" name="Rectangle 8"/>
              <p:cNvSpPr>
                <a:spLocks noChangeArrowheads="1"/>
              </p:cNvSpPr>
              <p:nvPr/>
            </p:nvSpPr>
            <p:spPr bwMode="auto">
              <a:xfrm>
                <a:off x="2115" y="-357"/>
                <a:ext cx="1530" cy="503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6" name="Rectangle 9"/>
              <p:cNvSpPr>
                <a:spLocks noChangeArrowheads="1"/>
              </p:cNvSpPr>
              <p:nvPr/>
            </p:nvSpPr>
            <p:spPr bwMode="auto">
              <a:xfrm>
                <a:off x="2394" y="-96"/>
                <a:ext cx="5" cy="468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7" name="Rectangle 10"/>
              <p:cNvSpPr>
                <a:spLocks noChangeArrowheads="1"/>
              </p:cNvSpPr>
              <p:nvPr/>
            </p:nvSpPr>
            <p:spPr bwMode="auto">
              <a:xfrm>
                <a:off x="2396" y="70"/>
                <a:ext cx="44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8" name="Freeform 11"/>
              <p:cNvSpPr>
                <a:spLocks/>
              </p:cNvSpPr>
              <p:nvPr/>
            </p:nvSpPr>
            <p:spPr bwMode="auto">
              <a:xfrm>
                <a:off x="2286" y="2"/>
                <a:ext cx="57" cy="3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1" y="6"/>
                  </a:cxn>
                  <a:cxn ang="0">
                    <a:pos x="46" y="9"/>
                  </a:cxn>
                  <a:cxn ang="0">
                    <a:pos x="47" y="6"/>
                  </a:cxn>
                  <a:cxn ang="0">
                    <a:pos x="46" y="9"/>
                  </a:cxn>
                  <a:cxn ang="0">
                    <a:pos x="49" y="12"/>
                  </a:cxn>
                  <a:cxn ang="0">
                    <a:pos x="50" y="9"/>
                  </a:cxn>
                  <a:cxn ang="0">
                    <a:pos x="49" y="10"/>
                  </a:cxn>
                  <a:cxn ang="0">
                    <a:pos x="52" y="15"/>
                  </a:cxn>
                  <a:cxn ang="0">
                    <a:pos x="53" y="13"/>
                  </a:cxn>
                  <a:cxn ang="0">
                    <a:pos x="50" y="13"/>
                  </a:cxn>
                  <a:cxn ang="0">
                    <a:pos x="50" y="22"/>
                  </a:cxn>
                  <a:cxn ang="0">
                    <a:pos x="53" y="22"/>
                  </a:cxn>
                  <a:cxn ang="0">
                    <a:pos x="52" y="21"/>
                  </a:cxn>
                  <a:cxn ang="0">
                    <a:pos x="49" y="26"/>
                  </a:cxn>
                  <a:cxn ang="0">
                    <a:pos x="50" y="27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0"/>
                  </a:cxn>
                  <a:cxn ang="0">
                    <a:pos x="46" y="29"/>
                  </a:cxn>
                  <a:cxn ang="0">
                    <a:pos x="41" y="32"/>
                  </a:cxn>
                  <a:cxn ang="0">
                    <a:pos x="43" y="33"/>
                  </a:cxn>
                  <a:cxn ang="0">
                    <a:pos x="43" y="30"/>
                  </a:cxn>
                  <a:cxn ang="0">
                    <a:pos x="38" y="30"/>
                  </a:cxn>
                  <a:cxn ang="0">
                    <a:pos x="38" y="33"/>
                  </a:cxn>
                  <a:cxn ang="0">
                    <a:pos x="40" y="32"/>
                  </a:cxn>
                  <a:cxn ang="0">
                    <a:pos x="35" y="29"/>
                  </a:cxn>
                  <a:cxn ang="0">
                    <a:pos x="28" y="24"/>
                  </a:cxn>
                  <a:cxn ang="0">
                    <a:pos x="26" y="26"/>
                  </a:cxn>
                  <a:cxn ang="0">
                    <a:pos x="29" y="24"/>
                  </a:cxn>
                  <a:cxn ang="0">
                    <a:pos x="5" y="3"/>
                  </a:cxn>
                  <a:cxn ang="0">
                    <a:pos x="0" y="7"/>
                  </a:cxn>
                  <a:cxn ang="0">
                    <a:pos x="24" y="29"/>
                  </a:cxn>
                  <a:cxn ang="0">
                    <a:pos x="21" y="27"/>
                  </a:cxn>
                  <a:cxn ang="0">
                    <a:pos x="24" y="29"/>
                  </a:cxn>
                  <a:cxn ang="0">
                    <a:pos x="32" y="33"/>
                  </a:cxn>
                  <a:cxn ang="0">
                    <a:pos x="37" y="36"/>
                  </a:cxn>
                  <a:cxn ang="0">
                    <a:pos x="44" y="36"/>
                  </a:cxn>
                  <a:cxn ang="0">
                    <a:pos x="49" y="33"/>
                  </a:cxn>
                  <a:cxn ang="0">
                    <a:pos x="52" y="32"/>
                  </a:cxn>
                  <a:cxn ang="0">
                    <a:pos x="50" y="33"/>
                  </a:cxn>
                  <a:cxn ang="0">
                    <a:pos x="53" y="30"/>
                  </a:cxn>
                  <a:cxn ang="0">
                    <a:pos x="52" y="32"/>
                  </a:cxn>
                  <a:cxn ang="0">
                    <a:pos x="53" y="29"/>
                  </a:cxn>
                  <a:cxn ang="0">
                    <a:pos x="57" y="24"/>
                  </a:cxn>
                  <a:cxn ang="0">
                    <a:pos x="57" y="12"/>
                  </a:cxn>
                  <a:cxn ang="0">
                    <a:pos x="53" y="7"/>
                  </a:cxn>
                  <a:cxn ang="0">
                    <a:pos x="52" y="6"/>
                  </a:cxn>
                  <a:cxn ang="0">
                    <a:pos x="53" y="7"/>
                  </a:cxn>
                  <a:cxn ang="0">
                    <a:pos x="50" y="4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6">
                    <a:moveTo>
                      <a:pt x="40" y="0"/>
                    </a:move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1" y="6"/>
                    </a:lnTo>
                    <a:lnTo>
                      <a:pt x="46" y="9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9" y="12"/>
                    </a:lnTo>
                    <a:lnTo>
                      <a:pt x="50" y="9"/>
                    </a:lnTo>
                    <a:lnTo>
                      <a:pt x="49" y="10"/>
                    </a:lnTo>
                    <a:lnTo>
                      <a:pt x="52" y="15"/>
                    </a:lnTo>
                    <a:lnTo>
                      <a:pt x="53" y="13"/>
                    </a:lnTo>
                    <a:lnTo>
                      <a:pt x="50" y="13"/>
                    </a:lnTo>
                    <a:lnTo>
                      <a:pt x="50" y="22"/>
                    </a:lnTo>
                    <a:lnTo>
                      <a:pt x="53" y="22"/>
                    </a:lnTo>
                    <a:lnTo>
                      <a:pt x="52" y="21"/>
                    </a:lnTo>
                    <a:lnTo>
                      <a:pt x="49" y="26"/>
                    </a:lnTo>
                    <a:lnTo>
                      <a:pt x="50" y="27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0"/>
                    </a:lnTo>
                    <a:lnTo>
                      <a:pt x="46" y="29"/>
                    </a:lnTo>
                    <a:lnTo>
                      <a:pt x="41" y="32"/>
                    </a:lnTo>
                    <a:lnTo>
                      <a:pt x="43" y="33"/>
                    </a:lnTo>
                    <a:lnTo>
                      <a:pt x="43" y="30"/>
                    </a:lnTo>
                    <a:lnTo>
                      <a:pt x="38" y="30"/>
                    </a:lnTo>
                    <a:lnTo>
                      <a:pt x="38" y="33"/>
                    </a:lnTo>
                    <a:lnTo>
                      <a:pt x="40" y="32"/>
                    </a:lnTo>
                    <a:lnTo>
                      <a:pt x="35" y="29"/>
                    </a:lnTo>
                    <a:lnTo>
                      <a:pt x="28" y="24"/>
                    </a:lnTo>
                    <a:lnTo>
                      <a:pt x="26" y="26"/>
                    </a:lnTo>
                    <a:lnTo>
                      <a:pt x="29" y="24"/>
                    </a:lnTo>
                    <a:lnTo>
                      <a:pt x="5" y="3"/>
                    </a:lnTo>
                    <a:lnTo>
                      <a:pt x="0" y="7"/>
                    </a:lnTo>
                    <a:lnTo>
                      <a:pt x="24" y="29"/>
                    </a:lnTo>
                    <a:lnTo>
                      <a:pt x="21" y="27"/>
                    </a:lnTo>
                    <a:lnTo>
                      <a:pt x="24" y="29"/>
                    </a:lnTo>
                    <a:lnTo>
                      <a:pt x="32" y="33"/>
                    </a:lnTo>
                    <a:lnTo>
                      <a:pt x="37" y="36"/>
                    </a:lnTo>
                    <a:lnTo>
                      <a:pt x="44" y="36"/>
                    </a:lnTo>
                    <a:lnTo>
                      <a:pt x="49" y="33"/>
                    </a:lnTo>
                    <a:lnTo>
                      <a:pt x="52" y="32"/>
                    </a:lnTo>
                    <a:lnTo>
                      <a:pt x="50" y="33"/>
                    </a:lnTo>
                    <a:lnTo>
                      <a:pt x="53" y="30"/>
                    </a:lnTo>
                    <a:lnTo>
                      <a:pt x="52" y="32"/>
                    </a:lnTo>
                    <a:lnTo>
                      <a:pt x="53" y="29"/>
                    </a:lnTo>
                    <a:lnTo>
                      <a:pt x="57" y="24"/>
                    </a:lnTo>
                    <a:lnTo>
                      <a:pt x="57" y="12"/>
                    </a:lnTo>
                    <a:lnTo>
                      <a:pt x="53" y="7"/>
                    </a:lnTo>
                    <a:lnTo>
                      <a:pt x="52" y="6"/>
                    </a:lnTo>
                    <a:lnTo>
                      <a:pt x="53" y="7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9" name="Freeform 12"/>
              <p:cNvSpPr>
                <a:spLocks/>
              </p:cNvSpPr>
              <p:nvPr/>
            </p:nvSpPr>
            <p:spPr bwMode="auto">
              <a:xfrm>
                <a:off x="2286" y="2"/>
                <a:ext cx="53" cy="33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9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1" y="9"/>
                  </a:cxn>
                  <a:cxn ang="0">
                    <a:pos x="46" y="12"/>
                  </a:cxn>
                  <a:cxn ang="0">
                    <a:pos x="47" y="9"/>
                  </a:cxn>
                  <a:cxn ang="0">
                    <a:pos x="46" y="10"/>
                  </a:cxn>
                  <a:cxn ang="0">
                    <a:pos x="49" y="15"/>
                  </a:cxn>
                  <a:cxn ang="0">
                    <a:pos x="50" y="13"/>
                  </a:cxn>
                  <a:cxn ang="0">
                    <a:pos x="47" y="13"/>
                  </a:cxn>
                  <a:cxn ang="0">
                    <a:pos x="47" y="22"/>
                  </a:cxn>
                  <a:cxn ang="0">
                    <a:pos x="50" y="22"/>
                  </a:cxn>
                  <a:cxn ang="0">
                    <a:pos x="49" y="21"/>
                  </a:cxn>
                  <a:cxn ang="0">
                    <a:pos x="46" y="26"/>
                  </a:cxn>
                  <a:cxn ang="0">
                    <a:pos x="47" y="27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0"/>
                  </a:cxn>
                  <a:cxn ang="0">
                    <a:pos x="43" y="27"/>
                  </a:cxn>
                  <a:cxn ang="0">
                    <a:pos x="38" y="27"/>
                  </a:cxn>
                  <a:cxn ang="0">
                    <a:pos x="38" y="30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8" y="21"/>
                  </a:cxn>
                  <a:cxn ang="0">
                    <a:pos x="26" y="22"/>
                  </a:cxn>
                  <a:cxn ang="0">
                    <a:pos x="29" y="21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24" y="26"/>
                  </a:cxn>
                  <a:cxn ang="0">
                    <a:pos x="21" y="24"/>
                  </a:cxn>
                  <a:cxn ang="0">
                    <a:pos x="24" y="26"/>
                  </a:cxn>
                  <a:cxn ang="0">
                    <a:pos x="32" y="30"/>
                  </a:cxn>
                  <a:cxn ang="0">
                    <a:pos x="37" y="33"/>
                  </a:cxn>
                  <a:cxn ang="0">
                    <a:pos x="44" y="33"/>
                  </a:cxn>
                  <a:cxn ang="0">
                    <a:pos x="49" y="30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53" y="24"/>
                  </a:cxn>
                  <a:cxn ang="0">
                    <a:pos x="53" y="12"/>
                  </a:cxn>
                  <a:cxn ang="0">
                    <a:pos x="50" y="7"/>
                  </a:cxn>
                  <a:cxn ang="0">
                    <a:pos x="49" y="7"/>
                  </a:cxn>
                  <a:cxn ang="0">
                    <a:pos x="44" y="4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</a:cxnLst>
                <a:rect l="0" t="0" r="r" b="b"/>
                <a:pathLst>
                  <a:path w="53" h="33">
                    <a:moveTo>
                      <a:pt x="43" y="3"/>
                    </a:moveTo>
                    <a:lnTo>
                      <a:pt x="37" y="3"/>
                    </a:lnTo>
                    <a:lnTo>
                      <a:pt x="37" y="9"/>
                    </a:lnTo>
                    <a:lnTo>
                      <a:pt x="43" y="9"/>
                    </a:lnTo>
                    <a:lnTo>
                      <a:pt x="43" y="6"/>
                    </a:lnTo>
                    <a:lnTo>
                      <a:pt x="41" y="9"/>
                    </a:lnTo>
                    <a:lnTo>
                      <a:pt x="46" y="12"/>
                    </a:lnTo>
                    <a:lnTo>
                      <a:pt x="47" y="9"/>
                    </a:lnTo>
                    <a:lnTo>
                      <a:pt x="46" y="10"/>
                    </a:lnTo>
                    <a:lnTo>
                      <a:pt x="49" y="15"/>
                    </a:lnTo>
                    <a:lnTo>
                      <a:pt x="50" y="13"/>
                    </a:lnTo>
                    <a:lnTo>
                      <a:pt x="47" y="13"/>
                    </a:lnTo>
                    <a:lnTo>
                      <a:pt x="47" y="22"/>
                    </a:lnTo>
                    <a:lnTo>
                      <a:pt x="50" y="22"/>
                    </a:lnTo>
                    <a:lnTo>
                      <a:pt x="49" y="21"/>
                    </a:lnTo>
                    <a:lnTo>
                      <a:pt x="46" y="26"/>
                    </a:lnTo>
                    <a:lnTo>
                      <a:pt x="47" y="27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0"/>
                    </a:lnTo>
                    <a:lnTo>
                      <a:pt x="43" y="27"/>
                    </a:lnTo>
                    <a:lnTo>
                      <a:pt x="38" y="27"/>
                    </a:lnTo>
                    <a:lnTo>
                      <a:pt x="38" y="30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8" y="21"/>
                    </a:lnTo>
                    <a:lnTo>
                      <a:pt x="26" y="22"/>
                    </a:lnTo>
                    <a:lnTo>
                      <a:pt x="29" y="21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4" y="26"/>
                    </a:lnTo>
                    <a:lnTo>
                      <a:pt x="21" y="24"/>
                    </a:lnTo>
                    <a:lnTo>
                      <a:pt x="24" y="26"/>
                    </a:lnTo>
                    <a:lnTo>
                      <a:pt x="32" y="30"/>
                    </a:lnTo>
                    <a:lnTo>
                      <a:pt x="37" y="33"/>
                    </a:lnTo>
                    <a:lnTo>
                      <a:pt x="44" y="33"/>
                    </a:lnTo>
                    <a:lnTo>
                      <a:pt x="49" y="30"/>
                    </a:lnTo>
                    <a:lnTo>
                      <a:pt x="49" y="29"/>
                    </a:lnTo>
                    <a:lnTo>
                      <a:pt x="50" y="29"/>
                    </a:lnTo>
                    <a:lnTo>
                      <a:pt x="53" y="24"/>
                    </a:lnTo>
                    <a:lnTo>
                      <a:pt x="53" y="12"/>
                    </a:lnTo>
                    <a:lnTo>
                      <a:pt x="50" y="7"/>
                    </a:lnTo>
                    <a:lnTo>
                      <a:pt x="49" y="7"/>
                    </a:lnTo>
                    <a:lnTo>
                      <a:pt x="44" y="4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0" name="Freeform 13"/>
              <p:cNvSpPr>
                <a:spLocks/>
              </p:cNvSpPr>
              <p:nvPr/>
            </p:nvSpPr>
            <p:spPr bwMode="auto">
              <a:xfrm>
                <a:off x="2284" y="2"/>
                <a:ext cx="10" cy="36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3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4" y="30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10" y="36"/>
                  </a:cxn>
                  <a:cxn ang="0">
                    <a:pos x="10" y="33"/>
                  </a:cxn>
                  <a:cxn ang="0">
                    <a:pos x="10" y="3"/>
                  </a:cxn>
                </a:cxnLst>
                <a:rect l="0" t="0" r="r" b="b"/>
                <a:pathLst>
                  <a:path w="10" h="36">
                    <a:moveTo>
                      <a:pt x="10" y="3"/>
                    </a:moveTo>
                    <a:lnTo>
                      <a:pt x="4" y="3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4" y="30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1" name="Freeform 14"/>
              <p:cNvSpPr>
                <a:spLocks/>
              </p:cNvSpPr>
              <p:nvPr/>
            </p:nvSpPr>
            <p:spPr bwMode="auto">
              <a:xfrm>
                <a:off x="2286" y="49"/>
                <a:ext cx="57" cy="3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1" y="6"/>
                  </a:cxn>
                  <a:cxn ang="0">
                    <a:pos x="46" y="9"/>
                  </a:cxn>
                  <a:cxn ang="0">
                    <a:pos x="47" y="6"/>
                  </a:cxn>
                  <a:cxn ang="0">
                    <a:pos x="46" y="9"/>
                  </a:cxn>
                  <a:cxn ang="0">
                    <a:pos x="49" y="12"/>
                  </a:cxn>
                  <a:cxn ang="0">
                    <a:pos x="50" y="9"/>
                  </a:cxn>
                  <a:cxn ang="0">
                    <a:pos x="49" y="11"/>
                  </a:cxn>
                  <a:cxn ang="0">
                    <a:pos x="52" y="15"/>
                  </a:cxn>
                  <a:cxn ang="0">
                    <a:pos x="53" y="14"/>
                  </a:cxn>
                  <a:cxn ang="0">
                    <a:pos x="50" y="14"/>
                  </a:cxn>
                  <a:cxn ang="0">
                    <a:pos x="50" y="23"/>
                  </a:cxn>
                  <a:cxn ang="0">
                    <a:pos x="53" y="23"/>
                  </a:cxn>
                  <a:cxn ang="0">
                    <a:pos x="52" y="21"/>
                  </a:cxn>
                  <a:cxn ang="0">
                    <a:pos x="49" y="26"/>
                  </a:cxn>
                  <a:cxn ang="0">
                    <a:pos x="50" y="27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0"/>
                  </a:cxn>
                  <a:cxn ang="0">
                    <a:pos x="46" y="29"/>
                  </a:cxn>
                  <a:cxn ang="0">
                    <a:pos x="41" y="32"/>
                  </a:cxn>
                  <a:cxn ang="0">
                    <a:pos x="43" y="33"/>
                  </a:cxn>
                  <a:cxn ang="0">
                    <a:pos x="43" y="30"/>
                  </a:cxn>
                  <a:cxn ang="0">
                    <a:pos x="38" y="30"/>
                  </a:cxn>
                  <a:cxn ang="0">
                    <a:pos x="38" y="33"/>
                  </a:cxn>
                  <a:cxn ang="0">
                    <a:pos x="40" y="32"/>
                  </a:cxn>
                  <a:cxn ang="0">
                    <a:pos x="35" y="29"/>
                  </a:cxn>
                  <a:cxn ang="0">
                    <a:pos x="28" y="24"/>
                  </a:cxn>
                  <a:cxn ang="0">
                    <a:pos x="26" y="26"/>
                  </a:cxn>
                  <a:cxn ang="0">
                    <a:pos x="29" y="24"/>
                  </a:cxn>
                  <a:cxn ang="0">
                    <a:pos x="5" y="3"/>
                  </a:cxn>
                  <a:cxn ang="0">
                    <a:pos x="0" y="8"/>
                  </a:cxn>
                  <a:cxn ang="0">
                    <a:pos x="24" y="29"/>
                  </a:cxn>
                  <a:cxn ang="0">
                    <a:pos x="21" y="27"/>
                  </a:cxn>
                  <a:cxn ang="0">
                    <a:pos x="24" y="29"/>
                  </a:cxn>
                  <a:cxn ang="0">
                    <a:pos x="32" y="33"/>
                  </a:cxn>
                  <a:cxn ang="0">
                    <a:pos x="37" y="37"/>
                  </a:cxn>
                  <a:cxn ang="0">
                    <a:pos x="44" y="37"/>
                  </a:cxn>
                  <a:cxn ang="0">
                    <a:pos x="49" y="33"/>
                  </a:cxn>
                  <a:cxn ang="0">
                    <a:pos x="52" y="32"/>
                  </a:cxn>
                  <a:cxn ang="0">
                    <a:pos x="50" y="33"/>
                  </a:cxn>
                  <a:cxn ang="0">
                    <a:pos x="53" y="30"/>
                  </a:cxn>
                  <a:cxn ang="0">
                    <a:pos x="52" y="32"/>
                  </a:cxn>
                  <a:cxn ang="0">
                    <a:pos x="53" y="29"/>
                  </a:cxn>
                  <a:cxn ang="0">
                    <a:pos x="57" y="24"/>
                  </a:cxn>
                  <a:cxn ang="0">
                    <a:pos x="57" y="12"/>
                  </a:cxn>
                  <a:cxn ang="0">
                    <a:pos x="53" y="8"/>
                  </a:cxn>
                  <a:cxn ang="0">
                    <a:pos x="52" y="6"/>
                  </a:cxn>
                  <a:cxn ang="0">
                    <a:pos x="53" y="8"/>
                  </a:cxn>
                  <a:cxn ang="0">
                    <a:pos x="50" y="4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7">
                    <a:moveTo>
                      <a:pt x="40" y="0"/>
                    </a:move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1" y="6"/>
                    </a:lnTo>
                    <a:lnTo>
                      <a:pt x="46" y="9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9" y="12"/>
                    </a:lnTo>
                    <a:lnTo>
                      <a:pt x="50" y="9"/>
                    </a:lnTo>
                    <a:lnTo>
                      <a:pt x="49" y="11"/>
                    </a:lnTo>
                    <a:lnTo>
                      <a:pt x="52" y="15"/>
                    </a:lnTo>
                    <a:lnTo>
                      <a:pt x="53" y="14"/>
                    </a:lnTo>
                    <a:lnTo>
                      <a:pt x="50" y="14"/>
                    </a:lnTo>
                    <a:lnTo>
                      <a:pt x="50" y="23"/>
                    </a:lnTo>
                    <a:lnTo>
                      <a:pt x="53" y="23"/>
                    </a:lnTo>
                    <a:lnTo>
                      <a:pt x="52" y="21"/>
                    </a:lnTo>
                    <a:lnTo>
                      <a:pt x="49" y="26"/>
                    </a:lnTo>
                    <a:lnTo>
                      <a:pt x="50" y="27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0"/>
                    </a:lnTo>
                    <a:lnTo>
                      <a:pt x="46" y="29"/>
                    </a:lnTo>
                    <a:lnTo>
                      <a:pt x="41" y="32"/>
                    </a:lnTo>
                    <a:lnTo>
                      <a:pt x="43" y="33"/>
                    </a:lnTo>
                    <a:lnTo>
                      <a:pt x="43" y="30"/>
                    </a:lnTo>
                    <a:lnTo>
                      <a:pt x="38" y="30"/>
                    </a:lnTo>
                    <a:lnTo>
                      <a:pt x="38" y="33"/>
                    </a:lnTo>
                    <a:lnTo>
                      <a:pt x="40" y="32"/>
                    </a:lnTo>
                    <a:lnTo>
                      <a:pt x="35" y="29"/>
                    </a:lnTo>
                    <a:lnTo>
                      <a:pt x="28" y="24"/>
                    </a:lnTo>
                    <a:lnTo>
                      <a:pt x="26" y="26"/>
                    </a:lnTo>
                    <a:lnTo>
                      <a:pt x="29" y="24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24" y="29"/>
                    </a:lnTo>
                    <a:lnTo>
                      <a:pt x="21" y="27"/>
                    </a:lnTo>
                    <a:lnTo>
                      <a:pt x="24" y="29"/>
                    </a:lnTo>
                    <a:lnTo>
                      <a:pt x="32" y="33"/>
                    </a:lnTo>
                    <a:lnTo>
                      <a:pt x="37" y="37"/>
                    </a:lnTo>
                    <a:lnTo>
                      <a:pt x="44" y="37"/>
                    </a:lnTo>
                    <a:lnTo>
                      <a:pt x="49" y="33"/>
                    </a:lnTo>
                    <a:lnTo>
                      <a:pt x="52" y="32"/>
                    </a:lnTo>
                    <a:lnTo>
                      <a:pt x="50" y="33"/>
                    </a:lnTo>
                    <a:lnTo>
                      <a:pt x="53" y="30"/>
                    </a:lnTo>
                    <a:lnTo>
                      <a:pt x="52" y="32"/>
                    </a:lnTo>
                    <a:lnTo>
                      <a:pt x="53" y="29"/>
                    </a:lnTo>
                    <a:lnTo>
                      <a:pt x="57" y="24"/>
                    </a:lnTo>
                    <a:lnTo>
                      <a:pt x="57" y="12"/>
                    </a:lnTo>
                    <a:lnTo>
                      <a:pt x="53" y="8"/>
                    </a:lnTo>
                    <a:lnTo>
                      <a:pt x="52" y="6"/>
                    </a:lnTo>
                    <a:lnTo>
                      <a:pt x="53" y="8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2" name="Freeform 15"/>
              <p:cNvSpPr>
                <a:spLocks/>
              </p:cNvSpPr>
              <p:nvPr/>
            </p:nvSpPr>
            <p:spPr bwMode="auto">
              <a:xfrm>
                <a:off x="2286" y="49"/>
                <a:ext cx="53" cy="33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9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1" y="9"/>
                  </a:cxn>
                  <a:cxn ang="0">
                    <a:pos x="46" y="12"/>
                  </a:cxn>
                  <a:cxn ang="0">
                    <a:pos x="47" y="9"/>
                  </a:cxn>
                  <a:cxn ang="0">
                    <a:pos x="46" y="11"/>
                  </a:cxn>
                  <a:cxn ang="0">
                    <a:pos x="49" y="15"/>
                  </a:cxn>
                  <a:cxn ang="0">
                    <a:pos x="50" y="14"/>
                  </a:cxn>
                  <a:cxn ang="0">
                    <a:pos x="47" y="14"/>
                  </a:cxn>
                  <a:cxn ang="0">
                    <a:pos x="47" y="23"/>
                  </a:cxn>
                  <a:cxn ang="0">
                    <a:pos x="50" y="23"/>
                  </a:cxn>
                  <a:cxn ang="0">
                    <a:pos x="49" y="21"/>
                  </a:cxn>
                  <a:cxn ang="0">
                    <a:pos x="46" y="26"/>
                  </a:cxn>
                  <a:cxn ang="0">
                    <a:pos x="47" y="27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0"/>
                  </a:cxn>
                  <a:cxn ang="0">
                    <a:pos x="43" y="27"/>
                  </a:cxn>
                  <a:cxn ang="0">
                    <a:pos x="38" y="27"/>
                  </a:cxn>
                  <a:cxn ang="0">
                    <a:pos x="38" y="30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8" y="21"/>
                  </a:cxn>
                  <a:cxn ang="0">
                    <a:pos x="26" y="23"/>
                  </a:cxn>
                  <a:cxn ang="0">
                    <a:pos x="29" y="21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24" y="26"/>
                  </a:cxn>
                  <a:cxn ang="0">
                    <a:pos x="21" y="24"/>
                  </a:cxn>
                  <a:cxn ang="0">
                    <a:pos x="24" y="26"/>
                  </a:cxn>
                  <a:cxn ang="0">
                    <a:pos x="32" y="30"/>
                  </a:cxn>
                  <a:cxn ang="0">
                    <a:pos x="37" y="33"/>
                  </a:cxn>
                  <a:cxn ang="0">
                    <a:pos x="44" y="33"/>
                  </a:cxn>
                  <a:cxn ang="0">
                    <a:pos x="49" y="30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53" y="24"/>
                  </a:cxn>
                  <a:cxn ang="0">
                    <a:pos x="53" y="12"/>
                  </a:cxn>
                  <a:cxn ang="0">
                    <a:pos x="50" y="8"/>
                  </a:cxn>
                  <a:cxn ang="0">
                    <a:pos x="49" y="8"/>
                  </a:cxn>
                  <a:cxn ang="0">
                    <a:pos x="44" y="4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</a:cxnLst>
                <a:rect l="0" t="0" r="r" b="b"/>
                <a:pathLst>
                  <a:path w="53" h="33">
                    <a:moveTo>
                      <a:pt x="43" y="3"/>
                    </a:moveTo>
                    <a:lnTo>
                      <a:pt x="37" y="3"/>
                    </a:lnTo>
                    <a:lnTo>
                      <a:pt x="37" y="9"/>
                    </a:lnTo>
                    <a:lnTo>
                      <a:pt x="43" y="9"/>
                    </a:lnTo>
                    <a:lnTo>
                      <a:pt x="43" y="6"/>
                    </a:lnTo>
                    <a:lnTo>
                      <a:pt x="41" y="9"/>
                    </a:lnTo>
                    <a:lnTo>
                      <a:pt x="46" y="12"/>
                    </a:lnTo>
                    <a:lnTo>
                      <a:pt x="47" y="9"/>
                    </a:lnTo>
                    <a:lnTo>
                      <a:pt x="46" y="11"/>
                    </a:lnTo>
                    <a:lnTo>
                      <a:pt x="49" y="15"/>
                    </a:lnTo>
                    <a:lnTo>
                      <a:pt x="50" y="14"/>
                    </a:lnTo>
                    <a:lnTo>
                      <a:pt x="47" y="14"/>
                    </a:lnTo>
                    <a:lnTo>
                      <a:pt x="47" y="23"/>
                    </a:lnTo>
                    <a:lnTo>
                      <a:pt x="50" y="23"/>
                    </a:lnTo>
                    <a:lnTo>
                      <a:pt x="49" y="21"/>
                    </a:lnTo>
                    <a:lnTo>
                      <a:pt x="46" y="26"/>
                    </a:lnTo>
                    <a:lnTo>
                      <a:pt x="47" y="27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0"/>
                    </a:lnTo>
                    <a:lnTo>
                      <a:pt x="43" y="27"/>
                    </a:lnTo>
                    <a:lnTo>
                      <a:pt x="38" y="27"/>
                    </a:lnTo>
                    <a:lnTo>
                      <a:pt x="38" y="30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8" y="21"/>
                    </a:lnTo>
                    <a:lnTo>
                      <a:pt x="26" y="23"/>
                    </a:lnTo>
                    <a:lnTo>
                      <a:pt x="29" y="21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4" y="26"/>
                    </a:lnTo>
                    <a:lnTo>
                      <a:pt x="21" y="24"/>
                    </a:lnTo>
                    <a:lnTo>
                      <a:pt x="24" y="26"/>
                    </a:lnTo>
                    <a:lnTo>
                      <a:pt x="32" y="30"/>
                    </a:lnTo>
                    <a:lnTo>
                      <a:pt x="37" y="33"/>
                    </a:lnTo>
                    <a:lnTo>
                      <a:pt x="44" y="33"/>
                    </a:lnTo>
                    <a:lnTo>
                      <a:pt x="49" y="30"/>
                    </a:lnTo>
                    <a:lnTo>
                      <a:pt x="49" y="29"/>
                    </a:lnTo>
                    <a:lnTo>
                      <a:pt x="50" y="29"/>
                    </a:lnTo>
                    <a:lnTo>
                      <a:pt x="53" y="24"/>
                    </a:lnTo>
                    <a:lnTo>
                      <a:pt x="53" y="12"/>
                    </a:lnTo>
                    <a:lnTo>
                      <a:pt x="50" y="8"/>
                    </a:lnTo>
                    <a:lnTo>
                      <a:pt x="49" y="8"/>
                    </a:lnTo>
                    <a:lnTo>
                      <a:pt x="44" y="4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" name="Freeform 16"/>
              <p:cNvSpPr>
                <a:spLocks/>
              </p:cNvSpPr>
              <p:nvPr/>
            </p:nvSpPr>
            <p:spPr bwMode="auto">
              <a:xfrm>
                <a:off x="2284" y="49"/>
                <a:ext cx="10" cy="37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3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4" y="30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33"/>
                  </a:cxn>
                  <a:cxn ang="0">
                    <a:pos x="10" y="3"/>
                  </a:cxn>
                </a:cxnLst>
                <a:rect l="0" t="0" r="r" b="b"/>
                <a:pathLst>
                  <a:path w="10" h="37">
                    <a:moveTo>
                      <a:pt x="10" y="3"/>
                    </a:moveTo>
                    <a:lnTo>
                      <a:pt x="4" y="3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4" y="30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10" y="37"/>
                    </a:lnTo>
                    <a:lnTo>
                      <a:pt x="10" y="33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" name="Freeform 17"/>
              <p:cNvSpPr>
                <a:spLocks/>
              </p:cNvSpPr>
              <p:nvPr/>
            </p:nvSpPr>
            <p:spPr bwMode="auto">
              <a:xfrm>
                <a:off x="2281" y="93"/>
                <a:ext cx="60" cy="41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6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1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8"/>
                  </a:cxn>
                  <a:cxn ang="0">
                    <a:pos x="54" y="23"/>
                  </a:cxn>
                  <a:cxn ang="0">
                    <a:pos x="54" y="22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8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1" y="12"/>
                  </a:cxn>
                </a:cxnLst>
                <a:rect l="0" t="0" r="r" b="b"/>
                <a:pathLst>
                  <a:path w="60" h="41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6" y="41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4"/>
                    </a:lnTo>
                    <a:lnTo>
                      <a:pt x="57" y="32"/>
                    </a:lnTo>
                    <a:lnTo>
                      <a:pt x="60" y="25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2"/>
                    </a:lnTo>
                    <a:lnTo>
                      <a:pt x="51" y="29"/>
                    </a:lnTo>
                    <a:lnTo>
                      <a:pt x="54" y="31"/>
                    </a:lnTo>
                    <a:lnTo>
                      <a:pt x="52" y="29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4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2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3" y="18"/>
                    </a:lnTo>
                    <a:lnTo>
                      <a:pt x="7" y="20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2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" name="Freeform 18"/>
              <p:cNvSpPr>
                <a:spLocks/>
              </p:cNvSpPr>
              <p:nvPr/>
            </p:nvSpPr>
            <p:spPr bwMode="auto">
              <a:xfrm>
                <a:off x="2288" y="96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0" y="9"/>
                  </a:cxn>
                  <a:cxn ang="0">
                    <a:pos x="9" y="6"/>
                  </a:cxn>
                  <a:cxn ang="0">
                    <a:pos x="10" y="9"/>
                  </a:cxn>
                  <a:cxn ang="0">
                    <a:pos x="22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39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0" y="9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22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39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" name="Freeform 19"/>
              <p:cNvSpPr>
                <a:spLocks/>
              </p:cNvSpPr>
              <p:nvPr/>
            </p:nvSpPr>
            <p:spPr bwMode="auto">
              <a:xfrm>
                <a:off x="2286" y="104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" name="Freeform 20"/>
              <p:cNvSpPr>
                <a:spLocks/>
              </p:cNvSpPr>
              <p:nvPr/>
            </p:nvSpPr>
            <p:spPr bwMode="auto">
              <a:xfrm>
                <a:off x="2289" y="121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1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4"/>
                  </a:cxn>
                  <a:cxn ang="0">
                    <a:pos x="47" y="0"/>
                  </a:cxn>
                  <a:cxn ang="0">
                    <a:pos x="40" y="4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4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1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4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" name="Freeform 21"/>
              <p:cNvSpPr>
                <a:spLocks/>
              </p:cNvSpPr>
              <p:nvPr/>
            </p:nvSpPr>
            <p:spPr bwMode="auto">
              <a:xfrm>
                <a:off x="2330" y="102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3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" name="Rectangle 22"/>
              <p:cNvSpPr>
                <a:spLocks noChangeArrowheads="1"/>
              </p:cNvSpPr>
              <p:nvPr/>
            </p:nvSpPr>
            <p:spPr bwMode="auto">
              <a:xfrm>
                <a:off x="2396" y="739"/>
                <a:ext cx="44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" name="Freeform 23"/>
              <p:cNvSpPr>
                <a:spLocks/>
              </p:cNvSpPr>
              <p:nvPr/>
            </p:nvSpPr>
            <p:spPr bwMode="auto">
              <a:xfrm>
                <a:off x="2286" y="671"/>
                <a:ext cx="57" cy="3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3" y="4"/>
                  </a:cxn>
                  <a:cxn ang="0">
                    <a:pos x="41" y="7"/>
                  </a:cxn>
                  <a:cxn ang="0">
                    <a:pos x="46" y="10"/>
                  </a:cxn>
                  <a:cxn ang="0">
                    <a:pos x="47" y="7"/>
                  </a:cxn>
                  <a:cxn ang="0">
                    <a:pos x="46" y="10"/>
                  </a:cxn>
                  <a:cxn ang="0">
                    <a:pos x="49" y="13"/>
                  </a:cxn>
                  <a:cxn ang="0">
                    <a:pos x="50" y="10"/>
                  </a:cxn>
                  <a:cxn ang="0">
                    <a:pos x="49" y="11"/>
                  </a:cxn>
                  <a:cxn ang="0">
                    <a:pos x="52" y="16"/>
                  </a:cxn>
                  <a:cxn ang="0">
                    <a:pos x="53" y="14"/>
                  </a:cxn>
                  <a:cxn ang="0">
                    <a:pos x="50" y="14"/>
                  </a:cxn>
                  <a:cxn ang="0">
                    <a:pos x="50" y="23"/>
                  </a:cxn>
                  <a:cxn ang="0">
                    <a:pos x="53" y="23"/>
                  </a:cxn>
                  <a:cxn ang="0">
                    <a:pos x="52" y="22"/>
                  </a:cxn>
                  <a:cxn ang="0">
                    <a:pos x="49" y="26"/>
                  </a:cxn>
                  <a:cxn ang="0">
                    <a:pos x="50" y="28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1"/>
                  </a:cxn>
                  <a:cxn ang="0">
                    <a:pos x="46" y="29"/>
                  </a:cxn>
                  <a:cxn ang="0">
                    <a:pos x="41" y="33"/>
                  </a:cxn>
                  <a:cxn ang="0">
                    <a:pos x="43" y="34"/>
                  </a:cxn>
                  <a:cxn ang="0">
                    <a:pos x="43" y="31"/>
                  </a:cxn>
                  <a:cxn ang="0">
                    <a:pos x="38" y="31"/>
                  </a:cxn>
                  <a:cxn ang="0">
                    <a:pos x="38" y="34"/>
                  </a:cxn>
                  <a:cxn ang="0">
                    <a:pos x="40" y="33"/>
                  </a:cxn>
                  <a:cxn ang="0">
                    <a:pos x="35" y="29"/>
                  </a:cxn>
                  <a:cxn ang="0">
                    <a:pos x="28" y="25"/>
                  </a:cxn>
                  <a:cxn ang="0">
                    <a:pos x="26" y="26"/>
                  </a:cxn>
                  <a:cxn ang="0">
                    <a:pos x="29" y="25"/>
                  </a:cxn>
                  <a:cxn ang="0">
                    <a:pos x="5" y="4"/>
                  </a:cxn>
                  <a:cxn ang="0">
                    <a:pos x="0" y="8"/>
                  </a:cxn>
                  <a:cxn ang="0">
                    <a:pos x="24" y="29"/>
                  </a:cxn>
                  <a:cxn ang="0">
                    <a:pos x="21" y="28"/>
                  </a:cxn>
                  <a:cxn ang="0">
                    <a:pos x="24" y="29"/>
                  </a:cxn>
                  <a:cxn ang="0">
                    <a:pos x="32" y="34"/>
                  </a:cxn>
                  <a:cxn ang="0">
                    <a:pos x="37" y="37"/>
                  </a:cxn>
                  <a:cxn ang="0">
                    <a:pos x="44" y="37"/>
                  </a:cxn>
                  <a:cxn ang="0">
                    <a:pos x="49" y="34"/>
                  </a:cxn>
                  <a:cxn ang="0">
                    <a:pos x="52" y="33"/>
                  </a:cxn>
                  <a:cxn ang="0">
                    <a:pos x="50" y="34"/>
                  </a:cxn>
                  <a:cxn ang="0">
                    <a:pos x="53" y="31"/>
                  </a:cxn>
                  <a:cxn ang="0">
                    <a:pos x="52" y="33"/>
                  </a:cxn>
                  <a:cxn ang="0">
                    <a:pos x="53" y="29"/>
                  </a:cxn>
                  <a:cxn ang="0">
                    <a:pos x="57" y="25"/>
                  </a:cxn>
                  <a:cxn ang="0">
                    <a:pos x="57" y="13"/>
                  </a:cxn>
                  <a:cxn ang="0">
                    <a:pos x="53" y="8"/>
                  </a:cxn>
                  <a:cxn ang="0">
                    <a:pos x="52" y="7"/>
                  </a:cxn>
                  <a:cxn ang="0">
                    <a:pos x="53" y="8"/>
                  </a:cxn>
                  <a:cxn ang="0">
                    <a:pos x="50" y="5"/>
                  </a:cxn>
                  <a:cxn ang="0">
                    <a:pos x="52" y="7"/>
                  </a:cxn>
                  <a:cxn ang="0">
                    <a:pos x="49" y="5"/>
                  </a:cxn>
                  <a:cxn ang="0">
                    <a:pos x="44" y="2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7">
                    <a:moveTo>
                      <a:pt x="40" y="0"/>
                    </a:moveTo>
                    <a:lnTo>
                      <a:pt x="40" y="7"/>
                    </a:lnTo>
                    <a:lnTo>
                      <a:pt x="43" y="7"/>
                    </a:lnTo>
                    <a:lnTo>
                      <a:pt x="43" y="4"/>
                    </a:lnTo>
                    <a:lnTo>
                      <a:pt x="41" y="7"/>
                    </a:lnTo>
                    <a:lnTo>
                      <a:pt x="46" y="10"/>
                    </a:lnTo>
                    <a:lnTo>
                      <a:pt x="47" y="7"/>
                    </a:lnTo>
                    <a:lnTo>
                      <a:pt x="46" y="10"/>
                    </a:lnTo>
                    <a:lnTo>
                      <a:pt x="49" y="13"/>
                    </a:lnTo>
                    <a:lnTo>
                      <a:pt x="50" y="10"/>
                    </a:lnTo>
                    <a:lnTo>
                      <a:pt x="49" y="11"/>
                    </a:lnTo>
                    <a:lnTo>
                      <a:pt x="52" y="16"/>
                    </a:lnTo>
                    <a:lnTo>
                      <a:pt x="53" y="14"/>
                    </a:lnTo>
                    <a:lnTo>
                      <a:pt x="50" y="14"/>
                    </a:lnTo>
                    <a:lnTo>
                      <a:pt x="50" y="23"/>
                    </a:lnTo>
                    <a:lnTo>
                      <a:pt x="53" y="23"/>
                    </a:lnTo>
                    <a:lnTo>
                      <a:pt x="52" y="22"/>
                    </a:lnTo>
                    <a:lnTo>
                      <a:pt x="49" y="26"/>
                    </a:lnTo>
                    <a:lnTo>
                      <a:pt x="50" y="28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1"/>
                    </a:lnTo>
                    <a:lnTo>
                      <a:pt x="46" y="29"/>
                    </a:lnTo>
                    <a:lnTo>
                      <a:pt x="41" y="33"/>
                    </a:lnTo>
                    <a:lnTo>
                      <a:pt x="43" y="34"/>
                    </a:lnTo>
                    <a:lnTo>
                      <a:pt x="43" y="31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40" y="33"/>
                    </a:lnTo>
                    <a:lnTo>
                      <a:pt x="35" y="29"/>
                    </a:lnTo>
                    <a:lnTo>
                      <a:pt x="28" y="25"/>
                    </a:lnTo>
                    <a:lnTo>
                      <a:pt x="26" y="26"/>
                    </a:lnTo>
                    <a:lnTo>
                      <a:pt x="29" y="25"/>
                    </a:lnTo>
                    <a:lnTo>
                      <a:pt x="5" y="4"/>
                    </a:lnTo>
                    <a:lnTo>
                      <a:pt x="0" y="8"/>
                    </a:lnTo>
                    <a:lnTo>
                      <a:pt x="24" y="29"/>
                    </a:lnTo>
                    <a:lnTo>
                      <a:pt x="21" y="28"/>
                    </a:lnTo>
                    <a:lnTo>
                      <a:pt x="24" y="29"/>
                    </a:lnTo>
                    <a:lnTo>
                      <a:pt x="32" y="34"/>
                    </a:lnTo>
                    <a:lnTo>
                      <a:pt x="37" y="37"/>
                    </a:lnTo>
                    <a:lnTo>
                      <a:pt x="44" y="37"/>
                    </a:lnTo>
                    <a:lnTo>
                      <a:pt x="49" y="34"/>
                    </a:lnTo>
                    <a:lnTo>
                      <a:pt x="52" y="33"/>
                    </a:lnTo>
                    <a:lnTo>
                      <a:pt x="50" y="34"/>
                    </a:lnTo>
                    <a:lnTo>
                      <a:pt x="53" y="31"/>
                    </a:lnTo>
                    <a:lnTo>
                      <a:pt x="52" y="33"/>
                    </a:lnTo>
                    <a:lnTo>
                      <a:pt x="53" y="29"/>
                    </a:lnTo>
                    <a:lnTo>
                      <a:pt x="57" y="25"/>
                    </a:lnTo>
                    <a:lnTo>
                      <a:pt x="57" y="13"/>
                    </a:lnTo>
                    <a:lnTo>
                      <a:pt x="53" y="8"/>
                    </a:lnTo>
                    <a:lnTo>
                      <a:pt x="52" y="7"/>
                    </a:lnTo>
                    <a:lnTo>
                      <a:pt x="53" y="8"/>
                    </a:lnTo>
                    <a:lnTo>
                      <a:pt x="50" y="5"/>
                    </a:lnTo>
                    <a:lnTo>
                      <a:pt x="52" y="7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" name="Freeform 24"/>
              <p:cNvSpPr>
                <a:spLocks/>
              </p:cNvSpPr>
              <p:nvPr/>
            </p:nvSpPr>
            <p:spPr bwMode="auto">
              <a:xfrm>
                <a:off x="2286" y="671"/>
                <a:ext cx="53" cy="34"/>
              </a:xfrm>
              <a:custGeom>
                <a:avLst/>
                <a:gdLst/>
                <a:ahLst/>
                <a:cxnLst>
                  <a:cxn ang="0">
                    <a:pos x="43" y="4"/>
                  </a:cxn>
                  <a:cxn ang="0">
                    <a:pos x="37" y="4"/>
                  </a:cxn>
                  <a:cxn ang="0">
                    <a:pos x="37" y="10"/>
                  </a:cxn>
                  <a:cxn ang="0">
                    <a:pos x="43" y="10"/>
                  </a:cxn>
                  <a:cxn ang="0">
                    <a:pos x="43" y="7"/>
                  </a:cxn>
                  <a:cxn ang="0">
                    <a:pos x="41" y="10"/>
                  </a:cxn>
                  <a:cxn ang="0">
                    <a:pos x="46" y="13"/>
                  </a:cxn>
                  <a:cxn ang="0">
                    <a:pos x="47" y="10"/>
                  </a:cxn>
                  <a:cxn ang="0">
                    <a:pos x="46" y="11"/>
                  </a:cxn>
                  <a:cxn ang="0">
                    <a:pos x="49" y="16"/>
                  </a:cxn>
                  <a:cxn ang="0">
                    <a:pos x="50" y="14"/>
                  </a:cxn>
                  <a:cxn ang="0">
                    <a:pos x="47" y="14"/>
                  </a:cxn>
                  <a:cxn ang="0">
                    <a:pos x="47" y="23"/>
                  </a:cxn>
                  <a:cxn ang="0">
                    <a:pos x="50" y="23"/>
                  </a:cxn>
                  <a:cxn ang="0">
                    <a:pos x="49" y="22"/>
                  </a:cxn>
                  <a:cxn ang="0">
                    <a:pos x="46" y="26"/>
                  </a:cxn>
                  <a:cxn ang="0">
                    <a:pos x="47" y="28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1"/>
                  </a:cxn>
                  <a:cxn ang="0">
                    <a:pos x="43" y="28"/>
                  </a:cxn>
                  <a:cxn ang="0">
                    <a:pos x="38" y="28"/>
                  </a:cxn>
                  <a:cxn ang="0">
                    <a:pos x="38" y="31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8" y="22"/>
                  </a:cxn>
                  <a:cxn ang="0">
                    <a:pos x="26" y="23"/>
                  </a:cxn>
                  <a:cxn ang="0">
                    <a:pos x="29" y="22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24" y="26"/>
                  </a:cxn>
                  <a:cxn ang="0">
                    <a:pos x="21" y="25"/>
                  </a:cxn>
                  <a:cxn ang="0">
                    <a:pos x="24" y="26"/>
                  </a:cxn>
                  <a:cxn ang="0">
                    <a:pos x="32" y="31"/>
                  </a:cxn>
                  <a:cxn ang="0">
                    <a:pos x="37" y="34"/>
                  </a:cxn>
                  <a:cxn ang="0">
                    <a:pos x="44" y="34"/>
                  </a:cxn>
                  <a:cxn ang="0">
                    <a:pos x="49" y="31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53" y="25"/>
                  </a:cxn>
                  <a:cxn ang="0">
                    <a:pos x="53" y="13"/>
                  </a:cxn>
                  <a:cxn ang="0">
                    <a:pos x="50" y="8"/>
                  </a:cxn>
                  <a:cxn ang="0">
                    <a:pos x="49" y="8"/>
                  </a:cxn>
                  <a:cxn ang="0">
                    <a:pos x="44" y="5"/>
                  </a:cxn>
                  <a:cxn ang="0">
                    <a:pos x="43" y="4"/>
                  </a:cxn>
                  <a:cxn ang="0">
                    <a:pos x="40" y="4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3" y="4"/>
                  </a:cxn>
                </a:cxnLst>
                <a:rect l="0" t="0" r="r" b="b"/>
                <a:pathLst>
                  <a:path w="53" h="34">
                    <a:moveTo>
                      <a:pt x="43" y="4"/>
                    </a:moveTo>
                    <a:lnTo>
                      <a:pt x="37" y="4"/>
                    </a:lnTo>
                    <a:lnTo>
                      <a:pt x="37" y="10"/>
                    </a:lnTo>
                    <a:lnTo>
                      <a:pt x="43" y="10"/>
                    </a:lnTo>
                    <a:lnTo>
                      <a:pt x="43" y="7"/>
                    </a:lnTo>
                    <a:lnTo>
                      <a:pt x="41" y="10"/>
                    </a:lnTo>
                    <a:lnTo>
                      <a:pt x="46" y="13"/>
                    </a:lnTo>
                    <a:lnTo>
                      <a:pt x="47" y="10"/>
                    </a:lnTo>
                    <a:lnTo>
                      <a:pt x="46" y="11"/>
                    </a:lnTo>
                    <a:lnTo>
                      <a:pt x="49" y="16"/>
                    </a:lnTo>
                    <a:lnTo>
                      <a:pt x="50" y="14"/>
                    </a:lnTo>
                    <a:lnTo>
                      <a:pt x="47" y="14"/>
                    </a:lnTo>
                    <a:lnTo>
                      <a:pt x="47" y="23"/>
                    </a:lnTo>
                    <a:lnTo>
                      <a:pt x="50" y="23"/>
                    </a:lnTo>
                    <a:lnTo>
                      <a:pt x="49" y="22"/>
                    </a:lnTo>
                    <a:lnTo>
                      <a:pt x="46" y="26"/>
                    </a:lnTo>
                    <a:lnTo>
                      <a:pt x="47" y="28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1"/>
                    </a:lnTo>
                    <a:lnTo>
                      <a:pt x="43" y="28"/>
                    </a:lnTo>
                    <a:lnTo>
                      <a:pt x="38" y="28"/>
                    </a:lnTo>
                    <a:lnTo>
                      <a:pt x="38" y="31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8" y="22"/>
                    </a:lnTo>
                    <a:lnTo>
                      <a:pt x="26" y="23"/>
                    </a:lnTo>
                    <a:lnTo>
                      <a:pt x="29" y="22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4" y="26"/>
                    </a:lnTo>
                    <a:lnTo>
                      <a:pt x="21" y="25"/>
                    </a:lnTo>
                    <a:lnTo>
                      <a:pt x="24" y="26"/>
                    </a:lnTo>
                    <a:lnTo>
                      <a:pt x="32" y="31"/>
                    </a:lnTo>
                    <a:lnTo>
                      <a:pt x="37" y="34"/>
                    </a:lnTo>
                    <a:lnTo>
                      <a:pt x="44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0" y="29"/>
                    </a:lnTo>
                    <a:lnTo>
                      <a:pt x="53" y="25"/>
                    </a:lnTo>
                    <a:lnTo>
                      <a:pt x="53" y="13"/>
                    </a:lnTo>
                    <a:lnTo>
                      <a:pt x="50" y="8"/>
                    </a:lnTo>
                    <a:lnTo>
                      <a:pt x="49" y="8"/>
                    </a:lnTo>
                    <a:lnTo>
                      <a:pt x="44" y="5"/>
                    </a:lnTo>
                    <a:lnTo>
                      <a:pt x="43" y="4"/>
                    </a:lnTo>
                    <a:lnTo>
                      <a:pt x="40" y="4"/>
                    </a:lnTo>
                    <a:lnTo>
                      <a:pt x="40" y="7"/>
                    </a:lnTo>
                    <a:lnTo>
                      <a:pt x="43" y="7"/>
                    </a:lnTo>
                    <a:lnTo>
                      <a:pt x="4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" name="Freeform 25"/>
              <p:cNvSpPr>
                <a:spLocks/>
              </p:cNvSpPr>
              <p:nvPr/>
            </p:nvSpPr>
            <p:spPr bwMode="auto">
              <a:xfrm>
                <a:off x="2284" y="671"/>
                <a:ext cx="10" cy="37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4" y="34"/>
                  </a:cxn>
                  <a:cxn ang="0">
                    <a:pos x="7" y="34"/>
                  </a:cxn>
                  <a:cxn ang="0">
                    <a:pos x="7" y="31"/>
                  </a:cxn>
                  <a:cxn ang="0">
                    <a:pos x="4" y="31"/>
                  </a:cxn>
                  <a:cxn ang="0">
                    <a:pos x="4" y="34"/>
                  </a:cxn>
                  <a:cxn ang="0">
                    <a:pos x="7" y="34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34"/>
                  </a:cxn>
                  <a:cxn ang="0">
                    <a:pos x="10" y="4"/>
                  </a:cxn>
                </a:cxnLst>
                <a:rect l="0" t="0" r="r" b="b"/>
                <a:pathLst>
                  <a:path w="10" h="37">
                    <a:moveTo>
                      <a:pt x="10" y="4"/>
                    </a:moveTo>
                    <a:lnTo>
                      <a:pt x="4" y="4"/>
                    </a:lnTo>
                    <a:lnTo>
                      <a:pt x="4" y="34"/>
                    </a:lnTo>
                    <a:lnTo>
                      <a:pt x="7" y="34"/>
                    </a:lnTo>
                    <a:lnTo>
                      <a:pt x="7" y="31"/>
                    </a:lnTo>
                    <a:lnTo>
                      <a:pt x="4" y="31"/>
                    </a:lnTo>
                    <a:lnTo>
                      <a:pt x="4" y="34"/>
                    </a:lnTo>
                    <a:lnTo>
                      <a:pt x="7" y="34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" name="Freeform 26"/>
              <p:cNvSpPr>
                <a:spLocks/>
              </p:cNvSpPr>
              <p:nvPr/>
            </p:nvSpPr>
            <p:spPr bwMode="auto">
              <a:xfrm>
                <a:off x="2284" y="714"/>
                <a:ext cx="55" cy="41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4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3" y="0"/>
                  </a:cxn>
                  <a:cxn ang="0">
                    <a:pos x="13" y="41"/>
                  </a:cxn>
                  <a:cxn ang="0">
                    <a:pos x="19" y="41"/>
                  </a:cxn>
                  <a:cxn ang="0">
                    <a:pos x="19" y="6"/>
                  </a:cxn>
                  <a:cxn ang="0">
                    <a:pos x="16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4" y="32"/>
                  </a:cxn>
                  <a:cxn ang="0">
                    <a:pos x="54" y="29"/>
                  </a:cxn>
                  <a:cxn ang="0">
                    <a:pos x="4" y="29"/>
                  </a:cxn>
                  <a:cxn ang="0">
                    <a:pos x="4" y="32"/>
                  </a:cxn>
                  <a:cxn ang="0">
                    <a:pos x="7" y="32"/>
                  </a:cxn>
                  <a:cxn ang="0">
                    <a:pos x="7" y="29"/>
                  </a:cxn>
                  <a:cxn ang="0">
                    <a:pos x="4" y="29"/>
                  </a:cxn>
                  <a:cxn ang="0">
                    <a:pos x="4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1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4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3" y="0"/>
                    </a:lnTo>
                    <a:lnTo>
                      <a:pt x="13" y="41"/>
                    </a:lnTo>
                    <a:lnTo>
                      <a:pt x="19" y="41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4" y="32"/>
                    </a:lnTo>
                    <a:lnTo>
                      <a:pt x="54" y="29"/>
                    </a:lnTo>
                    <a:lnTo>
                      <a:pt x="4" y="29"/>
                    </a:lnTo>
                    <a:lnTo>
                      <a:pt x="4" y="32"/>
                    </a:lnTo>
                    <a:lnTo>
                      <a:pt x="7" y="32"/>
                    </a:lnTo>
                    <a:lnTo>
                      <a:pt x="7" y="29"/>
                    </a:lnTo>
                    <a:lnTo>
                      <a:pt x="4" y="29"/>
                    </a:lnTo>
                    <a:lnTo>
                      <a:pt x="4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" name="Freeform 27"/>
              <p:cNvSpPr>
                <a:spLocks/>
              </p:cNvSpPr>
              <p:nvPr/>
            </p:nvSpPr>
            <p:spPr bwMode="auto">
              <a:xfrm>
                <a:off x="2298" y="720"/>
                <a:ext cx="34" cy="26"/>
              </a:xfrm>
              <a:custGeom>
                <a:avLst/>
                <a:gdLst/>
                <a:ahLst/>
                <a:cxnLst>
                  <a:cxn ang="0">
                    <a:pos x="31" y="26"/>
                  </a:cxn>
                  <a:cxn ang="0">
                    <a:pos x="34" y="2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1" y="26"/>
                  </a:cxn>
                </a:cxnLst>
                <a:rect l="0" t="0" r="r" b="b"/>
                <a:pathLst>
                  <a:path w="34" h="26">
                    <a:moveTo>
                      <a:pt x="31" y="26"/>
                    </a:moveTo>
                    <a:lnTo>
                      <a:pt x="34" y="2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" name="Freeform 28"/>
              <p:cNvSpPr>
                <a:spLocks/>
              </p:cNvSpPr>
              <p:nvPr/>
            </p:nvSpPr>
            <p:spPr bwMode="auto">
              <a:xfrm>
                <a:off x="2300" y="722"/>
                <a:ext cx="6" cy="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6" y="33"/>
                  </a:cxn>
                  <a:cxn ang="0">
                    <a:pos x="6" y="0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" name="Freeform 29"/>
              <p:cNvSpPr>
                <a:spLocks/>
              </p:cNvSpPr>
              <p:nvPr/>
            </p:nvSpPr>
            <p:spPr bwMode="auto">
              <a:xfrm>
                <a:off x="2281" y="763"/>
                <a:ext cx="60" cy="41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6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1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8"/>
                  </a:cxn>
                  <a:cxn ang="0">
                    <a:pos x="54" y="23"/>
                  </a:cxn>
                  <a:cxn ang="0">
                    <a:pos x="54" y="21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8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1" y="12"/>
                  </a:cxn>
                </a:cxnLst>
                <a:rect l="0" t="0" r="r" b="b"/>
                <a:pathLst>
                  <a:path w="60" h="41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6" y="41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4"/>
                    </a:lnTo>
                    <a:lnTo>
                      <a:pt x="57" y="32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1"/>
                    </a:lnTo>
                    <a:lnTo>
                      <a:pt x="51" y="29"/>
                    </a:lnTo>
                    <a:lnTo>
                      <a:pt x="54" y="31"/>
                    </a:lnTo>
                    <a:lnTo>
                      <a:pt x="52" y="29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4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1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3" y="18"/>
                    </a:lnTo>
                    <a:lnTo>
                      <a:pt x="7" y="20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2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" name="Freeform 30"/>
              <p:cNvSpPr>
                <a:spLocks/>
              </p:cNvSpPr>
              <p:nvPr/>
            </p:nvSpPr>
            <p:spPr bwMode="auto">
              <a:xfrm>
                <a:off x="2288" y="766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0" y="9"/>
                  </a:cxn>
                  <a:cxn ang="0">
                    <a:pos x="9" y="6"/>
                  </a:cxn>
                  <a:cxn ang="0">
                    <a:pos x="10" y="9"/>
                  </a:cxn>
                  <a:cxn ang="0">
                    <a:pos x="22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39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0" y="9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22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39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" name="Freeform 31"/>
              <p:cNvSpPr>
                <a:spLocks/>
              </p:cNvSpPr>
              <p:nvPr/>
            </p:nvSpPr>
            <p:spPr bwMode="auto">
              <a:xfrm>
                <a:off x="2286" y="772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" name="Freeform 32"/>
              <p:cNvSpPr>
                <a:spLocks/>
              </p:cNvSpPr>
              <p:nvPr/>
            </p:nvSpPr>
            <p:spPr bwMode="auto">
              <a:xfrm>
                <a:off x="2289" y="789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1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1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" name="Freeform 33"/>
              <p:cNvSpPr>
                <a:spLocks/>
              </p:cNvSpPr>
              <p:nvPr/>
            </p:nvSpPr>
            <p:spPr bwMode="auto">
              <a:xfrm>
                <a:off x="2330" y="772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" name="Rectangle 34"/>
              <p:cNvSpPr>
                <a:spLocks noChangeArrowheads="1"/>
              </p:cNvSpPr>
              <p:nvPr/>
            </p:nvSpPr>
            <p:spPr bwMode="auto">
              <a:xfrm>
                <a:off x="2396" y="1408"/>
                <a:ext cx="44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" name="Freeform 35"/>
              <p:cNvSpPr>
                <a:spLocks/>
              </p:cNvSpPr>
              <p:nvPr/>
            </p:nvSpPr>
            <p:spPr bwMode="auto">
              <a:xfrm>
                <a:off x="2286" y="1340"/>
                <a:ext cx="57" cy="3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1" y="6"/>
                  </a:cxn>
                  <a:cxn ang="0">
                    <a:pos x="46" y="9"/>
                  </a:cxn>
                  <a:cxn ang="0">
                    <a:pos x="47" y="6"/>
                  </a:cxn>
                  <a:cxn ang="0">
                    <a:pos x="46" y="9"/>
                  </a:cxn>
                  <a:cxn ang="0">
                    <a:pos x="49" y="12"/>
                  </a:cxn>
                  <a:cxn ang="0">
                    <a:pos x="50" y="9"/>
                  </a:cxn>
                  <a:cxn ang="0">
                    <a:pos x="49" y="11"/>
                  </a:cxn>
                  <a:cxn ang="0">
                    <a:pos x="52" y="15"/>
                  </a:cxn>
                  <a:cxn ang="0">
                    <a:pos x="53" y="14"/>
                  </a:cxn>
                  <a:cxn ang="0">
                    <a:pos x="50" y="14"/>
                  </a:cxn>
                  <a:cxn ang="0">
                    <a:pos x="50" y="23"/>
                  </a:cxn>
                  <a:cxn ang="0">
                    <a:pos x="53" y="23"/>
                  </a:cxn>
                  <a:cxn ang="0">
                    <a:pos x="52" y="21"/>
                  </a:cxn>
                  <a:cxn ang="0">
                    <a:pos x="49" y="26"/>
                  </a:cxn>
                  <a:cxn ang="0">
                    <a:pos x="50" y="27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0"/>
                  </a:cxn>
                  <a:cxn ang="0">
                    <a:pos x="46" y="29"/>
                  </a:cxn>
                  <a:cxn ang="0">
                    <a:pos x="41" y="32"/>
                  </a:cxn>
                  <a:cxn ang="0">
                    <a:pos x="43" y="33"/>
                  </a:cxn>
                  <a:cxn ang="0">
                    <a:pos x="43" y="30"/>
                  </a:cxn>
                  <a:cxn ang="0">
                    <a:pos x="38" y="30"/>
                  </a:cxn>
                  <a:cxn ang="0">
                    <a:pos x="38" y="33"/>
                  </a:cxn>
                  <a:cxn ang="0">
                    <a:pos x="40" y="32"/>
                  </a:cxn>
                  <a:cxn ang="0">
                    <a:pos x="35" y="29"/>
                  </a:cxn>
                  <a:cxn ang="0">
                    <a:pos x="28" y="24"/>
                  </a:cxn>
                  <a:cxn ang="0">
                    <a:pos x="26" y="26"/>
                  </a:cxn>
                  <a:cxn ang="0">
                    <a:pos x="29" y="24"/>
                  </a:cxn>
                  <a:cxn ang="0">
                    <a:pos x="5" y="3"/>
                  </a:cxn>
                  <a:cxn ang="0">
                    <a:pos x="0" y="7"/>
                  </a:cxn>
                  <a:cxn ang="0">
                    <a:pos x="24" y="29"/>
                  </a:cxn>
                  <a:cxn ang="0">
                    <a:pos x="21" y="27"/>
                  </a:cxn>
                  <a:cxn ang="0">
                    <a:pos x="24" y="29"/>
                  </a:cxn>
                  <a:cxn ang="0">
                    <a:pos x="32" y="33"/>
                  </a:cxn>
                  <a:cxn ang="0">
                    <a:pos x="37" y="36"/>
                  </a:cxn>
                  <a:cxn ang="0">
                    <a:pos x="44" y="36"/>
                  </a:cxn>
                  <a:cxn ang="0">
                    <a:pos x="49" y="33"/>
                  </a:cxn>
                  <a:cxn ang="0">
                    <a:pos x="52" y="32"/>
                  </a:cxn>
                  <a:cxn ang="0">
                    <a:pos x="50" y="33"/>
                  </a:cxn>
                  <a:cxn ang="0">
                    <a:pos x="53" y="30"/>
                  </a:cxn>
                  <a:cxn ang="0">
                    <a:pos x="52" y="32"/>
                  </a:cxn>
                  <a:cxn ang="0">
                    <a:pos x="53" y="29"/>
                  </a:cxn>
                  <a:cxn ang="0">
                    <a:pos x="57" y="24"/>
                  </a:cxn>
                  <a:cxn ang="0">
                    <a:pos x="57" y="12"/>
                  </a:cxn>
                  <a:cxn ang="0">
                    <a:pos x="53" y="7"/>
                  </a:cxn>
                  <a:cxn ang="0">
                    <a:pos x="52" y="6"/>
                  </a:cxn>
                  <a:cxn ang="0">
                    <a:pos x="53" y="7"/>
                  </a:cxn>
                  <a:cxn ang="0">
                    <a:pos x="50" y="4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6">
                    <a:moveTo>
                      <a:pt x="40" y="0"/>
                    </a:move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1" y="6"/>
                    </a:lnTo>
                    <a:lnTo>
                      <a:pt x="46" y="9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9" y="12"/>
                    </a:lnTo>
                    <a:lnTo>
                      <a:pt x="50" y="9"/>
                    </a:lnTo>
                    <a:lnTo>
                      <a:pt x="49" y="11"/>
                    </a:lnTo>
                    <a:lnTo>
                      <a:pt x="52" y="15"/>
                    </a:lnTo>
                    <a:lnTo>
                      <a:pt x="53" y="14"/>
                    </a:lnTo>
                    <a:lnTo>
                      <a:pt x="50" y="14"/>
                    </a:lnTo>
                    <a:lnTo>
                      <a:pt x="50" y="23"/>
                    </a:lnTo>
                    <a:lnTo>
                      <a:pt x="53" y="23"/>
                    </a:lnTo>
                    <a:lnTo>
                      <a:pt x="52" y="21"/>
                    </a:lnTo>
                    <a:lnTo>
                      <a:pt x="49" y="26"/>
                    </a:lnTo>
                    <a:lnTo>
                      <a:pt x="50" y="27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0"/>
                    </a:lnTo>
                    <a:lnTo>
                      <a:pt x="46" y="29"/>
                    </a:lnTo>
                    <a:lnTo>
                      <a:pt x="41" y="32"/>
                    </a:lnTo>
                    <a:lnTo>
                      <a:pt x="43" y="33"/>
                    </a:lnTo>
                    <a:lnTo>
                      <a:pt x="43" y="30"/>
                    </a:lnTo>
                    <a:lnTo>
                      <a:pt x="38" y="30"/>
                    </a:lnTo>
                    <a:lnTo>
                      <a:pt x="38" y="33"/>
                    </a:lnTo>
                    <a:lnTo>
                      <a:pt x="40" y="32"/>
                    </a:lnTo>
                    <a:lnTo>
                      <a:pt x="35" y="29"/>
                    </a:lnTo>
                    <a:lnTo>
                      <a:pt x="28" y="24"/>
                    </a:lnTo>
                    <a:lnTo>
                      <a:pt x="26" y="26"/>
                    </a:lnTo>
                    <a:lnTo>
                      <a:pt x="29" y="24"/>
                    </a:lnTo>
                    <a:lnTo>
                      <a:pt x="5" y="3"/>
                    </a:lnTo>
                    <a:lnTo>
                      <a:pt x="0" y="7"/>
                    </a:lnTo>
                    <a:lnTo>
                      <a:pt x="24" y="29"/>
                    </a:lnTo>
                    <a:lnTo>
                      <a:pt x="21" y="27"/>
                    </a:lnTo>
                    <a:lnTo>
                      <a:pt x="24" y="29"/>
                    </a:lnTo>
                    <a:lnTo>
                      <a:pt x="32" y="33"/>
                    </a:lnTo>
                    <a:lnTo>
                      <a:pt x="37" y="36"/>
                    </a:lnTo>
                    <a:lnTo>
                      <a:pt x="44" y="36"/>
                    </a:lnTo>
                    <a:lnTo>
                      <a:pt x="49" y="33"/>
                    </a:lnTo>
                    <a:lnTo>
                      <a:pt x="52" y="32"/>
                    </a:lnTo>
                    <a:lnTo>
                      <a:pt x="50" y="33"/>
                    </a:lnTo>
                    <a:lnTo>
                      <a:pt x="53" y="30"/>
                    </a:lnTo>
                    <a:lnTo>
                      <a:pt x="52" y="32"/>
                    </a:lnTo>
                    <a:lnTo>
                      <a:pt x="53" y="29"/>
                    </a:lnTo>
                    <a:lnTo>
                      <a:pt x="57" y="24"/>
                    </a:lnTo>
                    <a:lnTo>
                      <a:pt x="57" y="12"/>
                    </a:lnTo>
                    <a:lnTo>
                      <a:pt x="53" y="7"/>
                    </a:lnTo>
                    <a:lnTo>
                      <a:pt x="52" y="6"/>
                    </a:lnTo>
                    <a:lnTo>
                      <a:pt x="53" y="7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" name="Freeform 36"/>
              <p:cNvSpPr>
                <a:spLocks/>
              </p:cNvSpPr>
              <p:nvPr/>
            </p:nvSpPr>
            <p:spPr bwMode="auto">
              <a:xfrm>
                <a:off x="2286" y="1340"/>
                <a:ext cx="53" cy="33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9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1" y="9"/>
                  </a:cxn>
                  <a:cxn ang="0">
                    <a:pos x="46" y="12"/>
                  </a:cxn>
                  <a:cxn ang="0">
                    <a:pos x="47" y="9"/>
                  </a:cxn>
                  <a:cxn ang="0">
                    <a:pos x="46" y="11"/>
                  </a:cxn>
                  <a:cxn ang="0">
                    <a:pos x="49" y="15"/>
                  </a:cxn>
                  <a:cxn ang="0">
                    <a:pos x="50" y="14"/>
                  </a:cxn>
                  <a:cxn ang="0">
                    <a:pos x="47" y="14"/>
                  </a:cxn>
                  <a:cxn ang="0">
                    <a:pos x="47" y="23"/>
                  </a:cxn>
                  <a:cxn ang="0">
                    <a:pos x="50" y="23"/>
                  </a:cxn>
                  <a:cxn ang="0">
                    <a:pos x="49" y="21"/>
                  </a:cxn>
                  <a:cxn ang="0">
                    <a:pos x="46" y="26"/>
                  </a:cxn>
                  <a:cxn ang="0">
                    <a:pos x="47" y="27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0"/>
                  </a:cxn>
                  <a:cxn ang="0">
                    <a:pos x="43" y="27"/>
                  </a:cxn>
                  <a:cxn ang="0">
                    <a:pos x="38" y="27"/>
                  </a:cxn>
                  <a:cxn ang="0">
                    <a:pos x="38" y="30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8" y="21"/>
                  </a:cxn>
                  <a:cxn ang="0">
                    <a:pos x="26" y="23"/>
                  </a:cxn>
                  <a:cxn ang="0">
                    <a:pos x="29" y="21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24" y="26"/>
                  </a:cxn>
                  <a:cxn ang="0">
                    <a:pos x="21" y="24"/>
                  </a:cxn>
                  <a:cxn ang="0">
                    <a:pos x="24" y="26"/>
                  </a:cxn>
                  <a:cxn ang="0">
                    <a:pos x="32" y="30"/>
                  </a:cxn>
                  <a:cxn ang="0">
                    <a:pos x="37" y="33"/>
                  </a:cxn>
                  <a:cxn ang="0">
                    <a:pos x="44" y="33"/>
                  </a:cxn>
                  <a:cxn ang="0">
                    <a:pos x="49" y="30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53" y="24"/>
                  </a:cxn>
                  <a:cxn ang="0">
                    <a:pos x="53" y="12"/>
                  </a:cxn>
                  <a:cxn ang="0">
                    <a:pos x="50" y="7"/>
                  </a:cxn>
                  <a:cxn ang="0">
                    <a:pos x="49" y="7"/>
                  </a:cxn>
                  <a:cxn ang="0">
                    <a:pos x="44" y="4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</a:cxnLst>
                <a:rect l="0" t="0" r="r" b="b"/>
                <a:pathLst>
                  <a:path w="53" h="33">
                    <a:moveTo>
                      <a:pt x="43" y="3"/>
                    </a:moveTo>
                    <a:lnTo>
                      <a:pt x="37" y="3"/>
                    </a:lnTo>
                    <a:lnTo>
                      <a:pt x="37" y="9"/>
                    </a:lnTo>
                    <a:lnTo>
                      <a:pt x="43" y="9"/>
                    </a:lnTo>
                    <a:lnTo>
                      <a:pt x="43" y="6"/>
                    </a:lnTo>
                    <a:lnTo>
                      <a:pt x="41" y="9"/>
                    </a:lnTo>
                    <a:lnTo>
                      <a:pt x="46" y="12"/>
                    </a:lnTo>
                    <a:lnTo>
                      <a:pt x="47" y="9"/>
                    </a:lnTo>
                    <a:lnTo>
                      <a:pt x="46" y="11"/>
                    </a:lnTo>
                    <a:lnTo>
                      <a:pt x="49" y="15"/>
                    </a:lnTo>
                    <a:lnTo>
                      <a:pt x="50" y="14"/>
                    </a:lnTo>
                    <a:lnTo>
                      <a:pt x="47" y="14"/>
                    </a:lnTo>
                    <a:lnTo>
                      <a:pt x="47" y="23"/>
                    </a:lnTo>
                    <a:lnTo>
                      <a:pt x="50" y="23"/>
                    </a:lnTo>
                    <a:lnTo>
                      <a:pt x="49" y="21"/>
                    </a:lnTo>
                    <a:lnTo>
                      <a:pt x="46" y="26"/>
                    </a:lnTo>
                    <a:lnTo>
                      <a:pt x="47" y="27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0"/>
                    </a:lnTo>
                    <a:lnTo>
                      <a:pt x="43" y="27"/>
                    </a:lnTo>
                    <a:lnTo>
                      <a:pt x="38" y="27"/>
                    </a:lnTo>
                    <a:lnTo>
                      <a:pt x="38" y="30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8" y="21"/>
                    </a:lnTo>
                    <a:lnTo>
                      <a:pt x="26" y="23"/>
                    </a:lnTo>
                    <a:lnTo>
                      <a:pt x="29" y="21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4" y="26"/>
                    </a:lnTo>
                    <a:lnTo>
                      <a:pt x="21" y="24"/>
                    </a:lnTo>
                    <a:lnTo>
                      <a:pt x="24" y="26"/>
                    </a:lnTo>
                    <a:lnTo>
                      <a:pt x="32" y="30"/>
                    </a:lnTo>
                    <a:lnTo>
                      <a:pt x="37" y="33"/>
                    </a:lnTo>
                    <a:lnTo>
                      <a:pt x="44" y="33"/>
                    </a:lnTo>
                    <a:lnTo>
                      <a:pt x="49" y="30"/>
                    </a:lnTo>
                    <a:lnTo>
                      <a:pt x="49" y="29"/>
                    </a:lnTo>
                    <a:lnTo>
                      <a:pt x="50" y="29"/>
                    </a:lnTo>
                    <a:lnTo>
                      <a:pt x="53" y="24"/>
                    </a:lnTo>
                    <a:lnTo>
                      <a:pt x="53" y="12"/>
                    </a:lnTo>
                    <a:lnTo>
                      <a:pt x="50" y="7"/>
                    </a:lnTo>
                    <a:lnTo>
                      <a:pt x="49" y="7"/>
                    </a:lnTo>
                    <a:lnTo>
                      <a:pt x="44" y="4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" name="Freeform 37"/>
              <p:cNvSpPr>
                <a:spLocks/>
              </p:cNvSpPr>
              <p:nvPr/>
            </p:nvSpPr>
            <p:spPr bwMode="auto">
              <a:xfrm>
                <a:off x="2284" y="1340"/>
                <a:ext cx="10" cy="36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3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4" y="30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10" y="36"/>
                  </a:cxn>
                  <a:cxn ang="0">
                    <a:pos x="10" y="33"/>
                  </a:cxn>
                  <a:cxn ang="0">
                    <a:pos x="10" y="3"/>
                  </a:cxn>
                </a:cxnLst>
                <a:rect l="0" t="0" r="r" b="b"/>
                <a:pathLst>
                  <a:path w="10" h="36">
                    <a:moveTo>
                      <a:pt x="10" y="3"/>
                    </a:moveTo>
                    <a:lnTo>
                      <a:pt x="4" y="3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4" y="30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" name="Freeform 38"/>
              <p:cNvSpPr>
                <a:spLocks/>
              </p:cNvSpPr>
              <p:nvPr/>
            </p:nvSpPr>
            <p:spPr bwMode="auto">
              <a:xfrm>
                <a:off x="2284" y="1387"/>
                <a:ext cx="59" cy="40"/>
              </a:xfrm>
              <a:custGeom>
                <a:avLst/>
                <a:gdLst/>
                <a:ahLst/>
                <a:cxnLst>
                  <a:cxn ang="0">
                    <a:pos x="51" y="26"/>
                  </a:cxn>
                  <a:cxn ang="0">
                    <a:pos x="45" y="29"/>
                  </a:cxn>
                  <a:cxn ang="0">
                    <a:pos x="54" y="34"/>
                  </a:cxn>
                  <a:cxn ang="0">
                    <a:pos x="59" y="25"/>
                  </a:cxn>
                  <a:cxn ang="0">
                    <a:pos x="55" y="9"/>
                  </a:cxn>
                  <a:cxn ang="0">
                    <a:pos x="46" y="5"/>
                  </a:cxn>
                  <a:cxn ang="0">
                    <a:pos x="46" y="3"/>
                  </a:cxn>
                  <a:cxn ang="0">
                    <a:pos x="20" y="0"/>
                  </a:cxn>
                  <a:cxn ang="0">
                    <a:pos x="10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4" y="31"/>
                  </a:cxn>
                  <a:cxn ang="0">
                    <a:pos x="17" y="40"/>
                  </a:cxn>
                  <a:cxn ang="0">
                    <a:pos x="31" y="37"/>
                  </a:cxn>
                  <a:cxn ang="0">
                    <a:pos x="37" y="32"/>
                  </a:cxn>
                  <a:cxn ang="0">
                    <a:pos x="40" y="23"/>
                  </a:cxn>
                  <a:cxn ang="0">
                    <a:pos x="37" y="9"/>
                  </a:cxn>
                  <a:cxn ang="0">
                    <a:pos x="28" y="9"/>
                  </a:cxn>
                  <a:cxn ang="0">
                    <a:pos x="34" y="11"/>
                  </a:cxn>
                  <a:cxn ang="0">
                    <a:pos x="34" y="20"/>
                  </a:cxn>
                  <a:cxn ang="0">
                    <a:pos x="34" y="18"/>
                  </a:cxn>
                  <a:cxn ang="0">
                    <a:pos x="37" y="21"/>
                  </a:cxn>
                  <a:cxn ang="0">
                    <a:pos x="31" y="28"/>
                  </a:cxn>
                  <a:cxn ang="0">
                    <a:pos x="33" y="28"/>
                  </a:cxn>
                  <a:cxn ang="0">
                    <a:pos x="30" y="34"/>
                  </a:cxn>
                  <a:cxn ang="0">
                    <a:pos x="20" y="34"/>
                  </a:cxn>
                  <a:cxn ang="0">
                    <a:pos x="22" y="34"/>
                  </a:cxn>
                  <a:cxn ang="0">
                    <a:pos x="19" y="37"/>
                  </a:cxn>
                  <a:cxn ang="0">
                    <a:pos x="13" y="31"/>
                  </a:cxn>
                  <a:cxn ang="0">
                    <a:pos x="14" y="32"/>
                  </a:cxn>
                  <a:cxn ang="0">
                    <a:pos x="7" y="29"/>
                  </a:cxn>
                  <a:cxn ang="0">
                    <a:pos x="7" y="20"/>
                  </a:cxn>
                  <a:cxn ang="0">
                    <a:pos x="7" y="21"/>
                  </a:cxn>
                  <a:cxn ang="0">
                    <a:pos x="4" y="18"/>
                  </a:cxn>
                  <a:cxn ang="0">
                    <a:pos x="10" y="12"/>
                  </a:cxn>
                  <a:cxn ang="0">
                    <a:pos x="10" y="14"/>
                  </a:cxn>
                  <a:cxn ang="0">
                    <a:pos x="11" y="6"/>
                  </a:cxn>
                  <a:cxn ang="0">
                    <a:pos x="22" y="6"/>
                  </a:cxn>
                  <a:cxn ang="0">
                    <a:pos x="20" y="6"/>
                  </a:cxn>
                  <a:cxn ang="0">
                    <a:pos x="33" y="3"/>
                  </a:cxn>
                  <a:cxn ang="0">
                    <a:pos x="45" y="9"/>
                  </a:cxn>
                  <a:cxn ang="0">
                    <a:pos x="43" y="9"/>
                  </a:cxn>
                  <a:cxn ang="0">
                    <a:pos x="52" y="11"/>
                  </a:cxn>
                  <a:cxn ang="0">
                    <a:pos x="52" y="20"/>
                  </a:cxn>
                  <a:cxn ang="0">
                    <a:pos x="52" y="18"/>
                  </a:cxn>
                  <a:cxn ang="0">
                    <a:pos x="55" y="23"/>
                  </a:cxn>
                  <a:cxn ang="0">
                    <a:pos x="49" y="29"/>
                  </a:cxn>
                  <a:cxn ang="0">
                    <a:pos x="51" y="29"/>
                  </a:cxn>
                  <a:cxn ang="0">
                    <a:pos x="48" y="34"/>
                  </a:cxn>
                  <a:cxn ang="0">
                    <a:pos x="51" y="31"/>
                  </a:cxn>
                  <a:cxn ang="0">
                    <a:pos x="49" y="34"/>
                  </a:cxn>
                </a:cxnLst>
                <a:rect l="0" t="0" r="r" b="b"/>
                <a:pathLst>
                  <a:path w="59" h="40">
                    <a:moveTo>
                      <a:pt x="54" y="31"/>
                    </a:moveTo>
                    <a:lnTo>
                      <a:pt x="51" y="26"/>
                    </a:lnTo>
                    <a:lnTo>
                      <a:pt x="46" y="29"/>
                    </a:lnTo>
                    <a:lnTo>
                      <a:pt x="45" y="29"/>
                    </a:lnTo>
                    <a:lnTo>
                      <a:pt x="45" y="40"/>
                    </a:lnTo>
                    <a:lnTo>
                      <a:pt x="54" y="34"/>
                    </a:lnTo>
                    <a:lnTo>
                      <a:pt x="55" y="32"/>
                    </a:lnTo>
                    <a:lnTo>
                      <a:pt x="59" y="25"/>
                    </a:lnTo>
                    <a:lnTo>
                      <a:pt x="59" y="17"/>
                    </a:lnTo>
                    <a:lnTo>
                      <a:pt x="55" y="9"/>
                    </a:lnTo>
                    <a:lnTo>
                      <a:pt x="54" y="9"/>
                    </a:lnTo>
                    <a:lnTo>
                      <a:pt x="46" y="5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34" y="0"/>
                    </a:lnTo>
                    <a:lnTo>
                      <a:pt x="20" y="0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31"/>
                    </a:lnTo>
                    <a:lnTo>
                      <a:pt x="10" y="37"/>
                    </a:lnTo>
                    <a:lnTo>
                      <a:pt x="17" y="40"/>
                    </a:lnTo>
                    <a:lnTo>
                      <a:pt x="23" y="40"/>
                    </a:lnTo>
                    <a:lnTo>
                      <a:pt x="31" y="37"/>
                    </a:lnTo>
                    <a:lnTo>
                      <a:pt x="33" y="37"/>
                    </a:lnTo>
                    <a:lnTo>
                      <a:pt x="37" y="32"/>
                    </a:lnTo>
                    <a:lnTo>
                      <a:pt x="37" y="31"/>
                    </a:lnTo>
                    <a:lnTo>
                      <a:pt x="40" y="23"/>
                    </a:lnTo>
                    <a:lnTo>
                      <a:pt x="40" y="17"/>
                    </a:lnTo>
                    <a:lnTo>
                      <a:pt x="37" y="9"/>
                    </a:lnTo>
                    <a:lnTo>
                      <a:pt x="33" y="5"/>
                    </a:lnTo>
                    <a:lnTo>
                      <a:pt x="28" y="9"/>
                    </a:lnTo>
                    <a:lnTo>
                      <a:pt x="33" y="14"/>
                    </a:lnTo>
                    <a:lnTo>
                      <a:pt x="34" y="11"/>
                    </a:lnTo>
                    <a:lnTo>
                      <a:pt x="31" y="12"/>
                    </a:lnTo>
                    <a:lnTo>
                      <a:pt x="34" y="20"/>
                    </a:lnTo>
                    <a:lnTo>
                      <a:pt x="37" y="18"/>
                    </a:lnTo>
                    <a:lnTo>
                      <a:pt x="34" y="18"/>
                    </a:lnTo>
                    <a:lnTo>
                      <a:pt x="34" y="21"/>
                    </a:lnTo>
                    <a:lnTo>
                      <a:pt x="37" y="21"/>
                    </a:lnTo>
                    <a:lnTo>
                      <a:pt x="34" y="20"/>
                    </a:lnTo>
                    <a:lnTo>
                      <a:pt x="31" y="28"/>
                    </a:lnTo>
                    <a:lnTo>
                      <a:pt x="34" y="29"/>
                    </a:lnTo>
                    <a:lnTo>
                      <a:pt x="33" y="28"/>
                    </a:lnTo>
                    <a:lnTo>
                      <a:pt x="28" y="32"/>
                    </a:lnTo>
                    <a:lnTo>
                      <a:pt x="30" y="34"/>
                    </a:lnTo>
                    <a:lnTo>
                      <a:pt x="28" y="31"/>
                    </a:lnTo>
                    <a:lnTo>
                      <a:pt x="20" y="34"/>
                    </a:lnTo>
                    <a:lnTo>
                      <a:pt x="22" y="37"/>
                    </a:lnTo>
                    <a:lnTo>
                      <a:pt x="22" y="34"/>
                    </a:lnTo>
                    <a:lnTo>
                      <a:pt x="19" y="34"/>
                    </a:lnTo>
                    <a:lnTo>
                      <a:pt x="19" y="37"/>
                    </a:lnTo>
                    <a:lnTo>
                      <a:pt x="20" y="34"/>
                    </a:lnTo>
                    <a:lnTo>
                      <a:pt x="13" y="31"/>
                    </a:lnTo>
                    <a:lnTo>
                      <a:pt x="11" y="34"/>
                    </a:lnTo>
                    <a:lnTo>
                      <a:pt x="14" y="32"/>
                    </a:lnTo>
                    <a:lnTo>
                      <a:pt x="10" y="28"/>
                    </a:lnTo>
                    <a:lnTo>
                      <a:pt x="7" y="29"/>
                    </a:lnTo>
                    <a:lnTo>
                      <a:pt x="10" y="28"/>
                    </a:lnTo>
                    <a:lnTo>
                      <a:pt x="7" y="20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18"/>
                    </a:lnTo>
                    <a:lnTo>
                      <a:pt x="4" y="18"/>
                    </a:lnTo>
                    <a:lnTo>
                      <a:pt x="7" y="20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10" y="14"/>
                    </a:lnTo>
                    <a:lnTo>
                      <a:pt x="14" y="9"/>
                    </a:lnTo>
                    <a:lnTo>
                      <a:pt x="11" y="6"/>
                    </a:lnTo>
                    <a:lnTo>
                      <a:pt x="13" y="9"/>
                    </a:lnTo>
                    <a:lnTo>
                      <a:pt x="22" y="6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5" y="9"/>
                    </a:lnTo>
                    <a:lnTo>
                      <a:pt x="45" y="6"/>
                    </a:lnTo>
                    <a:lnTo>
                      <a:pt x="43" y="9"/>
                    </a:lnTo>
                    <a:lnTo>
                      <a:pt x="51" y="14"/>
                    </a:lnTo>
                    <a:lnTo>
                      <a:pt x="52" y="11"/>
                    </a:lnTo>
                    <a:lnTo>
                      <a:pt x="49" y="12"/>
                    </a:lnTo>
                    <a:lnTo>
                      <a:pt x="52" y="20"/>
                    </a:lnTo>
                    <a:lnTo>
                      <a:pt x="55" y="18"/>
                    </a:lnTo>
                    <a:lnTo>
                      <a:pt x="52" y="18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1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1" y="29"/>
                    </a:lnTo>
                    <a:lnTo>
                      <a:pt x="46" y="32"/>
                    </a:lnTo>
                    <a:lnTo>
                      <a:pt x="48" y="34"/>
                    </a:lnTo>
                    <a:lnTo>
                      <a:pt x="51" y="34"/>
                    </a:lnTo>
                    <a:lnTo>
                      <a:pt x="51" y="31"/>
                    </a:lnTo>
                    <a:lnTo>
                      <a:pt x="48" y="31"/>
                    </a:lnTo>
                    <a:lnTo>
                      <a:pt x="49" y="34"/>
                    </a:lnTo>
                    <a:lnTo>
                      <a:pt x="54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6" name="Freeform 39"/>
              <p:cNvSpPr>
                <a:spLocks/>
              </p:cNvSpPr>
              <p:nvPr/>
            </p:nvSpPr>
            <p:spPr bwMode="auto">
              <a:xfrm>
                <a:off x="2330" y="1396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7" name="Freeform 40"/>
              <p:cNvSpPr>
                <a:spLocks/>
              </p:cNvSpPr>
              <p:nvPr/>
            </p:nvSpPr>
            <p:spPr bwMode="auto">
              <a:xfrm>
                <a:off x="2289" y="1390"/>
                <a:ext cx="49" cy="15"/>
              </a:xfrm>
              <a:custGeom>
                <a:avLst/>
                <a:gdLst/>
                <a:ahLst/>
                <a:cxnLst>
                  <a:cxn ang="0">
                    <a:pos x="46" y="14"/>
                  </a:cxn>
                  <a:cxn ang="0">
                    <a:pos x="49" y="9"/>
                  </a:cxn>
                  <a:cxn ang="0">
                    <a:pos x="41" y="5"/>
                  </a:cxn>
                  <a:cxn ang="0">
                    <a:pos x="40" y="3"/>
                  </a:cxn>
                  <a:cxn ang="0">
                    <a:pos x="41" y="3"/>
                  </a:cxn>
                  <a:cxn ang="0">
                    <a:pos x="29" y="0"/>
                  </a:cxn>
                  <a:cxn ang="0">
                    <a:pos x="15" y="0"/>
                  </a:cxn>
                  <a:cxn ang="0">
                    <a:pos x="6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0" y="12"/>
                  </a:cxn>
                  <a:cxn ang="0">
                    <a:pos x="5" y="15"/>
                  </a:cxn>
                  <a:cxn ang="0">
                    <a:pos x="9" y="8"/>
                  </a:cxn>
                  <a:cxn ang="0">
                    <a:pos x="6" y="6"/>
                  </a:cxn>
                  <a:cxn ang="0">
                    <a:pos x="8" y="9"/>
                  </a:cxn>
                  <a:cxn ang="0">
                    <a:pos x="17" y="6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28" y="6"/>
                  </a:cxn>
                  <a:cxn ang="0">
                    <a:pos x="28" y="3"/>
                  </a:cxn>
                  <a:cxn ang="0">
                    <a:pos x="28" y="6"/>
                  </a:cxn>
                  <a:cxn ang="0">
                    <a:pos x="40" y="9"/>
                  </a:cxn>
                  <a:cxn ang="0">
                    <a:pos x="40" y="6"/>
                  </a:cxn>
                  <a:cxn ang="0">
                    <a:pos x="38" y="9"/>
                  </a:cxn>
                  <a:cxn ang="0">
                    <a:pos x="46" y="14"/>
                  </a:cxn>
                </a:cxnLst>
                <a:rect l="0" t="0" r="r" b="b"/>
                <a:pathLst>
                  <a:path w="49" h="15">
                    <a:moveTo>
                      <a:pt x="46" y="14"/>
                    </a:moveTo>
                    <a:lnTo>
                      <a:pt x="49" y="9"/>
                    </a:lnTo>
                    <a:lnTo>
                      <a:pt x="41" y="5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29" y="0"/>
                    </a:lnTo>
                    <a:lnTo>
                      <a:pt x="15" y="0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0" y="12"/>
                    </a:lnTo>
                    <a:lnTo>
                      <a:pt x="5" y="15"/>
                    </a:lnTo>
                    <a:lnTo>
                      <a:pt x="9" y="8"/>
                    </a:lnTo>
                    <a:lnTo>
                      <a:pt x="6" y="6"/>
                    </a:lnTo>
                    <a:lnTo>
                      <a:pt x="8" y="9"/>
                    </a:lnTo>
                    <a:lnTo>
                      <a:pt x="17" y="6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28" y="6"/>
                    </a:lnTo>
                    <a:lnTo>
                      <a:pt x="28" y="3"/>
                    </a:lnTo>
                    <a:lnTo>
                      <a:pt x="28" y="6"/>
                    </a:lnTo>
                    <a:lnTo>
                      <a:pt x="40" y="9"/>
                    </a:lnTo>
                    <a:lnTo>
                      <a:pt x="40" y="6"/>
                    </a:lnTo>
                    <a:lnTo>
                      <a:pt x="38" y="9"/>
                    </a:lnTo>
                    <a:lnTo>
                      <a:pt x="4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8" name="Freeform 41"/>
              <p:cNvSpPr>
                <a:spLocks/>
              </p:cNvSpPr>
              <p:nvPr/>
            </p:nvSpPr>
            <p:spPr bwMode="auto">
              <a:xfrm>
                <a:off x="2286" y="1392"/>
                <a:ext cx="15" cy="32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12" y="0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3" y="26"/>
                  </a:cxn>
                  <a:cxn ang="0">
                    <a:pos x="5" y="27"/>
                  </a:cxn>
                  <a:cxn ang="0">
                    <a:pos x="12" y="32"/>
                  </a:cxn>
                  <a:cxn ang="0">
                    <a:pos x="15" y="27"/>
                  </a:cxn>
                  <a:cxn ang="0">
                    <a:pos x="8" y="23"/>
                  </a:cxn>
                  <a:cxn ang="0">
                    <a:pos x="6" y="24"/>
                  </a:cxn>
                  <a:cxn ang="0">
                    <a:pos x="9" y="23"/>
                  </a:cxn>
                  <a:cxn ang="0">
                    <a:pos x="6" y="15"/>
                  </a:cxn>
                  <a:cxn ang="0">
                    <a:pos x="3" y="16"/>
                  </a:cxn>
                  <a:cxn ang="0">
                    <a:pos x="6" y="16"/>
                  </a:cxn>
                  <a:cxn ang="0">
                    <a:pos x="6" y="13"/>
                  </a:cxn>
                  <a:cxn ang="0">
                    <a:pos x="3" y="13"/>
                  </a:cxn>
                  <a:cxn ang="0">
                    <a:pos x="6" y="15"/>
                  </a:cxn>
                  <a:cxn ang="0">
                    <a:pos x="9" y="7"/>
                  </a:cxn>
                  <a:cxn ang="0">
                    <a:pos x="6" y="6"/>
                  </a:cxn>
                  <a:cxn ang="0">
                    <a:pos x="8" y="9"/>
                  </a:cxn>
                  <a:cxn ang="0">
                    <a:pos x="15" y="4"/>
                  </a:cxn>
                </a:cxnLst>
                <a:rect l="0" t="0" r="r" b="b"/>
                <a:pathLst>
                  <a:path w="15" h="32">
                    <a:moveTo>
                      <a:pt x="15" y="4"/>
                    </a:moveTo>
                    <a:lnTo>
                      <a:pt x="12" y="0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6"/>
                    </a:lnTo>
                    <a:lnTo>
                      <a:pt x="5" y="27"/>
                    </a:lnTo>
                    <a:lnTo>
                      <a:pt x="12" y="32"/>
                    </a:lnTo>
                    <a:lnTo>
                      <a:pt x="15" y="27"/>
                    </a:lnTo>
                    <a:lnTo>
                      <a:pt x="8" y="23"/>
                    </a:lnTo>
                    <a:lnTo>
                      <a:pt x="6" y="24"/>
                    </a:lnTo>
                    <a:lnTo>
                      <a:pt x="9" y="23"/>
                    </a:lnTo>
                    <a:lnTo>
                      <a:pt x="6" y="15"/>
                    </a:lnTo>
                    <a:lnTo>
                      <a:pt x="3" y="16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9" y="7"/>
                    </a:lnTo>
                    <a:lnTo>
                      <a:pt x="6" y="6"/>
                    </a:lnTo>
                    <a:lnTo>
                      <a:pt x="8" y="9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9" name="Freeform 42"/>
              <p:cNvSpPr>
                <a:spLocks/>
              </p:cNvSpPr>
              <p:nvPr/>
            </p:nvSpPr>
            <p:spPr bwMode="auto">
              <a:xfrm>
                <a:off x="2289" y="1408"/>
                <a:ext cx="32" cy="16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4"/>
                  </a:cxn>
                  <a:cxn ang="0">
                    <a:pos x="5" y="11"/>
                  </a:cxn>
                  <a:cxn ang="0">
                    <a:pos x="5" y="13"/>
                  </a:cxn>
                  <a:cxn ang="0">
                    <a:pos x="12" y="16"/>
                  </a:cxn>
                  <a:cxn ang="0">
                    <a:pos x="18" y="16"/>
                  </a:cxn>
                  <a:cxn ang="0">
                    <a:pos x="26" y="13"/>
                  </a:cxn>
                  <a:cxn ang="0">
                    <a:pos x="28" y="11"/>
                  </a:cxn>
                  <a:cxn ang="0">
                    <a:pos x="32" y="4"/>
                  </a:cxn>
                  <a:cxn ang="0">
                    <a:pos x="28" y="0"/>
                  </a:cxn>
                  <a:cxn ang="0">
                    <a:pos x="23" y="8"/>
                  </a:cxn>
                  <a:cxn ang="0">
                    <a:pos x="25" y="10"/>
                  </a:cxn>
                  <a:cxn ang="0">
                    <a:pos x="23" y="7"/>
                  </a:cxn>
                  <a:cxn ang="0">
                    <a:pos x="15" y="10"/>
                  </a:cxn>
                  <a:cxn ang="0">
                    <a:pos x="17" y="13"/>
                  </a:cxn>
                  <a:cxn ang="0">
                    <a:pos x="17" y="10"/>
                  </a:cxn>
                  <a:cxn ang="0">
                    <a:pos x="14" y="10"/>
                  </a:cxn>
                  <a:cxn ang="0">
                    <a:pos x="14" y="13"/>
                  </a:cxn>
                  <a:cxn ang="0">
                    <a:pos x="15" y="10"/>
                  </a:cxn>
                  <a:cxn ang="0">
                    <a:pos x="8" y="7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5" y="0"/>
                  </a:cxn>
                </a:cxnLst>
                <a:rect l="0" t="0" r="r" b="b"/>
                <a:pathLst>
                  <a:path w="32" h="16">
                    <a:moveTo>
                      <a:pt x="5" y="0"/>
                    </a:moveTo>
                    <a:lnTo>
                      <a:pt x="0" y="4"/>
                    </a:lnTo>
                    <a:lnTo>
                      <a:pt x="5" y="11"/>
                    </a:lnTo>
                    <a:lnTo>
                      <a:pt x="5" y="13"/>
                    </a:lnTo>
                    <a:lnTo>
                      <a:pt x="12" y="16"/>
                    </a:lnTo>
                    <a:lnTo>
                      <a:pt x="18" y="16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32" y="4"/>
                    </a:lnTo>
                    <a:lnTo>
                      <a:pt x="28" y="0"/>
                    </a:lnTo>
                    <a:lnTo>
                      <a:pt x="23" y="8"/>
                    </a:lnTo>
                    <a:lnTo>
                      <a:pt x="25" y="10"/>
                    </a:lnTo>
                    <a:lnTo>
                      <a:pt x="23" y="7"/>
                    </a:lnTo>
                    <a:lnTo>
                      <a:pt x="15" y="10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5" y="10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0" name="Freeform 43"/>
              <p:cNvSpPr>
                <a:spLocks/>
              </p:cNvSpPr>
              <p:nvPr/>
            </p:nvSpPr>
            <p:spPr bwMode="auto">
              <a:xfrm>
                <a:off x="2306" y="1390"/>
                <a:ext cx="15" cy="32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3" y="32"/>
                  </a:cxn>
                  <a:cxn ang="0">
                    <a:pos x="11" y="28"/>
                  </a:cxn>
                  <a:cxn ang="0">
                    <a:pos x="12" y="26"/>
                  </a:cxn>
                  <a:cxn ang="0">
                    <a:pos x="15" y="18"/>
                  </a:cxn>
                  <a:cxn ang="0">
                    <a:pos x="15" y="12"/>
                  </a:cxn>
                  <a:cxn ang="0">
                    <a:pos x="12" y="5"/>
                  </a:cxn>
                  <a:cxn ang="0">
                    <a:pos x="11" y="5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6"/>
                  </a:cxn>
                  <a:cxn ang="0">
                    <a:pos x="6" y="8"/>
                  </a:cxn>
                  <a:cxn ang="0">
                    <a:pos x="9" y="15"/>
                  </a:cxn>
                  <a:cxn ang="0">
                    <a:pos x="12" y="14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12" y="17"/>
                  </a:cxn>
                  <a:cxn ang="0">
                    <a:pos x="9" y="15"/>
                  </a:cxn>
                  <a:cxn ang="0">
                    <a:pos x="6" y="23"/>
                  </a:cxn>
                  <a:cxn ang="0">
                    <a:pos x="9" y="25"/>
                  </a:cxn>
                  <a:cxn ang="0">
                    <a:pos x="8" y="23"/>
                  </a:cxn>
                  <a:cxn ang="0">
                    <a:pos x="0" y="28"/>
                  </a:cxn>
                </a:cxnLst>
                <a:rect l="0" t="0" r="r" b="b"/>
                <a:pathLst>
                  <a:path w="15" h="32">
                    <a:moveTo>
                      <a:pt x="0" y="28"/>
                    </a:moveTo>
                    <a:lnTo>
                      <a:pt x="3" y="32"/>
                    </a:lnTo>
                    <a:lnTo>
                      <a:pt x="11" y="28"/>
                    </a:lnTo>
                    <a:lnTo>
                      <a:pt x="12" y="26"/>
                    </a:lnTo>
                    <a:lnTo>
                      <a:pt x="15" y="18"/>
                    </a:lnTo>
                    <a:lnTo>
                      <a:pt x="15" y="12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8" y="9"/>
                    </a:lnTo>
                    <a:lnTo>
                      <a:pt x="9" y="6"/>
                    </a:lnTo>
                    <a:lnTo>
                      <a:pt x="6" y="8"/>
                    </a:lnTo>
                    <a:lnTo>
                      <a:pt x="9" y="15"/>
                    </a:lnTo>
                    <a:lnTo>
                      <a:pt x="12" y="14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9" y="15"/>
                    </a:lnTo>
                    <a:lnTo>
                      <a:pt x="6" y="23"/>
                    </a:lnTo>
                    <a:lnTo>
                      <a:pt x="9" y="25"/>
                    </a:lnTo>
                    <a:lnTo>
                      <a:pt x="8" y="23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1" name="Freeform 44"/>
              <p:cNvSpPr>
                <a:spLocks/>
              </p:cNvSpPr>
              <p:nvPr/>
            </p:nvSpPr>
            <p:spPr bwMode="auto">
              <a:xfrm>
                <a:off x="2303" y="1389"/>
                <a:ext cx="17" cy="15"/>
              </a:xfrm>
              <a:custGeom>
                <a:avLst/>
                <a:gdLst/>
                <a:ahLst/>
                <a:cxnLst>
                  <a:cxn ang="0">
                    <a:pos x="12" y="15"/>
                  </a:cxn>
                  <a:cxn ang="0">
                    <a:pos x="17" y="12"/>
                  </a:cxn>
                  <a:cxn ang="0">
                    <a:pos x="12" y="4"/>
                  </a:cxn>
                  <a:cxn ang="0">
                    <a:pos x="11" y="3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7" y="9"/>
                  </a:cxn>
                  <a:cxn ang="0">
                    <a:pos x="9" y="6"/>
                  </a:cxn>
                  <a:cxn ang="0">
                    <a:pos x="7" y="7"/>
                  </a:cxn>
                  <a:cxn ang="0">
                    <a:pos x="12" y="15"/>
                  </a:cxn>
                </a:cxnLst>
                <a:rect l="0" t="0" r="r" b="b"/>
                <a:pathLst>
                  <a:path w="17" h="15">
                    <a:moveTo>
                      <a:pt x="12" y="15"/>
                    </a:moveTo>
                    <a:lnTo>
                      <a:pt x="17" y="12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7" y="9"/>
                    </a:lnTo>
                    <a:lnTo>
                      <a:pt x="9" y="6"/>
                    </a:lnTo>
                    <a:lnTo>
                      <a:pt x="7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2" name="Freeform 45"/>
              <p:cNvSpPr>
                <a:spLocks/>
              </p:cNvSpPr>
              <p:nvPr/>
            </p:nvSpPr>
            <p:spPr bwMode="auto">
              <a:xfrm>
                <a:off x="2281" y="1433"/>
                <a:ext cx="60" cy="41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6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1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8"/>
                  </a:cxn>
                  <a:cxn ang="0">
                    <a:pos x="54" y="23"/>
                  </a:cxn>
                  <a:cxn ang="0">
                    <a:pos x="54" y="21"/>
                  </a:cxn>
                  <a:cxn ang="0">
                    <a:pos x="54" y="30"/>
                  </a:cxn>
                  <a:cxn ang="0">
                    <a:pos x="45" y="33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8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1" y="12"/>
                  </a:cxn>
                </a:cxnLst>
                <a:rect l="0" t="0" r="r" b="b"/>
                <a:pathLst>
                  <a:path w="60" h="41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4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4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5" y="33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6" y="41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3"/>
                    </a:lnTo>
                    <a:lnTo>
                      <a:pt x="57" y="32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1"/>
                    </a:lnTo>
                    <a:lnTo>
                      <a:pt x="51" y="29"/>
                    </a:lnTo>
                    <a:lnTo>
                      <a:pt x="54" y="30"/>
                    </a:lnTo>
                    <a:lnTo>
                      <a:pt x="52" y="29"/>
                    </a:lnTo>
                    <a:lnTo>
                      <a:pt x="45" y="33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3"/>
                    </a:lnTo>
                    <a:lnTo>
                      <a:pt x="8" y="29"/>
                    </a:lnTo>
                    <a:lnTo>
                      <a:pt x="7" y="30"/>
                    </a:lnTo>
                    <a:lnTo>
                      <a:pt x="10" y="29"/>
                    </a:lnTo>
                    <a:lnTo>
                      <a:pt x="7" y="21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3" y="18"/>
                    </a:lnTo>
                    <a:lnTo>
                      <a:pt x="7" y="20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2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3" name="Freeform 46"/>
              <p:cNvSpPr>
                <a:spLocks/>
              </p:cNvSpPr>
              <p:nvPr/>
            </p:nvSpPr>
            <p:spPr bwMode="auto">
              <a:xfrm>
                <a:off x="2288" y="1434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10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3" y="14"/>
                  </a:cxn>
                  <a:cxn ang="0">
                    <a:pos x="10" y="10"/>
                  </a:cxn>
                  <a:cxn ang="0">
                    <a:pos x="9" y="7"/>
                  </a:cxn>
                  <a:cxn ang="0">
                    <a:pos x="10" y="10"/>
                  </a:cxn>
                  <a:cxn ang="0">
                    <a:pos x="22" y="7"/>
                  </a:cxn>
                  <a:cxn ang="0">
                    <a:pos x="21" y="3"/>
                  </a:cxn>
                  <a:cxn ang="0">
                    <a:pos x="21" y="7"/>
                  </a:cxn>
                  <a:cxn ang="0">
                    <a:pos x="29" y="7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41" y="10"/>
                  </a:cxn>
                  <a:cxn ang="0">
                    <a:pos x="41" y="7"/>
                  </a:cxn>
                  <a:cxn ang="0">
                    <a:pos x="39" y="10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10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10" y="10"/>
                    </a:lnTo>
                    <a:lnTo>
                      <a:pt x="9" y="7"/>
                    </a:lnTo>
                    <a:lnTo>
                      <a:pt x="10" y="10"/>
                    </a:lnTo>
                    <a:lnTo>
                      <a:pt x="22" y="7"/>
                    </a:lnTo>
                    <a:lnTo>
                      <a:pt x="21" y="3"/>
                    </a:lnTo>
                    <a:lnTo>
                      <a:pt x="21" y="7"/>
                    </a:lnTo>
                    <a:lnTo>
                      <a:pt x="29" y="7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41" y="10"/>
                    </a:lnTo>
                    <a:lnTo>
                      <a:pt x="41" y="7"/>
                    </a:lnTo>
                    <a:lnTo>
                      <a:pt x="39" y="10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4" name="Freeform 47"/>
              <p:cNvSpPr>
                <a:spLocks/>
              </p:cNvSpPr>
              <p:nvPr/>
            </p:nvSpPr>
            <p:spPr bwMode="auto">
              <a:xfrm>
                <a:off x="2286" y="1442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5" name="Freeform 48"/>
              <p:cNvSpPr>
                <a:spLocks/>
              </p:cNvSpPr>
              <p:nvPr/>
            </p:nvSpPr>
            <p:spPr bwMode="auto">
              <a:xfrm>
                <a:off x="2289" y="1459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1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4"/>
                  </a:cxn>
                  <a:cxn ang="0">
                    <a:pos x="47" y="0"/>
                  </a:cxn>
                  <a:cxn ang="0">
                    <a:pos x="40" y="4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4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1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4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6" name="Freeform 49"/>
              <p:cNvSpPr>
                <a:spLocks/>
              </p:cNvSpPr>
              <p:nvPr/>
            </p:nvSpPr>
            <p:spPr bwMode="auto">
              <a:xfrm>
                <a:off x="2330" y="1441"/>
                <a:ext cx="9" cy="22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2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9"/>
                  </a:cxn>
                </a:cxnLst>
                <a:rect l="0" t="0" r="r" b="b"/>
                <a:pathLst>
                  <a:path w="9" h="22">
                    <a:moveTo>
                      <a:pt x="0" y="19"/>
                    </a:moveTo>
                    <a:lnTo>
                      <a:pt x="6" y="22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7" name="Rectangle 50"/>
              <p:cNvSpPr>
                <a:spLocks noChangeArrowheads="1"/>
              </p:cNvSpPr>
              <p:nvPr/>
            </p:nvSpPr>
            <p:spPr bwMode="auto">
              <a:xfrm>
                <a:off x="2396" y="2078"/>
                <a:ext cx="44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8" name="Freeform 51"/>
              <p:cNvSpPr>
                <a:spLocks/>
              </p:cNvSpPr>
              <p:nvPr/>
            </p:nvSpPr>
            <p:spPr bwMode="auto">
              <a:xfrm>
                <a:off x="2286" y="2010"/>
                <a:ext cx="57" cy="3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1" y="6"/>
                  </a:cxn>
                  <a:cxn ang="0">
                    <a:pos x="46" y="9"/>
                  </a:cxn>
                  <a:cxn ang="0">
                    <a:pos x="47" y="6"/>
                  </a:cxn>
                  <a:cxn ang="0">
                    <a:pos x="46" y="9"/>
                  </a:cxn>
                  <a:cxn ang="0">
                    <a:pos x="49" y="12"/>
                  </a:cxn>
                  <a:cxn ang="0">
                    <a:pos x="50" y="9"/>
                  </a:cxn>
                  <a:cxn ang="0">
                    <a:pos x="49" y="10"/>
                  </a:cxn>
                  <a:cxn ang="0">
                    <a:pos x="52" y="15"/>
                  </a:cxn>
                  <a:cxn ang="0">
                    <a:pos x="53" y="13"/>
                  </a:cxn>
                  <a:cxn ang="0">
                    <a:pos x="50" y="13"/>
                  </a:cxn>
                  <a:cxn ang="0">
                    <a:pos x="50" y="23"/>
                  </a:cxn>
                  <a:cxn ang="0">
                    <a:pos x="53" y="23"/>
                  </a:cxn>
                  <a:cxn ang="0">
                    <a:pos x="52" y="21"/>
                  </a:cxn>
                  <a:cxn ang="0">
                    <a:pos x="49" y="26"/>
                  </a:cxn>
                  <a:cxn ang="0">
                    <a:pos x="50" y="27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0"/>
                  </a:cxn>
                  <a:cxn ang="0">
                    <a:pos x="46" y="29"/>
                  </a:cxn>
                  <a:cxn ang="0">
                    <a:pos x="41" y="32"/>
                  </a:cxn>
                  <a:cxn ang="0">
                    <a:pos x="43" y="33"/>
                  </a:cxn>
                  <a:cxn ang="0">
                    <a:pos x="43" y="30"/>
                  </a:cxn>
                  <a:cxn ang="0">
                    <a:pos x="38" y="30"/>
                  </a:cxn>
                  <a:cxn ang="0">
                    <a:pos x="38" y="33"/>
                  </a:cxn>
                  <a:cxn ang="0">
                    <a:pos x="40" y="32"/>
                  </a:cxn>
                  <a:cxn ang="0">
                    <a:pos x="35" y="29"/>
                  </a:cxn>
                  <a:cxn ang="0">
                    <a:pos x="28" y="24"/>
                  </a:cxn>
                  <a:cxn ang="0">
                    <a:pos x="26" y="26"/>
                  </a:cxn>
                  <a:cxn ang="0">
                    <a:pos x="29" y="24"/>
                  </a:cxn>
                  <a:cxn ang="0">
                    <a:pos x="5" y="3"/>
                  </a:cxn>
                  <a:cxn ang="0">
                    <a:pos x="0" y="7"/>
                  </a:cxn>
                  <a:cxn ang="0">
                    <a:pos x="24" y="29"/>
                  </a:cxn>
                  <a:cxn ang="0">
                    <a:pos x="21" y="27"/>
                  </a:cxn>
                  <a:cxn ang="0">
                    <a:pos x="24" y="29"/>
                  </a:cxn>
                  <a:cxn ang="0">
                    <a:pos x="32" y="33"/>
                  </a:cxn>
                  <a:cxn ang="0">
                    <a:pos x="37" y="36"/>
                  </a:cxn>
                  <a:cxn ang="0">
                    <a:pos x="44" y="36"/>
                  </a:cxn>
                  <a:cxn ang="0">
                    <a:pos x="49" y="33"/>
                  </a:cxn>
                  <a:cxn ang="0">
                    <a:pos x="52" y="32"/>
                  </a:cxn>
                  <a:cxn ang="0">
                    <a:pos x="50" y="33"/>
                  </a:cxn>
                  <a:cxn ang="0">
                    <a:pos x="53" y="30"/>
                  </a:cxn>
                  <a:cxn ang="0">
                    <a:pos x="52" y="32"/>
                  </a:cxn>
                  <a:cxn ang="0">
                    <a:pos x="53" y="29"/>
                  </a:cxn>
                  <a:cxn ang="0">
                    <a:pos x="57" y="24"/>
                  </a:cxn>
                  <a:cxn ang="0">
                    <a:pos x="57" y="12"/>
                  </a:cxn>
                  <a:cxn ang="0">
                    <a:pos x="53" y="7"/>
                  </a:cxn>
                  <a:cxn ang="0">
                    <a:pos x="52" y="6"/>
                  </a:cxn>
                  <a:cxn ang="0">
                    <a:pos x="53" y="7"/>
                  </a:cxn>
                  <a:cxn ang="0">
                    <a:pos x="50" y="4"/>
                  </a:cxn>
                  <a:cxn ang="0">
                    <a:pos x="52" y="6"/>
                  </a:cxn>
                  <a:cxn ang="0">
                    <a:pos x="49" y="4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6">
                    <a:moveTo>
                      <a:pt x="40" y="0"/>
                    </a:move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1" y="6"/>
                    </a:lnTo>
                    <a:lnTo>
                      <a:pt x="46" y="9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9" y="12"/>
                    </a:lnTo>
                    <a:lnTo>
                      <a:pt x="50" y="9"/>
                    </a:lnTo>
                    <a:lnTo>
                      <a:pt x="49" y="10"/>
                    </a:lnTo>
                    <a:lnTo>
                      <a:pt x="52" y="15"/>
                    </a:lnTo>
                    <a:lnTo>
                      <a:pt x="53" y="13"/>
                    </a:lnTo>
                    <a:lnTo>
                      <a:pt x="50" y="13"/>
                    </a:lnTo>
                    <a:lnTo>
                      <a:pt x="50" y="23"/>
                    </a:lnTo>
                    <a:lnTo>
                      <a:pt x="53" y="23"/>
                    </a:lnTo>
                    <a:lnTo>
                      <a:pt x="52" y="21"/>
                    </a:lnTo>
                    <a:lnTo>
                      <a:pt x="49" y="26"/>
                    </a:lnTo>
                    <a:lnTo>
                      <a:pt x="50" y="27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0"/>
                    </a:lnTo>
                    <a:lnTo>
                      <a:pt x="46" y="29"/>
                    </a:lnTo>
                    <a:lnTo>
                      <a:pt x="41" y="32"/>
                    </a:lnTo>
                    <a:lnTo>
                      <a:pt x="43" y="33"/>
                    </a:lnTo>
                    <a:lnTo>
                      <a:pt x="43" y="30"/>
                    </a:lnTo>
                    <a:lnTo>
                      <a:pt x="38" y="30"/>
                    </a:lnTo>
                    <a:lnTo>
                      <a:pt x="38" y="33"/>
                    </a:lnTo>
                    <a:lnTo>
                      <a:pt x="40" y="32"/>
                    </a:lnTo>
                    <a:lnTo>
                      <a:pt x="35" y="29"/>
                    </a:lnTo>
                    <a:lnTo>
                      <a:pt x="28" y="24"/>
                    </a:lnTo>
                    <a:lnTo>
                      <a:pt x="26" y="26"/>
                    </a:lnTo>
                    <a:lnTo>
                      <a:pt x="29" y="24"/>
                    </a:lnTo>
                    <a:lnTo>
                      <a:pt x="5" y="3"/>
                    </a:lnTo>
                    <a:lnTo>
                      <a:pt x="0" y="7"/>
                    </a:lnTo>
                    <a:lnTo>
                      <a:pt x="24" y="29"/>
                    </a:lnTo>
                    <a:lnTo>
                      <a:pt x="21" y="27"/>
                    </a:lnTo>
                    <a:lnTo>
                      <a:pt x="24" y="29"/>
                    </a:lnTo>
                    <a:lnTo>
                      <a:pt x="32" y="33"/>
                    </a:lnTo>
                    <a:lnTo>
                      <a:pt x="37" y="36"/>
                    </a:lnTo>
                    <a:lnTo>
                      <a:pt x="44" y="36"/>
                    </a:lnTo>
                    <a:lnTo>
                      <a:pt x="49" y="33"/>
                    </a:lnTo>
                    <a:lnTo>
                      <a:pt x="52" y="32"/>
                    </a:lnTo>
                    <a:lnTo>
                      <a:pt x="50" y="33"/>
                    </a:lnTo>
                    <a:lnTo>
                      <a:pt x="53" y="30"/>
                    </a:lnTo>
                    <a:lnTo>
                      <a:pt x="52" y="32"/>
                    </a:lnTo>
                    <a:lnTo>
                      <a:pt x="53" y="29"/>
                    </a:lnTo>
                    <a:lnTo>
                      <a:pt x="57" y="24"/>
                    </a:lnTo>
                    <a:lnTo>
                      <a:pt x="57" y="12"/>
                    </a:lnTo>
                    <a:lnTo>
                      <a:pt x="53" y="7"/>
                    </a:lnTo>
                    <a:lnTo>
                      <a:pt x="52" y="6"/>
                    </a:lnTo>
                    <a:lnTo>
                      <a:pt x="53" y="7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49" y="4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9" name="Freeform 52"/>
              <p:cNvSpPr>
                <a:spLocks/>
              </p:cNvSpPr>
              <p:nvPr/>
            </p:nvSpPr>
            <p:spPr bwMode="auto">
              <a:xfrm>
                <a:off x="2286" y="2010"/>
                <a:ext cx="53" cy="33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9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1" y="9"/>
                  </a:cxn>
                  <a:cxn ang="0">
                    <a:pos x="46" y="12"/>
                  </a:cxn>
                  <a:cxn ang="0">
                    <a:pos x="47" y="9"/>
                  </a:cxn>
                  <a:cxn ang="0">
                    <a:pos x="46" y="10"/>
                  </a:cxn>
                  <a:cxn ang="0">
                    <a:pos x="49" y="15"/>
                  </a:cxn>
                  <a:cxn ang="0">
                    <a:pos x="50" y="13"/>
                  </a:cxn>
                  <a:cxn ang="0">
                    <a:pos x="47" y="13"/>
                  </a:cxn>
                  <a:cxn ang="0">
                    <a:pos x="47" y="23"/>
                  </a:cxn>
                  <a:cxn ang="0">
                    <a:pos x="50" y="23"/>
                  </a:cxn>
                  <a:cxn ang="0">
                    <a:pos x="49" y="21"/>
                  </a:cxn>
                  <a:cxn ang="0">
                    <a:pos x="46" y="26"/>
                  </a:cxn>
                  <a:cxn ang="0">
                    <a:pos x="47" y="27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0"/>
                  </a:cxn>
                  <a:cxn ang="0">
                    <a:pos x="43" y="27"/>
                  </a:cxn>
                  <a:cxn ang="0">
                    <a:pos x="38" y="27"/>
                  </a:cxn>
                  <a:cxn ang="0">
                    <a:pos x="38" y="30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8" y="21"/>
                  </a:cxn>
                  <a:cxn ang="0">
                    <a:pos x="26" y="23"/>
                  </a:cxn>
                  <a:cxn ang="0">
                    <a:pos x="29" y="21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24" y="26"/>
                  </a:cxn>
                  <a:cxn ang="0">
                    <a:pos x="21" y="24"/>
                  </a:cxn>
                  <a:cxn ang="0">
                    <a:pos x="24" y="26"/>
                  </a:cxn>
                  <a:cxn ang="0">
                    <a:pos x="32" y="30"/>
                  </a:cxn>
                  <a:cxn ang="0">
                    <a:pos x="37" y="33"/>
                  </a:cxn>
                  <a:cxn ang="0">
                    <a:pos x="44" y="33"/>
                  </a:cxn>
                  <a:cxn ang="0">
                    <a:pos x="49" y="30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53" y="24"/>
                  </a:cxn>
                  <a:cxn ang="0">
                    <a:pos x="53" y="12"/>
                  </a:cxn>
                  <a:cxn ang="0">
                    <a:pos x="50" y="7"/>
                  </a:cxn>
                  <a:cxn ang="0">
                    <a:pos x="49" y="7"/>
                  </a:cxn>
                  <a:cxn ang="0">
                    <a:pos x="44" y="4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</a:cxnLst>
                <a:rect l="0" t="0" r="r" b="b"/>
                <a:pathLst>
                  <a:path w="53" h="33">
                    <a:moveTo>
                      <a:pt x="43" y="3"/>
                    </a:moveTo>
                    <a:lnTo>
                      <a:pt x="37" y="3"/>
                    </a:lnTo>
                    <a:lnTo>
                      <a:pt x="37" y="9"/>
                    </a:lnTo>
                    <a:lnTo>
                      <a:pt x="43" y="9"/>
                    </a:lnTo>
                    <a:lnTo>
                      <a:pt x="43" y="6"/>
                    </a:lnTo>
                    <a:lnTo>
                      <a:pt x="41" y="9"/>
                    </a:lnTo>
                    <a:lnTo>
                      <a:pt x="46" y="12"/>
                    </a:lnTo>
                    <a:lnTo>
                      <a:pt x="47" y="9"/>
                    </a:lnTo>
                    <a:lnTo>
                      <a:pt x="46" y="10"/>
                    </a:lnTo>
                    <a:lnTo>
                      <a:pt x="49" y="15"/>
                    </a:lnTo>
                    <a:lnTo>
                      <a:pt x="50" y="13"/>
                    </a:lnTo>
                    <a:lnTo>
                      <a:pt x="47" y="13"/>
                    </a:lnTo>
                    <a:lnTo>
                      <a:pt x="47" y="23"/>
                    </a:lnTo>
                    <a:lnTo>
                      <a:pt x="50" y="23"/>
                    </a:lnTo>
                    <a:lnTo>
                      <a:pt x="49" y="21"/>
                    </a:lnTo>
                    <a:lnTo>
                      <a:pt x="46" y="26"/>
                    </a:lnTo>
                    <a:lnTo>
                      <a:pt x="47" y="27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0"/>
                    </a:lnTo>
                    <a:lnTo>
                      <a:pt x="43" y="27"/>
                    </a:lnTo>
                    <a:lnTo>
                      <a:pt x="38" y="27"/>
                    </a:lnTo>
                    <a:lnTo>
                      <a:pt x="38" y="30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8" y="21"/>
                    </a:lnTo>
                    <a:lnTo>
                      <a:pt x="26" y="23"/>
                    </a:lnTo>
                    <a:lnTo>
                      <a:pt x="29" y="21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4" y="26"/>
                    </a:lnTo>
                    <a:lnTo>
                      <a:pt x="21" y="24"/>
                    </a:lnTo>
                    <a:lnTo>
                      <a:pt x="24" y="26"/>
                    </a:lnTo>
                    <a:lnTo>
                      <a:pt x="32" y="30"/>
                    </a:lnTo>
                    <a:lnTo>
                      <a:pt x="37" y="33"/>
                    </a:lnTo>
                    <a:lnTo>
                      <a:pt x="44" y="33"/>
                    </a:lnTo>
                    <a:lnTo>
                      <a:pt x="49" y="30"/>
                    </a:lnTo>
                    <a:lnTo>
                      <a:pt x="49" y="29"/>
                    </a:lnTo>
                    <a:lnTo>
                      <a:pt x="50" y="29"/>
                    </a:lnTo>
                    <a:lnTo>
                      <a:pt x="53" y="24"/>
                    </a:lnTo>
                    <a:lnTo>
                      <a:pt x="53" y="12"/>
                    </a:lnTo>
                    <a:lnTo>
                      <a:pt x="50" y="7"/>
                    </a:lnTo>
                    <a:lnTo>
                      <a:pt x="49" y="7"/>
                    </a:lnTo>
                    <a:lnTo>
                      <a:pt x="44" y="4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0" name="Freeform 53"/>
              <p:cNvSpPr>
                <a:spLocks/>
              </p:cNvSpPr>
              <p:nvPr/>
            </p:nvSpPr>
            <p:spPr bwMode="auto">
              <a:xfrm>
                <a:off x="2284" y="2010"/>
                <a:ext cx="10" cy="36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3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4" y="30"/>
                  </a:cxn>
                  <a:cxn ang="0">
                    <a:pos x="4" y="33"/>
                  </a:cxn>
                  <a:cxn ang="0">
                    <a:pos x="7" y="3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10" y="36"/>
                  </a:cxn>
                  <a:cxn ang="0">
                    <a:pos x="10" y="33"/>
                  </a:cxn>
                  <a:cxn ang="0">
                    <a:pos x="10" y="3"/>
                  </a:cxn>
                </a:cxnLst>
                <a:rect l="0" t="0" r="r" b="b"/>
                <a:pathLst>
                  <a:path w="10" h="36">
                    <a:moveTo>
                      <a:pt x="10" y="3"/>
                    </a:moveTo>
                    <a:lnTo>
                      <a:pt x="4" y="3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4" y="30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" name="Freeform 54"/>
              <p:cNvSpPr>
                <a:spLocks/>
              </p:cNvSpPr>
              <p:nvPr/>
            </p:nvSpPr>
            <p:spPr bwMode="auto">
              <a:xfrm>
                <a:off x="2283" y="2055"/>
                <a:ext cx="58" cy="37"/>
              </a:xfrm>
              <a:custGeom>
                <a:avLst/>
                <a:gdLst/>
                <a:ahLst/>
                <a:cxnLst>
                  <a:cxn ang="0">
                    <a:pos x="55" y="5"/>
                  </a:cxn>
                  <a:cxn ang="0">
                    <a:pos x="47" y="0"/>
                  </a:cxn>
                  <a:cxn ang="0">
                    <a:pos x="37" y="5"/>
                  </a:cxn>
                  <a:cxn ang="0">
                    <a:pos x="34" y="8"/>
                  </a:cxn>
                  <a:cxn ang="0">
                    <a:pos x="31" y="13"/>
                  </a:cxn>
                  <a:cxn ang="0">
                    <a:pos x="29" y="23"/>
                  </a:cxn>
                  <a:cxn ang="0">
                    <a:pos x="26" y="28"/>
                  </a:cxn>
                  <a:cxn ang="0">
                    <a:pos x="23" y="31"/>
                  </a:cxn>
                  <a:cxn ang="0">
                    <a:pos x="18" y="34"/>
                  </a:cxn>
                  <a:cxn ang="0">
                    <a:pos x="11" y="34"/>
                  </a:cxn>
                  <a:cxn ang="0">
                    <a:pos x="6" y="31"/>
                  </a:cxn>
                  <a:cxn ang="0">
                    <a:pos x="3" y="23"/>
                  </a:cxn>
                  <a:cxn ang="0">
                    <a:pos x="3" y="14"/>
                  </a:cxn>
                  <a:cxn ang="0">
                    <a:pos x="6" y="7"/>
                  </a:cxn>
                  <a:cxn ang="0">
                    <a:pos x="11" y="4"/>
                  </a:cxn>
                  <a:cxn ang="0">
                    <a:pos x="18" y="4"/>
                  </a:cxn>
                  <a:cxn ang="0">
                    <a:pos x="23" y="7"/>
                  </a:cxn>
                  <a:cxn ang="0">
                    <a:pos x="26" y="10"/>
                  </a:cxn>
                  <a:cxn ang="0">
                    <a:pos x="29" y="14"/>
                  </a:cxn>
                  <a:cxn ang="0">
                    <a:pos x="29" y="23"/>
                  </a:cxn>
                  <a:cxn ang="0">
                    <a:pos x="35" y="33"/>
                  </a:cxn>
                  <a:cxn ang="0">
                    <a:pos x="35" y="33"/>
                  </a:cxn>
                  <a:cxn ang="0">
                    <a:pos x="49" y="37"/>
                  </a:cxn>
                  <a:cxn ang="0">
                    <a:pos x="58" y="25"/>
                  </a:cxn>
                  <a:cxn ang="0">
                    <a:pos x="52" y="23"/>
                  </a:cxn>
                  <a:cxn ang="0">
                    <a:pos x="49" y="29"/>
                  </a:cxn>
                  <a:cxn ang="0">
                    <a:pos x="46" y="33"/>
                  </a:cxn>
                  <a:cxn ang="0">
                    <a:pos x="43" y="31"/>
                  </a:cxn>
                  <a:cxn ang="0">
                    <a:pos x="40" y="29"/>
                  </a:cxn>
                  <a:cxn ang="0">
                    <a:pos x="38" y="26"/>
                  </a:cxn>
                  <a:cxn ang="0">
                    <a:pos x="35" y="22"/>
                  </a:cxn>
                  <a:cxn ang="0">
                    <a:pos x="32" y="14"/>
                  </a:cxn>
                  <a:cxn ang="0">
                    <a:pos x="27" y="7"/>
                  </a:cxn>
                  <a:cxn ang="0">
                    <a:pos x="27" y="7"/>
                  </a:cxn>
                  <a:cxn ang="0">
                    <a:pos x="18" y="0"/>
                  </a:cxn>
                  <a:cxn ang="0">
                    <a:pos x="5" y="5"/>
                  </a:cxn>
                  <a:cxn ang="0">
                    <a:pos x="0" y="25"/>
                  </a:cxn>
                  <a:cxn ang="0">
                    <a:pos x="9" y="37"/>
                  </a:cxn>
                  <a:cxn ang="0">
                    <a:pos x="27" y="33"/>
                  </a:cxn>
                  <a:cxn ang="0">
                    <a:pos x="27" y="33"/>
                  </a:cxn>
                  <a:cxn ang="0">
                    <a:pos x="32" y="23"/>
                  </a:cxn>
                  <a:cxn ang="0">
                    <a:pos x="32" y="14"/>
                  </a:cxn>
                  <a:cxn ang="0">
                    <a:pos x="35" y="10"/>
                  </a:cxn>
                  <a:cxn ang="0">
                    <a:pos x="38" y="7"/>
                  </a:cxn>
                  <a:cxn ang="0">
                    <a:pos x="43" y="4"/>
                  </a:cxn>
                  <a:cxn ang="0">
                    <a:pos x="47" y="4"/>
                  </a:cxn>
                  <a:cxn ang="0">
                    <a:pos x="52" y="7"/>
                  </a:cxn>
                </a:cxnLst>
                <a:rect l="0" t="0" r="r" b="b"/>
                <a:pathLst>
                  <a:path w="58" h="37">
                    <a:moveTo>
                      <a:pt x="52" y="16"/>
                    </a:moveTo>
                    <a:lnTo>
                      <a:pt x="58" y="13"/>
                    </a:lnTo>
                    <a:lnTo>
                      <a:pt x="55" y="5"/>
                    </a:lnTo>
                    <a:lnTo>
                      <a:pt x="53" y="5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3" y="0"/>
                    </a:lnTo>
                    <a:lnTo>
                      <a:pt x="41" y="2"/>
                    </a:lnTo>
                    <a:lnTo>
                      <a:pt x="37" y="5"/>
                    </a:lnTo>
                    <a:lnTo>
                      <a:pt x="35" y="7"/>
                    </a:lnTo>
                    <a:lnTo>
                      <a:pt x="37" y="5"/>
                    </a:lnTo>
                    <a:lnTo>
                      <a:pt x="34" y="8"/>
                    </a:lnTo>
                    <a:lnTo>
                      <a:pt x="35" y="7"/>
                    </a:lnTo>
                    <a:lnTo>
                      <a:pt x="34" y="8"/>
                    </a:lnTo>
                    <a:lnTo>
                      <a:pt x="31" y="13"/>
                    </a:lnTo>
                    <a:lnTo>
                      <a:pt x="29" y="14"/>
                    </a:lnTo>
                    <a:lnTo>
                      <a:pt x="26" y="23"/>
                    </a:lnTo>
                    <a:lnTo>
                      <a:pt x="29" y="23"/>
                    </a:lnTo>
                    <a:lnTo>
                      <a:pt x="27" y="22"/>
                    </a:lnTo>
                    <a:lnTo>
                      <a:pt x="24" y="26"/>
                    </a:lnTo>
                    <a:lnTo>
                      <a:pt x="26" y="28"/>
                    </a:lnTo>
                    <a:lnTo>
                      <a:pt x="24" y="26"/>
                    </a:lnTo>
                    <a:lnTo>
                      <a:pt x="21" y="29"/>
                    </a:lnTo>
                    <a:lnTo>
                      <a:pt x="23" y="31"/>
                    </a:lnTo>
                    <a:lnTo>
                      <a:pt x="21" y="29"/>
                    </a:lnTo>
                    <a:lnTo>
                      <a:pt x="17" y="33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1" y="31"/>
                    </a:lnTo>
                    <a:lnTo>
                      <a:pt x="11" y="34"/>
                    </a:lnTo>
                    <a:lnTo>
                      <a:pt x="12" y="33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9" y="8"/>
                    </a:lnTo>
                    <a:lnTo>
                      <a:pt x="6" y="7"/>
                    </a:lnTo>
                    <a:lnTo>
                      <a:pt x="8" y="10"/>
                    </a:lnTo>
                    <a:lnTo>
                      <a:pt x="12" y="7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7" y="7"/>
                    </a:lnTo>
                    <a:lnTo>
                      <a:pt x="21" y="10"/>
                    </a:lnTo>
                    <a:lnTo>
                      <a:pt x="23" y="7"/>
                    </a:lnTo>
                    <a:lnTo>
                      <a:pt x="21" y="10"/>
                    </a:lnTo>
                    <a:lnTo>
                      <a:pt x="24" y="13"/>
                    </a:lnTo>
                    <a:lnTo>
                      <a:pt x="26" y="10"/>
                    </a:lnTo>
                    <a:lnTo>
                      <a:pt x="24" y="11"/>
                    </a:lnTo>
                    <a:lnTo>
                      <a:pt x="27" y="16"/>
                    </a:lnTo>
                    <a:lnTo>
                      <a:pt x="29" y="14"/>
                    </a:lnTo>
                    <a:lnTo>
                      <a:pt x="26" y="16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5"/>
                    </a:lnTo>
                    <a:lnTo>
                      <a:pt x="34" y="29"/>
                    </a:lnTo>
                    <a:lnTo>
                      <a:pt x="35" y="33"/>
                    </a:lnTo>
                    <a:lnTo>
                      <a:pt x="34" y="31"/>
                    </a:lnTo>
                    <a:lnTo>
                      <a:pt x="37" y="34"/>
                    </a:lnTo>
                    <a:lnTo>
                      <a:pt x="35" y="33"/>
                    </a:lnTo>
                    <a:lnTo>
                      <a:pt x="37" y="34"/>
                    </a:lnTo>
                    <a:lnTo>
                      <a:pt x="41" y="37"/>
                    </a:lnTo>
                    <a:lnTo>
                      <a:pt x="49" y="37"/>
                    </a:lnTo>
                    <a:lnTo>
                      <a:pt x="53" y="34"/>
                    </a:lnTo>
                    <a:lnTo>
                      <a:pt x="55" y="33"/>
                    </a:lnTo>
                    <a:lnTo>
                      <a:pt x="58" y="25"/>
                    </a:lnTo>
                    <a:lnTo>
                      <a:pt x="58" y="14"/>
                    </a:lnTo>
                    <a:lnTo>
                      <a:pt x="52" y="14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2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0" y="29"/>
                    </a:lnTo>
                    <a:lnTo>
                      <a:pt x="46" y="33"/>
                    </a:lnTo>
                    <a:lnTo>
                      <a:pt x="47" y="34"/>
                    </a:lnTo>
                    <a:lnTo>
                      <a:pt x="47" y="31"/>
                    </a:lnTo>
                    <a:lnTo>
                      <a:pt x="43" y="31"/>
                    </a:lnTo>
                    <a:lnTo>
                      <a:pt x="43" y="34"/>
                    </a:lnTo>
                    <a:lnTo>
                      <a:pt x="44" y="33"/>
                    </a:lnTo>
                    <a:lnTo>
                      <a:pt x="40" y="29"/>
                    </a:lnTo>
                    <a:lnTo>
                      <a:pt x="38" y="31"/>
                    </a:lnTo>
                    <a:lnTo>
                      <a:pt x="41" y="29"/>
                    </a:lnTo>
                    <a:lnTo>
                      <a:pt x="38" y="26"/>
                    </a:lnTo>
                    <a:lnTo>
                      <a:pt x="35" y="28"/>
                    </a:lnTo>
                    <a:lnTo>
                      <a:pt x="38" y="26"/>
                    </a:lnTo>
                    <a:lnTo>
                      <a:pt x="35" y="22"/>
                    </a:lnTo>
                    <a:lnTo>
                      <a:pt x="32" y="23"/>
                    </a:lnTo>
                    <a:lnTo>
                      <a:pt x="35" y="23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29" y="8"/>
                    </a:lnTo>
                    <a:lnTo>
                      <a:pt x="27" y="7"/>
                    </a:lnTo>
                    <a:lnTo>
                      <a:pt x="29" y="8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4" y="5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3" y="33"/>
                    </a:lnTo>
                    <a:lnTo>
                      <a:pt x="5" y="34"/>
                    </a:lnTo>
                    <a:lnTo>
                      <a:pt x="9" y="37"/>
                    </a:lnTo>
                    <a:lnTo>
                      <a:pt x="20" y="37"/>
                    </a:lnTo>
                    <a:lnTo>
                      <a:pt x="24" y="34"/>
                    </a:lnTo>
                    <a:lnTo>
                      <a:pt x="27" y="33"/>
                    </a:lnTo>
                    <a:lnTo>
                      <a:pt x="26" y="34"/>
                    </a:lnTo>
                    <a:lnTo>
                      <a:pt x="29" y="31"/>
                    </a:lnTo>
                    <a:lnTo>
                      <a:pt x="27" y="33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2" y="23"/>
                    </a:lnTo>
                    <a:lnTo>
                      <a:pt x="32" y="25"/>
                    </a:lnTo>
                    <a:lnTo>
                      <a:pt x="35" y="16"/>
                    </a:lnTo>
                    <a:lnTo>
                      <a:pt x="32" y="14"/>
                    </a:lnTo>
                    <a:lnTo>
                      <a:pt x="35" y="16"/>
                    </a:lnTo>
                    <a:lnTo>
                      <a:pt x="38" y="11"/>
                    </a:lnTo>
                    <a:lnTo>
                      <a:pt x="35" y="10"/>
                    </a:lnTo>
                    <a:lnTo>
                      <a:pt x="38" y="13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40" y="10"/>
                    </a:lnTo>
                    <a:lnTo>
                      <a:pt x="44" y="7"/>
                    </a:lnTo>
                    <a:lnTo>
                      <a:pt x="43" y="4"/>
                    </a:lnTo>
                    <a:lnTo>
                      <a:pt x="43" y="7"/>
                    </a:lnTo>
                    <a:lnTo>
                      <a:pt x="47" y="7"/>
                    </a:lnTo>
                    <a:lnTo>
                      <a:pt x="47" y="4"/>
                    </a:lnTo>
                    <a:lnTo>
                      <a:pt x="46" y="7"/>
                    </a:lnTo>
                    <a:lnTo>
                      <a:pt x="50" y="10"/>
                    </a:lnTo>
                    <a:lnTo>
                      <a:pt x="52" y="7"/>
                    </a:lnTo>
                    <a:lnTo>
                      <a:pt x="49" y="8"/>
                    </a:lnTo>
                    <a:lnTo>
                      <a:pt x="5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2" name="Freeform 55"/>
              <p:cNvSpPr>
                <a:spLocks/>
              </p:cNvSpPr>
              <p:nvPr/>
            </p:nvSpPr>
            <p:spPr bwMode="auto">
              <a:xfrm>
                <a:off x="2283" y="2051"/>
                <a:ext cx="55" cy="43"/>
              </a:xfrm>
              <a:custGeom>
                <a:avLst/>
                <a:gdLst/>
                <a:ahLst/>
                <a:cxnLst>
                  <a:cxn ang="0">
                    <a:pos x="55" y="12"/>
                  </a:cxn>
                  <a:cxn ang="0">
                    <a:pos x="49" y="8"/>
                  </a:cxn>
                  <a:cxn ang="0">
                    <a:pos x="43" y="9"/>
                  </a:cxn>
                  <a:cxn ang="0">
                    <a:pos x="35" y="17"/>
                  </a:cxn>
                  <a:cxn ang="0">
                    <a:pos x="31" y="27"/>
                  </a:cxn>
                  <a:cxn ang="0">
                    <a:pos x="32" y="26"/>
                  </a:cxn>
                  <a:cxn ang="0">
                    <a:pos x="31" y="32"/>
                  </a:cxn>
                  <a:cxn ang="0">
                    <a:pos x="24" y="35"/>
                  </a:cxn>
                  <a:cxn ang="0">
                    <a:pos x="24" y="35"/>
                  </a:cxn>
                  <a:cxn ang="0">
                    <a:pos x="21" y="40"/>
                  </a:cxn>
                  <a:cxn ang="0">
                    <a:pos x="14" y="37"/>
                  </a:cxn>
                  <a:cxn ang="0">
                    <a:pos x="15" y="38"/>
                  </a:cxn>
                  <a:cxn ang="0">
                    <a:pos x="9" y="3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3" y="26"/>
                  </a:cxn>
                  <a:cxn ang="0">
                    <a:pos x="6" y="17"/>
                  </a:cxn>
                  <a:cxn ang="0">
                    <a:pos x="6" y="18"/>
                  </a:cxn>
                  <a:cxn ang="0">
                    <a:pos x="6" y="9"/>
                  </a:cxn>
                  <a:cxn ang="0">
                    <a:pos x="12" y="9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21" y="6"/>
                  </a:cxn>
                  <a:cxn ang="0">
                    <a:pos x="20" y="6"/>
                  </a:cxn>
                  <a:cxn ang="0">
                    <a:pos x="26" y="6"/>
                  </a:cxn>
                  <a:cxn ang="0">
                    <a:pos x="29" y="14"/>
                  </a:cxn>
                  <a:cxn ang="0">
                    <a:pos x="29" y="12"/>
                  </a:cxn>
                  <a:cxn ang="0">
                    <a:pos x="34" y="15"/>
                  </a:cxn>
                  <a:cxn ang="0">
                    <a:pos x="34" y="26"/>
                  </a:cxn>
                  <a:cxn ang="0">
                    <a:pos x="35" y="26"/>
                  </a:cxn>
                  <a:cxn ang="0">
                    <a:pos x="38" y="32"/>
                  </a:cxn>
                  <a:cxn ang="0">
                    <a:pos x="50" y="35"/>
                  </a:cxn>
                  <a:cxn ang="0">
                    <a:pos x="52" y="27"/>
                  </a:cxn>
                  <a:cxn ang="0">
                    <a:pos x="49" y="32"/>
                  </a:cxn>
                  <a:cxn ang="0">
                    <a:pos x="44" y="29"/>
                  </a:cxn>
                  <a:cxn ang="0">
                    <a:pos x="46" y="30"/>
                  </a:cxn>
                  <a:cxn ang="0">
                    <a:pos x="40" y="29"/>
                  </a:cxn>
                  <a:cxn ang="0">
                    <a:pos x="40" y="23"/>
                  </a:cxn>
                  <a:cxn ang="0">
                    <a:pos x="40" y="24"/>
                  </a:cxn>
                  <a:cxn ang="0">
                    <a:pos x="37" y="14"/>
                  </a:cxn>
                  <a:cxn ang="0">
                    <a:pos x="32" y="8"/>
                  </a:cxn>
                  <a:cxn ang="0">
                    <a:pos x="29" y="4"/>
                  </a:cxn>
                  <a:cxn ang="0">
                    <a:pos x="27" y="4"/>
                  </a:cxn>
                  <a:cxn ang="0">
                    <a:pos x="21" y="0"/>
                  </a:cxn>
                  <a:cxn ang="0">
                    <a:pos x="12" y="1"/>
                  </a:cxn>
                  <a:cxn ang="0">
                    <a:pos x="6" y="6"/>
                  </a:cxn>
                  <a:cxn ang="0">
                    <a:pos x="5" y="8"/>
                  </a:cxn>
                  <a:cxn ang="0">
                    <a:pos x="0" y="15"/>
                  </a:cxn>
                  <a:cxn ang="0">
                    <a:pos x="3" y="35"/>
                  </a:cxn>
                  <a:cxn ang="0">
                    <a:pos x="6" y="38"/>
                  </a:cxn>
                  <a:cxn ang="0">
                    <a:pos x="12" y="43"/>
                  </a:cxn>
                  <a:cxn ang="0">
                    <a:pos x="27" y="40"/>
                  </a:cxn>
                  <a:cxn ang="0">
                    <a:pos x="29" y="40"/>
                  </a:cxn>
                  <a:cxn ang="0">
                    <a:pos x="32" y="37"/>
                  </a:cxn>
                  <a:cxn ang="0">
                    <a:pos x="37" y="29"/>
                  </a:cxn>
                  <a:cxn ang="0">
                    <a:pos x="37" y="29"/>
                  </a:cxn>
                  <a:cxn ang="0">
                    <a:pos x="37" y="18"/>
                  </a:cxn>
                  <a:cxn ang="0">
                    <a:pos x="43" y="15"/>
                  </a:cxn>
                  <a:cxn ang="0">
                    <a:pos x="41" y="17"/>
                  </a:cxn>
                  <a:cxn ang="0">
                    <a:pos x="44" y="11"/>
                  </a:cxn>
                  <a:cxn ang="0">
                    <a:pos x="49" y="14"/>
                  </a:cxn>
                  <a:cxn ang="0">
                    <a:pos x="47" y="14"/>
                  </a:cxn>
                </a:cxnLst>
                <a:rect l="0" t="0" r="r" b="b"/>
                <a:pathLst>
                  <a:path w="55" h="43">
                    <a:moveTo>
                      <a:pt x="52" y="17"/>
                    </a:moveTo>
                    <a:lnTo>
                      <a:pt x="55" y="12"/>
                    </a:lnTo>
                    <a:lnTo>
                      <a:pt x="50" y="9"/>
                    </a:lnTo>
                    <a:lnTo>
                      <a:pt x="49" y="8"/>
                    </a:lnTo>
                    <a:lnTo>
                      <a:pt x="44" y="8"/>
                    </a:lnTo>
                    <a:lnTo>
                      <a:pt x="43" y="9"/>
                    </a:lnTo>
                    <a:lnTo>
                      <a:pt x="38" y="12"/>
                    </a:lnTo>
                    <a:lnTo>
                      <a:pt x="35" y="17"/>
                    </a:lnTo>
                    <a:lnTo>
                      <a:pt x="34" y="18"/>
                    </a:lnTo>
                    <a:lnTo>
                      <a:pt x="31" y="27"/>
                    </a:lnTo>
                    <a:lnTo>
                      <a:pt x="34" y="27"/>
                    </a:lnTo>
                    <a:lnTo>
                      <a:pt x="32" y="26"/>
                    </a:lnTo>
                    <a:lnTo>
                      <a:pt x="29" y="30"/>
                    </a:lnTo>
                    <a:lnTo>
                      <a:pt x="31" y="32"/>
                    </a:lnTo>
                    <a:lnTo>
                      <a:pt x="29" y="30"/>
                    </a:lnTo>
                    <a:lnTo>
                      <a:pt x="24" y="35"/>
                    </a:lnTo>
                    <a:lnTo>
                      <a:pt x="26" y="37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1" y="40"/>
                    </a:lnTo>
                    <a:lnTo>
                      <a:pt x="21" y="37"/>
                    </a:lnTo>
                    <a:lnTo>
                      <a:pt x="14" y="37"/>
                    </a:lnTo>
                    <a:lnTo>
                      <a:pt x="14" y="40"/>
                    </a:lnTo>
                    <a:lnTo>
                      <a:pt x="15" y="38"/>
                    </a:lnTo>
                    <a:lnTo>
                      <a:pt x="11" y="35"/>
                    </a:lnTo>
                    <a:lnTo>
                      <a:pt x="9" y="37"/>
                    </a:lnTo>
                    <a:lnTo>
                      <a:pt x="12" y="35"/>
                    </a:lnTo>
                    <a:lnTo>
                      <a:pt x="9" y="32"/>
                    </a:lnTo>
                    <a:lnTo>
                      <a:pt x="6" y="33"/>
                    </a:lnTo>
                    <a:lnTo>
                      <a:pt x="9" y="32"/>
                    </a:lnTo>
                    <a:lnTo>
                      <a:pt x="6" y="24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6" y="18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4" y="9"/>
                    </a:lnTo>
                    <a:lnTo>
                      <a:pt x="26" y="6"/>
                    </a:lnTo>
                    <a:lnTo>
                      <a:pt x="24" y="9"/>
                    </a:lnTo>
                    <a:lnTo>
                      <a:pt x="29" y="14"/>
                    </a:lnTo>
                    <a:lnTo>
                      <a:pt x="31" y="11"/>
                    </a:lnTo>
                    <a:lnTo>
                      <a:pt x="29" y="12"/>
                    </a:lnTo>
                    <a:lnTo>
                      <a:pt x="32" y="17"/>
                    </a:lnTo>
                    <a:lnTo>
                      <a:pt x="34" y="15"/>
                    </a:lnTo>
                    <a:lnTo>
                      <a:pt x="31" y="17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5" y="26"/>
                    </a:lnTo>
                    <a:lnTo>
                      <a:pt x="38" y="30"/>
                    </a:lnTo>
                    <a:lnTo>
                      <a:pt x="38" y="32"/>
                    </a:lnTo>
                    <a:lnTo>
                      <a:pt x="43" y="35"/>
                    </a:lnTo>
                    <a:lnTo>
                      <a:pt x="50" y="35"/>
                    </a:lnTo>
                    <a:lnTo>
                      <a:pt x="55" y="32"/>
                    </a:lnTo>
                    <a:lnTo>
                      <a:pt x="52" y="27"/>
                    </a:lnTo>
                    <a:lnTo>
                      <a:pt x="47" y="30"/>
                    </a:lnTo>
                    <a:lnTo>
                      <a:pt x="49" y="32"/>
                    </a:lnTo>
                    <a:lnTo>
                      <a:pt x="49" y="29"/>
                    </a:lnTo>
                    <a:lnTo>
                      <a:pt x="44" y="29"/>
                    </a:lnTo>
                    <a:lnTo>
                      <a:pt x="44" y="32"/>
                    </a:lnTo>
                    <a:lnTo>
                      <a:pt x="46" y="30"/>
                    </a:lnTo>
                    <a:lnTo>
                      <a:pt x="41" y="27"/>
                    </a:lnTo>
                    <a:lnTo>
                      <a:pt x="40" y="29"/>
                    </a:lnTo>
                    <a:lnTo>
                      <a:pt x="43" y="27"/>
                    </a:lnTo>
                    <a:lnTo>
                      <a:pt x="40" y="23"/>
                    </a:lnTo>
                    <a:lnTo>
                      <a:pt x="37" y="24"/>
                    </a:lnTo>
                    <a:lnTo>
                      <a:pt x="40" y="24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4" y="9"/>
                    </a:lnTo>
                    <a:lnTo>
                      <a:pt x="32" y="8"/>
                    </a:lnTo>
                    <a:lnTo>
                      <a:pt x="34" y="9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27" y="4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8" y="40"/>
                    </a:lnTo>
                    <a:lnTo>
                      <a:pt x="6" y="38"/>
                    </a:lnTo>
                    <a:lnTo>
                      <a:pt x="8" y="40"/>
                    </a:lnTo>
                    <a:lnTo>
                      <a:pt x="12" y="43"/>
                    </a:lnTo>
                    <a:lnTo>
                      <a:pt x="23" y="43"/>
                    </a:lnTo>
                    <a:lnTo>
                      <a:pt x="27" y="40"/>
                    </a:lnTo>
                    <a:lnTo>
                      <a:pt x="31" y="38"/>
                    </a:lnTo>
                    <a:lnTo>
                      <a:pt x="29" y="40"/>
                    </a:lnTo>
                    <a:lnTo>
                      <a:pt x="34" y="35"/>
                    </a:lnTo>
                    <a:lnTo>
                      <a:pt x="32" y="37"/>
                    </a:lnTo>
                    <a:lnTo>
                      <a:pt x="34" y="33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40" y="20"/>
                    </a:lnTo>
                    <a:lnTo>
                      <a:pt x="43" y="15"/>
                    </a:lnTo>
                    <a:lnTo>
                      <a:pt x="40" y="14"/>
                    </a:lnTo>
                    <a:lnTo>
                      <a:pt x="41" y="17"/>
                    </a:lnTo>
                    <a:lnTo>
                      <a:pt x="46" y="14"/>
                    </a:lnTo>
                    <a:lnTo>
                      <a:pt x="44" y="11"/>
                    </a:lnTo>
                    <a:lnTo>
                      <a:pt x="44" y="14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7" y="14"/>
                    </a:lnTo>
                    <a:lnTo>
                      <a:pt x="5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3" name="Freeform 56"/>
              <p:cNvSpPr>
                <a:spLocks/>
              </p:cNvSpPr>
              <p:nvPr/>
            </p:nvSpPr>
            <p:spPr bwMode="auto">
              <a:xfrm>
                <a:off x="2330" y="2060"/>
                <a:ext cx="9" cy="2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8"/>
                  </a:cxn>
                  <a:cxn ang="0">
                    <a:pos x="9" y="20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8"/>
                  </a:cxn>
                  <a:cxn ang="0">
                    <a:pos x="6" y="18"/>
                  </a:cxn>
                  <a:cxn ang="0">
                    <a:pos x="3" y="17"/>
                  </a:cxn>
                  <a:cxn ang="0">
                    <a:pos x="0" y="24"/>
                  </a:cxn>
                </a:cxnLst>
                <a:rect l="0" t="0" r="r" b="b"/>
                <a:pathLst>
                  <a:path w="9" h="28">
                    <a:moveTo>
                      <a:pt x="0" y="24"/>
                    </a:moveTo>
                    <a:lnTo>
                      <a:pt x="6" y="28"/>
                    </a:lnTo>
                    <a:lnTo>
                      <a:pt x="9" y="20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4" name="Freeform 57"/>
              <p:cNvSpPr>
                <a:spLocks/>
              </p:cNvSpPr>
              <p:nvPr/>
            </p:nvSpPr>
            <p:spPr bwMode="auto">
              <a:xfrm>
                <a:off x="2289" y="2059"/>
                <a:ext cx="9" cy="1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5" y="0"/>
                  </a:cxn>
                  <a:cxn ang="0">
                    <a:pos x="0" y="7"/>
                  </a:cxn>
                  <a:cxn ang="0">
                    <a:pos x="5" y="10"/>
                  </a:cxn>
                  <a:cxn ang="0">
                    <a:pos x="9" y="3"/>
                  </a:cxn>
                </a:cxnLst>
                <a:rect l="0" t="0" r="r" b="b"/>
                <a:pathLst>
                  <a:path w="9" h="10">
                    <a:moveTo>
                      <a:pt x="9" y="3"/>
                    </a:moveTo>
                    <a:lnTo>
                      <a:pt x="5" y="0"/>
                    </a:lnTo>
                    <a:lnTo>
                      <a:pt x="0" y="7"/>
                    </a:lnTo>
                    <a:lnTo>
                      <a:pt x="5" y="1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5" name="Freeform 58"/>
              <p:cNvSpPr>
                <a:spLocks/>
              </p:cNvSpPr>
              <p:nvPr/>
            </p:nvSpPr>
            <p:spPr bwMode="auto">
              <a:xfrm>
                <a:off x="2289" y="2080"/>
                <a:ext cx="9" cy="1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5" y="11"/>
                  </a:cxn>
                  <a:cxn ang="0">
                    <a:pos x="9" y="8"/>
                  </a:cxn>
                  <a:cxn ang="0">
                    <a:pos x="5" y="0"/>
                  </a:cxn>
                </a:cxnLst>
                <a:rect l="0" t="0" r="r" b="b"/>
                <a:pathLst>
                  <a:path w="9" h="11">
                    <a:moveTo>
                      <a:pt x="5" y="0"/>
                    </a:moveTo>
                    <a:lnTo>
                      <a:pt x="0" y="3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6" name="Freeform 59"/>
              <p:cNvSpPr>
                <a:spLocks/>
              </p:cNvSpPr>
              <p:nvPr/>
            </p:nvSpPr>
            <p:spPr bwMode="auto">
              <a:xfrm>
                <a:off x="2281" y="2101"/>
                <a:ext cx="60" cy="41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6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1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9"/>
                  </a:cxn>
                  <a:cxn ang="0">
                    <a:pos x="54" y="23"/>
                  </a:cxn>
                  <a:cxn ang="0">
                    <a:pos x="54" y="22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9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1" y="12"/>
                  </a:cxn>
                </a:cxnLst>
                <a:rect l="0" t="0" r="r" b="b"/>
                <a:pathLst>
                  <a:path w="60" h="41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6" y="41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4"/>
                    </a:lnTo>
                    <a:lnTo>
                      <a:pt x="57" y="32"/>
                    </a:lnTo>
                    <a:lnTo>
                      <a:pt x="60" y="25"/>
                    </a:lnTo>
                    <a:lnTo>
                      <a:pt x="60" y="19"/>
                    </a:lnTo>
                    <a:lnTo>
                      <a:pt x="54" y="19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2"/>
                    </a:lnTo>
                    <a:lnTo>
                      <a:pt x="51" y="29"/>
                    </a:lnTo>
                    <a:lnTo>
                      <a:pt x="54" y="31"/>
                    </a:lnTo>
                    <a:lnTo>
                      <a:pt x="52" y="29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4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2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7" y="20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2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7" name="Freeform 60"/>
              <p:cNvSpPr>
                <a:spLocks/>
              </p:cNvSpPr>
              <p:nvPr/>
            </p:nvSpPr>
            <p:spPr bwMode="auto">
              <a:xfrm>
                <a:off x="2288" y="2104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0" y="9"/>
                  </a:cxn>
                  <a:cxn ang="0">
                    <a:pos x="9" y="6"/>
                  </a:cxn>
                  <a:cxn ang="0">
                    <a:pos x="10" y="9"/>
                  </a:cxn>
                  <a:cxn ang="0">
                    <a:pos x="22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39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0" y="9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22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39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8" name="Freeform 61"/>
              <p:cNvSpPr>
                <a:spLocks/>
              </p:cNvSpPr>
              <p:nvPr/>
            </p:nvSpPr>
            <p:spPr bwMode="auto">
              <a:xfrm>
                <a:off x="2286" y="2110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3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10"/>
                  </a:cxn>
                  <a:cxn ang="0">
                    <a:pos x="3" y="10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3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9" name="Freeform 62"/>
              <p:cNvSpPr>
                <a:spLocks/>
              </p:cNvSpPr>
              <p:nvPr/>
            </p:nvSpPr>
            <p:spPr bwMode="auto">
              <a:xfrm>
                <a:off x="2289" y="2127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1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1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0" name="Freeform 63"/>
              <p:cNvSpPr>
                <a:spLocks/>
              </p:cNvSpPr>
              <p:nvPr/>
            </p:nvSpPr>
            <p:spPr bwMode="auto">
              <a:xfrm>
                <a:off x="2330" y="2110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10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3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1" name="Rectangle 64"/>
              <p:cNvSpPr>
                <a:spLocks noChangeArrowheads="1"/>
              </p:cNvSpPr>
              <p:nvPr/>
            </p:nvSpPr>
            <p:spPr bwMode="auto">
              <a:xfrm>
                <a:off x="2396" y="2747"/>
                <a:ext cx="44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" name="Freeform 65"/>
              <p:cNvSpPr>
                <a:spLocks/>
              </p:cNvSpPr>
              <p:nvPr/>
            </p:nvSpPr>
            <p:spPr bwMode="auto">
              <a:xfrm>
                <a:off x="2315" y="2684"/>
                <a:ext cx="26" cy="32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20" y="0"/>
                  </a:cxn>
                  <a:cxn ang="0">
                    <a:pos x="20" y="26"/>
                  </a:cxn>
                  <a:cxn ang="0">
                    <a:pos x="23" y="26"/>
                  </a:cxn>
                  <a:cxn ang="0">
                    <a:pos x="26" y="25"/>
                  </a:cxn>
                  <a:cxn ang="0">
                    <a:pos x="5" y="8"/>
                  </a:cxn>
                  <a:cxn ang="0">
                    <a:pos x="0" y="12"/>
                  </a:cxn>
                  <a:cxn ang="0">
                    <a:pos x="21" y="29"/>
                  </a:cxn>
                  <a:cxn ang="0">
                    <a:pos x="26" y="32"/>
                  </a:cxn>
                  <a:cxn ang="0">
                    <a:pos x="26" y="26"/>
                  </a:cxn>
                  <a:cxn ang="0">
                    <a:pos x="26" y="0"/>
                  </a:cxn>
                </a:cxnLst>
                <a:rect l="0" t="0" r="r" b="b"/>
                <a:pathLst>
                  <a:path w="26" h="32">
                    <a:moveTo>
                      <a:pt x="26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23" y="26"/>
                    </a:lnTo>
                    <a:lnTo>
                      <a:pt x="26" y="25"/>
                    </a:lnTo>
                    <a:lnTo>
                      <a:pt x="5" y="8"/>
                    </a:lnTo>
                    <a:lnTo>
                      <a:pt x="0" y="12"/>
                    </a:lnTo>
                    <a:lnTo>
                      <a:pt x="21" y="29"/>
                    </a:lnTo>
                    <a:lnTo>
                      <a:pt x="26" y="32"/>
                    </a:lnTo>
                    <a:lnTo>
                      <a:pt x="26" y="26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3" name="Freeform 66"/>
              <p:cNvSpPr>
                <a:spLocks/>
              </p:cNvSpPr>
              <p:nvPr/>
            </p:nvSpPr>
            <p:spPr bwMode="auto">
              <a:xfrm>
                <a:off x="2332" y="2681"/>
                <a:ext cx="6" cy="2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8"/>
                  </a:cxn>
                  <a:cxn ang="0">
                    <a:pos x="6" y="28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28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6" y="28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4" name="Freeform 67"/>
              <p:cNvSpPr>
                <a:spLocks/>
              </p:cNvSpPr>
              <p:nvPr/>
            </p:nvSpPr>
            <p:spPr bwMode="auto">
              <a:xfrm>
                <a:off x="2315" y="2690"/>
                <a:ext cx="26" cy="22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6" y="17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21" y="22"/>
                  </a:cxn>
                </a:cxnLst>
                <a:rect l="0" t="0" r="r" b="b"/>
                <a:pathLst>
                  <a:path w="26" h="22">
                    <a:moveTo>
                      <a:pt x="21" y="22"/>
                    </a:moveTo>
                    <a:lnTo>
                      <a:pt x="26" y="17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1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5" name="Freeform 68"/>
              <p:cNvSpPr>
                <a:spLocks/>
              </p:cNvSpPr>
              <p:nvPr/>
            </p:nvSpPr>
            <p:spPr bwMode="auto">
              <a:xfrm>
                <a:off x="2283" y="2672"/>
                <a:ext cx="40" cy="44"/>
              </a:xfrm>
              <a:custGeom>
                <a:avLst/>
                <a:gdLst/>
                <a:ahLst/>
                <a:cxnLst>
                  <a:cxn ang="0">
                    <a:pos x="40" y="21"/>
                  </a:cxn>
                  <a:cxn ang="0">
                    <a:pos x="34" y="21"/>
                  </a:cxn>
                  <a:cxn ang="0">
                    <a:pos x="34" y="26"/>
                  </a:cxn>
                  <a:cxn ang="0">
                    <a:pos x="37" y="26"/>
                  </a:cxn>
                  <a:cxn ang="0">
                    <a:pos x="34" y="24"/>
                  </a:cxn>
                  <a:cxn ang="0">
                    <a:pos x="31" y="32"/>
                  </a:cxn>
                  <a:cxn ang="0">
                    <a:pos x="34" y="34"/>
                  </a:cxn>
                  <a:cxn ang="0">
                    <a:pos x="32" y="32"/>
                  </a:cxn>
                  <a:cxn ang="0">
                    <a:pos x="27" y="37"/>
                  </a:cxn>
                  <a:cxn ang="0">
                    <a:pos x="29" y="38"/>
                  </a:cxn>
                  <a:cxn ang="0">
                    <a:pos x="27" y="35"/>
                  </a:cxn>
                  <a:cxn ang="0">
                    <a:pos x="20" y="38"/>
                  </a:cxn>
                  <a:cxn ang="0">
                    <a:pos x="21" y="41"/>
                  </a:cxn>
                  <a:cxn ang="0">
                    <a:pos x="21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4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3" y="44"/>
                  </a:cxn>
                  <a:cxn ang="0">
                    <a:pos x="31" y="41"/>
                  </a:cxn>
                  <a:cxn ang="0">
                    <a:pos x="32" y="41"/>
                  </a:cxn>
                  <a:cxn ang="0">
                    <a:pos x="37" y="37"/>
                  </a:cxn>
                  <a:cxn ang="0">
                    <a:pos x="37" y="35"/>
                  </a:cxn>
                  <a:cxn ang="0">
                    <a:pos x="40" y="27"/>
                  </a:cxn>
                  <a:cxn ang="0">
                    <a:pos x="40" y="26"/>
                  </a:cxn>
                  <a:cxn ang="0">
                    <a:pos x="40" y="21"/>
                  </a:cxn>
                </a:cxnLst>
                <a:rect l="0" t="0" r="r" b="b"/>
                <a:pathLst>
                  <a:path w="40" h="44">
                    <a:moveTo>
                      <a:pt x="40" y="21"/>
                    </a:moveTo>
                    <a:lnTo>
                      <a:pt x="34" y="21"/>
                    </a:lnTo>
                    <a:lnTo>
                      <a:pt x="34" y="26"/>
                    </a:lnTo>
                    <a:lnTo>
                      <a:pt x="37" y="26"/>
                    </a:lnTo>
                    <a:lnTo>
                      <a:pt x="34" y="24"/>
                    </a:lnTo>
                    <a:lnTo>
                      <a:pt x="31" y="32"/>
                    </a:lnTo>
                    <a:lnTo>
                      <a:pt x="34" y="34"/>
                    </a:lnTo>
                    <a:lnTo>
                      <a:pt x="32" y="32"/>
                    </a:lnTo>
                    <a:lnTo>
                      <a:pt x="27" y="37"/>
                    </a:lnTo>
                    <a:lnTo>
                      <a:pt x="29" y="38"/>
                    </a:lnTo>
                    <a:lnTo>
                      <a:pt x="27" y="35"/>
                    </a:lnTo>
                    <a:lnTo>
                      <a:pt x="20" y="38"/>
                    </a:lnTo>
                    <a:lnTo>
                      <a:pt x="21" y="41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4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3" y="44"/>
                    </a:lnTo>
                    <a:lnTo>
                      <a:pt x="31" y="41"/>
                    </a:lnTo>
                    <a:lnTo>
                      <a:pt x="32" y="41"/>
                    </a:lnTo>
                    <a:lnTo>
                      <a:pt x="37" y="37"/>
                    </a:lnTo>
                    <a:lnTo>
                      <a:pt x="37" y="35"/>
                    </a:lnTo>
                    <a:lnTo>
                      <a:pt x="40" y="27"/>
                    </a:lnTo>
                    <a:lnTo>
                      <a:pt x="40" y="26"/>
                    </a:lnTo>
                    <a:lnTo>
                      <a:pt x="4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6" name="Freeform 69"/>
              <p:cNvSpPr>
                <a:spLocks/>
              </p:cNvSpPr>
              <p:nvPr/>
            </p:nvSpPr>
            <p:spPr bwMode="auto">
              <a:xfrm>
                <a:off x="2304" y="2692"/>
                <a:ext cx="16" cy="2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0"/>
                  </a:cxn>
                  <a:cxn ang="0">
                    <a:pos x="10" y="7"/>
                  </a:cxn>
                  <a:cxn ang="0">
                    <a:pos x="13" y="7"/>
                  </a:cxn>
                  <a:cxn ang="0">
                    <a:pos x="10" y="6"/>
                  </a:cxn>
                  <a:cxn ang="0">
                    <a:pos x="6" y="14"/>
                  </a:cxn>
                  <a:cxn ang="0">
                    <a:pos x="10" y="15"/>
                  </a:cxn>
                  <a:cxn ang="0">
                    <a:pos x="8" y="14"/>
                  </a:cxn>
                  <a:cxn ang="0">
                    <a:pos x="0" y="18"/>
                  </a:cxn>
                  <a:cxn ang="0">
                    <a:pos x="3" y="23"/>
                  </a:cxn>
                  <a:cxn ang="0">
                    <a:pos x="11" y="18"/>
                  </a:cxn>
                  <a:cxn ang="0">
                    <a:pos x="13" y="17"/>
                  </a:cxn>
                  <a:cxn ang="0">
                    <a:pos x="16" y="9"/>
                  </a:cxn>
                  <a:cxn ang="0">
                    <a:pos x="16" y="7"/>
                  </a:cxn>
                  <a:cxn ang="0">
                    <a:pos x="16" y="0"/>
                  </a:cxn>
                </a:cxnLst>
                <a:rect l="0" t="0" r="r" b="b"/>
                <a:pathLst>
                  <a:path w="16" h="23">
                    <a:moveTo>
                      <a:pt x="16" y="0"/>
                    </a:moveTo>
                    <a:lnTo>
                      <a:pt x="10" y="0"/>
                    </a:lnTo>
                    <a:lnTo>
                      <a:pt x="10" y="7"/>
                    </a:lnTo>
                    <a:lnTo>
                      <a:pt x="13" y="7"/>
                    </a:lnTo>
                    <a:lnTo>
                      <a:pt x="10" y="6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8" y="14"/>
                    </a:lnTo>
                    <a:lnTo>
                      <a:pt x="0" y="18"/>
                    </a:lnTo>
                    <a:lnTo>
                      <a:pt x="3" y="23"/>
                    </a:lnTo>
                    <a:lnTo>
                      <a:pt x="11" y="18"/>
                    </a:lnTo>
                    <a:lnTo>
                      <a:pt x="13" y="17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7" name="Freeform 70"/>
              <p:cNvSpPr>
                <a:spLocks/>
              </p:cNvSpPr>
              <p:nvPr/>
            </p:nvSpPr>
            <p:spPr bwMode="auto">
              <a:xfrm>
                <a:off x="2288" y="2699"/>
                <a:ext cx="32" cy="16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27" y="0"/>
                  </a:cxn>
                  <a:cxn ang="0">
                    <a:pos x="22" y="8"/>
                  </a:cxn>
                  <a:cxn ang="0">
                    <a:pos x="24" y="10"/>
                  </a:cxn>
                  <a:cxn ang="0">
                    <a:pos x="22" y="7"/>
                  </a:cxn>
                  <a:cxn ang="0">
                    <a:pos x="15" y="10"/>
                  </a:cxn>
                  <a:cxn ang="0">
                    <a:pos x="16" y="13"/>
                  </a:cxn>
                  <a:cxn ang="0">
                    <a:pos x="16" y="10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5" y="10"/>
                  </a:cxn>
                  <a:cxn ang="0">
                    <a:pos x="7" y="7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12" y="16"/>
                  </a:cxn>
                  <a:cxn ang="0">
                    <a:pos x="18" y="16"/>
                  </a:cxn>
                  <a:cxn ang="0">
                    <a:pos x="26" y="13"/>
                  </a:cxn>
                  <a:cxn ang="0">
                    <a:pos x="27" y="11"/>
                  </a:cxn>
                  <a:cxn ang="0">
                    <a:pos x="32" y="3"/>
                  </a:cxn>
                </a:cxnLst>
                <a:rect l="0" t="0" r="r" b="b"/>
                <a:pathLst>
                  <a:path w="32" h="16">
                    <a:moveTo>
                      <a:pt x="32" y="3"/>
                    </a:moveTo>
                    <a:lnTo>
                      <a:pt x="27" y="0"/>
                    </a:lnTo>
                    <a:lnTo>
                      <a:pt x="22" y="8"/>
                    </a:lnTo>
                    <a:lnTo>
                      <a:pt x="24" y="10"/>
                    </a:lnTo>
                    <a:lnTo>
                      <a:pt x="22" y="7"/>
                    </a:lnTo>
                    <a:lnTo>
                      <a:pt x="15" y="10"/>
                    </a:lnTo>
                    <a:lnTo>
                      <a:pt x="16" y="13"/>
                    </a:lnTo>
                    <a:lnTo>
                      <a:pt x="16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5" y="10"/>
                    </a:lnTo>
                    <a:lnTo>
                      <a:pt x="7" y="7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12" y="16"/>
                    </a:lnTo>
                    <a:lnTo>
                      <a:pt x="18" y="16"/>
                    </a:lnTo>
                    <a:lnTo>
                      <a:pt x="26" y="13"/>
                    </a:lnTo>
                    <a:lnTo>
                      <a:pt x="27" y="11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8" name="Freeform 71"/>
              <p:cNvSpPr>
                <a:spLocks/>
              </p:cNvSpPr>
              <p:nvPr/>
            </p:nvSpPr>
            <p:spPr bwMode="auto">
              <a:xfrm>
                <a:off x="2286" y="2678"/>
                <a:ext cx="15" cy="35"/>
              </a:xfrm>
              <a:custGeom>
                <a:avLst/>
                <a:gdLst/>
                <a:ahLst/>
                <a:cxnLst>
                  <a:cxn ang="0">
                    <a:pos x="12" y="35"/>
                  </a:cxn>
                  <a:cxn ang="0">
                    <a:pos x="15" y="31"/>
                  </a:cxn>
                  <a:cxn ang="0">
                    <a:pos x="8" y="26"/>
                  </a:cxn>
                  <a:cxn ang="0">
                    <a:pos x="6" y="28"/>
                  </a:cxn>
                  <a:cxn ang="0">
                    <a:pos x="9" y="26"/>
                  </a:cxn>
                  <a:cxn ang="0">
                    <a:pos x="6" y="18"/>
                  </a:cxn>
                  <a:cxn ang="0">
                    <a:pos x="3" y="20"/>
                  </a:cxn>
                  <a:cxn ang="0">
                    <a:pos x="6" y="20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6" y="14"/>
                  </a:cxn>
                  <a:cxn ang="0">
                    <a:pos x="9" y="6"/>
                  </a:cxn>
                  <a:cxn ang="0">
                    <a:pos x="6" y="5"/>
                  </a:cxn>
                  <a:cxn ang="0">
                    <a:pos x="8" y="8"/>
                  </a:cxn>
                  <a:cxn ang="0">
                    <a:pos x="12" y="5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3" y="29"/>
                  </a:cxn>
                  <a:cxn ang="0">
                    <a:pos x="5" y="31"/>
                  </a:cxn>
                  <a:cxn ang="0">
                    <a:pos x="12" y="35"/>
                  </a:cxn>
                </a:cxnLst>
                <a:rect l="0" t="0" r="r" b="b"/>
                <a:pathLst>
                  <a:path w="15" h="35">
                    <a:moveTo>
                      <a:pt x="12" y="35"/>
                    </a:moveTo>
                    <a:lnTo>
                      <a:pt x="15" y="31"/>
                    </a:lnTo>
                    <a:lnTo>
                      <a:pt x="8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18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9" y="6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3" y="29"/>
                    </a:lnTo>
                    <a:lnTo>
                      <a:pt x="5" y="31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9" name="Freeform 72"/>
              <p:cNvSpPr>
                <a:spLocks/>
              </p:cNvSpPr>
              <p:nvPr/>
            </p:nvSpPr>
            <p:spPr bwMode="auto">
              <a:xfrm>
                <a:off x="2289" y="2680"/>
                <a:ext cx="9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" y="10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7"/>
                  </a:cxn>
                </a:cxnLst>
                <a:rect l="0" t="0" r="r" b="b"/>
                <a:pathLst>
                  <a:path w="9" h="10">
                    <a:moveTo>
                      <a:pt x="0" y="7"/>
                    </a:moveTo>
                    <a:lnTo>
                      <a:pt x="5" y="10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0" name="Freeform 73"/>
              <p:cNvSpPr>
                <a:spLocks/>
              </p:cNvSpPr>
              <p:nvPr/>
            </p:nvSpPr>
            <p:spPr bwMode="auto">
              <a:xfrm>
                <a:off x="2281" y="2722"/>
                <a:ext cx="60" cy="42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6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2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9"/>
                  </a:cxn>
                  <a:cxn ang="0">
                    <a:pos x="54" y="23"/>
                  </a:cxn>
                  <a:cxn ang="0">
                    <a:pos x="54" y="22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9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1" y="13"/>
                  </a:cxn>
                </a:cxnLst>
                <a:rect l="0" t="0" r="r" b="b"/>
                <a:pathLst>
                  <a:path w="60" h="42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2"/>
                    </a:lnTo>
                    <a:lnTo>
                      <a:pt x="36" y="42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4"/>
                    </a:lnTo>
                    <a:lnTo>
                      <a:pt x="57" y="32"/>
                    </a:lnTo>
                    <a:lnTo>
                      <a:pt x="60" y="25"/>
                    </a:lnTo>
                    <a:lnTo>
                      <a:pt x="60" y="19"/>
                    </a:lnTo>
                    <a:lnTo>
                      <a:pt x="54" y="19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2"/>
                    </a:lnTo>
                    <a:lnTo>
                      <a:pt x="51" y="29"/>
                    </a:lnTo>
                    <a:lnTo>
                      <a:pt x="54" y="31"/>
                    </a:lnTo>
                    <a:lnTo>
                      <a:pt x="52" y="29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4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2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7" y="20"/>
                    </a:lnTo>
                    <a:lnTo>
                      <a:pt x="10" y="13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3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1" name="Freeform 74"/>
              <p:cNvSpPr>
                <a:spLocks/>
              </p:cNvSpPr>
              <p:nvPr/>
            </p:nvSpPr>
            <p:spPr bwMode="auto">
              <a:xfrm>
                <a:off x="2288" y="2725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10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3" y="14"/>
                  </a:cxn>
                  <a:cxn ang="0">
                    <a:pos x="10" y="10"/>
                  </a:cxn>
                  <a:cxn ang="0">
                    <a:pos x="9" y="6"/>
                  </a:cxn>
                  <a:cxn ang="0">
                    <a:pos x="10" y="10"/>
                  </a:cxn>
                  <a:cxn ang="0">
                    <a:pos x="22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10"/>
                  </a:cxn>
                  <a:cxn ang="0">
                    <a:pos x="41" y="6"/>
                  </a:cxn>
                  <a:cxn ang="0">
                    <a:pos x="39" y="10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10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10" y="10"/>
                    </a:lnTo>
                    <a:lnTo>
                      <a:pt x="9" y="6"/>
                    </a:lnTo>
                    <a:lnTo>
                      <a:pt x="10" y="10"/>
                    </a:lnTo>
                    <a:lnTo>
                      <a:pt x="22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10"/>
                    </a:lnTo>
                    <a:lnTo>
                      <a:pt x="41" y="6"/>
                    </a:lnTo>
                    <a:lnTo>
                      <a:pt x="39" y="10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2" name="Freeform 75"/>
              <p:cNvSpPr>
                <a:spLocks/>
              </p:cNvSpPr>
              <p:nvPr/>
            </p:nvSpPr>
            <p:spPr bwMode="auto">
              <a:xfrm>
                <a:off x="2286" y="2733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3" name="Freeform 76"/>
              <p:cNvSpPr>
                <a:spLocks/>
              </p:cNvSpPr>
              <p:nvPr/>
            </p:nvSpPr>
            <p:spPr bwMode="auto">
              <a:xfrm>
                <a:off x="2289" y="2750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1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4"/>
                  </a:cxn>
                  <a:cxn ang="0">
                    <a:pos x="47" y="0"/>
                  </a:cxn>
                  <a:cxn ang="0">
                    <a:pos x="40" y="4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4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1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4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4" name="Freeform 77"/>
              <p:cNvSpPr>
                <a:spLocks/>
              </p:cNvSpPr>
              <p:nvPr/>
            </p:nvSpPr>
            <p:spPr bwMode="auto">
              <a:xfrm>
                <a:off x="2330" y="2731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4"/>
                  </a:cxn>
                  <a:cxn ang="0">
                    <a:pos x="3" y="11"/>
                  </a:cxn>
                  <a:cxn ang="0">
                    <a:pos x="6" y="10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3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3" y="11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5" name="Freeform 78"/>
              <p:cNvSpPr>
                <a:spLocks/>
              </p:cNvSpPr>
              <p:nvPr/>
            </p:nvSpPr>
            <p:spPr bwMode="auto">
              <a:xfrm>
                <a:off x="2281" y="2771"/>
                <a:ext cx="60" cy="41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6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1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8"/>
                  </a:cxn>
                  <a:cxn ang="0">
                    <a:pos x="54" y="23"/>
                  </a:cxn>
                  <a:cxn ang="0">
                    <a:pos x="54" y="21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8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1" y="12"/>
                  </a:cxn>
                </a:cxnLst>
                <a:rect l="0" t="0" r="r" b="b"/>
                <a:pathLst>
                  <a:path w="60" h="41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6" y="41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4"/>
                    </a:lnTo>
                    <a:lnTo>
                      <a:pt x="57" y="32"/>
                    </a:lnTo>
                    <a:lnTo>
                      <a:pt x="60" y="25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1"/>
                    </a:lnTo>
                    <a:lnTo>
                      <a:pt x="51" y="29"/>
                    </a:lnTo>
                    <a:lnTo>
                      <a:pt x="54" y="31"/>
                    </a:lnTo>
                    <a:lnTo>
                      <a:pt x="52" y="29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4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1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3" y="18"/>
                    </a:lnTo>
                    <a:lnTo>
                      <a:pt x="7" y="20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2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6" name="Freeform 79"/>
              <p:cNvSpPr>
                <a:spLocks/>
              </p:cNvSpPr>
              <p:nvPr/>
            </p:nvSpPr>
            <p:spPr bwMode="auto">
              <a:xfrm>
                <a:off x="2288" y="2774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0" y="9"/>
                  </a:cxn>
                  <a:cxn ang="0">
                    <a:pos x="9" y="6"/>
                  </a:cxn>
                  <a:cxn ang="0">
                    <a:pos x="10" y="9"/>
                  </a:cxn>
                  <a:cxn ang="0">
                    <a:pos x="22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39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0" y="9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22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39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7" name="Freeform 80"/>
              <p:cNvSpPr>
                <a:spLocks/>
              </p:cNvSpPr>
              <p:nvPr/>
            </p:nvSpPr>
            <p:spPr bwMode="auto">
              <a:xfrm>
                <a:off x="2286" y="2780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8" name="Freeform 81"/>
              <p:cNvSpPr>
                <a:spLocks/>
              </p:cNvSpPr>
              <p:nvPr/>
            </p:nvSpPr>
            <p:spPr bwMode="auto">
              <a:xfrm>
                <a:off x="2289" y="2797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1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1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9" name="Freeform 82"/>
              <p:cNvSpPr>
                <a:spLocks/>
              </p:cNvSpPr>
              <p:nvPr/>
            </p:nvSpPr>
            <p:spPr bwMode="auto">
              <a:xfrm>
                <a:off x="2330" y="2780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0" name="Rectangle 83"/>
              <p:cNvSpPr>
                <a:spLocks noChangeArrowheads="1"/>
              </p:cNvSpPr>
              <p:nvPr/>
            </p:nvSpPr>
            <p:spPr bwMode="auto">
              <a:xfrm>
                <a:off x="2396" y="3417"/>
                <a:ext cx="44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" name="Freeform 84"/>
              <p:cNvSpPr>
                <a:spLocks/>
              </p:cNvSpPr>
              <p:nvPr/>
            </p:nvSpPr>
            <p:spPr bwMode="auto">
              <a:xfrm>
                <a:off x="2315" y="3354"/>
                <a:ext cx="26" cy="32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20" y="0"/>
                  </a:cxn>
                  <a:cxn ang="0">
                    <a:pos x="20" y="26"/>
                  </a:cxn>
                  <a:cxn ang="0">
                    <a:pos x="23" y="26"/>
                  </a:cxn>
                  <a:cxn ang="0">
                    <a:pos x="26" y="24"/>
                  </a:cxn>
                  <a:cxn ang="0">
                    <a:pos x="5" y="8"/>
                  </a:cxn>
                  <a:cxn ang="0">
                    <a:pos x="0" y="12"/>
                  </a:cxn>
                  <a:cxn ang="0">
                    <a:pos x="21" y="29"/>
                  </a:cxn>
                  <a:cxn ang="0">
                    <a:pos x="26" y="32"/>
                  </a:cxn>
                  <a:cxn ang="0">
                    <a:pos x="26" y="26"/>
                  </a:cxn>
                  <a:cxn ang="0">
                    <a:pos x="26" y="0"/>
                  </a:cxn>
                </a:cxnLst>
                <a:rect l="0" t="0" r="r" b="b"/>
                <a:pathLst>
                  <a:path w="26" h="32">
                    <a:moveTo>
                      <a:pt x="26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23" y="26"/>
                    </a:lnTo>
                    <a:lnTo>
                      <a:pt x="26" y="24"/>
                    </a:lnTo>
                    <a:lnTo>
                      <a:pt x="5" y="8"/>
                    </a:lnTo>
                    <a:lnTo>
                      <a:pt x="0" y="12"/>
                    </a:lnTo>
                    <a:lnTo>
                      <a:pt x="21" y="29"/>
                    </a:lnTo>
                    <a:lnTo>
                      <a:pt x="26" y="32"/>
                    </a:lnTo>
                    <a:lnTo>
                      <a:pt x="26" y="26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" name="Freeform 85"/>
              <p:cNvSpPr>
                <a:spLocks/>
              </p:cNvSpPr>
              <p:nvPr/>
            </p:nvSpPr>
            <p:spPr bwMode="auto">
              <a:xfrm>
                <a:off x="2332" y="3351"/>
                <a:ext cx="6" cy="27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7"/>
                  </a:cxn>
                  <a:cxn ang="0">
                    <a:pos x="6" y="27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27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6" y="27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" name="Freeform 86"/>
              <p:cNvSpPr>
                <a:spLocks/>
              </p:cNvSpPr>
              <p:nvPr/>
            </p:nvSpPr>
            <p:spPr bwMode="auto">
              <a:xfrm>
                <a:off x="2315" y="3359"/>
                <a:ext cx="26" cy="21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6" y="16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21" y="21"/>
                  </a:cxn>
                </a:cxnLst>
                <a:rect l="0" t="0" r="r" b="b"/>
                <a:pathLst>
                  <a:path w="26" h="21">
                    <a:moveTo>
                      <a:pt x="21" y="21"/>
                    </a:moveTo>
                    <a:lnTo>
                      <a:pt x="26" y="16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4" name="Freeform 87"/>
              <p:cNvSpPr>
                <a:spLocks/>
              </p:cNvSpPr>
              <p:nvPr/>
            </p:nvSpPr>
            <p:spPr bwMode="auto">
              <a:xfrm>
                <a:off x="2283" y="3342"/>
                <a:ext cx="40" cy="44"/>
              </a:xfrm>
              <a:custGeom>
                <a:avLst/>
                <a:gdLst/>
                <a:ahLst/>
                <a:cxnLst>
                  <a:cxn ang="0">
                    <a:pos x="40" y="21"/>
                  </a:cxn>
                  <a:cxn ang="0">
                    <a:pos x="34" y="21"/>
                  </a:cxn>
                  <a:cxn ang="0">
                    <a:pos x="34" y="26"/>
                  </a:cxn>
                  <a:cxn ang="0">
                    <a:pos x="37" y="26"/>
                  </a:cxn>
                  <a:cxn ang="0">
                    <a:pos x="34" y="24"/>
                  </a:cxn>
                  <a:cxn ang="0">
                    <a:pos x="31" y="32"/>
                  </a:cxn>
                  <a:cxn ang="0">
                    <a:pos x="34" y="33"/>
                  </a:cxn>
                  <a:cxn ang="0">
                    <a:pos x="32" y="32"/>
                  </a:cxn>
                  <a:cxn ang="0">
                    <a:pos x="27" y="36"/>
                  </a:cxn>
                  <a:cxn ang="0">
                    <a:pos x="29" y="38"/>
                  </a:cxn>
                  <a:cxn ang="0">
                    <a:pos x="27" y="35"/>
                  </a:cxn>
                  <a:cxn ang="0">
                    <a:pos x="20" y="38"/>
                  </a:cxn>
                  <a:cxn ang="0">
                    <a:pos x="21" y="41"/>
                  </a:cxn>
                  <a:cxn ang="0">
                    <a:pos x="21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6"/>
                  </a:cxn>
                  <a:cxn ang="0">
                    <a:pos x="9" y="32"/>
                  </a:cxn>
                  <a:cxn ang="0">
                    <a:pos x="6" y="33"/>
                  </a:cxn>
                  <a:cxn ang="0">
                    <a:pos x="9" y="32"/>
                  </a:cxn>
                  <a:cxn ang="0">
                    <a:pos x="6" y="24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7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1" y="7"/>
                  </a:cxn>
                  <a:cxn ang="0">
                    <a:pos x="17" y="7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7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3" y="44"/>
                  </a:cxn>
                  <a:cxn ang="0">
                    <a:pos x="31" y="41"/>
                  </a:cxn>
                  <a:cxn ang="0">
                    <a:pos x="32" y="41"/>
                  </a:cxn>
                  <a:cxn ang="0">
                    <a:pos x="37" y="36"/>
                  </a:cxn>
                  <a:cxn ang="0">
                    <a:pos x="37" y="35"/>
                  </a:cxn>
                  <a:cxn ang="0">
                    <a:pos x="40" y="27"/>
                  </a:cxn>
                  <a:cxn ang="0">
                    <a:pos x="40" y="26"/>
                  </a:cxn>
                  <a:cxn ang="0">
                    <a:pos x="40" y="21"/>
                  </a:cxn>
                </a:cxnLst>
                <a:rect l="0" t="0" r="r" b="b"/>
                <a:pathLst>
                  <a:path w="40" h="44">
                    <a:moveTo>
                      <a:pt x="40" y="21"/>
                    </a:moveTo>
                    <a:lnTo>
                      <a:pt x="34" y="21"/>
                    </a:lnTo>
                    <a:lnTo>
                      <a:pt x="34" y="26"/>
                    </a:lnTo>
                    <a:lnTo>
                      <a:pt x="37" y="26"/>
                    </a:lnTo>
                    <a:lnTo>
                      <a:pt x="34" y="24"/>
                    </a:lnTo>
                    <a:lnTo>
                      <a:pt x="31" y="32"/>
                    </a:lnTo>
                    <a:lnTo>
                      <a:pt x="34" y="33"/>
                    </a:lnTo>
                    <a:lnTo>
                      <a:pt x="32" y="32"/>
                    </a:lnTo>
                    <a:lnTo>
                      <a:pt x="27" y="36"/>
                    </a:lnTo>
                    <a:lnTo>
                      <a:pt x="29" y="38"/>
                    </a:lnTo>
                    <a:lnTo>
                      <a:pt x="27" y="35"/>
                    </a:lnTo>
                    <a:lnTo>
                      <a:pt x="20" y="38"/>
                    </a:lnTo>
                    <a:lnTo>
                      <a:pt x="21" y="41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6"/>
                    </a:lnTo>
                    <a:lnTo>
                      <a:pt x="9" y="32"/>
                    </a:lnTo>
                    <a:lnTo>
                      <a:pt x="6" y="33"/>
                    </a:lnTo>
                    <a:lnTo>
                      <a:pt x="9" y="32"/>
                    </a:lnTo>
                    <a:lnTo>
                      <a:pt x="6" y="24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7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7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3" y="44"/>
                    </a:lnTo>
                    <a:lnTo>
                      <a:pt x="31" y="41"/>
                    </a:lnTo>
                    <a:lnTo>
                      <a:pt x="32" y="41"/>
                    </a:lnTo>
                    <a:lnTo>
                      <a:pt x="37" y="36"/>
                    </a:lnTo>
                    <a:lnTo>
                      <a:pt x="37" y="35"/>
                    </a:lnTo>
                    <a:lnTo>
                      <a:pt x="40" y="27"/>
                    </a:lnTo>
                    <a:lnTo>
                      <a:pt x="40" y="26"/>
                    </a:lnTo>
                    <a:lnTo>
                      <a:pt x="4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5" name="Freeform 88"/>
              <p:cNvSpPr>
                <a:spLocks/>
              </p:cNvSpPr>
              <p:nvPr/>
            </p:nvSpPr>
            <p:spPr bwMode="auto">
              <a:xfrm>
                <a:off x="2304" y="3360"/>
                <a:ext cx="16" cy="2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0"/>
                  </a:cxn>
                  <a:cxn ang="0">
                    <a:pos x="10" y="8"/>
                  </a:cxn>
                  <a:cxn ang="0">
                    <a:pos x="13" y="8"/>
                  </a:cxn>
                  <a:cxn ang="0">
                    <a:pos x="10" y="6"/>
                  </a:cxn>
                  <a:cxn ang="0">
                    <a:pos x="6" y="14"/>
                  </a:cxn>
                  <a:cxn ang="0">
                    <a:pos x="10" y="15"/>
                  </a:cxn>
                  <a:cxn ang="0">
                    <a:pos x="8" y="14"/>
                  </a:cxn>
                  <a:cxn ang="0">
                    <a:pos x="0" y="18"/>
                  </a:cxn>
                  <a:cxn ang="0">
                    <a:pos x="3" y="23"/>
                  </a:cxn>
                  <a:cxn ang="0">
                    <a:pos x="11" y="18"/>
                  </a:cxn>
                  <a:cxn ang="0">
                    <a:pos x="13" y="17"/>
                  </a:cxn>
                  <a:cxn ang="0">
                    <a:pos x="16" y="9"/>
                  </a:cxn>
                  <a:cxn ang="0">
                    <a:pos x="16" y="8"/>
                  </a:cxn>
                  <a:cxn ang="0">
                    <a:pos x="16" y="0"/>
                  </a:cxn>
                </a:cxnLst>
                <a:rect l="0" t="0" r="r" b="b"/>
                <a:pathLst>
                  <a:path w="16" h="23">
                    <a:moveTo>
                      <a:pt x="16" y="0"/>
                    </a:moveTo>
                    <a:lnTo>
                      <a:pt x="10" y="0"/>
                    </a:lnTo>
                    <a:lnTo>
                      <a:pt x="10" y="8"/>
                    </a:lnTo>
                    <a:lnTo>
                      <a:pt x="13" y="8"/>
                    </a:lnTo>
                    <a:lnTo>
                      <a:pt x="10" y="6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8" y="14"/>
                    </a:lnTo>
                    <a:lnTo>
                      <a:pt x="0" y="18"/>
                    </a:lnTo>
                    <a:lnTo>
                      <a:pt x="3" y="23"/>
                    </a:lnTo>
                    <a:lnTo>
                      <a:pt x="11" y="18"/>
                    </a:lnTo>
                    <a:lnTo>
                      <a:pt x="13" y="17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6" name="Freeform 89"/>
              <p:cNvSpPr>
                <a:spLocks/>
              </p:cNvSpPr>
              <p:nvPr/>
            </p:nvSpPr>
            <p:spPr bwMode="auto">
              <a:xfrm>
                <a:off x="2288" y="3369"/>
                <a:ext cx="32" cy="16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27" y="0"/>
                  </a:cxn>
                  <a:cxn ang="0">
                    <a:pos x="22" y="8"/>
                  </a:cxn>
                  <a:cxn ang="0">
                    <a:pos x="24" y="9"/>
                  </a:cxn>
                  <a:cxn ang="0">
                    <a:pos x="22" y="6"/>
                  </a:cxn>
                  <a:cxn ang="0">
                    <a:pos x="15" y="9"/>
                  </a:cxn>
                  <a:cxn ang="0">
                    <a:pos x="16" y="12"/>
                  </a:cxn>
                  <a:cxn ang="0">
                    <a:pos x="16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2"/>
                  </a:cxn>
                  <a:cxn ang="0">
                    <a:pos x="12" y="16"/>
                  </a:cxn>
                  <a:cxn ang="0">
                    <a:pos x="18" y="16"/>
                  </a:cxn>
                  <a:cxn ang="0">
                    <a:pos x="26" y="12"/>
                  </a:cxn>
                  <a:cxn ang="0">
                    <a:pos x="27" y="11"/>
                  </a:cxn>
                  <a:cxn ang="0">
                    <a:pos x="32" y="3"/>
                  </a:cxn>
                </a:cxnLst>
                <a:rect l="0" t="0" r="r" b="b"/>
                <a:pathLst>
                  <a:path w="32" h="16">
                    <a:moveTo>
                      <a:pt x="32" y="3"/>
                    </a:moveTo>
                    <a:lnTo>
                      <a:pt x="27" y="0"/>
                    </a:lnTo>
                    <a:lnTo>
                      <a:pt x="22" y="8"/>
                    </a:lnTo>
                    <a:lnTo>
                      <a:pt x="24" y="9"/>
                    </a:lnTo>
                    <a:lnTo>
                      <a:pt x="22" y="6"/>
                    </a:lnTo>
                    <a:lnTo>
                      <a:pt x="15" y="9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12" y="16"/>
                    </a:lnTo>
                    <a:lnTo>
                      <a:pt x="18" y="16"/>
                    </a:lnTo>
                    <a:lnTo>
                      <a:pt x="26" y="12"/>
                    </a:lnTo>
                    <a:lnTo>
                      <a:pt x="27" y="11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7" name="Freeform 90"/>
              <p:cNvSpPr>
                <a:spLocks/>
              </p:cNvSpPr>
              <p:nvPr/>
            </p:nvSpPr>
            <p:spPr bwMode="auto">
              <a:xfrm>
                <a:off x="2286" y="3348"/>
                <a:ext cx="15" cy="35"/>
              </a:xfrm>
              <a:custGeom>
                <a:avLst/>
                <a:gdLst/>
                <a:ahLst/>
                <a:cxnLst>
                  <a:cxn ang="0">
                    <a:pos x="12" y="35"/>
                  </a:cxn>
                  <a:cxn ang="0">
                    <a:pos x="15" y="30"/>
                  </a:cxn>
                  <a:cxn ang="0">
                    <a:pos x="8" y="26"/>
                  </a:cxn>
                  <a:cxn ang="0">
                    <a:pos x="6" y="27"/>
                  </a:cxn>
                  <a:cxn ang="0">
                    <a:pos x="9" y="26"/>
                  </a:cxn>
                  <a:cxn ang="0">
                    <a:pos x="6" y="18"/>
                  </a:cxn>
                  <a:cxn ang="0">
                    <a:pos x="3" y="20"/>
                  </a:cxn>
                  <a:cxn ang="0">
                    <a:pos x="6" y="20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6" y="14"/>
                  </a:cxn>
                  <a:cxn ang="0">
                    <a:pos x="9" y="6"/>
                  </a:cxn>
                  <a:cxn ang="0">
                    <a:pos x="6" y="5"/>
                  </a:cxn>
                  <a:cxn ang="0">
                    <a:pos x="8" y="8"/>
                  </a:cxn>
                  <a:cxn ang="0">
                    <a:pos x="12" y="5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3" y="29"/>
                  </a:cxn>
                  <a:cxn ang="0">
                    <a:pos x="5" y="30"/>
                  </a:cxn>
                  <a:cxn ang="0">
                    <a:pos x="12" y="35"/>
                  </a:cxn>
                </a:cxnLst>
                <a:rect l="0" t="0" r="r" b="b"/>
                <a:pathLst>
                  <a:path w="15" h="35">
                    <a:moveTo>
                      <a:pt x="12" y="35"/>
                    </a:moveTo>
                    <a:lnTo>
                      <a:pt x="15" y="30"/>
                    </a:lnTo>
                    <a:lnTo>
                      <a:pt x="8" y="26"/>
                    </a:lnTo>
                    <a:lnTo>
                      <a:pt x="6" y="27"/>
                    </a:lnTo>
                    <a:lnTo>
                      <a:pt x="9" y="26"/>
                    </a:lnTo>
                    <a:lnTo>
                      <a:pt x="6" y="18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9" y="6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3" y="29"/>
                    </a:lnTo>
                    <a:lnTo>
                      <a:pt x="5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8" name="Freeform 91"/>
              <p:cNvSpPr>
                <a:spLocks/>
              </p:cNvSpPr>
              <p:nvPr/>
            </p:nvSpPr>
            <p:spPr bwMode="auto">
              <a:xfrm>
                <a:off x="2289" y="3349"/>
                <a:ext cx="9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5" y="11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8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5" y="11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9" name="Freeform 92"/>
              <p:cNvSpPr>
                <a:spLocks/>
              </p:cNvSpPr>
              <p:nvPr/>
            </p:nvSpPr>
            <p:spPr bwMode="auto">
              <a:xfrm>
                <a:off x="2286" y="3395"/>
                <a:ext cx="57" cy="3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1" y="6"/>
                  </a:cxn>
                  <a:cxn ang="0">
                    <a:pos x="46" y="9"/>
                  </a:cxn>
                  <a:cxn ang="0">
                    <a:pos x="47" y="6"/>
                  </a:cxn>
                  <a:cxn ang="0">
                    <a:pos x="46" y="9"/>
                  </a:cxn>
                  <a:cxn ang="0">
                    <a:pos x="49" y="12"/>
                  </a:cxn>
                  <a:cxn ang="0">
                    <a:pos x="50" y="9"/>
                  </a:cxn>
                  <a:cxn ang="0">
                    <a:pos x="49" y="11"/>
                  </a:cxn>
                  <a:cxn ang="0">
                    <a:pos x="52" y="15"/>
                  </a:cxn>
                  <a:cxn ang="0">
                    <a:pos x="53" y="14"/>
                  </a:cxn>
                  <a:cxn ang="0">
                    <a:pos x="50" y="14"/>
                  </a:cxn>
                  <a:cxn ang="0">
                    <a:pos x="50" y="23"/>
                  </a:cxn>
                  <a:cxn ang="0">
                    <a:pos x="53" y="23"/>
                  </a:cxn>
                  <a:cxn ang="0">
                    <a:pos x="52" y="22"/>
                  </a:cxn>
                  <a:cxn ang="0">
                    <a:pos x="49" y="26"/>
                  </a:cxn>
                  <a:cxn ang="0">
                    <a:pos x="50" y="28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1"/>
                  </a:cxn>
                  <a:cxn ang="0">
                    <a:pos x="46" y="29"/>
                  </a:cxn>
                  <a:cxn ang="0">
                    <a:pos x="41" y="32"/>
                  </a:cxn>
                  <a:cxn ang="0">
                    <a:pos x="43" y="34"/>
                  </a:cxn>
                  <a:cxn ang="0">
                    <a:pos x="43" y="31"/>
                  </a:cxn>
                  <a:cxn ang="0">
                    <a:pos x="38" y="31"/>
                  </a:cxn>
                  <a:cxn ang="0">
                    <a:pos x="38" y="34"/>
                  </a:cxn>
                  <a:cxn ang="0">
                    <a:pos x="40" y="32"/>
                  </a:cxn>
                  <a:cxn ang="0">
                    <a:pos x="35" y="29"/>
                  </a:cxn>
                  <a:cxn ang="0">
                    <a:pos x="28" y="25"/>
                  </a:cxn>
                  <a:cxn ang="0">
                    <a:pos x="26" y="26"/>
                  </a:cxn>
                  <a:cxn ang="0">
                    <a:pos x="29" y="25"/>
                  </a:cxn>
                  <a:cxn ang="0">
                    <a:pos x="5" y="3"/>
                  </a:cxn>
                  <a:cxn ang="0">
                    <a:pos x="0" y="8"/>
                  </a:cxn>
                  <a:cxn ang="0">
                    <a:pos x="24" y="29"/>
                  </a:cxn>
                  <a:cxn ang="0">
                    <a:pos x="21" y="28"/>
                  </a:cxn>
                  <a:cxn ang="0">
                    <a:pos x="24" y="29"/>
                  </a:cxn>
                  <a:cxn ang="0">
                    <a:pos x="32" y="34"/>
                  </a:cxn>
                  <a:cxn ang="0">
                    <a:pos x="37" y="37"/>
                  </a:cxn>
                  <a:cxn ang="0">
                    <a:pos x="44" y="37"/>
                  </a:cxn>
                  <a:cxn ang="0">
                    <a:pos x="49" y="34"/>
                  </a:cxn>
                  <a:cxn ang="0">
                    <a:pos x="52" y="32"/>
                  </a:cxn>
                  <a:cxn ang="0">
                    <a:pos x="50" y="34"/>
                  </a:cxn>
                  <a:cxn ang="0">
                    <a:pos x="53" y="31"/>
                  </a:cxn>
                  <a:cxn ang="0">
                    <a:pos x="52" y="32"/>
                  </a:cxn>
                  <a:cxn ang="0">
                    <a:pos x="53" y="29"/>
                  </a:cxn>
                  <a:cxn ang="0">
                    <a:pos x="57" y="25"/>
                  </a:cxn>
                  <a:cxn ang="0">
                    <a:pos x="57" y="12"/>
                  </a:cxn>
                  <a:cxn ang="0">
                    <a:pos x="53" y="8"/>
                  </a:cxn>
                  <a:cxn ang="0">
                    <a:pos x="52" y="6"/>
                  </a:cxn>
                  <a:cxn ang="0">
                    <a:pos x="53" y="8"/>
                  </a:cxn>
                  <a:cxn ang="0">
                    <a:pos x="50" y="5"/>
                  </a:cxn>
                  <a:cxn ang="0">
                    <a:pos x="52" y="6"/>
                  </a:cxn>
                  <a:cxn ang="0">
                    <a:pos x="49" y="5"/>
                  </a:cxn>
                  <a:cxn ang="0">
                    <a:pos x="44" y="2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7">
                    <a:moveTo>
                      <a:pt x="40" y="0"/>
                    </a:move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1" y="6"/>
                    </a:lnTo>
                    <a:lnTo>
                      <a:pt x="46" y="9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9" y="12"/>
                    </a:lnTo>
                    <a:lnTo>
                      <a:pt x="50" y="9"/>
                    </a:lnTo>
                    <a:lnTo>
                      <a:pt x="49" y="11"/>
                    </a:lnTo>
                    <a:lnTo>
                      <a:pt x="52" y="15"/>
                    </a:lnTo>
                    <a:lnTo>
                      <a:pt x="53" y="14"/>
                    </a:lnTo>
                    <a:lnTo>
                      <a:pt x="50" y="14"/>
                    </a:lnTo>
                    <a:lnTo>
                      <a:pt x="50" y="23"/>
                    </a:lnTo>
                    <a:lnTo>
                      <a:pt x="53" y="23"/>
                    </a:lnTo>
                    <a:lnTo>
                      <a:pt x="52" y="22"/>
                    </a:lnTo>
                    <a:lnTo>
                      <a:pt x="49" y="26"/>
                    </a:lnTo>
                    <a:lnTo>
                      <a:pt x="50" y="28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1"/>
                    </a:lnTo>
                    <a:lnTo>
                      <a:pt x="46" y="29"/>
                    </a:lnTo>
                    <a:lnTo>
                      <a:pt x="41" y="32"/>
                    </a:lnTo>
                    <a:lnTo>
                      <a:pt x="43" y="34"/>
                    </a:lnTo>
                    <a:lnTo>
                      <a:pt x="43" y="31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40" y="32"/>
                    </a:lnTo>
                    <a:lnTo>
                      <a:pt x="35" y="29"/>
                    </a:lnTo>
                    <a:lnTo>
                      <a:pt x="28" y="25"/>
                    </a:lnTo>
                    <a:lnTo>
                      <a:pt x="26" y="26"/>
                    </a:lnTo>
                    <a:lnTo>
                      <a:pt x="29" y="25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24" y="29"/>
                    </a:lnTo>
                    <a:lnTo>
                      <a:pt x="21" y="28"/>
                    </a:lnTo>
                    <a:lnTo>
                      <a:pt x="24" y="29"/>
                    </a:lnTo>
                    <a:lnTo>
                      <a:pt x="32" y="34"/>
                    </a:lnTo>
                    <a:lnTo>
                      <a:pt x="37" y="37"/>
                    </a:lnTo>
                    <a:lnTo>
                      <a:pt x="44" y="37"/>
                    </a:lnTo>
                    <a:lnTo>
                      <a:pt x="49" y="34"/>
                    </a:lnTo>
                    <a:lnTo>
                      <a:pt x="52" y="32"/>
                    </a:lnTo>
                    <a:lnTo>
                      <a:pt x="50" y="34"/>
                    </a:lnTo>
                    <a:lnTo>
                      <a:pt x="53" y="31"/>
                    </a:lnTo>
                    <a:lnTo>
                      <a:pt x="52" y="32"/>
                    </a:lnTo>
                    <a:lnTo>
                      <a:pt x="53" y="29"/>
                    </a:lnTo>
                    <a:lnTo>
                      <a:pt x="57" y="25"/>
                    </a:lnTo>
                    <a:lnTo>
                      <a:pt x="57" y="12"/>
                    </a:lnTo>
                    <a:lnTo>
                      <a:pt x="53" y="8"/>
                    </a:lnTo>
                    <a:lnTo>
                      <a:pt x="52" y="6"/>
                    </a:lnTo>
                    <a:lnTo>
                      <a:pt x="53" y="8"/>
                    </a:lnTo>
                    <a:lnTo>
                      <a:pt x="50" y="5"/>
                    </a:lnTo>
                    <a:lnTo>
                      <a:pt x="52" y="6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0" name="Freeform 93"/>
              <p:cNvSpPr>
                <a:spLocks/>
              </p:cNvSpPr>
              <p:nvPr/>
            </p:nvSpPr>
            <p:spPr bwMode="auto">
              <a:xfrm>
                <a:off x="2286" y="3395"/>
                <a:ext cx="53" cy="34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9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1" y="9"/>
                  </a:cxn>
                  <a:cxn ang="0">
                    <a:pos x="46" y="12"/>
                  </a:cxn>
                  <a:cxn ang="0">
                    <a:pos x="47" y="9"/>
                  </a:cxn>
                  <a:cxn ang="0">
                    <a:pos x="46" y="11"/>
                  </a:cxn>
                  <a:cxn ang="0">
                    <a:pos x="49" y="15"/>
                  </a:cxn>
                  <a:cxn ang="0">
                    <a:pos x="50" y="14"/>
                  </a:cxn>
                  <a:cxn ang="0">
                    <a:pos x="47" y="14"/>
                  </a:cxn>
                  <a:cxn ang="0">
                    <a:pos x="47" y="23"/>
                  </a:cxn>
                  <a:cxn ang="0">
                    <a:pos x="50" y="23"/>
                  </a:cxn>
                  <a:cxn ang="0">
                    <a:pos x="49" y="22"/>
                  </a:cxn>
                  <a:cxn ang="0">
                    <a:pos x="46" y="26"/>
                  </a:cxn>
                  <a:cxn ang="0">
                    <a:pos x="47" y="28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1"/>
                  </a:cxn>
                  <a:cxn ang="0">
                    <a:pos x="43" y="28"/>
                  </a:cxn>
                  <a:cxn ang="0">
                    <a:pos x="38" y="28"/>
                  </a:cxn>
                  <a:cxn ang="0">
                    <a:pos x="38" y="31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8" y="22"/>
                  </a:cxn>
                  <a:cxn ang="0">
                    <a:pos x="26" y="23"/>
                  </a:cxn>
                  <a:cxn ang="0">
                    <a:pos x="29" y="22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24" y="26"/>
                  </a:cxn>
                  <a:cxn ang="0">
                    <a:pos x="21" y="25"/>
                  </a:cxn>
                  <a:cxn ang="0">
                    <a:pos x="24" y="26"/>
                  </a:cxn>
                  <a:cxn ang="0">
                    <a:pos x="32" y="31"/>
                  </a:cxn>
                  <a:cxn ang="0">
                    <a:pos x="37" y="34"/>
                  </a:cxn>
                  <a:cxn ang="0">
                    <a:pos x="44" y="34"/>
                  </a:cxn>
                  <a:cxn ang="0">
                    <a:pos x="49" y="31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53" y="25"/>
                  </a:cxn>
                  <a:cxn ang="0">
                    <a:pos x="53" y="12"/>
                  </a:cxn>
                  <a:cxn ang="0">
                    <a:pos x="50" y="8"/>
                  </a:cxn>
                  <a:cxn ang="0">
                    <a:pos x="49" y="8"/>
                  </a:cxn>
                  <a:cxn ang="0">
                    <a:pos x="44" y="5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</a:cxnLst>
                <a:rect l="0" t="0" r="r" b="b"/>
                <a:pathLst>
                  <a:path w="53" h="34">
                    <a:moveTo>
                      <a:pt x="43" y="3"/>
                    </a:moveTo>
                    <a:lnTo>
                      <a:pt x="37" y="3"/>
                    </a:lnTo>
                    <a:lnTo>
                      <a:pt x="37" y="9"/>
                    </a:lnTo>
                    <a:lnTo>
                      <a:pt x="43" y="9"/>
                    </a:lnTo>
                    <a:lnTo>
                      <a:pt x="43" y="6"/>
                    </a:lnTo>
                    <a:lnTo>
                      <a:pt x="41" y="9"/>
                    </a:lnTo>
                    <a:lnTo>
                      <a:pt x="46" y="12"/>
                    </a:lnTo>
                    <a:lnTo>
                      <a:pt x="47" y="9"/>
                    </a:lnTo>
                    <a:lnTo>
                      <a:pt x="46" y="11"/>
                    </a:lnTo>
                    <a:lnTo>
                      <a:pt x="49" y="15"/>
                    </a:lnTo>
                    <a:lnTo>
                      <a:pt x="50" y="14"/>
                    </a:lnTo>
                    <a:lnTo>
                      <a:pt x="47" y="14"/>
                    </a:lnTo>
                    <a:lnTo>
                      <a:pt x="47" y="23"/>
                    </a:lnTo>
                    <a:lnTo>
                      <a:pt x="50" y="23"/>
                    </a:lnTo>
                    <a:lnTo>
                      <a:pt x="49" y="22"/>
                    </a:lnTo>
                    <a:lnTo>
                      <a:pt x="46" y="26"/>
                    </a:lnTo>
                    <a:lnTo>
                      <a:pt x="47" y="28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1"/>
                    </a:lnTo>
                    <a:lnTo>
                      <a:pt x="43" y="28"/>
                    </a:lnTo>
                    <a:lnTo>
                      <a:pt x="38" y="28"/>
                    </a:lnTo>
                    <a:lnTo>
                      <a:pt x="38" y="31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8" y="22"/>
                    </a:lnTo>
                    <a:lnTo>
                      <a:pt x="26" y="23"/>
                    </a:lnTo>
                    <a:lnTo>
                      <a:pt x="29" y="22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4" y="26"/>
                    </a:lnTo>
                    <a:lnTo>
                      <a:pt x="21" y="25"/>
                    </a:lnTo>
                    <a:lnTo>
                      <a:pt x="24" y="26"/>
                    </a:lnTo>
                    <a:lnTo>
                      <a:pt x="32" y="31"/>
                    </a:lnTo>
                    <a:lnTo>
                      <a:pt x="37" y="34"/>
                    </a:lnTo>
                    <a:lnTo>
                      <a:pt x="44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0" y="29"/>
                    </a:lnTo>
                    <a:lnTo>
                      <a:pt x="53" y="25"/>
                    </a:lnTo>
                    <a:lnTo>
                      <a:pt x="53" y="12"/>
                    </a:lnTo>
                    <a:lnTo>
                      <a:pt x="50" y="8"/>
                    </a:lnTo>
                    <a:lnTo>
                      <a:pt x="49" y="8"/>
                    </a:lnTo>
                    <a:lnTo>
                      <a:pt x="44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1" name="Freeform 94"/>
              <p:cNvSpPr>
                <a:spLocks/>
              </p:cNvSpPr>
              <p:nvPr/>
            </p:nvSpPr>
            <p:spPr bwMode="auto">
              <a:xfrm>
                <a:off x="2284" y="3395"/>
                <a:ext cx="10" cy="37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3"/>
                  </a:cxn>
                  <a:cxn ang="0">
                    <a:pos x="4" y="34"/>
                  </a:cxn>
                  <a:cxn ang="0">
                    <a:pos x="7" y="34"/>
                  </a:cxn>
                  <a:cxn ang="0">
                    <a:pos x="7" y="31"/>
                  </a:cxn>
                  <a:cxn ang="0">
                    <a:pos x="4" y="31"/>
                  </a:cxn>
                  <a:cxn ang="0">
                    <a:pos x="4" y="34"/>
                  </a:cxn>
                  <a:cxn ang="0">
                    <a:pos x="7" y="34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34"/>
                  </a:cxn>
                  <a:cxn ang="0">
                    <a:pos x="10" y="3"/>
                  </a:cxn>
                </a:cxnLst>
                <a:rect l="0" t="0" r="r" b="b"/>
                <a:pathLst>
                  <a:path w="10" h="37">
                    <a:moveTo>
                      <a:pt x="10" y="3"/>
                    </a:moveTo>
                    <a:lnTo>
                      <a:pt x="4" y="3"/>
                    </a:lnTo>
                    <a:lnTo>
                      <a:pt x="4" y="34"/>
                    </a:lnTo>
                    <a:lnTo>
                      <a:pt x="7" y="34"/>
                    </a:lnTo>
                    <a:lnTo>
                      <a:pt x="7" y="31"/>
                    </a:lnTo>
                    <a:lnTo>
                      <a:pt x="4" y="31"/>
                    </a:lnTo>
                    <a:lnTo>
                      <a:pt x="4" y="34"/>
                    </a:lnTo>
                    <a:lnTo>
                      <a:pt x="7" y="34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2" name="Freeform 95"/>
              <p:cNvSpPr>
                <a:spLocks/>
              </p:cNvSpPr>
              <p:nvPr/>
            </p:nvSpPr>
            <p:spPr bwMode="auto">
              <a:xfrm>
                <a:off x="2281" y="3439"/>
                <a:ext cx="60" cy="42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10"/>
                  </a:cxn>
                  <a:cxn ang="0">
                    <a:pos x="46" y="4"/>
                  </a:cxn>
                  <a:cxn ang="0">
                    <a:pos x="36" y="0"/>
                  </a:cxn>
                  <a:cxn ang="0">
                    <a:pos x="14" y="4"/>
                  </a:cxn>
                  <a:cxn ang="0">
                    <a:pos x="5" y="10"/>
                  </a:cxn>
                  <a:cxn ang="0">
                    <a:pos x="0" y="17"/>
                  </a:cxn>
                  <a:cxn ang="0">
                    <a:pos x="3" y="33"/>
                  </a:cxn>
                  <a:cxn ang="0">
                    <a:pos x="13" y="39"/>
                  </a:cxn>
                  <a:cxn ang="0">
                    <a:pos x="26" y="42"/>
                  </a:cxn>
                  <a:cxn ang="0">
                    <a:pos x="48" y="39"/>
                  </a:cxn>
                  <a:cxn ang="0">
                    <a:pos x="48" y="39"/>
                  </a:cxn>
                  <a:cxn ang="0">
                    <a:pos x="57" y="33"/>
                  </a:cxn>
                  <a:cxn ang="0">
                    <a:pos x="60" y="19"/>
                  </a:cxn>
                  <a:cxn ang="0">
                    <a:pos x="54" y="23"/>
                  </a:cxn>
                  <a:cxn ang="0">
                    <a:pos x="54" y="22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46" y="33"/>
                  </a:cxn>
                  <a:cxn ang="0">
                    <a:pos x="34" y="39"/>
                  </a:cxn>
                  <a:cxn ang="0">
                    <a:pos x="26" y="36"/>
                  </a:cxn>
                  <a:cxn ang="0">
                    <a:pos x="28" y="36"/>
                  </a:cxn>
                  <a:cxn ang="0">
                    <a:pos x="14" y="36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9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26" y="4"/>
                  </a:cxn>
                  <a:cxn ang="0">
                    <a:pos x="34" y="7"/>
                  </a:cxn>
                  <a:cxn ang="0">
                    <a:pos x="34" y="7"/>
                  </a:cxn>
                  <a:cxn ang="0">
                    <a:pos x="46" y="7"/>
                  </a:cxn>
                  <a:cxn ang="0">
                    <a:pos x="52" y="14"/>
                  </a:cxn>
                  <a:cxn ang="0">
                    <a:pos x="51" y="13"/>
                  </a:cxn>
                </a:cxnLst>
                <a:rect l="0" t="0" r="r" b="b"/>
                <a:pathLst>
                  <a:path w="60" h="42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10"/>
                    </a:lnTo>
                    <a:lnTo>
                      <a:pt x="55" y="10"/>
                    </a:lnTo>
                    <a:lnTo>
                      <a:pt x="48" y="5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4"/>
                    </a:lnTo>
                    <a:lnTo>
                      <a:pt x="13" y="5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3"/>
                    </a:lnTo>
                    <a:lnTo>
                      <a:pt x="5" y="34"/>
                    </a:lnTo>
                    <a:lnTo>
                      <a:pt x="13" y="39"/>
                    </a:lnTo>
                    <a:lnTo>
                      <a:pt x="14" y="39"/>
                    </a:lnTo>
                    <a:lnTo>
                      <a:pt x="26" y="42"/>
                    </a:lnTo>
                    <a:lnTo>
                      <a:pt x="36" y="42"/>
                    </a:lnTo>
                    <a:lnTo>
                      <a:pt x="48" y="39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55" y="34"/>
                    </a:lnTo>
                    <a:lnTo>
                      <a:pt x="57" y="33"/>
                    </a:lnTo>
                    <a:lnTo>
                      <a:pt x="60" y="25"/>
                    </a:lnTo>
                    <a:lnTo>
                      <a:pt x="60" y="19"/>
                    </a:lnTo>
                    <a:lnTo>
                      <a:pt x="54" y="19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2"/>
                    </a:lnTo>
                    <a:lnTo>
                      <a:pt x="51" y="29"/>
                    </a:lnTo>
                    <a:lnTo>
                      <a:pt x="54" y="31"/>
                    </a:lnTo>
                    <a:lnTo>
                      <a:pt x="52" y="29"/>
                    </a:lnTo>
                    <a:lnTo>
                      <a:pt x="45" y="34"/>
                    </a:lnTo>
                    <a:lnTo>
                      <a:pt x="46" y="36"/>
                    </a:lnTo>
                    <a:lnTo>
                      <a:pt x="46" y="33"/>
                    </a:lnTo>
                    <a:lnTo>
                      <a:pt x="34" y="36"/>
                    </a:lnTo>
                    <a:lnTo>
                      <a:pt x="34" y="39"/>
                    </a:lnTo>
                    <a:lnTo>
                      <a:pt x="34" y="36"/>
                    </a:lnTo>
                    <a:lnTo>
                      <a:pt x="26" y="36"/>
                    </a:lnTo>
                    <a:lnTo>
                      <a:pt x="26" y="39"/>
                    </a:lnTo>
                    <a:lnTo>
                      <a:pt x="28" y="36"/>
                    </a:lnTo>
                    <a:lnTo>
                      <a:pt x="16" y="33"/>
                    </a:lnTo>
                    <a:lnTo>
                      <a:pt x="14" y="36"/>
                    </a:lnTo>
                    <a:lnTo>
                      <a:pt x="16" y="34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2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7" y="20"/>
                    </a:lnTo>
                    <a:lnTo>
                      <a:pt x="10" y="13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10"/>
                    </a:lnTo>
                    <a:lnTo>
                      <a:pt x="14" y="7"/>
                    </a:lnTo>
                    <a:lnTo>
                      <a:pt x="16" y="10"/>
                    </a:lnTo>
                    <a:lnTo>
                      <a:pt x="28" y="7"/>
                    </a:lnTo>
                    <a:lnTo>
                      <a:pt x="26" y="4"/>
                    </a:lnTo>
                    <a:lnTo>
                      <a:pt x="26" y="7"/>
                    </a:lnTo>
                    <a:lnTo>
                      <a:pt x="34" y="7"/>
                    </a:lnTo>
                    <a:lnTo>
                      <a:pt x="34" y="4"/>
                    </a:lnTo>
                    <a:lnTo>
                      <a:pt x="34" y="7"/>
                    </a:lnTo>
                    <a:lnTo>
                      <a:pt x="46" y="10"/>
                    </a:lnTo>
                    <a:lnTo>
                      <a:pt x="46" y="7"/>
                    </a:lnTo>
                    <a:lnTo>
                      <a:pt x="45" y="10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3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3" name="Freeform 96"/>
              <p:cNvSpPr>
                <a:spLocks/>
              </p:cNvSpPr>
              <p:nvPr/>
            </p:nvSpPr>
            <p:spPr bwMode="auto">
              <a:xfrm>
                <a:off x="2288" y="3443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2" y="4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0" y="9"/>
                  </a:cxn>
                  <a:cxn ang="0">
                    <a:pos x="9" y="6"/>
                  </a:cxn>
                  <a:cxn ang="0">
                    <a:pos x="10" y="9"/>
                  </a:cxn>
                  <a:cxn ang="0">
                    <a:pos x="22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39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2" y="4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0" y="9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22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39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4" name="Freeform 97"/>
              <p:cNvSpPr>
                <a:spLocks/>
              </p:cNvSpPr>
              <p:nvPr/>
            </p:nvSpPr>
            <p:spPr bwMode="auto">
              <a:xfrm>
                <a:off x="2286" y="3450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5" name="Freeform 98"/>
              <p:cNvSpPr>
                <a:spLocks/>
              </p:cNvSpPr>
              <p:nvPr/>
            </p:nvSpPr>
            <p:spPr bwMode="auto">
              <a:xfrm>
                <a:off x="2289" y="3467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1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1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6" name="Freeform 99"/>
              <p:cNvSpPr>
                <a:spLocks/>
              </p:cNvSpPr>
              <p:nvPr/>
            </p:nvSpPr>
            <p:spPr bwMode="auto">
              <a:xfrm>
                <a:off x="2330" y="3449"/>
                <a:ext cx="9" cy="23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9"/>
                  </a:cxn>
                </a:cxnLst>
                <a:rect l="0" t="0" r="r" b="b"/>
                <a:pathLst>
                  <a:path w="9" h="23">
                    <a:moveTo>
                      <a:pt x="0" y="19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7" name="Rectangle 100"/>
              <p:cNvSpPr>
                <a:spLocks noChangeArrowheads="1"/>
              </p:cNvSpPr>
              <p:nvPr/>
            </p:nvSpPr>
            <p:spPr bwMode="auto">
              <a:xfrm>
                <a:off x="2396" y="4085"/>
                <a:ext cx="44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8" name="Freeform 101"/>
              <p:cNvSpPr>
                <a:spLocks/>
              </p:cNvSpPr>
              <p:nvPr/>
            </p:nvSpPr>
            <p:spPr bwMode="auto">
              <a:xfrm>
                <a:off x="2315" y="4022"/>
                <a:ext cx="26" cy="32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20" y="0"/>
                  </a:cxn>
                  <a:cxn ang="0">
                    <a:pos x="20" y="26"/>
                  </a:cxn>
                  <a:cxn ang="0">
                    <a:pos x="23" y="26"/>
                  </a:cxn>
                  <a:cxn ang="0">
                    <a:pos x="26" y="25"/>
                  </a:cxn>
                  <a:cxn ang="0">
                    <a:pos x="5" y="8"/>
                  </a:cxn>
                  <a:cxn ang="0">
                    <a:pos x="0" y="13"/>
                  </a:cxn>
                  <a:cxn ang="0">
                    <a:pos x="21" y="29"/>
                  </a:cxn>
                  <a:cxn ang="0">
                    <a:pos x="26" y="32"/>
                  </a:cxn>
                  <a:cxn ang="0">
                    <a:pos x="26" y="26"/>
                  </a:cxn>
                  <a:cxn ang="0">
                    <a:pos x="26" y="0"/>
                  </a:cxn>
                </a:cxnLst>
                <a:rect l="0" t="0" r="r" b="b"/>
                <a:pathLst>
                  <a:path w="26" h="32">
                    <a:moveTo>
                      <a:pt x="26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23" y="26"/>
                    </a:lnTo>
                    <a:lnTo>
                      <a:pt x="26" y="25"/>
                    </a:lnTo>
                    <a:lnTo>
                      <a:pt x="5" y="8"/>
                    </a:lnTo>
                    <a:lnTo>
                      <a:pt x="0" y="13"/>
                    </a:lnTo>
                    <a:lnTo>
                      <a:pt x="21" y="29"/>
                    </a:lnTo>
                    <a:lnTo>
                      <a:pt x="26" y="32"/>
                    </a:lnTo>
                    <a:lnTo>
                      <a:pt x="26" y="26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9" name="Freeform 102"/>
              <p:cNvSpPr>
                <a:spLocks/>
              </p:cNvSpPr>
              <p:nvPr/>
            </p:nvSpPr>
            <p:spPr bwMode="auto">
              <a:xfrm>
                <a:off x="2332" y="4019"/>
                <a:ext cx="6" cy="2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8"/>
                  </a:cxn>
                  <a:cxn ang="0">
                    <a:pos x="6" y="28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28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6" y="28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0" name="Freeform 103"/>
              <p:cNvSpPr>
                <a:spLocks/>
              </p:cNvSpPr>
              <p:nvPr/>
            </p:nvSpPr>
            <p:spPr bwMode="auto">
              <a:xfrm>
                <a:off x="2315" y="4028"/>
                <a:ext cx="26" cy="22"/>
              </a:xfrm>
              <a:custGeom>
                <a:avLst/>
                <a:gdLst/>
                <a:ahLst/>
                <a:cxnLst>
                  <a:cxn ang="0">
                    <a:pos x="21" y="22"/>
                  </a:cxn>
                  <a:cxn ang="0">
                    <a:pos x="26" y="17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21" y="22"/>
                  </a:cxn>
                </a:cxnLst>
                <a:rect l="0" t="0" r="r" b="b"/>
                <a:pathLst>
                  <a:path w="26" h="22">
                    <a:moveTo>
                      <a:pt x="21" y="22"/>
                    </a:moveTo>
                    <a:lnTo>
                      <a:pt x="26" y="17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1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1" name="Freeform 104"/>
              <p:cNvSpPr>
                <a:spLocks/>
              </p:cNvSpPr>
              <p:nvPr/>
            </p:nvSpPr>
            <p:spPr bwMode="auto">
              <a:xfrm>
                <a:off x="2283" y="4010"/>
                <a:ext cx="40" cy="44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34" y="22"/>
                  </a:cxn>
                  <a:cxn ang="0">
                    <a:pos x="34" y="26"/>
                  </a:cxn>
                  <a:cxn ang="0">
                    <a:pos x="37" y="26"/>
                  </a:cxn>
                  <a:cxn ang="0">
                    <a:pos x="34" y="25"/>
                  </a:cxn>
                  <a:cxn ang="0">
                    <a:pos x="31" y="32"/>
                  </a:cxn>
                  <a:cxn ang="0">
                    <a:pos x="34" y="34"/>
                  </a:cxn>
                  <a:cxn ang="0">
                    <a:pos x="32" y="32"/>
                  </a:cxn>
                  <a:cxn ang="0">
                    <a:pos x="27" y="37"/>
                  </a:cxn>
                  <a:cxn ang="0">
                    <a:pos x="29" y="38"/>
                  </a:cxn>
                  <a:cxn ang="0">
                    <a:pos x="27" y="35"/>
                  </a:cxn>
                  <a:cxn ang="0">
                    <a:pos x="20" y="38"/>
                  </a:cxn>
                  <a:cxn ang="0">
                    <a:pos x="21" y="41"/>
                  </a:cxn>
                  <a:cxn ang="0">
                    <a:pos x="21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3" y="44"/>
                  </a:cxn>
                  <a:cxn ang="0">
                    <a:pos x="31" y="41"/>
                  </a:cxn>
                  <a:cxn ang="0">
                    <a:pos x="32" y="41"/>
                  </a:cxn>
                  <a:cxn ang="0">
                    <a:pos x="37" y="37"/>
                  </a:cxn>
                  <a:cxn ang="0">
                    <a:pos x="37" y="35"/>
                  </a:cxn>
                  <a:cxn ang="0">
                    <a:pos x="40" y="28"/>
                  </a:cxn>
                  <a:cxn ang="0">
                    <a:pos x="40" y="26"/>
                  </a:cxn>
                  <a:cxn ang="0">
                    <a:pos x="40" y="22"/>
                  </a:cxn>
                </a:cxnLst>
                <a:rect l="0" t="0" r="r" b="b"/>
                <a:pathLst>
                  <a:path w="40" h="44">
                    <a:moveTo>
                      <a:pt x="40" y="22"/>
                    </a:moveTo>
                    <a:lnTo>
                      <a:pt x="34" y="22"/>
                    </a:lnTo>
                    <a:lnTo>
                      <a:pt x="34" y="26"/>
                    </a:lnTo>
                    <a:lnTo>
                      <a:pt x="37" y="26"/>
                    </a:lnTo>
                    <a:lnTo>
                      <a:pt x="34" y="25"/>
                    </a:lnTo>
                    <a:lnTo>
                      <a:pt x="31" y="32"/>
                    </a:lnTo>
                    <a:lnTo>
                      <a:pt x="34" y="34"/>
                    </a:lnTo>
                    <a:lnTo>
                      <a:pt x="32" y="32"/>
                    </a:lnTo>
                    <a:lnTo>
                      <a:pt x="27" y="37"/>
                    </a:lnTo>
                    <a:lnTo>
                      <a:pt x="29" y="38"/>
                    </a:lnTo>
                    <a:lnTo>
                      <a:pt x="27" y="35"/>
                    </a:lnTo>
                    <a:lnTo>
                      <a:pt x="20" y="38"/>
                    </a:lnTo>
                    <a:lnTo>
                      <a:pt x="21" y="41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3" y="44"/>
                    </a:lnTo>
                    <a:lnTo>
                      <a:pt x="31" y="41"/>
                    </a:lnTo>
                    <a:lnTo>
                      <a:pt x="32" y="41"/>
                    </a:lnTo>
                    <a:lnTo>
                      <a:pt x="37" y="37"/>
                    </a:lnTo>
                    <a:lnTo>
                      <a:pt x="37" y="35"/>
                    </a:lnTo>
                    <a:lnTo>
                      <a:pt x="40" y="28"/>
                    </a:lnTo>
                    <a:lnTo>
                      <a:pt x="40" y="26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2" name="Freeform 105"/>
              <p:cNvSpPr>
                <a:spLocks/>
              </p:cNvSpPr>
              <p:nvPr/>
            </p:nvSpPr>
            <p:spPr bwMode="auto">
              <a:xfrm>
                <a:off x="2304" y="4030"/>
                <a:ext cx="16" cy="2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0"/>
                  </a:cxn>
                  <a:cxn ang="0">
                    <a:pos x="10" y="8"/>
                  </a:cxn>
                  <a:cxn ang="0">
                    <a:pos x="13" y="8"/>
                  </a:cxn>
                  <a:cxn ang="0">
                    <a:pos x="10" y="6"/>
                  </a:cxn>
                  <a:cxn ang="0">
                    <a:pos x="6" y="14"/>
                  </a:cxn>
                  <a:cxn ang="0">
                    <a:pos x="10" y="15"/>
                  </a:cxn>
                  <a:cxn ang="0">
                    <a:pos x="8" y="14"/>
                  </a:cxn>
                  <a:cxn ang="0">
                    <a:pos x="0" y="18"/>
                  </a:cxn>
                  <a:cxn ang="0">
                    <a:pos x="3" y="23"/>
                  </a:cxn>
                  <a:cxn ang="0">
                    <a:pos x="11" y="18"/>
                  </a:cxn>
                  <a:cxn ang="0">
                    <a:pos x="13" y="17"/>
                  </a:cxn>
                  <a:cxn ang="0">
                    <a:pos x="16" y="9"/>
                  </a:cxn>
                  <a:cxn ang="0">
                    <a:pos x="16" y="8"/>
                  </a:cxn>
                  <a:cxn ang="0">
                    <a:pos x="16" y="0"/>
                  </a:cxn>
                </a:cxnLst>
                <a:rect l="0" t="0" r="r" b="b"/>
                <a:pathLst>
                  <a:path w="16" h="23">
                    <a:moveTo>
                      <a:pt x="16" y="0"/>
                    </a:moveTo>
                    <a:lnTo>
                      <a:pt x="10" y="0"/>
                    </a:lnTo>
                    <a:lnTo>
                      <a:pt x="10" y="8"/>
                    </a:lnTo>
                    <a:lnTo>
                      <a:pt x="13" y="8"/>
                    </a:lnTo>
                    <a:lnTo>
                      <a:pt x="10" y="6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8" y="14"/>
                    </a:lnTo>
                    <a:lnTo>
                      <a:pt x="0" y="18"/>
                    </a:lnTo>
                    <a:lnTo>
                      <a:pt x="3" y="23"/>
                    </a:lnTo>
                    <a:lnTo>
                      <a:pt x="11" y="18"/>
                    </a:lnTo>
                    <a:lnTo>
                      <a:pt x="13" y="17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3" name="Freeform 106"/>
              <p:cNvSpPr>
                <a:spLocks/>
              </p:cNvSpPr>
              <p:nvPr/>
            </p:nvSpPr>
            <p:spPr bwMode="auto">
              <a:xfrm>
                <a:off x="2288" y="4038"/>
                <a:ext cx="32" cy="15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27" y="0"/>
                  </a:cxn>
                  <a:cxn ang="0">
                    <a:pos x="22" y="7"/>
                  </a:cxn>
                  <a:cxn ang="0">
                    <a:pos x="24" y="9"/>
                  </a:cxn>
                  <a:cxn ang="0">
                    <a:pos x="22" y="6"/>
                  </a:cxn>
                  <a:cxn ang="0">
                    <a:pos x="15" y="9"/>
                  </a:cxn>
                  <a:cxn ang="0">
                    <a:pos x="16" y="12"/>
                  </a:cxn>
                  <a:cxn ang="0">
                    <a:pos x="16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7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0"/>
                  </a:cxn>
                  <a:cxn ang="0">
                    <a:pos x="4" y="12"/>
                  </a:cxn>
                  <a:cxn ang="0">
                    <a:pos x="12" y="15"/>
                  </a:cxn>
                  <a:cxn ang="0">
                    <a:pos x="18" y="15"/>
                  </a:cxn>
                  <a:cxn ang="0">
                    <a:pos x="26" y="12"/>
                  </a:cxn>
                  <a:cxn ang="0">
                    <a:pos x="27" y="10"/>
                  </a:cxn>
                  <a:cxn ang="0">
                    <a:pos x="32" y="3"/>
                  </a:cxn>
                </a:cxnLst>
                <a:rect l="0" t="0" r="r" b="b"/>
                <a:pathLst>
                  <a:path w="32" h="15">
                    <a:moveTo>
                      <a:pt x="32" y="3"/>
                    </a:moveTo>
                    <a:lnTo>
                      <a:pt x="27" y="0"/>
                    </a:lnTo>
                    <a:lnTo>
                      <a:pt x="22" y="7"/>
                    </a:lnTo>
                    <a:lnTo>
                      <a:pt x="24" y="9"/>
                    </a:lnTo>
                    <a:lnTo>
                      <a:pt x="22" y="6"/>
                    </a:lnTo>
                    <a:lnTo>
                      <a:pt x="15" y="9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12" y="15"/>
                    </a:lnTo>
                    <a:lnTo>
                      <a:pt x="18" y="15"/>
                    </a:lnTo>
                    <a:lnTo>
                      <a:pt x="26" y="12"/>
                    </a:lnTo>
                    <a:lnTo>
                      <a:pt x="27" y="1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4" name="Freeform 107"/>
              <p:cNvSpPr>
                <a:spLocks/>
              </p:cNvSpPr>
              <p:nvPr/>
            </p:nvSpPr>
            <p:spPr bwMode="auto">
              <a:xfrm>
                <a:off x="2286" y="4016"/>
                <a:ext cx="15" cy="35"/>
              </a:xfrm>
              <a:custGeom>
                <a:avLst/>
                <a:gdLst/>
                <a:ahLst/>
                <a:cxnLst>
                  <a:cxn ang="0">
                    <a:pos x="12" y="35"/>
                  </a:cxn>
                  <a:cxn ang="0">
                    <a:pos x="15" y="31"/>
                  </a:cxn>
                  <a:cxn ang="0">
                    <a:pos x="8" y="26"/>
                  </a:cxn>
                  <a:cxn ang="0">
                    <a:pos x="6" y="28"/>
                  </a:cxn>
                  <a:cxn ang="0">
                    <a:pos x="9" y="26"/>
                  </a:cxn>
                  <a:cxn ang="0">
                    <a:pos x="6" y="19"/>
                  </a:cxn>
                  <a:cxn ang="0">
                    <a:pos x="3" y="20"/>
                  </a:cxn>
                  <a:cxn ang="0">
                    <a:pos x="6" y="20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6" y="14"/>
                  </a:cxn>
                  <a:cxn ang="0">
                    <a:pos x="9" y="6"/>
                  </a:cxn>
                  <a:cxn ang="0">
                    <a:pos x="6" y="5"/>
                  </a:cxn>
                  <a:cxn ang="0">
                    <a:pos x="8" y="8"/>
                  </a:cxn>
                  <a:cxn ang="0">
                    <a:pos x="12" y="5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0" y="22"/>
                  </a:cxn>
                  <a:cxn ang="0">
                    <a:pos x="3" y="29"/>
                  </a:cxn>
                  <a:cxn ang="0">
                    <a:pos x="5" y="31"/>
                  </a:cxn>
                  <a:cxn ang="0">
                    <a:pos x="12" y="35"/>
                  </a:cxn>
                </a:cxnLst>
                <a:rect l="0" t="0" r="r" b="b"/>
                <a:pathLst>
                  <a:path w="15" h="35">
                    <a:moveTo>
                      <a:pt x="12" y="35"/>
                    </a:moveTo>
                    <a:lnTo>
                      <a:pt x="15" y="31"/>
                    </a:lnTo>
                    <a:lnTo>
                      <a:pt x="8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19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9" y="6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3" y="29"/>
                    </a:lnTo>
                    <a:lnTo>
                      <a:pt x="5" y="31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5" name="Freeform 108"/>
              <p:cNvSpPr>
                <a:spLocks/>
              </p:cNvSpPr>
              <p:nvPr/>
            </p:nvSpPr>
            <p:spPr bwMode="auto">
              <a:xfrm>
                <a:off x="2289" y="4018"/>
                <a:ext cx="9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" y="10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7"/>
                  </a:cxn>
                </a:cxnLst>
                <a:rect l="0" t="0" r="r" b="b"/>
                <a:pathLst>
                  <a:path w="9" h="10">
                    <a:moveTo>
                      <a:pt x="0" y="7"/>
                    </a:moveTo>
                    <a:lnTo>
                      <a:pt x="5" y="10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6" name="Freeform 109"/>
              <p:cNvSpPr>
                <a:spLocks/>
              </p:cNvSpPr>
              <p:nvPr/>
            </p:nvSpPr>
            <p:spPr bwMode="auto">
              <a:xfrm>
                <a:off x="2284" y="4061"/>
                <a:ext cx="55" cy="41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5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54" y="35"/>
                  </a:cxn>
                  <a:cxn ang="0">
                    <a:pos x="55" y="30"/>
                  </a:cxn>
                  <a:cxn ang="0">
                    <a:pos x="17" y="4"/>
                  </a:cxn>
                  <a:cxn ang="0">
                    <a:pos x="13" y="0"/>
                  </a:cxn>
                  <a:cxn ang="0">
                    <a:pos x="13" y="41"/>
                  </a:cxn>
                  <a:cxn ang="0">
                    <a:pos x="19" y="41"/>
                  </a:cxn>
                  <a:cxn ang="0">
                    <a:pos x="19" y="6"/>
                  </a:cxn>
                  <a:cxn ang="0">
                    <a:pos x="16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4" y="32"/>
                  </a:cxn>
                  <a:cxn ang="0">
                    <a:pos x="54" y="29"/>
                  </a:cxn>
                  <a:cxn ang="0">
                    <a:pos x="4" y="29"/>
                  </a:cxn>
                  <a:cxn ang="0">
                    <a:pos x="4" y="32"/>
                  </a:cxn>
                  <a:cxn ang="0">
                    <a:pos x="7" y="32"/>
                  </a:cxn>
                  <a:cxn ang="0">
                    <a:pos x="7" y="29"/>
                  </a:cxn>
                  <a:cxn ang="0">
                    <a:pos x="4" y="29"/>
                  </a:cxn>
                  <a:cxn ang="0">
                    <a:pos x="4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1">
                    <a:moveTo>
                      <a:pt x="46" y="32"/>
                    </a:moveTo>
                    <a:lnTo>
                      <a:pt x="46" y="25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54" y="35"/>
                    </a:lnTo>
                    <a:lnTo>
                      <a:pt x="55" y="30"/>
                    </a:lnTo>
                    <a:lnTo>
                      <a:pt x="17" y="4"/>
                    </a:lnTo>
                    <a:lnTo>
                      <a:pt x="13" y="0"/>
                    </a:lnTo>
                    <a:lnTo>
                      <a:pt x="13" y="41"/>
                    </a:lnTo>
                    <a:lnTo>
                      <a:pt x="19" y="41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4" y="32"/>
                    </a:lnTo>
                    <a:lnTo>
                      <a:pt x="54" y="29"/>
                    </a:lnTo>
                    <a:lnTo>
                      <a:pt x="4" y="29"/>
                    </a:lnTo>
                    <a:lnTo>
                      <a:pt x="4" y="32"/>
                    </a:lnTo>
                    <a:lnTo>
                      <a:pt x="7" y="32"/>
                    </a:lnTo>
                    <a:lnTo>
                      <a:pt x="7" y="29"/>
                    </a:lnTo>
                    <a:lnTo>
                      <a:pt x="4" y="29"/>
                    </a:lnTo>
                    <a:lnTo>
                      <a:pt x="4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7" name="Freeform 110"/>
              <p:cNvSpPr>
                <a:spLocks/>
              </p:cNvSpPr>
              <p:nvPr/>
            </p:nvSpPr>
            <p:spPr bwMode="auto">
              <a:xfrm>
                <a:off x="2298" y="4067"/>
                <a:ext cx="34" cy="26"/>
              </a:xfrm>
              <a:custGeom>
                <a:avLst/>
                <a:gdLst/>
                <a:ahLst/>
                <a:cxnLst>
                  <a:cxn ang="0">
                    <a:pos x="31" y="26"/>
                  </a:cxn>
                  <a:cxn ang="0">
                    <a:pos x="34" y="2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1" y="26"/>
                  </a:cxn>
                </a:cxnLst>
                <a:rect l="0" t="0" r="r" b="b"/>
                <a:pathLst>
                  <a:path w="34" h="26">
                    <a:moveTo>
                      <a:pt x="31" y="26"/>
                    </a:moveTo>
                    <a:lnTo>
                      <a:pt x="34" y="21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3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8" name="Freeform 111"/>
              <p:cNvSpPr>
                <a:spLocks/>
              </p:cNvSpPr>
              <p:nvPr/>
            </p:nvSpPr>
            <p:spPr bwMode="auto">
              <a:xfrm>
                <a:off x="2300" y="4068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3" y="34"/>
                  </a:cxn>
                  <a:cxn ang="0">
                    <a:pos x="3" y="31"/>
                  </a:cxn>
                  <a:cxn ang="0">
                    <a:pos x="0" y="31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4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9" name="Freeform 112"/>
              <p:cNvSpPr>
                <a:spLocks/>
              </p:cNvSpPr>
              <p:nvPr/>
            </p:nvSpPr>
            <p:spPr bwMode="auto">
              <a:xfrm>
                <a:off x="2281" y="4109"/>
                <a:ext cx="60" cy="42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5" y="10"/>
                  </a:cxn>
                  <a:cxn ang="0">
                    <a:pos x="46" y="3"/>
                  </a:cxn>
                  <a:cxn ang="0">
                    <a:pos x="36" y="0"/>
                  </a:cxn>
                  <a:cxn ang="0">
                    <a:pos x="14" y="3"/>
                  </a:cxn>
                  <a:cxn ang="0">
                    <a:pos x="5" y="10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3" y="39"/>
                  </a:cxn>
                  <a:cxn ang="0">
                    <a:pos x="26" y="42"/>
                  </a:cxn>
                  <a:cxn ang="0">
                    <a:pos x="48" y="39"/>
                  </a:cxn>
                  <a:cxn ang="0">
                    <a:pos x="48" y="39"/>
                  </a:cxn>
                  <a:cxn ang="0">
                    <a:pos x="57" y="32"/>
                  </a:cxn>
                  <a:cxn ang="0">
                    <a:pos x="60" y="19"/>
                  </a:cxn>
                  <a:cxn ang="0">
                    <a:pos x="54" y="23"/>
                  </a:cxn>
                  <a:cxn ang="0">
                    <a:pos x="54" y="22"/>
                  </a:cxn>
                  <a:cxn ang="0">
                    <a:pos x="54" y="31"/>
                  </a:cxn>
                  <a:cxn ang="0">
                    <a:pos x="45" y="34"/>
                  </a:cxn>
                  <a:cxn ang="0">
                    <a:pos x="46" y="32"/>
                  </a:cxn>
                  <a:cxn ang="0">
                    <a:pos x="34" y="39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3" y="23"/>
                  </a:cxn>
                  <a:cxn ang="0">
                    <a:pos x="7" y="19"/>
                  </a:cxn>
                  <a:cxn ang="0">
                    <a:pos x="7" y="20"/>
                  </a:cxn>
                  <a:cxn ang="0">
                    <a:pos x="7" y="11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1" y="13"/>
                  </a:cxn>
                </a:cxnLst>
                <a:rect l="0" t="0" r="r" b="b"/>
                <a:pathLst>
                  <a:path w="60" h="42">
                    <a:moveTo>
                      <a:pt x="54" y="20"/>
                    </a:moveTo>
                    <a:lnTo>
                      <a:pt x="60" y="17"/>
                    </a:lnTo>
                    <a:lnTo>
                      <a:pt x="57" y="10"/>
                    </a:lnTo>
                    <a:lnTo>
                      <a:pt x="55" y="10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13" y="39"/>
                    </a:lnTo>
                    <a:lnTo>
                      <a:pt x="14" y="39"/>
                    </a:lnTo>
                    <a:lnTo>
                      <a:pt x="26" y="42"/>
                    </a:lnTo>
                    <a:lnTo>
                      <a:pt x="36" y="42"/>
                    </a:lnTo>
                    <a:lnTo>
                      <a:pt x="48" y="39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55" y="34"/>
                    </a:lnTo>
                    <a:lnTo>
                      <a:pt x="57" y="32"/>
                    </a:lnTo>
                    <a:lnTo>
                      <a:pt x="60" y="25"/>
                    </a:lnTo>
                    <a:lnTo>
                      <a:pt x="60" y="19"/>
                    </a:lnTo>
                    <a:lnTo>
                      <a:pt x="54" y="19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2"/>
                    </a:lnTo>
                    <a:lnTo>
                      <a:pt x="51" y="29"/>
                    </a:lnTo>
                    <a:lnTo>
                      <a:pt x="54" y="31"/>
                    </a:lnTo>
                    <a:lnTo>
                      <a:pt x="52" y="29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9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9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4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2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7" y="20"/>
                    </a:lnTo>
                    <a:lnTo>
                      <a:pt x="10" y="13"/>
                    </a:lnTo>
                    <a:lnTo>
                      <a:pt x="7" y="11"/>
                    </a:lnTo>
                    <a:lnTo>
                      <a:pt x="8" y="14"/>
                    </a:lnTo>
                    <a:lnTo>
                      <a:pt x="16" y="10"/>
                    </a:lnTo>
                    <a:lnTo>
                      <a:pt x="14" y="6"/>
                    </a:lnTo>
                    <a:lnTo>
                      <a:pt x="16" y="10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10"/>
                    </a:lnTo>
                    <a:lnTo>
                      <a:pt x="46" y="6"/>
                    </a:lnTo>
                    <a:lnTo>
                      <a:pt x="45" y="10"/>
                    </a:lnTo>
                    <a:lnTo>
                      <a:pt x="52" y="14"/>
                    </a:lnTo>
                    <a:lnTo>
                      <a:pt x="54" y="11"/>
                    </a:lnTo>
                    <a:lnTo>
                      <a:pt x="51" y="13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0" name="Freeform 113"/>
              <p:cNvSpPr>
                <a:spLocks/>
              </p:cNvSpPr>
              <p:nvPr/>
            </p:nvSpPr>
            <p:spPr bwMode="auto">
              <a:xfrm>
                <a:off x="2288" y="4112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10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2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3" y="14"/>
                  </a:cxn>
                  <a:cxn ang="0">
                    <a:pos x="10" y="10"/>
                  </a:cxn>
                  <a:cxn ang="0">
                    <a:pos x="9" y="7"/>
                  </a:cxn>
                  <a:cxn ang="0">
                    <a:pos x="10" y="10"/>
                  </a:cxn>
                  <a:cxn ang="0">
                    <a:pos x="22" y="7"/>
                  </a:cxn>
                  <a:cxn ang="0">
                    <a:pos x="21" y="3"/>
                  </a:cxn>
                  <a:cxn ang="0">
                    <a:pos x="21" y="7"/>
                  </a:cxn>
                  <a:cxn ang="0">
                    <a:pos x="29" y="7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41" y="10"/>
                  </a:cxn>
                  <a:cxn ang="0">
                    <a:pos x="41" y="7"/>
                  </a:cxn>
                  <a:cxn ang="0">
                    <a:pos x="39" y="10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10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10" y="10"/>
                    </a:lnTo>
                    <a:lnTo>
                      <a:pt x="9" y="7"/>
                    </a:lnTo>
                    <a:lnTo>
                      <a:pt x="10" y="10"/>
                    </a:lnTo>
                    <a:lnTo>
                      <a:pt x="22" y="7"/>
                    </a:lnTo>
                    <a:lnTo>
                      <a:pt x="21" y="3"/>
                    </a:lnTo>
                    <a:lnTo>
                      <a:pt x="21" y="7"/>
                    </a:lnTo>
                    <a:lnTo>
                      <a:pt x="29" y="7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41" y="10"/>
                    </a:lnTo>
                    <a:lnTo>
                      <a:pt x="41" y="7"/>
                    </a:lnTo>
                    <a:lnTo>
                      <a:pt x="39" y="10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1" name="Freeform 114"/>
              <p:cNvSpPr>
                <a:spLocks/>
              </p:cNvSpPr>
              <p:nvPr/>
            </p:nvSpPr>
            <p:spPr bwMode="auto">
              <a:xfrm>
                <a:off x="2286" y="4119"/>
                <a:ext cx="9" cy="22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3" y="22"/>
                  </a:cxn>
                  <a:cxn ang="0">
                    <a:pos x="9" y="19"/>
                  </a:cxn>
                  <a:cxn ang="0">
                    <a:pos x="6" y="12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0"/>
                  </a:cxn>
                  <a:cxn ang="0">
                    <a:pos x="9" y="3"/>
                  </a:cxn>
                </a:cxnLst>
                <a:rect l="0" t="0" r="r" b="b"/>
                <a:pathLst>
                  <a:path w="9" h="22">
                    <a:moveTo>
                      <a:pt x="9" y="3"/>
                    </a:moveTo>
                    <a:lnTo>
                      <a:pt x="3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3" y="22"/>
                    </a:lnTo>
                    <a:lnTo>
                      <a:pt x="9" y="19"/>
                    </a:lnTo>
                    <a:lnTo>
                      <a:pt x="6" y="12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2" name="Freeform 115"/>
              <p:cNvSpPr>
                <a:spLocks/>
              </p:cNvSpPr>
              <p:nvPr/>
            </p:nvSpPr>
            <p:spPr bwMode="auto">
              <a:xfrm>
                <a:off x="2289" y="4135"/>
                <a:ext cx="50" cy="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3"/>
                  </a:cxn>
                  <a:cxn ang="0">
                    <a:pos x="31" y="13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3">
                    <a:moveTo>
                      <a:pt x="3" y="0"/>
                    </a:moveTo>
                    <a:lnTo>
                      <a:pt x="0" y="5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3"/>
                    </a:lnTo>
                    <a:lnTo>
                      <a:pt x="31" y="13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3" name="Freeform 116"/>
              <p:cNvSpPr>
                <a:spLocks/>
              </p:cNvSpPr>
              <p:nvPr/>
            </p:nvSpPr>
            <p:spPr bwMode="auto">
              <a:xfrm>
                <a:off x="2330" y="4119"/>
                <a:ext cx="9" cy="22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2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9"/>
                  </a:cxn>
                </a:cxnLst>
                <a:rect l="0" t="0" r="r" b="b"/>
                <a:pathLst>
                  <a:path w="9" h="22">
                    <a:moveTo>
                      <a:pt x="0" y="19"/>
                    </a:moveTo>
                    <a:lnTo>
                      <a:pt x="6" y="22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" name="Rectangle 117"/>
              <p:cNvSpPr>
                <a:spLocks noChangeArrowheads="1"/>
              </p:cNvSpPr>
              <p:nvPr/>
            </p:nvSpPr>
            <p:spPr bwMode="auto">
              <a:xfrm>
                <a:off x="2396" y="-98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5" name="Rectangle 118"/>
              <p:cNvSpPr>
                <a:spLocks noChangeArrowheads="1"/>
              </p:cNvSpPr>
              <p:nvPr/>
            </p:nvSpPr>
            <p:spPr bwMode="auto">
              <a:xfrm>
                <a:off x="2396" y="237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6" name="Rectangle 119"/>
              <p:cNvSpPr>
                <a:spLocks noChangeArrowheads="1"/>
              </p:cNvSpPr>
              <p:nvPr/>
            </p:nvSpPr>
            <p:spPr bwMode="auto">
              <a:xfrm>
                <a:off x="2396" y="404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7" name="Rectangle 120"/>
              <p:cNvSpPr>
                <a:spLocks noChangeArrowheads="1"/>
              </p:cNvSpPr>
              <p:nvPr/>
            </p:nvSpPr>
            <p:spPr bwMode="auto">
              <a:xfrm>
                <a:off x="2396" y="572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8" name="Rectangle 121"/>
              <p:cNvSpPr>
                <a:spLocks noChangeArrowheads="1"/>
              </p:cNvSpPr>
              <p:nvPr/>
            </p:nvSpPr>
            <p:spPr bwMode="auto">
              <a:xfrm>
                <a:off x="2396" y="906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9" name="Rectangle 122"/>
              <p:cNvSpPr>
                <a:spLocks noChangeArrowheads="1"/>
              </p:cNvSpPr>
              <p:nvPr/>
            </p:nvSpPr>
            <p:spPr bwMode="auto">
              <a:xfrm>
                <a:off x="2396" y="1074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0" name="Rectangle 123"/>
              <p:cNvSpPr>
                <a:spLocks noChangeArrowheads="1"/>
              </p:cNvSpPr>
              <p:nvPr/>
            </p:nvSpPr>
            <p:spPr bwMode="auto">
              <a:xfrm>
                <a:off x="2396" y="1241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1" name="Rectangle 124"/>
              <p:cNvSpPr>
                <a:spLocks noChangeArrowheads="1"/>
              </p:cNvSpPr>
              <p:nvPr/>
            </p:nvSpPr>
            <p:spPr bwMode="auto">
              <a:xfrm>
                <a:off x="2396" y="1576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2" name="Rectangle 125"/>
              <p:cNvSpPr>
                <a:spLocks noChangeArrowheads="1"/>
              </p:cNvSpPr>
              <p:nvPr/>
            </p:nvSpPr>
            <p:spPr bwMode="auto">
              <a:xfrm>
                <a:off x="2396" y="1743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3" name="Rectangle 126"/>
              <p:cNvSpPr>
                <a:spLocks noChangeArrowheads="1"/>
              </p:cNvSpPr>
              <p:nvPr/>
            </p:nvSpPr>
            <p:spPr bwMode="auto">
              <a:xfrm>
                <a:off x="2396" y="1911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4" name="Rectangle 127"/>
              <p:cNvSpPr>
                <a:spLocks noChangeArrowheads="1"/>
              </p:cNvSpPr>
              <p:nvPr/>
            </p:nvSpPr>
            <p:spPr bwMode="auto">
              <a:xfrm>
                <a:off x="2396" y="2245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5" name="Rectangle 128"/>
              <p:cNvSpPr>
                <a:spLocks noChangeArrowheads="1"/>
              </p:cNvSpPr>
              <p:nvPr/>
            </p:nvSpPr>
            <p:spPr bwMode="auto">
              <a:xfrm>
                <a:off x="2396" y="2413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6" name="Rectangle 129"/>
              <p:cNvSpPr>
                <a:spLocks noChangeArrowheads="1"/>
              </p:cNvSpPr>
              <p:nvPr/>
            </p:nvSpPr>
            <p:spPr bwMode="auto">
              <a:xfrm>
                <a:off x="2396" y="2580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7" name="Rectangle 130"/>
              <p:cNvSpPr>
                <a:spLocks noChangeArrowheads="1"/>
              </p:cNvSpPr>
              <p:nvPr/>
            </p:nvSpPr>
            <p:spPr bwMode="auto">
              <a:xfrm>
                <a:off x="2396" y="2915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8" name="Rectangle 131"/>
              <p:cNvSpPr>
                <a:spLocks noChangeArrowheads="1"/>
              </p:cNvSpPr>
              <p:nvPr/>
            </p:nvSpPr>
            <p:spPr bwMode="auto">
              <a:xfrm>
                <a:off x="2396" y="3081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9" name="Rectangle 132"/>
              <p:cNvSpPr>
                <a:spLocks noChangeArrowheads="1"/>
              </p:cNvSpPr>
              <p:nvPr/>
            </p:nvSpPr>
            <p:spPr bwMode="auto">
              <a:xfrm>
                <a:off x="2396" y="3249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0" name="Rectangle 133"/>
              <p:cNvSpPr>
                <a:spLocks noChangeArrowheads="1"/>
              </p:cNvSpPr>
              <p:nvPr/>
            </p:nvSpPr>
            <p:spPr bwMode="auto">
              <a:xfrm>
                <a:off x="2396" y="3583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1" name="Rectangle 134"/>
              <p:cNvSpPr>
                <a:spLocks noChangeArrowheads="1"/>
              </p:cNvSpPr>
              <p:nvPr/>
            </p:nvSpPr>
            <p:spPr bwMode="auto">
              <a:xfrm>
                <a:off x="2396" y="3751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2" name="Rectangle 135"/>
              <p:cNvSpPr>
                <a:spLocks noChangeArrowheads="1"/>
              </p:cNvSpPr>
              <p:nvPr/>
            </p:nvSpPr>
            <p:spPr bwMode="auto">
              <a:xfrm>
                <a:off x="2396" y="3919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3" name="Rectangle 136"/>
              <p:cNvSpPr>
                <a:spLocks noChangeArrowheads="1"/>
              </p:cNvSpPr>
              <p:nvPr/>
            </p:nvSpPr>
            <p:spPr bwMode="auto">
              <a:xfrm>
                <a:off x="2396" y="4253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4" name="Rectangle 137"/>
              <p:cNvSpPr>
                <a:spLocks noChangeArrowheads="1"/>
              </p:cNvSpPr>
              <p:nvPr/>
            </p:nvSpPr>
            <p:spPr bwMode="auto">
              <a:xfrm>
                <a:off x="2396" y="4421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5" name="Rectangle 138"/>
              <p:cNvSpPr>
                <a:spLocks noChangeArrowheads="1"/>
              </p:cNvSpPr>
              <p:nvPr/>
            </p:nvSpPr>
            <p:spPr bwMode="auto">
              <a:xfrm>
                <a:off x="2396" y="4587"/>
                <a:ext cx="2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6" name="Rectangle 139"/>
              <p:cNvSpPr>
                <a:spLocks noChangeArrowheads="1"/>
              </p:cNvSpPr>
              <p:nvPr/>
            </p:nvSpPr>
            <p:spPr bwMode="auto">
              <a:xfrm>
                <a:off x="2194" y="1767"/>
                <a:ext cx="51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7" name="Rectangle 140"/>
              <p:cNvSpPr>
                <a:spLocks noChangeArrowheads="1"/>
              </p:cNvSpPr>
              <p:nvPr/>
            </p:nvSpPr>
            <p:spPr bwMode="auto">
              <a:xfrm>
                <a:off x="2196" y="1770"/>
                <a:ext cx="46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8" name="Freeform 141"/>
              <p:cNvSpPr>
                <a:spLocks/>
              </p:cNvSpPr>
              <p:nvPr/>
            </p:nvSpPr>
            <p:spPr bwMode="auto">
              <a:xfrm>
                <a:off x="2190" y="1770"/>
                <a:ext cx="58" cy="38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2" y="0"/>
                  </a:cxn>
                  <a:cxn ang="0">
                    <a:pos x="52" y="17"/>
                  </a:cxn>
                  <a:cxn ang="0">
                    <a:pos x="55" y="17"/>
                  </a:cxn>
                  <a:cxn ang="0">
                    <a:pos x="52" y="15"/>
                  </a:cxn>
                  <a:cxn ang="0">
                    <a:pos x="49" y="23"/>
                  </a:cxn>
                  <a:cxn ang="0">
                    <a:pos x="52" y="25"/>
                  </a:cxn>
                  <a:cxn ang="0">
                    <a:pos x="50" y="23"/>
                  </a:cxn>
                  <a:cxn ang="0">
                    <a:pos x="46" y="28"/>
                  </a:cxn>
                  <a:cxn ang="0">
                    <a:pos x="47" y="29"/>
                  </a:cxn>
                  <a:cxn ang="0">
                    <a:pos x="46" y="28"/>
                  </a:cxn>
                  <a:cxn ang="0">
                    <a:pos x="41" y="31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33" y="32"/>
                  </a:cxn>
                  <a:cxn ang="0">
                    <a:pos x="35" y="35"/>
                  </a:cxn>
                  <a:cxn ang="0">
                    <a:pos x="35" y="32"/>
                  </a:cxn>
                  <a:cxn ang="0">
                    <a:pos x="23" y="32"/>
                  </a:cxn>
                  <a:cxn ang="0">
                    <a:pos x="23" y="35"/>
                  </a:cxn>
                  <a:cxn ang="0">
                    <a:pos x="24" y="32"/>
                  </a:cxn>
                  <a:cxn ang="0">
                    <a:pos x="17" y="29"/>
                  </a:cxn>
                  <a:cxn ang="0">
                    <a:pos x="15" y="32"/>
                  </a:cxn>
                  <a:cxn ang="0">
                    <a:pos x="17" y="31"/>
                  </a:cxn>
                  <a:cxn ang="0">
                    <a:pos x="12" y="28"/>
                  </a:cxn>
                  <a:cxn ang="0">
                    <a:pos x="11" y="29"/>
                  </a:cxn>
                  <a:cxn ang="0">
                    <a:pos x="14" y="28"/>
                  </a:cxn>
                  <a:cxn ang="0">
                    <a:pos x="9" y="23"/>
                  </a:cxn>
                  <a:cxn ang="0">
                    <a:pos x="6" y="25"/>
                  </a:cxn>
                  <a:cxn ang="0">
                    <a:pos x="9" y="23"/>
                  </a:cxn>
                  <a:cxn ang="0">
                    <a:pos x="6" y="15"/>
                  </a:cxn>
                  <a:cxn ang="0">
                    <a:pos x="3" y="17"/>
                  </a:cxn>
                  <a:cxn ang="0">
                    <a:pos x="6" y="17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3" y="26"/>
                  </a:cxn>
                  <a:cxn ang="0">
                    <a:pos x="9" y="32"/>
                  </a:cxn>
                  <a:cxn ang="0">
                    <a:pos x="7" y="31"/>
                  </a:cxn>
                  <a:cxn ang="0">
                    <a:pos x="9" y="32"/>
                  </a:cxn>
                  <a:cxn ang="0">
                    <a:pos x="14" y="35"/>
                  </a:cxn>
                  <a:cxn ang="0">
                    <a:pos x="17" y="37"/>
                  </a:cxn>
                  <a:cxn ang="0">
                    <a:pos x="14" y="35"/>
                  </a:cxn>
                  <a:cxn ang="0">
                    <a:pos x="21" y="38"/>
                  </a:cxn>
                  <a:cxn ang="0">
                    <a:pos x="36" y="38"/>
                  </a:cxn>
                  <a:cxn ang="0">
                    <a:pos x="44" y="35"/>
                  </a:cxn>
                  <a:cxn ang="0">
                    <a:pos x="41" y="37"/>
                  </a:cxn>
                  <a:cxn ang="0">
                    <a:pos x="44" y="35"/>
                  </a:cxn>
                  <a:cxn ang="0">
                    <a:pos x="49" y="32"/>
                  </a:cxn>
                  <a:cxn ang="0">
                    <a:pos x="52" y="31"/>
                  </a:cxn>
                  <a:cxn ang="0">
                    <a:pos x="50" y="32"/>
                  </a:cxn>
                  <a:cxn ang="0">
                    <a:pos x="55" y="28"/>
                  </a:cxn>
                  <a:cxn ang="0">
                    <a:pos x="55" y="26"/>
                  </a:cxn>
                  <a:cxn ang="0">
                    <a:pos x="58" y="18"/>
                  </a:cxn>
                  <a:cxn ang="0">
                    <a:pos x="58" y="17"/>
                  </a:cxn>
                  <a:cxn ang="0">
                    <a:pos x="58" y="0"/>
                  </a:cxn>
                </a:cxnLst>
                <a:rect l="0" t="0" r="r" b="b"/>
                <a:pathLst>
                  <a:path w="58" h="38">
                    <a:moveTo>
                      <a:pt x="58" y="0"/>
                    </a:moveTo>
                    <a:lnTo>
                      <a:pt x="52" y="0"/>
                    </a:lnTo>
                    <a:lnTo>
                      <a:pt x="52" y="17"/>
                    </a:lnTo>
                    <a:lnTo>
                      <a:pt x="55" y="17"/>
                    </a:lnTo>
                    <a:lnTo>
                      <a:pt x="52" y="15"/>
                    </a:lnTo>
                    <a:lnTo>
                      <a:pt x="49" y="23"/>
                    </a:lnTo>
                    <a:lnTo>
                      <a:pt x="52" y="25"/>
                    </a:lnTo>
                    <a:lnTo>
                      <a:pt x="50" y="23"/>
                    </a:lnTo>
                    <a:lnTo>
                      <a:pt x="46" y="28"/>
                    </a:lnTo>
                    <a:lnTo>
                      <a:pt x="47" y="29"/>
                    </a:lnTo>
                    <a:lnTo>
                      <a:pt x="46" y="28"/>
                    </a:lnTo>
                    <a:lnTo>
                      <a:pt x="41" y="31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33" y="32"/>
                    </a:lnTo>
                    <a:lnTo>
                      <a:pt x="35" y="35"/>
                    </a:lnTo>
                    <a:lnTo>
                      <a:pt x="35" y="32"/>
                    </a:lnTo>
                    <a:lnTo>
                      <a:pt x="23" y="32"/>
                    </a:lnTo>
                    <a:lnTo>
                      <a:pt x="23" y="35"/>
                    </a:lnTo>
                    <a:lnTo>
                      <a:pt x="24" y="32"/>
                    </a:lnTo>
                    <a:lnTo>
                      <a:pt x="17" y="29"/>
                    </a:lnTo>
                    <a:lnTo>
                      <a:pt x="15" y="32"/>
                    </a:lnTo>
                    <a:lnTo>
                      <a:pt x="17" y="31"/>
                    </a:lnTo>
                    <a:lnTo>
                      <a:pt x="12" y="28"/>
                    </a:lnTo>
                    <a:lnTo>
                      <a:pt x="11" y="29"/>
                    </a:lnTo>
                    <a:lnTo>
                      <a:pt x="14" y="28"/>
                    </a:lnTo>
                    <a:lnTo>
                      <a:pt x="9" y="23"/>
                    </a:lnTo>
                    <a:lnTo>
                      <a:pt x="6" y="25"/>
                    </a:lnTo>
                    <a:lnTo>
                      <a:pt x="9" y="23"/>
                    </a:lnTo>
                    <a:lnTo>
                      <a:pt x="6" y="15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" y="26"/>
                    </a:lnTo>
                    <a:lnTo>
                      <a:pt x="9" y="32"/>
                    </a:lnTo>
                    <a:lnTo>
                      <a:pt x="7" y="31"/>
                    </a:lnTo>
                    <a:lnTo>
                      <a:pt x="9" y="32"/>
                    </a:lnTo>
                    <a:lnTo>
                      <a:pt x="14" y="35"/>
                    </a:lnTo>
                    <a:lnTo>
                      <a:pt x="17" y="37"/>
                    </a:lnTo>
                    <a:lnTo>
                      <a:pt x="14" y="35"/>
                    </a:lnTo>
                    <a:lnTo>
                      <a:pt x="21" y="38"/>
                    </a:lnTo>
                    <a:lnTo>
                      <a:pt x="36" y="38"/>
                    </a:lnTo>
                    <a:lnTo>
                      <a:pt x="44" y="35"/>
                    </a:lnTo>
                    <a:lnTo>
                      <a:pt x="41" y="37"/>
                    </a:lnTo>
                    <a:lnTo>
                      <a:pt x="44" y="35"/>
                    </a:lnTo>
                    <a:lnTo>
                      <a:pt x="49" y="32"/>
                    </a:lnTo>
                    <a:lnTo>
                      <a:pt x="52" y="31"/>
                    </a:lnTo>
                    <a:lnTo>
                      <a:pt x="50" y="32"/>
                    </a:lnTo>
                    <a:lnTo>
                      <a:pt x="55" y="28"/>
                    </a:lnTo>
                    <a:lnTo>
                      <a:pt x="55" y="26"/>
                    </a:lnTo>
                    <a:lnTo>
                      <a:pt x="58" y="18"/>
                    </a:lnTo>
                    <a:lnTo>
                      <a:pt x="58" y="1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9" name="Freeform 142"/>
              <p:cNvSpPr>
                <a:spLocks/>
              </p:cNvSpPr>
              <p:nvPr/>
            </p:nvSpPr>
            <p:spPr bwMode="auto">
              <a:xfrm>
                <a:off x="2190" y="1773"/>
                <a:ext cx="55" cy="3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52" y="14"/>
                  </a:cxn>
                  <a:cxn ang="0">
                    <a:pos x="49" y="12"/>
                  </a:cxn>
                  <a:cxn ang="0">
                    <a:pos x="46" y="20"/>
                  </a:cxn>
                  <a:cxn ang="0">
                    <a:pos x="49" y="22"/>
                  </a:cxn>
                  <a:cxn ang="0">
                    <a:pos x="47" y="20"/>
                  </a:cxn>
                  <a:cxn ang="0">
                    <a:pos x="44" y="23"/>
                  </a:cxn>
                  <a:cxn ang="0">
                    <a:pos x="46" y="25"/>
                  </a:cxn>
                  <a:cxn ang="0">
                    <a:pos x="44" y="23"/>
                  </a:cxn>
                  <a:cxn ang="0">
                    <a:pos x="40" y="26"/>
                  </a:cxn>
                  <a:cxn ang="0">
                    <a:pos x="41" y="28"/>
                  </a:cxn>
                  <a:cxn ang="0">
                    <a:pos x="40" y="25"/>
                  </a:cxn>
                  <a:cxn ang="0">
                    <a:pos x="32" y="28"/>
                  </a:cxn>
                  <a:cxn ang="0">
                    <a:pos x="33" y="31"/>
                  </a:cxn>
                  <a:cxn ang="0">
                    <a:pos x="33" y="28"/>
                  </a:cxn>
                  <a:cxn ang="0">
                    <a:pos x="21" y="28"/>
                  </a:cxn>
                  <a:cxn ang="0">
                    <a:pos x="21" y="31"/>
                  </a:cxn>
                  <a:cxn ang="0">
                    <a:pos x="23" y="28"/>
                  </a:cxn>
                  <a:cxn ang="0">
                    <a:pos x="15" y="25"/>
                  </a:cxn>
                  <a:cxn ang="0">
                    <a:pos x="14" y="28"/>
                  </a:cxn>
                  <a:cxn ang="0">
                    <a:pos x="15" y="26"/>
                  </a:cxn>
                  <a:cxn ang="0">
                    <a:pos x="11" y="23"/>
                  </a:cxn>
                  <a:cxn ang="0">
                    <a:pos x="9" y="25"/>
                  </a:cxn>
                  <a:cxn ang="0">
                    <a:pos x="12" y="23"/>
                  </a:cxn>
                  <a:cxn ang="0">
                    <a:pos x="9" y="20"/>
                  </a:cxn>
                  <a:cxn ang="0">
                    <a:pos x="6" y="22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7" y="28"/>
                  </a:cxn>
                  <a:cxn ang="0">
                    <a:pos x="6" y="26"/>
                  </a:cxn>
                  <a:cxn ang="0">
                    <a:pos x="7" y="28"/>
                  </a:cxn>
                  <a:cxn ang="0">
                    <a:pos x="12" y="31"/>
                  </a:cxn>
                  <a:cxn ang="0">
                    <a:pos x="15" y="32"/>
                  </a:cxn>
                  <a:cxn ang="0">
                    <a:pos x="12" y="31"/>
                  </a:cxn>
                  <a:cxn ang="0">
                    <a:pos x="20" y="34"/>
                  </a:cxn>
                  <a:cxn ang="0">
                    <a:pos x="35" y="34"/>
                  </a:cxn>
                  <a:cxn ang="0">
                    <a:pos x="43" y="31"/>
                  </a:cxn>
                  <a:cxn ang="0">
                    <a:pos x="40" y="32"/>
                  </a:cxn>
                  <a:cxn ang="0">
                    <a:pos x="43" y="31"/>
                  </a:cxn>
                  <a:cxn ang="0">
                    <a:pos x="47" y="28"/>
                  </a:cxn>
                  <a:cxn ang="0">
                    <a:pos x="50" y="26"/>
                  </a:cxn>
                  <a:cxn ang="0">
                    <a:pos x="49" y="28"/>
                  </a:cxn>
                  <a:cxn ang="0">
                    <a:pos x="52" y="25"/>
                  </a:cxn>
                  <a:cxn ang="0">
                    <a:pos x="52" y="23"/>
                  </a:cxn>
                  <a:cxn ang="0">
                    <a:pos x="55" y="15"/>
                  </a:cxn>
                  <a:cxn ang="0">
                    <a:pos x="55" y="14"/>
                  </a:cxn>
                  <a:cxn ang="0">
                    <a:pos x="55" y="0"/>
                  </a:cxn>
                </a:cxnLst>
                <a:rect l="0" t="0" r="r" b="b"/>
                <a:pathLst>
                  <a:path w="55" h="34">
                    <a:moveTo>
                      <a:pt x="55" y="0"/>
                    </a:moveTo>
                    <a:lnTo>
                      <a:pt x="49" y="0"/>
                    </a:lnTo>
                    <a:lnTo>
                      <a:pt x="49" y="14"/>
                    </a:lnTo>
                    <a:lnTo>
                      <a:pt x="52" y="14"/>
                    </a:lnTo>
                    <a:lnTo>
                      <a:pt x="49" y="12"/>
                    </a:lnTo>
                    <a:lnTo>
                      <a:pt x="46" y="20"/>
                    </a:lnTo>
                    <a:lnTo>
                      <a:pt x="49" y="22"/>
                    </a:lnTo>
                    <a:lnTo>
                      <a:pt x="47" y="20"/>
                    </a:lnTo>
                    <a:lnTo>
                      <a:pt x="44" y="23"/>
                    </a:lnTo>
                    <a:lnTo>
                      <a:pt x="46" y="25"/>
                    </a:lnTo>
                    <a:lnTo>
                      <a:pt x="44" y="23"/>
                    </a:lnTo>
                    <a:lnTo>
                      <a:pt x="40" y="26"/>
                    </a:lnTo>
                    <a:lnTo>
                      <a:pt x="41" y="28"/>
                    </a:lnTo>
                    <a:lnTo>
                      <a:pt x="40" y="25"/>
                    </a:lnTo>
                    <a:lnTo>
                      <a:pt x="32" y="28"/>
                    </a:lnTo>
                    <a:lnTo>
                      <a:pt x="33" y="31"/>
                    </a:lnTo>
                    <a:lnTo>
                      <a:pt x="33" y="28"/>
                    </a:lnTo>
                    <a:lnTo>
                      <a:pt x="21" y="28"/>
                    </a:lnTo>
                    <a:lnTo>
                      <a:pt x="21" y="31"/>
                    </a:lnTo>
                    <a:lnTo>
                      <a:pt x="23" y="28"/>
                    </a:lnTo>
                    <a:lnTo>
                      <a:pt x="15" y="25"/>
                    </a:lnTo>
                    <a:lnTo>
                      <a:pt x="14" y="28"/>
                    </a:lnTo>
                    <a:lnTo>
                      <a:pt x="15" y="26"/>
                    </a:lnTo>
                    <a:lnTo>
                      <a:pt x="11" y="23"/>
                    </a:lnTo>
                    <a:lnTo>
                      <a:pt x="9" y="25"/>
                    </a:lnTo>
                    <a:lnTo>
                      <a:pt x="12" y="23"/>
                    </a:lnTo>
                    <a:lnTo>
                      <a:pt x="9" y="20"/>
                    </a:lnTo>
                    <a:lnTo>
                      <a:pt x="6" y="22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7" y="28"/>
                    </a:lnTo>
                    <a:lnTo>
                      <a:pt x="6" y="26"/>
                    </a:lnTo>
                    <a:lnTo>
                      <a:pt x="7" y="28"/>
                    </a:lnTo>
                    <a:lnTo>
                      <a:pt x="12" y="31"/>
                    </a:lnTo>
                    <a:lnTo>
                      <a:pt x="15" y="32"/>
                    </a:lnTo>
                    <a:lnTo>
                      <a:pt x="12" y="31"/>
                    </a:lnTo>
                    <a:lnTo>
                      <a:pt x="20" y="34"/>
                    </a:lnTo>
                    <a:lnTo>
                      <a:pt x="35" y="34"/>
                    </a:lnTo>
                    <a:lnTo>
                      <a:pt x="43" y="31"/>
                    </a:lnTo>
                    <a:lnTo>
                      <a:pt x="40" y="32"/>
                    </a:lnTo>
                    <a:lnTo>
                      <a:pt x="43" y="31"/>
                    </a:lnTo>
                    <a:lnTo>
                      <a:pt x="47" y="28"/>
                    </a:lnTo>
                    <a:lnTo>
                      <a:pt x="50" y="26"/>
                    </a:lnTo>
                    <a:lnTo>
                      <a:pt x="49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55" y="15"/>
                    </a:lnTo>
                    <a:lnTo>
                      <a:pt x="55" y="1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0" name="Freeform 143"/>
              <p:cNvSpPr>
                <a:spLocks/>
              </p:cNvSpPr>
              <p:nvPr/>
            </p:nvSpPr>
            <p:spPr bwMode="auto">
              <a:xfrm>
                <a:off x="2191" y="1843"/>
                <a:ext cx="37" cy="6"/>
              </a:xfrm>
              <a:custGeom>
                <a:avLst/>
                <a:gdLst/>
                <a:ahLst/>
                <a:cxnLst>
                  <a:cxn ang="0">
                    <a:pos x="37" y="6"/>
                  </a:cxn>
                  <a:cxn ang="0">
                    <a:pos x="37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37" y="6"/>
                  </a:cxn>
                </a:cxnLst>
                <a:rect l="0" t="0" r="r" b="b"/>
                <a:pathLst>
                  <a:path w="37" h="6">
                    <a:moveTo>
                      <a:pt x="37" y="6"/>
                    </a:moveTo>
                    <a:lnTo>
                      <a:pt x="3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1" name="Freeform 144"/>
              <p:cNvSpPr>
                <a:spLocks/>
              </p:cNvSpPr>
              <p:nvPr/>
            </p:nvSpPr>
            <p:spPr bwMode="auto">
              <a:xfrm>
                <a:off x="2194" y="1846"/>
                <a:ext cx="37" cy="7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34" y="3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7" y="7"/>
                  </a:cxn>
                  <a:cxn ang="0">
                    <a:pos x="37" y="3"/>
                  </a:cxn>
                  <a:cxn ang="0">
                    <a:pos x="37" y="0"/>
                  </a:cxn>
                </a:cxnLst>
                <a:rect l="0" t="0" r="r" b="b"/>
                <a:pathLst>
                  <a:path w="37" h="7">
                    <a:moveTo>
                      <a:pt x="37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34" y="3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7" y="7"/>
                    </a:lnTo>
                    <a:lnTo>
                      <a:pt x="37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2" name="Freeform 145"/>
              <p:cNvSpPr>
                <a:spLocks/>
              </p:cNvSpPr>
              <p:nvPr/>
            </p:nvSpPr>
            <p:spPr bwMode="auto">
              <a:xfrm>
                <a:off x="2190" y="1814"/>
                <a:ext cx="41" cy="35"/>
              </a:xfrm>
              <a:custGeom>
                <a:avLst/>
                <a:gdLst/>
                <a:ahLst/>
                <a:cxnLst>
                  <a:cxn ang="0">
                    <a:pos x="33" y="35"/>
                  </a:cxn>
                  <a:cxn ang="0">
                    <a:pos x="36" y="32"/>
                  </a:cxn>
                  <a:cxn ang="0">
                    <a:pos x="41" y="25"/>
                  </a:cxn>
                  <a:cxn ang="0">
                    <a:pos x="38" y="10"/>
                  </a:cxn>
                  <a:cxn ang="0">
                    <a:pos x="38" y="10"/>
                  </a:cxn>
                  <a:cxn ang="0">
                    <a:pos x="24" y="0"/>
                  </a:cxn>
                  <a:cxn ang="0">
                    <a:pos x="9" y="3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0" y="16"/>
                  </a:cxn>
                  <a:cxn ang="0">
                    <a:pos x="1" y="25"/>
                  </a:cxn>
                  <a:cxn ang="0">
                    <a:pos x="6" y="32"/>
                  </a:cxn>
                  <a:cxn ang="0">
                    <a:pos x="9" y="35"/>
                  </a:cxn>
                  <a:cxn ang="0">
                    <a:pos x="9" y="26"/>
                  </a:cxn>
                  <a:cxn ang="0">
                    <a:pos x="9" y="26"/>
                  </a:cxn>
                  <a:cxn ang="0">
                    <a:pos x="3" y="23"/>
                  </a:cxn>
                  <a:cxn ang="0">
                    <a:pos x="6" y="16"/>
                  </a:cxn>
                  <a:cxn ang="0">
                    <a:pos x="6" y="17"/>
                  </a:cxn>
                  <a:cxn ang="0">
                    <a:pos x="6" y="11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4"/>
                  </a:cxn>
                  <a:cxn ang="0">
                    <a:pos x="33" y="13"/>
                  </a:cxn>
                  <a:cxn ang="0">
                    <a:pos x="38" y="16"/>
                  </a:cxn>
                  <a:cxn ang="0">
                    <a:pos x="35" y="23"/>
                  </a:cxn>
                  <a:cxn ang="0">
                    <a:pos x="36" y="22"/>
                  </a:cxn>
                  <a:cxn ang="0">
                    <a:pos x="35" y="28"/>
                  </a:cxn>
                  <a:cxn ang="0">
                    <a:pos x="29" y="31"/>
                  </a:cxn>
                </a:cxnLst>
                <a:rect l="0" t="0" r="r" b="b"/>
                <a:pathLst>
                  <a:path w="41" h="35">
                    <a:moveTo>
                      <a:pt x="29" y="31"/>
                    </a:moveTo>
                    <a:lnTo>
                      <a:pt x="33" y="35"/>
                    </a:lnTo>
                    <a:lnTo>
                      <a:pt x="38" y="31"/>
                    </a:lnTo>
                    <a:lnTo>
                      <a:pt x="36" y="32"/>
                    </a:lnTo>
                    <a:lnTo>
                      <a:pt x="38" y="29"/>
                    </a:lnTo>
                    <a:lnTo>
                      <a:pt x="41" y="25"/>
                    </a:lnTo>
                    <a:lnTo>
                      <a:pt x="41" y="14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9" y="35"/>
                    </a:lnTo>
                    <a:lnTo>
                      <a:pt x="14" y="31"/>
                    </a:lnTo>
                    <a:lnTo>
                      <a:pt x="9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6" y="17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4" y="10"/>
                    </a:lnTo>
                    <a:lnTo>
                      <a:pt x="11" y="6"/>
                    </a:lnTo>
                    <a:lnTo>
                      <a:pt x="12" y="10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10"/>
                    </a:lnTo>
                    <a:lnTo>
                      <a:pt x="30" y="6"/>
                    </a:lnTo>
                    <a:lnTo>
                      <a:pt x="29" y="10"/>
                    </a:lnTo>
                    <a:lnTo>
                      <a:pt x="33" y="14"/>
                    </a:lnTo>
                    <a:lnTo>
                      <a:pt x="35" y="11"/>
                    </a:lnTo>
                    <a:lnTo>
                      <a:pt x="33" y="13"/>
                    </a:lnTo>
                    <a:lnTo>
                      <a:pt x="36" y="17"/>
                    </a:lnTo>
                    <a:lnTo>
                      <a:pt x="38" y="16"/>
                    </a:lnTo>
                    <a:lnTo>
                      <a:pt x="35" y="16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6" y="22"/>
                    </a:lnTo>
                    <a:lnTo>
                      <a:pt x="33" y="26"/>
                    </a:lnTo>
                    <a:lnTo>
                      <a:pt x="35" y="28"/>
                    </a:lnTo>
                    <a:lnTo>
                      <a:pt x="33" y="26"/>
                    </a:ln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3" name="Freeform 146"/>
              <p:cNvSpPr>
                <a:spLocks/>
              </p:cNvSpPr>
              <p:nvPr/>
            </p:nvSpPr>
            <p:spPr bwMode="auto">
              <a:xfrm>
                <a:off x="2190" y="1816"/>
                <a:ext cx="38" cy="32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33" y="32"/>
                  </a:cxn>
                  <a:cxn ang="0">
                    <a:pos x="38" y="23"/>
                  </a:cxn>
                  <a:cxn ang="0">
                    <a:pos x="38" y="12"/>
                  </a:cxn>
                  <a:cxn ang="0">
                    <a:pos x="35" y="8"/>
                  </a:cxn>
                  <a:cxn ang="0">
                    <a:pos x="33" y="6"/>
                  </a:cxn>
                  <a:cxn ang="0">
                    <a:pos x="35" y="8"/>
                  </a:cxn>
                  <a:cxn ang="0">
                    <a:pos x="30" y="3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7" y="3"/>
                  </a:cxn>
                  <a:cxn ang="0">
                    <a:pos x="7" y="4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4" y="8"/>
                  </a:cxn>
                  <a:cxn ang="0">
                    <a:pos x="1" y="12"/>
                  </a:cxn>
                  <a:cxn ang="0">
                    <a:pos x="0" y="14"/>
                  </a:cxn>
                  <a:cxn ang="0">
                    <a:pos x="0" y="21"/>
                  </a:cxn>
                  <a:cxn ang="0">
                    <a:pos x="1" y="23"/>
                  </a:cxn>
                  <a:cxn ang="0">
                    <a:pos x="6" y="32"/>
                  </a:cxn>
                  <a:cxn ang="0">
                    <a:pos x="11" y="29"/>
                  </a:cxn>
                  <a:cxn ang="0">
                    <a:pos x="6" y="20"/>
                  </a:cxn>
                  <a:cxn ang="0">
                    <a:pos x="3" y="21"/>
                  </a:cxn>
                  <a:cxn ang="0">
                    <a:pos x="6" y="21"/>
                  </a:cxn>
                  <a:cxn ang="0">
                    <a:pos x="6" y="14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2"/>
                  </a:cxn>
                  <a:cxn ang="0">
                    <a:pos x="12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18" y="6"/>
                  </a:cxn>
                  <a:cxn ang="0">
                    <a:pos x="17" y="3"/>
                  </a:cxn>
                  <a:cxn ang="0">
                    <a:pos x="17" y="6"/>
                  </a:cxn>
                  <a:cxn ang="0">
                    <a:pos x="21" y="6"/>
                  </a:cxn>
                  <a:cxn ang="0">
                    <a:pos x="21" y="3"/>
                  </a:cxn>
                  <a:cxn ang="0">
                    <a:pos x="20" y="6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27" y="9"/>
                  </a:cxn>
                  <a:cxn ang="0">
                    <a:pos x="30" y="12"/>
                  </a:cxn>
                  <a:cxn ang="0">
                    <a:pos x="32" y="9"/>
                  </a:cxn>
                  <a:cxn ang="0">
                    <a:pos x="30" y="11"/>
                  </a:cxn>
                  <a:cxn ang="0">
                    <a:pos x="33" y="15"/>
                  </a:cxn>
                  <a:cxn ang="0">
                    <a:pos x="35" y="14"/>
                  </a:cxn>
                  <a:cxn ang="0">
                    <a:pos x="32" y="14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3" y="20"/>
                  </a:cxn>
                  <a:cxn ang="0">
                    <a:pos x="29" y="29"/>
                  </a:cxn>
                </a:cxnLst>
                <a:rect l="0" t="0" r="r" b="b"/>
                <a:pathLst>
                  <a:path w="38" h="32">
                    <a:moveTo>
                      <a:pt x="29" y="29"/>
                    </a:moveTo>
                    <a:lnTo>
                      <a:pt x="33" y="32"/>
                    </a:lnTo>
                    <a:lnTo>
                      <a:pt x="38" y="23"/>
                    </a:lnTo>
                    <a:lnTo>
                      <a:pt x="38" y="12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0" y="3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1" y="23"/>
                    </a:lnTo>
                    <a:lnTo>
                      <a:pt x="6" y="32"/>
                    </a:lnTo>
                    <a:lnTo>
                      <a:pt x="11" y="29"/>
                    </a:lnTo>
                    <a:lnTo>
                      <a:pt x="6" y="20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8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33" y="15"/>
                    </a:lnTo>
                    <a:lnTo>
                      <a:pt x="35" y="14"/>
                    </a:lnTo>
                    <a:lnTo>
                      <a:pt x="32" y="14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3" y="2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4" name="Freeform 147"/>
              <p:cNvSpPr>
                <a:spLocks/>
              </p:cNvSpPr>
              <p:nvPr/>
            </p:nvSpPr>
            <p:spPr bwMode="auto">
              <a:xfrm>
                <a:off x="2193" y="1860"/>
                <a:ext cx="37" cy="20"/>
              </a:xfrm>
              <a:custGeom>
                <a:avLst/>
                <a:gdLst/>
                <a:ahLst/>
                <a:cxnLst>
                  <a:cxn ang="0">
                    <a:pos x="37" y="6"/>
                  </a:cxn>
                  <a:cxn ang="0">
                    <a:pos x="33" y="0"/>
                  </a:cxn>
                  <a:cxn ang="0">
                    <a:pos x="0" y="14"/>
                  </a:cxn>
                  <a:cxn ang="0">
                    <a:pos x="3" y="20"/>
                  </a:cxn>
                  <a:cxn ang="0">
                    <a:pos x="37" y="6"/>
                  </a:cxn>
                </a:cxnLst>
                <a:rect l="0" t="0" r="r" b="b"/>
                <a:pathLst>
                  <a:path w="37" h="20">
                    <a:moveTo>
                      <a:pt x="37" y="6"/>
                    </a:moveTo>
                    <a:lnTo>
                      <a:pt x="33" y="0"/>
                    </a:lnTo>
                    <a:lnTo>
                      <a:pt x="0" y="14"/>
                    </a:lnTo>
                    <a:lnTo>
                      <a:pt x="3" y="20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5" name="Freeform 148"/>
              <p:cNvSpPr>
                <a:spLocks/>
              </p:cNvSpPr>
              <p:nvPr/>
            </p:nvSpPr>
            <p:spPr bwMode="auto">
              <a:xfrm>
                <a:off x="2197" y="1863"/>
                <a:ext cx="34" cy="19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8" y="0"/>
                  </a:cxn>
                  <a:cxn ang="0">
                    <a:pos x="28" y="3"/>
                  </a:cxn>
                  <a:cxn ang="0">
                    <a:pos x="31" y="3"/>
                  </a:cxn>
                  <a:cxn ang="0">
                    <a:pos x="29" y="0"/>
                  </a:cxn>
                  <a:cxn ang="0">
                    <a:pos x="0" y="12"/>
                  </a:cxn>
                  <a:cxn ang="0">
                    <a:pos x="4" y="19"/>
                  </a:cxn>
                  <a:cxn ang="0">
                    <a:pos x="33" y="6"/>
                  </a:cxn>
                  <a:cxn ang="0">
                    <a:pos x="34" y="6"/>
                  </a:cxn>
                  <a:cxn ang="0">
                    <a:pos x="34" y="3"/>
                  </a:cxn>
                  <a:cxn ang="0">
                    <a:pos x="34" y="0"/>
                  </a:cxn>
                </a:cxnLst>
                <a:rect l="0" t="0" r="r" b="b"/>
                <a:pathLst>
                  <a:path w="34" h="19">
                    <a:moveTo>
                      <a:pt x="34" y="0"/>
                    </a:moveTo>
                    <a:lnTo>
                      <a:pt x="28" y="0"/>
                    </a:lnTo>
                    <a:lnTo>
                      <a:pt x="28" y="3"/>
                    </a:lnTo>
                    <a:lnTo>
                      <a:pt x="31" y="3"/>
                    </a:lnTo>
                    <a:lnTo>
                      <a:pt x="29" y="0"/>
                    </a:lnTo>
                    <a:lnTo>
                      <a:pt x="0" y="12"/>
                    </a:lnTo>
                    <a:lnTo>
                      <a:pt x="4" y="19"/>
                    </a:lnTo>
                    <a:lnTo>
                      <a:pt x="33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6" name="Freeform 149"/>
              <p:cNvSpPr>
                <a:spLocks/>
              </p:cNvSpPr>
              <p:nvPr/>
            </p:nvSpPr>
            <p:spPr bwMode="auto">
              <a:xfrm>
                <a:off x="2175" y="1865"/>
                <a:ext cx="56" cy="27"/>
              </a:xfrm>
              <a:custGeom>
                <a:avLst/>
                <a:gdLst/>
                <a:ahLst/>
                <a:cxnLst>
                  <a:cxn ang="0">
                    <a:pos x="50" y="27"/>
                  </a:cxn>
                  <a:cxn ang="0">
                    <a:pos x="56" y="27"/>
                  </a:cxn>
                  <a:cxn ang="0">
                    <a:pos x="56" y="21"/>
                  </a:cxn>
                  <a:cxn ang="0">
                    <a:pos x="55" y="21"/>
                  </a:cxn>
                  <a:cxn ang="0">
                    <a:pos x="26" y="9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24" y="15"/>
                  </a:cxn>
                  <a:cxn ang="0">
                    <a:pos x="24" y="12"/>
                  </a:cxn>
                  <a:cxn ang="0">
                    <a:pos x="22" y="15"/>
                  </a:cxn>
                  <a:cxn ang="0">
                    <a:pos x="51" y="27"/>
                  </a:cxn>
                  <a:cxn ang="0">
                    <a:pos x="53" y="24"/>
                  </a:cxn>
                  <a:cxn ang="0">
                    <a:pos x="50" y="24"/>
                  </a:cxn>
                  <a:cxn ang="0">
                    <a:pos x="50" y="27"/>
                  </a:cxn>
                </a:cxnLst>
                <a:rect l="0" t="0" r="r" b="b"/>
                <a:pathLst>
                  <a:path w="56" h="27">
                    <a:moveTo>
                      <a:pt x="50" y="27"/>
                    </a:moveTo>
                    <a:lnTo>
                      <a:pt x="56" y="27"/>
                    </a:lnTo>
                    <a:lnTo>
                      <a:pt x="56" y="21"/>
                    </a:lnTo>
                    <a:lnTo>
                      <a:pt x="55" y="21"/>
                    </a:lnTo>
                    <a:lnTo>
                      <a:pt x="26" y="9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24" y="15"/>
                    </a:lnTo>
                    <a:lnTo>
                      <a:pt x="24" y="12"/>
                    </a:lnTo>
                    <a:lnTo>
                      <a:pt x="22" y="15"/>
                    </a:lnTo>
                    <a:lnTo>
                      <a:pt x="51" y="27"/>
                    </a:lnTo>
                    <a:lnTo>
                      <a:pt x="53" y="24"/>
                    </a:lnTo>
                    <a:lnTo>
                      <a:pt x="50" y="24"/>
                    </a:lnTo>
                    <a:lnTo>
                      <a:pt x="5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7" name="Freeform 150"/>
              <p:cNvSpPr>
                <a:spLocks/>
              </p:cNvSpPr>
              <p:nvPr/>
            </p:nvSpPr>
            <p:spPr bwMode="auto">
              <a:xfrm>
                <a:off x="2173" y="1868"/>
                <a:ext cx="57" cy="27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7" y="21"/>
                  </a:cxn>
                  <a:cxn ang="0">
                    <a:pos x="23" y="7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20" y="14"/>
                  </a:cxn>
                  <a:cxn ang="0">
                    <a:pos x="53" y="27"/>
                  </a:cxn>
                </a:cxnLst>
                <a:rect l="0" t="0" r="r" b="b"/>
                <a:pathLst>
                  <a:path w="57" h="27">
                    <a:moveTo>
                      <a:pt x="53" y="27"/>
                    </a:moveTo>
                    <a:lnTo>
                      <a:pt x="57" y="21"/>
                    </a:lnTo>
                    <a:lnTo>
                      <a:pt x="23" y="7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0" y="14"/>
                    </a:lnTo>
                    <a:lnTo>
                      <a:pt x="53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8" name="Freeform 151"/>
              <p:cNvSpPr>
                <a:spLocks/>
              </p:cNvSpPr>
              <p:nvPr/>
            </p:nvSpPr>
            <p:spPr bwMode="auto">
              <a:xfrm>
                <a:off x="2190" y="1940"/>
                <a:ext cx="41" cy="38"/>
              </a:xfrm>
              <a:custGeom>
                <a:avLst/>
                <a:gdLst/>
                <a:ahLst/>
                <a:cxnLst>
                  <a:cxn ang="0">
                    <a:pos x="41" y="13"/>
                  </a:cxn>
                  <a:cxn ang="0">
                    <a:pos x="36" y="7"/>
                  </a:cxn>
                  <a:cxn ang="0">
                    <a:pos x="32" y="3"/>
                  </a:cxn>
                  <a:cxn ang="0">
                    <a:pos x="17" y="0"/>
                  </a:cxn>
                  <a:cxn ang="0">
                    <a:pos x="9" y="4"/>
                  </a:cxn>
                  <a:cxn ang="0">
                    <a:pos x="6" y="7"/>
                  </a:cxn>
                  <a:cxn ang="0">
                    <a:pos x="1" y="13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4" y="30"/>
                  </a:cxn>
                  <a:cxn ang="0">
                    <a:pos x="17" y="38"/>
                  </a:cxn>
                  <a:cxn ang="0">
                    <a:pos x="32" y="35"/>
                  </a:cxn>
                  <a:cxn ang="0">
                    <a:pos x="38" y="30"/>
                  </a:cxn>
                  <a:cxn ang="0">
                    <a:pos x="38" y="28"/>
                  </a:cxn>
                  <a:cxn ang="0">
                    <a:pos x="41" y="15"/>
                  </a:cxn>
                  <a:cxn ang="0">
                    <a:pos x="35" y="22"/>
                  </a:cxn>
                  <a:cxn ang="0">
                    <a:pos x="36" y="21"/>
                  </a:cxn>
                  <a:cxn ang="0">
                    <a:pos x="35" y="27"/>
                  </a:cxn>
                  <a:cxn ang="0">
                    <a:pos x="29" y="30"/>
                  </a:cxn>
                  <a:cxn ang="0">
                    <a:pos x="29" y="28"/>
                  </a:cxn>
                  <a:cxn ang="0">
                    <a:pos x="23" y="35"/>
                  </a:cxn>
                  <a:cxn ang="0">
                    <a:pos x="18" y="32"/>
                  </a:cxn>
                  <a:cxn ang="0">
                    <a:pos x="20" y="32"/>
                  </a:cxn>
                  <a:cxn ang="0">
                    <a:pos x="11" y="32"/>
                  </a:cxn>
                  <a:cxn ang="0">
                    <a:pos x="9" y="25"/>
                  </a:cxn>
                  <a:cxn ang="0">
                    <a:pos x="9" y="25"/>
                  </a:cxn>
                  <a:cxn ang="0">
                    <a:pos x="3" y="22"/>
                  </a:cxn>
                  <a:cxn ang="0">
                    <a:pos x="6" y="15"/>
                  </a:cxn>
                  <a:cxn ang="0">
                    <a:pos x="6" y="16"/>
                  </a:cxn>
                  <a:cxn ang="0">
                    <a:pos x="6" y="10"/>
                  </a:cxn>
                  <a:cxn ang="0">
                    <a:pos x="14" y="9"/>
                  </a:cxn>
                  <a:cxn ang="0">
                    <a:pos x="12" y="9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3"/>
                  </a:cxn>
                  <a:cxn ang="0">
                    <a:pos x="33" y="12"/>
                  </a:cxn>
                </a:cxnLst>
                <a:rect l="0" t="0" r="r" b="b"/>
                <a:pathLst>
                  <a:path w="41" h="38">
                    <a:moveTo>
                      <a:pt x="36" y="16"/>
                    </a:moveTo>
                    <a:lnTo>
                      <a:pt x="41" y="13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1" y="24"/>
                    </a:lnTo>
                    <a:lnTo>
                      <a:pt x="4" y="28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7" y="38"/>
                    </a:lnTo>
                    <a:lnTo>
                      <a:pt x="24" y="38"/>
                    </a:lnTo>
                    <a:lnTo>
                      <a:pt x="32" y="35"/>
                    </a:lnTo>
                    <a:lnTo>
                      <a:pt x="33" y="35"/>
                    </a:lnTo>
                    <a:lnTo>
                      <a:pt x="38" y="30"/>
                    </a:lnTo>
                    <a:lnTo>
                      <a:pt x="36" y="32"/>
                    </a:lnTo>
                    <a:lnTo>
                      <a:pt x="38" y="28"/>
                    </a:lnTo>
                    <a:lnTo>
                      <a:pt x="41" y="24"/>
                    </a:lnTo>
                    <a:lnTo>
                      <a:pt x="41" y="15"/>
                    </a:lnTo>
                    <a:lnTo>
                      <a:pt x="35" y="15"/>
                    </a:lnTo>
                    <a:lnTo>
                      <a:pt x="35" y="22"/>
                    </a:lnTo>
                    <a:lnTo>
                      <a:pt x="38" y="22"/>
                    </a:lnTo>
                    <a:lnTo>
                      <a:pt x="36" y="21"/>
                    </a:lnTo>
                    <a:lnTo>
                      <a:pt x="33" y="25"/>
                    </a:lnTo>
                    <a:lnTo>
                      <a:pt x="35" y="27"/>
                    </a:lnTo>
                    <a:lnTo>
                      <a:pt x="33" y="25"/>
                    </a:lnTo>
                    <a:lnTo>
                      <a:pt x="29" y="30"/>
                    </a:lnTo>
                    <a:lnTo>
                      <a:pt x="30" y="32"/>
                    </a:lnTo>
                    <a:lnTo>
                      <a:pt x="29" y="28"/>
                    </a:lnTo>
                    <a:lnTo>
                      <a:pt x="21" y="32"/>
                    </a:lnTo>
                    <a:lnTo>
                      <a:pt x="23" y="35"/>
                    </a:lnTo>
                    <a:lnTo>
                      <a:pt x="23" y="32"/>
                    </a:lnTo>
                    <a:lnTo>
                      <a:pt x="18" y="3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12" y="28"/>
                    </a:lnTo>
                    <a:lnTo>
                      <a:pt x="11" y="32"/>
                    </a:lnTo>
                    <a:lnTo>
                      <a:pt x="14" y="30"/>
                    </a:lnTo>
                    <a:lnTo>
                      <a:pt x="9" y="25"/>
                    </a:lnTo>
                    <a:lnTo>
                      <a:pt x="6" y="27"/>
                    </a:lnTo>
                    <a:lnTo>
                      <a:pt x="9" y="25"/>
                    </a:lnTo>
                    <a:lnTo>
                      <a:pt x="6" y="21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9" y="13"/>
                    </a:lnTo>
                    <a:lnTo>
                      <a:pt x="14" y="9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9"/>
                    </a:lnTo>
                    <a:lnTo>
                      <a:pt x="30" y="6"/>
                    </a:lnTo>
                    <a:lnTo>
                      <a:pt x="29" y="9"/>
                    </a:lnTo>
                    <a:lnTo>
                      <a:pt x="33" y="13"/>
                    </a:lnTo>
                    <a:lnTo>
                      <a:pt x="35" y="10"/>
                    </a:lnTo>
                    <a:lnTo>
                      <a:pt x="33" y="12"/>
                    </a:ln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9" name="Freeform 152"/>
              <p:cNvSpPr>
                <a:spLocks/>
              </p:cNvSpPr>
              <p:nvPr/>
            </p:nvSpPr>
            <p:spPr bwMode="auto">
              <a:xfrm>
                <a:off x="2190" y="1941"/>
                <a:ext cx="38" cy="35"/>
              </a:xfrm>
              <a:custGeom>
                <a:avLst/>
                <a:gdLst/>
                <a:ahLst/>
                <a:cxnLst>
                  <a:cxn ang="0">
                    <a:pos x="38" y="12"/>
                  </a:cxn>
                  <a:cxn ang="0">
                    <a:pos x="33" y="6"/>
                  </a:cxn>
                  <a:cxn ang="0">
                    <a:pos x="30" y="3"/>
                  </a:cxn>
                  <a:cxn ang="0">
                    <a:pos x="15" y="0"/>
                  </a:cxn>
                  <a:cxn ang="0">
                    <a:pos x="7" y="5"/>
                  </a:cxn>
                  <a:cxn ang="0">
                    <a:pos x="6" y="6"/>
                  </a:cxn>
                  <a:cxn ang="0">
                    <a:pos x="1" y="12"/>
                  </a:cxn>
                  <a:cxn ang="0">
                    <a:pos x="0" y="21"/>
                  </a:cxn>
                  <a:cxn ang="0">
                    <a:pos x="4" y="27"/>
                  </a:cxn>
                  <a:cxn ang="0">
                    <a:pos x="4" y="29"/>
                  </a:cxn>
                  <a:cxn ang="0">
                    <a:pos x="15" y="35"/>
                  </a:cxn>
                  <a:cxn ang="0">
                    <a:pos x="30" y="32"/>
                  </a:cxn>
                  <a:cxn ang="0">
                    <a:pos x="35" y="29"/>
                  </a:cxn>
                  <a:cxn ang="0">
                    <a:pos x="35" y="27"/>
                  </a:cxn>
                  <a:cxn ang="0">
                    <a:pos x="38" y="14"/>
                  </a:cxn>
                  <a:cxn ang="0">
                    <a:pos x="32" y="21"/>
                  </a:cxn>
                  <a:cxn ang="0">
                    <a:pos x="33" y="20"/>
                  </a:cxn>
                  <a:cxn ang="0">
                    <a:pos x="32" y="26"/>
                  </a:cxn>
                  <a:cxn ang="0">
                    <a:pos x="27" y="27"/>
                  </a:cxn>
                  <a:cxn ang="0">
                    <a:pos x="27" y="26"/>
                  </a:cxn>
                  <a:cxn ang="0">
                    <a:pos x="21" y="32"/>
                  </a:cxn>
                  <a:cxn ang="0">
                    <a:pos x="17" y="29"/>
                  </a:cxn>
                  <a:cxn ang="0">
                    <a:pos x="18" y="29"/>
                  </a:cxn>
                  <a:cxn ang="0">
                    <a:pos x="9" y="29"/>
                  </a:cxn>
                  <a:cxn ang="0">
                    <a:pos x="9" y="24"/>
                  </a:cxn>
                  <a:cxn ang="0">
                    <a:pos x="9" y="24"/>
                  </a:cxn>
                  <a:cxn ang="0">
                    <a:pos x="3" y="21"/>
                  </a:cxn>
                  <a:cxn ang="0">
                    <a:pos x="6" y="14"/>
                  </a:cxn>
                  <a:cxn ang="0">
                    <a:pos x="6" y="15"/>
                  </a:cxn>
                  <a:cxn ang="0">
                    <a:pos x="6" y="9"/>
                  </a:cxn>
                  <a:cxn ang="0">
                    <a:pos x="12" y="9"/>
                  </a:cxn>
                  <a:cxn ang="0">
                    <a:pos x="11" y="9"/>
                  </a:cxn>
                  <a:cxn ang="0">
                    <a:pos x="17" y="3"/>
                  </a:cxn>
                  <a:cxn ang="0">
                    <a:pos x="21" y="6"/>
                  </a:cxn>
                  <a:cxn ang="0">
                    <a:pos x="20" y="6"/>
                  </a:cxn>
                  <a:cxn ang="0">
                    <a:pos x="29" y="6"/>
                  </a:cxn>
                  <a:cxn ang="0">
                    <a:pos x="30" y="12"/>
                  </a:cxn>
                  <a:cxn ang="0">
                    <a:pos x="30" y="11"/>
                  </a:cxn>
                </a:cxnLst>
                <a:rect l="0" t="0" r="r" b="b"/>
                <a:pathLst>
                  <a:path w="38" h="35">
                    <a:moveTo>
                      <a:pt x="33" y="15"/>
                    </a:moveTo>
                    <a:lnTo>
                      <a:pt x="38" y="12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0" y="3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1" y="23"/>
                    </a:lnTo>
                    <a:lnTo>
                      <a:pt x="4" y="27"/>
                    </a:lnTo>
                    <a:lnTo>
                      <a:pt x="6" y="31"/>
                    </a:lnTo>
                    <a:lnTo>
                      <a:pt x="4" y="29"/>
                    </a:lnTo>
                    <a:lnTo>
                      <a:pt x="7" y="32"/>
                    </a:lnTo>
                    <a:lnTo>
                      <a:pt x="15" y="35"/>
                    </a:lnTo>
                    <a:lnTo>
                      <a:pt x="23" y="35"/>
                    </a:lnTo>
                    <a:lnTo>
                      <a:pt x="30" y="32"/>
                    </a:lnTo>
                    <a:lnTo>
                      <a:pt x="32" y="32"/>
                    </a:lnTo>
                    <a:lnTo>
                      <a:pt x="35" y="29"/>
                    </a:lnTo>
                    <a:lnTo>
                      <a:pt x="33" y="31"/>
                    </a:lnTo>
                    <a:lnTo>
                      <a:pt x="35" y="27"/>
                    </a:lnTo>
                    <a:lnTo>
                      <a:pt x="38" y="23"/>
                    </a:lnTo>
                    <a:lnTo>
                      <a:pt x="38" y="14"/>
                    </a:lnTo>
                    <a:lnTo>
                      <a:pt x="32" y="14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3" y="20"/>
                    </a:lnTo>
                    <a:lnTo>
                      <a:pt x="30" y="24"/>
                    </a:lnTo>
                    <a:lnTo>
                      <a:pt x="32" y="26"/>
                    </a:lnTo>
                    <a:lnTo>
                      <a:pt x="30" y="24"/>
                    </a:lnTo>
                    <a:lnTo>
                      <a:pt x="27" y="27"/>
                    </a:lnTo>
                    <a:lnTo>
                      <a:pt x="29" y="29"/>
                    </a:lnTo>
                    <a:lnTo>
                      <a:pt x="27" y="26"/>
                    </a:lnTo>
                    <a:lnTo>
                      <a:pt x="20" y="29"/>
                    </a:lnTo>
                    <a:lnTo>
                      <a:pt x="21" y="32"/>
                    </a:lnTo>
                    <a:lnTo>
                      <a:pt x="21" y="29"/>
                    </a:lnTo>
                    <a:lnTo>
                      <a:pt x="17" y="29"/>
                    </a:lnTo>
                    <a:lnTo>
                      <a:pt x="17" y="32"/>
                    </a:lnTo>
                    <a:lnTo>
                      <a:pt x="18" y="29"/>
                    </a:lnTo>
                    <a:lnTo>
                      <a:pt x="11" y="26"/>
                    </a:lnTo>
                    <a:lnTo>
                      <a:pt x="9" y="29"/>
                    </a:lnTo>
                    <a:lnTo>
                      <a:pt x="12" y="27"/>
                    </a:lnTo>
                    <a:lnTo>
                      <a:pt x="9" y="24"/>
                    </a:lnTo>
                    <a:lnTo>
                      <a:pt x="6" y="26"/>
                    </a:lnTo>
                    <a:lnTo>
                      <a:pt x="9" y="24"/>
                    </a:lnTo>
                    <a:lnTo>
                      <a:pt x="6" y="20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8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0" name="Freeform 153"/>
              <p:cNvSpPr>
                <a:spLocks/>
              </p:cNvSpPr>
              <p:nvPr/>
            </p:nvSpPr>
            <p:spPr bwMode="auto">
              <a:xfrm>
                <a:off x="2190" y="1991"/>
                <a:ext cx="58" cy="16"/>
              </a:xfrm>
              <a:custGeom>
                <a:avLst/>
                <a:gdLst/>
                <a:ahLst/>
                <a:cxnLst>
                  <a:cxn ang="0">
                    <a:pos x="52" y="16"/>
                  </a:cxn>
                  <a:cxn ang="0">
                    <a:pos x="58" y="16"/>
                  </a:cxn>
                  <a:cxn ang="0">
                    <a:pos x="58" y="10"/>
                  </a:cxn>
                  <a:cxn ang="0">
                    <a:pos x="55" y="5"/>
                  </a:cxn>
                  <a:cxn ang="0">
                    <a:pos x="53" y="3"/>
                  </a:cxn>
                  <a:cxn ang="0">
                    <a:pos x="4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44" y="6"/>
                  </a:cxn>
                  <a:cxn ang="0">
                    <a:pos x="44" y="3"/>
                  </a:cxn>
                  <a:cxn ang="0">
                    <a:pos x="43" y="6"/>
                  </a:cxn>
                  <a:cxn ang="0">
                    <a:pos x="50" y="10"/>
                  </a:cxn>
                  <a:cxn ang="0">
                    <a:pos x="52" y="6"/>
                  </a:cxn>
                  <a:cxn ang="0">
                    <a:pos x="50" y="8"/>
                  </a:cxn>
                  <a:cxn ang="0">
                    <a:pos x="53" y="13"/>
                  </a:cxn>
                  <a:cxn ang="0">
                    <a:pos x="55" y="11"/>
                  </a:cxn>
                  <a:cxn ang="0">
                    <a:pos x="52" y="11"/>
                  </a:cxn>
                  <a:cxn ang="0">
                    <a:pos x="52" y="16"/>
                  </a:cxn>
                </a:cxnLst>
                <a:rect l="0" t="0" r="r" b="b"/>
                <a:pathLst>
                  <a:path w="58" h="16">
                    <a:moveTo>
                      <a:pt x="52" y="16"/>
                    </a:moveTo>
                    <a:lnTo>
                      <a:pt x="58" y="16"/>
                    </a:lnTo>
                    <a:lnTo>
                      <a:pt x="58" y="10"/>
                    </a:lnTo>
                    <a:lnTo>
                      <a:pt x="55" y="5"/>
                    </a:lnTo>
                    <a:lnTo>
                      <a:pt x="53" y="3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44" y="6"/>
                    </a:lnTo>
                    <a:lnTo>
                      <a:pt x="44" y="3"/>
                    </a:lnTo>
                    <a:lnTo>
                      <a:pt x="43" y="6"/>
                    </a:lnTo>
                    <a:lnTo>
                      <a:pt x="50" y="10"/>
                    </a:lnTo>
                    <a:lnTo>
                      <a:pt x="52" y="6"/>
                    </a:lnTo>
                    <a:lnTo>
                      <a:pt x="50" y="8"/>
                    </a:lnTo>
                    <a:lnTo>
                      <a:pt x="53" y="13"/>
                    </a:lnTo>
                    <a:lnTo>
                      <a:pt x="55" y="11"/>
                    </a:lnTo>
                    <a:lnTo>
                      <a:pt x="52" y="11"/>
                    </a:lnTo>
                    <a:lnTo>
                      <a:pt x="5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1" name="Freeform 154"/>
              <p:cNvSpPr>
                <a:spLocks/>
              </p:cNvSpPr>
              <p:nvPr/>
            </p:nvSpPr>
            <p:spPr bwMode="auto">
              <a:xfrm>
                <a:off x="2237" y="1996"/>
                <a:ext cx="8" cy="14"/>
              </a:xfrm>
              <a:custGeom>
                <a:avLst/>
                <a:gdLst/>
                <a:ahLst/>
                <a:cxnLst>
                  <a:cxn ang="0">
                    <a:pos x="8" y="14"/>
                  </a:cxn>
                  <a:cxn ang="0">
                    <a:pos x="8" y="8"/>
                  </a:cxn>
                  <a:cxn ang="0">
                    <a:pos x="5" y="8"/>
                  </a:cxn>
                  <a:cxn ang="0">
                    <a:pos x="5" y="11"/>
                  </a:cxn>
                  <a:cxn ang="0">
                    <a:pos x="8" y="11"/>
                  </a:cxn>
                  <a:cxn ang="0">
                    <a:pos x="8" y="5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3" y="8"/>
                  </a:cxn>
                  <a:cxn ang="0">
                    <a:pos x="5" y="6"/>
                  </a:cxn>
                  <a:cxn ang="0">
                    <a:pos x="2" y="6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8" y="14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lnTo>
                      <a:pt x="8" y="8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8" y="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2" y="6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2" name="Freeform 155"/>
              <p:cNvSpPr>
                <a:spLocks/>
              </p:cNvSpPr>
              <p:nvPr/>
            </p:nvSpPr>
            <p:spPr bwMode="auto">
              <a:xfrm>
                <a:off x="2193" y="1993"/>
                <a:ext cx="50" cy="9"/>
              </a:xfrm>
              <a:custGeom>
                <a:avLst/>
                <a:gdLst/>
                <a:ahLst/>
                <a:cxnLst>
                  <a:cxn ang="0">
                    <a:pos x="47" y="9"/>
                  </a:cxn>
                  <a:cxn ang="0">
                    <a:pos x="50" y="3"/>
                  </a:cxn>
                  <a:cxn ang="0">
                    <a:pos x="43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40" y="6"/>
                  </a:cxn>
                  <a:cxn ang="0">
                    <a:pos x="47" y="9"/>
                  </a:cxn>
                </a:cxnLst>
                <a:rect l="0" t="0" r="r" b="b"/>
                <a:pathLst>
                  <a:path w="50" h="9">
                    <a:moveTo>
                      <a:pt x="47" y="9"/>
                    </a:moveTo>
                    <a:lnTo>
                      <a:pt x="50" y="3"/>
                    </a:lnTo>
                    <a:lnTo>
                      <a:pt x="4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40" y="6"/>
                    </a:lnTo>
                    <a:lnTo>
                      <a:pt x="4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3" name="Freeform 156"/>
              <p:cNvSpPr>
                <a:spLocks/>
              </p:cNvSpPr>
              <p:nvPr/>
            </p:nvSpPr>
            <p:spPr bwMode="auto">
              <a:xfrm>
                <a:off x="2225" y="1988"/>
                <a:ext cx="6" cy="2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" y="17"/>
                  </a:cxn>
                  <a:cxn ang="0">
                    <a:pos x="3" y="14"/>
                  </a:cxn>
                  <a:cxn ang="0">
                    <a:pos x="0" y="14"/>
                  </a:cxn>
                  <a:cxn ang="0">
                    <a:pos x="0" y="20"/>
                  </a:cxn>
                  <a:cxn ang="0">
                    <a:pos x="6" y="20"/>
                  </a:cxn>
                  <a:cxn ang="0">
                    <a:pos x="6" y="17"/>
                  </a:cxn>
                  <a:cxn ang="0">
                    <a:pos x="6" y="0"/>
                  </a:cxn>
                </a:cxnLst>
                <a:rect l="0" t="0" r="r" b="b"/>
                <a:pathLst>
                  <a:path w="6" h="20">
                    <a:moveTo>
                      <a:pt x="6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4" name="Freeform 157"/>
              <p:cNvSpPr>
                <a:spLocks/>
              </p:cNvSpPr>
              <p:nvPr/>
            </p:nvSpPr>
            <p:spPr bwMode="auto">
              <a:xfrm>
                <a:off x="2222" y="1985"/>
                <a:ext cx="6" cy="20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0"/>
                  </a:cxn>
                  <a:cxn ang="0">
                    <a:pos x="6" y="20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20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6" y="20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5" name="Freeform 158"/>
              <p:cNvSpPr>
                <a:spLocks/>
              </p:cNvSpPr>
              <p:nvPr/>
            </p:nvSpPr>
            <p:spPr bwMode="auto">
              <a:xfrm>
                <a:off x="2193" y="2054"/>
                <a:ext cx="37" cy="20"/>
              </a:xfrm>
              <a:custGeom>
                <a:avLst/>
                <a:gdLst/>
                <a:ahLst/>
                <a:cxnLst>
                  <a:cxn ang="0">
                    <a:pos x="37" y="6"/>
                  </a:cxn>
                  <a:cxn ang="0">
                    <a:pos x="33" y="0"/>
                  </a:cxn>
                  <a:cxn ang="0">
                    <a:pos x="0" y="14"/>
                  </a:cxn>
                  <a:cxn ang="0">
                    <a:pos x="3" y="20"/>
                  </a:cxn>
                  <a:cxn ang="0">
                    <a:pos x="37" y="6"/>
                  </a:cxn>
                </a:cxnLst>
                <a:rect l="0" t="0" r="r" b="b"/>
                <a:pathLst>
                  <a:path w="37" h="20">
                    <a:moveTo>
                      <a:pt x="37" y="6"/>
                    </a:moveTo>
                    <a:lnTo>
                      <a:pt x="33" y="0"/>
                    </a:lnTo>
                    <a:lnTo>
                      <a:pt x="0" y="14"/>
                    </a:lnTo>
                    <a:lnTo>
                      <a:pt x="3" y="20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6" name="Freeform 159"/>
              <p:cNvSpPr>
                <a:spLocks/>
              </p:cNvSpPr>
              <p:nvPr/>
            </p:nvSpPr>
            <p:spPr bwMode="auto">
              <a:xfrm>
                <a:off x="2197" y="2057"/>
                <a:ext cx="34" cy="1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8" y="0"/>
                  </a:cxn>
                  <a:cxn ang="0">
                    <a:pos x="28" y="3"/>
                  </a:cxn>
                  <a:cxn ang="0">
                    <a:pos x="31" y="3"/>
                  </a:cxn>
                  <a:cxn ang="0">
                    <a:pos x="29" y="0"/>
                  </a:cxn>
                  <a:cxn ang="0">
                    <a:pos x="0" y="12"/>
                  </a:cxn>
                  <a:cxn ang="0">
                    <a:pos x="4" y="18"/>
                  </a:cxn>
                  <a:cxn ang="0">
                    <a:pos x="33" y="6"/>
                  </a:cxn>
                  <a:cxn ang="0">
                    <a:pos x="34" y="6"/>
                  </a:cxn>
                  <a:cxn ang="0">
                    <a:pos x="34" y="3"/>
                  </a:cxn>
                  <a:cxn ang="0">
                    <a:pos x="34" y="0"/>
                  </a:cxn>
                </a:cxnLst>
                <a:rect l="0" t="0" r="r" b="b"/>
                <a:pathLst>
                  <a:path w="34" h="18">
                    <a:moveTo>
                      <a:pt x="34" y="0"/>
                    </a:moveTo>
                    <a:lnTo>
                      <a:pt x="28" y="0"/>
                    </a:lnTo>
                    <a:lnTo>
                      <a:pt x="28" y="3"/>
                    </a:lnTo>
                    <a:lnTo>
                      <a:pt x="31" y="3"/>
                    </a:lnTo>
                    <a:lnTo>
                      <a:pt x="29" y="0"/>
                    </a:lnTo>
                    <a:lnTo>
                      <a:pt x="0" y="12"/>
                    </a:lnTo>
                    <a:lnTo>
                      <a:pt x="4" y="18"/>
                    </a:lnTo>
                    <a:lnTo>
                      <a:pt x="33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7" name="Freeform 160"/>
              <p:cNvSpPr>
                <a:spLocks/>
              </p:cNvSpPr>
              <p:nvPr/>
            </p:nvSpPr>
            <p:spPr bwMode="auto">
              <a:xfrm>
                <a:off x="2175" y="2059"/>
                <a:ext cx="56" cy="27"/>
              </a:xfrm>
              <a:custGeom>
                <a:avLst/>
                <a:gdLst/>
                <a:ahLst/>
                <a:cxnLst>
                  <a:cxn ang="0">
                    <a:pos x="50" y="27"/>
                  </a:cxn>
                  <a:cxn ang="0">
                    <a:pos x="56" y="27"/>
                  </a:cxn>
                  <a:cxn ang="0">
                    <a:pos x="56" y="21"/>
                  </a:cxn>
                  <a:cxn ang="0">
                    <a:pos x="55" y="21"/>
                  </a:cxn>
                  <a:cxn ang="0">
                    <a:pos x="26" y="9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24" y="15"/>
                  </a:cxn>
                  <a:cxn ang="0">
                    <a:pos x="24" y="12"/>
                  </a:cxn>
                  <a:cxn ang="0">
                    <a:pos x="22" y="15"/>
                  </a:cxn>
                  <a:cxn ang="0">
                    <a:pos x="51" y="27"/>
                  </a:cxn>
                  <a:cxn ang="0">
                    <a:pos x="53" y="24"/>
                  </a:cxn>
                  <a:cxn ang="0">
                    <a:pos x="50" y="24"/>
                  </a:cxn>
                  <a:cxn ang="0">
                    <a:pos x="50" y="27"/>
                  </a:cxn>
                </a:cxnLst>
                <a:rect l="0" t="0" r="r" b="b"/>
                <a:pathLst>
                  <a:path w="56" h="27">
                    <a:moveTo>
                      <a:pt x="50" y="27"/>
                    </a:moveTo>
                    <a:lnTo>
                      <a:pt x="56" y="27"/>
                    </a:lnTo>
                    <a:lnTo>
                      <a:pt x="56" y="21"/>
                    </a:lnTo>
                    <a:lnTo>
                      <a:pt x="55" y="21"/>
                    </a:lnTo>
                    <a:lnTo>
                      <a:pt x="26" y="9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24" y="15"/>
                    </a:lnTo>
                    <a:lnTo>
                      <a:pt x="24" y="12"/>
                    </a:lnTo>
                    <a:lnTo>
                      <a:pt x="22" y="15"/>
                    </a:lnTo>
                    <a:lnTo>
                      <a:pt x="51" y="27"/>
                    </a:lnTo>
                    <a:lnTo>
                      <a:pt x="53" y="24"/>
                    </a:lnTo>
                    <a:lnTo>
                      <a:pt x="50" y="24"/>
                    </a:lnTo>
                    <a:lnTo>
                      <a:pt x="5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8" name="Freeform 161"/>
              <p:cNvSpPr>
                <a:spLocks/>
              </p:cNvSpPr>
              <p:nvPr/>
            </p:nvSpPr>
            <p:spPr bwMode="auto">
              <a:xfrm>
                <a:off x="2173" y="2062"/>
                <a:ext cx="57" cy="27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7" y="21"/>
                  </a:cxn>
                  <a:cxn ang="0">
                    <a:pos x="23" y="7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20" y="13"/>
                  </a:cxn>
                  <a:cxn ang="0">
                    <a:pos x="53" y="27"/>
                  </a:cxn>
                </a:cxnLst>
                <a:rect l="0" t="0" r="r" b="b"/>
                <a:pathLst>
                  <a:path w="57" h="27">
                    <a:moveTo>
                      <a:pt x="53" y="27"/>
                    </a:moveTo>
                    <a:lnTo>
                      <a:pt x="57" y="21"/>
                    </a:lnTo>
                    <a:lnTo>
                      <a:pt x="23" y="7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0" y="13"/>
                    </a:lnTo>
                    <a:lnTo>
                      <a:pt x="53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9" name="Freeform 162"/>
              <p:cNvSpPr>
                <a:spLocks/>
              </p:cNvSpPr>
              <p:nvPr/>
            </p:nvSpPr>
            <p:spPr bwMode="auto">
              <a:xfrm>
                <a:off x="2191" y="2092"/>
                <a:ext cx="42" cy="37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29" y="37"/>
                  </a:cxn>
                  <a:cxn ang="0">
                    <a:pos x="37" y="32"/>
                  </a:cxn>
                  <a:cxn ang="0">
                    <a:pos x="39" y="31"/>
                  </a:cxn>
                  <a:cxn ang="0">
                    <a:pos x="39" y="29"/>
                  </a:cxn>
                  <a:cxn ang="0">
                    <a:pos x="42" y="14"/>
                  </a:cxn>
                  <a:cxn ang="0">
                    <a:pos x="37" y="8"/>
                  </a:cxn>
                  <a:cxn ang="0">
                    <a:pos x="32" y="3"/>
                  </a:cxn>
                  <a:cxn ang="0">
                    <a:pos x="17" y="0"/>
                  </a:cxn>
                  <a:cxn ang="0">
                    <a:pos x="10" y="5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5" y="29"/>
                  </a:cxn>
                  <a:cxn ang="0">
                    <a:pos x="5" y="31"/>
                  </a:cxn>
                  <a:cxn ang="0">
                    <a:pos x="14" y="31"/>
                  </a:cxn>
                  <a:cxn ang="0">
                    <a:pos x="6" y="28"/>
                  </a:cxn>
                  <a:cxn ang="0">
                    <a:pos x="6" y="21"/>
                  </a:cxn>
                  <a:cxn ang="0">
                    <a:pos x="6" y="23"/>
                  </a:cxn>
                  <a:cxn ang="0">
                    <a:pos x="3" y="15"/>
                  </a:cxn>
                  <a:cxn ang="0">
                    <a:pos x="10" y="12"/>
                  </a:cxn>
                  <a:cxn ang="0">
                    <a:pos x="10" y="14"/>
                  </a:cxn>
                  <a:cxn ang="0">
                    <a:pos x="11" y="6"/>
                  </a:cxn>
                  <a:cxn ang="0">
                    <a:pos x="20" y="6"/>
                  </a:cxn>
                  <a:cxn ang="0">
                    <a:pos x="19" y="6"/>
                  </a:cxn>
                  <a:cxn ang="0">
                    <a:pos x="23" y="3"/>
                  </a:cxn>
                  <a:cxn ang="0">
                    <a:pos x="29" y="9"/>
                  </a:cxn>
                  <a:cxn ang="0">
                    <a:pos x="29" y="9"/>
                  </a:cxn>
                  <a:cxn ang="0">
                    <a:pos x="35" y="11"/>
                  </a:cxn>
                  <a:cxn ang="0">
                    <a:pos x="37" y="17"/>
                  </a:cxn>
                  <a:cxn ang="0">
                    <a:pos x="35" y="15"/>
                  </a:cxn>
                  <a:cxn ang="0">
                    <a:pos x="39" y="23"/>
                  </a:cxn>
                  <a:cxn ang="0">
                    <a:pos x="34" y="26"/>
                  </a:cxn>
                  <a:cxn ang="0">
                    <a:pos x="34" y="26"/>
                  </a:cxn>
                  <a:cxn ang="0">
                    <a:pos x="32" y="31"/>
                  </a:cxn>
                  <a:cxn ang="0">
                    <a:pos x="26" y="32"/>
                  </a:cxn>
                  <a:cxn ang="0">
                    <a:pos x="28" y="31"/>
                  </a:cxn>
                  <a:cxn ang="0">
                    <a:pos x="20" y="34"/>
                  </a:cxn>
                  <a:cxn ang="0">
                    <a:pos x="23" y="8"/>
                  </a:cxn>
                </a:cxnLst>
                <a:rect l="0" t="0" r="r" b="b"/>
                <a:pathLst>
                  <a:path w="42" h="37">
                    <a:moveTo>
                      <a:pt x="23" y="8"/>
                    </a:moveTo>
                    <a:lnTo>
                      <a:pt x="17" y="8"/>
                    </a:lnTo>
                    <a:lnTo>
                      <a:pt x="17" y="37"/>
                    </a:lnTo>
                    <a:lnTo>
                      <a:pt x="29" y="37"/>
                    </a:lnTo>
                    <a:lnTo>
                      <a:pt x="34" y="34"/>
                    </a:lnTo>
                    <a:lnTo>
                      <a:pt x="37" y="32"/>
                    </a:lnTo>
                    <a:lnTo>
                      <a:pt x="35" y="34"/>
                    </a:lnTo>
                    <a:lnTo>
                      <a:pt x="39" y="31"/>
                    </a:lnTo>
                    <a:lnTo>
                      <a:pt x="37" y="32"/>
                    </a:lnTo>
                    <a:lnTo>
                      <a:pt x="39" y="29"/>
                    </a:lnTo>
                    <a:lnTo>
                      <a:pt x="42" y="25"/>
                    </a:lnTo>
                    <a:lnTo>
                      <a:pt x="42" y="14"/>
                    </a:lnTo>
                    <a:lnTo>
                      <a:pt x="39" y="9"/>
                    </a:lnTo>
                    <a:lnTo>
                      <a:pt x="37" y="8"/>
                    </a:lnTo>
                    <a:lnTo>
                      <a:pt x="39" y="9"/>
                    </a:lnTo>
                    <a:lnTo>
                      <a:pt x="32" y="3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5" y="9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2" y="25"/>
                    </a:lnTo>
                    <a:lnTo>
                      <a:pt x="5" y="29"/>
                    </a:lnTo>
                    <a:lnTo>
                      <a:pt x="6" y="32"/>
                    </a:lnTo>
                    <a:lnTo>
                      <a:pt x="5" y="31"/>
                    </a:lnTo>
                    <a:lnTo>
                      <a:pt x="10" y="35"/>
                    </a:lnTo>
                    <a:lnTo>
                      <a:pt x="14" y="31"/>
                    </a:lnTo>
                    <a:lnTo>
                      <a:pt x="10" y="26"/>
                    </a:lnTo>
                    <a:lnTo>
                      <a:pt x="6" y="28"/>
                    </a:lnTo>
                    <a:lnTo>
                      <a:pt x="10" y="26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6" y="17"/>
                    </a:lnTo>
                    <a:lnTo>
                      <a:pt x="10" y="12"/>
                    </a:lnTo>
                    <a:lnTo>
                      <a:pt x="6" y="11"/>
                    </a:lnTo>
                    <a:lnTo>
                      <a:pt x="10" y="14"/>
                    </a:lnTo>
                    <a:lnTo>
                      <a:pt x="14" y="9"/>
                    </a:lnTo>
                    <a:lnTo>
                      <a:pt x="11" y="6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19" y="3"/>
                    </a:lnTo>
                    <a:lnTo>
                      <a:pt x="19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2" y="6"/>
                    </a:lnTo>
                    <a:lnTo>
                      <a:pt x="29" y="9"/>
                    </a:lnTo>
                    <a:lnTo>
                      <a:pt x="31" y="6"/>
                    </a:lnTo>
                    <a:lnTo>
                      <a:pt x="29" y="9"/>
                    </a:lnTo>
                    <a:lnTo>
                      <a:pt x="34" y="14"/>
                    </a:lnTo>
                    <a:lnTo>
                      <a:pt x="35" y="11"/>
                    </a:lnTo>
                    <a:lnTo>
                      <a:pt x="34" y="12"/>
                    </a:lnTo>
                    <a:lnTo>
                      <a:pt x="37" y="17"/>
                    </a:lnTo>
                    <a:lnTo>
                      <a:pt x="39" y="15"/>
                    </a:lnTo>
                    <a:lnTo>
                      <a:pt x="35" y="15"/>
                    </a:lnTo>
                    <a:lnTo>
                      <a:pt x="35" y="23"/>
                    </a:lnTo>
                    <a:lnTo>
                      <a:pt x="39" y="23"/>
                    </a:lnTo>
                    <a:lnTo>
                      <a:pt x="37" y="21"/>
                    </a:lnTo>
                    <a:lnTo>
                      <a:pt x="34" y="26"/>
                    </a:lnTo>
                    <a:lnTo>
                      <a:pt x="35" y="28"/>
                    </a:lnTo>
                    <a:lnTo>
                      <a:pt x="34" y="26"/>
                    </a:lnTo>
                    <a:lnTo>
                      <a:pt x="31" y="29"/>
                    </a:lnTo>
                    <a:lnTo>
                      <a:pt x="32" y="31"/>
                    </a:lnTo>
                    <a:lnTo>
                      <a:pt x="31" y="29"/>
                    </a:lnTo>
                    <a:lnTo>
                      <a:pt x="26" y="32"/>
                    </a:lnTo>
                    <a:lnTo>
                      <a:pt x="28" y="34"/>
                    </a:lnTo>
                    <a:lnTo>
                      <a:pt x="28" y="31"/>
                    </a:lnTo>
                    <a:lnTo>
                      <a:pt x="20" y="31"/>
                    </a:lnTo>
                    <a:lnTo>
                      <a:pt x="20" y="34"/>
                    </a:lnTo>
                    <a:lnTo>
                      <a:pt x="23" y="3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0" name="Freeform 163"/>
              <p:cNvSpPr>
                <a:spLocks/>
              </p:cNvSpPr>
              <p:nvPr/>
            </p:nvSpPr>
            <p:spPr bwMode="auto">
              <a:xfrm>
                <a:off x="2191" y="2095"/>
                <a:ext cx="39" cy="3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9" y="32"/>
                  </a:cxn>
                  <a:cxn ang="0">
                    <a:pos x="34" y="28"/>
                  </a:cxn>
                  <a:cxn ang="0">
                    <a:pos x="39" y="23"/>
                  </a:cxn>
                  <a:cxn ang="0">
                    <a:pos x="35" y="8"/>
                  </a:cxn>
                  <a:cxn ang="0">
                    <a:pos x="35" y="8"/>
                  </a:cxn>
                  <a:cxn ang="0">
                    <a:pos x="23" y="0"/>
                  </a:cxn>
                  <a:cxn ang="0">
                    <a:pos x="8" y="3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0" y="14"/>
                  </a:cxn>
                  <a:cxn ang="0">
                    <a:pos x="2" y="23"/>
                  </a:cxn>
                  <a:cxn ang="0">
                    <a:pos x="5" y="29"/>
                  </a:cxn>
                  <a:cxn ang="0">
                    <a:pos x="11" y="29"/>
                  </a:cxn>
                  <a:cxn ang="0">
                    <a:pos x="6" y="31"/>
                  </a:cxn>
                  <a:cxn ang="0">
                    <a:pos x="14" y="32"/>
                  </a:cxn>
                  <a:cxn ang="0">
                    <a:pos x="13" y="28"/>
                  </a:cxn>
                  <a:cxn ang="0">
                    <a:pos x="6" y="26"/>
                  </a:cxn>
                  <a:cxn ang="0">
                    <a:pos x="6" y="20"/>
                  </a:cxn>
                  <a:cxn ang="0">
                    <a:pos x="6" y="22"/>
                  </a:cxn>
                  <a:cxn ang="0">
                    <a:pos x="3" y="14"/>
                  </a:cxn>
                  <a:cxn ang="0">
                    <a:pos x="10" y="11"/>
                  </a:cxn>
                  <a:cxn ang="0">
                    <a:pos x="10" y="12"/>
                  </a:cxn>
                  <a:cxn ang="0">
                    <a:pos x="10" y="6"/>
                  </a:cxn>
                  <a:cxn ang="0">
                    <a:pos x="19" y="6"/>
                  </a:cxn>
                  <a:cxn ang="0">
                    <a:pos x="17" y="6"/>
                  </a:cxn>
                  <a:cxn ang="0">
                    <a:pos x="22" y="3"/>
                  </a:cxn>
                  <a:cxn ang="0">
                    <a:pos x="28" y="9"/>
                  </a:cxn>
                  <a:cxn ang="0">
                    <a:pos x="28" y="9"/>
                  </a:cxn>
                  <a:cxn ang="0">
                    <a:pos x="32" y="9"/>
                  </a:cxn>
                  <a:cxn ang="0">
                    <a:pos x="34" y="15"/>
                  </a:cxn>
                  <a:cxn ang="0">
                    <a:pos x="32" y="14"/>
                  </a:cxn>
                  <a:cxn ang="0">
                    <a:pos x="35" y="22"/>
                  </a:cxn>
                  <a:cxn ang="0">
                    <a:pos x="31" y="25"/>
                  </a:cxn>
                  <a:cxn ang="0">
                    <a:pos x="31" y="25"/>
                  </a:cxn>
                  <a:cxn ang="0">
                    <a:pos x="28" y="29"/>
                  </a:cxn>
                  <a:cxn ang="0">
                    <a:pos x="23" y="26"/>
                  </a:cxn>
                  <a:cxn ang="0">
                    <a:pos x="26" y="29"/>
                  </a:cxn>
                </a:cxnLst>
                <a:rect l="0" t="0" r="r" b="b"/>
                <a:pathLst>
                  <a:path w="39" h="35">
                    <a:moveTo>
                      <a:pt x="26" y="5"/>
                    </a:moveTo>
                    <a:lnTo>
                      <a:pt x="20" y="5"/>
                    </a:lnTo>
                    <a:lnTo>
                      <a:pt x="20" y="32"/>
                    </a:lnTo>
                    <a:lnTo>
                      <a:pt x="29" y="32"/>
                    </a:lnTo>
                    <a:lnTo>
                      <a:pt x="34" y="29"/>
                    </a:lnTo>
                    <a:lnTo>
                      <a:pt x="34" y="28"/>
                    </a:lnTo>
                    <a:lnTo>
                      <a:pt x="35" y="28"/>
                    </a:lnTo>
                    <a:lnTo>
                      <a:pt x="39" y="23"/>
                    </a:lnTo>
                    <a:lnTo>
                      <a:pt x="39" y="12"/>
                    </a:lnTo>
                    <a:lnTo>
                      <a:pt x="35" y="8"/>
                    </a:lnTo>
                    <a:lnTo>
                      <a:pt x="34" y="6"/>
                    </a:lnTo>
                    <a:lnTo>
                      <a:pt x="35" y="8"/>
                    </a:lnTo>
                    <a:lnTo>
                      <a:pt x="31" y="3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2" y="23"/>
                    </a:lnTo>
                    <a:lnTo>
                      <a:pt x="5" y="28"/>
                    </a:lnTo>
                    <a:lnTo>
                      <a:pt x="5" y="29"/>
                    </a:lnTo>
                    <a:lnTo>
                      <a:pt x="10" y="32"/>
                    </a:lnTo>
                    <a:lnTo>
                      <a:pt x="11" y="29"/>
                    </a:lnTo>
                    <a:lnTo>
                      <a:pt x="10" y="28"/>
                    </a:lnTo>
                    <a:lnTo>
                      <a:pt x="6" y="31"/>
                    </a:lnTo>
                    <a:lnTo>
                      <a:pt x="11" y="35"/>
                    </a:lnTo>
                    <a:lnTo>
                      <a:pt x="14" y="32"/>
                    </a:lnTo>
                    <a:lnTo>
                      <a:pt x="16" y="29"/>
                    </a:lnTo>
                    <a:lnTo>
                      <a:pt x="13" y="28"/>
                    </a:lnTo>
                    <a:lnTo>
                      <a:pt x="8" y="25"/>
                    </a:lnTo>
                    <a:lnTo>
                      <a:pt x="6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1"/>
                    </a:lnTo>
                    <a:lnTo>
                      <a:pt x="6" y="9"/>
                    </a:lnTo>
                    <a:lnTo>
                      <a:pt x="10" y="12"/>
                    </a:lnTo>
                    <a:lnTo>
                      <a:pt x="13" y="9"/>
                    </a:lnTo>
                    <a:lnTo>
                      <a:pt x="10" y="6"/>
                    </a:lnTo>
                    <a:lnTo>
                      <a:pt x="11" y="9"/>
                    </a:lnTo>
                    <a:lnTo>
                      <a:pt x="19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28" y="9"/>
                    </a:lnTo>
                    <a:lnTo>
                      <a:pt x="29" y="6"/>
                    </a:lnTo>
                    <a:lnTo>
                      <a:pt x="28" y="9"/>
                    </a:lnTo>
                    <a:lnTo>
                      <a:pt x="31" y="12"/>
                    </a:lnTo>
                    <a:lnTo>
                      <a:pt x="32" y="9"/>
                    </a:lnTo>
                    <a:lnTo>
                      <a:pt x="31" y="11"/>
                    </a:lnTo>
                    <a:lnTo>
                      <a:pt x="34" y="15"/>
                    </a:lnTo>
                    <a:lnTo>
                      <a:pt x="35" y="14"/>
                    </a:lnTo>
                    <a:lnTo>
                      <a:pt x="32" y="14"/>
                    </a:lnTo>
                    <a:lnTo>
                      <a:pt x="32" y="22"/>
                    </a:lnTo>
                    <a:lnTo>
                      <a:pt x="35" y="22"/>
                    </a:lnTo>
                    <a:lnTo>
                      <a:pt x="34" y="20"/>
                    </a:lnTo>
                    <a:lnTo>
                      <a:pt x="31" y="25"/>
                    </a:lnTo>
                    <a:lnTo>
                      <a:pt x="32" y="26"/>
                    </a:lnTo>
                    <a:lnTo>
                      <a:pt x="31" y="25"/>
                    </a:lnTo>
                    <a:lnTo>
                      <a:pt x="26" y="28"/>
                    </a:lnTo>
                    <a:lnTo>
                      <a:pt x="28" y="29"/>
                    </a:lnTo>
                    <a:lnTo>
                      <a:pt x="28" y="26"/>
                    </a:lnTo>
                    <a:lnTo>
                      <a:pt x="23" y="26"/>
                    </a:lnTo>
                    <a:lnTo>
                      <a:pt x="23" y="29"/>
                    </a:lnTo>
                    <a:lnTo>
                      <a:pt x="26" y="29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1" name="Freeform 164"/>
              <p:cNvSpPr>
                <a:spLocks/>
              </p:cNvSpPr>
              <p:nvPr/>
            </p:nvSpPr>
            <p:spPr bwMode="auto">
              <a:xfrm>
                <a:off x="2191" y="2165"/>
                <a:ext cx="37" cy="6"/>
              </a:xfrm>
              <a:custGeom>
                <a:avLst/>
                <a:gdLst/>
                <a:ahLst/>
                <a:cxnLst>
                  <a:cxn ang="0">
                    <a:pos x="37" y="6"/>
                  </a:cxn>
                  <a:cxn ang="0">
                    <a:pos x="37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37" y="6"/>
                  </a:cxn>
                </a:cxnLst>
                <a:rect l="0" t="0" r="r" b="b"/>
                <a:pathLst>
                  <a:path w="37" h="6">
                    <a:moveTo>
                      <a:pt x="37" y="6"/>
                    </a:moveTo>
                    <a:lnTo>
                      <a:pt x="3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2" name="Freeform 165"/>
              <p:cNvSpPr>
                <a:spLocks/>
              </p:cNvSpPr>
              <p:nvPr/>
            </p:nvSpPr>
            <p:spPr bwMode="auto">
              <a:xfrm>
                <a:off x="2194" y="2168"/>
                <a:ext cx="37" cy="6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34" y="3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7" y="6"/>
                  </a:cxn>
                  <a:cxn ang="0">
                    <a:pos x="37" y="3"/>
                  </a:cxn>
                  <a:cxn ang="0">
                    <a:pos x="37" y="0"/>
                  </a:cxn>
                </a:cxnLst>
                <a:rect l="0" t="0" r="r" b="b"/>
                <a:pathLst>
                  <a:path w="37" h="6">
                    <a:moveTo>
                      <a:pt x="37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34" y="3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37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" name="Freeform 166"/>
              <p:cNvSpPr>
                <a:spLocks/>
              </p:cNvSpPr>
              <p:nvPr/>
            </p:nvSpPr>
            <p:spPr bwMode="auto">
              <a:xfrm>
                <a:off x="2190" y="2136"/>
                <a:ext cx="41" cy="35"/>
              </a:xfrm>
              <a:custGeom>
                <a:avLst/>
                <a:gdLst/>
                <a:ahLst/>
                <a:cxnLst>
                  <a:cxn ang="0">
                    <a:pos x="33" y="35"/>
                  </a:cxn>
                  <a:cxn ang="0">
                    <a:pos x="36" y="32"/>
                  </a:cxn>
                  <a:cxn ang="0">
                    <a:pos x="41" y="25"/>
                  </a:cxn>
                  <a:cxn ang="0">
                    <a:pos x="38" y="10"/>
                  </a:cxn>
                  <a:cxn ang="0">
                    <a:pos x="38" y="10"/>
                  </a:cxn>
                  <a:cxn ang="0">
                    <a:pos x="24" y="0"/>
                  </a:cxn>
                  <a:cxn ang="0">
                    <a:pos x="9" y="3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0" y="16"/>
                  </a:cxn>
                  <a:cxn ang="0">
                    <a:pos x="1" y="25"/>
                  </a:cxn>
                  <a:cxn ang="0">
                    <a:pos x="6" y="32"/>
                  </a:cxn>
                  <a:cxn ang="0">
                    <a:pos x="9" y="35"/>
                  </a:cxn>
                  <a:cxn ang="0">
                    <a:pos x="9" y="26"/>
                  </a:cxn>
                  <a:cxn ang="0">
                    <a:pos x="9" y="26"/>
                  </a:cxn>
                  <a:cxn ang="0">
                    <a:pos x="3" y="23"/>
                  </a:cxn>
                  <a:cxn ang="0">
                    <a:pos x="6" y="16"/>
                  </a:cxn>
                  <a:cxn ang="0">
                    <a:pos x="6" y="17"/>
                  </a:cxn>
                  <a:cxn ang="0">
                    <a:pos x="6" y="11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4"/>
                  </a:cxn>
                  <a:cxn ang="0">
                    <a:pos x="33" y="13"/>
                  </a:cxn>
                  <a:cxn ang="0">
                    <a:pos x="38" y="16"/>
                  </a:cxn>
                  <a:cxn ang="0">
                    <a:pos x="35" y="23"/>
                  </a:cxn>
                  <a:cxn ang="0">
                    <a:pos x="36" y="22"/>
                  </a:cxn>
                  <a:cxn ang="0">
                    <a:pos x="35" y="28"/>
                  </a:cxn>
                  <a:cxn ang="0">
                    <a:pos x="29" y="31"/>
                  </a:cxn>
                </a:cxnLst>
                <a:rect l="0" t="0" r="r" b="b"/>
                <a:pathLst>
                  <a:path w="41" h="35">
                    <a:moveTo>
                      <a:pt x="29" y="31"/>
                    </a:moveTo>
                    <a:lnTo>
                      <a:pt x="33" y="35"/>
                    </a:lnTo>
                    <a:lnTo>
                      <a:pt x="38" y="31"/>
                    </a:lnTo>
                    <a:lnTo>
                      <a:pt x="36" y="32"/>
                    </a:lnTo>
                    <a:lnTo>
                      <a:pt x="38" y="29"/>
                    </a:lnTo>
                    <a:lnTo>
                      <a:pt x="41" y="25"/>
                    </a:lnTo>
                    <a:lnTo>
                      <a:pt x="41" y="14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9" y="35"/>
                    </a:lnTo>
                    <a:lnTo>
                      <a:pt x="14" y="31"/>
                    </a:lnTo>
                    <a:lnTo>
                      <a:pt x="9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6" y="17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4" y="10"/>
                    </a:lnTo>
                    <a:lnTo>
                      <a:pt x="11" y="6"/>
                    </a:lnTo>
                    <a:lnTo>
                      <a:pt x="12" y="10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10"/>
                    </a:lnTo>
                    <a:lnTo>
                      <a:pt x="30" y="6"/>
                    </a:lnTo>
                    <a:lnTo>
                      <a:pt x="29" y="10"/>
                    </a:lnTo>
                    <a:lnTo>
                      <a:pt x="33" y="14"/>
                    </a:lnTo>
                    <a:lnTo>
                      <a:pt x="35" y="11"/>
                    </a:lnTo>
                    <a:lnTo>
                      <a:pt x="33" y="13"/>
                    </a:lnTo>
                    <a:lnTo>
                      <a:pt x="36" y="17"/>
                    </a:lnTo>
                    <a:lnTo>
                      <a:pt x="38" y="16"/>
                    </a:lnTo>
                    <a:lnTo>
                      <a:pt x="35" y="16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6" y="22"/>
                    </a:lnTo>
                    <a:lnTo>
                      <a:pt x="33" y="26"/>
                    </a:lnTo>
                    <a:lnTo>
                      <a:pt x="35" y="28"/>
                    </a:lnTo>
                    <a:lnTo>
                      <a:pt x="33" y="26"/>
                    </a:ln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" name="Freeform 167"/>
              <p:cNvSpPr>
                <a:spLocks/>
              </p:cNvSpPr>
              <p:nvPr/>
            </p:nvSpPr>
            <p:spPr bwMode="auto">
              <a:xfrm>
                <a:off x="2190" y="2138"/>
                <a:ext cx="38" cy="32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33" y="32"/>
                  </a:cxn>
                  <a:cxn ang="0">
                    <a:pos x="38" y="23"/>
                  </a:cxn>
                  <a:cxn ang="0">
                    <a:pos x="38" y="12"/>
                  </a:cxn>
                  <a:cxn ang="0">
                    <a:pos x="35" y="8"/>
                  </a:cxn>
                  <a:cxn ang="0">
                    <a:pos x="33" y="6"/>
                  </a:cxn>
                  <a:cxn ang="0">
                    <a:pos x="35" y="8"/>
                  </a:cxn>
                  <a:cxn ang="0">
                    <a:pos x="30" y="3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7" y="3"/>
                  </a:cxn>
                  <a:cxn ang="0">
                    <a:pos x="7" y="4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4" y="8"/>
                  </a:cxn>
                  <a:cxn ang="0">
                    <a:pos x="1" y="12"/>
                  </a:cxn>
                  <a:cxn ang="0">
                    <a:pos x="0" y="14"/>
                  </a:cxn>
                  <a:cxn ang="0">
                    <a:pos x="0" y="21"/>
                  </a:cxn>
                  <a:cxn ang="0">
                    <a:pos x="1" y="23"/>
                  </a:cxn>
                  <a:cxn ang="0">
                    <a:pos x="6" y="32"/>
                  </a:cxn>
                  <a:cxn ang="0">
                    <a:pos x="11" y="29"/>
                  </a:cxn>
                  <a:cxn ang="0">
                    <a:pos x="6" y="20"/>
                  </a:cxn>
                  <a:cxn ang="0">
                    <a:pos x="3" y="21"/>
                  </a:cxn>
                  <a:cxn ang="0">
                    <a:pos x="6" y="21"/>
                  </a:cxn>
                  <a:cxn ang="0">
                    <a:pos x="6" y="14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2"/>
                  </a:cxn>
                  <a:cxn ang="0">
                    <a:pos x="12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18" y="6"/>
                  </a:cxn>
                  <a:cxn ang="0">
                    <a:pos x="17" y="3"/>
                  </a:cxn>
                  <a:cxn ang="0">
                    <a:pos x="17" y="6"/>
                  </a:cxn>
                  <a:cxn ang="0">
                    <a:pos x="21" y="6"/>
                  </a:cxn>
                  <a:cxn ang="0">
                    <a:pos x="21" y="3"/>
                  </a:cxn>
                  <a:cxn ang="0">
                    <a:pos x="20" y="6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27" y="9"/>
                  </a:cxn>
                  <a:cxn ang="0">
                    <a:pos x="30" y="12"/>
                  </a:cxn>
                  <a:cxn ang="0">
                    <a:pos x="32" y="9"/>
                  </a:cxn>
                  <a:cxn ang="0">
                    <a:pos x="30" y="11"/>
                  </a:cxn>
                  <a:cxn ang="0">
                    <a:pos x="33" y="15"/>
                  </a:cxn>
                  <a:cxn ang="0">
                    <a:pos x="35" y="14"/>
                  </a:cxn>
                  <a:cxn ang="0">
                    <a:pos x="32" y="14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3" y="20"/>
                  </a:cxn>
                  <a:cxn ang="0">
                    <a:pos x="29" y="29"/>
                  </a:cxn>
                </a:cxnLst>
                <a:rect l="0" t="0" r="r" b="b"/>
                <a:pathLst>
                  <a:path w="38" h="32">
                    <a:moveTo>
                      <a:pt x="29" y="29"/>
                    </a:moveTo>
                    <a:lnTo>
                      <a:pt x="33" y="32"/>
                    </a:lnTo>
                    <a:lnTo>
                      <a:pt x="38" y="23"/>
                    </a:lnTo>
                    <a:lnTo>
                      <a:pt x="38" y="12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0" y="3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1" y="23"/>
                    </a:lnTo>
                    <a:lnTo>
                      <a:pt x="6" y="32"/>
                    </a:lnTo>
                    <a:lnTo>
                      <a:pt x="11" y="29"/>
                    </a:lnTo>
                    <a:lnTo>
                      <a:pt x="6" y="20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8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33" y="15"/>
                    </a:lnTo>
                    <a:lnTo>
                      <a:pt x="35" y="14"/>
                    </a:lnTo>
                    <a:lnTo>
                      <a:pt x="32" y="14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3" y="2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5" name="Freeform 168"/>
              <p:cNvSpPr>
                <a:spLocks/>
              </p:cNvSpPr>
              <p:nvPr/>
            </p:nvSpPr>
            <p:spPr bwMode="auto">
              <a:xfrm>
                <a:off x="2191" y="2188"/>
                <a:ext cx="37" cy="6"/>
              </a:xfrm>
              <a:custGeom>
                <a:avLst/>
                <a:gdLst/>
                <a:ahLst/>
                <a:cxnLst>
                  <a:cxn ang="0">
                    <a:pos x="37" y="6"/>
                  </a:cxn>
                  <a:cxn ang="0">
                    <a:pos x="37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37" y="6"/>
                  </a:cxn>
                </a:cxnLst>
                <a:rect l="0" t="0" r="r" b="b"/>
                <a:pathLst>
                  <a:path w="37" h="6">
                    <a:moveTo>
                      <a:pt x="37" y="6"/>
                    </a:moveTo>
                    <a:lnTo>
                      <a:pt x="3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6" name="Freeform 169"/>
              <p:cNvSpPr>
                <a:spLocks/>
              </p:cNvSpPr>
              <p:nvPr/>
            </p:nvSpPr>
            <p:spPr bwMode="auto">
              <a:xfrm>
                <a:off x="2194" y="2191"/>
                <a:ext cx="37" cy="6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34" y="3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7" y="6"/>
                  </a:cxn>
                  <a:cxn ang="0">
                    <a:pos x="37" y="3"/>
                  </a:cxn>
                  <a:cxn ang="0">
                    <a:pos x="37" y="0"/>
                  </a:cxn>
                </a:cxnLst>
                <a:rect l="0" t="0" r="r" b="b"/>
                <a:pathLst>
                  <a:path w="37" h="6">
                    <a:moveTo>
                      <a:pt x="37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34" y="3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37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7" name="Freeform 170"/>
              <p:cNvSpPr>
                <a:spLocks/>
              </p:cNvSpPr>
              <p:nvPr/>
            </p:nvSpPr>
            <p:spPr bwMode="auto">
              <a:xfrm>
                <a:off x="2213" y="2190"/>
                <a:ext cx="20" cy="2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6"/>
                  </a:cxn>
                  <a:cxn ang="0">
                    <a:pos x="7" y="9"/>
                  </a:cxn>
                  <a:cxn ang="0">
                    <a:pos x="9" y="6"/>
                  </a:cxn>
                  <a:cxn ang="0">
                    <a:pos x="7" y="9"/>
                  </a:cxn>
                  <a:cxn ang="0">
                    <a:pos x="12" y="13"/>
                  </a:cxn>
                  <a:cxn ang="0">
                    <a:pos x="13" y="10"/>
                  </a:cxn>
                  <a:cxn ang="0">
                    <a:pos x="12" y="12"/>
                  </a:cxn>
                  <a:cxn ang="0">
                    <a:pos x="15" y="17"/>
                  </a:cxn>
                  <a:cxn ang="0">
                    <a:pos x="17" y="15"/>
                  </a:cxn>
                  <a:cxn ang="0">
                    <a:pos x="13" y="15"/>
                  </a:cxn>
                  <a:cxn ang="0">
                    <a:pos x="13" y="23"/>
                  </a:cxn>
                  <a:cxn ang="0">
                    <a:pos x="20" y="23"/>
                  </a:cxn>
                  <a:cxn ang="0">
                    <a:pos x="20" y="13"/>
                  </a:cxn>
                  <a:cxn ang="0">
                    <a:pos x="17" y="9"/>
                  </a:cxn>
                  <a:cxn ang="0">
                    <a:pos x="15" y="7"/>
                  </a:cxn>
                  <a:cxn ang="0">
                    <a:pos x="17" y="9"/>
                  </a:cxn>
                  <a:cxn ang="0">
                    <a:pos x="10" y="3"/>
                  </a:cxn>
                  <a:cxn ang="0">
                    <a:pos x="3" y="0"/>
                  </a:cxn>
                </a:cxnLst>
                <a:rect l="0" t="0" r="r" b="b"/>
                <a:pathLst>
                  <a:path w="20" h="23">
                    <a:moveTo>
                      <a:pt x="3" y="0"/>
                    </a:moveTo>
                    <a:lnTo>
                      <a:pt x="0" y="6"/>
                    </a:lnTo>
                    <a:lnTo>
                      <a:pt x="7" y="9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12" y="13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15" y="17"/>
                    </a:lnTo>
                    <a:lnTo>
                      <a:pt x="17" y="15"/>
                    </a:lnTo>
                    <a:lnTo>
                      <a:pt x="13" y="15"/>
                    </a:lnTo>
                    <a:lnTo>
                      <a:pt x="13" y="23"/>
                    </a:lnTo>
                    <a:lnTo>
                      <a:pt x="20" y="23"/>
                    </a:lnTo>
                    <a:lnTo>
                      <a:pt x="20" y="13"/>
                    </a:lnTo>
                    <a:lnTo>
                      <a:pt x="17" y="9"/>
                    </a:lnTo>
                    <a:lnTo>
                      <a:pt x="15" y="7"/>
                    </a:lnTo>
                    <a:lnTo>
                      <a:pt x="17" y="9"/>
                    </a:lnTo>
                    <a:lnTo>
                      <a:pt x="1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8" name="Freeform 171"/>
              <p:cNvSpPr>
                <a:spLocks/>
              </p:cNvSpPr>
              <p:nvPr/>
            </p:nvSpPr>
            <p:spPr bwMode="auto">
              <a:xfrm>
                <a:off x="2213" y="2191"/>
                <a:ext cx="17" cy="2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4" y="8"/>
                  </a:cxn>
                  <a:cxn ang="0">
                    <a:pos x="6" y="5"/>
                  </a:cxn>
                  <a:cxn ang="0">
                    <a:pos x="4" y="8"/>
                  </a:cxn>
                  <a:cxn ang="0">
                    <a:pos x="9" y="12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12" y="16"/>
                  </a:cxn>
                  <a:cxn ang="0">
                    <a:pos x="13" y="14"/>
                  </a:cxn>
                  <a:cxn ang="0">
                    <a:pos x="10" y="14"/>
                  </a:cxn>
                  <a:cxn ang="0">
                    <a:pos x="10" y="25"/>
                  </a:cxn>
                  <a:cxn ang="0">
                    <a:pos x="17" y="25"/>
                  </a:cxn>
                  <a:cxn ang="0">
                    <a:pos x="17" y="19"/>
                  </a:cxn>
                  <a:cxn ang="0">
                    <a:pos x="13" y="19"/>
                  </a:cxn>
                  <a:cxn ang="0">
                    <a:pos x="13" y="22"/>
                  </a:cxn>
                  <a:cxn ang="0">
                    <a:pos x="17" y="22"/>
                  </a:cxn>
                  <a:cxn ang="0">
                    <a:pos x="17" y="12"/>
                  </a:cxn>
                  <a:cxn ang="0">
                    <a:pos x="13" y="8"/>
                  </a:cxn>
                  <a:cxn ang="0">
                    <a:pos x="12" y="6"/>
                  </a:cxn>
                  <a:cxn ang="0">
                    <a:pos x="13" y="8"/>
                  </a:cxn>
                  <a:cxn ang="0">
                    <a:pos x="9" y="3"/>
                  </a:cxn>
                  <a:cxn ang="0">
                    <a:pos x="10" y="5"/>
                  </a:cxn>
                  <a:cxn ang="0">
                    <a:pos x="7" y="3"/>
                  </a:cxn>
                  <a:cxn ang="0">
                    <a:pos x="3" y="0"/>
                  </a:cxn>
                </a:cxnLst>
                <a:rect l="0" t="0" r="r" b="b"/>
                <a:pathLst>
                  <a:path w="17" h="25">
                    <a:moveTo>
                      <a:pt x="3" y="0"/>
                    </a:moveTo>
                    <a:lnTo>
                      <a:pt x="0" y="5"/>
                    </a:lnTo>
                    <a:lnTo>
                      <a:pt x="4" y="8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9" y="12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12" y="16"/>
                    </a:lnTo>
                    <a:lnTo>
                      <a:pt x="13" y="14"/>
                    </a:lnTo>
                    <a:lnTo>
                      <a:pt x="10" y="14"/>
                    </a:lnTo>
                    <a:lnTo>
                      <a:pt x="10" y="25"/>
                    </a:lnTo>
                    <a:lnTo>
                      <a:pt x="17" y="25"/>
                    </a:lnTo>
                    <a:lnTo>
                      <a:pt x="17" y="19"/>
                    </a:lnTo>
                    <a:lnTo>
                      <a:pt x="13" y="19"/>
                    </a:lnTo>
                    <a:lnTo>
                      <a:pt x="13" y="22"/>
                    </a:lnTo>
                    <a:lnTo>
                      <a:pt x="17" y="22"/>
                    </a:lnTo>
                    <a:lnTo>
                      <a:pt x="17" y="12"/>
                    </a:lnTo>
                    <a:lnTo>
                      <a:pt x="13" y="8"/>
                    </a:lnTo>
                    <a:lnTo>
                      <a:pt x="12" y="6"/>
                    </a:lnTo>
                    <a:lnTo>
                      <a:pt x="13" y="8"/>
                    </a:lnTo>
                    <a:lnTo>
                      <a:pt x="9" y="3"/>
                    </a:lnTo>
                    <a:lnTo>
                      <a:pt x="10" y="5"/>
                    </a:lnTo>
                    <a:lnTo>
                      <a:pt x="7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9" name="Freeform 172"/>
              <p:cNvSpPr>
                <a:spLocks/>
              </p:cNvSpPr>
              <p:nvPr/>
            </p:nvSpPr>
            <p:spPr bwMode="auto">
              <a:xfrm>
                <a:off x="2193" y="2258"/>
                <a:ext cx="56" cy="3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3" y="3"/>
                  </a:cxn>
                  <a:cxn ang="0">
                    <a:pos x="41" y="7"/>
                  </a:cxn>
                  <a:cxn ang="0">
                    <a:pos x="46" y="10"/>
                  </a:cxn>
                  <a:cxn ang="0">
                    <a:pos x="47" y="7"/>
                  </a:cxn>
                  <a:cxn ang="0">
                    <a:pos x="46" y="10"/>
                  </a:cxn>
                  <a:cxn ang="0">
                    <a:pos x="49" y="13"/>
                  </a:cxn>
                  <a:cxn ang="0">
                    <a:pos x="50" y="10"/>
                  </a:cxn>
                  <a:cxn ang="0">
                    <a:pos x="49" y="11"/>
                  </a:cxn>
                  <a:cxn ang="0">
                    <a:pos x="52" y="16"/>
                  </a:cxn>
                  <a:cxn ang="0">
                    <a:pos x="53" y="14"/>
                  </a:cxn>
                  <a:cxn ang="0">
                    <a:pos x="50" y="14"/>
                  </a:cxn>
                  <a:cxn ang="0">
                    <a:pos x="50" y="23"/>
                  </a:cxn>
                  <a:cxn ang="0">
                    <a:pos x="53" y="23"/>
                  </a:cxn>
                  <a:cxn ang="0">
                    <a:pos x="52" y="22"/>
                  </a:cxn>
                  <a:cxn ang="0">
                    <a:pos x="49" y="26"/>
                  </a:cxn>
                  <a:cxn ang="0">
                    <a:pos x="50" y="28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1"/>
                  </a:cxn>
                  <a:cxn ang="0">
                    <a:pos x="46" y="29"/>
                  </a:cxn>
                  <a:cxn ang="0">
                    <a:pos x="41" y="32"/>
                  </a:cxn>
                  <a:cxn ang="0">
                    <a:pos x="43" y="34"/>
                  </a:cxn>
                  <a:cxn ang="0">
                    <a:pos x="43" y="31"/>
                  </a:cxn>
                  <a:cxn ang="0">
                    <a:pos x="38" y="31"/>
                  </a:cxn>
                  <a:cxn ang="0">
                    <a:pos x="38" y="34"/>
                  </a:cxn>
                  <a:cxn ang="0">
                    <a:pos x="40" y="32"/>
                  </a:cxn>
                  <a:cxn ang="0">
                    <a:pos x="35" y="29"/>
                  </a:cxn>
                  <a:cxn ang="0">
                    <a:pos x="27" y="25"/>
                  </a:cxn>
                  <a:cxn ang="0">
                    <a:pos x="26" y="26"/>
                  </a:cxn>
                  <a:cxn ang="0">
                    <a:pos x="29" y="25"/>
                  </a:cxn>
                  <a:cxn ang="0">
                    <a:pos x="4" y="3"/>
                  </a:cxn>
                  <a:cxn ang="0">
                    <a:pos x="0" y="8"/>
                  </a:cxn>
                  <a:cxn ang="0">
                    <a:pos x="24" y="29"/>
                  </a:cxn>
                  <a:cxn ang="0">
                    <a:pos x="21" y="28"/>
                  </a:cxn>
                  <a:cxn ang="0">
                    <a:pos x="24" y="29"/>
                  </a:cxn>
                  <a:cxn ang="0">
                    <a:pos x="32" y="34"/>
                  </a:cxn>
                  <a:cxn ang="0">
                    <a:pos x="37" y="37"/>
                  </a:cxn>
                  <a:cxn ang="0">
                    <a:pos x="44" y="37"/>
                  </a:cxn>
                  <a:cxn ang="0">
                    <a:pos x="49" y="34"/>
                  </a:cxn>
                  <a:cxn ang="0">
                    <a:pos x="52" y="32"/>
                  </a:cxn>
                  <a:cxn ang="0">
                    <a:pos x="50" y="34"/>
                  </a:cxn>
                  <a:cxn ang="0">
                    <a:pos x="53" y="31"/>
                  </a:cxn>
                  <a:cxn ang="0">
                    <a:pos x="52" y="32"/>
                  </a:cxn>
                  <a:cxn ang="0">
                    <a:pos x="53" y="29"/>
                  </a:cxn>
                  <a:cxn ang="0">
                    <a:pos x="56" y="25"/>
                  </a:cxn>
                  <a:cxn ang="0">
                    <a:pos x="56" y="13"/>
                  </a:cxn>
                  <a:cxn ang="0">
                    <a:pos x="53" y="8"/>
                  </a:cxn>
                  <a:cxn ang="0">
                    <a:pos x="52" y="7"/>
                  </a:cxn>
                  <a:cxn ang="0">
                    <a:pos x="53" y="8"/>
                  </a:cxn>
                  <a:cxn ang="0">
                    <a:pos x="50" y="5"/>
                  </a:cxn>
                  <a:cxn ang="0">
                    <a:pos x="52" y="7"/>
                  </a:cxn>
                  <a:cxn ang="0">
                    <a:pos x="49" y="5"/>
                  </a:cxn>
                  <a:cxn ang="0">
                    <a:pos x="44" y="2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6" h="37">
                    <a:moveTo>
                      <a:pt x="40" y="0"/>
                    </a:moveTo>
                    <a:lnTo>
                      <a:pt x="40" y="7"/>
                    </a:lnTo>
                    <a:lnTo>
                      <a:pt x="43" y="7"/>
                    </a:lnTo>
                    <a:lnTo>
                      <a:pt x="43" y="3"/>
                    </a:lnTo>
                    <a:lnTo>
                      <a:pt x="41" y="7"/>
                    </a:lnTo>
                    <a:lnTo>
                      <a:pt x="46" y="10"/>
                    </a:lnTo>
                    <a:lnTo>
                      <a:pt x="47" y="7"/>
                    </a:lnTo>
                    <a:lnTo>
                      <a:pt x="46" y="10"/>
                    </a:lnTo>
                    <a:lnTo>
                      <a:pt x="49" y="13"/>
                    </a:lnTo>
                    <a:lnTo>
                      <a:pt x="50" y="10"/>
                    </a:lnTo>
                    <a:lnTo>
                      <a:pt x="49" y="11"/>
                    </a:lnTo>
                    <a:lnTo>
                      <a:pt x="52" y="16"/>
                    </a:lnTo>
                    <a:lnTo>
                      <a:pt x="53" y="14"/>
                    </a:lnTo>
                    <a:lnTo>
                      <a:pt x="50" y="14"/>
                    </a:lnTo>
                    <a:lnTo>
                      <a:pt x="50" y="23"/>
                    </a:lnTo>
                    <a:lnTo>
                      <a:pt x="53" y="23"/>
                    </a:lnTo>
                    <a:lnTo>
                      <a:pt x="52" y="22"/>
                    </a:lnTo>
                    <a:lnTo>
                      <a:pt x="49" y="26"/>
                    </a:lnTo>
                    <a:lnTo>
                      <a:pt x="50" y="28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1"/>
                    </a:lnTo>
                    <a:lnTo>
                      <a:pt x="46" y="29"/>
                    </a:lnTo>
                    <a:lnTo>
                      <a:pt x="41" y="32"/>
                    </a:lnTo>
                    <a:lnTo>
                      <a:pt x="43" y="34"/>
                    </a:lnTo>
                    <a:lnTo>
                      <a:pt x="43" y="31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40" y="32"/>
                    </a:lnTo>
                    <a:lnTo>
                      <a:pt x="35" y="29"/>
                    </a:lnTo>
                    <a:lnTo>
                      <a:pt x="27" y="25"/>
                    </a:lnTo>
                    <a:lnTo>
                      <a:pt x="26" y="26"/>
                    </a:lnTo>
                    <a:lnTo>
                      <a:pt x="29" y="25"/>
                    </a:lnTo>
                    <a:lnTo>
                      <a:pt x="4" y="3"/>
                    </a:lnTo>
                    <a:lnTo>
                      <a:pt x="0" y="8"/>
                    </a:lnTo>
                    <a:lnTo>
                      <a:pt x="24" y="29"/>
                    </a:lnTo>
                    <a:lnTo>
                      <a:pt x="21" y="28"/>
                    </a:lnTo>
                    <a:lnTo>
                      <a:pt x="24" y="29"/>
                    </a:lnTo>
                    <a:lnTo>
                      <a:pt x="32" y="34"/>
                    </a:lnTo>
                    <a:lnTo>
                      <a:pt x="37" y="37"/>
                    </a:lnTo>
                    <a:lnTo>
                      <a:pt x="44" y="37"/>
                    </a:lnTo>
                    <a:lnTo>
                      <a:pt x="49" y="34"/>
                    </a:lnTo>
                    <a:lnTo>
                      <a:pt x="52" y="32"/>
                    </a:lnTo>
                    <a:lnTo>
                      <a:pt x="50" y="34"/>
                    </a:lnTo>
                    <a:lnTo>
                      <a:pt x="53" y="31"/>
                    </a:lnTo>
                    <a:lnTo>
                      <a:pt x="52" y="32"/>
                    </a:lnTo>
                    <a:lnTo>
                      <a:pt x="53" y="29"/>
                    </a:lnTo>
                    <a:lnTo>
                      <a:pt x="56" y="25"/>
                    </a:lnTo>
                    <a:lnTo>
                      <a:pt x="56" y="13"/>
                    </a:lnTo>
                    <a:lnTo>
                      <a:pt x="53" y="8"/>
                    </a:lnTo>
                    <a:lnTo>
                      <a:pt x="52" y="7"/>
                    </a:lnTo>
                    <a:lnTo>
                      <a:pt x="53" y="8"/>
                    </a:lnTo>
                    <a:lnTo>
                      <a:pt x="50" y="5"/>
                    </a:lnTo>
                    <a:lnTo>
                      <a:pt x="52" y="7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0" name="Freeform 173"/>
              <p:cNvSpPr>
                <a:spLocks/>
              </p:cNvSpPr>
              <p:nvPr/>
            </p:nvSpPr>
            <p:spPr bwMode="auto">
              <a:xfrm>
                <a:off x="2193" y="2258"/>
                <a:ext cx="53" cy="34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10"/>
                  </a:cxn>
                  <a:cxn ang="0">
                    <a:pos x="43" y="10"/>
                  </a:cxn>
                  <a:cxn ang="0">
                    <a:pos x="43" y="7"/>
                  </a:cxn>
                  <a:cxn ang="0">
                    <a:pos x="41" y="10"/>
                  </a:cxn>
                  <a:cxn ang="0">
                    <a:pos x="46" y="13"/>
                  </a:cxn>
                  <a:cxn ang="0">
                    <a:pos x="47" y="10"/>
                  </a:cxn>
                  <a:cxn ang="0">
                    <a:pos x="46" y="11"/>
                  </a:cxn>
                  <a:cxn ang="0">
                    <a:pos x="49" y="16"/>
                  </a:cxn>
                  <a:cxn ang="0">
                    <a:pos x="50" y="14"/>
                  </a:cxn>
                  <a:cxn ang="0">
                    <a:pos x="47" y="14"/>
                  </a:cxn>
                  <a:cxn ang="0">
                    <a:pos x="47" y="23"/>
                  </a:cxn>
                  <a:cxn ang="0">
                    <a:pos x="50" y="23"/>
                  </a:cxn>
                  <a:cxn ang="0">
                    <a:pos x="49" y="22"/>
                  </a:cxn>
                  <a:cxn ang="0">
                    <a:pos x="46" y="26"/>
                  </a:cxn>
                  <a:cxn ang="0">
                    <a:pos x="47" y="28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1"/>
                  </a:cxn>
                  <a:cxn ang="0">
                    <a:pos x="43" y="28"/>
                  </a:cxn>
                  <a:cxn ang="0">
                    <a:pos x="38" y="28"/>
                  </a:cxn>
                  <a:cxn ang="0">
                    <a:pos x="38" y="31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7" y="22"/>
                  </a:cxn>
                  <a:cxn ang="0">
                    <a:pos x="26" y="23"/>
                  </a:cxn>
                  <a:cxn ang="0">
                    <a:pos x="29" y="22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24" y="26"/>
                  </a:cxn>
                  <a:cxn ang="0">
                    <a:pos x="21" y="25"/>
                  </a:cxn>
                  <a:cxn ang="0">
                    <a:pos x="24" y="26"/>
                  </a:cxn>
                  <a:cxn ang="0">
                    <a:pos x="32" y="31"/>
                  </a:cxn>
                  <a:cxn ang="0">
                    <a:pos x="37" y="34"/>
                  </a:cxn>
                  <a:cxn ang="0">
                    <a:pos x="44" y="34"/>
                  </a:cxn>
                  <a:cxn ang="0">
                    <a:pos x="49" y="31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53" y="25"/>
                  </a:cxn>
                  <a:cxn ang="0">
                    <a:pos x="53" y="13"/>
                  </a:cxn>
                  <a:cxn ang="0">
                    <a:pos x="50" y="8"/>
                  </a:cxn>
                  <a:cxn ang="0">
                    <a:pos x="49" y="8"/>
                  </a:cxn>
                  <a:cxn ang="0">
                    <a:pos x="44" y="5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3" y="3"/>
                  </a:cxn>
                </a:cxnLst>
                <a:rect l="0" t="0" r="r" b="b"/>
                <a:pathLst>
                  <a:path w="53" h="34">
                    <a:moveTo>
                      <a:pt x="43" y="3"/>
                    </a:moveTo>
                    <a:lnTo>
                      <a:pt x="37" y="3"/>
                    </a:lnTo>
                    <a:lnTo>
                      <a:pt x="37" y="10"/>
                    </a:lnTo>
                    <a:lnTo>
                      <a:pt x="43" y="10"/>
                    </a:lnTo>
                    <a:lnTo>
                      <a:pt x="43" y="7"/>
                    </a:lnTo>
                    <a:lnTo>
                      <a:pt x="41" y="10"/>
                    </a:lnTo>
                    <a:lnTo>
                      <a:pt x="46" y="13"/>
                    </a:lnTo>
                    <a:lnTo>
                      <a:pt x="47" y="10"/>
                    </a:lnTo>
                    <a:lnTo>
                      <a:pt x="46" y="11"/>
                    </a:lnTo>
                    <a:lnTo>
                      <a:pt x="49" y="16"/>
                    </a:lnTo>
                    <a:lnTo>
                      <a:pt x="50" y="14"/>
                    </a:lnTo>
                    <a:lnTo>
                      <a:pt x="47" y="14"/>
                    </a:lnTo>
                    <a:lnTo>
                      <a:pt x="47" y="23"/>
                    </a:lnTo>
                    <a:lnTo>
                      <a:pt x="50" y="23"/>
                    </a:lnTo>
                    <a:lnTo>
                      <a:pt x="49" y="22"/>
                    </a:lnTo>
                    <a:lnTo>
                      <a:pt x="46" y="26"/>
                    </a:lnTo>
                    <a:lnTo>
                      <a:pt x="47" y="28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1"/>
                    </a:lnTo>
                    <a:lnTo>
                      <a:pt x="43" y="28"/>
                    </a:lnTo>
                    <a:lnTo>
                      <a:pt x="38" y="28"/>
                    </a:lnTo>
                    <a:lnTo>
                      <a:pt x="38" y="31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7" y="22"/>
                    </a:lnTo>
                    <a:lnTo>
                      <a:pt x="26" y="23"/>
                    </a:lnTo>
                    <a:lnTo>
                      <a:pt x="29" y="22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24" y="26"/>
                    </a:lnTo>
                    <a:lnTo>
                      <a:pt x="21" y="25"/>
                    </a:lnTo>
                    <a:lnTo>
                      <a:pt x="24" y="26"/>
                    </a:lnTo>
                    <a:lnTo>
                      <a:pt x="32" y="31"/>
                    </a:lnTo>
                    <a:lnTo>
                      <a:pt x="37" y="34"/>
                    </a:lnTo>
                    <a:lnTo>
                      <a:pt x="44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0" y="29"/>
                    </a:lnTo>
                    <a:lnTo>
                      <a:pt x="53" y="25"/>
                    </a:lnTo>
                    <a:lnTo>
                      <a:pt x="53" y="13"/>
                    </a:lnTo>
                    <a:lnTo>
                      <a:pt x="50" y="8"/>
                    </a:lnTo>
                    <a:lnTo>
                      <a:pt x="49" y="8"/>
                    </a:lnTo>
                    <a:lnTo>
                      <a:pt x="44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7"/>
                    </a:lnTo>
                    <a:lnTo>
                      <a:pt x="43" y="7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1" name="Freeform 174"/>
              <p:cNvSpPr>
                <a:spLocks/>
              </p:cNvSpPr>
              <p:nvPr/>
            </p:nvSpPr>
            <p:spPr bwMode="auto">
              <a:xfrm>
                <a:off x="2191" y="2258"/>
                <a:ext cx="10" cy="37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3" y="3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31"/>
                  </a:cxn>
                  <a:cxn ang="0">
                    <a:pos x="3" y="31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10" y="37"/>
                  </a:cxn>
                  <a:cxn ang="0">
                    <a:pos x="10" y="34"/>
                  </a:cxn>
                  <a:cxn ang="0">
                    <a:pos x="10" y="3"/>
                  </a:cxn>
                </a:cxnLst>
                <a:rect l="0" t="0" r="r" b="b"/>
                <a:pathLst>
                  <a:path w="10" h="37">
                    <a:moveTo>
                      <a:pt x="10" y="3"/>
                    </a:moveTo>
                    <a:lnTo>
                      <a:pt x="3" y="3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2" name="Freeform 175"/>
              <p:cNvSpPr>
                <a:spLocks/>
              </p:cNvSpPr>
              <p:nvPr/>
            </p:nvSpPr>
            <p:spPr bwMode="auto">
              <a:xfrm>
                <a:off x="2188" y="2303"/>
                <a:ext cx="60" cy="41"/>
              </a:xfrm>
              <a:custGeom>
                <a:avLst/>
                <a:gdLst/>
                <a:ahLst/>
                <a:cxnLst>
                  <a:cxn ang="0">
                    <a:pos x="60" y="16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6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1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8"/>
                  </a:cxn>
                  <a:cxn ang="0">
                    <a:pos x="54" y="23"/>
                  </a:cxn>
                  <a:cxn ang="0">
                    <a:pos x="54" y="21"/>
                  </a:cxn>
                  <a:cxn ang="0">
                    <a:pos x="54" y="30"/>
                  </a:cxn>
                  <a:cxn ang="0">
                    <a:pos x="45" y="33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6" y="10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3"/>
                  </a:cxn>
                  <a:cxn ang="0">
                    <a:pos x="51" y="12"/>
                  </a:cxn>
                </a:cxnLst>
                <a:rect l="0" t="0" r="r" b="b"/>
                <a:pathLst>
                  <a:path w="60" h="41">
                    <a:moveTo>
                      <a:pt x="54" y="20"/>
                    </a:moveTo>
                    <a:lnTo>
                      <a:pt x="60" y="16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4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4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5" y="33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3"/>
                    </a:lnTo>
                    <a:lnTo>
                      <a:pt x="57" y="32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54" y="23"/>
                    </a:lnTo>
                    <a:lnTo>
                      <a:pt x="57" y="23"/>
                    </a:lnTo>
                    <a:lnTo>
                      <a:pt x="54" y="21"/>
                    </a:lnTo>
                    <a:lnTo>
                      <a:pt x="51" y="29"/>
                    </a:lnTo>
                    <a:lnTo>
                      <a:pt x="54" y="30"/>
                    </a:lnTo>
                    <a:lnTo>
                      <a:pt x="52" y="29"/>
                    </a:lnTo>
                    <a:lnTo>
                      <a:pt x="45" y="33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3"/>
                    </a:lnTo>
                    <a:lnTo>
                      <a:pt x="8" y="29"/>
                    </a:lnTo>
                    <a:lnTo>
                      <a:pt x="6" y="30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8" y="13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3"/>
                    </a:lnTo>
                    <a:lnTo>
                      <a:pt x="54" y="10"/>
                    </a:lnTo>
                    <a:lnTo>
                      <a:pt x="51" y="12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3" name="Freeform 176"/>
              <p:cNvSpPr>
                <a:spLocks/>
              </p:cNvSpPr>
              <p:nvPr/>
            </p:nvSpPr>
            <p:spPr bwMode="auto">
              <a:xfrm>
                <a:off x="2193" y="2306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4" name="Freeform 177"/>
              <p:cNvSpPr>
                <a:spLocks/>
              </p:cNvSpPr>
              <p:nvPr/>
            </p:nvSpPr>
            <p:spPr bwMode="auto">
              <a:xfrm>
                <a:off x="2193" y="2313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3" y="23"/>
                  </a:cxn>
                  <a:cxn ang="0">
                    <a:pos x="9" y="20"/>
                  </a:cxn>
                  <a:cxn ang="0">
                    <a:pos x="6" y="13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10"/>
                  </a:cxn>
                  <a:cxn ang="0">
                    <a:pos x="3" y="10"/>
                  </a:cxn>
                  <a:cxn ang="0">
                    <a:pos x="6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3" y="23"/>
                    </a:lnTo>
                    <a:lnTo>
                      <a:pt x="9" y="20"/>
                    </a:lnTo>
                    <a:lnTo>
                      <a:pt x="6" y="13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6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5" name="Freeform 178"/>
              <p:cNvSpPr>
                <a:spLocks/>
              </p:cNvSpPr>
              <p:nvPr/>
            </p:nvSpPr>
            <p:spPr bwMode="auto">
              <a:xfrm>
                <a:off x="2196" y="2330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6" name="Freeform 179"/>
              <p:cNvSpPr>
                <a:spLocks/>
              </p:cNvSpPr>
              <p:nvPr/>
            </p:nvSpPr>
            <p:spPr bwMode="auto">
              <a:xfrm>
                <a:off x="2237" y="2312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7" name="Freeform 180"/>
              <p:cNvSpPr>
                <a:spLocks/>
              </p:cNvSpPr>
              <p:nvPr/>
            </p:nvSpPr>
            <p:spPr bwMode="auto">
              <a:xfrm>
                <a:off x="2188" y="2352"/>
                <a:ext cx="60" cy="41"/>
              </a:xfrm>
              <a:custGeom>
                <a:avLst/>
                <a:gdLst/>
                <a:ahLst/>
                <a:cxnLst>
                  <a:cxn ang="0">
                    <a:pos x="60" y="16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5" y="9"/>
                  </a:cxn>
                  <a:cxn ang="0">
                    <a:pos x="0" y="16"/>
                  </a:cxn>
                  <a:cxn ang="0">
                    <a:pos x="3" y="32"/>
                  </a:cxn>
                  <a:cxn ang="0">
                    <a:pos x="13" y="38"/>
                  </a:cxn>
                  <a:cxn ang="0">
                    <a:pos x="26" y="41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57" y="32"/>
                  </a:cxn>
                  <a:cxn ang="0">
                    <a:pos x="60" y="18"/>
                  </a:cxn>
                  <a:cxn ang="0">
                    <a:pos x="54" y="22"/>
                  </a:cxn>
                  <a:cxn ang="0">
                    <a:pos x="54" y="21"/>
                  </a:cxn>
                  <a:cxn ang="0">
                    <a:pos x="54" y="30"/>
                  </a:cxn>
                  <a:cxn ang="0">
                    <a:pos x="45" y="33"/>
                  </a:cxn>
                  <a:cxn ang="0">
                    <a:pos x="46" y="32"/>
                  </a:cxn>
                  <a:cxn ang="0">
                    <a:pos x="34" y="38"/>
                  </a:cxn>
                  <a:cxn ang="0">
                    <a:pos x="26" y="35"/>
                  </a:cxn>
                  <a:cxn ang="0">
                    <a:pos x="28" y="35"/>
                  </a:cxn>
                  <a:cxn ang="0">
                    <a:pos x="14" y="35"/>
                  </a:cxn>
                  <a:cxn ang="0">
                    <a:pos x="8" y="28"/>
                  </a:cxn>
                  <a:cxn ang="0">
                    <a:pos x="9" y="28"/>
                  </a:cxn>
                  <a:cxn ang="0">
                    <a:pos x="3" y="22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6" y="10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26" y="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6" y="6"/>
                  </a:cxn>
                  <a:cxn ang="0">
                    <a:pos x="52" y="13"/>
                  </a:cxn>
                  <a:cxn ang="0">
                    <a:pos x="51" y="12"/>
                  </a:cxn>
                </a:cxnLst>
                <a:rect l="0" t="0" r="r" b="b"/>
                <a:pathLst>
                  <a:path w="60" h="41">
                    <a:moveTo>
                      <a:pt x="54" y="19"/>
                    </a:moveTo>
                    <a:lnTo>
                      <a:pt x="60" y="16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4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3" y="4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5" y="33"/>
                    </a:lnTo>
                    <a:lnTo>
                      <a:pt x="13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5" y="33"/>
                    </a:lnTo>
                    <a:lnTo>
                      <a:pt x="57" y="32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54" y="22"/>
                    </a:lnTo>
                    <a:lnTo>
                      <a:pt x="57" y="22"/>
                    </a:lnTo>
                    <a:lnTo>
                      <a:pt x="54" y="21"/>
                    </a:lnTo>
                    <a:lnTo>
                      <a:pt x="51" y="28"/>
                    </a:lnTo>
                    <a:lnTo>
                      <a:pt x="54" y="30"/>
                    </a:lnTo>
                    <a:lnTo>
                      <a:pt x="52" y="28"/>
                    </a:lnTo>
                    <a:lnTo>
                      <a:pt x="45" y="33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8" y="35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6" y="33"/>
                    </a:lnTo>
                    <a:lnTo>
                      <a:pt x="8" y="28"/>
                    </a:lnTo>
                    <a:lnTo>
                      <a:pt x="6" y="30"/>
                    </a:lnTo>
                    <a:lnTo>
                      <a:pt x="9" y="28"/>
                    </a:lnTo>
                    <a:lnTo>
                      <a:pt x="6" y="21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19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8" y="13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6" y="9"/>
                    </a:lnTo>
                    <a:lnTo>
                      <a:pt x="28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4" y="6"/>
                    </a:lnTo>
                    <a:lnTo>
                      <a:pt x="34" y="3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52" y="13"/>
                    </a:lnTo>
                    <a:lnTo>
                      <a:pt x="54" y="10"/>
                    </a:lnTo>
                    <a:lnTo>
                      <a:pt x="51" y="12"/>
                    </a:lnTo>
                    <a:lnTo>
                      <a:pt x="54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8" name="Freeform 181"/>
              <p:cNvSpPr>
                <a:spLocks/>
              </p:cNvSpPr>
              <p:nvPr/>
            </p:nvSpPr>
            <p:spPr bwMode="auto">
              <a:xfrm>
                <a:off x="2193" y="2355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9" name="Freeform 182"/>
              <p:cNvSpPr>
                <a:spLocks/>
              </p:cNvSpPr>
              <p:nvPr/>
            </p:nvSpPr>
            <p:spPr bwMode="auto">
              <a:xfrm>
                <a:off x="2193" y="2361"/>
                <a:ext cx="9" cy="2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9" y="19"/>
                  </a:cxn>
                  <a:cxn ang="0">
                    <a:pos x="6" y="12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0"/>
                  </a:cxn>
                  <a:cxn ang="0">
                    <a:pos x="9" y="3"/>
                  </a:cxn>
                </a:cxnLst>
                <a:rect l="0" t="0" r="r" b="b"/>
                <a:pathLst>
                  <a:path w="9" h="23">
                    <a:moveTo>
                      <a:pt x="9" y="3"/>
                    </a:moveTo>
                    <a:lnTo>
                      <a:pt x="3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9" y="19"/>
                    </a:lnTo>
                    <a:lnTo>
                      <a:pt x="6" y="12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0" name="Freeform 183"/>
              <p:cNvSpPr>
                <a:spLocks/>
              </p:cNvSpPr>
              <p:nvPr/>
            </p:nvSpPr>
            <p:spPr bwMode="auto">
              <a:xfrm>
                <a:off x="2196" y="2377"/>
                <a:ext cx="50" cy="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10"/>
                  </a:cxn>
                  <a:cxn ang="0">
                    <a:pos x="9" y="10"/>
                  </a:cxn>
                  <a:cxn ang="0">
                    <a:pos x="21" y="13"/>
                  </a:cxn>
                  <a:cxn ang="0">
                    <a:pos x="30" y="13"/>
                  </a:cxn>
                  <a:cxn ang="0">
                    <a:pos x="43" y="10"/>
                  </a:cxn>
                  <a:cxn ang="0">
                    <a:pos x="41" y="10"/>
                  </a:cxn>
                  <a:cxn ang="0">
                    <a:pos x="43" y="10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7"/>
                  </a:cxn>
                  <a:cxn ang="0">
                    <a:pos x="41" y="3"/>
                  </a:cxn>
                  <a:cxn ang="0">
                    <a:pos x="29" y="7"/>
                  </a:cxn>
                  <a:cxn ang="0">
                    <a:pos x="29" y="10"/>
                  </a:cxn>
                  <a:cxn ang="0">
                    <a:pos x="29" y="7"/>
                  </a:cxn>
                  <a:cxn ang="0">
                    <a:pos x="21" y="7"/>
                  </a:cxn>
                  <a:cxn ang="0">
                    <a:pos x="21" y="10"/>
                  </a:cxn>
                  <a:cxn ang="0">
                    <a:pos x="23" y="7"/>
                  </a:cxn>
                  <a:cxn ang="0">
                    <a:pos x="11" y="3"/>
                  </a:cxn>
                  <a:cxn ang="0">
                    <a:pos x="9" y="7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3">
                    <a:moveTo>
                      <a:pt x="3" y="0"/>
                    </a:moveTo>
                    <a:lnTo>
                      <a:pt x="0" y="5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21" y="13"/>
                    </a:lnTo>
                    <a:lnTo>
                      <a:pt x="30" y="13"/>
                    </a:lnTo>
                    <a:lnTo>
                      <a:pt x="43" y="10"/>
                    </a:lnTo>
                    <a:lnTo>
                      <a:pt x="41" y="10"/>
                    </a:lnTo>
                    <a:lnTo>
                      <a:pt x="43" y="10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7"/>
                    </a:lnTo>
                    <a:lnTo>
                      <a:pt x="41" y="3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3" y="7"/>
                    </a:lnTo>
                    <a:lnTo>
                      <a:pt x="11" y="3"/>
                    </a:lnTo>
                    <a:lnTo>
                      <a:pt x="9" y="7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1" name="Freeform 184"/>
              <p:cNvSpPr>
                <a:spLocks/>
              </p:cNvSpPr>
              <p:nvPr/>
            </p:nvSpPr>
            <p:spPr bwMode="auto">
              <a:xfrm>
                <a:off x="2237" y="2361"/>
                <a:ext cx="9" cy="23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9"/>
                  </a:cxn>
                </a:cxnLst>
                <a:rect l="0" t="0" r="r" b="b"/>
                <a:pathLst>
                  <a:path w="9" h="23">
                    <a:moveTo>
                      <a:pt x="0" y="19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2" name="Freeform 185"/>
              <p:cNvSpPr>
                <a:spLocks/>
              </p:cNvSpPr>
              <p:nvPr/>
            </p:nvSpPr>
            <p:spPr bwMode="auto">
              <a:xfrm>
                <a:off x="2190" y="2400"/>
                <a:ext cx="58" cy="37"/>
              </a:xfrm>
              <a:custGeom>
                <a:avLst/>
                <a:gdLst/>
                <a:ahLst/>
                <a:cxnLst>
                  <a:cxn ang="0">
                    <a:pos x="55" y="5"/>
                  </a:cxn>
                  <a:cxn ang="0">
                    <a:pos x="47" y="0"/>
                  </a:cxn>
                  <a:cxn ang="0">
                    <a:pos x="36" y="5"/>
                  </a:cxn>
                  <a:cxn ang="0">
                    <a:pos x="33" y="8"/>
                  </a:cxn>
                  <a:cxn ang="0">
                    <a:pos x="30" y="13"/>
                  </a:cxn>
                  <a:cxn ang="0">
                    <a:pos x="29" y="23"/>
                  </a:cxn>
                  <a:cxn ang="0">
                    <a:pos x="26" y="28"/>
                  </a:cxn>
                  <a:cxn ang="0">
                    <a:pos x="23" y="31"/>
                  </a:cxn>
                  <a:cxn ang="0">
                    <a:pos x="18" y="34"/>
                  </a:cxn>
                  <a:cxn ang="0">
                    <a:pos x="11" y="34"/>
                  </a:cxn>
                  <a:cxn ang="0">
                    <a:pos x="6" y="31"/>
                  </a:cxn>
                  <a:cxn ang="0">
                    <a:pos x="3" y="23"/>
                  </a:cxn>
                  <a:cxn ang="0">
                    <a:pos x="3" y="14"/>
                  </a:cxn>
                  <a:cxn ang="0">
                    <a:pos x="6" y="6"/>
                  </a:cxn>
                  <a:cxn ang="0">
                    <a:pos x="11" y="3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6" y="9"/>
                  </a:cxn>
                  <a:cxn ang="0">
                    <a:pos x="29" y="14"/>
                  </a:cxn>
                  <a:cxn ang="0">
                    <a:pos x="29" y="23"/>
                  </a:cxn>
                  <a:cxn ang="0">
                    <a:pos x="35" y="32"/>
                  </a:cxn>
                  <a:cxn ang="0">
                    <a:pos x="35" y="32"/>
                  </a:cxn>
                  <a:cxn ang="0">
                    <a:pos x="49" y="37"/>
                  </a:cxn>
                  <a:cxn ang="0">
                    <a:pos x="58" y="25"/>
                  </a:cxn>
                  <a:cxn ang="0">
                    <a:pos x="52" y="23"/>
                  </a:cxn>
                  <a:cxn ang="0">
                    <a:pos x="49" y="29"/>
                  </a:cxn>
                  <a:cxn ang="0">
                    <a:pos x="46" y="32"/>
                  </a:cxn>
                  <a:cxn ang="0">
                    <a:pos x="43" y="31"/>
                  </a:cxn>
                  <a:cxn ang="0">
                    <a:pos x="40" y="29"/>
                  </a:cxn>
                  <a:cxn ang="0">
                    <a:pos x="38" y="26"/>
                  </a:cxn>
                  <a:cxn ang="0">
                    <a:pos x="35" y="22"/>
                  </a:cxn>
                  <a:cxn ang="0">
                    <a:pos x="32" y="14"/>
                  </a:cxn>
                  <a:cxn ang="0">
                    <a:pos x="27" y="6"/>
                  </a:cxn>
                  <a:cxn ang="0">
                    <a:pos x="27" y="6"/>
                  </a:cxn>
                  <a:cxn ang="0">
                    <a:pos x="18" y="0"/>
                  </a:cxn>
                  <a:cxn ang="0">
                    <a:pos x="4" y="5"/>
                  </a:cxn>
                  <a:cxn ang="0">
                    <a:pos x="0" y="25"/>
                  </a:cxn>
                  <a:cxn ang="0">
                    <a:pos x="9" y="37"/>
                  </a:cxn>
                  <a:cxn ang="0">
                    <a:pos x="27" y="32"/>
                  </a:cxn>
                  <a:cxn ang="0">
                    <a:pos x="27" y="32"/>
                  </a:cxn>
                  <a:cxn ang="0">
                    <a:pos x="32" y="23"/>
                  </a:cxn>
                  <a:cxn ang="0">
                    <a:pos x="32" y="14"/>
                  </a:cxn>
                  <a:cxn ang="0">
                    <a:pos x="35" y="9"/>
                  </a:cxn>
                  <a:cxn ang="0">
                    <a:pos x="38" y="6"/>
                  </a:cxn>
                  <a:cxn ang="0">
                    <a:pos x="43" y="3"/>
                  </a:cxn>
                  <a:cxn ang="0">
                    <a:pos x="47" y="3"/>
                  </a:cxn>
                  <a:cxn ang="0">
                    <a:pos x="52" y="6"/>
                  </a:cxn>
                </a:cxnLst>
                <a:rect l="0" t="0" r="r" b="b"/>
                <a:pathLst>
                  <a:path w="58" h="37">
                    <a:moveTo>
                      <a:pt x="52" y="16"/>
                    </a:moveTo>
                    <a:lnTo>
                      <a:pt x="58" y="13"/>
                    </a:lnTo>
                    <a:lnTo>
                      <a:pt x="55" y="5"/>
                    </a:lnTo>
                    <a:lnTo>
                      <a:pt x="53" y="5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3" y="0"/>
                    </a:lnTo>
                    <a:lnTo>
                      <a:pt x="41" y="2"/>
                    </a:lnTo>
                    <a:lnTo>
                      <a:pt x="36" y="5"/>
                    </a:lnTo>
                    <a:lnTo>
                      <a:pt x="35" y="6"/>
                    </a:lnTo>
                    <a:lnTo>
                      <a:pt x="36" y="5"/>
                    </a:lnTo>
                    <a:lnTo>
                      <a:pt x="33" y="8"/>
                    </a:lnTo>
                    <a:lnTo>
                      <a:pt x="35" y="6"/>
                    </a:lnTo>
                    <a:lnTo>
                      <a:pt x="33" y="8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6" y="23"/>
                    </a:lnTo>
                    <a:lnTo>
                      <a:pt x="29" y="23"/>
                    </a:lnTo>
                    <a:lnTo>
                      <a:pt x="27" y="22"/>
                    </a:lnTo>
                    <a:lnTo>
                      <a:pt x="24" y="26"/>
                    </a:lnTo>
                    <a:lnTo>
                      <a:pt x="26" y="28"/>
                    </a:lnTo>
                    <a:lnTo>
                      <a:pt x="24" y="26"/>
                    </a:lnTo>
                    <a:lnTo>
                      <a:pt x="21" y="29"/>
                    </a:lnTo>
                    <a:lnTo>
                      <a:pt x="23" y="31"/>
                    </a:lnTo>
                    <a:lnTo>
                      <a:pt x="21" y="29"/>
                    </a:lnTo>
                    <a:lnTo>
                      <a:pt x="17" y="32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1" y="31"/>
                    </a:lnTo>
                    <a:lnTo>
                      <a:pt x="11" y="34"/>
                    </a:lnTo>
                    <a:lnTo>
                      <a:pt x="12" y="32"/>
                    </a:lnTo>
                    <a:lnTo>
                      <a:pt x="7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9" y="8"/>
                    </a:lnTo>
                    <a:lnTo>
                      <a:pt x="6" y="6"/>
                    </a:lnTo>
                    <a:lnTo>
                      <a:pt x="7" y="9"/>
                    </a:lnTo>
                    <a:lnTo>
                      <a:pt x="12" y="6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7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21" y="9"/>
                    </a:lnTo>
                    <a:lnTo>
                      <a:pt x="24" y="13"/>
                    </a:lnTo>
                    <a:lnTo>
                      <a:pt x="26" y="9"/>
                    </a:lnTo>
                    <a:lnTo>
                      <a:pt x="24" y="11"/>
                    </a:lnTo>
                    <a:lnTo>
                      <a:pt x="27" y="16"/>
                    </a:lnTo>
                    <a:lnTo>
                      <a:pt x="29" y="14"/>
                    </a:lnTo>
                    <a:lnTo>
                      <a:pt x="26" y="16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0" y="25"/>
                    </a:lnTo>
                    <a:lnTo>
                      <a:pt x="33" y="29"/>
                    </a:lnTo>
                    <a:lnTo>
                      <a:pt x="35" y="32"/>
                    </a:lnTo>
                    <a:lnTo>
                      <a:pt x="33" y="31"/>
                    </a:lnTo>
                    <a:lnTo>
                      <a:pt x="36" y="34"/>
                    </a:lnTo>
                    <a:lnTo>
                      <a:pt x="35" y="32"/>
                    </a:lnTo>
                    <a:lnTo>
                      <a:pt x="36" y="34"/>
                    </a:lnTo>
                    <a:lnTo>
                      <a:pt x="41" y="37"/>
                    </a:lnTo>
                    <a:lnTo>
                      <a:pt x="49" y="37"/>
                    </a:lnTo>
                    <a:lnTo>
                      <a:pt x="53" y="34"/>
                    </a:lnTo>
                    <a:lnTo>
                      <a:pt x="55" y="32"/>
                    </a:lnTo>
                    <a:lnTo>
                      <a:pt x="58" y="25"/>
                    </a:lnTo>
                    <a:lnTo>
                      <a:pt x="58" y="14"/>
                    </a:lnTo>
                    <a:lnTo>
                      <a:pt x="52" y="14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2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0" y="29"/>
                    </a:lnTo>
                    <a:lnTo>
                      <a:pt x="46" y="32"/>
                    </a:lnTo>
                    <a:lnTo>
                      <a:pt x="47" y="34"/>
                    </a:lnTo>
                    <a:lnTo>
                      <a:pt x="47" y="31"/>
                    </a:lnTo>
                    <a:lnTo>
                      <a:pt x="43" y="31"/>
                    </a:lnTo>
                    <a:lnTo>
                      <a:pt x="43" y="34"/>
                    </a:lnTo>
                    <a:lnTo>
                      <a:pt x="44" y="32"/>
                    </a:lnTo>
                    <a:lnTo>
                      <a:pt x="40" y="29"/>
                    </a:lnTo>
                    <a:lnTo>
                      <a:pt x="38" y="31"/>
                    </a:lnTo>
                    <a:lnTo>
                      <a:pt x="41" y="29"/>
                    </a:lnTo>
                    <a:lnTo>
                      <a:pt x="38" y="26"/>
                    </a:lnTo>
                    <a:lnTo>
                      <a:pt x="35" y="28"/>
                    </a:lnTo>
                    <a:lnTo>
                      <a:pt x="38" y="26"/>
                    </a:lnTo>
                    <a:lnTo>
                      <a:pt x="35" y="22"/>
                    </a:lnTo>
                    <a:lnTo>
                      <a:pt x="32" y="23"/>
                    </a:lnTo>
                    <a:lnTo>
                      <a:pt x="35" y="23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29" y="8"/>
                    </a:lnTo>
                    <a:lnTo>
                      <a:pt x="27" y="6"/>
                    </a:lnTo>
                    <a:lnTo>
                      <a:pt x="29" y="8"/>
                    </a:lnTo>
                    <a:lnTo>
                      <a:pt x="26" y="5"/>
                    </a:lnTo>
                    <a:lnTo>
                      <a:pt x="27" y="6"/>
                    </a:lnTo>
                    <a:lnTo>
                      <a:pt x="24" y="5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20" y="37"/>
                    </a:lnTo>
                    <a:lnTo>
                      <a:pt x="24" y="34"/>
                    </a:lnTo>
                    <a:lnTo>
                      <a:pt x="27" y="32"/>
                    </a:lnTo>
                    <a:lnTo>
                      <a:pt x="26" y="34"/>
                    </a:lnTo>
                    <a:lnTo>
                      <a:pt x="29" y="31"/>
                    </a:lnTo>
                    <a:lnTo>
                      <a:pt x="27" y="32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2" y="23"/>
                    </a:lnTo>
                    <a:lnTo>
                      <a:pt x="32" y="25"/>
                    </a:lnTo>
                    <a:lnTo>
                      <a:pt x="35" y="16"/>
                    </a:lnTo>
                    <a:lnTo>
                      <a:pt x="32" y="14"/>
                    </a:lnTo>
                    <a:lnTo>
                      <a:pt x="35" y="16"/>
                    </a:lnTo>
                    <a:lnTo>
                      <a:pt x="38" y="11"/>
                    </a:lnTo>
                    <a:lnTo>
                      <a:pt x="35" y="9"/>
                    </a:lnTo>
                    <a:lnTo>
                      <a:pt x="38" y="13"/>
                    </a:lnTo>
                    <a:lnTo>
                      <a:pt x="41" y="9"/>
                    </a:lnTo>
                    <a:lnTo>
                      <a:pt x="38" y="6"/>
                    </a:lnTo>
                    <a:lnTo>
                      <a:pt x="40" y="9"/>
                    </a:lnTo>
                    <a:lnTo>
                      <a:pt x="44" y="6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7" y="6"/>
                    </a:lnTo>
                    <a:lnTo>
                      <a:pt x="47" y="3"/>
                    </a:lnTo>
                    <a:lnTo>
                      <a:pt x="46" y="6"/>
                    </a:lnTo>
                    <a:lnTo>
                      <a:pt x="50" y="9"/>
                    </a:lnTo>
                    <a:lnTo>
                      <a:pt x="52" y="6"/>
                    </a:lnTo>
                    <a:lnTo>
                      <a:pt x="49" y="8"/>
                    </a:lnTo>
                    <a:lnTo>
                      <a:pt x="5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3" name="Freeform 186"/>
              <p:cNvSpPr>
                <a:spLocks/>
              </p:cNvSpPr>
              <p:nvPr/>
            </p:nvSpPr>
            <p:spPr bwMode="auto">
              <a:xfrm>
                <a:off x="2188" y="2396"/>
                <a:ext cx="55" cy="42"/>
              </a:xfrm>
              <a:custGeom>
                <a:avLst/>
                <a:gdLst/>
                <a:ahLst/>
                <a:cxnLst>
                  <a:cxn ang="0">
                    <a:pos x="55" y="12"/>
                  </a:cxn>
                  <a:cxn ang="0">
                    <a:pos x="49" y="7"/>
                  </a:cxn>
                  <a:cxn ang="0">
                    <a:pos x="43" y="9"/>
                  </a:cxn>
                  <a:cxn ang="0">
                    <a:pos x="35" y="17"/>
                  </a:cxn>
                  <a:cxn ang="0">
                    <a:pos x="31" y="27"/>
                  </a:cxn>
                  <a:cxn ang="0">
                    <a:pos x="32" y="26"/>
                  </a:cxn>
                  <a:cxn ang="0">
                    <a:pos x="31" y="32"/>
                  </a:cxn>
                  <a:cxn ang="0">
                    <a:pos x="25" y="35"/>
                  </a:cxn>
                  <a:cxn ang="0">
                    <a:pos x="25" y="35"/>
                  </a:cxn>
                  <a:cxn ang="0">
                    <a:pos x="22" y="39"/>
                  </a:cxn>
                  <a:cxn ang="0">
                    <a:pos x="14" y="36"/>
                  </a:cxn>
                  <a:cxn ang="0">
                    <a:pos x="16" y="38"/>
                  </a:cxn>
                  <a:cxn ang="0">
                    <a:pos x="9" y="36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3" y="26"/>
                  </a:cxn>
                  <a:cxn ang="0">
                    <a:pos x="6" y="17"/>
                  </a:cxn>
                  <a:cxn ang="0">
                    <a:pos x="6" y="18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20" y="6"/>
                  </a:cxn>
                  <a:cxn ang="0">
                    <a:pos x="26" y="6"/>
                  </a:cxn>
                  <a:cxn ang="0">
                    <a:pos x="29" y="13"/>
                  </a:cxn>
                  <a:cxn ang="0">
                    <a:pos x="29" y="12"/>
                  </a:cxn>
                  <a:cxn ang="0">
                    <a:pos x="34" y="15"/>
                  </a:cxn>
                  <a:cxn ang="0">
                    <a:pos x="34" y="26"/>
                  </a:cxn>
                  <a:cxn ang="0">
                    <a:pos x="35" y="26"/>
                  </a:cxn>
                  <a:cxn ang="0">
                    <a:pos x="38" y="32"/>
                  </a:cxn>
                  <a:cxn ang="0">
                    <a:pos x="51" y="35"/>
                  </a:cxn>
                  <a:cxn ang="0">
                    <a:pos x="52" y="27"/>
                  </a:cxn>
                  <a:cxn ang="0">
                    <a:pos x="49" y="32"/>
                  </a:cxn>
                  <a:cxn ang="0">
                    <a:pos x="45" y="29"/>
                  </a:cxn>
                  <a:cxn ang="0">
                    <a:pos x="46" y="30"/>
                  </a:cxn>
                  <a:cxn ang="0">
                    <a:pos x="40" y="29"/>
                  </a:cxn>
                  <a:cxn ang="0">
                    <a:pos x="40" y="23"/>
                  </a:cxn>
                  <a:cxn ang="0">
                    <a:pos x="40" y="24"/>
                  </a:cxn>
                  <a:cxn ang="0">
                    <a:pos x="37" y="13"/>
                  </a:cxn>
                  <a:cxn ang="0">
                    <a:pos x="32" y="7"/>
                  </a:cxn>
                  <a:cxn ang="0">
                    <a:pos x="29" y="4"/>
                  </a:cxn>
                  <a:cxn ang="0">
                    <a:pos x="28" y="4"/>
                  </a:cxn>
                  <a:cxn ang="0">
                    <a:pos x="22" y="0"/>
                  </a:cxn>
                  <a:cxn ang="0">
                    <a:pos x="13" y="1"/>
                  </a:cxn>
                  <a:cxn ang="0">
                    <a:pos x="6" y="6"/>
                  </a:cxn>
                  <a:cxn ang="0">
                    <a:pos x="5" y="7"/>
                  </a:cxn>
                  <a:cxn ang="0">
                    <a:pos x="0" y="15"/>
                  </a:cxn>
                  <a:cxn ang="0">
                    <a:pos x="3" y="35"/>
                  </a:cxn>
                  <a:cxn ang="0">
                    <a:pos x="6" y="38"/>
                  </a:cxn>
                  <a:cxn ang="0">
                    <a:pos x="13" y="42"/>
                  </a:cxn>
                  <a:cxn ang="0">
                    <a:pos x="28" y="39"/>
                  </a:cxn>
                  <a:cxn ang="0">
                    <a:pos x="29" y="39"/>
                  </a:cxn>
                  <a:cxn ang="0">
                    <a:pos x="32" y="36"/>
                  </a:cxn>
                  <a:cxn ang="0">
                    <a:pos x="37" y="29"/>
                  </a:cxn>
                  <a:cxn ang="0">
                    <a:pos x="37" y="29"/>
                  </a:cxn>
                  <a:cxn ang="0">
                    <a:pos x="37" y="18"/>
                  </a:cxn>
                  <a:cxn ang="0">
                    <a:pos x="43" y="15"/>
                  </a:cxn>
                  <a:cxn ang="0">
                    <a:pos x="42" y="17"/>
                  </a:cxn>
                  <a:cxn ang="0">
                    <a:pos x="45" y="10"/>
                  </a:cxn>
                  <a:cxn ang="0">
                    <a:pos x="49" y="13"/>
                  </a:cxn>
                  <a:cxn ang="0">
                    <a:pos x="48" y="13"/>
                  </a:cxn>
                </a:cxnLst>
                <a:rect l="0" t="0" r="r" b="b"/>
                <a:pathLst>
                  <a:path w="55" h="42">
                    <a:moveTo>
                      <a:pt x="52" y="17"/>
                    </a:moveTo>
                    <a:lnTo>
                      <a:pt x="55" y="12"/>
                    </a:lnTo>
                    <a:lnTo>
                      <a:pt x="51" y="9"/>
                    </a:lnTo>
                    <a:lnTo>
                      <a:pt x="49" y="7"/>
                    </a:lnTo>
                    <a:lnTo>
                      <a:pt x="45" y="7"/>
                    </a:lnTo>
                    <a:lnTo>
                      <a:pt x="43" y="9"/>
                    </a:lnTo>
                    <a:lnTo>
                      <a:pt x="38" y="12"/>
                    </a:lnTo>
                    <a:lnTo>
                      <a:pt x="35" y="17"/>
                    </a:lnTo>
                    <a:lnTo>
                      <a:pt x="34" y="18"/>
                    </a:lnTo>
                    <a:lnTo>
                      <a:pt x="31" y="27"/>
                    </a:lnTo>
                    <a:lnTo>
                      <a:pt x="34" y="27"/>
                    </a:lnTo>
                    <a:lnTo>
                      <a:pt x="32" y="26"/>
                    </a:lnTo>
                    <a:lnTo>
                      <a:pt x="29" y="30"/>
                    </a:lnTo>
                    <a:lnTo>
                      <a:pt x="31" y="32"/>
                    </a:lnTo>
                    <a:lnTo>
                      <a:pt x="29" y="30"/>
                    </a:lnTo>
                    <a:lnTo>
                      <a:pt x="25" y="35"/>
                    </a:lnTo>
                    <a:lnTo>
                      <a:pt x="26" y="36"/>
                    </a:lnTo>
                    <a:lnTo>
                      <a:pt x="25" y="35"/>
                    </a:lnTo>
                    <a:lnTo>
                      <a:pt x="20" y="38"/>
                    </a:lnTo>
                    <a:lnTo>
                      <a:pt x="22" y="39"/>
                    </a:lnTo>
                    <a:lnTo>
                      <a:pt x="22" y="36"/>
                    </a:lnTo>
                    <a:lnTo>
                      <a:pt x="14" y="36"/>
                    </a:lnTo>
                    <a:lnTo>
                      <a:pt x="14" y="39"/>
                    </a:lnTo>
                    <a:lnTo>
                      <a:pt x="16" y="38"/>
                    </a:lnTo>
                    <a:lnTo>
                      <a:pt x="11" y="35"/>
                    </a:lnTo>
                    <a:lnTo>
                      <a:pt x="9" y="36"/>
                    </a:lnTo>
                    <a:lnTo>
                      <a:pt x="13" y="35"/>
                    </a:lnTo>
                    <a:lnTo>
                      <a:pt x="9" y="32"/>
                    </a:lnTo>
                    <a:lnTo>
                      <a:pt x="6" y="33"/>
                    </a:lnTo>
                    <a:lnTo>
                      <a:pt x="9" y="32"/>
                    </a:lnTo>
                    <a:lnTo>
                      <a:pt x="6" y="24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6" y="18"/>
                    </a:lnTo>
                    <a:lnTo>
                      <a:pt x="9" y="10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3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25" y="9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9" y="13"/>
                    </a:lnTo>
                    <a:lnTo>
                      <a:pt x="31" y="10"/>
                    </a:lnTo>
                    <a:lnTo>
                      <a:pt x="29" y="12"/>
                    </a:lnTo>
                    <a:lnTo>
                      <a:pt x="32" y="17"/>
                    </a:lnTo>
                    <a:lnTo>
                      <a:pt x="34" y="15"/>
                    </a:lnTo>
                    <a:lnTo>
                      <a:pt x="31" y="17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5" y="26"/>
                    </a:lnTo>
                    <a:lnTo>
                      <a:pt x="38" y="30"/>
                    </a:lnTo>
                    <a:lnTo>
                      <a:pt x="38" y="32"/>
                    </a:lnTo>
                    <a:lnTo>
                      <a:pt x="43" y="35"/>
                    </a:lnTo>
                    <a:lnTo>
                      <a:pt x="51" y="35"/>
                    </a:lnTo>
                    <a:lnTo>
                      <a:pt x="55" y="32"/>
                    </a:lnTo>
                    <a:lnTo>
                      <a:pt x="52" y="27"/>
                    </a:lnTo>
                    <a:lnTo>
                      <a:pt x="48" y="30"/>
                    </a:lnTo>
                    <a:lnTo>
                      <a:pt x="49" y="32"/>
                    </a:lnTo>
                    <a:lnTo>
                      <a:pt x="49" y="29"/>
                    </a:lnTo>
                    <a:lnTo>
                      <a:pt x="45" y="29"/>
                    </a:lnTo>
                    <a:lnTo>
                      <a:pt x="45" y="32"/>
                    </a:lnTo>
                    <a:lnTo>
                      <a:pt x="46" y="30"/>
                    </a:lnTo>
                    <a:lnTo>
                      <a:pt x="42" y="27"/>
                    </a:lnTo>
                    <a:lnTo>
                      <a:pt x="40" y="29"/>
                    </a:lnTo>
                    <a:lnTo>
                      <a:pt x="43" y="27"/>
                    </a:lnTo>
                    <a:lnTo>
                      <a:pt x="40" y="23"/>
                    </a:lnTo>
                    <a:lnTo>
                      <a:pt x="37" y="24"/>
                    </a:lnTo>
                    <a:lnTo>
                      <a:pt x="40" y="24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4" y="9"/>
                    </a:lnTo>
                    <a:lnTo>
                      <a:pt x="32" y="7"/>
                    </a:lnTo>
                    <a:lnTo>
                      <a:pt x="34" y="9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8" y="39"/>
                    </a:lnTo>
                    <a:lnTo>
                      <a:pt x="6" y="38"/>
                    </a:lnTo>
                    <a:lnTo>
                      <a:pt x="8" y="39"/>
                    </a:lnTo>
                    <a:lnTo>
                      <a:pt x="13" y="42"/>
                    </a:lnTo>
                    <a:lnTo>
                      <a:pt x="23" y="42"/>
                    </a:lnTo>
                    <a:lnTo>
                      <a:pt x="28" y="39"/>
                    </a:lnTo>
                    <a:lnTo>
                      <a:pt x="31" y="38"/>
                    </a:lnTo>
                    <a:lnTo>
                      <a:pt x="29" y="39"/>
                    </a:lnTo>
                    <a:lnTo>
                      <a:pt x="34" y="35"/>
                    </a:lnTo>
                    <a:lnTo>
                      <a:pt x="32" y="36"/>
                    </a:lnTo>
                    <a:lnTo>
                      <a:pt x="34" y="33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40" y="20"/>
                    </a:lnTo>
                    <a:lnTo>
                      <a:pt x="43" y="15"/>
                    </a:lnTo>
                    <a:lnTo>
                      <a:pt x="40" y="13"/>
                    </a:lnTo>
                    <a:lnTo>
                      <a:pt x="42" y="17"/>
                    </a:lnTo>
                    <a:lnTo>
                      <a:pt x="46" y="13"/>
                    </a:lnTo>
                    <a:lnTo>
                      <a:pt x="45" y="10"/>
                    </a:lnTo>
                    <a:lnTo>
                      <a:pt x="45" y="13"/>
                    </a:lnTo>
                    <a:lnTo>
                      <a:pt x="49" y="13"/>
                    </a:lnTo>
                    <a:lnTo>
                      <a:pt x="49" y="10"/>
                    </a:lnTo>
                    <a:lnTo>
                      <a:pt x="48" y="13"/>
                    </a:lnTo>
                    <a:lnTo>
                      <a:pt x="5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" name="Freeform 187"/>
              <p:cNvSpPr>
                <a:spLocks/>
              </p:cNvSpPr>
              <p:nvPr/>
            </p:nvSpPr>
            <p:spPr bwMode="auto">
              <a:xfrm>
                <a:off x="2237" y="2405"/>
                <a:ext cx="9" cy="2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7"/>
                  </a:cxn>
                  <a:cxn ang="0">
                    <a:pos x="9" y="20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8"/>
                  </a:cxn>
                  <a:cxn ang="0">
                    <a:pos x="6" y="18"/>
                  </a:cxn>
                  <a:cxn ang="0">
                    <a:pos x="3" y="17"/>
                  </a:cxn>
                  <a:cxn ang="0">
                    <a:pos x="0" y="24"/>
                  </a:cxn>
                </a:cxnLst>
                <a:rect l="0" t="0" r="r" b="b"/>
                <a:pathLst>
                  <a:path w="9" h="27">
                    <a:moveTo>
                      <a:pt x="0" y="24"/>
                    </a:moveTo>
                    <a:lnTo>
                      <a:pt x="6" y="27"/>
                    </a:lnTo>
                    <a:lnTo>
                      <a:pt x="9" y="20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5" name="Freeform 188"/>
              <p:cNvSpPr>
                <a:spLocks/>
              </p:cNvSpPr>
              <p:nvPr/>
            </p:nvSpPr>
            <p:spPr bwMode="auto">
              <a:xfrm>
                <a:off x="2196" y="2403"/>
                <a:ext cx="9" cy="11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5" y="0"/>
                  </a:cxn>
                  <a:cxn ang="0">
                    <a:pos x="0" y="8"/>
                  </a:cxn>
                  <a:cxn ang="0">
                    <a:pos x="5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11">
                    <a:moveTo>
                      <a:pt x="9" y="3"/>
                    </a:moveTo>
                    <a:lnTo>
                      <a:pt x="5" y="0"/>
                    </a:lnTo>
                    <a:lnTo>
                      <a:pt x="0" y="8"/>
                    </a:lnTo>
                    <a:lnTo>
                      <a:pt x="5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6" name="Freeform 189"/>
              <p:cNvSpPr>
                <a:spLocks/>
              </p:cNvSpPr>
              <p:nvPr/>
            </p:nvSpPr>
            <p:spPr bwMode="auto">
              <a:xfrm>
                <a:off x="2196" y="2425"/>
                <a:ext cx="9" cy="1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5" y="10"/>
                  </a:cxn>
                  <a:cxn ang="0">
                    <a:pos x="9" y="7"/>
                  </a:cxn>
                  <a:cxn ang="0">
                    <a:pos x="5" y="0"/>
                  </a:cxn>
                </a:cxnLst>
                <a:rect l="0" t="0" r="r" b="b"/>
                <a:pathLst>
                  <a:path w="9" h="10">
                    <a:moveTo>
                      <a:pt x="5" y="0"/>
                    </a:moveTo>
                    <a:lnTo>
                      <a:pt x="0" y="3"/>
                    </a:lnTo>
                    <a:lnTo>
                      <a:pt x="5" y="10"/>
                    </a:lnTo>
                    <a:lnTo>
                      <a:pt x="9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7" name="Rectangle 190"/>
              <p:cNvSpPr>
                <a:spLocks noChangeArrowheads="1"/>
              </p:cNvSpPr>
              <p:nvPr/>
            </p:nvSpPr>
            <p:spPr bwMode="auto">
              <a:xfrm>
                <a:off x="2175" y="2487"/>
                <a:ext cx="79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8" name="Rectangle 191"/>
              <p:cNvSpPr>
                <a:spLocks noChangeArrowheads="1"/>
              </p:cNvSpPr>
              <p:nvPr/>
            </p:nvSpPr>
            <p:spPr bwMode="auto">
              <a:xfrm>
                <a:off x="2175" y="2490"/>
                <a:ext cx="79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9" name="Rectangle 192"/>
              <p:cNvSpPr>
                <a:spLocks noChangeArrowheads="1"/>
              </p:cNvSpPr>
              <p:nvPr/>
            </p:nvSpPr>
            <p:spPr bwMode="auto">
              <a:xfrm>
                <a:off x="2251" y="2490"/>
                <a:ext cx="6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0" name="Rectangle 193"/>
              <p:cNvSpPr>
                <a:spLocks noChangeArrowheads="1"/>
              </p:cNvSpPr>
              <p:nvPr/>
            </p:nvSpPr>
            <p:spPr bwMode="auto">
              <a:xfrm>
                <a:off x="2173" y="2490"/>
                <a:ext cx="6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1" name="Freeform 194"/>
              <p:cNvSpPr>
                <a:spLocks/>
              </p:cNvSpPr>
              <p:nvPr/>
            </p:nvSpPr>
            <p:spPr bwMode="auto">
              <a:xfrm>
                <a:off x="2191" y="2548"/>
                <a:ext cx="54" cy="6"/>
              </a:xfrm>
              <a:custGeom>
                <a:avLst/>
                <a:gdLst/>
                <a:ahLst/>
                <a:cxnLst>
                  <a:cxn ang="0">
                    <a:pos x="54" y="6"/>
                  </a:cxn>
                  <a:cxn ang="0">
                    <a:pos x="54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54" y="6"/>
                  </a:cxn>
                </a:cxnLst>
                <a:rect l="0" t="0" r="r" b="b"/>
                <a:pathLst>
                  <a:path w="54" h="6">
                    <a:moveTo>
                      <a:pt x="54" y="6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2" name="Freeform 195"/>
              <p:cNvSpPr>
                <a:spLocks/>
              </p:cNvSpPr>
              <p:nvPr/>
            </p:nvSpPr>
            <p:spPr bwMode="auto">
              <a:xfrm>
                <a:off x="2194" y="2551"/>
                <a:ext cx="54" cy="7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8" y="0"/>
                  </a:cxn>
                  <a:cxn ang="0">
                    <a:pos x="48" y="3"/>
                  </a:cxn>
                  <a:cxn ang="0">
                    <a:pos x="51" y="3"/>
                  </a:cxn>
                  <a:cxn ang="0">
                    <a:pos x="5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54" y="7"/>
                  </a:cxn>
                  <a:cxn ang="0">
                    <a:pos x="54" y="3"/>
                  </a:cxn>
                  <a:cxn ang="0">
                    <a:pos x="54" y="0"/>
                  </a:cxn>
                </a:cxnLst>
                <a:rect l="0" t="0" r="r" b="b"/>
                <a:pathLst>
                  <a:path w="54" h="7">
                    <a:moveTo>
                      <a:pt x="54" y="0"/>
                    </a:moveTo>
                    <a:lnTo>
                      <a:pt x="48" y="0"/>
                    </a:lnTo>
                    <a:lnTo>
                      <a:pt x="48" y="3"/>
                    </a:lnTo>
                    <a:lnTo>
                      <a:pt x="51" y="3"/>
                    </a:lnTo>
                    <a:lnTo>
                      <a:pt x="51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4" y="7"/>
                    </a:lnTo>
                    <a:lnTo>
                      <a:pt x="54" y="3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3" name="Freeform 196"/>
              <p:cNvSpPr>
                <a:spLocks/>
              </p:cNvSpPr>
              <p:nvPr/>
            </p:nvSpPr>
            <p:spPr bwMode="auto">
              <a:xfrm>
                <a:off x="2190" y="2519"/>
                <a:ext cx="41" cy="35"/>
              </a:xfrm>
              <a:custGeom>
                <a:avLst/>
                <a:gdLst/>
                <a:ahLst/>
                <a:cxnLst>
                  <a:cxn ang="0">
                    <a:pos x="33" y="35"/>
                  </a:cxn>
                  <a:cxn ang="0">
                    <a:pos x="36" y="32"/>
                  </a:cxn>
                  <a:cxn ang="0">
                    <a:pos x="41" y="25"/>
                  </a:cxn>
                  <a:cxn ang="0">
                    <a:pos x="38" y="10"/>
                  </a:cxn>
                  <a:cxn ang="0">
                    <a:pos x="38" y="10"/>
                  </a:cxn>
                  <a:cxn ang="0">
                    <a:pos x="24" y="0"/>
                  </a:cxn>
                  <a:cxn ang="0">
                    <a:pos x="9" y="3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0" y="16"/>
                  </a:cxn>
                  <a:cxn ang="0">
                    <a:pos x="1" y="25"/>
                  </a:cxn>
                  <a:cxn ang="0">
                    <a:pos x="6" y="32"/>
                  </a:cxn>
                  <a:cxn ang="0">
                    <a:pos x="9" y="35"/>
                  </a:cxn>
                  <a:cxn ang="0">
                    <a:pos x="9" y="26"/>
                  </a:cxn>
                  <a:cxn ang="0">
                    <a:pos x="9" y="26"/>
                  </a:cxn>
                  <a:cxn ang="0">
                    <a:pos x="3" y="23"/>
                  </a:cxn>
                  <a:cxn ang="0">
                    <a:pos x="6" y="16"/>
                  </a:cxn>
                  <a:cxn ang="0">
                    <a:pos x="6" y="17"/>
                  </a:cxn>
                  <a:cxn ang="0">
                    <a:pos x="6" y="11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4"/>
                  </a:cxn>
                  <a:cxn ang="0">
                    <a:pos x="33" y="13"/>
                  </a:cxn>
                  <a:cxn ang="0">
                    <a:pos x="38" y="16"/>
                  </a:cxn>
                  <a:cxn ang="0">
                    <a:pos x="35" y="23"/>
                  </a:cxn>
                  <a:cxn ang="0">
                    <a:pos x="36" y="22"/>
                  </a:cxn>
                  <a:cxn ang="0">
                    <a:pos x="35" y="28"/>
                  </a:cxn>
                  <a:cxn ang="0">
                    <a:pos x="29" y="31"/>
                  </a:cxn>
                </a:cxnLst>
                <a:rect l="0" t="0" r="r" b="b"/>
                <a:pathLst>
                  <a:path w="41" h="35">
                    <a:moveTo>
                      <a:pt x="29" y="31"/>
                    </a:moveTo>
                    <a:lnTo>
                      <a:pt x="33" y="35"/>
                    </a:lnTo>
                    <a:lnTo>
                      <a:pt x="38" y="31"/>
                    </a:lnTo>
                    <a:lnTo>
                      <a:pt x="36" y="32"/>
                    </a:lnTo>
                    <a:lnTo>
                      <a:pt x="38" y="29"/>
                    </a:lnTo>
                    <a:lnTo>
                      <a:pt x="41" y="25"/>
                    </a:lnTo>
                    <a:lnTo>
                      <a:pt x="41" y="14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9" y="35"/>
                    </a:lnTo>
                    <a:lnTo>
                      <a:pt x="14" y="31"/>
                    </a:lnTo>
                    <a:lnTo>
                      <a:pt x="9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6" y="17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4" y="10"/>
                    </a:lnTo>
                    <a:lnTo>
                      <a:pt x="11" y="6"/>
                    </a:lnTo>
                    <a:lnTo>
                      <a:pt x="12" y="10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10"/>
                    </a:lnTo>
                    <a:lnTo>
                      <a:pt x="30" y="6"/>
                    </a:lnTo>
                    <a:lnTo>
                      <a:pt x="29" y="10"/>
                    </a:lnTo>
                    <a:lnTo>
                      <a:pt x="33" y="14"/>
                    </a:lnTo>
                    <a:lnTo>
                      <a:pt x="35" y="11"/>
                    </a:lnTo>
                    <a:lnTo>
                      <a:pt x="33" y="13"/>
                    </a:lnTo>
                    <a:lnTo>
                      <a:pt x="36" y="17"/>
                    </a:lnTo>
                    <a:lnTo>
                      <a:pt x="38" y="16"/>
                    </a:lnTo>
                    <a:lnTo>
                      <a:pt x="35" y="16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6" y="22"/>
                    </a:lnTo>
                    <a:lnTo>
                      <a:pt x="33" y="26"/>
                    </a:lnTo>
                    <a:lnTo>
                      <a:pt x="35" y="28"/>
                    </a:lnTo>
                    <a:lnTo>
                      <a:pt x="33" y="26"/>
                    </a:ln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4" name="Freeform 197"/>
              <p:cNvSpPr>
                <a:spLocks/>
              </p:cNvSpPr>
              <p:nvPr/>
            </p:nvSpPr>
            <p:spPr bwMode="auto">
              <a:xfrm>
                <a:off x="2190" y="2521"/>
                <a:ext cx="38" cy="32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33" y="32"/>
                  </a:cxn>
                  <a:cxn ang="0">
                    <a:pos x="38" y="23"/>
                  </a:cxn>
                  <a:cxn ang="0">
                    <a:pos x="38" y="12"/>
                  </a:cxn>
                  <a:cxn ang="0">
                    <a:pos x="35" y="8"/>
                  </a:cxn>
                  <a:cxn ang="0">
                    <a:pos x="33" y="6"/>
                  </a:cxn>
                  <a:cxn ang="0">
                    <a:pos x="35" y="8"/>
                  </a:cxn>
                  <a:cxn ang="0">
                    <a:pos x="30" y="3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7" y="3"/>
                  </a:cxn>
                  <a:cxn ang="0">
                    <a:pos x="7" y="4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4" y="8"/>
                  </a:cxn>
                  <a:cxn ang="0">
                    <a:pos x="1" y="12"/>
                  </a:cxn>
                  <a:cxn ang="0">
                    <a:pos x="0" y="14"/>
                  </a:cxn>
                  <a:cxn ang="0">
                    <a:pos x="0" y="21"/>
                  </a:cxn>
                  <a:cxn ang="0">
                    <a:pos x="1" y="23"/>
                  </a:cxn>
                  <a:cxn ang="0">
                    <a:pos x="6" y="32"/>
                  </a:cxn>
                  <a:cxn ang="0">
                    <a:pos x="11" y="29"/>
                  </a:cxn>
                  <a:cxn ang="0">
                    <a:pos x="6" y="20"/>
                  </a:cxn>
                  <a:cxn ang="0">
                    <a:pos x="3" y="21"/>
                  </a:cxn>
                  <a:cxn ang="0">
                    <a:pos x="6" y="21"/>
                  </a:cxn>
                  <a:cxn ang="0">
                    <a:pos x="6" y="14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2"/>
                  </a:cxn>
                  <a:cxn ang="0">
                    <a:pos x="12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18" y="6"/>
                  </a:cxn>
                  <a:cxn ang="0">
                    <a:pos x="17" y="3"/>
                  </a:cxn>
                  <a:cxn ang="0">
                    <a:pos x="17" y="6"/>
                  </a:cxn>
                  <a:cxn ang="0">
                    <a:pos x="21" y="6"/>
                  </a:cxn>
                  <a:cxn ang="0">
                    <a:pos x="21" y="3"/>
                  </a:cxn>
                  <a:cxn ang="0">
                    <a:pos x="20" y="6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27" y="9"/>
                  </a:cxn>
                  <a:cxn ang="0">
                    <a:pos x="30" y="12"/>
                  </a:cxn>
                  <a:cxn ang="0">
                    <a:pos x="32" y="9"/>
                  </a:cxn>
                  <a:cxn ang="0">
                    <a:pos x="30" y="11"/>
                  </a:cxn>
                  <a:cxn ang="0">
                    <a:pos x="33" y="15"/>
                  </a:cxn>
                  <a:cxn ang="0">
                    <a:pos x="35" y="14"/>
                  </a:cxn>
                  <a:cxn ang="0">
                    <a:pos x="32" y="14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3" y="20"/>
                  </a:cxn>
                  <a:cxn ang="0">
                    <a:pos x="29" y="29"/>
                  </a:cxn>
                </a:cxnLst>
                <a:rect l="0" t="0" r="r" b="b"/>
                <a:pathLst>
                  <a:path w="38" h="32">
                    <a:moveTo>
                      <a:pt x="29" y="29"/>
                    </a:moveTo>
                    <a:lnTo>
                      <a:pt x="33" y="32"/>
                    </a:lnTo>
                    <a:lnTo>
                      <a:pt x="38" y="23"/>
                    </a:lnTo>
                    <a:lnTo>
                      <a:pt x="38" y="12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0" y="3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1" y="23"/>
                    </a:lnTo>
                    <a:lnTo>
                      <a:pt x="6" y="32"/>
                    </a:lnTo>
                    <a:lnTo>
                      <a:pt x="11" y="29"/>
                    </a:lnTo>
                    <a:lnTo>
                      <a:pt x="6" y="20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8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33" y="15"/>
                    </a:lnTo>
                    <a:lnTo>
                      <a:pt x="35" y="14"/>
                    </a:lnTo>
                    <a:lnTo>
                      <a:pt x="32" y="14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3" y="2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5" name="Freeform 198"/>
              <p:cNvSpPr>
                <a:spLocks/>
              </p:cNvSpPr>
              <p:nvPr/>
            </p:nvSpPr>
            <p:spPr bwMode="auto">
              <a:xfrm>
                <a:off x="2191" y="2596"/>
                <a:ext cx="37" cy="6"/>
              </a:xfrm>
              <a:custGeom>
                <a:avLst/>
                <a:gdLst/>
                <a:ahLst/>
                <a:cxnLst>
                  <a:cxn ang="0">
                    <a:pos x="37" y="6"/>
                  </a:cxn>
                  <a:cxn ang="0">
                    <a:pos x="37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37" y="6"/>
                  </a:cxn>
                </a:cxnLst>
                <a:rect l="0" t="0" r="r" b="b"/>
                <a:pathLst>
                  <a:path w="37" h="6">
                    <a:moveTo>
                      <a:pt x="37" y="6"/>
                    </a:moveTo>
                    <a:lnTo>
                      <a:pt x="3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6" name="Freeform 199"/>
              <p:cNvSpPr>
                <a:spLocks/>
              </p:cNvSpPr>
              <p:nvPr/>
            </p:nvSpPr>
            <p:spPr bwMode="auto">
              <a:xfrm>
                <a:off x="2194" y="2599"/>
                <a:ext cx="37" cy="6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34" y="3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7" y="6"/>
                  </a:cxn>
                  <a:cxn ang="0">
                    <a:pos x="37" y="3"/>
                  </a:cxn>
                  <a:cxn ang="0">
                    <a:pos x="37" y="0"/>
                  </a:cxn>
                </a:cxnLst>
                <a:rect l="0" t="0" r="r" b="b"/>
                <a:pathLst>
                  <a:path w="37" h="6">
                    <a:moveTo>
                      <a:pt x="37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34" y="3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37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7" name="Freeform 200"/>
              <p:cNvSpPr>
                <a:spLocks/>
              </p:cNvSpPr>
              <p:nvPr/>
            </p:nvSpPr>
            <p:spPr bwMode="auto">
              <a:xfrm>
                <a:off x="2190" y="2567"/>
                <a:ext cx="41" cy="35"/>
              </a:xfrm>
              <a:custGeom>
                <a:avLst/>
                <a:gdLst/>
                <a:ahLst/>
                <a:cxnLst>
                  <a:cxn ang="0">
                    <a:pos x="33" y="35"/>
                  </a:cxn>
                  <a:cxn ang="0">
                    <a:pos x="36" y="32"/>
                  </a:cxn>
                  <a:cxn ang="0">
                    <a:pos x="41" y="24"/>
                  </a:cxn>
                  <a:cxn ang="0">
                    <a:pos x="38" y="9"/>
                  </a:cxn>
                  <a:cxn ang="0">
                    <a:pos x="38" y="9"/>
                  </a:cxn>
                  <a:cxn ang="0">
                    <a:pos x="24" y="0"/>
                  </a:cxn>
                  <a:cxn ang="0">
                    <a:pos x="9" y="3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6" y="32"/>
                  </a:cxn>
                  <a:cxn ang="0">
                    <a:pos x="9" y="35"/>
                  </a:cxn>
                  <a:cxn ang="0">
                    <a:pos x="9" y="26"/>
                  </a:cxn>
                  <a:cxn ang="0">
                    <a:pos x="9" y="26"/>
                  </a:cxn>
                  <a:cxn ang="0">
                    <a:pos x="3" y="23"/>
                  </a:cxn>
                  <a:cxn ang="0">
                    <a:pos x="6" y="15"/>
                  </a:cxn>
                  <a:cxn ang="0">
                    <a:pos x="6" y="16"/>
                  </a:cxn>
                  <a:cxn ang="0">
                    <a:pos x="6" y="10"/>
                  </a:cxn>
                  <a:cxn ang="0">
                    <a:pos x="14" y="9"/>
                  </a:cxn>
                  <a:cxn ang="0">
                    <a:pos x="12" y="9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3"/>
                  </a:cxn>
                  <a:cxn ang="0">
                    <a:pos x="33" y="12"/>
                  </a:cxn>
                  <a:cxn ang="0">
                    <a:pos x="38" y="15"/>
                  </a:cxn>
                  <a:cxn ang="0">
                    <a:pos x="35" y="23"/>
                  </a:cxn>
                  <a:cxn ang="0">
                    <a:pos x="36" y="21"/>
                  </a:cxn>
                  <a:cxn ang="0">
                    <a:pos x="35" y="27"/>
                  </a:cxn>
                  <a:cxn ang="0">
                    <a:pos x="29" y="30"/>
                  </a:cxn>
                </a:cxnLst>
                <a:rect l="0" t="0" r="r" b="b"/>
                <a:pathLst>
                  <a:path w="41" h="35">
                    <a:moveTo>
                      <a:pt x="29" y="30"/>
                    </a:moveTo>
                    <a:lnTo>
                      <a:pt x="33" y="35"/>
                    </a:lnTo>
                    <a:lnTo>
                      <a:pt x="38" y="30"/>
                    </a:lnTo>
                    <a:lnTo>
                      <a:pt x="36" y="32"/>
                    </a:lnTo>
                    <a:lnTo>
                      <a:pt x="38" y="29"/>
                    </a:lnTo>
                    <a:lnTo>
                      <a:pt x="41" y="24"/>
                    </a:lnTo>
                    <a:lnTo>
                      <a:pt x="41" y="13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4" y="30"/>
                    </a:lnTo>
                    <a:lnTo>
                      <a:pt x="9" y="26"/>
                    </a:lnTo>
                    <a:lnTo>
                      <a:pt x="6" y="27"/>
                    </a:lnTo>
                    <a:lnTo>
                      <a:pt x="9" y="26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9" y="13"/>
                    </a:lnTo>
                    <a:lnTo>
                      <a:pt x="14" y="9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9"/>
                    </a:lnTo>
                    <a:lnTo>
                      <a:pt x="30" y="6"/>
                    </a:lnTo>
                    <a:lnTo>
                      <a:pt x="29" y="9"/>
                    </a:lnTo>
                    <a:lnTo>
                      <a:pt x="33" y="13"/>
                    </a:lnTo>
                    <a:lnTo>
                      <a:pt x="35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8" y="15"/>
                    </a:lnTo>
                    <a:lnTo>
                      <a:pt x="35" y="15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6" y="21"/>
                    </a:lnTo>
                    <a:lnTo>
                      <a:pt x="33" y="26"/>
                    </a:lnTo>
                    <a:lnTo>
                      <a:pt x="35" y="27"/>
                    </a:lnTo>
                    <a:lnTo>
                      <a:pt x="33" y="26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8" name="Freeform 201"/>
              <p:cNvSpPr>
                <a:spLocks/>
              </p:cNvSpPr>
              <p:nvPr/>
            </p:nvSpPr>
            <p:spPr bwMode="auto">
              <a:xfrm>
                <a:off x="2190" y="2568"/>
                <a:ext cx="38" cy="32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33" y="32"/>
                  </a:cxn>
                  <a:cxn ang="0">
                    <a:pos x="38" y="23"/>
                  </a:cxn>
                  <a:cxn ang="0">
                    <a:pos x="38" y="12"/>
                  </a:cxn>
                  <a:cxn ang="0">
                    <a:pos x="35" y="8"/>
                  </a:cxn>
                  <a:cxn ang="0">
                    <a:pos x="33" y="6"/>
                  </a:cxn>
                  <a:cxn ang="0">
                    <a:pos x="35" y="8"/>
                  </a:cxn>
                  <a:cxn ang="0">
                    <a:pos x="30" y="3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7" y="3"/>
                  </a:cxn>
                  <a:cxn ang="0">
                    <a:pos x="7" y="5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4" y="8"/>
                  </a:cxn>
                  <a:cxn ang="0">
                    <a:pos x="1" y="12"/>
                  </a:cxn>
                  <a:cxn ang="0">
                    <a:pos x="0" y="14"/>
                  </a:cxn>
                  <a:cxn ang="0">
                    <a:pos x="0" y="22"/>
                  </a:cxn>
                  <a:cxn ang="0">
                    <a:pos x="1" y="23"/>
                  </a:cxn>
                  <a:cxn ang="0">
                    <a:pos x="6" y="32"/>
                  </a:cxn>
                  <a:cxn ang="0">
                    <a:pos x="11" y="29"/>
                  </a:cxn>
                  <a:cxn ang="0">
                    <a:pos x="6" y="20"/>
                  </a:cxn>
                  <a:cxn ang="0">
                    <a:pos x="3" y="22"/>
                  </a:cxn>
                  <a:cxn ang="0">
                    <a:pos x="6" y="22"/>
                  </a:cxn>
                  <a:cxn ang="0">
                    <a:pos x="6" y="14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2"/>
                  </a:cxn>
                  <a:cxn ang="0">
                    <a:pos x="12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18" y="6"/>
                  </a:cxn>
                  <a:cxn ang="0">
                    <a:pos x="17" y="3"/>
                  </a:cxn>
                  <a:cxn ang="0">
                    <a:pos x="17" y="6"/>
                  </a:cxn>
                  <a:cxn ang="0">
                    <a:pos x="21" y="6"/>
                  </a:cxn>
                  <a:cxn ang="0">
                    <a:pos x="21" y="3"/>
                  </a:cxn>
                  <a:cxn ang="0">
                    <a:pos x="20" y="6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27" y="9"/>
                  </a:cxn>
                  <a:cxn ang="0">
                    <a:pos x="30" y="12"/>
                  </a:cxn>
                  <a:cxn ang="0">
                    <a:pos x="32" y="9"/>
                  </a:cxn>
                  <a:cxn ang="0">
                    <a:pos x="30" y="11"/>
                  </a:cxn>
                  <a:cxn ang="0">
                    <a:pos x="33" y="15"/>
                  </a:cxn>
                  <a:cxn ang="0">
                    <a:pos x="35" y="14"/>
                  </a:cxn>
                  <a:cxn ang="0">
                    <a:pos x="32" y="14"/>
                  </a:cxn>
                  <a:cxn ang="0">
                    <a:pos x="32" y="22"/>
                  </a:cxn>
                  <a:cxn ang="0">
                    <a:pos x="35" y="22"/>
                  </a:cxn>
                  <a:cxn ang="0">
                    <a:pos x="33" y="20"/>
                  </a:cxn>
                  <a:cxn ang="0">
                    <a:pos x="29" y="29"/>
                  </a:cxn>
                </a:cxnLst>
                <a:rect l="0" t="0" r="r" b="b"/>
                <a:pathLst>
                  <a:path w="38" h="32">
                    <a:moveTo>
                      <a:pt x="29" y="29"/>
                    </a:moveTo>
                    <a:lnTo>
                      <a:pt x="33" y="32"/>
                    </a:lnTo>
                    <a:lnTo>
                      <a:pt x="38" y="23"/>
                    </a:lnTo>
                    <a:lnTo>
                      <a:pt x="38" y="12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0" y="3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1" y="23"/>
                    </a:lnTo>
                    <a:lnTo>
                      <a:pt x="6" y="32"/>
                    </a:lnTo>
                    <a:lnTo>
                      <a:pt x="11" y="29"/>
                    </a:lnTo>
                    <a:lnTo>
                      <a:pt x="6" y="20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8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33" y="15"/>
                    </a:lnTo>
                    <a:lnTo>
                      <a:pt x="35" y="14"/>
                    </a:lnTo>
                    <a:lnTo>
                      <a:pt x="32" y="14"/>
                    </a:lnTo>
                    <a:lnTo>
                      <a:pt x="32" y="22"/>
                    </a:lnTo>
                    <a:lnTo>
                      <a:pt x="35" y="22"/>
                    </a:lnTo>
                    <a:lnTo>
                      <a:pt x="33" y="2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9" name="Freeform 202"/>
              <p:cNvSpPr>
                <a:spLocks/>
              </p:cNvSpPr>
              <p:nvPr/>
            </p:nvSpPr>
            <p:spPr bwMode="auto">
              <a:xfrm>
                <a:off x="2193" y="2612"/>
                <a:ext cx="37" cy="20"/>
              </a:xfrm>
              <a:custGeom>
                <a:avLst/>
                <a:gdLst/>
                <a:ahLst/>
                <a:cxnLst>
                  <a:cxn ang="0">
                    <a:pos x="37" y="7"/>
                  </a:cxn>
                  <a:cxn ang="0">
                    <a:pos x="33" y="0"/>
                  </a:cxn>
                  <a:cxn ang="0">
                    <a:pos x="0" y="14"/>
                  </a:cxn>
                  <a:cxn ang="0">
                    <a:pos x="3" y="20"/>
                  </a:cxn>
                  <a:cxn ang="0">
                    <a:pos x="37" y="7"/>
                  </a:cxn>
                </a:cxnLst>
                <a:rect l="0" t="0" r="r" b="b"/>
                <a:pathLst>
                  <a:path w="37" h="20">
                    <a:moveTo>
                      <a:pt x="37" y="7"/>
                    </a:moveTo>
                    <a:lnTo>
                      <a:pt x="33" y="0"/>
                    </a:lnTo>
                    <a:lnTo>
                      <a:pt x="0" y="14"/>
                    </a:lnTo>
                    <a:lnTo>
                      <a:pt x="3" y="20"/>
                    </a:ln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0" name="Freeform 203"/>
              <p:cNvSpPr>
                <a:spLocks/>
              </p:cNvSpPr>
              <p:nvPr/>
            </p:nvSpPr>
            <p:spPr bwMode="auto">
              <a:xfrm>
                <a:off x="2197" y="2615"/>
                <a:ext cx="34" cy="19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31" y="4"/>
                  </a:cxn>
                  <a:cxn ang="0">
                    <a:pos x="29" y="0"/>
                  </a:cxn>
                  <a:cxn ang="0">
                    <a:pos x="0" y="13"/>
                  </a:cxn>
                  <a:cxn ang="0">
                    <a:pos x="4" y="19"/>
                  </a:cxn>
                  <a:cxn ang="0">
                    <a:pos x="33" y="7"/>
                  </a:cxn>
                  <a:cxn ang="0">
                    <a:pos x="34" y="7"/>
                  </a:cxn>
                  <a:cxn ang="0">
                    <a:pos x="34" y="4"/>
                  </a:cxn>
                  <a:cxn ang="0">
                    <a:pos x="34" y="0"/>
                  </a:cxn>
                </a:cxnLst>
                <a:rect l="0" t="0" r="r" b="b"/>
                <a:pathLst>
                  <a:path w="34" h="19">
                    <a:moveTo>
                      <a:pt x="34" y="0"/>
                    </a:moveTo>
                    <a:lnTo>
                      <a:pt x="28" y="0"/>
                    </a:lnTo>
                    <a:lnTo>
                      <a:pt x="28" y="4"/>
                    </a:lnTo>
                    <a:lnTo>
                      <a:pt x="31" y="4"/>
                    </a:lnTo>
                    <a:lnTo>
                      <a:pt x="29" y="0"/>
                    </a:lnTo>
                    <a:lnTo>
                      <a:pt x="0" y="13"/>
                    </a:lnTo>
                    <a:lnTo>
                      <a:pt x="4" y="19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4" y="4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1" name="Freeform 204"/>
              <p:cNvSpPr>
                <a:spLocks/>
              </p:cNvSpPr>
              <p:nvPr/>
            </p:nvSpPr>
            <p:spPr bwMode="auto">
              <a:xfrm>
                <a:off x="2175" y="2617"/>
                <a:ext cx="56" cy="27"/>
              </a:xfrm>
              <a:custGeom>
                <a:avLst/>
                <a:gdLst/>
                <a:ahLst/>
                <a:cxnLst>
                  <a:cxn ang="0">
                    <a:pos x="50" y="27"/>
                  </a:cxn>
                  <a:cxn ang="0">
                    <a:pos x="56" y="27"/>
                  </a:cxn>
                  <a:cxn ang="0">
                    <a:pos x="56" y="21"/>
                  </a:cxn>
                  <a:cxn ang="0">
                    <a:pos x="55" y="21"/>
                  </a:cxn>
                  <a:cxn ang="0">
                    <a:pos x="26" y="9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24" y="15"/>
                  </a:cxn>
                  <a:cxn ang="0">
                    <a:pos x="24" y="12"/>
                  </a:cxn>
                  <a:cxn ang="0">
                    <a:pos x="22" y="15"/>
                  </a:cxn>
                  <a:cxn ang="0">
                    <a:pos x="51" y="27"/>
                  </a:cxn>
                  <a:cxn ang="0">
                    <a:pos x="53" y="24"/>
                  </a:cxn>
                  <a:cxn ang="0">
                    <a:pos x="50" y="24"/>
                  </a:cxn>
                  <a:cxn ang="0">
                    <a:pos x="50" y="27"/>
                  </a:cxn>
                </a:cxnLst>
                <a:rect l="0" t="0" r="r" b="b"/>
                <a:pathLst>
                  <a:path w="56" h="27">
                    <a:moveTo>
                      <a:pt x="50" y="27"/>
                    </a:moveTo>
                    <a:lnTo>
                      <a:pt x="56" y="27"/>
                    </a:lnTo>
                    <a:lnTo>
                      <a:pt x="56" y="21"/>
                    </a:lnTo>
                    <a:lnTo>
                      <a:pt x="55" y="21"/>
                    </a:lnTo>
                    <a:lnTo>
                      <a:pt x="26" y="9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24" y="15"/>
                    </a:lnTo>
                    <a:lnTo>
                      <a:pt x="24" y="12"/>
                    </a:lnTo>
                    <a:lnTo>
                      <a:pt x="22" y="15"/>
                    </a:lnTo>
                    <a:lnTo>
                      <a:pt x="51" y="27"/>
                    </a:lnTo>
                    <a:lnTo>
                      <a:pt x="53" y="24"/>
                    </a:lnTo>
                    <a:lnTo>
                      <a:pt x="50" y="24"/>
                    </a:lnTo>
                    <a:lnTo>
                      <a:pt x="5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2" name="Freeform 205"/>
              <p:cNvSpPr>
                <a:spLocks/>
              </p:cNvSpPr>
              <p:nvPr/>
            </p:nvSpPr>
            <p:spPr bwMode="auto">
              <a:xfrm>
                <a:off x="2173" y="2620"/>
                <a:ext cx="57" cy="28"/>
              </a:xfrm>
              <a:custGeom>
                <a:avLst/>
                <a:gdLst/>
                <a:ahLst/>
                <a:cxnLst>
                  <a:cxn ang="0">
                    <a:pos x="53" y="28"/>
                  </a:cxn>
                  <a:cxn ang="0">
                    <a:pos x="57" y="21"/>
                  </a:cxn>
                  <a:cxn ang="0">
                    <a:pos x="23" y="8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20" y="14"/>
                  </a:cxn>
                  <a:cxn ang="0">
                    <a:pos x="53" y="28"/>
                  </a:cxn>
                </a:cxnLst>
                <a:rect l="0" t="0" r="r" b="b"/>
                <a:pathLst>
                  <a:path w="57" h="28">
                    <a:moveTo>
                      <a:pt x="53" y="28"/>
                    </a:moveTo>
                    <a:lnTo>
                      <a:pt x="57" y="21"/>
                    </a:lnTo>
                    <a:lnTo>
                      <a:pt x="23" y="8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0" y="14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3" name="Freeform 206"/>
              <p:cNvSpPr>
                <a:spLocks/>
              </p:cNvSpPr>
              <p:nvPr/>
            </p:nvSpPr>
            <p:spPr bwMode="auto">
              <a:xfrm>
                <a:off x="2204" y="2651"/>
                <a:ext cx="27" cy="3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8" y="35"/>
                  </a:cxn>
                  <a:cxn ang="0">
                    <a:pos x="22" y="32"/>
                  </a:cxn>
                  <a:cxn ang="0">
                    <a:pos x="24" y="30"/>
                  </a:cxn>
                  <a:cxn ang="0">
                    <a:pos x="27" y="22"/>
                  </a:cxn>
                  <a:cxn ang="0">
                    <a:pos x="27" y="12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1"/>
                  </a:cxn>
                  <a:cxn ang="0">
                    <a:pos x="10" y="4"/>
                  </a:cxn>
                  <a:cxn ang="0">
                    <a:pos x="7" y="9"/>
                  </a:cxn>
                  <a:cxn ang="0">
                    <a:pos x="4" y="12"/>
                  </a:cxn>
                  <a:cxn ang="0">
                    <a:pos x="6" y="9"/>
                  </a:cxn>
                  <a:cxn ang="0">
                    <a:pos x="1" y="21"/>
                  </a:cxn>
                  <a:cxn ang="0">
                    <a:pos x="4" y="22"/>
                  </a:cxn>
                  <a:cxn ang="0">
                    <a:pos x="3" y="21"/>
                  </a:cxn>
                  <a:cxn ang="0">
                    <a:pos x="0" y="26"/>
                  </a:cxn>
                  <a:cxn ang="0">
                    <a:pos x="4" y="29"/>
                  </a:cxn>
                  <a:cxn ang="0">
                    <a:pos x="7" y="24"/>
                  </a:cxn>
                  <a:cxn ang="0">
                    <a:pos x="9" y="21"/>
                  </a:cxn>
                  <a:cxn ang="0">
                    <a:pos x="7" y="24"/>
                  </a:cxn>
                  <a:cxn ang="0">
                    <a:pos x="12" y="12"/>
                  </a:cxn>
                  <a:cxn ang="0">
                    <a:pos x="9" y="10"/>
                  </a:cxn>
                  <a:cxn ang="0">
                    <a:pos x="12" y="12"/>
                  </a:cxn>
                  <a:cxn ang="0">
                    <a:pos x="15" y="7"/>
                  </a:cxn>
                  <a:cxn ang="0">
                    <a:pos x="12" y="6"/>
                  </a:cxn>
                  <a:cxn ang="0">
                    <a:pos x="13" y="9"/>
                  </a:cxn>
                  <a:cxn ang="0">
                    <a:pos x="18" y="6"/>
                  </a:cxn>
                  <a:cxn ang="0">
                    <a:pos x="16" y="3"/>
                  </a:cxn>
                  <a:cxn ang="0">
                    <a:pos x="15" y="6"/>
                  </a:cxn>
                  <a:cxn ang="0">
                    <a:pos x="19" y="9"/>
                  </a:cxn>
                  <a:cxn ang="0">
                    <a:pos x="21" y="6"/>
                  </a:cxn>
                  <a:cxn ang="0">
                    <a:pos x="18" y="7"/>
                  </a:cxn>
                  <a:cxn ang="0">
                    <a:pos x="21" y="15"/>
                  </a:cxn>
                  <a:cxn ang="0">
                    <a:pos x="24" y="13"/>
                  </a:cxn>
                  <a:cxn ang="0">
                    <a:pos x="21" y="13"/>
                  </a:cxn>
                  <a:cxn ang="0">
                    <a:pos x="21" y="21"/>
                  </a:cxn>
                  <a:cxn ang="0">
                    <a:pos x="24" y="21"/>
                  </a:cxn>
                  <a:cxn ang="0">
                    <a:pos x="21" y="19"/>
                  </a:cxn>
                  <a:cxn ang="0">
                    <a:pos x="18" y="27"/>
                  </a:cxn>
                  <a:cxn ang="0">
                    <a:pos x="21" y="29"/>
                  </a:cxn>
                  <a:cxn ang="0">
                    <a:pos x="19" y="27"/>
                  </a:cxn>
                  <a:cxn ang="0">
                    <a:pos x="15" y="30"/>
                  </a:cxn>
                </a:cxnLst>
                <a:rect l="0" t="0" r="r" b="b"/>
                <a:pathLst>
                  <a:path w="27" h="35">
                    <a:moveTo>
                      <a:pt x="15" y="30"/>
                    </a:moveTo>
                    <a:lnTo>
                      <a:pt x="18" y="35"/>
                    </a:lnTo>
                    <a:lnTo>
                      <a:pt x="22" y="32"/>
                    </a:lnTo>
                    <a:lnTo>
                      <a:pt x="24" y="30"/>
                    </a:lnTo>
                    <a:lnTo>
                      <a:pt x="27" y="22"/>
                    </a:lnTo>
                    <a:lnTo>
                      <a:pt x="27" y="12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1"/>
                    </a:lnTo>
                    <a:lnTo>
                      <a:pt x="10" y="4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6" y="9"/>
                    </a:lnTo>
                    <a:lnTo>
                      <a:pt x="1" y="21"/>
                    </a:lnTo>
                    <a:lnTo>
                      <a:pt x="4" y="22"/>
                    </a:lnTo>
                    <a:lnTo>
                      <a:pt x="3" y="21"/>
                    </a:lnTo>
                    <a:lnTo>
                      <a:pt x="0" y="26"/>
                    </a:lnTo>
                    <a:lnTo>
                      <a:pt x="4" y="29"/>
                    </a:lnTo>
                    <a:lnTo>
                      <a:pt x="7" y="24"/>
                    </a:lnTo>
                    <a:lnTo>
                      <a:pt x="9" y="21"/>
                    </a:lnTo>
                    <a:lnTo>
                      <a:pt x="7" y="24"/>
                    </a:lnTo>
                    <a:lnTo>
                      <a:pt x="12" y="12"/>
                    </a:lnTo>
                    <a:lnTo>
                      <a:pt x="9" y="10"/>
                    </a:lnTo>
                    <a:lnTo>
                      <a:pt x="12" y="12"/>
                    </a:lnTo>
                    <a:lnTo>
                      <a:pt x="15" y="7"/>
                    </a:lnTo>
                    <a:lnTo>
                      <a:pt x="12" y="6"/>
                    </a:lnTo>
                    <a:lnTo>
                      <a:pt x="13" y="9"/>
                    </a:lnTo>
                    <a:lnTo>
                      <a:pt x="18" y="6"/>
                    </a:lnTo>
                    <a:lnTo>
                      <a:pt x="16" y="3"/>
                    </a:lnTo>
                    <a:lnTo>
                      <a:pt x="15" y="6"/>
                    </a:lnTo>
                    <a:lnTo>
                      <a:pt x="19" y="9"/>
                    </a:lnTo>
                    <a:lnTo>
                      <a:pt x="21" y="6"/>
                    </a:lnTo>
                    <a:lnTo>
                      <a:pt x="18" y="7"/>
                    </a:lnTo>
                    <a:lnTo>
                      <a:pt x="21" y="15"/>
                    </a:lnTo>
                    <a:lnTo>
                      <a:pt x="24" y="13"/>
                    </a:lnTo>
                    <a:lnTo>
                      <a:pt x="21" y="13"/>
                    </a:lnTo>
                    <a:lnTo>
                      <a:pt x="21" y="21"/>
                    </a:lnTo>
                    <a:lnTo>
                      <a:pt x="24" y="21"/>
                    </a:lnTo>
                    <a:lnTo>
                      <a:pt x="21" y="19"/>
                    </a:lnTo>
                    <a:lnTo>
                      <a:pt x="18" y="27"/>
                    </a:lnTo>
                    <a:lnTo>
                      <a:pt x="21" y="29"/>
                    </a:lnTo>
                    <a:lnTo>
                      <a:pt x="19" y="27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4" name="Freeform 207"/>
              <p:cNvSpPr>
                <a:spLocks/>
              </p:cNvSpPr>
              <p:nvPr/>
            </p:nvSpPr>
            <p:spPr bwMode="auto">
              <a:xfrm>
                <a:off x="2194" y="2675"/>
                <a:ext cx="16" cy="8"/>
              </a:xfrm>
              <a:custGeom>
                <a:avLst/>
                <a:gdLst/>
                <a:ahLst/>
                <a:cxnLst>
                  <a:cxn ang="0">
                    <a:pos x="16" y="5"/>
                  </a:cxn>
                  <a:cxn ang="0">
                    <a:pos x="13" y="0"/>
                  </a:cxn>
                  <a:cxn ang="0">
                    <a:pos x="8" y="3"/>
                  </a:cxn>
                  <a:cxn ang="0">
                    <a:pos x="10" y="5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7" y="5"/>
                  </a:cxn>
                  <a:cxn ang="0">
                    <a:pos x="8" y="3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8"/>
                  </a:cxn>
                  <a:cxn ang="0">
                    <a:pos x="11" y="8"/>
                  </a:cxn>
                  <a:cxn ang="0">
                    <a:pos x="16" y="5"/>
                  </a:cxn>
                </a:cxnLst>
                <a:rect l="0" t="0" r="r" b="b"/>
                <a:pathLst>
                  <a:path w="16" h="8">
                    <a:moveTo>
                      <a:pt x="16" y="5"/>
                    </a:moveTo>
                    <a:lnTo>
                      <a:pt x="13" y="0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8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08"/>
            <p:cNvGrpSpPr>
              <a:grpSpLocks/>
            </p:cNvGrpSpPr>
            <p:nvPr/>
          </p:nvGrpSpPr>
          <p:grpSpPr bwMode="auto">
            <a:xfrm>
              <a:off x="2173" y="-305"/>
              <a:ext cx="1422" cy="4897"/>
              <a:chOff x="2173" y="-305"/>
              <a:chExt cx="1422" cy="4897"/>
            </a:xfrm>
          </p:grpSpPr>
          <p:sp>
            <p:nvSpPr>
              <p:cNvPr id="1075" name="Freeform 209"/>
              <p:cNvSpPr>
                <a:spLocks/>
              </p:cNvSpPr>
              <p:nvPr/>
            </p:nvSpPr>
            <p:spPr bwMode="auto">
              <a:xfrm>
                <a:off x="2193" y="2655"/>
                <a:ext cx="9" cy="26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9" y="23"/>
                  </a:cxn>
                  <a:cxn ang="0">
                    <a:pos x="6" y="15"/>
                  </a:cxn>
                  <a:cxn ang="0">
                    <a:pos x="3" y="17"/>
                  </a:cxn>
                  <a:cxn ang="0">
                    <a:pos x="6" y="17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8"/>
                  </a:cxn>
                  <a:cxn ang="0">
                    <a:pos x="3" y="26"/>
                  </a:cxn>
                </a:cxnLst>
                <a:rect l="0" t="0" r="r" b="b"/>
                <a:pathLst>
                  <a:path w="9" h="26">
                    <a:moveTo>
                      <a:pt x="3" y="26"/>
                    </a:moveTo>
                    <a:lnTo>
                      <a:pt x="9" y="23"/>
                    </a:lnTo>
                    <a:lnTo>
                      <a:pt x="6" y="15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Freeform 210"/>
              <p:cNvSpPr>
                <a:spLocks/>
              </p:cNvSpPr>
              <p:nvPr/>
            </p:nvSpPr>
            <p:spPr bwMode="auto">
              <a:xfrm>
                <a:off x="2196" y="2654"/>
                <a:ext cx="9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9"/>
                  </a:cxn>
                  <a:cxn ang="0">
                    <a:pos x="8" y="6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5" y="1"/>
                  </a:cxn>
                  <a:cxn ang="0">
                    <a:pos x="0" y="4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lnTo>
                      <a:pt x="3" y="9"/>
                    </a:lnTo>
                    <a:lnTo>
                      <a:pt x="8" y="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Freeform 211"/>
              <p:cNvSpPr>
                <a:spLocks/>
              </p:cNvSpPr>
              <p:nvPr/>
            </p:nvSpPr>
            <p:spPr bwMode="auto">
              <a:xfrm>
                <a:off x="2217" y="2675"/>
                <a:ext cx="9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3" y="5"/>
                  </a:cxn>
                  <a:cxn ang="0">
                    <a:pos x="5" y="8"/>
                  </a:cxn>
                  <a:cxn ang="0">
                    <a:pos x="9" y="5"/>
                  </a:cxn>
                  <a:cxn ang="0">
                    <a:pos x="6" y="0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6" y="8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5" y="8"/>
                    </a:lnTo>
                    <a:lnTo>
                      <a:pt x="9" y="5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Freeform 212"/>
              <p:cNvSpPr>
                <a:spLocks/>
              </p:cNvSpPr>
              <p:nvPr/>
            </p:nvSpPr>
            <p:spPr bwMode="auto">
              <a:xfrm>
                <a:off x="2220" y="2655"/>
                <a:ext cx="10" cy="26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6" y="26"/>
                  </a:cxn>
                  <a:cxn ang="0">
                    <a:pos x="10" y="18"/>
                  </a:cxn>
                  <a:cxn ang="0">
                    <a:pos x="10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7"/>
                  </a:cxn>
                  <a:cxn ang="0">
                    <a:pos x="6" y="17"/>
                  </a:cxn>
                  <a:cxn ang="0">
                    <a:pos x="3" y="15"/>
                  </a:cxn>
                  <a:cxn ang="0">
                    <a:pos x="0" y="23"/>
                  </a:cxn>
                </a:cxnLst>
                <a:rect l="0" t="0" r="r" b="b"/>
                <a:pathLst>
                  <a:path w="10" h="26">
                    <a:moveTo>
                      <a:pt x="0" y="23"/>
                    </a:moveTo>
                    <a:lnTo>
                      <a:pt x="6" y="26"/>
                    </a:lnTo>
                    <a:lnTo>
                      <a:pt x="10" y="18"/>
                    </a:lnTo>
                    <a:lnTo>
                      <a:pt x="10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3" y="1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Freeform 213"/>
              <p:cNvSpPr>
                <a:spLocks/>
              </p:cNvSpPr>
              <p:nvPr/>
            </p:nvSpPr>
            <p:spPr bwMode="auto">
              <a:xfrm>
                <a:off x="2214" y="2654"/>
                <a:ext cx="12" cy="9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12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0" y="4"/>
                  </a:cxn>
                  <a:cxn ang="0">
                    <a:pos x="3" y="9"/>
                  </a:cxn>
                  <a:cxn ang="0">
                    <a:pos x="8" y="6"/>
                  </a:cxn>
                  <a:cxn ang="0">
                    <a:pos x="6" y="3"/>
                  </a:cxn>
                  <a:cxn ang="0">
                    <a:pos x="5" y="6"/>
                  </a:cxn>
                  <a:cxn ang="0">
                    <a:pos x="9" y="9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12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0" y="4"/>
                    </a:lnTo>
                    <a:lnTo>
                      <a:pt x="3" y="9"/>
                    </a:lnTo>
                    <a:lnTo>
                      <a:pt x="8" y="6"/>
                    </a:lnTo>
                    <a:lnTo>
                      <a:pt x="6" y="3"/>
                    </a:lnTo>
                    <a:lnTo>
                      <a:pt x="5" y="6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Freeform 214"/>
              <p:cNvSpPr>
                <a:spLocks/>
              </p:cNvSpPr>
              <p:nvPr/>
            </p:nvSpPr>
            <p:spPr bwMode="auto">
              <a:xfrm>
                <a:off x="2190" y="2652"/>
                <a:ext cx="32" cy="34"/>
              </a:xfrm>
              <a:custGeom>
                <a:avLst/>
                <a:gdLst/>
                <a:ahLst/>
                <a:cxnLst>
                  <a:cxn ang="0">
                    <a:pos x="32" y="8"/>
                  </a:cxn>
                  <a:cxn ang="0">
                    <a:pos x="27" y="5"/>
                  </a:cxn>
                  <a:cxn ang="0">
                    <a:pos x="24" y="9"/>
                  </a:cxn>
                  <a:cxn ang="0">
                    <a:pos x="21" y="12"/>
                  </a:cxn>
                  <a:cxn ang="0">
                    <a:pos x="23" y="9"/>
                  </a:cxn>
                  <a:cxn ang="0">
                    <a:pos x="18" y="21"/>
                  </a:cxn>
                  <a:cxn ang="0">
                    <a:pos x="21" y="23"/>
                  </a:cxn>
                  <a:cxn ang="0">
                    <a:pos x="20" y="21"/>
                  </a:cxn>
                  <a:cxn ang="0">
                    <a:pos x="17" y="26"/>
                  </a:cxn>
                  <a:cxn ang="0">
                    <a:pos x="18" y="28"/>
                  </a:cxn>
                  <a:cxn ang="0">
                    <a:pos x="17" y="26"/>
                  </a:cxn>
                  <a:cxn ang="0">
                    <a:pos x="12" y="29"/>
                  </a:cxn>
                  <a:cxn ang="0">
                    <a:pos x="14" y="31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11" y="31"/>
                  </a:cxn>
                  <a:cxn ang="0">
                    <a:pos x="12" y="29"/>
                  </a:cxn>
                  <a:cxn ang="0">
                    <a:pos x="7" y="26"/>
                  </a:cxn>
                  <a:cxn ang="0">
                    <a:pos x="6" y="28"/>
                  </a:cxn>
                  <a:cxn ang="0">
                    <a:pos x="9" y="26"/>
                  </a:cxn>
                  <a:cxn ang="0">
                    <a:pos x="6" y="18"/>
                  </a:cxn>
                  <a:cxn ang="0">
                    <a:pos x="3" y="20"/>
                  </a:cxn>
                  <a:cxn ang="0">
                    <a:pos x="6" y="20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6" y="14"/>
                  </a:cxn>
                  <a:cxn ang="0">
                    <a:pos x="9" y="6"/>
                  </a:cxn>
                  <a:cxn ang="0">
                    <a:pos x="6" y="5"/>
                  </a:cxn>
                  <a:cxn ang="0">
                    <a:pos x="7" y="8"/>
                  </a:cxn>
                  <a:cxn ang="0">
                    <a:pos x="12" y="5"/>
                  </a:cxn>
                  <a:cxn ang="0">
                    <a:pos x="9" y="0"/>
                  </a:cxn>
                  <a:cxn ang="0">
                    <a:pos x="4" y="3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3" y="29"/>
                  </a:cxn>
                  <a:cxn ang="0">
                    <a:pos x="4" y="31"/>
                  </a:cxn>
                  <a:cxn ang="0">
                    <a:pos x="9" y="34"/>
                  </a:cxn>
                  <a:cxn ang="0">
                    <a:pos x="15" y="34"/>
                  </a:cxn>
                  <a:cxn ang="0">
                    <a:pos x="20" y="31"/>
                  </a:cxn>
                  <a:cxn ang="0">
                    <a:pos x="20" y="29"/>
                  </a:cxn>
                  <a:cxn ang="0">
                    <a:pos x="21" y="29"/>
                  </a:cxn>
                  <a:cxn ang="0">
                    <a:pos x="24" y="25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9" y="12"/>
                  </a:cxn>
                  <a:cxn ang="0">
                    <a:pos x="26" y="11"/>
                  </a:cxn>
                  <a:cxn ang="0">
                    <a:pos x="29" y="12"/>
                  </a:cxn>
                  <a:cxn ang="0">
                    <a:pos x="32" y="8"/>
                  </a:cxn>
                </a:cxnLst>
                <a:rect l="0" t="0" r="r" b="b"/>
                <a:pathLst>
                  <a:path w="32" h="34">
                    <a:moveTo>
                      <a:pt x="32" y="8"/>
                    </a:moveTo>
                    <a:lnTo>
                      <a:pt x="27" y="5"/>
                    </a:lnTo>
                    <a:lnTo>
                      <a:pt x="24" y="9"/>
                    </a:lnTo>
                    <a:lnTo>
                      <a:pt x="21" y="12"/>
                    </a:lnTo>
                    <a:lnTo>
                      <a:pt x="23" y="9"/>
                    </a:lnTo>
                    <a:lnTo>
                      <a:pt x="18" y="21"/>
                    </a:lnTo>
                    <a:lnTo>
                      <a:pt x="21" y="23"/>
                    </a:lnTo>
                    <a:lnTo>
                      <a:pt x="20" y="21"/>
                    </a:lnTo>
                    <a:lnTo>
                      <a:pt x="17" y="26"/>
                    </a:lnTo>
                    <a:lnTo>
                      <a:pt x="18" y="28"/>
                    </a:lnTo>
                    <a:lnTo>
                      <a:pt x="17" y="26"/>
                    </a:lnTo>
                    <a:lnTo>
                      <a:pt x="12" y="29"/>
                    </a:lnTo>
                    <a:lnTo>
                      <a:pt x="14" y="31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11" y="31"/>
                    </a:lnTo>
                    <a:lnTo>
                      <a:pt x="12" y="29"/>
                    </a:lnTo>
                    <a:lnTo>
                      <a:pt x="7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18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9" y="6"/>
                    </a:lnTo>
                    <a:lnTo>
                      <a:pt x="6" y="5"/>
                    </a:lnTo>
                    <a:lnTo>
                      <a:pt x="7" y="8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3" y="29"/>
                    </a:lnTo>
                    <a:lnTo>
                      <a:pt x="4" y="31"/>
                    </a:lnTo>
                    <a:lnTo>
                      <a:pt x="9" y="34"/>
                    </a:lnTo>
                    <a:lnTo>
                      <a:pt x="15" y="34"/>
                    </a:lnTo>
                    <a:lnTo>
                      <a:pt x="20" y="31"/>
                    </a:lnTo>
                    <a:lnTo>
                      <a:pt x="20" y="29"/>
                    </a:lnTo>
                    <a:lnTo>
                      <a:pt x="21" y="29"/>
                    </a:lnTo>
                    <a:lnTo>
                      <a:pt x="24" y="25"/>
                    </a:lnTo>
                    <a:lnTo>
                      <a:pt x="26" y="21"/>
                    </a:lnTo>
                    <a:lnTo>
                      <a:pt x="24" y="25"/>
                    </a:lnTo>
                    <a:lnTo>
                      <a:pt x="29" y="12"/>
                    </a:lnTo>
                    <a:lnTo>
                      <a:pt x="26" y="11"/>
                    </a:lnTo>
                    <a:lnTo>
                      <a:pt x="29" y="12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Rectangle 215"/>
              <p:cNvSpPr>
                <a:spLocks noChangeArrowheads="1"/>
              </p:cNvSpPr>
              <p:nvPr/>
            </p:nvSpPr>
            <p:spPr bwMode="auto">
              <a:xfrm>
                <a:off x="2175" y="2707"/>
                <a:ext cx="79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Rectangle 216"/>
              <p:cNvSpPr>
                <a:spLocks noChangeArrowheads="1"/>
              </p:cNvSpPr>
              <p:nvPr/>
            </p:nvSpPr>
            <p:spPr bwMode="auto">
              <a:xfrm>
                <a:off x="2175" y="2710"/>
                <a:ext cx="79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Rectangle 217"/>
              <p:cNvSpPr>
                <a:spLocks noChangeArrowheads="1"/>
              </p:cNvSpPr>
              <p:nvPr/>
            </p:nvSpPr>
            <p:spPr bwMode="auto">
              <a:xfrm>
                <a:off x="2251" y="2696"/>
                <a:ext cx="6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Rectangle 218"/>
              <p:cNvSpPr>
                <a:spLocks noChangeArrowheads="1"/>
              </p:cNvSpPr>
              <p:nvPr/>
            </p:nvSpPr>
            <p:spPr bwMode="auto">
              <a:xfrm>
                <a:off x="2173" y="2696"/>
                <a:ext cx="6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Rectangle 219"/>
              <p:cNvSpPr>
                <a:spLocks noChangeArrowheads="1"/>
              </p:cNvSpPr>
              <p:nvPr/>
            </p:nvSpPr>
            <p:spPr bwMode="auto">
              <a:xfrm>
                <a:off x="2396" y="-98"/>
                <a:ext cx="110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Rectangle 220"/>
              <p:cNvSpPr>
                <a:spLocks noChangeArrowheads="1"/>
              </p:cNvSpPr>
              <p:nvPr/>
            </p:nvSpPr>
            <p:spPr bwMode="auto">
              <a:xfrm>
                <a:off x="2394" y="-96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221"/>
              <p:cNvSpPr>
                <a:spLocks/>
              </p:cNvSpPr>
              <p:nvPr/>
            </p:nvSpPr>
            <p:spPr bwMode="auto">
              <a:xfrm>
                <a:off x="2390" y="-168"/>
                <a:ext cx="59" cy="41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9"/>
                  </a:cxn>
                  <a:cxn ang="0">
                    <a:pos x="53" y="23"/>
                  </a:cxn>
                  <a:cxn ang="0">
                    <a:pos x="53" y="22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7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4"/>
                    </a:lnTo>
                    <a:lnTo>
                      <a:pt x="56" y="32"/>
                    </a:lnTo>
                    <a:lnTo>
                      <a:pt x="59" y="25"/>
                    </a:lnTo>
                    <a:lnTo>
                      <a:pt x="59" y="19"/>
                    </a:lnTo>
                    <a:lnTo>
                      <a:pt x="53" y="19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2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7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7" y="14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2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222"/>
              <p:cNvSpPr>
                <a:spLocks/>
              </p:cNvSpPr>
              <p:nvPr/>
            </p:nvSpPr>
            <p:spPr bwMode="auto">
              <a:xfrm>
                <a:off x="2394" y="-165"/>
                <a:ext cx="51" cy="14"/>
              </a:xfrm>
              <a:custGeom>
                <a:avLst/>
                <a:gdLst/>
                <a:ahLst/>
                <a:cxnLst>
                  <a:cxn ang="0">
                    <a:pos x="48" y="14"/>
                  </a:cxn>
                  <a:cxn ang="0">
                    <a:pos x="51" y="9"/>
                  </a:cxn>
                  <a:cxn ang="0">
                    <a:pos x="43" y="5"/>
                  </a:cxn>
                  <a:cxn ang="0">
                    <a:pos x="42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2" y="0"/>
                  </a:cxn>
                  <a:cxn ang="0">
                    <a:pos x="10" y="3"/>
                  </a:cxn>
                  <a:cxn ang="0">
                    <a:pos x="8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1" y="9"/>
                  </a:cxn>
                  <a:cxn ang="0">
                    <a:pos x="10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2" y="3"/>
                  </a:cxn>
                  <a:cxn ang="0">
                    <a:pos x="22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2" y="9"/>
                  </a:cxn>
                  <a:cxn ang="0">
                    <a:pos x="42" y="6"/>
                  </a:cxn>
                  <a:cxn ang="0">
                    <a:pos x="40" y="9"/>
                  </a:cxn>
                  <a:cxn ang="0">
                    <a:pos x="48" y="14"/>
                  </a:cxn>
                </a:cxnLst>
                <a:rect l="0" t="0" r="r" b="b"/>
                <a:pathLst>
                  <a:path w="51" h="14">
                    <a:moveTo>
                      <a:pt x="48" y="14"/>
                    </a:moveTo>
                    <a:lnTo>
                      <a:pt x="51" y="9"/>
                    </a:lnTo>
                    <a:lnTo>
                      <a:pt x="43" y="5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1" y="9"/>
                    </a:lnTo>
                    <a:lnTo>
                      <a:pt x="10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2" y="3"/>
                    </a:lnTo>
                    <a:lnTo>
                      <a:pt x="22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2" y="9"/>
                    </a:lnTo>
                    <a:lnTo>
                      <a:pt x="42" y="6"/>
                    </a:lnTo>
                    <a:lnTo>
                      <a:pt x="40" y="9"/>
                    </a:lnTo>
                    <a:lnTo>
                      <a:pt x="4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223"/>
              <p:cNvSpPr>
                <a:spLocks/>
              </p:cNvSpPr>
              <p:nvPr/>
            </p:nvSpPr>
            <p:spPr bwMode="auto">
              <a:xfrm>
                <a:off x="2394" y="-159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3" y="23"/>
                  </a:cxn>
                  <a:cxn ang="0">
                    <a:pos x="10" y="20"/>
                  </a:cxn>
                  <a:cxn ang="0">
                    <a:pos x="7" y="13"/>
                  </a:cxn>
                  <a:cxn ang="0">
                    <a:pos x="3" y="14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3" y="10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3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3" y="23"/>
                    </a:lnTo>
                    <a:lnTo>
                      <a:pt x="10" y="20"/>
                    </a:lnTo>
                    <a:lnTo>
                      <a:pt x="7" y="13"/>
                    </a:lnTo>
                    <a:lnTo>
                      <a:pt x="3" y="14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3" y="10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Freeform 224"/>
              <p:cNvSpPr>
                <a:spLocks/>
              </p:cNvSpPr>
              <p:nvPr/>
            </p:nvSpPr>
            <p:spPr bwMode="auto">
              <a:xfrm>
                <a:off x="2396" y="-142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3" y="9"/>
                  </a:cxn>
                  <a:cxn ang="0">
                    <a:pos x="41" y="9"/>
                  </a:cxn>
                  <a:cxn ang="0">
                    <a:pos x="43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40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11" y="3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3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40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225"/>
              <p:cNvSpPr>
                <a:spLocks/>
              </p:cNvSpPr>
              <p:nvPr/>
            </p:nvSpPr>
            <p:spPr bwMode="auto">
              <a:xfrm>
                <a:off x="2439" y="-159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10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3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Rectangle 226"/>
              <p:cNvSpPr>
                <a:spLocks noChangeArrowheads="1"/>
              </p:cNvSpPr>
              <p:nvPr/>
            </p:nvSpPr>
            <p:spPr bwMode="auto">
              <a:xfrm>
                <a:off x="2669" y="-96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Freeform 227"/>
              <p:cNvSpPr>
                <a:spLocks/>
              </p:cNvSpPr>
              <p:nvPr/>
            </p:nvSpPr>
            <p:spPr bwMode="auto">
              <a:xfrm>
                <a:off x="2643" y="-159"/>
                <a:ext cx="54" cy="17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38" y="3"/>
                  </a:cxn>
                  <a:cxn ang="0">
                    <a:pos x="42" y="8"/>
                  </a:cxn>
                  <a:cxn ang="0">
                    <a:pos x="43" y="11"/>
                  </a:cxn>
                  <a:cxn ang="0">
                    <a:pos x="42" y="10"/>
                  </a:cxn>
                  <a:cxn ang="0">
                    <a:pos x="49" y="17"/>
                  </a:cxn>
                  <a:cxn ang="0">
                    <a:pos x="51" y="14"/>
                  </a:cxn>
                  <a:cxn ang="0">
                    <a:pos x="51" y="11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51" y="17"/>
                  </a:cxn>
                  <a:cxn ang="0">
                    <a:pos x="54" y="13"/>
                  </a:cxn>
                  <a:cxn ang="0">
                    <a:pos x="46" y="5"/>
                  </a:cxn>
                  <a:cxn ang="0">
                    <a:pos x="43" y="6"/>
                  </a:cxn>
                  <a:cxn ang="0">
                    <a:pos x="46" y="5"/>
                  </a:cxn>
                  <a:cxn ang="0">
                    <a:pos x="43" y="0"/>
                  </a:cxn>
                </a:cxnLst>
                <a:rect l="0" t="0" r="r" b="b"/>
                <a:pathLst>
                  <a:path w="54" h="17">
                    <a:moveTo>
                      <a:pt x="43" y="0"/>
                    </a:moveTo>
                    <a:lnTo>
                      <a:pt x="38" y="3"/>
                    </a:lnTo>
                    <a:lnTo>
                      <a:pt x="42" y="8"/>
                    </a:lnTo>
                    <a:lnTo>
                      <a:pt x="43" y="11"/>
                    </a:lnTo>
                    <a:lnTo>
                      <a:pt x="42" y="10"/>
                    </a:lnTo>
                    <a:lnTo>
                      <a:pt x="49" y="17"/>
                    </a:lnTo>
                    <a:lnTo>
                      <a:pt x="51" y="14"/>
                    </a:lnTo>
                    <a:lnTo>
                      <a:pt x="51" y="11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1" y="17"/>
                    </a:lnTo>
                    <a:lnTo>
                      <a:pt x="54" y="13"/>
                    </a:lnTo>
                    <a:lnTo>
                      <a:pt x="46" y="5"/>
                    </a:lnTo>
                    <a:lnTo>
                      <a:pt x="43" y="6"/>
                    </a:lnTo>
                    <a:lnTo>
                      <a:pt x="46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Freeform 228"/>
              <p:cNvSpPr>
                <a:spLocks/>
              </p:cNvSpPr>
              <p:nvPr/>
            </p:nvSpPr>
            <p:spPr bwMode="auto">
              <a:xfrm>
                <a:off x="2639" y="-160"/>
                <a:ext cx="52" cy="15"/>
              </a:xfrm>
              <a:custGeom>
                <a:avLst/>
                <a:gdLst/>
                <a:ahLst/>
                <a:cxnLst>
                  <a:cxn ang="0">
                    <a:pos x="44" y="6"/>
                  </a:cxn>
                  <a:cxn ang="0">
                    <a:pos x="44" y="0"/>
                  </a:cxn>
                  <a:cxn ang="0">
                    <a:pos x="36" y="0"/>
                  </a:cxn>
                  <a:cxn ang="0">
                    <a:pos x="42" y="9"/>
                  </a:cxn>
                  <a:cxn ang="0">
                    <a:pos x="44" y="12"/>
                  </a:cxn>
                  <a:cxn ang="0">
                    <a:pos x="42" y="11"/>
                  </a:cxn>
                  <a:cxn ang="0">
                    <a:pos x="47" y="15"/>
                  </a:cxn>
                  <a:cxn ang="0">
                    <a:pos x="49" y="12"/>
                  </a:cxn>
                  <a:cxn ang="0">
                    <a:pos x="49" y="9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15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3" y="15"/>
                  </a:cxn>
                  <a:cxn ang="0">
                    <a:pos x="49" y="15"/>
                  </a:cxn>
                  <a:cxn ang="0">
                    <a:pos x="52" y="11"/>
                  </a:cxn>
                  <a:cxn ang="0">
                    <a:pos x="47" y="6"/>
                  </a:cxn>
                  <a:cxn ang="0">
                    <a:pos x="44" y="7"/>
                  </a:cxn>
                  <a:cxn ang="0">
                    <a:pos x="47" y="6"/>
                  </a:cxn>
                  <a:cxn ang="0">
                    <a:pos x="44" y="1"/>
                  </a:cxn>
                  <a:cxn ang="0">
                    <a:pos x="41" y="3"/>
                  </a:cxn>
                  <a:cxn ang="0">
                    <a:pos x="41" y="6"/>
                  </a:cxn>
                  <a:cxn ang="0">
                    <a:pos x="44" y="6"/>
                  </a:cxn>
                </a:cxnLst>
                <a:rect l="0" t="0" r="r" b="b"/>
                <a:pathLst>
                  <a:path w="52" h="15">
                    <a:moveTo>
                      <a:pt x="44" y="6"/>
                    </a:moveTo>
                    <a:lnTo>
                      <a:pt x="44" y="0"/>
                    </a:lnTo>
                    <a:lnTo>
                      <a:pt x="36" y="0"/>
                    </a:lnTo>
                    <a:lnTo>
                      <a:pt x="42" y="9"/>
                    </a:lnTo>
                    <a:lnTo>
                      <a:pt x="44" y="12"/>
                    </a:lnTo>
                    <a:lnTo>
                      <a:pt x="42" y="11"/>
                    </a:lnTo>
                    <a:lnTo>
                      <a:pt x="47" y="15"/>
                    </a:lnTo>
                    <a:lnTo>
                      <a:pt x="49" y="12"/>
                    </a:lnTo>
                    <a:lnTo>
                      <a:pt x="49" y="9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6" y="15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3" y="15"/>
                    </a:lnTo>
                    <a:lnTo>
                      <a:pt x="49" y="15"/>
                    </a:lnTo>
                    <a:lnTo>
                      <a:pt x="52" y="11"/>
                    </a:lnTo>
                    <a:lnTo>
                      <a:pt x="47" y="6"/>
                    </a:lnTo>
                    <a:lnTo>
                      <a:pt x="44" y="7"/>
                    </a:lnTo>
                    <a:lnTo>
                      <a:pt x="47" y="6"/>
                    </a:lnTo>
                    <a:lnTo>
                      <a:pt x="44" y="1"/>
                    </a:lnTo>
                    <a:lnTo>
                      <a:pt x="41" y="3"/>
                    </a:lnTo>
                    <a:lnTo>
                      <a:pt x="41" y="6"/>
                    </a:lnTo>
                    <a:lnTo>
                      <a:pt x="44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Rectangle 229"/>
              <p:cNvSpPr>
                <a:spLocks noChangeArrowheads="1"/>
              </p:cNvSpPr>
              <p:nvPr/>
            </p:nvSpPr>
            <p:spPr bwMode="auto">
              <a:xfrm>
                <a:off x="2944" y="-96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Freeform 230"/>
              <p:cNvSpPr>
                <a:spLocks/>
              </p:cNvSpPr>
              <p:nvPr/>
            </p:nvSpPr>
            <p:spPr bwMode="auto">
              <a:xfrm>
                <a:off x="2915" y="-165"/>
                <a:ext cx="57" cy="3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1" y="6"/>
                  </a:cxn>
                  <a:cxn ang="0">
                    <a:pos x="46" y="9"/>
                  </a:cxn>
                  <a:cxn ang="0">
                    <a:pos x="47" y="6"/>
                  </a:cxn>
                  <a:cxn ang="0">
                    <a:pos x="46" y="9"/>
                  </a:cxn>
                  <a:cxn ang="0">
                    <a:pos x="49" y="12"/>
                  </a:cxn>
                  <a:cxn ang="0">
                    <a:pos x="51" y="9"/>
                  </a:cxn>
                  <a:cxn ang="0">
                    <a:pos x="49" y="11"/>
                  </a:cxn>
                  <a:cxn ang="0">
                    <a:pos x="52" y="16"/>
                  </a:cxn>
                  <a:cxn ang="0">
                    <a:pos x="54" y="14"/>
                  </a:cxn>
                  <a:cxn ang="0">
                    <a:pos x="51" y="14"/>
                  </a:cxn>
                  <a:cxn ang="0">
                    <a:pos x="51" y="23"/>
                  </a:cxn>
                  <a:cxn ang="0">
                    <a:pos x="54" y="23"/>
                  </a:cxn>
                  <a:cxn ang="0">
                    <a:pos x="52" y="22"/>
                  </a:cxn>
                  <a:cxn ang="0">
                    <a:pos x="49" y="26"/>
                  </a:cxn>
                  <a:cxn ang="0">
                    <a:pos x="51" y="28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7" y="31"/>
                  </a:cxn>
                  <a:cxn ang="0">
                    <a:pos x="46" y="29"/>
                  </a:cxn>
                  <a:cxn ang="0">
                    <a:pos x="41" y="32"/>
                  </a:cxn>
                  <a:cxn ang="0">
                    <a:pos x="43" y="34"/>
                  </a:cxn>
                  <a:cxn ang="0">
                    <a:pos x="43" y="31"/>
                  </a:cxn>
                  <a:cxn ang="0">
                    <a:pos x="38" y="31"/>
                  </a:cxn>
                  <a:cxn ang="0">
                    <a:pos x="38" y="34"/>
                  </a:cxn>
                  <a:cxn ang="0">
                    <a:pos x="40" y="32"/>
                  </a:cxn>
                  <a:cxn ang="0">
                    <a:pos x="35" y="29"/>
                  </a:cxn>
                  <a:cxn ang="0">
                    <a:pos x="28" y="25"/>
                  </a:cxn>
                  <a:cxn ang="0">
                    <a:pos x="26" y="26"/>
                  </a:cxn>
                  <a:cxn ang="0">
                    <a:pos x="29" y="25"/>
                  </a:cxn>
                  <a:cxn ang="0">
                    <a:pos x="5" y="3"/>
                  </a:cxn>
                  <a:cxn ang="0">
                    <a:pos x="0" y="8"/>
                  </a:cxn>
                  <a:cxn ang="0">
                    <a:pos x="25" y="29"/>
                  </a:cxn>
                  <a:cxn ang="0">
                    <a:pos x="21" y="28"/>
                  </a:cxn>
                  <a:cxn ang="0">
                    <a:pos x="25" y="29"/>
                  </a:cxn>
                  <a:cxn ang="0">
                    <a:pos x="32" y="34"/>
                  </a:cxn>
                  <a:cxn ang="0">
                    <a:pos x="37" y="37"/>
                  </a:cxn>
                  <a:cxn ang="0">
                    <a:pos x="44" y="37"/>
                  </a:cxn>
                  <a:cxn ang="0">
                    <a:pos x="49" y="34"/>
                  </a:cxn>
                  <a:cxn ang="0">
                    <a:pos x="52" y="32"/>
                  </a:cxn>
                  <a:cxn ang="0">
                    <a:pos x="51" y="34"/>
                  </a:cxn>
                  <a:cxn ang="0">
                    <a:pos x="54" y="31"/>
                  </a:cxn>
                  <a:cxn ang="0">
                    <a:pos x="52" y="32"/>
                  </a:cxn>
                  <a:cxn ang="0">
                    <a:pos x="54" y="29"/>
                  </a:cxn>
                  <a:cxn ang="0">
                    <a:pos x="57" y="25"/>
                  </a:cxn>
                  <a:cxn ang="0">
                    <a:pos x="57" y="12"/>
                  </a:cxn>
                  <a:cxn ang="0">
                    <a:pos x="54" y="8"/>
                  </a:cxn>
                  <a:cxn ang="0">
                    <a:pos x="52" y="6"/>
                  </a:cxn>
                  <a:cxn ang="0">
                    <a:pos x="54" y="8"/>
                  </a:cxn>
                  <a:cxn ang="0">
                    <a:pos x="51" y="5"/>
                  </a:cxn>
                  <a:cxn ang="0">
                    <a:pos x="52" y="6"/>
                  </a:cxn>
                  <a:cxn ang="0">
                    <a:pos x="49" y="5"/>
                  </a:cxn>
                  <a:cxn ang="0">
                    <a:pos x="44" y="2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7">
                    <a:moveTo>
                      <a:pt x="40" y="0"/>
                    </a:move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1" y="6"/>
                    </a:lnTo>
                    <a:lnTo>
                      <a:pt x="46" y="9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9" y="12"/>
                    </a:lnTo>
                    <a:lnTo>
                      <a:pt x="51" y="9"/>
                    </a:lnTo>
                    <a:lnTo>
                      <a:pt x="49" y="11"/>
                    </a:lnTo>
                    <a:lnTo>
                      <a:pt x="52" y="16"/>
                    </a:lnTo>
                    <a:lnTo>
                      <a:pt x="54" y="14"/>
                    </a:lnTo>
                    <a:lnTo>
                      <a:pt x="51" y="14"/>
                    </a:lnTo>
                    <a:lnTo>
                      <a:pt x="51" y="23"/>
                    </a:lnTo>
                    <a:lnTo>
                      <a:pt x="54" y="23"/>
                    </a:lnTo>
                    <a:lnTo>
                      <a:pt x="52" y="22"/>
                    </a:lnTo>
                    <a:lnTo>
                      <a:pt x="49" y="26"/>
                    </a:lnTo>
                    <a:lnTo>
                      <a:pt x="51" y="28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7" y="31"/>
                    </a:lnTo>
                    <a:lnTo>
                      <a:pt x="46" y="29"/>
                    </a:lnTo>
                    <a:lnTo>
                      <a:pt x="41" y="32"/>
                    </a:lnTo>
                    <a:lnTo>
                      <a:pt x="43" y="34"/>
                    </a:lnTo>
                    <a:lnTo>
                      <a:pt x="43" y="31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40" y="32"/>
                    </a:lnTo>
                    <a:lnTo>
                      <a:pt x="35" y="29"/>
                    </a:lnTo>
                    <a:lnTo>
                      <a:pt x="28" y="25"/>
                    </a:lnTo>
                    <a:lnTo>
                      <a:pt x="26" y="26"/>
                    </a:lnTo>
                    <a:lnTo>
                      <a:pt x="29" y="25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25" y="29"/>
                    </a:lnTo>
                    <a:lnTo>
                      <a:pt x="21" y="28"/>
                    </a:lnTo>
                    <a:lnTo>
                      <a:pt x="25" y="29"/>
                    </a:lnTo>
                    <a:lnTo>
                      <a:pt x="32" y="34"/>
                    </a:lnTo>
                    <a:lnTo>
                      <a:pt x="37" y="37"/>
                    </a:lnTo>
                    <a:lnTo>
                      <a:pt x="44" y="37"/>
                    </a:lnTo>
                    <a:lnTo>
                      <a:pt x="49" y="34"/>
                    </a:lnTo>
                    <a:lnTo>
                      <a:pt x="52" y="32"/>
                    </a:lnTo>
                    <a:lnTo>
                      <a:pt x="51" y="34"/>
                    </a:lnTo>
                    <a:lnTo>
                      <a:pt x="54" y="31"/>
                    </a:lnTo>
                    <a:lnTo>
                      <a:pt x="52" y="32"/>
                    </a:lnTo>
                    <a:lnTo>
                      <a:pt x="54" y="29"/>
                    </a:lnTo>
                    <a:lnTo>
                      <a:pt x="57" y="25"/>
                    </a:lnTo>
                    <a:lnTo>
                      <a:pt x="57" y="12"/>
                    </a:lnTo>
                    <a:lnTo>
                      <a:pt x="54" y="8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1" y="5"/>
                    </a:lnTo>
                    <a:lnTo>
                      <a:pt x="52" y="6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Freeform 231"/>
              <p:cNvSpPr>
                <a:spLocks/>
              </p:cNvSpPr>
              <p:nvPr/>
            </p:nvSpPr>
            <p:spPr bwMode="auto">
              <a:xfrm>
                <a:off x="2915" y="-165"/>
                <a:ext cx="54" cy="34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9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1" y="9"/>
                  </a:cxn>
                  <a:cxn ang="0">
                    <a:pos x="46" y="12"/>
                  </a:cxn>
                  <a:cxn ang="0">
                    <a:pos x="47" y="9"/>
                  </a:cxn>
                  <a:cxn ang="0">
                    <a:pos x="46" y="11"/>
                  </a:cxn>
                  <a:cxn ang="0">
                    <a:pos x="49" y="16"/>
                  </a:cxn>
                  <a:cxn ang="0">
                    <a:pos x="51" y="14"/>
                  </a:cxn>
                  <a:cxn ang="0">
                    <a:pos x="47" y="14"/>
                  </a:cxn>
                  <a:cxn ang="0">
                    <a:pos x="47" y="23"/>
                  </a:cxn>
                  <a:cxn ang="0">
                    <a:pos x="51" y="23"/>
                  </a:cxn>
                  <a:cxn ang="0">
                    <a:pos x="49" y="22"/>
                  </a:cxn>
                  <a:cxn ang="0">
                    <a:pos x="46" y="26"/>
                  </a:cxn>
                  <a:cxn ang="0">
                    <a:pos x="47" y="28"/>
                  </a:cxn>
                  <a:cxn ang="0">
                    <a:pos x="46" y="26"/>
                  </a:cxn>
                  <a:cxn ang="0">
                    <a:pos x="41" y="29"/>
                  </a:cxn>
                  <a:cxn ang="0">
                    <a:pos x="43" y="31"/>
                  </a:cxn>
                  <a:cxn ang="0">
                    <a:pos x="43" y="28"/>
                  </a:cxn>
                  <a:cxn ang="0">
                    <a:pos x="38" y="28"/>
                  </a:cxn>
                  <a:cxn ang="0">
                    <a:pos x="38" y="31"/>
                  </a:cxn>
                  <a:cxn ang="0">
                    <a:pos x="40" y="29"/>
                  </a:cxn>
                  <a:cxn ang="0">
                    <a:pos x="35" y="26"/>
                  </a:cxn>
                  <a:cxn ang="0">
                    <a:pos x="28" y="22"/>
                  </a:cxn>
                  <a:cxn ang="0">
                    <a:pos x="26" y="23"/>
                  </a:cxn>
                  <a:cxn ang="0">
                    <a:pos x="29" y="22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25" y="26"/>
                  </a:cxn>
                  <a:cxn ang="0">
                    <a:pos x="21" y="25"/>
                  </a:cxn>
                  <a:cxn ang="0">
                    <a:pos x="25" y="26"/>
                  </a:cxn>
                  <a:cxn ang="0">
                    <a:pos x="32" y="31"/>
                  </a:cxn>
                  <a:cxn ang="0">
                    <a:pos x="37" y="34"/>
                  </a:cxn>
                  <a:cxn ang="0">
                    <a:pos x="44" y="34"/>
                  </a:cxn>
                  <a:cxn ang="0">
                    <a:pos x="49" y="31"/>
                  </a:cxn>
                  <a:cxn ang="0">
                    <a:pos x="49" y="29"/>
                  </a:cxn>
                  <a:cxn ang="0">
                    <a:pos x="51" y="29"/>
                  </a:cxn>
                  <a:cxn ang="0">
                    <a:pos x="54" y="25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9" y="8"/>
                  </a:cxn>
                  <a:cxn ang="0">
                    <a:pos x="44" y="5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</a:cxnLst>
                <a:rect l="0" t="0" r="r" b="b"/>
                <a:pathLst>
                  <a:path w="54" h="34">
                    <a:moveTo>
                      <a:pt x="43" y="3"/>
                    </a:moveTo>
                    <a:lnTo>
                      <a:pt x="37" y="3"/>
                    </a:lnTo>
                    <a:lnTo>
                      <a:pt x="37" y="9"/>
                    </a:lnTo>
                    <a:lnTo>
                      <a:pt x="43" y="9"/>
                    </a:lnTo>
                    <a:lnTo>
                      <a:pt x="43" y="6"/>
                    </a:lnTo>
                    <a:lnTo>
                      <a:pt x="41" y="9"/>
                    </a:lnTo>
                    <a:lnTo>
                      <a:pt x="46" y="12"/>
                    </a:lnTo>
                    <a:lnTo>
                      <a:pt x="47" y="9"/>
                    </a:lnTo>
                    <a:lnTo>
                      <a:pt x="46" y="11"/>
                    </a:lnTo>
                    <a:lnTo>
                      <a:pt x="49" y="16"/>
                    </a:lnTo>
                    <a:lnTo>
                      <a:pt x="51" y="14"/>
                    </a:lnTo>
                    <a:lnTo>
                      <a:pt x="47" y="14"/>
                    </a:lnTo>
                    <a:lnTo>
                      <a:pt x="47" y="23"/>
                    </a:lnTo>
                    <a:lnTo>
                      <a:pt x="51" y="23"/>
                    </a:lnTo>
                    <a:lnTo>
                      <a:pt x="49" y="22"/>
                    </a:lnTo>
                    <a:lnTo>
                      <a:pt x="46" y="26"/>
                    </a:lnTo>
                    <a:lnTo>
                      <a:pt x="47" y="28"/>
                    </a:lnTo>
                    <a:lnTo>
                      <a:pt x="46" y="26"/>
                    </a:lnTo>
                    <a:lnTo>
                      <a:pt x="41" y="29"/>
                    </a:lnTo>
                    <a:lnTo>
                      <a:pt x="43" y="31"/>
                    </a:lnTo>
                    <a:lnTo>
                      <a:pt x="43" y="28"/>
                    </a:lnTo>
                    <a:lnTo>
                      <a:pt x="38" y="28"/>
                    </a:lnTo>
                    <a:lnTo>
                      <a:pt x="38" y="31"/>
                    </a:lnTo>
                    <a:lnTo>
                      <a:pt x="40" y="29"/>
                    </a:lnTo>
                    <a:lnTo>
                      <a:pt x="35" y="26"/>
                    </a:lnTo>
                    <a:lnTo>
                      <a:pt x="28" y="22"/>
                    </a:lnTo>
                    <a:lnTo>
                      <a:pt x="26" y="23"/>
                    </a:lnTo>
                    <a:lnTo>
                      <a:pt x="29" y="22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5" y="26"/>
                    </a:lnTo>
                    <a:lnTo>
                      <a:pt x="21" y="25"/>
                    </a:lnTo>
                    <a:lnTo>
                      <a:pt x="25" y="26"/>
                    </a:lnTo>
                    <a:lnTo>
                      <a:pt x="32" y="31"/>
                    </a:lnTo>
                    <a:lnTo>
                      <a:pt x="37" y="34"/>
                    </a:lnTo>
                    <a:lnTo>
                      <a:pt x="44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1" y="29"/>
                    </a:lnTo>
                    <a:lnTo>
                      <a:pt x="54" y="25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9" y="8"/>
                    </a:lnTo>
                    <a:lnTo>
                      <a:pt x="44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Freeform 232"/>
              <p:cNvSpPr>
                <a:spLocks/>
              </p:cNvSpPr>
              <p:nvPr/>
            </p:nvSpPr>
            <p:spPr bwMode="auto">
              <a:xfrm>
                <a:off x="2914" y="-165"/>
                <a:ext cx="9" cy="37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3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31"/>
                  </a:cxn>
                  <a:cxn ang="0">
                    <a:pos x="3" y="31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9" y="37"/>
                  </a:cxn>
                  <a:cxn ang="0">
                    <a:pos x="9" y="34"/>
                  </a:cxn>
                  <a:cxn ang="0">
                    <a:pos x="9" y="3"/>
                  </a:cxn>
                </a:cxnLst>
                <a:rect l="0" t="0" r="r" b="b"/>
                <a:pathLst>
                  <a:path w="9" h="37">
                    <a:moveTo>
                      <a:pt x="9" y="3"/>
                    </a:moveTo>
                    <a:lnTo>
                      <a:pt x="3" y="3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9" y="37"/>
                    </a:lnTo>
                    <a:lnTo>
                      <a:pt x="9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Rectangle 233"/>
              <p:cNvSpPr>
                <a:spLocks noChangeArrowheads="1"/>
              </p:cNvSpPr>
              <p:nvPr/>
            </p:nvSpPr>
            <p:spPr bwMode="auto">
              <a:xfrm>
                <a:off x="3221" y="-96"/>
                <a:ext cx="4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Freeform 234"/>
              <p:cNvSpPr>
                <a:spLocks/>
              </p:cNvSpPr>
              <p:nvPr/>
            </p:nvSpPr>
            <p:spPr bwMode="auto">
              <a:xfrm>
                <a:off x="3221" y="-159"/>
                <a:ext cx="25" cy="3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9" y="0"/>
                  </a:cxn>
                  <a:cxn ang="0">
                    <a:pos x="19" y="26"/>
                  </a:cxn>
                  <a:cxn ang="0">
                    <a:pos x="22" y="26"/>
                  </a:cxn>
                  <a:cxn ang="0">
                    <a:pos x="25" y="25"/>
                  </a:cxn>
                  <a:cxn ang="0">
                    <a:pos x="4" y="8"/>
                  </a:cxn>
                  <a:cxn ang="0">
                    <a:pos x="0" y="13"/>
                  </a:cxn>
                  <a:cxn ang="0">
                    <a:pos x="21" y="29"/>
                  </a:cxn>
                  <a:cxn ang="0">
                    <a:pos x="25" y="32"/>
                  </a:cxn>
                  <a:cxn ang="0">
                    <a:pos x="25" y="26"/>
                  </a:cxn>
                  <a:cxn ang="0">
                    <a:pos x="25" y="0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0"/>
                    </a:lnTo>
                    <a:lnTo>
                      <a:pt x="19" y="26"/>
                    </a:lnTo>
                    <a:lnTo>
                      <a:pt x="22" y="26"/>
                    </a:lnTo>
                    <a:lnTo>
                      <a:pt x="25" y="25"/>
                    </a:lnTo>
                    <a:lnTo>
                      <a:pt x="4" y="8"/>
                    </a:lnTo>
                    <a:lnTo>
                      <a:pt x="0" y="13"/>
                    </a:lnTo>
                    <a:lnTo>
                      <a:pt x="21" y="29"/>
                    </a:lnTo>
                    <a:lnTo>
                      <a:pt x="25" y="32"/>
                    </a:lnTo>
                    <a:lnTo>
                      <a:pt x="25" y="2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235"/>
              <p:cNvSpPr>
                <a:spLocks/>
              </p:cNvSpPr>
              <p:nvPr/>
            </p:nvSpPr>
            <p:spPr bwMode="auto">
              <a:xfrm>
                <a:off x="3237" y="-162"/>
                <a:ext cx="6" cy="2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8"/>
                  </a:cxn>
                  <a:cxn ang="0">
                    <a:pos x="6" y="28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28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6" y="28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236"/>
              <p:cNvSpPr>
                <a:spLocks/>
              </p:cNvSpPr>
              <p:nvPr/>
            </p:nvSpPr>
            <p:spPr bwMode="auto">
              <a:xfrm>
                <a:off x="3221" y="-154"/>
                <a:ext cx="25" cy="21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5" y="17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21" y="21"/>
                  </a:cxn>
                </a:cxnLst>
                <a:rect l="0" t="0" r="r" b="b"/>
                <a:pathLst>
                  <a:path w="25" h="21">
                    <a:moveTo>
                      <a:pt x="21" y="21"/>
                    </a:moveTo>
                    <a:lnTo>
                      <a:pt x="25" y="1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237"/>
              <p:cNvSpPr>
                <a:spLocks/>
              </p:cNvSpPr>
              <p:nvPr/>
            </p:nvSpPr>
            <p:spPr bwMode="auto">
              <a:xfrm>
                <a:off x="3187" y="-171"/>
                <a:ext cx="40" cy="44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34" y="22"/>
                  </a:cxn>
                  <a:cxn ang="0">
                    <a:pos x="34" y="26"/>
                  </a:cxn>
                  <a:cxn ang="0">
                    <a:pos x="37" y="26"/>
                  </a:cxn>
                  <a:cxn ang="0">
                    <a:pos x="34" y="25"/>
                  </a:cxn>
                  <a:cxn ang="0">
                    <a:pos x="30" y="32"/>
                  </a:cxn>
                  <a:cxn ang="0">
                    <a:pos x="34" y="34"/>
                  </a:cxn>
                  <a:cxn ang="0">
                    <a:pos x="32" y="32"/>
                  </a:cxn>
                  <a:cxn ang="0">
                    <a:pos x="27" y="37"/>
                  </a:cxn>
                  <a:cxn ang="0">
                    <a:pos x="29" y="38"/>
                  </a:cxn>
                  <a:cxn ang="0">
                    <a:pos x="27" y="35"/>
                  </a:cxn>
                  <a:cxn ang="0">
                    <a:pos x="20" y="38"/>
                  </a:cxn>
                  <a:cxn ang="0">
                    <a:pos x="21" y="41"/>
                  </a:cxn>
                  <a:cxn ang="0">
                    <a:pos x="21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4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3" y="44"/>
                  </a:cxn>
                  <a:cxn ang="0">
                    <a:pos x="30" y="41"/>
                  </a:cxn>
                  <a:cxn ang="0">
                    <a:pos x="32" y="41"/>
                  </a:cxn>
                  <a:cxn ang="0">
                    <a:pos x="37" y="37"/>
                  </a:cxn>
                  <a:cxn ang="0">
                    <a:pos x="37" y="35"/>
                  </a:cxn>
                  <a:cxn ang="0">
                    <a:pos x="40" y="28"/>
                  </a:cxn>
                  <a:cxn ang="0">
                    <a:pos x="40" y="26"/>
                  </a:cxn>
                  <a:cxn ang="0">
                    <a:pos x="40" y="22"/>
                  </a:cxn>
                </a:cxnLst>
                <a:rect l="0" t="0" r="r" b="b"/>
                <a:pathLst>
                  <a:path w="40" h="44">
                    <a:moveTo>
                      <a:pt x="40" y="22"/>
                    </a:moveTo>
                    <a:lnTo>
                      <a:pt x="34" y="22"/>
                    </a:lnTo>
                    <a:lnTo>
                      <a:pt x="34" y="26"/>
                    </a:lnTo>
                    <a:lnTo>
                      <a:pt x="37" y="26"/>
                    </a:lnTo>
                    <a:lnTo>
                      <a:pt x="34" y="25"/>
                    </a:lnTo>
                    <a:lnTo>
                      <a:pt x="30" y="32"/>
                    </a:lnTo>
                    <a:lnTo>
                      <a:pt x="34" y="34"/>
                    </a:lnTo>
                    <a:lnTo>
                      <a:pt x="32" y="32"/>
                    </a:lnTo>
                    <a:lnTo>
                      <a:pt x="27" y="37"/>
                    </a:lnTo>
                    <a:lnTo>
                      <a:pt x="29" y="38"/>
                    </a:lnTo>
                    <a:lnTo>
                      <a:pt x="27" y="35"/>
                    </a:lnTo>
                    <a:lnTo>
                      <a:pt x="20" y="38"/>
                    </a:lnTo>
                    <a:lnTo>
                      <a:pt x="21" y="41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3" y="44"/>
                    </a:lnTo>
                    <a:lnTo>
                      <a:pt x="30" y="41"/>
                    </a:lnTo>
                    <a:lnTo>
                      <a:pt x="32" y="41"/>
                    </a:lnTo>
                    <a:lnTo>
                      <a:pt x="37" y="37"/>
                    </a:lnTo>
                    <a:lnTo>
                      <a:pt x="37" y="35"/>
                    </a:lnTo>
                    <a:lnTo>
                      <a:pt x="40" y="28"/>
                    </a:lnTo>
                    <a:lnTo>
                      <a:pt x="40" y="26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238"/>
              <p:cNvSpPr>
                <a:spLocks/>
              </p:cNvSpPr>
              <p:nvPr/>
            </p:nvSpPr>
            <p:spPr bwMode="auto">
              <a:xfrm>
                <a:off x="3210" y="-153"/>
                <a:ext cx="15" cy="2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9" y="0"/>
                  </a:cxn>
                  <a:cxn ang="0">
                    <a:pos x="9" y="8"/>
                  </a:cxn>
                  <a:cxn ang="0">
                    <a:pos x="12" y="8"/>
                  </a:cxn>
                  <a:cxn ang="0">
                    <a:pos x="9" y="7"/>
                  </a:cxn>
                  <a:cxn ang="0">
                    <a:pos x="6" y="14"/>
                  </a:cxn>
                  <a:cxn ang="0">
                    <a:pos x="9" y="16"/>
                  </a:cxn>
                  <a:cxn ang="0">
                    <a:pos x="7" y="14"/>
                  </a:cxn>
                  <a:cxn ang="0">
                    <a:pos x="0" y="19"/>
                  </a:cxn>
                  <a:cxn ang="0">
                    <a:pos x="3" y="23"/>
                  </a:cxn>
                  <a:cxn ang="0">
                    <a:pos x="11" y="19"/>
                  </a:cxn>
                  <a:cxn ang="0">
                    <a:pos x="12" y="17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5" y="0"/>
                  </a:cxn>
                </a:cxnLst>
                <a:rect l="0" t="0" r="r" b="b"/>
                <a:pathLst>
                  <a:path w="15" h="23">
                    <a:moveTo>
                      <a:pt x="15" y="0"/>
                    </a:moveTo>
                    <a:lnTo>
                      <a:pt x="9" y="0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9" y="7"/>
                    </a:lnTo>
                    <a:lnTo>
                      <a:pt x="6" y="14"/>
                    </a:lnTo>
                    <a:lnTo>
                      <a:pt x="9" y="16"/>
                    </a:lnTo>
                    <a:lnTo>
                      <a:pt x="7" y="14"/>
                    </a:lnTo>
                    <a:lnTo>
                      <a:pt x="0" y="19"/>
                    </a:lnTo>
                    <a:lnTo>
                      <a:pt x="3" y="23"/>
                    </a:lnTo>
                    <a:lnTo>
                      <a:pt x="11" y="19"/>
                    </a:lnTo>
                    <a:lnTo>
                      <a:pt x="12" y="17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Freeform 239"/>
              <p:cNvSpPr>
                <a:spLocks/>
              </p:cNvSpPr>
              <p:nvPr/>
            </p:nvSpPr>
            <p:spPr bwMode="auto">
              <a:xfrm>
                <a:off x="3193" y="-143"/>
                <a:ext cx="32" cy="15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28" y="0"/>
                  </a:cxn>
                  <a:cxn ang="0">
                    <a:pos x="23" y="7"/>
                  </a:cxn>
                  <a:cxn ang="0">
                    <a:pos x="24" y="9"/>
                  </a:cxn>
                  <a:cxn ang="0">
                    <a:pos x="23" y="6"/>
                  </a:cxn>
                  <a:cxn ang="0">
                    <a:pos x="15" y="9"/>
                  </a:cxn>
                  <a:cxn ang="0">
                    <a:pos x="17" y="12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4" y="12"/>
                  </a:cxn>
                  <a:cxn ang="0">
                    <a:pos x="15" y="9"/>
                  </a:cxn>
                  <a:cxn ang="0">
                    <a:pos x="8" y="6"/>
                  </a:cxn>
                  <a:cxn ang="0">
                    <a:pos x="6" y="9"/>
                  </a:cxn>
                  <a:cxn ang="0">
                    <a:pos x="9" y="7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10"/>
                  </a:cxn>
                  <a:cxn ang="0">
                    <a:pos x="5" y="12"/>
                  </a:cxn>
                  <a:cxn ang="0">
                    <a:pos x="12" y="15"/>
                  </a:cxn>
                  <a:cxn ang="0">
                    <a:pos x="18" y="15"/>
                  </a:cxn>
                  <a:cxn ang="0">
                    <a:pos x="26" y="12"/>
                  </a:cxn>
                  <a:cxn ang="0">
                    <a:pos x="28" y="10"/>
                  </a:cxn>
                  <a:cxn ang="0">
                    <a:pos x="32" y="3"/>
                  </a:cxn>
                </a:cxnLst>
                <a:rect l="0" t="0" r="r" b="b"/>
                <a:pathLst>
                  <a:path w="32" h="15">
                    <a:moveTo>
                      <a:pt x="32" y="3"/>
                    </a:moveTo>
                    <a:lnTo>
                      <a:pt x="28" y="0"/>
                    </a:lnTo>
                    <a:lnTo>
                      <a:pt x="23" y="7"/>
                    </a:lnTo>
                    <a:lnTo>
                      <a:pt x="24" y="9"/>
                    </a:lnTo>
                    <a:lnTo>
                      <a:pt x="23" y="6"/>
                    </a:lnTo>
                    <a:lnTo>
                      <a:pt x="15" y="9"/>
                    </a:lnTo>
                    <a:lnTo>
                      <a:pt x="17" y="12"/>
                    </a:lnTo>
                    <a:lnTo>
                      <a:pt x="17" y="9"/>
                    </a:lnTo>
                    <a:lnTo>
                      <a:pt x="14" y="9"/>
                    </a:lnTo>
                    <a:lnTo>
                      <a:pt x="14" y="12"/>
                    </a:lnTo>
                    <a:lnTo>
                      <a:pt x="15" y="9"/>
                    </a:lnTo>
                    <a:lnTo>
                      <a:pt x="8" y="6"/>
                    </a:lnTo>
                    <a:lnTo>
                      <a:pt x="6" y="9"/>
                    </a:lnTo>
                    <a:lnTo>
                      <a:pt x="9" y="7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12" y="15"/>
                    </a:lnTo>
                    <a:lnTo>
                      <a:pt x="18" y="15"/>
                    </a:lnTo>
                    <a:lnTo>
                      <a:pt x="26" y="12"/>
                    </a:lnTo>
                    <a:lnTo>
                      <a:pt x="28" y="1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240"/>
              <p:cNvSpPr>
                <a:spLocks/>
              </p:cNvSpPr>
              <p:nvPr/>
            </p:nvSpPr>
            <p:spPr bwMode="auto">
              <a:xfrm>
                <a:off x="3190" y="-165"/>
                <a:ext cx="15" cy="35"/>
              </a:xfrm>
              <a:custGeom>
                <a:avLst/>
                <a:gdLst/>
                <a:ahLst/>
                <a:cxnLst>
                  <a:cxn ang="0">
                    <a:pos x="12" y="35"/>
                  </a:cxn>
                  <a:cxn ang="0">
                    <a:pos x="15" y="31"/>
                  </a:cxn>
                  <a:cxn ang="0">
                    <a:pos x="8" y="26"/>
                  </a:cxn>
                  <a:cxn ang="0">
                    <a:pos x="6" y="28"/>
                  </a:cxn>
                  <a:cxn ang="0">
                    <a:pos x="9" y="26"/>
                  </a:cxn>
                  <a:cxn ang="0">
                    <a:pos x="6" y="19"/>
                  </a:cxn>
                  <a:cxn ang="0">
                    <a:pos x="3" y="20"/>
                  </a:cxn>
                  <a:cxn ang="0">
                    <a:pos x="6" y="20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6" y="14"/>
                  </a:cxn>
                  <a:cxn ang="0">
                    <a:pos x="9" y="6"/>
                  </a:cxn>
                  <a:cxn ang="0">
                    <a:pos x="6" y="5"/>
                  </a:cxn>
                  <a:cxn ang="0">
                    <a:pos x="8" y="8"/>
                  </a:cxn>
                  <a:cxn ang="0">
                    <a:pos x="12" y="5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0" y="22"/>
                  </a:cxn>
                  <a:cxn ang="0">
                    <a:pos x="3" y="29"/>
                  </a:cxn>
                  <a:cxn ang="0">
                    <a:pos x="5" y="31"/>
                  </a:cxn>
                  <a:cxn ang="0">
                    <a:pos x="12" y="35"/>
                  </a:cxn>
                </a:cxnLst>
                <a:rect l="0" t="0" r="r" b="b"/>
                <a:pathLst>
                  <a:path w="15" h="35">
                    <a:moveTo>
                      <a:pt x="12" y="35"/>
                    </a:moveTo>
                    <a:lnTo>
                      <a:pt x="15" y="31"/>
                    </a:lnTo>
                    <a:lnTo>
                      <a:pt x="8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19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9" y="6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3" y="29"/>
                    </a:lnTo>
                    <a:lnTo>
                      <a:pt x="5" y="31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241"/>
              <p:cNvSpPr>
                <a:spLocks/>
              </p:cNvSpPr>
              <p:nvPr/>
            </p:nvSpPr>
            <p:spPr bwMode="auto">
              <a:xfrm>
                <a:off x="3193" y="-163"/>
                <a:ext cx="9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" y="10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7"/>
                  </a:cxn>
                </a:cxnLst>
                <a:rect l="0" t="0" r="r" b="b"/>
                <a:pathLst>
                  <a:path w="9" h="10">
                    <a:moveTo>
                      <a:pt x="0" y="7"/>
                    </a:moveTo>
                    <a:lnTo>
                      <a:pt x="5" y="10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Rectangle 242"/>
              <p:cNvSpPr>
                <a:spLocks noChangeArrowheads="1"/>
              </p:cNvSpPr>
              <p:nvPr/>
            </p:nvSpPr>
            <p:spPr bwMode="auto">
              <a:xfrm>
                <a:off x="3495" y="-96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243"/>
              <p:cNvSpPr>
                <a:spLocks/>
              </p:cNvSpPr>
              <p:nvPr/>
            </p:nvSpPr>
            <p:spPr bwMode="auto">
              <a:xfrm>
                <a:off x="3443" y="-169"/>
                <a:ext cx="55" cy="41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4" y="35"/>
                  </a:cxn>
                  <a:cxn ang="0">
                    <a:pos x="55" y="30"/>
                  </a:cxn>
                  <a:cxn ang="0">
                    <a:pos x="17" y="4"/>
                  </a:cxn>
                  <a:cxn ang="0">
                    <a:pos x="13" y="0"/>
                  </a:cxn>
                  <a:cxn ang="0">
                    <a:pos x="13" y="41"/>
                  </a:cxn>
                  <a:cxn ang="0">
                    <a:pos x="19" y="41"/>
                  </a:cxn>
                  <a:cxn ang="0">
                    <a:pos x="19" y="6"/>
                  </a:cxn>
                  <a:cxn ang="0">
                    <a:pos x="16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4" y="32"/>
                  </a:cxn>
                  <a:cxn ang="0">
                    <a:pos x="54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7" y="32"/>
                  </a:cxn>
                  <a:cxn ang="0">
                    <a:pos x="7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1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4" y="35"/>
                    </a:lnTo>
                    <a:lnTo>
                      <a:pt x="55" y="30"/>
                    </a:lnTo>
                    <a:lnTo>
                      <a:pt x="17" y="4"/>
                    </a:lnTo>
                    <a:lnTo>
                      <a:pt x="13" y="0"/>
                    </a:lnTo>
                    <a:lnTo>
                      <a:pt x="13" y="41"/>
                    </a:lnTo>
                    <a:lnTo>
                      <a:pt x="19" y="41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4" y="32"/>
                    </a:lnTo>
                    <a:lnTo>
                      <a:pt x="54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7" y="32"/>
                    </a:lnTo>
                    <a:lnTo>
                      <a:pt x="7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244"/>
              <p:cNvSpPr>
                <a:spLocks/>
              </p:cNvSpPr>
              <p:nvPr/>
            </p:nvSpPr>
            <p:spPr bwMode="auto">
              <a:xfrm>
                <a:off x="3457" y="-163"/>
                <a:ext cx="34" cy="26"/>
              </a:xfrm>
              <a:custGeom>
                <a:avLst/>
                <a:gdLst/>
                <a:ahLst/>
                <a:cxnLst>
                  <a:cxn ang="0">
                    <a:pos x="31" y="26"/>
                  </a:cxn>
                  <a:cxn ang="0">
                    <a:pos x="34" y="2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1" y="26"/>
                  </a:cxn>
                </a:cxnLst>
                <a:rect l="0" t="0" r="r" b="b"/>
                <a:pathLst>
                  <a:path w="34" h="26">
                    <a:moveTo>
                      <a:pt x="31" y="26"/>
                    </a:moveTo>
                    <a:lnTo>
                      <a:pt x="34" y="21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3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245"/>
              <p:cNvSpPr>
                <a:spLocks/>
              </p:cNvSpPr>
              <p:nvPr/>
            </p:nvSpPr>
            <p:spPr bwMode="auto">
              <a:xfrm>
                <a:off x="3457" y="-162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3" y="34"/>
                  </a:cxn>
                  <a:cxn ang="0">
                    <a:pos x="3" y="31"/>
                  </a:cxn>
                  <a:cxn ang="0">
                    <a:pos x="0" y="31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4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Rectangle 246"/>
              <p:cNvSpPr>
                <a:spLocks noChangeArrowheads="1"/>
              </p:cNvSpPr>
              <p:nvPr/>
            </p:nvSpPr>
            <p:spPr bwMode="auto">
              <a:xfrm>
                <a:off x="2422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Rectangle 247"/>
              <p:cNvSpPr>
                <a:spLocks noChangeArrowheads="1"/>
              </p:cNvSpPr>
              <p:nvPr/>
            </p:nvSpPr>
            <p:spPr bwMode="auto">
              <a:xfrm>
                <a:off x="2449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Rectangle 248"/>
              <p:cNvSpPr>
                <a:spLocks noChangeArrowheads="1"/>
              </p:cNvSpPr>
              <p:nvPr/>
            </p:nvSpPr>
            <p:spPr bwMode="auto">
              <a:xfrm>
                <a:off x="2477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Rectangle 249"/>
              <p:cNvSpPr>
                <a:spLocks noChangeArrowheads="1"/>
              </p:cNvSpPr>
              <p:nvPr/>
            </p:nvSpPr>
            <p:spPr bwMode="auto">
              <a:xfrm>
                <a:off x="2504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Rectangle 250"/>
              <p:cNvSpPr>
                <a:spLocks noChangeArrowheads="1"/>
              </p:cNvSpPr>
              <p:nvPr/>
            </p:nvSpPr>
            <p:spPr bwMode="auto">
              <a:xfrm>
                <a:off x="2532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Rectangle 251"/>
              <p:cNvSpPr>
                <a:spLocks noChangeArrowheads="1"/>
              </p:cNvSpPr>
              <p:nvPr/>
            </p:nvSpPr>
            <p:spPr bwMode="auto">
              <a:xfrm>
                <a:off x="2559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Rectangle 252"/>
              <p:cNvSpPr>
                <a:spLocks noChangeArrowheads="1"/>
              </p:cNvSpPr>
              <p:nvPr/>
            </p:nvSpPr>
            <p:spPr bwMode="auto">
              <a:xfrm>
                <a:off x="2587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Rectangle 253"/>
              <p:cNvSpPr>
                <a:spLocks noChangeArrowheads="1"/>
              </p:cNvSpPr>
              <p:nvPr/>
            </p:nvSpPr>
            <p:spPr bwMode="auto">
              <a:xfrm>
                <a:off x="2614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Rectangle 254"/>
              <p:cNvSpPr>
                <a:spLocks noChangeArrowheads="1"/>
              </p:cNvSpPr>
              <p:nvPr/>
            </p:nvSpPr>
            <p:spPr bwMode="auto">
              <a:xfrm>
                <a:off x="2642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Rectangle 255"/>
              <p:cNvSpPr>
                <a:spLocks noChangeArrowheads="1"/>
              </p:cNvSpPr>
              <p:nvPr/>
            </p:nvSpPr>
            <p:spPr bwMode="auto">
              <a:xfrm>
                <a:off x="2697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Rectangle 256"/>
              <p:cNvSpPr>
                <a:spLocks noChangeArrowheads="1"/>
              </p:cNvSpPr>
              <p:nvPr/>
            </p:nvSpPr>
            <p:spPr bwMode="auto">
              <a:xfrm>
                <a:off x="2724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Rectangle 257"/>
              <p:cNvSpPr>
                <a:spLocks noChangeArrowheads="1"/>
              </p:cNvSpPr>
              <p:nvPr/>
            </p:nvSpPr>
            <p:spPr bwMode="auto">
              <a:xfrm>
                <a:off x="2752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Rectangle 258"/>
              <p:cNvSpPr>
                <a:spLocks noChangeArrowheads="1"/>
              </p:cNvSpPr>
              <p:nvPr/>
            </p:nvSpPr>
            <p:spPr bwMode="auto">
              <a:xfrm>
                <a:off x="2779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Rectangle 259"/>
              <p:cNvSpPr>
                <a:spLocks noChangeArrowheads="1"/>
              </p:cNvSpPr>
              <p:nvPr/>
            </p:nvSpPr>
            <p:spPr bwMode="auto">
              <a:xfrm>
                <a:off x="2807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Rectangle 260"/>
              <p:cNvSpPr>
                <a:spLocks noChangeArrowheads="1"/>
              </p:cNvSpPr>
              <p:nvPr/>
            </p:nvSpPr>
            <p:spPr bwMode="auto">
              <a:xfrm>
                <a:off x="2834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Rectangle 261"/>
              <p:cNvSpPr>
                <a:spLocks noChangeArrowheads="1"/>
              </p:cNvSpPr>
              <p:nvPr/>
            </p:nvSpPr>
            <p:spPr bwMode="auto">
              <a:xfrm>
                <a:off x="2862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Rectangle 262"/>
              <p:cNvSpPr>
                <a:spLocks noChangeArrowheads="1"/>
              </p:cNvSpPr>
              <p:nvPr/>
            </p:nvSpPr>
            <p:spPr bwMode="auto">
              <a:xfrm>
                <a:off x="2889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Rectangle 263"/>
              <p:cNvSpPr>
                <a:spLocks noChangeArrowheads="1"/>
              </p:cNvSpPr>
              <p:nvPr/>
            </p:nvSpPr>
            <p:spPr bwMode="auto">
              <a:xfrm>
                <a:off x="2917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Rectangle 264"/>
              <p:cNvSpPr>
                <a:spLocks noChangeArrowheads="1"/>
              </p:cNvSpPr>
              <p:nvPr/>
            </p:nvSpPr>
            <p:spPr bwMode="auto">
              <a:xfrm>
                <a:off x="2972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Rectangle 265"/>
              <p:cNvSpPr>
                <a:spLocks noChangeArrowheads="1"/>
              </p:cNvSpPr>
              <p:nvPr/>
            </p:nvSpPr>
            <p:spPr bwMode="auto">
              <a:xfrm>
                <a:off x="2999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Rectangle 266"/>
              <p:cNvSpPr>
                <a:spLocks noChangeArrowheads="1"/>
              </p:cNvSpPr>
              <p:nvPr/>
            </p:nvSpPr>
            <p:spPr bwMode="auto">
              <a:xfrm>
                <a:off x="3027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Rectangle 267"/>
              <p:cNvSpPr>
                <a:spLocks noChangeArrowheads="1"/>
              </p:cNvSpPr>
              <p:nvPr/>
            </p:nvSpPr>
            <p:spPr bwMode="auto">
              <a:xfrm>
                <a:off x="3054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Rectangle 268"/>
              <p:cNvSpPr>
                <a:spLocks noChangeArrowheads="1"/>
              </p:cNvSpPr>
              <p:nvPr/>
            </p:nvSpPr>
            <p:spPr bwMode="auto">
              <a:xfrm>
                <a:off x="3082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Rectangle 269"/>
              <p:cNvSpPr>
                <a:spLocks noChangeArrowheads="1"/>
              </p:cNvSpPr>
              <p:nvPr/>
            </p:nvSpPr>
            <p:spPr bwMode="auto">
              <a:xfrm>
                <a:off x="3109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Rectangle 270"/>
              <p:cNvSpPr>
                <a:spLocks noChangeArrowheads="1"/>
              </p:cNvSpPr>
              <p:nvPr/>
            </p:nvSpPr>
            <p:spPr bwMode="auto">
              <a:xfrm>
                <a:off x="3137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Rectangle 271"/>
              <p:cNvSpPr>
                <a:spLocks noChangeArrowheads="1"/>
              </p:cNvSpPr>
              <p:nvPr/>
            </p:nvSpPr>
            <p:spPr bwMode="auto">
              <a:xfrm>
                <a:off x="3166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Rectangle 272"/>
              <p:cNvSpPr>
                <a:spLocks noChangeArrowheads="1"/>
              </p:cNvSpPr>
              <p:nvPr/>
            </p:nvSpPr>
            <p:spPr bwMode="auto">
              <a:xfrm>
                <a:off x="3193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Rectangle 273"/>
              <p:cNvSpPr>
                <a:spLocks noChangeArrowheads="1"/>
              </p:cNvSpPr>
              <p:nvPr/>
            </p:nvSpPr>
            <p:spPr bwMode="auto">
              <a:xfrm>
                <a:off x="3248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Rectangle 274"/>
              <p:cNvSpPr>
                <a:spLocks noChangeArrowheads="1"/>
              </p:cNvSpPr>
              <p:nvPr/>
            </p:nvSpPr>
            <p:spPr bwMode="auto">
              <a:xfrm>
                <a:off x="3275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Rectangle 275"/>
              <p:cNvSpPr>
                <a:spLocks noChangeArrowheads="1"/>
              </p:cNvSpPr>
              <p:nvPr/>
            </p:nvSpPr>
            <p:spPr bwMode="auto">
              <a:xfrm>
                <a:off x="3303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Rectangle 276"/>
              <p:cNvSpPr>
                <a:spLocks noChangeArrowheads="1"/>
              </p:cNvSpPr>
              <p:nvPr/>
            </p:nvSpPr>
            <p:spPr bwMode="auto">
              <a:xfrm>
                <a:off x="3330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Rectangle 277"/>
              <p:cNvSpPr>
                <a:spLocks noChangeArrowheads="1"/>
              </p:cNvSpPr>
              <p:nvPr/>
            </p:nvSpPr>
            <p:spPr bwMode="auto">
              <a:xfrm>
                <a:off x="3358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Rectangle 278"/>
              <p:cNvSpPr>
                <a:spLocks noChangeArrowheads="1"/>
              </p:cNvSpPr>
              <p:nvPr/>
            </p:nvSpPr>
            <p:spPr bwMode="auto">
              <a:xfrm>
                <a:off x="3385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Rectangle 279"/>
              <p:cNvSpPr>
                <a:spLocks noChangeArrowheads="1"/>
              </p:cNvSpPr>
              <p:nvPr/>
            </p:nvSpPr>
            <p:spPr bwMode="auto">
              <a:xfrm>
                <a:off x="3413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Rectangle 280"/>
              <p:cNvSpPr>
                <a:spLocks noChangeArrowheads="1"/>
              </p:cNvSpPr>
              <p:nvPr/>
            </p:nvSpPr>
            <p:spPr bwMode="auto">
              <a:xfrm>
                <a:off x="3440" y="-96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Rectangle 281"/>
              <p:cNvSpPr>
                <a:spLocks noChangeArrowheads="1"/>
              </p:cNvSpPr>
              <p:nvPr/>
            </p:nvSpPr>
            <p:spPr bwMode="auto">
              <a:xfrm>
                <a:off x="3468" y="-96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Rectangle 282"/>
              <p:cNvSpPr>
                <a:spLocks noChangeArrowheads="1"/>
              </p:cNvSpPr>
              <p:nvPr/>
            </p:nvSpPr>
            <p:spPr bwMode="auto">
              <a:xfrm>
                <a:off x="2289" y="-284"/>
                <a:ext cx="6" cy="5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Freeform 283"/>
              <p:cNvSpPr>
                <a:spLocks/>
              </p:cNvSpPr>
              <p:nvPr/>
            </p:nvSpPr>
            <p:spPr bwMode="auto">
              <a:xfrm>
                <a:off x="2291" y="-282"/>
                <a:ext cx="6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3" y="47"/>
                  </a:cxn>
                  <a:cxn ang="0">
                    <a:pos x="3" y="44"/>
                  </a:cxn>
                  <a:cxn ang="0">
                    <a:pos x="0" y="44"/>
                  </a:cxn>
                  <a:cxn ang="0">
                    <a:pos x="0" y="50"/>
                  </a:cxn>
                  <a:cxn ang="0">
                    <a:pos x="6" y="50"/>
                  </a:cxn>
                  <a:cxn ang="0">
                    <a:pos x="6" y="47"/>
                  </a:cxn>
                  <a:cxn ang="0">
                    <a:pos x="6" y="0"/>
                  </a:cxn>
                </a:cxnLst>
                <a:rect l="0" t="0" r="r" b="b"/>
                <a:pathLst>
                  <a:path w="6" h="50">
                    <a:moveTo>
                      <a:pt x="6" y="0"/>
                    </a:moveTo>
                    <a:lnTo>
                      <a:pt x="0" y="0"/>
                    </a:lnTo>
                    <a:lnTo>
                      <a:pt x="0" y="47"/>
                    </a:lnTo>
                    <a:lnTo>
                      <a:pt x="3" y="47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6" y="50"/>
                    </a:lnTo>
                    <a:lnTo>
                      <a:pt x="6" y="4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Rectangle 284"/>
              <p:cNvSpPr>
                <a:spLocks noChangeArrowheads="1"/>
              </p:cNvSpPr>
              <p:nvPr/>
            </p:nvSpPr>
            <p:spPr bwMode="auto">
              <a:xfrm>
                <a:off x="2292" y="-287"/>
                <a:ext cx="29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Freeform 285"/>
              <p:cNvSpPr>
                <a:spLocks/>
              </p:cNvSpPr>
              <p:nvPr/>
            </p:nvSpPr>
            <p:spPr bwMode="auto">
              <a:xfrm>
                <a:off x="2294" y="-285"/>
                <a:ext cx="2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29" y="6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23" y="3"/>
                  </a:cxn>
                  <a:cxn ang="0">
                    <a:pos x="26" y="3"/>
                  </a:cxn>
                  <a:cxn ang="0">
                    <a:pos x="26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6">
                    <a:moveTo>
                      <a:pt x="0" y="0"/>
                    </a:moveTo>
                    <a:lnTo>
                      <a:pt x="0" y="6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Freeform 286"/>
              <p:cNvSpPr>
                <a:spLocks/>
              </p:cNvSpPr>
              <p:nvPr/>
            </p:nvSpPr>
            <p:spPr bwMode="auto">
              <a:xfrm>
                <a:off x="2294" y="-264"/>
                <a:ext cx="16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13" y="3"/>
                  </a:cxn>
                  <a:cxn ang="0">
                    <a:pos x="10" y="3"/>
                  </a:cxn>
                  <a:cxn ang="0">
                    <a:pos x="10" y="6"/>
                  </a:cxn>
                  <a:cxn ang="0">
                    <a:pos x="13" y="6"/>
                  </a:cxn>
                  <a:cxn ang="0">
                    <a:pos x="13" y="3"/>
                  </a:cxn>
                  <a:cxn ang="0">
                    <a:pos x="0" y="3"/>
                  </a:cxn>
                  <a:cxn ang="0">
                    <a:pos x="0" y="9"/>
                  </a:cxn>
                  <a:cxn ang="0">
                    <a:pos x="16" y="9"/>
                  </a:cxn>
                  <a:cxn ang="0">
                    <a:pos x="16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6" h="9">
                    <a:moveTo>
                      <a:pt x="0" y="0"/>
                    </a:moveTo>
                    <a:lnTo>
                      <a:pt x="0" y="6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16" y="9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Freeform 287"/>
              <p:cNvSpPr>
                <a:spLocks/>
              </p:cNvSpPr>
              <p:nvPr/>
            </p:nvSpPr>
            <p:spPr bwMode="auto">
              <a:xfrm>
                <a:off x="2329" y="-296"/>
                <a:ext cx="23" cy="84"/>
              </a:xfrm>
              <a:custGeom>
                <a:avLst/>
                <a:gdLst/>
                <a:ahLst/>
                <a:cxnLst>
                  <a:cxn ang="0">
                    <a:pos x="23" y="5"/>
                  </a:cxn>
                  <a:cxn ang="0">
                    <a:pos x="18" y="0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4" y="5"/>
                  </a:cxn>
                  <a:cxn ang="0">
                    <a:pos x="9" y="12"/>
                  </a:cxn>
                  <a:cxn ang="0">
                    <a:pos x="3" y="24"/>
                  </a:cxn>
                  <a:cxn ang="0">
                    <a:pos x="3" y="23"/>
                  </a:cxn>
                  <a:cxn ang="0">
                    <a:pos x="0" y="35"/>
                  </a:cxn>
                  <a:cxn ang="0">
                    <a:pos x="0" y="46"/>
                  </a:cxn>
                  <a:cxn ang="0">
                    <a:pos x="3" y="58"/>
                  </a:cxn>
                  <a:cxn ang="0">
                    <a:pos x="3" y="60"/>
                  </a:cxn>
                  <a:cxn ang="0">
                    <a:pos x="3" y="58"/>
                  </a:cxn>
                  <a:cxn ang="0">
                    <a:pos x="7" y="70"/>
                  </a:cxn>
                  <a:cxn ang="0">
                    <a:pos x="6" y="67"/>
                  </a:cxn>
                  <a:cxn ang="0">
                    <a:pos x="9" y="70"/>
                  </a:cxn>
                  <a:cxn ang="0">
                    <a:pos x="14" y="78"/>
                  </a:cxn>
                  <a:cxn ang="0">
                    <a:pos x="14" y="79"/>
                  </a:cxn>
                  <a:cxn ang="0">
                    <a:pos x="18" y="84"/>
                  </a:cxn>
                  <a:cxn ang="0">
                    <a:pos x="23" y="84"/>
                  </a:cxn>
                  <a:cxn ang="0">
                    <a:pos x="23" y="78"/>
                  </a:cxn>
                  <a:cxn ang="0">
                    <a:pos x="20" y="78"/>
                  </a:cxn>
                  <a:cxn ang="0">
                    <a:pos x="20" y="81"/>
                  </a:cxn>
                  <a:cxn ang="0">
                    <a:pos x="23" y="79"/>
                  </a:cxn>
                  <a:cxn ang="0">
                    <a:pos x="18" y="75"/>
                  </a:cxn>
                  <a:cxn ang="0">
                    <a:pos x="15" y="76"/>
                  </a:cxn>
                  <a:cxn ang="0">
                    <a:pos x="18" y="75"/>
                  </a:cxn>
                  <a:cxn ang="0">
                    <a:pos x="14" y="67"/>
                  </a:cxn>
                  <a:cxn ang="0">
                    <a:pos x="10" y="69"/>
                  </a:cxn>
                  <a:cxn ang="0">
                    <a:pos x="14" y="67"/>
                  </a:cxn>
                  <a:cxn ang="0">
                    <a:pos x="9" y="55"/>
                  </a:cxn>
                  <a:cxn ang="0">
                    <a:pos x="6" y="56"/>
                  </a:cxn>
                  <a:cxn ang="0">
                    <a:pos x="9" y="56"/>
                  </a:cxn>
                  <a:cxn ang="0">
                    <a:pos x="6" y="44"/>
                  </a:cxn>
                  <a:cxn ang="0">
                    <a:pos x="3" y="44"/>
                  </a:cxn>
                  <a:cxn ang="0">
                    <a:pos x="6" y="44"/>
                  </a:cxn>
                  <a:cxn ang="0">
                    <a:pos x="6" y="35"/>
                  </a:cxn>
                  <a:cxn ang="0">
                    <a:pos x="3" y="35"/>
                  </a:cxn>
                  <a:cxn ang="0">
                    <a:pos x="6" y="37"/>
                  </a:cxn>
                  <a:cxn ang="0">
                    <a:pos x="9" y="24"/>
                  </a:cxn>
                  <a:cxn ang="0">
                    <a:pos x="6" y="23"/>
                  </a:cxn>
                  <a:cxn ang="0">
                    <a:pos x="9" y="24"/>
                  </a:cxn>
                  <a:cxn ang="0">
                    <a:pos x="14" y="15"/>
                  </a:cxn>
                  <a:cxn ang="0">
                    <a:pos x="18" y="8"/>
                  </a:cxn>
                  <a:cxn ang="0">
                    <a:pos x="15" y="6"/>
                  </a:cxn>
                  <a:cxn ang="0">
                    <a:pos x="18" y="9"/>
                  </a:cxn>
                  <a:cxn ang="0">
                    <a:pos x="23" y="5"/>
                  </a:cxn>
                </a:cxnLst>
                <a:rect l="0" t="0" r="r" b="b"/>
                <a:pathLst>
                  <a:path w="23" h="84">
                    <a:moveTo>
                      <a:pt x="23" y="5"/>
                    </a:moveTo>
                    <a:lnTo>
                      <a:pt x="18" y="0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9" y="12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3" y="58"/>
                    </a:lnTo>
                    <a:lnTo>
                      <a:pt x="3" y="60"/>
                    </a:lnTo>
                    <a:lnTo>
                      <a:pt x="3" y="58"/>
                    </a:lnTo>
                    <a:lnTo>
                      <a:pt x="7" y="70"/>
                    </a:lnTo>
                    <a:lnTo>
                      <a:pt x="6" y="67"/>
                    </a:lnTo>
                    <a:lnTo>
                      <a:pt x="9" y="70"/>
                    </a:lnTo>
                    <a:lnTo>
                      <a:pt x="14" y="78"/>
                    </a:lnTo>
                    <a:lnTo>
                      <a:pt x="14" y="79"/>
                    </a:lnTo>
                    <a:lnTo>
                      <a:pt x="18" y="84"/>
                    </a:lnTo>
                    <a:lnTo>
                      <a:pt x="23" y="84"/>
                    </a:lnTo>
                    <a:lnTo>
                      <a:pt x="23" y="78"/>
                    </a:lnTo>
                    <a:lnTo>
                      <a:pt x="20" y="78"/>
                    </a:lnTo>
                    <a:lnTo>
                      <a:pt x="20" y="81"/>
                    </a:lnTo>
                    <a:lnTo>
                      <a:pt x="23" y="79"/>
                    </a:lnTo>
                    <a:lnTo>
                      <a:pt x="18" y="75"/>
                    </a:lnTo>
                    <a:lnTo>
                      <a:pt x="15" y="76"/>
                    </a:lnTo>
                    <a:lnTo>
                      <a:pt x="18" y="75"/>
                    </a:lnTo>
                    <a:lnTo>
                      <a:pt x="14" y="67"/>
                    </a:lnTo>
                    <a:lnTo>
                      <a:pt x="10" y="69"/>
                    </a:lnTo>
                    <a:lnTo>
                      <a:pt x="14" y="67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9" y="56"/>
                    </a:lnTo>
                    <a:lnTo>
                      <a:pt x="6" y="44"/>
                    </a:lnTo>
                    <a:lnTo>
                      <a:pt x="3" y="44"/>
                    </a:lnTo>
                    <a:lnTo>
                      <a:pt x="6" y="44"/>
                    </a:lnTo>
                    <a:lnTo>
                      <a:pt x="6" y="35"/>
                    </a:lnTo>
                    <a:lnTo>
                      <a:pt x="3" y="35"/>
                    </a:lnTo>
                    <a:lnTo>
                      <a:pt x="6" y="37"/>
                    </a:lnTo>
                    <a:lnTo>
                      <a:pt x="9" y="24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14" y="15"/>
                    </a:lnTo>
                    <a:lnTo>
                      <a:pt x="18" y="8"/>
                    </a:lnTo>
                    <a:lnTo>
                      <a:pt x="15" y="6"/>
                    </a:lnTo>
                    <a:lnTo>
                      <a:pt x="18" y="9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Freeform 288"/>
              <p:cNvSpPr>
                <a:spLocks/>
              </p:cNvSpPr>
              <p:nvPr/>
            </p:nvSpPr>
            <p:spPr bwMode="auto">
              <a:xfrm>
                <a:off x="2332" y="-297"/>
                <a:ext cx="23" cy="8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6"/>
                  </a:cxn>
                  <a:cxn ang="0">
                    <a:pos x="20" y="6"/>
                  </a:cxn>
                  <a:cxn ang="0">
                    <a:pos x="20" y="3"/>
                  </a:cxn>
                  <a:cxn ang="0">
                    <a:pos x="18" y="1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4" y="6"/>
                  </a:cxn>
                  <a:cxn ang="0">
                    <a:pos x="9" y="13"/>
                  </a:cxn>
                  <a:cxn ang="0">
                    <a:pos x="3" y="25"/>
                  </a:cxn>
                  <a:cxn ang="0">
                    <a:pos x="3" y="24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3" y="59"/>
                  </a:cxn>
                  <a:cxn ang="0">
                    <a:pos x="7" y="71"/>
                  </a:cxn>
                  <a:cxn ang="0">
                    <a:pos x="6" y="68"/>
                  </a:cxn>
                  <a:cxn ang="0">
                    <a:pos x="9" y="71"/>
                  </a:cxn>
                  <a:cxn ang="0">
                    <a:pos x="14" y="79"/>
                  </a:cxn>
                  <a:cxn ang="0">
                    <a:pos x="14" y="80"/>
                  </a:cxn>
                  <a:cxn ang="0">
                    <a:pos x="18" y="85"/>
                  </a:cxn>
                  <a:cxn ang="0">
                    <a:pos x="23" y="80"/>
                  </a:cxn>
                  <a:cxn ang="0">
                    <a:pos x="18" y="76"/>
                  </a:cxn>
                  <a:cxn ang="0">
                    <a:pos x="15" y="77"/>
                  </a:cxn>
                  <a:cxn ang="0">
                    <a:pos x="18" y="76"/>
                  </a:cxn>
                  <a:cxn ang="0">
                    <a:pos x="14" y="68"/>
                  </a:cxn>
                  <a:cxn ang="0">
                    <a:pos x="11" y="70"/>
                  </a:cxn>
                  <a:cxn ang="0">
                    <a:pos x="14" y="68"/>
                  </a:cxn>
                  <a:cxn ang="0">
                    <a:pos x="9" y="56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6" y="45"/>
                  </a:cxn>
                  <a:cxn ang="0">
                    <a:pos x="3" y="45"/>
                  </a:cxn>
                  <a:cxn ang="0">
                    <a:pos x="6" y="45"/>
                  </a:cxn>
                  <a:cxn ang="0">
                    <a:pos x="6" y="36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9" y="25"/>
                  </a:cxn>
                  <a:cxn ang="0">
                    <a:pos x="6" y="24"/>
                  </a:cxn>
                  <a:cxn ang="0">
                    <a:pos x="9" y="25"/>
                  </a:cxn>
                  <a:cxn ang="0">
                    <a:pos x="14" y="16"/>
                  </a:cxn>
                  <a:cxn ang="0">
                    <a:pos x="18" y="9"/>
                  </a:cxn>
                  <a:cxn ang="0">
                    <a:pos x="15" y="7"/>
                  </a:cxn>
                  <a:cxn ang="0">
                    <a:pos x="18" y="10"/>
                  </a:cxn>
                  <a:cxn ang="0">
                    <a:pos x="23" y="6"/>
                  </a:cxn>
                  <a:cxn ang="0">
                    <a:pos x="20" y="0"/>
                  </a:cxn>
                  <a:cxn ang="0">
                    <a:pos x="17" y="0"/>
                  </a:cxn>
                </a:cxnLst>
                <a:rect l="0" t="0" r="r" b="b"/>
                <a:pathLst>
                  <a:path w="23" h="85">
                    <a:moveTo>
                      <a:pt x="17" y="0"/>
                    </a:moveTo>
                    <a:lnTo>
                      <a:pt x="17" y="6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1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9" y="13"/>
                    </a:lnTo>
                    <a:lnTo>
                      <a:pt x="3" y="25"/>
                    </a:lnTo>
                    <a:lnTo>
                      <a:pt x="3" y="24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3" y="59"/>
                    </a:lnTo>
                    <a:lnTo>
                      <a:pt x="7" y="71"/>
                    </a:lnTo>
                    <a:lnTo>
                      <a:pt x="6" y="68"/>
                    </a:lnTo>
                    <a:lnTo>
                      <a:pt x="9" y="71"/>
                    </a:lnTo>
                    <a:lnTo>
                      <a:pt x="14" y="79"/>
                    </a:lnTo>
                    <a:lnTo>
                      <a:pt x="14" y="80"/>
                    </a:lnTo>
                    <a:lnTo>
                      <a:pt x="18" y="85"/>
                    </a:lnTo>
                    <a:lnTo>
                      <a:pt x="23" y="80"/>
                    </a:lnTo>
                    <a:lnTo>
                      <a:pt x="18" y="76"/>
                    </a:lnTo>
                    <a:lnTo>
                      <a:pt x="15" y="77"/>
                    </a:lnTo>
                    <a:lnTo>
                      <a:pt x="18" y="76"/>
                    </a:lnTo>
                    <a:lnTo>
                      <a:pt x="14" y="68"/>
                    </a:lnTo>
                    <a:lnTo>
                      <a:pt x="11" y="70"/>
                    </a:lnTo>
                    <a:lnTo>
                      <a:pt x="14" y="68"/>
                    </a:lnTo>
                    <a:lnTo>
                      <a:pt x="9" y="56"/>
                    </a:lnTo>
                    <a:lnTo>
                      <a:pt x="6" y="57"/>
                    </a:lnTo>
                    <a:lnTo>
                      <a:pt x="9" y="57"/>
                    </a:lnTo>
                    <a:lnTo>
                      <a:pt x="6" y="45"/>
                    </a:lnTo>
                    <a:lnTo>
                      <a:pt x="3" y="45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9" y="25"/>
                    </a:lnTo>
                    <a:lnTo>
                      <a:pt x="6" y="24"/>
                    </a:lnTo>
                    <a:lnTo>
                      <a:pt x="9" y="25"/>
                    </a:lnTo>
                    <a:lnTo>
                      <a:pt x="14" y="16"/>
                    </a:lnTo>
                    <a:lnTo>
                      <a:pt x="18" y="9"/>
                    </a:lnTo>
                    <a:lnTo>
                      <a:pt x="15" y="7"/>
                    </a:lnTo>
                    <a:lnTo>
                      <a:pt x="18" y="10"/>
                    </a:lnTo>
                    <a:lnTo>
                      <a:pt x="23" y="6"/>
                    </a:lnTo>
                    <a:lnTo>
                      <a:pt x="2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Rectangle 289"/>
              <p:cNvSpPr>
                <a:spLocks noChangeArrowheads="1"/>
              </p:cNvSpPr>
              <p:nvPr/>
            </p:nvSpPr>
            <p:spPr bwMode="auto">
              <a:xfrm>
                <a:off x="2365" y="-284"/>
                <a:ext cx="7" cy="5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Rectangle 290"/>
              <p:cNvSpPr>
                <a:spLocks noChangeArrowheads="1"/>
              </p:cNvSpPr>
              <p:nvPr/>
            </p:nvSpPr>
            <p:spPr bwMode="auto">
              <a:xfrm>
                <a:off x="2367" y="-282"/>
                <a:ext cx="6" cy="4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Rectangle 291"/>
              <p:cNvSpPr>
                <a:spLocks noChangeArrowheads="1"/>
              </p:cNvSpPr>
              <p:nvPr/>
            </p:nvSpPr>
            <p:spPr bwMode="auto">
              <a:xfrm>
                <a:off x="2368" y="-287"/>
                <a:ext cx="29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Freeform 292"/>
              <p:cNvSpPr>
                <a:spLocks/>
              </p:cNvSpPr>
              <p:nvPr/>
            </p:nvSpPr>
            <p:spPr bwMode="auto">
              <a:xfrm>
                <a:off x="2370" y="-285"/>
                <a:ext cx="2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29" y="6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23" y="3"/>
                  </a:cxn>
                  <a:cxn ang="0">
                    <a:pos x="26" y="3"/>
                  </a:cxn>
                  <a:cxn ang="0">
                    <a:pos x="26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6">
                    <a:moveTo>
                      <a:pt x="0" y="0"/>
                    </a:moveTo>
                    <a:lnTo>
                      <a:pt x="0" y="6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Freeform 293"/>
              <p:cNvSpPr>
                <a:spLocks/>
              </p:cNvSpPr>
              <p:nvPr/>
            </p:nvSpPr>
            <p:spPr bwMode="auto">
              <a:xfrm>
                <a:off x="2370" y="-264"/>
                <a:ext cx="17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14" y="6"/>
                  </a:cxn>
                  <a:cxn ang="0">
                    <a:pos x="14" y="3"/>
                  </a:cxn>
                  <a:cxn ang="0">
                    <a:pos x="11" y="3"/>
                  </a:cxn>
                  <a:cxn ang="0">
                    <a:pos x="11" y="6"/>
                  </a:cxn>
                  <a:cxn ang="0">
                    <a:pos x="14" y="6"/>
                  </a:cxn>
                  <a:cxn ang="0">
                    <a:pos x="14" y="3"/>
                  </a:cxn>
                  <a:cxn ang="0">
                    <a:pos x="0" y="3"/>
                  </a:cxn>
                  <a:cxn ang="0">
                    <a:pos x="0" y="9"/>
                  </a:cxn>
                  <a:cxn ang="0">
                    <a:pos x="17" y="9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0" y="0"/>
                  </a:cxn>
                </a:cxnLst>
                <a:rect l="0" t="0" r="r" b="b"/>
                <a:pathLst>
                  <a:path w="17" h="9">
                    <a:moveTo>
                      <a:pt x="0" y="0"/>
                    </a:moveTo>
                    <a:lnTo>
                      <a:pt x="0" y="6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Freeform 294"/>
              <p:cNvSpPr>
                <a:spLocks/>
              </p:cNvSpPr>
              <p:nvPr/>
            </p:nvSpPr>
            <p:spPr bwMode="auto">
              <a:xfrm>
                <a:off x="2367" y="-240"/>
                <a:ext cx="32" cy="1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7"/>
                  </a:cxn>
                  <a:cxn ang="0">
                    <a:pos x="29" y="7"/>
                  </a:cxn>
                  <a:cxn ang="0">
                    <a:pos x="29" y="4"/>
                  </a:cxn>
                  <a:cxn ang="0">
                    <a:pos x="26" y="4"/>
                  </a:cxn>
                  <a:cxn ang="0">
                    <a:pos x="26" y="7"/>
                  </a:cxn>
                  <a:cxn ang="0">
                    <a:pos x="29" y="7"/>
                  </a:cxn>
                  <a:cxn ang="0">
                    <a:pos x="29" y="4"/>
                  </a:cxn>
                  <a:cxn ang="0">
                    <a:pos x="0" y="4"/>
                  </a:cxn>
                  <a:cxn ang="0">
                    <a:pos x="0" y="10"/>
                  </a:cxn>
                  <a:cxn ang="0">
                    <a:pos x="32" y="10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3" y="0"/>
                  </a:cxn>
                </a:cxnLst>
                <a:rect l="0" t="0" r="r" b="b"/>
                <a:pathLst>
                  <a:path w="32" h="10">
                    <a:moveTo>
                      <a:pt x="3" y="0"/>
                    </a:moveTo>
                    <a:lnTo>
                      <a:pt x="3" y="7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6" y="4"/>
                    </a:lnTo>
                    <a:lnTo>
                      <a:pt x="26" y="7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32" y="1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1" name="Freeform 295"/>
              <p:cNvSpPr>
                <a:spLocks/>
              </p:cNvSpPr>
              <p:nvPr/>
            </p:nvSpPr>
            <p:spPr bwMode="auto">
              <a:xfrm>
                <a:off x="2411" y="-279"/>
                <a:ext cx="46" cy="47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38" y="26"/>
                  </a:cxn>
                  <a:cxn ang="0">
                    <a:pos x="40" y="23"/>
                  </a:cxn>
                  <a:cxn ang="0">
                    <a:pos x="38" y="21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41" y="26"/>
                  </a:cxn>
                  <a:cxn ang="0">
                    <a:pos x="46" y="23"/>
                  </a:cxn>
                  <a:cxn ang="0">
                    <a:pos x="41" y="21"/>
                  </a:cxn>
                  <a:cxn ang="0">
                    <a:pos x="3" y="0"/>
                  </a:cxn>
                </a:cxnLst>
                <a:rect l="0" t="0" r="r" b="b"/>
                <a:pathLst>
                  <a:path w="46" h="47">
                    <a:moveTo>
                      <a:pt x="3" y="0"/>
                    </a:moveTo>
                    <a:lnTo>
                      <a:pt x="0" y="4"/>
                    </a:lnTo>
                    <a:lnTo>
                      <a:pt x="38" y="26"/>
                    </a:lnTo>
                    <a:lnTo>
                      <a:pt x="40" y="23"/>
                    </a:lnTo>
                    <a:lnTo>
                      <a:pt x="38" y="21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41" y="26"/>
                    </a:lnTo>
                    <a:lnTo>
                      <a:pt x="46" y="23"/>
                    </a:lnTo>
                    <a:lnTo>
                      <a:pt x="41" y="2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2" name="Freeform 296"/>
              <p:cNvSpPr>
                <a:spLocks/>
              </p:cNvSpPr>
              <p:nvPr/>
            </p:nvSpPr>
            <p:spPr bwMode="auto">
              <a:xfrm>
                <a:off x="2474" y="-287"/>
                <a:ext cx="17" cy="52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5"/>
                  </a:cxn>
                  <a:cxn ang="0">
                    <a:pos x="7" y="12"/>
                  </a:cxn>
                  <a:cxn ang="0">
                    <a:pos x="11" y="11"/>
                  </a:cxn>
                  <a:cxn ang="0">
                    <a:pos x="9" y="12"/>
                  </a:cxn>
                  <a:cxn ang="0">
                    <a:pos x="17" y="5"/>
                  </a:cxn>
                  <a:cxn ang="0">
                    <a:pos x="14" y="2"/>
                  </a:cxn>
                  <a:cxn ang="0">
                    <a:pos x="11" y="2"/>
                  </a:cxn>
                  <a:cxn ang="0">
                    <a:pos x="11" y="52"/>
                  </a:cxn>
                  <a:cxn ang="0">
                    <a:pos x="17" y="52"/>
                  </a:cxn>
                  <a:cxn ang="0">
                    <a:pos x="17" y="2"/>
                  </a:cxn>
                  <a:cxn ang="0">
                    <a:pos x="12" y="0"/>
                  </a:cxn>
                  <a:cxn ang="0">
                    <a:pos x="4" y="8"/>
                  </a:cxn>
                  <a:cxn ang="0">
                    <a:pos x="6" y="9"/>
                  </a:cxn>
                  <a:cxn ang="0">
                    <a:pos x="4" y="8"/>
                  </a:cxn>
                  <a:cxn ang="0">
                    <a:pos x="0" y="11"/>
                  </a:cxn>
                </a:cxnLst>
                <a:rect l="0" t="0" r="r" b="b"/>
                <a:pathLst>
                  <a:path w="17" h="52">
                    <a:moveTo>
                      <a:pt x="0" y="11"/>
                    </a:moveTo>
                    <a:lnTo>
                      <a:pt x="3" y="15"/>
                    </a:lnTo>
                    <a:lnTo>
                      <a:pt x="7" y="12"/>
                    </a:lnTo>
                    <a:lnTo>
                      <a:pt x="11" y="11"/>
                    </a:lnTo>
                    <a:lnTo>
                      <a:pt x="9" y="12"/>
                    </a:lnTo>
                    <a:lnTo>
                      <a:pt x="17" y="5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11" y="52"/>
                    </a:lnTo>
                    <a:lnTo>
                      <a:pt x="17" y="52"/>
                    </a:lnTo>
                    <a:lnTo>
                      <a:pt x="17" y="2"/>
                    </a:lnTo>
                    <a:lnTo>
                      <a:pt x="12" y="0"/>
                    </a:lnTo>
                    <a:lnTo>
                      <a:pt x="4" y="8"/>
                    </a:lnTo>
                    <a:lnTo>
                      <a:pt x="6" y="9"/>
                    </a:lnTo>
                    <a:lnTo>
                      <a:pt x="4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3" name="Freeform 297"/>
              <p:cNvSpPr>
                <a:spLocks/>
              </p:cNvSpPr>
              <p:nvPr/>
            </p:nvSpPr>
            <p:spPr bwMode="auto">
              <a:xfrm>
                <a:off x="2472" y="-281"/>
                <a:ext cx="16" cy="51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9" y="9"/>
                  </a:cxn>
                  <a:cxn ang="0">
                    <a:pos x="13" y="8"/>
                  </a:cxn>
                  <a:cxn ang="0">
                    <a:pos x="11" y="9"/>
                  </a:cxn>
                  <a:cxn ang="0">
                    <a:pos x="16" y="5"/>
                  </a:cxn>
                  <a:cxn ang="0">
                    <a:pos x="13" y="2"/>
                  </a:cxn>
                  <a:cxn ang="0">
                    <a:pos x="9" y="2"/>
                  </a:cxn>
                  <a:cxn ang="0">
                    <a:pos x="9" y="51"/>
                  </a:cxn>
                  <a:cxn ang="0">
                    <a:pos x="16" y="51"/>
                  </a:cxn>
                  <a:cxn ang="0">
                    <a:pos x="16" y="45"/>
                  </a:cxn>
                  <a:cxn ang="0">
                    <a:pos x="13" y="45"/>
                  </a:cxn>
                  <a:cxn ang="0">
                    <a:pos x="13" y="48"/>
                  </a:cxn>
                  <a:cxn ang="0">
                    <a:pos x="16" y="48"/>
                  </a:cxn>
                  <a:cxn ang="0">
                    <a:pos x="16" y="2"/>
                  </a:cxn>
                  <a:cxn ang="0">
                    <a:pos x="11" y="0"/>
                  </a:cxn>
                  <a:cxn ang="0">
                    <a:pos x="6" y="5"/>
                  </a:cxn>
                  <a:cxn ang="0">
                    <a:pos x="8" y="6"/>
                  </a:cxn>
                  <a:cxn ang="0">
                    <a:pos x="6" y="5"/>
                  </a:cxn>
                  <a:cxn ang="0">
                    <a:pos x="2" y="8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6"/>
                  </a:cxn>
                </a:cxnLst>
                <a:rect l="0" t="0" r="r" b="b"/>
                <a:pathLst>
                  <a:path w="16" h="51">
                    <a:moveTo>
                      <a:pt x="6" y="6"/>
                    </a:moveTo>
                    <a:lnTo>
                      <a:pt x="0" y="6"/>
                    </a:lnTo>
                    <a:lnTo>
                      <a:pt x="0" y="16"/>
                    </a:lnTo>
                    <a:lnTo>
                      <a:pt x="9" y="9"/>
                    </a:lnTo>
                    <a:lnTo>
                      <a:pt x="13" y="8"/>
                    </a:lnTo>
                    <a:lnTo>
                      <a:pt x="11" y="9"/>
                    </a:lnTo>
                    <a:lnTo>
                      <a:pt x="16" y="5"/>
                    </a:lnTo>
                    <a:lnTo>
                      <a:pt x="13" y="2"/>
                    </a:lnTo>
                    <a:lnTo>
                      <a:pt x="9" y="2"/>
                    </a:lnTo>
                    <a:lnTo>
                      <a:pt x="9" y="51"/>
                    </a:lnTo>
                    <a:lnTo>
                      <a:pt x="16" y="51"/>
                    </a:lnTo>
                    <a:lnTo>
                      <a:pt x="16" y="45"/>
                    </a:lnTo>
                    <a:lnTo>
                      <a:pt x="13" y="45"/>
                    </a:lnTo>
                    <a:lnTo>
                      <a:pt x="13" y="48"/>
                    </a:lnTo>
                    <a:lnTo>
                      <a:pt x="16" y="48"/>
                    </a:lnTo>
                    <a:lnTo>
                      <a:pt x="16" y="2"/>
                    </a:lnTo>
                    <a:lnTo>
                      <a:pt x="11" y="0"/>
                    </a:lnTo>
                    <a:lnTo>
                      <a:pt x="6" y="5"/>
                    </a:lnTo>
                    <a:lnTo>
                      <a:pt x="8" y="6"/>
                    </a:lnTo>
                    <a:lnTo>
                      <a:pt x="6" y="5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4" name="Freeform 298"/>
              <p:cNvSpPr>
                <a:spLocks/>
              </p:cNvSpPr>
              <p:nvPr/>
            </p:nvSpPr>
            <p:spPr bwMode="auto">
              <a:xfrm>
                <a:off x="2512" y="-287"/>
                <a:ext cx="41" cy="6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9" y="5"/>
                  </a:cxn>
                  <a:cxn ang="0">
                    <a:pos x="3" y="14"/>
                  </a:cxn>
                  <a:cxn ang="0">
                    <a:pos x="0" y="35"/>
                  </a:cxn>
                  <a:cxn ang="0">
                    <a:pos x="3" y="46"/>
                  </a:cxn>
                  <a:cxn ang="0">
                    <a:pos x="9" y="55"/>
                  </a:cxn>
                  <a:cxn ang="0">
                    <a:pos x="17" y="60"/>
                  </a:cxn>
                  <a:cxn ang="0">
                    <a:pos x="32" y="57"/>
                  </a:cxn>
                  <a:cxn ang="0">
                    <a:pos x="38" y="47"/>
                  </a:cxn>
                  <a:cxn ang="0">
                    <a:pos x="38" y="47"/>
                  </a:cxn>
                  <a:cxn ang="0">
                    <a:pos x="41" y="26"/>
                  </a:cxn>
                  <a:cxn ang="0">
                    <a:pos x="38" y="12"/>
                  </a:cxn>
                  <a:cxn ang="0">
                    <a:pos x="32" y="3"/>
                  </a:cxn>
                  <a:cxn ang="0">
                    <a:pos x="18" y="0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1" y="6"/>
                  </a:cxn>
                  <a:cxn ang="0">
                    <a:pos x="34" y="15"/>
                  </a:cxn>
                  <a:cxn ang="0">
                    <a:pos x="32" y="15"/>
                  </a:cxn>
                  <a:cxn ang="0">
                    <a:pos x="38" y="26"/>
                  </a:cxn>
                  <a:cxn ang="0">
                    <a:pos x="35" y="34"/>
                  </a:cxn>
                  <a:cxn ang="0">
                    <a:pos x="35" y="34"/>
                  </a:cxn>
                  <a:cxn ang="0">
                    <a:pos x="35" y="46"/>
                  </a:cxn>
                  <a:cxn ang="0">
                    <a:pos x="29" y="52"/>
                  </a:cxn>
                  <a:cxn ang="0">
                    <a:pos x="29" y="51"/>
                  </a:cxn>
                  <a:cxn ang="0">
                    <a:pos x="23" y="57"/>
                  </a:cxn>
                  <a:cxn ang="0">
                    <a:pos x="18" y="54"/>
                  </a:cxn>
                  <a:cxn ang="0">
                    <a:pos x="20" y="54"/>
                  </a:cxn>
                  <a:cxn ang="0">
                    <a:pos x="11" y="54"/>
                  </a:cxn>
                  <a:cxn ang="0">
                    <a:pos x="9" y="44"/>
                  </a:cxn>
                  <a:cxn ang="0">
                    <a:pos x="9" y="46"/>
                  </a:cxn>
                  <a:cxn ang="0">
                    <a:pos x="3" y="34"/>
                  </a:cxn>
                  <a:cxn ang="0">
                    <a:pos x="6" y="26"/>
                  </a:cxn>
                  <a:cxn ang="0">
                    <a:pos x="6" y="28"/>
                  </a:cxn>
                  <a:cxn ang="0">
                    <a:pos x="6" y="14"/>
                  </a:cxn>
                  <a:cxn ang="0">
                    <a:pos x="14" y="8"/>
                  </a:cxn>
                  <a:cxn ang="0">
                    <a:pos x="12" y="9"/>
                  </a:cxn>
                </a:cxnLst>
                <a:rect l="0" t="0" r="r" b="b"/>
                <a:pathLst>
                  <a:path w="41" h="60">
                    <a:moveTo>
                      <a:pt x="20" y="6"/>
                    </a:moveTo>
                    <a:lnTo>
                      <a:pt x="17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3" y="46"/>
                    </a:lnTo>
                    <a:lnTo>
                      <a:pt x="5" y="47"/>
                    </a:lnTo>
                    <a:lnTo>
                      <a:pt x="9" y="55"/>
                    </a:lnTo>
                    <a:lnTo>
                      <a:pt x="9" y="57"/>
                    </a:lnTo>
                    <a:lnTo>
                      <a:pt x="17" y="60"/>
                    </a:lnTo>
                    <a:lnTo>
                      <a:pt x="24" y="60"/>
                    </a:lnTo>
                    <a:lnTo>
                      <a:pt x="32" y="57"/>
                    </a:lnTo>
                    <a:lnTo>
                      <a:pt x="34" y="55"/>
                    </a:lnTo>
                    <a:lnTo>
                      <a:pt x="38" y="47"/>
                    </a:lnTo>
                    <a:lnTo>
                      <a:pt x="38" y="46"/>
                    </a:lnTo>
                    <a:lnTo>
                      <a:pt x="38" y="47"/>
                    </a:lnTo>
                    <a:lnTo>
                      <a:pt x="41" y="35"/>
                    </a:lnTo>
                    <a:lnTo>
                      <a:pt x="41" y="26"/>
                    </a:lnTo>
                    <a:lnTo>
                      <a:pt x="38" y="14"/>
                    </a:lnTo>
                    <a:lnTo>
                      <a:pt x="38" y="12"/>
                    </a:lnTo>
                    <a:lnTo>
                      <a:pt x="34" y="5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9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34" y="15"/>
                    </a:lnTo>
                    <a:lnTo>
                      <a:pt x="35" y="14"/>
                    </a:lnTo>
                    <a:lnTo>
                      <a:pt x="32" y="15"/>
                    </a:lnTo>
                    <a:lnTo>
                      <a:pt x="35" y="28"/>
                    </a:lnTo>
                    <a:lnTo>
                      <a:pt x="38" y="26"/>
                    </a:lnTo>
                    <a:lnTo>
                      <a:pt x="35" y="26"/>
                    </a:lnTo>
                    <a:lnTo>
                      <a:pt x="35" y="34"/>
                    </a:lnTo>
                    <a:lnTo>
                      <a:pt x="38" y="34"/>
                    </a:lnTo>
                    <a:lnTo>
                      <a:pt x="35" y="34"/>
                    </a:lnTo>
                    <a:lnTo>
                      <a:pt x="32" y="46"/>
                    </a:lnTo>
                    <a:lnTo>
                      <a:pt x="35" y="46"/>
                    </a:lnTo>
                    <a:lnTo>
                      <a:pt x="34" y="44"/>
                    </a:lnTo>
                    <a:lnTo>
                      <a:pt x="29" y="52"/>
                    </a:lnTo>
                    <a:lnTo>
                      <a:pt x="31" y="54"/>
                    </a:lnTo>
                    <a:lnTo>
                      <a:pt x="29" y="51"/>
                    </a:lnTo>
                    <a:lnTo>
                      <a:pt x="21" y="54"/>
                    </a:lnTo>
                    <a:lnTo>
                      <a:pt x="23" y="57"/>
                    </a:lnTo>
                    <a:lnTo>
                      <a:pt x="23" y="54"/>
                    </a:lnTo>
                    <a:lnTo>
                      <a:pt x="18" y="54"/>
                    </a:lnTo>
                    <a:lnTo>
                      <a:pt x="18" y="57"/>
                    </a:lnTo>
                    <a:lnTo>
                      <a:pt x="20" y="54"/>
                    </a:lnTo>
                    <a:lnTo>
                      <a:pt x="12" y="51"/>
                    </a:lnTo>
                    <a:lnTo>
                      <a:pt x="11" y="54"/>
                    </a:lnTo>
                    <a:lnTo>
                      <a:pt x="14" y="52"/>
                    </a:lnTo>
                    <a:lnTo>
                      <a:pt x="9" y="44"/>
                    </a:lnTo>
                    <a:lnTo>
                      <a:pt x="6" y="46"/>
                    </a:lnTo>
                    <a:lnTo>
                      <a:pt x="9" y="46"/>
                    </a:lnTo>
                    <a:lnTo>
                      <a:pt x="6" y="34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26"/>
                    </a:lnTo>
                    <a:lnTo>
                      <a:pt x="3" y="26"/>
                    </a:lnTo>
                    <a:lnTo>
                      <a:pt x="6" y="28"/>
                    </a:lnTo>
                    <a:lnTo>
                      <a:pt x="9" y="15"/>
                    </a:lnTo>
                    <a:lnTo>
                      <a:pt x="6" y="14"/>
                    </a:lnTo>
                    <a:lnTo>
                      <a:pt x="9" y="15"/>
                    </a:lnTo>
                    <a:lnTo>
                      <a:pt x="14" y="8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5" name="Freeform 299"/>
              <p:cNvSpPr>
                <a:spLocks/>
              </p:cNvSpPr>
              <p:nvPr/>
            </p:nvSpPr>
            <p:spPr bwMode="auto">
              <a:xfrm>
                <a:off x="2515" y="-284"/>
                <a:ext cx="14" cy="51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9" y="0"/>
                  </a:cxn>
                  <a:cxn ang="0">
                    <a:pos x="5" y="8"/>
                  </a:cxn>
                  <a:cxn ang="0">
                    <a:pos x="3" y="9"/>
                  </a:cxn>
                  <a:cxn ang="0">
                    <a:pos x="0" y="22"/>
                  </a:cxn>
                  <a:cxn ang="0">
                    <a:pos x="0" y="31"/>
                  </a:cxn>
                  <a:cxn ang="0">
                    <a:pos x="3" y="43"/>
                  </a:cxn>
                  <a:cxn ang="0">
                    <a:pos x="3" y="41"/>
                  </a:cxn>
                  <a:cxn ang="0">
                    <a:pos x="5" y="43"/>
                  </a:cxn>
                  <a:cxn ang="0">
                    <a:pos x="9" y="51"/>
                  </a:cxn>
                  <a:cxn ang="0">
                    <a:pos x="14" y="48"/>
                  </a:cxn>
                  <a:cxn ang="0">
                    <a:pos x="9" y="40"/>
                  </a:cxn>
                  <a:cxn ang="0">
                    <a:pos x="6" y="41"/>
                  </a:cxn>
                  <a:cxn ang="0">
                    <a:pos x="9" y="41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6" y="29"/>
                  </a:cxn>
                  <a:cxn ang="0">
                    <a:pos x="6" y="22"/>
                  </a:cxn>
                  <a:cxn ang="0">
                    <a:pos x="3" y="22"/>
                  </a:cxn>
                  <a:cxn ang="0">
                    <a:pos x="6" y="23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1"/>
                  </a:cxn>
                  <a:cxn ang="0">
                    <a:pos x="14" y="3"/>
                  </a:cxn>
                </a:cxnLst>
                <a:rect l="0" t="0" r="r" b="b"/>
                <a:pathLst>
                  <a:path w="14" h="51">
                    <a:moveTo>
                      <a:pt x="14" y="3"/>
                    </a:moveTo>
                    <a:lnTo>
                      <a:pt x="9" y="0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3" y="43"/>
                    </a:lnTo>
                    <a:lnTo>
                      <a:pt x="3" y="41"/>
                    </a:lnTo>
                    <a:lnTo>
                      <a:pt x="5" y="43"/>
                    </a:lnTo>
                    <a:lnTo>
                      <a:pt x="9" y="51"/>
                    </a:lnTo>
                    <a:lnTo>
                      <a:pt x="14" y="48"/>
                    </a:lnTo>
                    <a:lnTo>
                      <a:pt x="9" y="40"/>
                    </a:lnTo>
                    <a:lnTo>
                      <a:pt x="6" y="41"/>
                    </a:lnTo>
                    <a:lnTo>
                      <a:pt x="9" y="41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6" y="29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6" y="23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1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6" name="Freeform 300"/>
              <p:cNvSpPr>
                <a:spLocks/>
              </p:cNvSpPr>
              <p:nvPr/>
            </p:nvSpPr>
            <p:spPr bwMode="auto">
              <a:xfrm>
                <a:off x="2521" y="-243"/>
                <a:ext cx="23" cy="1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7"/>
                  </a:cxn>
                  <a:cxn ang="0">
                    <a:pos x="8" y="10"/>
                  </a:cxn>
                  <a:cxn ang="0">
                    <a:pos x="15" y="10"/>
                  </a:cxn>
                  <a:cxn ang="0">
                    <a:pos x="23" y="7"/>
                  </a:cxn>
                  <a:cxn ang="0">
                    <a:pos x="20" y="0"/>
                  </a:cxn>
                  <a:cxn ang="0">
                    <a:pos x="12" y="3"/>
                  </a:cxn>
                  <a:cxn ang="0">
                    <a:pos x="14" y="7"/>
                  </a:cxn>
                  <a:cxn ang="0">
                    <a:pos x="14" y="3"/>
                  </a:cxn>
                  <a:cxn ang="0">
                    <a:pos x="9" y="3"/>
                  </a:cxn>
                  <a:cxn ang="0">
                    <a:pos x="9" y="7"/>
                  </a:cxn>
                  <a:cxn ang="0">
                    <a:pos x="11" y="3"/>
                  </a:cxn>
                  <a:cxn ang="0">
                    <a:pos x="3" y="0"/>
                  </a:cxn>
                </a:cxnLst>
                <a:rect l="0" t="0" r="r" b="b"/>
                <a:pathLst>
                  <a:path w="23" h="10">
                    <a:moveTo>
                      <a:pt x="3" y="0"/>
                    </a:moveTo>
                    <a:lnTo>
                      <a:pt x="0" y="7"/>
                    </a:lnTo>
                    <a:lnTo>
                      <a:pt x="8" y="10"/>
                    </a:lnTo>
                    <a:lnTo>
                      <a:pt x="15" y="10"/>
                    </a:lnTo>
                    <a:lnTo>
                      <a:pt x="23" y="7"/>
                    </a:lnTo>
                    <a:lnTo>
                      <a:pt x="20" y="0"/>
                    </a:lnTo>
                    <a:lnTo>
                      <a:pt x="12" y="3"/>
                    </a:lnTo>
                    <a:lnTo>
                      <a:pt x="14" y="7"/>
                    </a:lnTo>
                    <a:lnTo>
                      <a:pt x="14" y="3"/>
                    </a:lnTo>
                    <a:lnTo>
                      <a:pt x="9" y="3"/>
                    </a:lnTo>
                    <a:lnTo>
                      <a:pt x="9" y="7"/>
                    </a:lnTo>
                    <a:lnTo>
                      <a:pt x="11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7" name="Freeform 301"/>
              <p:cNvSpPr>
                <a:spLocks/>
              </p:cNvSpPr>
              <p:nvPr/>
            </p:nvSpPr>
            <p:spPr bwMode="auto">
              <a:xfrm>
                <a:off x="2538" y="-285"/>
                <a:ext cx="12" cy="50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5" y="50"/>
                  </a:cxn>
                  <a:cxn ang="0">
                    <a:pos x="9" y="42"/>
                  </a:cxn>
                  <a:cxn ang="0">
                    <a:pos x="9" y="41"/>
                  </a:cxn>
                  <a:cxn ang="0">
                    <a:pos x="9" y="42"/>
                  </a:cxn>
                  <a:cxn ang="0">
                    <a:pos x="12" y="30"/>
                  </a:cxn>
                  <a:cxn ang="0">
                    <a:pos x="12" y="21"/>
                  </a:cxn>
                  <a:cxn ang="0">
                    <a:pos x="9" y="9"/>
                  </a:cxn>
                  <a:cxn ang="0">
                    <a:pos x="9" y="7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10"/>
                  </a:cxn>
                  <a:cxn ang="0">
                    <a:pos x="6" y="9"/>
                  </a:cxn>
                  <a:cxn ang="0">
                    <a:pos x="3" y="10"/>
                  </a:cxn>
                  <a:cxn ang="0">
                    <a:pos x="6" y="23"/>
                  </a:cxn>
                  <a:cxn ang="0">
                    <a:pos x="9" y="21"/>
                  </a:cxn>
                  <a:cxn ang="0">
                    <a:pos x="6" y="21"/>
                  </a:cxn>
                  <a:cxn ang="0">
                    <a:pos x="6" y="29"/>
                  </a:cxn>
                  <a:cxn ang="0">
                    <a:pos x="9" y="29"/>
                  </a:cxn>
                  <a:cxn ang="0">
                    <a:pos x="6" y="29"/>
                  </a:cxn>
                  <a:cxn ang="0">
                    <a:pos x="3" y="41"/>
                  </a:cxn>
                  <a:cxn ang="0">
                    <a:pos x="6" y="41"/>
                  </a:cxn>
                  <a:cxn ang="0">
                    <a:pos x="5" y="39"/>
                  </a:cxn>
                  <a:cxn ang="0">
                    <a:pos x="0" y="47"/>
                  </a:cxn>
                </a:cxnLst>
                <a:rect l="0" t="0" r="r" b="b"/>
                <a:pathLst>
                  <a:path w="12" h="50">
                    <a:moveTo>
                      <a:pt x="0" y="47"/>
                    </a:moveTo>
                    <a:lnTo>
                      <a:pt x="5" y="50"/>
                    </a:lnTo>
                    <a:lnTo>
                      <a:pt x="9" y="42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12" y="30"/>
                    </a:lnTo>
                    <a:lnTo>
                      <a:pt x="12" y="2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10"/>
                    </a:lnTo>
                    <a:lnTo>
                      <a:pt x="6" y="9"/>
                    </a:lnTo>
                    <a:lnTo>
                      <a:pt x="3" y="10"/>
                    </a:lnTo>
                    <a:lnTo>
                      <a:pt x="6" y="23"/>
                    </a:lnTo>
                    <a:lnTo>
                      <a:pt x="9" y="21"/>
                    </a:lnTo>
                    <a:lnTo>
                      <a:pt x="6" y="21"/>
                    </a:lnTo>
                    <a:lnTo>
                      <a:pt x="6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3" y="41"/>
                    </a:lnTo>
                    <a:lnTo>
                      <a:pt x="6" y="41"/>
                    </a:lnTo>
                    <a:lnTo>
                      <a:pt x="5" y="3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8" name="Freeform 302"/>
              <p:cNvSpPr>
                <a:spLocks/>
              </p:cNvSpPr>
              <p:nvPr/>
            </p:nvSpPr>
            <p:spPr bwMode="auto">
              <a:xfrm>
                <a:off x="2521" y="-285"/>
                <a:ext cx="23" cy="9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23" y="3"/>
                  </a:cxn>
                  <a:cxn ang="0">
                    <a:pos x="15" y="0"/>
                  </a:cxn>
                  <a:cxn ang="0">
                    <a:pos x="8" y="0"/>
                  </a:cxn>
                  <a:cxn ang="0">
                    <a:pos x="0" y="3"/>
                  </a:cxn>
                  <a:cxn ang="0">
                    <a:pos x="3" y="9"/>
                  </a:cxn>
                  <a:cxn ang="0">
                    <a:pos x="11" y="6"/>
                  </a:cxn>
                  <a:cxn ang="0">
                    <a:pos x="9" y="3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14" y="3"/>
                  </a:cxn>
                  <a:cxn ang="0">
                    <a:pos x="12" y="6"/>
                  </a:cxn>
                  <a:cxn ang="0">
                    <a:pos x="20" y="9"/>
                  </a:cxn>
                </a:cxnLst>
                <a:rect l="0" t="0" r="r" b="b"/>
                <a:pathLst>
                  <a:path w="23" h="9">
                    <a:moveTo>
                      <a:pt x="20" y="9"/>
                    </a:moveTo>
                    <a:lnTo>
                      <a:pt x="23" y="3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2" y="6"/>
                    </a:ln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9" name="Freeform 303"/>
              <p:cNvSpPr>
                <a:spLocks/>
              </p:cNvSpPr>
              <p:nvPr/>
            </p:nvSpPr>
            <p:spPr bwMode="auto">
              <a:xfrm>
                <a:off x="2559" y="-287"/>
                <a:ext cx="42" cy="6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5"/>
                  </a:cxn>
                  <a:cxn ang="0">
                    <a:pos x="3" y="14"/>
                  </a:cxn>
                  <a:cxn ang="0">
                    <a:pos x="0" y="35"/>
                  </a:cxn>
                  <a:cxn ang="0">
                    <a:pos x="3" y="46"/>
                  </a:cxn>
                  <a:cxn ang="0">
                    <a:pos x="10" y="55"/>
                  </a:cxn>
                  <a:cxn ang="0">
                    <a:pos x="17" y="60"/>
                  </a:cxn>
                  <a:cxn ang="0">
                    <a:pos x="32" y="57"/>
                  </a:cxn>
                  <a:cxn ang="0">
                    <a:pos x="39" y="47"/>
                  </a:cxn>
                  <a:cxn ang="0">
                    <a:pos x="39" y="47"/>
                  </a:cxn>
                  <a:cxn ang="0">
                    <a:pos x="42" y="26"/>
                  </a:cxn>
                  <a:cxn ang="0">
                    <a:pos x="39" y="12"/>
                  </a:cxn>
                  <a:cxn ang="0">
                    <a:pos x="32" y="3"/>
                  </a:cxn>
                  <a:cxn ang="0">
                    <a:pos x="19" y="0"/>
                  </a:cxn>
                  <a:cxn ang="0">
                    <a:pos x="23" y="6"/>
                  </a:cxn>
                  <a:cxn ang="0">
                    <a:pos x="22" y="6"/>
                  </a:cxn>
                  <a:cxn ang="0">
                    <a:pos x="31" y="6"/>
                  </a:cxn>
                  <a:cxn ang="0">
                    <a:pos x="34" y="15"/>
                  </a:cxn>
                  <a:cxn ang="0">
                    <a:pos x="32" y="15"/>
                  </a:cxn>
                  <a:cxn ang="0">
                    <a:pos x="39" y="26"/>
                  </a:cxn>
                  <a:cxn ang="0">
                    <a:pos x="35" y="34"/>
                  </a:cxn>
                  <a:cxn ang="0">
                    <a:pos x="35" y="34"/>
                  </a:cxn>
                  <a:cxn ang="0">
                    <a:pos x="35" y="46"/>
                  </a:cxn>
                  <a:cxn ang="0">
                    <a:pos x="29" y="52"/>
                  </a:cxn>
                  <a:cxn ang="0">
                    <a:pos x="29" y="51"/>
                  </a:cxn>
                  <a:cxn ang="0">
                    <a:pos x="23" y="57"/>
                  </a:cxn>
                  <a:cxn ang="0">
                    <a:pos x="19" y="54"/>
                  </a:cxn>
                  <a:cxn ang="0">
                    <a:pos x="20" y="54"/>
                  </a:cxn>
                  <a:cxn ang="0">
                    <a:pos x="11" y="54"/>
                  </a:cxn>
                  <a:cxn ang="0">
                    <a:pos x="10" y="44"/>
                  </a:cxn>
                  <a:cxn ang="0">
                    <a:pos x="10" y="46"/>
                  </a:cxn>
                  <a:cxn ang="0">
                    <a:pos x="3" y="34"/>
                  </a:cxn>
                  <a:cxn ang="0">
                    <a:pos x="6" y="26"/>
                  </a:cxn>
                  <a:cxn ang="0">
                    <a:pos x="6" y="28"/>
                  </a:cxn>
                  <a:cxn ang="0">
                    <a:pos x="6" y="14"/>
                  </a:cxn>
                  <a:cxn ang="0">
                    <a:pos x="14" y="8"/>
                  </a:cxn>
                  <a:cxn ang="0">
                    <a:pos x="13" y="9"/>
                  </a:cxn>
                </a:cxnLst>
                <a:rect l="0" t="0" r="r" b="b"/>
                <a:pathLst>
                  <a:path w="42" h="60">
                    <a:moveTo>
                      <a:pt x="20" y="6"/>
                    </a:moveTo>
                    <a:lnTo>
                      <a:pt x="17" y="0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3" y="46"/>
                    </a:lnTo>
                    <a:lnTo>
                      <a:pt x="5" y="47"/>
                    </a:lnTo>
                    <a:lnTo>
                      <a:pt x="10" y="55"/>
                    </a:lnTo>
                    <a:lnTo>
                      <a:pt x="10" y="57"/>
                    </a:lnTo>
                    <a:lnTo>
                      <a:pt x="17" y="60"/>
                    </a:lnTo>
                    <a:lnTo>
                      <a:pt x="25" y="60"/>
                    </a:lnTo>
                    <a:lnTo>
                      <a:pt x="32" y="57"/>
                    </a:lnTo>
                    <a:lnTo>
                      <a:pt x="34" y="55"/>
                    </a:lnTo>
                    <a:lnTo>
                      <a:pt x="39" y="47"/>
                    </a:lnTo>
                    <a:lnTo>
                      <a:pt x="39" y="46"/>
                    </a:lnTo>
                    <a:lnTo>
                      <a:pt x="39" y="47"/>
                    </a:lnTo>
                    <a:lnTo>
                      <a:pt x="42" y="35"/>
                    </a:lnTo>
                    <a:lnTo>
                      <a:pt x="42" y="26"/>
                    </a:lnTo>
                    <a:lnTo>
                      <a:pt x="39" y="14"/>
                    </a:lnTo>
                    <a:lnTo>
                      <a:pt x="39" y="12"/>
                    </a:lnTo>
                    <a:lnTo>
                      <a:pt x="34" y="5"/>
                    </a:lnTo>
                    <a:lnTo>
                      <a:pt x="32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9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2" y="6"/>
                    </a:lnTo>
                    <a:lnTo>
                      <a:pt x="29" y="9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34" y="15"/>
                    </a:lnTo>
                    <a:lnTo>
                      <a:pt x="35" y="14"/>
                    </a:lnTo>
                    <a:lnTo>
                      <a:pt x="32" y="15"/>
                    </a:lnTo>
                    <a:lnTo>
                      <a:pt x="35" y="28"/>
                    </a:lnTo>
                    <a:lnTo>
                      <a:pt x="39" y="26"/>
                    </a:lnTo>
                    <a:lnTo>
                      <a:pt x="35" y="26"/>
                    </a:lnTo>
                    <a:lnTo>
                      <a:pt x="35" y="34"/>
                    </a:lnTo>
                    <a:lnTo>
                      <a:pt x="39" y="34"/>
                    </a:lnTo>
                    <a:lnTo>
                      <a:pt x="35" y="34"/>
                    </a:lnTo>
                    <a:lnTo>
                      <a:pt x="32" y="46"/>
                    </a:lnTo>
                    <a:lnTo>
                      <a:pt x="35" y="46"/>
                    </a:lnTo>
                    <a:lnTo>
                      <a:pt x="34" y="44"/>
                    </a:lnTo>
                    <a:lnTo>
                      <a:pt x="29" y="52"/>
                    </a:lnTo>
                    <a:lnTo>
                      <a:pt x="31" y="54"/>
                    </a:lnTo>
                    <a:lnTo>
                      <a:pt x="29" y="51"/>
                    </a:lnTo>
                    <a:lnTo>
                      <a:pt x="22" y="54"/>
                    </a:lnTo>
                    <a:lnTo>
                      <a:pt x="23" y="57"/>
                    </a:lnTo>
                    <a:lnTo>
                      <a:pt x="23" y="54"/>
                    </a:lnTo>
                    <a:lnTo>
                      <a:pt x="19" y="54"/>
                    </a:lnTo>
                    <a:lnTo>
                      <a:pt x="19" y="57"/>
                    </a:lnTo>
                    <a:lnTo>
                      <a:pt x="20" y="54"/>
                    </a:lnTo>
                    <a:lnTo>
                      <a:pt x="13" y="51"/>
                    </a:lnTo>
                    <a:lnTo>
                      <a:pt x="11" y="54"/>
                    </a:lnTo>
                    <a:lnTo>
                      <a:pt x="14" y="52"/>
                    </a:lnTo>
                    <a:lnTo>
                      <a:pt x="10" y="44"/>
                    </a:lnTo>
                    <a:lnTo>
                      <a:pt x="6" y="46"/>
                    </a:lnTo>
                    <a:lnTo>
                      <a:pt x="10" y="46"/>
                    </a:lnTo>
                    <a:lnTo>
                      <a:pt x="6" y="34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26"/>
                    </a:lnTo>
                    <a:lnTo>
                      <a:pt x="3" y="26"/>
                    </a:lnTo>
                    <a:lnTo>
                      <a:pt x="6" y="28"/>
                    </a:lnTo>
                    <a:lnTo>
                      <a:pt x="10" y="15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14" y="8"/>
                    </a:lnTo>
                    <a:lnTo>
                      <a:pt x="11" y="6"/>
                    </a:lnTo>
                    <a:lnTo>
                      <a:pt x="13" y="9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0" name="Freeform 304"/>
              <p:cNvSpPr>
                <a:spLocks/>
              </p:cNvSpPr>
              <p:nvPr/>
            </p:nvSpPr>
            <p:spPr bwMode="auto">
              <a:xfrm>
                <a:off x="2562" y="-284"/>
                <a:ext cx="14" cy="51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10" y="0"/>
                  </a:cxn>
                  <a:cxn ang="0">
                    <a:pos x="5" y="8"/>
                  </a:cxn>
                  <a:cxn ang="0">
                    <a:pos x="3" y="9"/>
                  </a:cxn>
                  <a:cxn ang="0">
                    <a:pos x="0" y="22"/>
                  </a:cxn>
                  <a:cxn ang="0">
                    <a:pos x="0" y="31"/>
                  </a:cxn>
                  <a:cxn ang="0">
                    <a:pos x="3" y="43"/>
                  </a:cxn>
                  <a:cxn ang="0">
                    <a:pos x="3" y="41"/>
                  </a:cxn>
                  <a:cxn ang="0">
                    <a:pos x="5" y="43"/>
                  </a:cxn>
                  <a:cxn ang="0">
                    <a:pos x="10" y="51"/>
                  </a:cxn>
                  <a:cxn ang="0">
                    <a:pos x="14" y="48"/>
                  </a:cxn>
                  <a:cxn ang="0">
                    <a:pos x="10" y="40"/>
                  </a:cxn>
                  <a:cxn ang="0">
                    <a:pos x="7" y="41"/>
                  </a:cxn>
                  <a:cxn ang="0">
                    <a:pos x="10" y="41"/>
                  </a:cxn>
                  <a:cxn ang="0">
                    <a:pos x="7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3" y="22"/>
                  </a:cxn>
                  <a:cxn ang="0">
                    <a:pos x="7" y="23"/>
                  </a:cxn>
                  <a:cxn ang="0">
                    <a:pos x="10" y="11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4" y="3"/>
                  </a:cxn>
                </a:cxnLst>
                <a:rect l="0" t="0" r="r" b="b"/>
                <a:pathLst>
                  <a:path w="14" h="51">
                    <a:moveTo>
                      <a:pt x="14" y="3"/>
                    </a:moveTo>
                    <a:lnTo>
                      <a:pt x="10" y="0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3" y="43"/>
                    </a:lnTo>
                    <a:lnTo>
                      <a:pt x="3" y="41"/>
                    </a:lnTo>
                    <a:lnTo>
                      <a:pt x="5" y="43"/>
                    </a:lnTo>
                    <a:lnTo>
                      <a:pt x="10" y="51"/>
                    </a:lnTo>
                    <a:lnTo>
                      <a:pt x="14" y="48"/>
                    </a:lnTo>
                    <a:lnTo>
                      <a:pt x="10" y="40"/>
                    </a:lnTo>
                    <a:lnTo>
                      <a:pt x="7" y="41"/>
                    </a:lnTo>
                    <a:lnTo>
                      <a:pt x="10" y="41"/>
                    </a:lnTo>
                    <a:lnTo>
                      <a:pt x="7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3" y="22"/>
                    </a:lnTo>
                    <a:lnTo>
                      <a:pt x="7" y="23"/>
                    </a:lnTo>
                    <a:lnTo>
                      <a:pt x="10" y="11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1" name="Freeform 305"/>
              <p:cNvSpPr>
                <a:spLocks/>
              </p:cNvSpPr>
              <p:nvPr/>
            </p:nvSpPr>
            <p:spPr bwMode="auto">
              <a:xfrm>
                <a:off x="2570" y="-243"/>
                <a:ext cx="23" cy="1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7"/>
                  </a:cxn>
                  <a:cxn ang="0">
                    <a:pos x="8" y="10"/>
                  </a:cxn>
                  <a:cxn ang="0">
                    <a:pos x="15" y="10"/>
                  </a:cxn>
                  <a:cxn ang="0">
                    <a:pos x="23" y="7"/>
                  </a:cxn>
                  <a:cxn ang="0">
                    <a:pos x="20" y="0"/>
                  </a:cxn>
                  <a:cxn ang="0">
                    <a:pos x="12" y="3"/>
                  </a:cxn>
                  <a:cxn ang="0">
                    <a:pos x="14" y="7"/>
                  </a:cxn>
                  <a:cxn ang="0">
                    <a:pos x="14" y="3"/>
                  </a:cxn>
                  <a:cxn ang="0">
                    <a:pos x="9" y="3"/>
                  </a:cxn>
                  <a:cxn ang="0">
                    <a:pos x="9" y="7"/>
                  </a:cxn>
                  <a:cxn ang="0">
                    <a:pos x="11" y="3"/>
                  </a:cxn>
                  <a:cxn ang="0">
                    <a:pos x="3" y="0"/>
                  </a:cxn>
                </a:cxnLst>
                <a:rect l="0" t="0" r="r" b="b"/>
                <a:pathLst>
                  <a:path w="23" h="10">
                    <a:moveTo>
                      <a:pt x="3" y="0"/>
                    </a:moveTo>
                    <a:lnTo>
                      <a:pt x="0" y="7"/>
                    </a:lnTo>
                    <a:lnTo>
                      <a:pt x="8" y="10"/>
                    </a:lnTo>
                    <a:lnTo>
                      <a:pt x="15" y="10"/>
                    </a:lnTo>
                    <a:lnTo>
                      <a:pt x="23" y="7"/>
                    </a:lnTo>
                    <a:lnTo>
                      <a:pt x="20" y="0"/>
                    </a:lnTo>
                    <a:lnTo>
                      <a:pt x="12" y="3"/>
                    </a:lnTo>
                    <a:lnTo>
                      <a:pt x="14" y="7"/>
                    </a:lnTo>
                    <a:lnTo>
                      <a:pt x="14" y="3"/>
                    </a:lnTo>
                    <a:lnTo>
                      <a:pt x="9" y="3"/>
                    </a:lnTo>
                    <a:lnTo>
                      <a:pt x="9" y="7"/>
                    </a:lnTo>
                    <a:lnTo>
                      <a:pt x="11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2" name="Freeform 306"/>
              <p:cNvSpPr>
                <a:spLocks/>
              </p:cNvSpPr>
              <p:nvPr/>
            </p:nvSpPr>
            <p:spPr bwMode="auto">
              <a:xfrm>
                <a:off x="2585" y="-285"/>
                <a:ext cx="13" cy="50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5" y="50"/>
                  </a:cxn>
                  <a:cxn ang="0">
                    <a:pos x="9" y="42"/>
                  </a:cxn>
                  <a:cxn ang="0">
                    <a:pos x="9" y="41"/>
                  </a:cxn>
                  <a:cxn ang="0">
                    <a:pos x="9" y="42"/>
                  </a:cxn>
                  <a:cxn ang="0">
                    <a:pos x="13" y="30"/>
                  </a:cxn>
                  <a:cxn ang="0">
                    <a:pos x="13" y="21"/>
                  </a:cxn>
                  <a:cxn ang="0">
                    <a:pos x="9" y="9"/>
                  </a:cxn>
                  <a:cxn ang="0">
                    <a:pos x="9" y="7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10"/>
                  </a:cxn>
                  <a:cxn ang="0">
                    <a:pos x="6" y="9"/>
                  </a:cxn>
                  <a:cxn ang="0">
                    <a:pos x="3" y="10"/>
                  </a:cxn>
                  <a:cxn ang="0">
                    <a:pos x="6" y="23"/>
                  </a:cxn>
                  <a:cxn ang="0">
                    <a:pos x="9" y="21"/>
                  </a:cxn>
                  <a:cxn ang="0">
                    <a:pos x="6" y="21"/>
                  </a:cxn>
                  <a:cxn ang="0">
                    <a:pos x="6" y="29"/>
                  </a:cxn>
                  <a:cxn ang="0">
                    <a:pos x="9" y="29"/>
                  </a:cxn>
                  <a:cxn ang="0">
                    <a:pos x="6" y="29"/>
                  </a:cxn>
                  <a:cxn ang="0">
                    <a:pos x="3" y="41"/>
                  </a:cxn>
                  <a:cxn ang="0">
                    <a:pos x="6" y="41"/>
                  </a:cxn>
                  <a:cxn ang="0">
                    <a:pos x="5" y="39"/>
                  </a:cxn>
                  <a:cxn ang="0">
                    <a:pos x="0" y="47"/>
                  </a:cxn>
                </a:cxnLst>
                <a:rect l="0" t="0" r="r" b="b"/>
                <a:pathLst>
                  <a:path w="13" h="50">
                    <a:moveTo>
                      <a:pt x="0" y="47"/>
                    </a:moveTo>
                    <a:lnTo>
                      <a:pt x="5" y="50"/>
                    </a:lnTo>
                    <a:lnTo>
                      <a:pt x="9" y="42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13" y="30"/>
                    </a:lnTo>
                    <a:lnTo>
                      <a:pt x="13" y="2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10"/>
                    </a:lnTo>
                    <a:lnTo>
                      <a:pt x="6" y="9"/>
                    </a:lnTo>
                    <a:lnTo>
                      <a:pt x="3" y="10"/>
                    </a:lnTo>
                    <a:lnTo>
                      <a:pt x="6" y="23"/>
                    </a:lnTo>
                    <a:lnTo>
                      <a:pt x="9" y="21"/>
                    </a:lnTo>
                    <a:lnTo>
                      <a:pt x="6" y="21"/>
                    </a:lnTo>
                    <a:lnTo>
                      <a:pt x="6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3" y="41"/>
                    </a:lnTo>
                    <a:lnTo>
                      <a:pt x="6" y="41"/>
                    </a:lnTo>
                    <a:lnTo>
                      <a:pt x="5" y="3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3" name="Freeform 307"/>
              <p:cNvSpPr>
                <a:spLocks/>
              </p:cNvSpPr>
              <p:nvPr/>
            </p:nvSpPr>
            <p:spPr bwMode="auto">
              <a:xfrm>
                <a:off x="2569" y="-285"/>
                <a:ext cx="22" cy="9"/>
              </a:xfrm>
              <a:custGeom>
                <a:avLst/>
                <a:gdLst/>
                <a:ahLst/>
                <a:cxnLst>
                  <a:cxn ang="0">
                    <a:pos x="19" y="9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3" y="9"/>
                  </a:cxn>
                  <a:cxn ang="0">
                    <a:pos x="10" y="6"/>
                  </a:cxn>
                  <a:cxn ang="0">
                    <a:pos x="9" y="3"/>
                  </a:cxn>
                  <a:cxn ang="0">
                    <a:pos x="9" y="6"/>
                  </a:cxn>
                  <a:cxn ang="0">
                    <a:pos x="13" y="6"/>
                  </a:cxn>
                  <a:cxn ang="0">
                    <a:pos x="13" y="3"/>
                  </a:cxn>
                  <a:cxn ang="0">
                    <a:pos x="12" y="6"/>
                  </a:cxn>
                  <a:cxn ang="0">
                    <a:pos x="19" y="9"/>
                  </a:cxn>
                </a:cxnLst>
                <a:rect l="0" t="0" r="r" b="b"/>
                <a:pathLst>
                  <a:path w="22" h="9">
                    <a:moveTo>
                      <a:pt x="19" y="9"/>
                    </a:moveTo>
                    <a:lnTo>
                      <a:pt x="22" y="3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0" y="6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4" name="Rectangle 308"/>
              <p:cNvSpPr>
                <a:spLocks noChangeArrowheads="1"/>
              </p:cNvSpPr>
              <p:nvPr/>
            </p:nvSpPr>
            <p:spPr bwMode="auto">
              <a:xfrm>
                <a:off x="2611" y="-284"/>
                <a:ext cx="6" cy="51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5" name="Freeform 309"/>
              <p:cNvSpPr>
                <a:spLocks/>
              </p:cNvSpPr>
              <p:nvPr/>
            </p:nvSpPr>
            <p:spPr bwMode="auto">
              <a:xfrm>
                <a:off x="2613" y="-273"/>
                <a:ext cx="6" cy="4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8"/>
                  </a:cxn>
                  <a:cxn ang="0">
                    <a:pos x="3" y="38"/>
                  </a:cxn>
                  <a:cxn ang="0">
                    <a:pos x="3" y="35"/>
                  </a:cxn>
                  <a:cxn ang="0">
                    <a:pos x="0" y="35"/>
                  </a:cxn>
                  <a:cxn ang="0">
                    <a:pos x="0" y="41"/>
                  </a:cxn>
                  <a:cxn ang="0">
                    <a:pos x="6" y="41"/>
                  </a:cxn>
                  <a:cxn ang="0">
                    <a:pos x="6" y="38"/>
                  </a:cxn>
                  <a:cxn ang="0">
                    <a:pos x="6" y="0"/>
                  </a:cxn>
                </a:cxnLst>
                <a:rect l="0" t="0" r="r" b="b"/>
                <a:pathLst>
                  <a:path w="6" h="41">
                    <a:moveTo>
                      <a:pt x="6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3" y="38"/>
                    </a:lnTo>
                    <a:lnTo>
                      <a:pt x="3" y="35"/>
                    </a:lnTo>
                    <a:lnTo>
                      <a:pt x="0" y="35"/>
                    </a:lnTo>
                    <a:lnTo>
                      <a:pt x="0" y="41"/>
                    </a:lnTo>
                    <a:lnTo>
                      <a:pt x="6" y="41"/>
                    </a:lnTo>
                    <a:lnTo>
                      <a:pt x="6" y="3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6" name="Freeform 310"/>
              <p:cNvSpPr>
                <a:spLocks/>
              </p:cNvSpPr>
              <p:nvPr/>
            </p:nvSpPr>
            <p:spPr bwMode="auto">
              <a:xfrm>
                <a:off x="2613" y="-275"/>
                <a:ext cx="23" cy="4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3"/>
                  </a:cxn>
                  <a:cxn ang="0">
                    <a:pos x="17" y="42"/>
                  </a:cxn>
                  <a:cxn ang="0">
                    <a:pos x="23" y="39"/>
                  </a:cxn>
                  <a:cxn ang="0">
                    <a:pos x="6" y="0"/>
                  </a:cxn>
                </a:cxnLst>
                <a:rect l="0" t="0" r="r" b="b"/>
                <a:pathLst>
                  <a:path w="23" h="42">
                    <a:moveTo>
                      <a:pt x="6" y="0"/>
                    </a:moveTo>
                    <a:lnTo>
                      <a:pt x="0" y="3"/>
                    </a:lnTo>
                    <a:lnTo>
                      <a:pt x="17" y="42"/>
                    </a:lnTo>
                    <a:lnTo>
                      <a:pt x="23" y="3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7" name="Freeform 311"/>
              <p:cNvSpPr>
                <a:spLocks/>
              </p:cNvSpPr>
              <p:nvPr/>
            </p:nvSpPr>
            <p:spPr bwMode="auto">
              <a:xfrm>
                <a:off x="2611" y="-285"/>
                <a:ext cx="43" cy="4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3"/>
                  </a:cxn>
                  <a:cxn ang="0">
                    <a:pos x="19" y="45"/>
                  </a:cxn>
                  <a:cxn ang="0">
                    <a:pos x="25" y="45"/>
                  </a:cxn>
                  <a:cxn ang="0">
                    <a:pos x="43" y="3"/>
                  </a:cxn>
                  <a:cxn ang="0">
                    <a:pos x="37" y="0"/>
                  </a:cxn>
                  <a:cxn ang="0">
                    <a:pos x="19" y="42"/>
                  </a:cxn>
                  <a:cxn ang="0">
                    <a:pos x="22" y="44"/>
                  </a:cxn>
                  <a:cxn ang="0">
                    <a:pos x="25" y="42"/>
                  </a:cxn>
                  <a:cxn ang="0">
                    <a:pos x="6" y="0"/>
                  </a:cxn>
                </a:cxnLst>
                <a:rect l="0" t="0" r="r" b="b"/>
                <a:pathLst>
                  <a:path w="43" h="45">
                    <a:moveTo>
                      <a:pt x="6" y="0"/>
                    </a:moveTo>
                    <a:lnTo>
                      <a:pt x="0" y="3"/>
                    </a:lnTo>
                    <a:lnTo>
                      <a:pt x="19" y="45"/>
                    </a:lnTo>
                    <a:lnTo>
                      <a:pt x="25" y="45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19" y="42"/>
                    </a:lnTo>
                    <a:lnTo>
                      <a:pt x="22" y="44"/>
                    </a:lnTo>
                    <a:lnTo>
                      <a:pt x="25" y="4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8" name="Freeform 312"/>
              <p:cNvSpPr>
                <a:spLocks/>
              </p:cNvSpPr>
              <p:nvPr/>
            </p:nvSpPr>
            <p:spPr bwMode="auto">
              <a:xfrm>
                <a:off x="2630" y="-275"/>
                <a:ext cx="22" cy="42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16" y="0"/>
                  </a:cxn>
                  <a:cxn ang="0">
                    <a:pos x="0" y="39"/>
                  </a:cxn>
                  <a:cxn ang="0">
                    <a:pos x="6" y="42"/>
                  </a:cxn>
                  <a:cxn ang="0">
                    <a:pos x="22" y="3"/>
                  </a:cxn>
                </a:cxnLst>
                <a:rect l="0" t="0" r="r" b="b"/>
                <a:pathLst>
                  <a:path w="22" h="42">
                    <a:moveTo>
                      <a:pt x="22" y="3"/>
                    </a:moveTo>
                    <a:lnTo>
                      <a:pt x="16" y="0"/>
                    </a:lnTo>
                    <a:lnTo>
                      <a:pt x="0" y="39"/>
                    </a:lnTo>
                    <a:lnTo>
                      <a:pt x="6" y="42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9" name="Freeform 313"/>
              <p:cNvSpPr>
                <a:spLocks/>
              </p:cNvSpPr>
              <p:nvPr/>
            </p:nvSpPr>
            <p:spPr bwMode="auto">
              <a:xfrm>
                <a:off x="2646" y="-285"/>
                <a:ext cx="10" cy="53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12"/>
                  </a:cxn>
                  <a:cxn ang="0">
                    <a:pos x="0" y="53"/>
                  </a:cxn>
                  <a:cxn ang="0">
                    <a:pos x="10" y="53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3" y="50"/>
                  </a:cxn>
                  <a:cxn ang="0">
                    <a:pos x="6" y="50"/>
                  </a:cxn>
                  <a:cxn ang="0">
                    <a:pos x="6" y="47"/>
                  </a:cxn>
                  <a:cxn ang="0">
                    <a:pos x="3" y="47"/>
                  </a:cxn>
                  <a:cxn ang="0">
                    <a:pos x="3" y="50"/>
                  </a:cxn>
                  <a:cxn ang="0">
                    <a:pos x="6" y="50"/>
                  </a:cxn>
                  <a:cxn ang="0">
                    <a:pos x="6" y="12"/>
                  </a:cxn>
                </a:cxnLst>
                <a:rect l="0" t="0" r="r" b="b"/>
                <a:pathLst>
                  <a:path w="10" h="53">
                    <a:moveTo>
                      <a:pt x="6" y="12"/>
                    </a:moveTo>
                    <a:lnTo>
                      <a:pt x="0" y="12"/>
                    </a:lnTo>
                    <a:lnTo>
                      <a:pt x="0" y="53"/>
                    </a:lnTo>
                    <a:lnTo>
                      <a:pt x="10" y="53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3" y="50"/>
                    </a:lnTo>
                    <a:lnTo>
                      <a:pt x="6" y="50"/>
                    </a:lnTo>
                    <a:lnTo>
                      <a:pt x="6" y="47"/>
                    </a:lnTo>
                    <a:lnTo>
                      <a:pt x="3" y="47"/>
                    </a:lnTo>
                    <a:lnTo>
                      <a:pt x="3" y="50"/>
                    </a:lnTo>
                    <a:lnTo>
                      <a:pt x="6" y="50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0" name="Freeform 314"/>
              <p:cNvSpPr>
                <a:spLocks/>
              </p:cNvSpPr>
              <p:nvPr/>
            </p:nvSpPr>
            <p:spPr bwMode="auto">
              <a:xfrm>
                <a:off x="2663" y="-273"/>
                <a:ext cx="37" cy="41"/>
              </a:xfrm>
              <a:custGeom>
                <a:avLst/>
                <a:gdLst/>
                <a:ahLst/>
                <a:cxnLst>
                  <a:cxn ang="0">
                    <a:pos x="8" y="24"/>
                  </a:cxn>
                  <a:cxn ang="0">
                    <a:pos x="37" y="12"/>
                  </a:cxn>
                  <a:cxn ang="0">
                    <a:pos x="32" y="6"/>
                  </a:cxn>
                  <a:cxn ang="0">
                    <a:pos x="31" y="5"/>
                  </a:cxn>
                  <a:cxn ang="0">
                    <a:pos x="29" y="5"/>
                  </a:cxn>
                  <a:cxn ang="0">
                    <a:pos x="23" y="0"/>
                  </a:cxn>
                  <a:cxn ang="0">
                    <a:pos x="14" y="1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8" y="37"/>
                  </a:cxn>
                  <a:cxn ang="0">
                    <a:pos x="14" y="41"/>
                  </a:cxn>
                  <a:cxn ang="0">
                    <a:pos x="29" y="38"/>
                  </a:cxn>
                  <a:cxn ang="0">
                    <a:pos x="31" y="38"/>
                  </a:cxn>
                  <a:cxn ang="0">
                    <a:pos x="31" y="29"/>
                  </a:cxn>
                  <a:cxn ang="0">
                    <a:pos x="28" y="35"/>
                  </a:cxn>
                  <a:cxn ang="0">
                    <a:pos x="22" y="37"/>
                  </a:cxn>
                  <a:cxn ang="0">
                    <a:pos x="23" y="35"/>
                  </a:cxn>
                  <a:cxn ang="0">
                    <a:pos x="15" y="38"/>
                  </a:cxn>
                  <a:cxn ang="0">
                    <a:pos x="12" y="33"/>
                  </a:cxn>
                  <a:cxn ang="0">
                    <a:pos x="14" y="33"/>
                  </a:cxn>
                  <a:cxn ang="0">
                    <a:pos x="6" y="30"/>
                  </a:cxn>
                  <a:cxn ang="0">
                    <a:pos x="6" y="21"/>
                  </a:cxn>
                  <a:cxn ang="0">
                    <a:pos x="6" y="23"/>
                  </a:cxn>
                  <a:cxn ang="0">
                    <a:pos x="3" y="18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1" y="6"/>
                  </a:cxn>
                  <a:cxn ang="0">
                    <a:pos x="17" y="6"/>
                  </a:cxn>
                  <a:cxn ang="0">
                    <a:pos x="15" y="6"/>
                  </a:cxn>
                  <a:cxn ang="0">
                    <a:pos x="23" y="3"/>
                  </a:cxn>
                  <a:cxn ang="0">
                    <a:pos x="26" y="9"/>
                  </a:cxn>
                  <a:cxn ang="0">
                    <a:pos x="26" y="9"/>
                  </a:cxn>
                  <a:cxn ang="0">
                    <a:pos x="31" y="9"/>
                  </a:cxn>
                  <a:cxn ang="0">
                    <a:pos x="32" y="15"/>
                  </a:cxn>
                  <a:cxn ang="0">
                    <a:pos x="31" y="14"/>
                  </a:cxn>
                  <a:cxn ang="0">
                    <a:pos x="34" y="21"/>
                  </a:cxn>
                  <a:cxn ang="0">
                    <a:pos x="8" y="18"/>
                  </a:cxn>
                </a:cxnLst>
                <a:rect l="0" t="0" r="r" b="b"/>
                <a:pathLst>
                  <a:path w="37" h="41">
                    <a:moveTo>
                      <a:pt x="8" y="18"/>
                    </a:moveTo>
                    <a:lnTo>
                      <a:pt x="8" y="24"/>
                    </a:lnTo>
                    <a:lnTo>
                      <a:pt x="37" y="24"/>
                    </a:lnTo>
                    <a:lnTo>
                      <a:pt x="37" y="12"/>
                    </a:lnTo>
                    <a:lnTo>
                      <a:pt x="34" y="8"/>
                    </a:lnTo>
                    <a:lnTo>
                      <a:pt x="32" y="6"/>
                    </a:lnTo>
                    <a:lnTo>
                      <a:pt x="34" y="8"/>
                    </a:lnTo>
                    <a:lnTo>
                      <a:pt x="31" y="5"/>
                    </a:lnTo>
                    <a:lnTo>
                      <a:pt x="32" y="6"/>
                    </a:lnTo>
                    <a:lnTo>
                      <a:pt x="29" y="5"/>
                    </a:lnTo>
                    <a:lnTo>
                      <a:pt x="25" y="1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9" y="5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9" y="38"/>
                    </a:lnTo>
                    <a:lnTo>
                      <a:pt x="8" y="37"/>
                    </a:lnTo>
                    <a:lnTo>
                      <a:pt x="9" y="38"/>
                    </a:lnTo>
                    <a:lnTo>
                      <a:pt x="14" y="41"/>
                    </a:lnTo>
                    <a:lnTo>
                      <a:pt x="25" y="41"/>
                    </a:lnTo>
                    <a:lnTo>
                      <a:pt x="29" y="38"/>
                    </a:lnTo>
                    <a:lnTo>
                      <a:pt x="32" y="37"/>
                    </a:lnTo>
                    <a:lnTo>
                      <a:pt x="31" y="38"/>
                    </a:lnTo>
                    <a:lnTo>
                      <a:pt x="35" y="33"/>
                    </a:lnTo>
                    <a:lnTo>
                      <a:pt x="31" y="29"/>
                    </a:lnTo>
                    <a:lnTo>
                      <a:pt x="26" y="33"/>
                    </a:lnTo>
                    <a:lnTo>
                      <a:pt x="28" y="35"/>
                    </a:lnTo>
                    <a:lnTo>
                      <a:pt x="26" y="33"/>
                    </a:lnTo>
                    <a:lnTo>
                      <a:pt x="22" y="37"/>
                    </a:lnTo>
                    <a:lnTo>
                      <a:pt x="23" y="38"/>
                    </a:lnTo>
                    <a:lnTo>
                      <a:pt x="23" y="35"/>
                    </a:lnTo>
                    <a:lnTo>
                      <a:pt x="15" y="35"/>
                    </a:lnTo>
                    <a:lnTo>
                      <a:pt x="15" y="38"/>
                    </a:lnTo>
                    <a:lnTo>
                      <a:pt x="17" y="37"/>
                    </a:lnTo>
                    <a:lnTo>
                      <a:pt x="12" y="33"/>
                    </a:lnTo>
                    <a:lnTo>
                      <a:pt x="11" y="35"/>
                    </a:lnTo>
                    <a:lnTo>
                      <a:pt x="14" y="33"/>
                    </a:lnTo>
                    <a:lnTo>
                      <a:pt x="9" y="29"/>
                    </a:lnTo>
                    <a:lnTo>
                      <a:pt x="6" y="30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4" y="9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17" y="6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2" y="6"/>
                    </a:lnTo>
                    <a:lnTo>
                      <a:pt x="26" y="9"/>
                    </a:lnTo>
                    <a:lnTo>
                      <a:pt x="28" y="6"/>
                    </a:lnTo>
                    <a:lnTo>
                      <a:pt x="26" y="9"/>
                    </a:lnTo>
                    <a:lnTo>
                      <a:pt x="29" y="12"/>
                    </a:lnTo>
                    <a:lnTo>
                      <a:pt x="31" y="9"/>
                    </a:lnTo>
                    <a:lnTo>
                      <a:pt x="29" y="11"/>
                    </a:lnTo>
                    <a:lnTo>
                      <a:pt x="32" y="15"/>
                    </a:lnTo>
                    <a:lnTo>
                      <a:pt x="34" y="14"/>
                    </a:lnTo>
                    <a:lnTo>
                      <a:pt x="31" y="14"/>
                    </a:lnTo>
                    <a:lnTo>
                      <a:pt x="31" y="21"/>
                    </a:lnTo>
                    <a:lnTo>
                      <a:pt x="34" y="21"/>
                    </a:lnTo>
                    <a:lnTo>
                      <a:pt x="34" y="18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1" name="Freeform 315"/>
              <p:cNvSpPr>
                <a:spLocks/>
              </p:cNvSpPr>
              <p:nvPr/>
            </p:nvSpPr>
            <p:spPr bwMode="auto">
              <a:xfrm>
                <a:off x="2666" y="-268"/>
                <a:ext cx="35" cy="38"/>
              </a:xfrm>
              <a:custGeom>
                <a:avLst/>
                <a:gdLst/>
                <a:ahLst/>
                <a:cxnLst>
                  <a:cxn ang="0">
                    <a:pos x="5" y="18"/>
                  </a:cxn>
                  <a:cxn ang="0">
                    <a:pos x="32" y="9"/>
                  </a:cxn>
                  <a:cxn ang="0">
                    <a:pos x="28" y="4"/>
                  </a:cxn>
                  <a:cxn ang="0">
                    <a:pos x="22" y="0"/>
                  </a:cxn>
                  <a:cxn ang="0">
                    <a:pos x="12" y="1"/>
                  </a:cxn>
                  <a:cxn ang="0">
                    <a:pos x="6" y="6"/>
                  </a:cxn>
                  <a:cxn ang="0">
                    <a:pos x="5" y="7"/>
                  </a:cxn>
                  <a:cxn ang="0">
                    <a:pos x="0" y="15"/>
                  </a:cxn>
                  <a:cxn ang="0">
                    <a:pos x="3" y="30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28" y="35"/>
                  </a:cxn>
                  <a:cxn ang="0">
                    <a:pos x="29" y="33"/>
                  </a:cxn>
                  <a:cxn ang="0">
                    <a:pos x="29" y="27"/>
                  </a:cxn>
                  <a:cxn ang="0">
                    <a:pos x="31" y="33"/>
                  </a:cxn>
                  <a:cxn ang="0">
                    <a:pos x="29" y="22"/>
                  </a:cxn>
                  <a:cxn ang="0">
                    <a:pos x="25" y="30"/>
                  </a:cxn>
                  <a:cxn ang="0">
                    <a:pos x="25" y="30"/>
                  </a:cxn>
                  <a:cxn ang="0">
                    <a:pos x="22" y="35"/>
                  </a:cxn>
                  <a:cxn ang="0">
                    <a:pos x="14" y="32"/>
                  </a:cxn>
                  <a:cxn ang="0">
                    <a:pos x="15" y="33"/>
                  </a:cxn>
                  <a:cxn ang="0">
                    <a:pos x="9" y="32"/>
                  </a:cxn>
                  <a:cxn ang="0">
                    <a:pos x="9" y="27"/>
                  </a:cxn>
                  <a:cxn ang="0">
                    <a:pos x="9" y="27"/>
                  </a:cxn>
                  <a:cxn ang="0">
                    <a:pos x="3" y="21"/>
                  </a:cxn>
                  <a:cxn ang="0">
                    <a:pos x="6" y="16"/>
                  </a:cxn>
                  <a:cxn ang="0">
                    <a:pos x="6" y="18"/>
                  </a:cxn>
                  <a:cxn ang="0">
                    <a:pos x="6" y="9"/>
                  </a:cxn>
                  <a:cxn ang="0">
                    <a:pos x="12" y="9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20" y="6"/>
                  </a:cxn>
                  <a:cxn ang="0">
                    <a:pos x="26" y="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9" y="15"/>
                  </a:cxn>
                  <a:cxn ang="0">
                    <a:pos x="5" y="12"/>
                  </a:cxn>
                </a:cxnLst>
                <a:rect l="0" t="0" r="r" b="b"/>
                <a:pathLst>
                  <a:path w="35" h="38">
                    <a:moveTo>
                      <a:pt x="5" y="12"/>
                    </a:moveTo>
                    <a:lnTo>
                      <a:pt x="5" y="18"/>
                    </a:lnTo>
                    <a:lnTo>
                      <a:pt x="32" y="18"/>
                    </a:lnTo>
                    <a:lnTo>
                      <a:pt x="32" y="9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30"/>
                    </a:lnTo>
                    <a:lnTo>
                      <a:pt x="8" y="35"/>
                    </a:lnTo>
                    <a:lnTo>
                      <a:pt x="6" y="33"/>
                    </a:lnTo>
                    <a:lnTo>
                      <a:pt x="8" y="35"/>
                    </a:lnTo>
                    <a:lnTo>
                      <a:pt x="12" y="38"/>
                    </a:lnTo>
                    <a:lnTo>
                      <a:pt x="23" y="38"/>
                    </a:lnTo>
                    <a:lnTo>
                      <a:pt x="28" y="35"/>
                    </a:lnTo>
                    <a:lnTo>
                      <a:pt x="28" y="33"/>
                    </a:lnTo>
                    <a:lnTo>
                      <a:pt x="29" y="33"/>
                    </a:lnTo>
                    <a:lnTo>
                      <a:pt x="32" y="28"/>
                    </a:lnTo>
                    <a:lnTo>
                      <a:pt x="29" y="27"/>
                    </a:lnTo>
                    <a:lnTo>
                      <a:pt x="28" y="30"/>
                    </a:lnTo>
                    <a:lnTo>
                      <a:pt x="31" y="33"/>
                    </a:lnTo>
                    <a:lnTo>
                      <a:pt x="35" y="28"/>
                    </a:lnTo>
                    <a:lnTo>
                      <a:pt x="29" y="22"/>
                    </a:lnTo>
                    <a:lnTo>
                      <a:pt x="28" y="25"/>
                    </a:lnTo>
                    <a:lnTo>
                      <a:pt x="25" y="30"/>
                    </a:lnTo>
                    <a:lnTo>
                      <a:pt x="26" y="32"/>
                    </a:lnTo>
                    <a:lnTo>
                      <a:pt x="25" y="30"/>
                    </a:lnTo>
                    <a:lnTo>
                      <a:pt x="20" y="33"/>
                    </a:lnTo>
                    <a:lnTo>
                      <a:pt x="22" y="35"/>
                    </a:lnTo>
                    <a:lnTo>
                      <a:pt x="22" y="32"/>
                    </a:lnTo>
                    <a:lnTo>
                      <a:pt x="14" y="32"/>
                    </a:lnTo>
                    <a:lnTo>
                      <a:pt x="14" y="35"/>
                    </a:lnTo>
                    <a:lnTo>
                      <a:pt x="15" y="33"/>
                    </a:lnTo>
                    <a:lnTo>
                      <a:pt x="11" y="30"/>
                    </a:lnTo>
                    <a:lnTo>
                      <a:pt x="9" y="32"/>
                    </a:lnTo>
                    <a:lnTo>
                      <a:pt x="12" y="30"/>
                    </a:lnTo>
                    <a:lnTo>
                      <a:pt x="9" y="27"/>
                    </a:lnTo>
                    <a:lnTo>
                      <a:pt x="6" y="28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6" y="18"/>
                    </a:lnTo>
                    <a:lnTo>
                      <a:pt x="9" y="10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25" y="9"/>
                    </a:lnTo>
                    <a:lnTo>
                      <a:pt x="26" y="6"/>
                    </a:lnTo>
                    <a:lnTo>
                      <a:pt x="25" y="7"/>
                    </a:lnTo>
                    <a:lnTo>
                      <a:pt x="28" y="12"/>
                    </a:lnTo>
                    <a:lnTo>
                      <a:pt x="29" y="10"/>
                    </a:lnTo>
                    <a:lnTo>
                      <a:pt x="26" y="10"/>
                    </a:lnTo>
                    <a:lnTo>
                      <a:pt x="26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2" name="Freeform 316"/>
              <p:cNvSpPr>
                <a:spLocks/>
              </p:cNvSpPr>
              <p:nvPr/>
            </p:nvSpPr>
            <p:spPr bwMode="auto">
              <a:xfrm>
                <a:off x="2706" y="-285"/>
                <a:ext cx="24" cy="5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3"/>
                  </a:cxn>
                  <a:cxn ang="0">
                    <a:pos x="18" y="53"/>
                  </a:cxn>
                  <a:cxn ang="0">
                    <a:pos x="24" y="50"/>
                  </a:cxn>
                  <a:cxn ang="0">
                    <a:pos x="6" y="0"/>
                  </a:cxn>
                </a:cxnLst>
                <a:rect l="0" t="0" r="r" b="b"/>
                <a:pathLst>
                  <a:path w="24" h="53">
                    <a:moveTo>
                      <a:pt x="6" y="0"/>
                    </a:moveTo>
                    <a:lnTo>
                      <a:pt x="0" y="3"/>
                    </a:lnTo>
                    <a:lnTo>
                      <a:pt x="18" y="53"/>
                    </a:lnTo>
                    <a:lnTo>
                      <a:pt x="24" y="5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3" name="Freeform 317"/>
              <p:cNvSpPr>
                <a:spLocks/>
              </p:cNvSpPr>
              <p:nvPr/>
            </p:nvSpPr>
            <p:spPr bwMode="auto">
              <a:xfrm>
                <a:off x="2709" y="-287"/>
                <a:ext cx="23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0" y="5"/>
                  </a:cxn>
                  <a:cxn ang="0">
                    <a:pos x="17" y="47"/>
                  </a:cxn>
                  <a:cxn ang="0">
                    <a:pos x="23" y="44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47">
                    <a:moveTo>
                      <a:pt x="0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7" y="47"/>
                    </a:lnTo>
                    <a:lnTo>
                      <a:pt x="23" y="44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4" name="Freeform 318"/>
              <p:cNvSpPr>
                <a:spLocks/>
              </p:cNvSpPr>
              <p:nvPr/>
            </p:nvSpPr>
            <p:spPr bwMode="auto">
              <a:xfrm>
                <a:off x="2724" y="-287"/>
                <a:ext cx="23" cy="47"/>
              </a:xfrm>
              <a:custGeom>
                <a:avLst/>
                <a:gdLst/>
                <a:ahLst/>
                <a:cxnLst>
                  <a:cxn ang="0">
                    <a:pos x="23" y="6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0" y="44"/>
                  </a:cxn>
                  <a:cxn ang="0">
                    <a:pos x="6" y="47"/>
                  </a:cxn>
                  <a:cxn ang="0">
                    <a:pos x="23" y="5"/>
                  </a:cxn>
                  <a:cxn ang="0">
                    <a:pos x="20" y="3"/>
                  </a:cxn>
                  <a:cxn ang="0">
                    <a:pos x="20" y="6"/>
                  </a:cxn>
                  <a:cxn ang="0">
                    <a:pos x="23" y="6"/>
                  </a:cxn>
                </a:cxnLst>
                <a:rect l="0" t="0" r="r" b="b"/>
                <a:pathLst>
                  <a:path w="23" h="47">
                    <a:moveTo>
                      <a:pt x="23" y="6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0" y="44"/>
                    </a:lnTo>
                    <a:lnTo>
                      <a:pt x="6" y="47"/>
                    </a:lnTo>
                    <a:lnTo>
                      <a:pt x="23" y="5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5" name="Freeform 319"/>
              <p:cNvSpPr>
                <a:spLocks/>
              </p:cNvSpPr>
              <p:nvPr/>
            </p:nvSpPr>
            <p:spPr bwMode="auto">
              <a:xfrm>
                <a:off x="2726" y="-285"/>
                <a:ext cx="24" cy="53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8" y="0"/>
                  </a:cxn>
                  <a:cxn ang="0">
                    <a:pos x="0" y="50"/>
                  </a:cxn>
                  <a:cxn ang="0">
                    <a:pos x="6" y="53"/>
                  </a:cxn>
                  <a:cxn ang="0">
                    <a:pos x="24" y="3"/>
                  </a:cxn>
                </a:cxnLst>
                <a:rect l="0" t="0" r="r" b="b"/>
                <a:pathLst>
                  <a:path w="24" h="53">
                    <a:moveTo>
                      <a:pt x="24" y="3"/>
                    </a:moveTo>
                    <a:lnTo>
                      <a:pt x="18" y="0"/>
                    </a:lnTo>
                    <a:lnTo>
                      <a:pt x="0" y="50"/>
                    </a:lnTo>
                    <a:lnTo>
                      <a:pt x="6" y="5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6" name="Freeform 320"/>
              <p:cNvSpPr>
                <a:spLocks/>
              </p:cNvSpPr>
              <p:nvPr/>
            </p:nvSpPr>
            <p:spPr bwMode="auto">
              <a:xfrm>
                <a:off x="2758" y="-296"/>
                <a:ext cx="21" cy="8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5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4" y="8"/>
                  </a:cxn>
                  <a:cxn ang="0">
                    <a:pos x="9" y="15"/>
                  </a:cxn>
                  <a:cxn ang="0">
                    <a:pos x="14" y="24"/>
                  </a:cxn>
                  <a:cxn ang="0">
                    <a:pos x="15" y="23"/>
                  </a:cxn>
                  <a:cxn ang="0">
                    <a:pos x="12" y="24"/>
                  </a:cxn>
                  <a:cxn ang="0">
                    <a:pos x="15" y="37"/>
                  </a:cxn>
                  <a:cxn ang="0">
                    <a:pos x="18" y="35"/>
                  </a:cxn>
                  <a:cxn ang="0">
                    <a:pos x="15" y="35"/>
                  </a:cxn>
                  <a:cxn ang="0">
                    <a:pos x="15" y="44"/>
                  </a:cxn>
                  <a:cxn ang="0">
                    <a:pos x="18" y="44"/>
                  </a:cxn>
                  <a:cxn ang="0">
                    <a:pos x="15" y="44"/>
                  </a:cxn>
                  <a:cxn ang="0">
                    <a:pos x="12" y="56"/>
                  </a:cxn>
                  <a:cxn ang="0">
                    <a:pos x="15" y="56"/>
                  </a:cxn>
                  <a:cxn ang="0">
                    <a:pos x="12" y="55"/>
                  </a:cxn>
                  <a:cxn ang="0">
                    <a:pos x="7" y="67"/>
                  </a:cxn>
                  <a:cxn ang="0">
                    <a:pos x="11" y="69"/>
                  </a:cxn>
                  <a:cxn ang="0">
                    <a:pos x="9" y="67"/>
                  </a:cxn>
                  <a:cxn ang="0">
                    <a:pos x="4" y="75"/>
                  </a:cxn>
                  <a:cxn ang="0">
                    <a:pos x="6" y="76"/>
                  </a:cxn>
                  <a:cxn ang="0">
                    <a:pos x="4" y="75"/>
                  </a:cxn>
                  <a:cxn ang="0">
                    <a:pos x="0" y="79"/>
                  </a:cxn>
                  <a:cxn ang="0">
                    <a:pos x="1" y="84"/>
                  </a:cxn>
                  <a:cxn ang="0">
                    <a:pos x="4" y="84"/>
                  </a:cxn>
                  <a:cxn ang="0">
                    <a:pos x="4" y="78"/>
                  </a:cxn>
                  <a:cxn ang="0">
                    <a:pos x="1" y="78"/>
                  </a:cxn>
                  <a:cxn ang="0">
                    <a:pos x="1" y="81"/>
                  </a:cxn>
                  <a:cxn ang="0">
                    <a:pos x="4" y="84"/>
                  </a:cxn>
                  <a:cxn ang="0">
                    <a:pos x="9" y="79"/>
                  </a:cxn>
                  <a:cxn ang="0">
                    <a:pos x="7" y="79"/>
                  </a:cxn>
                  <a:cxn ang="0">
                    <a:pos x="9" y="78"/>
                  </a:cxn>
                  <a:cxn ang="0">
                    <a:pos x="14" y="70"/>
                  </a:cxn>
                  <a:cxn ang="0">
                    <a:pos x="15" y="67"/>
                  </a:cxn>
                  <a:cxn ang="0">
                    <a:pos x="14" y="70"/>
                  </a:cxn>
                  <a:cxn ang="0">
                    <a:pos x="18" y="58"/>
                  </a:cxn>
                  <a:cxn ang="0">
                    <a:pos x="18" y="60"/>
                  </a:cxn>
                  <a:cxn ang="0">
                    <a:pos x="18" y="58"/>
                  </a:cxn>
                  <a:cxn ang="0">
                    <a:pos x="21" y="46"/>
                  </a:cxn>
                  <a:cxn ang="0">
                    <a:pos x="21" y="35"/>
                  </a:cxn>
                  <a:cxn ang="0">
                    <a:pos x="18" y="23"/>
                  </a:cxn>
                  <a:cxn ang="0">
                    <a:pos x="18" y="24"/>
                  </a:cxn>
                  <a:cxn ang="0">
                    <a:pos x="18" y="21"/>
                  </a:cxn>
                  <a:cxn ang="0">
                    <a:pos x="14" y="12"/>
                  </a:cxn>
                  <a:cxn ang="0">
                    <a:pos x="9" y="5"/>
                  </a:cxn>
                  <a:cxn ang="0">
                    <a:pos x="7" y="3"/>
                  </a:cxn>
                  <a:cxn ang="0">
                    <a:pos x="9" y="5"/>
                  </a:cxn>
                  <a:cxn ang="0">
                    <a:pos x="4" y="0"/>
                  </a:cxn>
                </a:cxnLst>
                <a:rect l="0" t="0" r="r" b="b"/>
                <a:pathLst>
                  <a:path w="21" h="84">
                    <a:moveTo>
                      <a:pt x="4" y="0"/>
                    </a:moveTo>
                    <a:lnTo>
                      <a:pt x="0" y="5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9" y="15"/>
                    </a:lnTo>
                    <a:lnTo>
                      <a:pt x="14" y="24"/>
                    </a:lnTo>
                    <a:lnTo>
                      <a:pt x="15" y="23"/>
                    </a:lnTo>
                    <a:lnTo>
                      <a:pt x="12" y="24"/>
                    </a:lnTo>
                    <a:lnTo>
                      <a:pt x="15" y="37"/>
                    </a:lnTo>
                    <a:lnTo>
                      <a:pt x="18" y="35"/>
                    </a:lnTo>
                    <a:lnTo>
                      <a:pt x="15" y="35"/>
                    </a:lnTo>
                    <a:lnTo>
                      <a:pt x="15" y="44"/>
                    </a:lnTo>
                    <a:lnTo>
                      <a:pt x="18" y="44"/>
                    </a:lnTo>
                    <a:lnTo>
                      <a:pt x="15" y="44"/>
                    </a:lnTo>
                    <a:lnTo>
                      <a:pt x="12" y="56"/>
                    </a:lnTo>
                    <a:lnTo>
                      <a:pt x="15" y="56"/>
                    </a:lnTo>
                    <a:lnTo>
                      <a:pt x="12" y="55"/>
                    </a:lnTo>
                    <a:lnTo>
                      <a:pt x="7" y="67"/>
                    </a:lnTo>
                    <a:lnTo>
                      <a:pt x="11" y="69"/>
                    </a:lnTo>
                    <a:lnTo>
                      <a:pt x="9" y="67"/>
                    </a:lnTo>
                    <a:lnTo>
                      <a:pt x="4" y="75"/>
                    </a:lnTo>
                    <a:lnTo>
                      <a:pt x="6" y="76"/>
                    </a:lnTo>
                    <a:lnTo>
                      <a:pt x="4" y="75"/>
                    </a:lnTo>
                    <a:lnTo>
                      <a:pt x="0" y="79"/>
                    </a:lnTo>
                    <a:lnTo>
                      <a:pt x="1" y="84"/>
                    </a:lnTo>
                    <a:lnTo>
                      <a:pt x="4" y="84"/>
                    </a:lnTo>
                    <a:lnTo>
                      <a:pt x="4" y="78"/>
                    </a:lnTo>
                    <a:lnTo>
                      <a:pt x="1" y="78"/>
                    </a:lnTo>
                    <a:lnTo>
                      <a:pt x="1" y="81"/>
                    </a:lnTo>
                    <a:lnTo>
                      <a:pt x="4" y="84"/>
                    </a:lnTo>
                    <a:lnTo>
                      <a:pt x="9" y="79"/>
                    </a:lnTo>
                    <a:lnTo>
                      <a:pt x="7" y="79"/>
                    </a:lnTo>
                    <a:lnTo>
                      <a:pt x="9" y="78"/>
                    </a:lnTo>
                    <a:lnTo>
                      <a:pt x="14" y="70"/>
                    </a:lnTo>
                    <a:lnTo>
                      <a:pt x="15" y="67"/>
                    </a:lnTo>
                    <a:lnTo>
                      <a:pt x="14" y="70"/>
                    </a:lnTo>
                    <a:lnTo>
                      <a:pt x="18" y="58"/>
                    </a:lnTo>
                    <a:lnTo>
                      <a:pt x="18" y="60"/>
                    </a:lnTo>
                    <a:lnTo>
                      <a:pt x="18" y="58"/>
                    </a:lnTo>
                    <a:lnTo>
                      <a:pt x="21" y="46"/>
                    </a:lnTo>
                    <a:lnTo>
                      <a:pt x="21" y="35"/>
                    </a:lnTo>
                    <a:lnTo>
                      <a:pt x="18" y="23"/>
                    </a:lnTo>
                    <a:lnTo>
                      <a:pt x="18" y="24"/>
                    </a:lnTo>
                    <a:lnTo>
                      <a:pt x="18" y="21"/>
                    </a:lnTo>
                    <a:lnTo>
                      <a:pt x="14" y="12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9" y="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7" name="Freeform 321"/>
              <p:cNvSpPr>
                <a:spLocks/>
              </p:cNvSpPr>
              <p:nvPr/>
            </p:nvSpPr>
            <p:spPr bwMode="auto">
              <a:xfrm>
                <a:off x="2759" y="-297"/>
                <a:ext cx="23" cy="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2" y="6"/>
                  </a:cxn>
                  <a:cxn ang="0">
                    <a:pos x="6" y="10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11" y="16"/>
                  </a:cxn>
                  <a:cxn ang="0">
                    <a:pos x="16" y="25"/>
                  </a:cxn>
                  <a:cxn ang="0">
                    <a:pos x="17" y="24"/>
                  </a:cxn>
                  <a:cxn ang="0">
                    <a:pos x="14" y="25"/>
                  </a:cxn>
                  <a:cxn ang="0">
                    <a:pos x="17" y="38"/>
                  </a:cxn>
                  <a:cxn ang="0">
                    <a:pos x="20" y="36"/>
                  </a:cxn>
                  <a:cxn ang="0">
                    <a:pos x="17" y="36"/>
                  </a:cxn>
                  <a:cxn ang="0">
                    <a:pos x="17" y="45"/>
                  </a:cxn>
                  <a:cxn ang="0">
                    <a:pos x="20" y="45"/>
                  </a:cxn>
                  <a:cxn ang="0">
                    <a:pos x="17" y="45"/>
                  </a:cxn>
                  <a:cxn ang="0">
                    <a:pos x="14" y="57"/>
                  </a:cxn>
                  <a:cxn ang="0">
                    <a:pos x="17" y="57"/>
                  </a:cxn>
                  <a:cxn ang="0">
                    <a:pos x="14" y="56"/>
                  </a:cxn>
                  <a:cxn ang="0">
                    <a:pos x="10" y="68"/>
                  </a:cxn>
                  <a:cxn ang="0">
                    <a:pos x="13" y="70"/>
                  </a:cxn>
                  <a:cxn ang="0">
                    <a:pos x="11" y="68"/>
                  </a:cxn>
                  <a:cxn ang="0">
                    <a:pos x="6" y="76"/>
                  </a:cxn>
                  <a:cxn ang="0">
                    <a:pos x="8" y="77"/>
                  </a:cxn>
                  <a:cxn ang="0">
                    <a:pos x="6" y="76"/>
                  </a:cxn>
                  <a:cxn ang="0">
                    <a:pos x="2" y="80"/>
                  </a:cxn>
                  <a:cxn ang="0">
                    <a:pos x="6" y="85"/>
                  </a:cxn>
                  <a:cxn ang="0">
                    <a:pos x="11" y="80"/>
                  </a:cxn>
                  <a:cxn ang="0">
                    <a:pos x="10" y="80"/>
                  </a:cxn>
                  <a:cxn ang="0">
                    <a:pos x="11" y="79"/>
                  </a:cxn>
                  <a:cxn ang="0">
                    <a:pos x="16" y="71"/>
                  </a:cxn>
                  <a:cxn ang="0">
                    <a:pos x="17" y="68"/>
                  </a:cxn>
                  <a:cxn ang="0">
                    <a:pos x="16" y="71"/>
                  </a:cxn>
                  <a:cxn ang="0">
                    <a:pos x="20" y="59"/>
                  </a:cxn>
                  <a:cxn ang="0">
                    <a:pos x="20" y="61"/>
                  </a:cxn>
                  <a:cxn ang="0">
                    <a:pos x="20" y="59"/>
                  </a:cxn>
                  <a:cxn ang="0">
                    <a:pos x="23" y="47"/>
                  </a:cxn>
                  <a:cxn ang="0">
                    <a:pos x="23" y="36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20" y="22"/>
                  </a:cxn>
                  <a:cxn ang="0">
                    <a:pos x="16" y="13"/>
                  </a:cxn>
                  <a:cxn ang="0">
                    <a:pos x="11" y="6"/>
                  </a:cxn>
                  <a:cxn ang="0">
                    <a:pos x="10" y="4"/>
                  </a:cxn>
                  <a:cxn ang="0">
                    <a:pos x="11" y="6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85">
                    <a:moveTo>
                      <a:pt x="0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2" y="6"/>
                    </a:lnTo>
                    <a:lnTo>
                      <a:pt x="6" y="10"/>
                    </a:lnTo>
                    <a:lnTo>
                      <a:pt x="8" y="7"/>
                    </a:lnTo>
                    <a:lnTo>
                      <a:pt x="6" y="9"/>
                    </a:lnTo>
                    <a:lnTo>
                      <a:pt x="11" y="16"/>
                    </a:lnTo>
                    <a:lnTo>
                      <a:pt x="16" y="25"/>
                    </a:lnTo>
                    <a:lnTo>
                      <a:pt x="17" y="24"/>
                    </a:lnTo>
                    <a:lnTo>
                      <a:pt x="14" y="25"/>
                    </a:lnTo>
                    <a:lnTo>
                      <a:pt x="17" y="38"/>
                    </a:lnTo>
                    <a:lnTo>
                      <a:pt x="20" y="36"/>
                    </a:lnTo>
                    <a:lnTo>
                      <a:pt x="17" y="36"/>
                    </a:lnTo>
                    <a:lnTo>
                      <a:pt x="17" y="45"/>
                    </a:lnTo>
                    <a:lnTo>
                      <a:pt x="20" y="45"/>
                    </a:lnTo>
                    <a:lnTo>
                      <a:pt x="17" y="45"/>
                    </a:lnTo>
                    <a:lnTo>
                      <a:pt x="14" y="57"/>
                    </a:lnTo>
                    <a:lnTo>
                      <a:pt x="17" y="57"/>
                    </a:lnTo>
                    <a:lnTo>
                      <a:pt x="14" y="56"/>
                    </a:lnTo>
                    <a:lnTo>
                      <a:pt x="10" y="68"/>
                    </a:lnTo>
                    <a:lnTo>
                      <a:pt x="13" y="70"/>
                    </a:lnTo>
                    <a:lnTo>
                      <a:pt x="11" y="68"/>
                    </a:lnTo>
                    <a:lnTo>
                      <a:pt x="6" y="76"/>
                    </a:lnTo>
                    <a:lnTo>
                      <a:pt x="8" y="77"/>
                    </a:lnTo>
                    <a:lnTo>
                      <a:pt x="6" y="76"/>
                    </a:lnTo>
                    <a:lnTo>
                      <a:pt x="2" y="80"/>
                    </a:lnTo>
                    <a:lnTo>
                      <a:pt x="6" y="85"/>
                    </a:lnTo>
                    <a:lnTo>
                      <a:pt x="11" y="80"/>
                    </a:lnTo>
                    <a:lnTo>
                      <a:pt x="10" y="80"/>
                    </a:lnTo>
                    <a:lnTo>
                      <a:pt x="11" y="79"/>
                    </a:lnTo>
                    <a:lnTo>
                      <a:pt x="16" y="71"/>
                    </a:lnTo>
                    <a:lnTo>
                      <a:pt x="17" y="68"/>
                    </a:lnTo>
                    <a:lnTo>
                      <a:pt x="16" y="71"/>
                    </a:lnTo>
                    <a:lnTo>
                      <a:pt x="20" y="59"/>
                    </a:lnTo>
                    <a:lnTo>
                      <a:pt x="20" y="61"/>
                    </a:lnTo>
                    <a:lnTo>
                      <a:pt x="20" y="59"/>
                    </a:lnTo>
                    <a:lnTo>
                      <a:pt x="23" y="47"/>
                    </a:lnTo>
                    <a:lnTo>
                      <a:pt x="23" y="36"/>
                    </a:lnTo>
                    <a:lnTo>
                      <a:pt x="20" y="24"/>
                    </a:lnTo>
                    <a:lnTo>
                      <a:pt x="20" y="25"/>
                    </a:lnTo>
                    <a:lnTo>
                      <a:pt x="20" y="22"/>
                    </a:lnTo>
                    <a:lnTo>
                      <a:pt x="16" y="13"/>
                    </a:lnTo>
                    <a:lnTo>
                      <a:pt x="11" y="6"/>
                    </a:lnTo>
                    <a:lnTo>
                      <a:pt x="10" y="4"/>
                    </a:lnTo>
                    <a:lnTo>
                      <a:pt x="11" y="6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8" name="Freeform 322"/>
              <p:cNvSpPr>
                <a:spLocks/>
              </p:cNvSpPr>
              <p:nvPr/>
            </p:nvSpPr>
            <p:spPr bwMode="auto">
              <a:xfrm>
                <a:off x="2830" y="-285"/>
                <a:ext cx="35" cy="5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30" y="53"/>
                  </a:cxn>
                  <a:cxn ang="0">
                    <a:pos x="30" y="55"/>
                  </a:cxn>
                  <a:cxn ang="0">
                    <a:pos x="35" y="55"/>
                  </a:cxn>
                  <a:cxn ang="0">
                    <a:pos x="35" y="49"/>
                  </a:cxn>
                  <a:cxn ang="0">
                    <a:pos x="32" y="49"/>
                  </a:cxn>
                  <a:cxn ang="0">
                    <a:pos x="32" y="52"/>
                  </a:cxn>
                  <a:cxn ang="0">
                    <a:pos x="35" y="50"/>
                  </a:cxn>
                  <a:cxn ang="0">
                    <a:pos x="4" y="0"/>
                  </a:cxn>
                </a:cxnLst>
                <a:rect l="0" t="0" r="r" b="b"/>
                <a:pathLst>
                  <a:path w="35" h="55">
                    <a:moveTo>
                      <a:pt x="4" y="0"/>
                    </a:moveTo>
                    <a:lnTo>
                      <a:pt x="0" y="3"/>
                    </a:lnTo>
                    <a:lnTo>
                      <a:pt x="30" y="53"/>
                    </a:lnTo>
                    <a:lnTo>
                      <a:pt x="30" y="55"/>
                    </a:lnTo>
                    <a:lnTo>
                      <a:pt x="35" y="55"/>
                    </a:lnTo>
                    <a:lnTo>
                      <a:pt x="35" y="49"/>
                    </a:lnTo>
                    <a:lnTo>
                      <a:pt x="32" y="49"/>
                    </a:lnTo>
                    <a:lnTo>
                      <a:pt x="32" y="52"/>
                    </a:lnTo>
                    <a:lnTo>
                      <a:pt x="35" y="5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9" name="Freeform 323"/>
              <p:cNvSpPr>
                <a:spLocks/>
              </p:cNvSpPr>
              <p:nvPr/>
            </p:nvSpPr>
            <p:spPr bwMode="auto">
              <a:xfrm>
                <a:off x="2831" y="-287"/>
                <a:ext cx="37" cy="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2" y="5"/>
                  </a:cxn>
                  <a:cxn ang="0">
                    <a:pos x="32" y="55"/>
                  </a:cxn>
                  <a:cxn ang="0">
                    <a:pos x="37" y="52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7" h="55">
                    <a:moveTo>
                      <a:pt x="0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32" y="55"/>
                    </a:lnTo>
                    <a:lnTo>
                      <a:pt x="37" y="5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0" name="Freeform 324"/>
              <p:cNvSpPr>
                <a:spLocks/>
              </p:cNvSpPr>
              <p:nvPr/>
            </p:nvSpPr>
            <p:spPr bwMode="auto">
              <a:xfrm>
                <a:off x="2830" y="-287"/>
                <a:ext cx="35" cy="55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30" y="2"/>
                  </a:cxn>
                  <a:cxn ang="0">
                    <a:pos x="0" y="52"/>
                  </a:cxn>
                  <a:cxn ang="0">
                    <a:pos x="4" y="55"/>
                  </a:cxn>
                  <a:cxn ang="0">
                    <a:pos x="35" y="5"/>
                  </a:cxn>
                  <a:cxn ang="0">
                    <a:pos x="32" y="3"/>
                  </a:cxn>
                  <a:cxn ang="0">
                    <a:pos x="32" y="6"/>
                  </a:cxn>
                  <a:cxn ang="0">
                    <a:pos x="35" y="6"/>
                  </a:cxn>
                </a:cxnLst>
                <a:rect l="0" t="0" r="r" b="b"/>
                <a:pathLst>
                  <a:path w="35" h="55">
                    <a:moveTo>
                      <a:pt x="35" y="6"/>
                    </a:moveTo>
                    <a:lnTo>
                      <a:pt x="35" y="0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0" y="52"/>
                    </a:lnTo>
                    <a:lnTo>
                      <a:pt x="4" y="55"/>
                    </a:lnTo>
                    <a:lnTo>
                      <a:pt x="35" y="5"/>
                    </a:lnTo>
                    <a:lnTo>
                      <a:pt x="32" y="3"/>
                    </a:lnTo>
                    <a:lnTo>
                      <a:pt x="32" y="6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1" name="Freeform 325"/>
              <p:cNvSpPr>
                <a:spLocks/>
              </p:cNvSpPr>
              <p:nvPr/>
            </p:nvSpPr>
            <p:spPr bwMode="auto">
              <a:xfrm>
                <a:off x="2831" y="-285"/>
                <a:ext cx="37" cy="55"/>
              </a:xfrm>
              <a:custGeom>
                <a:avLst/>
                <a:gdLst/>
                <a:ahLst/>
                <a:cxnLst>
                  <a:cxn ang="0">
                    <a:pos x="37" y="3"/>
                  </a:cxn>
                  <a:cxn ang="0">
                    <a:pos x="32" y="0"/>
                  </a:cxn>
                  <a:cxn ang="0">
                    <a:pos x="2" y="50"/>
                  </a:cxn>
                  <a:cxn ang="0">
                    <a:pos x="3" y="52"/>
                  </a:cxn>
                  <a:cxn ang="0">
                    <a:pos x="3" y="49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5" y="55"/>
                  </a:cxn>
                  <a:cxn ang="0">
                    <a:pos x="6" y="53"/>
                  </a:cxn>
                  <a:cxn ang="0">
                    <a:pos x="37" y="3"/>
                  </a:cxn>
                </a:cxnLst>
                <a:rect l="0" t="0" r="r" b="b"/>
                <a:pathLst>
                  <a:path w="37" h="55">
                    <a:moveTo>
                      <a:pt x="37" y="3"/>
                    </a:moveTo>
                    <a:lnTo>
                      <a:pt x="32" y="0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5" y="55"/>
                    </a:lnTo>
                    <a:lnTo>
                      <a:pt x="6" y="53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2" name="Freeform 326"/>
              <p:cNvSpPr>
                <a:spLocks/>
              </p:cNvSpPr>
              <p:nvPr/>
            </p:nvSpPr>
            <p:spPr bwMode="auto">
              <a:xfrm>
                <a:off x="2885" y="-287"/>
                <a:ext cx="16" cy="52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5"/>
                  </a:cxn>
                  <a:cxn ang="0">
                    <a:pos x="7" y="12"/>
                  </a:cxn>
                  <a:cxn ang="0">
                    <a:pos x="10" y="11"/>
                  </a:cxn>
                  <a:cxn ang="0">
                    <a:pos x="9" y="12"/>
                  </a:cxn>
                  <a:cxn ang="0">
                    <a:pos x="16" y="5"/>
                  </a:cxn>
                  <a:cxn ang="0">
                    <a:pos x="13" y="2"/>
                  </a:cxn>
                  <a:cxn ang="0">
                    <a:pos x="10" y="2"/>
                  </a:cxn>
                  <a:cxn ang="0">
                    <a:pos x="10" y="52"/>
                  </a:cxn>
                  <a:cxn ang="0">
                    <a:pos x="16" y="52"/>
                  </a:cxn>
                  <a:cxn ang="0">
                    <a:pos x="16" y="2"/>
                  </a:cxn>
                  <a:cxn ang="0">
                    <a:pos x="12" y="0"/>
                  </a:cxn>
                  <a:cxn ang="0">
                    <a:pos x="4" y="8"/>
                  </a:cxn>
                  <a:cxn ang="0">
                    <a:pos x="6" y="9"/>
                  </a:cxn>
                  <a:cxn ang="0">
                    <a:pos x="4" y="8"/>
                  </a:cxn>
                  <a:cxn ang="0">
                    <a:pos x="0" y="11"/>
                  </a:cxn>
                </a:cxnLst>
                <a:rect l="0" t="0" r="r" b="b"/>
                <a:pathLst>
                  <a:path w="16" h="52">
                    <a:moveTo>
                      <a:pt x="0" y="11"/>
                    </a:moveTo>
                    <a:lnTo>
                      <a:pt x="3" y="15"/>
                    </a:lnTo>
                    <a:lnTo>
                      <a:pt x="7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16" y="5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10" y="52"/>
                    </a:lnTo>
                    <a:lnTo>
                      <a:pt x="16" y="5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4" y="8"/>
                    </a:lnTo>
                    <a:lnTo>
                      <a:pt x="6" y="9"/>
                    </a:lnTo>
                    <a:lnTo>
                      <a:pt x="4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3" name="Freeform 327"/>
              <p:cNvSpPr>
                <a:spLocks/>
              </p:cNvSpPr>
              <p:nvPr/>
            </p:nvSpPr>
            <p:spPr bwMode="auto">
              <a:xfrm>
                <a:off x="2883" y="-281"/>
                <a:ext cx="15" cy="51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9" y="9"/>
                  </a:cxn>
                  <a:cxn ang="0">
                    <a:pos x="12" y="8"/>
                  </a:cxn>
                  <a:cxn ang="0">
                    <a:pos x="11" y="9"/>
                  </a:cxn>
                  <a:cxn ang="0">
                    <a:pos x="15" y="5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9" y="51"/>
                  </a:cxn>
                  <a:cxn ang="0">
                    <a:pos x="15" y="51"/>
                  </a:cxn>
                  <a:cxn ang="0">
                    <a:pos x="15" y="45"/>
                  </a:cxn>
                  <a:cxn ang="0">
                    <a:pos x="12" y="45"/>
                  </a:cxn>
                  <a:cxn ang="0">
                    <a:pos x="12" y="48"/>
                  </a:cxn>
                  <a:cxn ang="0">
                    <a:pos x="15" y="48"/>
                  </a:cxn>
                  <a:cxn ang="0">
                    <a:pos x="15" y="2"/>
                  </a:cxn>
                  <a:cxn ang="0">
                    <a:pos x="11" y="0"/>
                  </a:cxn>
                  <a:cxn ang="0">
                    <a:pos x="6" y="5"/>
                  </a:cxn>
                  <a:cxn ang="0">
                    <a:pos x="8" y="6"/>
                  </a:cxn>
                  <a:cxn ang="0">
                    <a:pos x="6" y="5"/>
                  </a:cxn>
                  <a:cxn ang="0">
                    <a:pos x="2" y="8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6"/>
                  </a:cxn>
                </a:cxnLst>
                <a:rect l="0" t="0" r="r" b="b"/>
                <a:pathLst>
                  <a:path w="15" h="51">
                    <a:moveTo>
                      <a:pt x="6" y="6"/>
                    </a:moveTo>
                    <a:lnTo>
                      <a:pt x="0" y="6"/>
                    </a:lnTo>
                    <a:lnTo>
                      <a:pt x="0" y="16"/>
                    </a:lnTo>
                    <a:lnTo>
                      <a:pt x="9" y="9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5" y="5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51"/>
                    </a:lnTo>
                    <a:lnTo>
                      <a:pt x="15" y="51"/>
                    </a:lnTo>
                    <a:lnTo>
                      <a:pt x="15" y="45"/>
                    </a:lnTo>
                    <a:lnTo>
                      <a:pt x="12" y="45"/>
                    </a:lnTo>
                    <a:lnTo>
                      <a:pt x="12" y="48"/>
                    </a:lnTo>
                    <a:lnTo>
                      <a:pt x="15" y="48"/>
                    </a:lnTo>
                    <a:lnTo>
                      <a:pt x="15" y="2"/>
                    </a:lnTo>
                    <a:lnTo>
                      <a:pt x="11" y="0"/>
                    </a:lnTo>
                    <a:lnTo>
                      <a:pt x="6" y="5"/>
                    </a:lnTo>
                    <a:lnTo>
                      <a:pt x="8" y="6"/>
                    </a:lnTo>
                    <a:lnTo>
                      <a:pt x="6" y="5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4" name="Freeform 328"/>
              <p:cNvSpPr>
                <a:spLocks/>
              </p:cNvSpPr>
              <p:nvPr/>
            </p:nvSpPr>
            <p:spPr bwMode="auto">
              <a:xfrm>
                <a:off x="2923" y="-287"/>
                <a:ext cx="41" cy="6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9" y="5"/>
                  </a:cxn>
                  <a:cxn ang="0">
                    <a:pos x="3" y="14"/>
                  </a:cxn>
                  <a:cxn ang="0">
                    <a:pos x="0" y="35"/>
                  </a:cxn>
                  <a:cxn ang="0">
                    <a:pos x="3" y="46"/>
                  </a:cxn>
                  <a:cxn ang="0">
                    <a:pos x="9" y="55"/>
                  </a:cxn>
                  <a:cxn ang="0">
                    <a:pos x="17" y="60"/>
                  </a:cxn>
                  <a:cxn ang="0">
                    <a:pos x="32" y="57"/>
                  </a:cxn>
                  <a:cxn ang="0">
                    <a:pos x="38" y="47"/>
                  </a:cxn>
                  <a:cxn ang="0">
                    <a:pos x="38" y="47"/>
                  </a:cxn>
                  <a:cxn ang="0">
                    <a:pos x="41" y="26"/>
                  </a:cxn>
                  <a:cxn ang="0">
                    <a:pos x="38" y="12"/>
                  </a:cxn>
                  <a:cxn ang="0">
                    <a:pos x="32" y="3"/>
                  </a:cxn>
                  <a:cxn ang="0">
                    <a:pos x="18" y="0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5"/>
                  </a:cxn>
                  <a:cxn ang="0">
                    <a:pos x="32" y="15"/>
                  </a:cxn>
                  <a:cxn ang="0">
                    <a:pos x="38" y="26"/>
                  </a:cxn>
                  <a:cxn ang="0">
                    <a:pos x="35" y="34"/>
                  </a:cxn>
                  <a:cxn ang="0">
                    <a:pos x="35" y="34"/>
                  </a:cxn>
                  <a:cxn ang="0">
                    <a:pos x="35" y="46"/>
                  </a:cxn>
                  <a:cxn ang="0">
                    <a:pos x="29" y="52"/>
                  </a:cxn>
                  <a:cxn ang="0">
                    <a:pos x="29" y="51"/>
                  </a:cxn>
                  <a:cxn ang="0">
                    <a:pos x="23" y="57"/>
                  </a:cxn>
                  <a:cxn ang="0">
                    <a:pos x="18" y="54"/>
                  </a:cxn>
                  <a:cxn ang="0">
                    <a:pos x="20" y="54"/>
                  </a:cxn>
                  <a:cxn ang="0">
                    <a:pos x="10" y="54"/>
                  </a:cxn>
                  <a:cxn ang="0">
                    <a:pos x="9" y="44"/>
                  </a:cxn>
                  <a:cxn ang="0">
                    <a:pos x="9" y="46"/>
                  </a:cxn>
                  <a:cxn ang="0">
                    <a:pos x="3" y="34"/>
                  </a:cxn>
                  <a:cxn ang="0">
                    <a:pos x="6" y="26"/>
                  </a:cxn>
                  <a:cxn ang="0">
                    <a:pos x="6" y="28"/>
                  </a:cxn>
                  <a:cxn ang="0">
                    <a:pos x="6" y="14"/>
                  </a:cxn>
                  <a:cxn ang="0">
                    <a:pos x="13" y="8"/>
                  </a:cxn>
                  <a:cxn ang="0">
                    <a:pos x="12" y="9"/>
                  </a:cxn>
                </a:cxnLst>
                <a:rect l="0" t="0" r="r" b="b"/>
                <a:pathLst>
                  <a:path w="41" h="60">
                    <a:moveTo>
                      <a:pt x="20" y="6"/>
                    </a:moveTo>
                    <a:lnTo>
                      <a:pt x="17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4" y="12"/>
                    </a:lnTo>
                    <a:lnTo>
                      <a:pt x="3" y="14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3" y="46"/>
                    </a:lnTo>
                    <a:lnTo>
                      <a:pt x="4" y="47"/>
                    </a:lnTo>
                    <a:lnTo>
                      <a:pt x="9" y="55"/>
                    </a:lnTo>
                    <a:lnTo>
                      <a:pt x="9" y="57"/>
                    </a:lnTo>
                    <a:lnTo>
                      <a:pt x="17" y="60"/>
                    </a:lnTo>
                    <a:lnTo>
                      <a:pt x="24" y="60"/>
                    </a:lnTo>
                    <a:lnTo>
                      <a:pt x="32" y="57"/>
                    </a:lnTo>
                    <a:lnTo>
                      <a:pt x="33" y="55"/>
                    </a:lnTo>
                    <a:lnTo>
                      <a:pt x="38" y="47"/>
                    </a:lnTo>
                    <a:lnTo>
                      <a:pt x="38" y="46"/>
                    </a:lnTo>
                    <a:lnTo>
                      <a:pt x="38" y="47"/>
                    </a:lnTo>
                    <a:lnTo>
                      <a:pt x="41" y="35"/>
                    </a:lnTo>
                    <a:lnTo>
                      <a:pt x="41" y="26"/>
                    </a:lnTo>
                    <a:lnTo>
                      <a:pt x="38" y="14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9"/>
                    </a:lnTo>
                    <a:lnTo>
                      <a:pt x="30" y="6"/>
                    </a:lnTo>
                    <a:lnTo>
                      <a:pt x="29" y="8"/>
                    </a:lnTo>
                    <a:lnTo>
                      <a:pt x="33" y="15"/>
                    </a:lnTo>
                    <a:lnTo>
                      <a:pt x="35" y="14"/>
                    </a:lnTo>
                    <a:lnTo>
                      <a:pt x="32" y="15"/>
                    </a:lnTo>
                    <a:lnTo>
                      <a:pt x="35" y="28"/>
                    </a:lnTo>
                    <a:lnTo>
                      <a:pt x="38" y="26"/>
                    </a:lnTo>
                    <a:lnTo>
                      <a:pt x="35" y="26"/>
                    </a:lnTo>
                    <a:lnTo>
                      <a:pt x="35" y="34"/>
                    </a:lnTo>
                    <a:lnTo>
                      <a:pt x="38" y="34"/>
                    </a:lnTo>
                    <a:lnTo>
                      <a:pt x="35" y="34"/>
                    </a:lnTo>
                    <a:lnTo>
                      <a:pt x="32" y="46"/>
                    </a:lnTo>
                    <a:lnTo>
                      <a:pt x="35" y="46"/>
                    </a:lnTo>
                    <a:lnTo>
                      <a:pt x="33" y="44"/>
                    </a:lnTo>
                    <a:lnTo>
                      <a:pt x="29" y="52"/>
                    </a:lnTo>
                    <a:lnTo>
                      <a:pt x="30" y="54"/>
                    </a:lnTo>
                    <a:lnTo>
                      <a:pt x="29" y="51"/>
                    </a:lnTo>
                    <a:lnTo>
                      <a:pt x="21" y="54"/>
                    </a:lnTo>
                    <a:lnTo>
                      <a:pt x="23" y="57"/>
                    </a:lnTo>
                    <a:lnTo>
                      <a:pt x="23" y="54"/>
                    </a:lnTo>
                    <a:lnTo>
                      <a:pt x="18" y="54"/>
                    </a:lnTo>
                    <a:lnTo>
                      <a:pt x="18" y="57"/>
                    </a:lnTo>
                    <a:lnTo>
                      <a:pt x="20" y="54"/>
                    </a:lnTo>
                    <a:lnTo>
                      <a:pt x="12" y="51"/>
                    </a:lnTo>
                    <a:lnTo>
                      <a:pt x="10" y="54"/>
                    </a:lnTo>
                    <a:lnTo>
                      <a:pt x="13" y="52"/>
                    </a:lnTo>
                    <a:lnTo>
                      <a:pt x="9" y="44"/>
                    </a:lnTo>
                    <a:lnTo>
                      <a:pt x="6" y="46"/>
                    </a:lnTo>
                    <a:lnTo>
                      <a:pt x="9" y="46"/>
                    </a:lnTo>
                    <a:lnTo>
                      <a:pt x="6" y="34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26"/>
                    </a:lnTo>
                    <a:lnTo>
                      <a:pt x="3" y="26"/>
                    </a:lnTo>
                    <a:lnTo>
                      <a:pt x="6" y="28"/>
                    </a:lnTo>
                    <a:lnTo>
                      <a:pt x="9" y="15"/>
                    </a:lnTo>
                    <a:lnTo>
                      <a:pt x="6" y="14"/>
                    </a:lnTo>
                    <a:lnTo>
                      <a:pt x="9" y="15"/>
                    </a:lnTo>
                    <a:lnTo>
                      <a:pt x="13" y="8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5" name="Freeform 329"/>
              <p:cNvSpPr>
                <a:spLocks/>
              </p:cNvSpPr>
              <p:nvPr/>
            </p:nvSpPr>
            <p:spPr bwMode="auto">
              <a:xfrm>
                <a:off x="2926" y="-284"/>
                <a:ext cx="14" cy="51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9" y="0"/>
                  </a:cxn>
                  <a:cxn ang="0">
                    <a:pos x="4" y="8"/>
                  </a:cxn>
                  <a:cxn ang="0">
                    <a:pos x="3" y="9"/>
                  </a:cxn>
                  <a:cxn ang="0">
                    <a:pos x="0" y="22"/>
                  </a:cxn>
                  <a:cxn ang="0">
                    <a:pos x="0" y="31"/>
                  </a:cxn>
                  <a:cxn ang="0">
                    <a:pos x="3" y="43"/>
                  </a:cxn>
                  <a:cxn ang="0">
                    <a:pos x="3" y="41"/>
                  </a:cxn>
                  <a:cxn ang="0">
                    <a:pos x="4" y="43"/>
                  </a:cxn>
                  <a:cxn ang="0">
                    <a:pos x="9" y="51"/>
                  </a:cxn>
                  <a:cxn ang="0">
                    <a:pos x="14" y="48"/>
                  </a:cxn>
                  <a:cxn ang="0">
                    <a:pos x="9" y="40"/>
                  </a:cxn>
                  <a:cxn ang="0">
                    <a:pos x="6" y="41"/>
                  </a:cxn>
                  <a:cxn ang="0">
                    <a:pos x="9" y="41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6" y="29"/>
                  </a:cxn>
                  <a:cxn ang="0">
                    <a:pos x="6" y="22"/>
                  </a:cxn>
                  <a:cxn ang="0">
                    <a:pos x="3" y="22"/>
                  </a:cxn>
                  <a:cxn ang="0">
                    <a:pos x="6" y="23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1"/>
                  </a:cxn>
                  <a:cxn ang="0">
                    <a:pos x="14" y="3"/>
                  </a:cxn>
                </a:cxnLst>
                <a:rect l="0" t="0" r="r" b="b"/>
                <a:pathLst>
                  <a:path w="14" h="51">
                    <a:moveTo>
                      <a:pt x="14" y="3"/>
                    </a:moveTo>
                    <a:lnTo>
                      <a:pt x="9" y="0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3" y="43"/>
                    </a:lnTo>
                    <a:lnTo>
                      <a:pt x="3" y="41"/>
                    </a:lnTo>
                    <a:lnTo>
                      <a:pt x="4" y="43"/>
                    </a:lnTo>
                    <a:lnTo>
                      <a:pt x="9" y="51"/>
                    </a:lnTo>
                    <a:lnTo>
                      <a:pt x="14" y="48"/>
                    </a:lnTo>
                    <a:lnTo>
                      <a:pt x="9" y="40"/>
                    </a:lnTo>
                    <a:lnTo>
                      <a:pt x="6" y="41"/>
                    </a:lnTo>
                    <a:lnTo>
                      <a:pt x="9" y="41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6" y="29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6" y="23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1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6" name="Freeform 330"/>
              <p:cNvSpPr>
                <a:spLocks/>
              </p:cNvSpPr>
              <p:nvPr/>
            </p:nvSpPr>
            <p:spPr bwMode="auto">
              <a:xfrm>
                <a:off x="2932" y="-243"/>
                <a:ext cx="23" cy="1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7"/>
                  </a:cxn>
                  <a:cxn ang="0">
                    <a:pos x="8" y="10"/>
                  </a:cxn>
                  <a:cxn ang="0">
                    <a:pos x="15" y="10"/>
                  </a:cxn>
                  <a:cxn ang="0">
                    <a:pos x="23" y="7"/>
                  </a:cxn>
                  <a:cxn ang="0">
                    <a:pos x="20" y="0"/>
                  </a:cxn>
                  <a:cxn ang="0">
                    <a:pos x="12" y="3"/>
                  </a:cxn>
                  <a:cxn ang="0">
                    <a:pos x="14" y="7"/>
                  </a:cxn>
                  <a:cxn ang="0">
                    <a:pos x="14" y="3"/>
                  </a:cxn>
                  <a:cxn ang="0">
                    <a:pos x="9" y="3"/>
                  </a:cxn>
                  <a:cxn ang="0">
                    <a:pos x="9" y="7"/>
                  </a:cxn>
                  <a:cxn ang="0">
                    <a:pos x="11" y="3"/>
                  </a:cxn>
                  <a:cxn ang="0">
                    <a:pos x="3" y="0"/>
                  </a:cxn>
                </a:cxnLst>
                <a:rect l="0" t="0" r="r" b="b"/>
                <a:pathLst>
                  <a:path w="23" h="10">
                    <a:moveTo>
                      <a:pt x="3" y="0"/>
                    </a:moveTo>
                    <a:lnTo>
                      <a:pt x="0" y="7"/>
                    </a:lnTo>
                    <a:lnTo>
                      <a:pt x="8" y="10"/>
                    </a:lnTo>
                    <a:lnTo>
                      <a:pt x="15" y="10"/>
                    </a:lnTo>
                    <a:lnTo>
                      <a:pt x="23" y="7"/>
                    </a:lnTo>
                    <a:lnTo>
                      <a:pt x="20" y="0"/>
                    </a:lnTo>
                    <a:lnTo>
                      <a:pt x="12" y="3"/>
                    </a:lnTo>
                    <a:lnTo>
                      <a:pt x="14" y="7"/>
                    </a:lnTo>
                    <a:lnTo>
                      <a:pt x="14" y="3"/>
                    </a:lnTo>
                    <a:lnTo>
                      <a:pt x="9" y="3"/>
                    </a:lnTo>
                    <a:lnTo>
                      <a:pt x="9" y="7"/>
                    </a:lnTo>
                    <a:lnTo>
                      <a:pt x="11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7" name="Freeform 331"/>
              <p:cNvSpPr>
                <a:spLocks/>
              </p:cNvSpPr>
              <p:nvPr/>
            </p:nvSpPr>
            <p:spPr bwMode="auto">
              <a:xfrm>
                <a:off x="2949" y="-285"/>
                <a:ext cx="12" cy="50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4" y="50"/>
                  </a:cxn>
                  <a:cxn ang="0">
                    <a:pos x="9" y="42"/>
                  </a:cxn>
                  <a:cxn ang="0">
                    <a:pos x="9" y="41"/>
                  </a:cxn>
                  <a:cxn ang="0">
                    <a:pos x="9" y="42"/>
                  </a:cxn>
                  <a:cxn ang="0">
                    <a:pos x="12" y="30"/>
                  </a:cxn>
                  <a:cxn ang="0">
                    <a:pos x="12" y="21"/>
                  </a:cxn>
                  <a:cxn ang="0">
                    <a:pos x="9" y="9"/>
                  </a:cxn>
                  <a:cxn ang="0">
                    <a:pos x="9" y="7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0"/>
                  </a:cxn>
                  <a:cxn ang="0">
                    <a:pos x="6" y="9"/>
                  </a:cxn>
                  <a:cxn ang="0">
                    <a:pos x="3" y="10"/>
                  </a:cxn>
                  <a:cxn ang="0">
                    <a:pos x="6" y="23"/>
                  </a:cxn>
                  <a:cxn ang="0">
                    <a:pos x="9" y="21"/>
                  </a:cxn>
                  <a:cxn ang="0">
                    <a:pos x="6" y="21"/>
                  </a:cxn>
                  <a:cxn ang="0">
                    <a:pos x="6" y="29"/>
                  </a:cxn>
                  <a:cxn ang="0">
                    <a:pos x="9" y="29"/>
                  </a:cxn>
                  <a:cxn ang="0">
                    <a:pos x="6" y="29"/>
                  </a:cxn>
                  <a:cxn ang="0">
                    <a:pos x="3" y="41"/>
                  </a:cxn>
                  <a:cxn ang="0">
                    <a:pos x="6" y="41"/>
                  </a:cxn>
                  <a:cxn ang="0">
                    <a:pos x="4" y="39"/>
                  </a:cxn>
                  <a:cxn ang="0">
                    <a:pos x="0" y="47"/>
                  </a:cxn>
                </a:cxnLst>
                <a:rect l="0" t="0" r="r" b="b"/>
                <a:pathLst>
                  <a:path w="12" h="50">
                    <a:moveTo>
                      <a:pt x="0" y="47"/>
                    </a:moveTo>
                    <a:lnTo>
                      <a:pt x="4" y="50"/>
                    </a:lnTo>
                    <a:lnTo>
                      <a:pt x="9" y="42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12" y="30"/>
                    </a:lnTo>
                    <a:lnTo>
                      <a:pt x="12" y="2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0"/>
                    </a:lnTo>
                    <a:lnTo>
                      <a:pt x="6" y="9"/>
                    </a:lnTo>
                    <a:lnTo>
                      <a:pt x="3" y="10"/>
                    </a:lnTo>
                    <a:lnTo>
                      <a:pt x="6" y="23"/>
                    </a:lnTo>
                    <a:lnTo>
                      <a:pt x="9" y="21"/>
                    </a:lnTo>
                    <a:lnTo>
                      <a:pt x="6" y="21"/>
                    </a:lnTo>
                    <a:lnTo>
                      <a:pt x="6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3" y="41"/>
                    </a:lnTo>
                    <a:lnTo>
                      <a:pt x="6" y="41"/>
                    </a:lnTo>
                    <a:lnTo>
                      <a:pt x="4" y="3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8" name="Freeform 332"/>
              <p:cNvSpPr>
                <a:spLocks/>
              </p:cNvSpPr>
              <p:nvPr/>
            </p:nvSpPr>
            <p:spPr bwMode="auto">
              <a:xfrm>
                <a:off x="2932" y="-285"/>
                <a:ext cx="23" cy="9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23" y="3"/>
                  </a:cxn>
                  <a:cxn ang="0">
                    <a:pos x="15" y="0"/>
                  </a:cxn>
                  <a:cxn ang="0">
                    <a:pos x="8" y="0"/>
                  </a:cxn>
                  <a:cxn ang="0">
                    <a:pos x="0" y="3"/>
                  </a:cxn>
                  <a:cxn ang="0">
                    <a:pos x="3" y="9"/>
                  </a:cxn>
                  <a:cxn ang="0">
                    <a:pos x="11" y="6"/>
                  </a:cxn>
                  <a:cxn ang="0">
                    <a:pos x="9" y="3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14" y="3"/>
                  </a:cxn>
                  <a:cxn ang="0">
                    <a:pos x="12" y="6"/>
                  </a:cxn>
                  <a:cxn ang="0">
                    <a:pos x="20" y="9"/>
                  </a:cxn>
                </a:cxnLst>
                <a:rect l="0" t="0" r="r" b="b"/>
                <a:pathLst>
                  <a:path w="23" h="9">
                    <a:moveTo>
                      <a:pt x="20" y="9"/>
                    </a:moveTo>
                    <a:lnTo>
                      <a:pt x="23" y="3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2" y="6"/>
                    </a:ln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9" name="Freeform 333"/>
              <p:cNvSpPr>
                <a:spLocks/>
              </p:cNvSpPr>
              <p:nvPr/>
            </p:nvSpPr>
            <p:spPr bwMode="auto">
              <a:xfrm>
                <a:off x="2975" y="-288"/>
                <a:ext cx="2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24" y="6"/>
                  </a:cxn>
                  <a:cxn ang="0">
                    <a:pos x="24" y="3"/>
                  </a:cxn>
                  <a:cxn ang="0">
                    <a:pos x="21" y="3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27" y="0"/>
                  </a:cxn>
                  <a:cxn ang="0">
                    <a:pos x="24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6">
                    <a:moveTo>
                      <a:pt x="0" y="0"/>
                    </a:moveTo>
                    <a:lnTo>
                      <a:pt x="0" y="6"/>
                    </a:lnTo>
                    <a:lnTo>
                      <a:pt x="24" y="6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0" name="Freeform 334"/>
              <p:cNvSpPr>
                <a:spLocks/>
              </p:cNvSpPr>
              <p:nvPr/>
            </p:nvSpPr>
            <p:spPr bwMode="auto">
              <a:xfrm>
                <a:off x="2972" y="-287"/>
                <a:ext cx="27" cy="6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7" y="6"/>
                  </a:cxn>
                  <a:cxn ang="0">
                    <a:pos x="27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2"/>
                  </a:cxn>
                </a:cxnLst>
                <a:rect l="0" t="0" r="r" b="b"/>
                <a:pathLst>
                  <a:path w="27" h="6">
                    <a:moveTo>
                      <a:pt x="6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7" y="6"/>
                    </a:lnTo>
                    <a:lnTo>
                      <a:pt x="27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1" name="Freeform 335"/>
              <p:cNvSpPr>
                <a:spLocks/>
              </p:cNvSpPr>
              <p:nvPr/>
            </p:nvSpPr>
            <p:spPr bwMode="auto">
              <a:xfrm>
                <a:off x="3008" y="-305"/>
                <a:ext cx="26" cy="38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19" y="11"/>
                  </a:cxn>
                  <a:cxn ang="0">
                    <a:pos x="25" y="6"/>
                  </a:cxn>
                  <a:cxn ang="0">
                    <a:pos x="22" y="1"/>
                  </a:cxn>
                  <a:cxn ang="0">
                    <a:pos x="12" y="0"/>
                  </a:cxn>
                  <a:cxn ang="0">
                    <a:pos x="6" y="1"/>
                  </a:cxn>
                  <a:cxn ang="0">
                    <a:pos x="3" y="8"/>
                  </a:cxn>
                  <a:cxn ang="0">
                    <a:pos x="0" y="17"/>
                  </a:cxn>
                  <a:cxn ang="0">
                    <a:pos x="2" y="32"/>
                  </a:cxn>
                  <a:cxn ang="0">
                    <a:pos x="8" y="37"/>
                  </a:cxn>
                  <a:cxn ang="0">
                    <a:pos x="16" y="38"/>
                  </a:cxn>
                  <a:cxn ang="0">
                    <a:pos x="22" y="37"/>
                  </a:cxn>
                  <a:cxn ang="0">
                    <a:pos x="25" y="32"/>
                  </a:cxn>
                  <a:cxn ang="0">
                    <a:pos x="26" y="24"/>
                  </a:cxn>
                  <a:cxn ang="0">
                    <a:pos x="25" y="18"/>
                  </a:cxn>
                  <a:cxn ang="0">
                    <a:pos x="16" y="12"/>
                  </a:cxn>
                  <a:cxn ang="0">
                    <a:pos x="8" y="14"/>
                  </a:cxn>
                  <a:cxn ang="0">
                    <a:pos x="6" y="15"/>
                  </a:cxn>
                  <a:cxn ang="0">
                    <a:pos x="8" y="23"/>
                  </a:cxn>
                  <a:cxn ang="0">
                    <a:pos x="8" y="17"/>
                  </a:cxn>
                  <a:cxn ang="0">
                    <a:pos x="14" y="18"/>
                  </a:cxn>
                  <a:cxn ang="0">
                    <a:pos x="12" y="18"/>
                  </a:cxn>
                  <a:cxn ang="0">
                    <a:pos x="14" y="15"/>
                  </a:cxn>
                  <a:cxn ang="0">
                    <a:pos x="19" y="20"/>
                  </a:cxn>
                  <a:cxn ang="0">
                    <a:pos x="17" y="20"/>
                  </a:cxn>
                  <a:cxn ang="0">
                    <a:pos x="22" y="20"/>
                  </a:cxn>
                  <a:cxn ang="0">
                    <a:pos x="20" y="26"/>
                  </a:cxn>
                  <a:cxn ang="0">
                    <a:pos x="20" y="24"/>
                  </a:cxn>
                  <a:cxn ang="0">
                    <a:pos x="23" y="26"/>
                  </a:cxn>
                  <a:cxn ang="0">
                    <a:pos x="19" y="30"/>
                  </a:cxn>
                  <a:cxn ang="0">
                    <a:pos x="20" y="29"/>
                  </a:cxn>
                  <a:cxn ang="0">
                    <a:pos x="19" y="33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2" y="35"/>
                  </a:cxn>
                  <a:cxn ang="0">
                    <a:pos x="9" y="30"/>
                  </a:cxn>
                  <a:cxn ang="0">
                    <a:pos x="11" y="32"/>
                  </a:cxn>
                  <a:cxn ang="0">
                    <a:pos x="5" y="30"/>
                  </a:cxn>
                  <a:cxn ang="0">
                    <a:pos x="6" y="24"/>
                  </a:cxn>
                  <a:cxn ang="0">
                    <a:pos x="6" y="24"/>
                  </a:cxn>
                  <a:cxn ang="0">
                    <a:pos x="3" y="17"/>
                  </a:cxn>
                  <a:cxn ang="0">
                    <a:pos x="8" y="11"/>
                  </a:cxn>
                  <a:cxn ang="0">
                    <a:pos x="8" y="11"/>
                  </a:cxn>
                  <a:cxn ang="0">
                    <a:pos x="8" y="4"/>
                  </a:cxn>
                  <a:cxn ang="0">
                    <a:pos x="14" y="6"/>
                  </a:cxn>
                  <a:cxn ang="0">
                    <a:pos x="12" y="6"/>
                  </a:cxn>
                  <a:cxn ang="0">
                    <a:pos x="16" y="3"/>
                  </a:cxn>
                  <a:cxn ang="0">
                    <a:pos x="20" y="8"/>
                  </a:cxn>
                  <a:cxn ang="0">
                    <a:pos x="19" y="6"/>
                  </a:cxn>
                  <a:cxn ang="0">
                    <a:pos x="22" y="8"/>
                  </a:cxn>
                  <a:cxn ang="0">
                    <a:pos x="20" y="4"/>
                  </a:cxn>
                  <a:cxn ang="0">
                    <a:pos x="23" y="6"/>
                  </a:cxn>
                </a:cxnLst>
                <a:rect l="0" t="0" r="r" b="b"/>
                <a:pathLst>
                  <a:path w="26" h="38">
                    <a:moveTo>
                      <a:pt x="22" y="3"/>
                    </a:moveTo>
                    <a:lnTo>
                      <a:pt x="17" y="6"/>
                    </a:lnTo>
                    <a:lnTo>
                      <a:pt x="19" y="9"/>
                    </a:lnTo>
                    <a:lnTo>
                      <a:pt x="19" y="11"/>
                    </a:lnTo>
                    <a:lnTo>
                      <a:pt x="26" y="11"/>
                    </a:lnTo>
                    <a:lnTo>
                      <a:pt x="25" y="6"/>
                    </a:lnTo>
                    <a:lnTo>
                      <a:pt x="23" y="3"/>
                    </a:lnTo>
                    <a:lnTo>
                      <a:pt x="22" y="1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2" y="32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12" y="38"/>
                    </a:lnTo>
                    <a:lnTo>
                      <a:pt x="16" y="38"/>
                    </a:lnTo>
                    <a:lnTo>
                      <a:pt x="20" y="37"/>
                    </a:lnTo>
                    <a:lnTo>
                      <a:pt x="22" y="37"/>
                    </a:lnTo>
                    <a:lnTo>
                      <a:pt x="25" y="33"/>
                    </a:lnTo>
                    <a:lnTo>
                      <a:pt x="25" y="32"/>
                    </a:lnTo>
                    <a:lnTo>
                      <a:pt x="26" y="27"/>
                    </a:lnTo>
                    <a:lnTo>
                      <a:pt x="26" y="24"/>
                    </a:lnTo>
                    <a:lnTo>
                      <a:pt x="25" y="20"/>
                    </a:lnTo>
                    <a:lnTo>
                      <a:pt x="25" y="18"/>
                    </a:lnTo>
                    <a:lnTo>
                      <a:pt x="20" y="14"/>
                    </a:lnTo>
                    <a:lnTo>
                      <a:pt x="16" y="12"/>
                    </a:lnTo>
                    <a:lnTo>
                      <a:pt x="12" y="12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3" y="18"/>
                    </a:lnTo>
                    <a:lnTo>
                      <a:pt x="8" y="23"/>
                    </a:lnTo>
                    <a:lnTo>
                      <a:pt x="11" y="20"/>
                    </a:lnTo>
                    <a:lnTo>
                      <a:pt x="8" y="17"/>
                    </a:lnTo>
                    <a:lnTo>
                      <a:pt x="9" y="20"/>
                    </a:lnTo>
                    <a:lnTo>
                      <a:pt x="14" y="18"/>
                    </a:lnTo>
                    <a:lnTo>
                      <a:pt x="12" y="15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4" y="15"/>
                    </a:lnTo>
                    <a:lnTo>
                      <a:pt x="14" y="18"/>
                    </a:lnTo>
                    <a:lnTo>
                      <a:pt x="19" y="20"/>
                    </a:lnTo>
                    <a:lnTo>
                      <a:pt x="19" y="17"/>
                    </a:lnTo>
                    <a:lnTo>
                      <a:pt x="17" y="20"/>
                    </a:lnTo>
                    <a:lnTo>
                      <a:pt x="20" y="23"/>
                    </a:lnTo>
                    <a:lnTo>
                      <a:pt x="22" y="20"/>
                    </a:lnTo>
                    <a:lnTo>
                      <a:pt x="19" y="21"/>
                    </a:lnTo>
                    <a:lnTo>
                      <a:pt x="20" y="26"/>
                    </a:lnTo>
                    <a:lnTo>
                      <a:pt x="23" y="24"/>
                    </a:lnTo>
                    <a:lnTo>
                      <a:pt x="20" y="24"/>
                    </a:lnTo>
                    <a:lnTo>
                      <a:pt x="20" y="26"/>
                    </a:lnTo>
                    <a:lnTo>
                      <a:pt x="23" y="26"/>
                    </a:lnTo>
                    <a:lnTo>
                      <a:pt x="20" y="26"/>
                    </a:lnTo>
                    <a:lnTo>
                      <a:pt x="19" y="30"/>
                    </a:lnTo>
                    <a:lnTo>
                      <a:pt x="22" y="30"/>
                    </a:lnTo>
                    <a:lnTo>
                      <a:pt x="20" y="29"/>
                    </a:lnTo>
                    <a:lnTo>
                      <a:pt x="17" y="32"/>
                    </a:lnTo>
                    <a:lnTo>
                      <a:pt x="19" y="33"/>
                    </a:lnTo>
                    <a:lnTo>
                      <a:pt x="19" y="30"/>
                    </a:lnTo>
                    <a:lnTo>
                      <a:pt x="14" y="32"/>
                    </a:lnTo>
                    <a:lnTo>
                      <a:pt x="14" y="35"/>
                    </a:lnTo>
                    <a:lnTo>
                      <a:pt x="14" y="32"/>
                    </a:lnTo>
                    <a:lnTo>
                      <a:pt x="12" y="32"/>
                    </a:lnTo>
                    <a:lnTo>
                      <a:pt x="12" y="35"/>
                    </a:lnTo>
                    <a:lnTo>
                      <a:pt x="14" y="32"/>
                    </a:lnTo>
                    <a:lnTo>
                      <a:pt x="9" y="30"/>
                    </a:lnTo>
                    <a:lnTo>
                      <a:pt x="8" y="33"/>
                    </a:lnTo>
                    <a:lnTo>
                      <a:pt x="11" y="32"/>
                    </a:lnTo>
                    <a:lnTo>
                      <a:pt x="8" y="29"/>
                    </a:lnTo>
                    <a:lnTo>
                      <a:pt x="5" y="30"/>
                    </a:lnTo>
                    <a:lnTo>
                      <a:pt x="8" y="30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6" y="18"/>
                    </a:lnTo>
                    <a:lnTo>
                      <a:pt x="8" y="11"/>
                    </a:lnTo>
                    <a:lnTo>
                      <a:pt x="5" y="9"/>
                    </a:lnTo>
                    <a:lnTo>
                      <a:pt x="8" y="11"/>
                    </a:lnTo>
                    <a:lnTo>
                      <a:pt x="11" y="6"/>
                    </a:lnTo>
                    <a:lnTo>
                      <a:pt x="8" y="4"/>
                    </a:lnTo>
                    <a:lnTo>
                      <a:pt x="9" y="8"/>
                    </a:lnTo>
                    <a:lnTo>
                      <a:pt x="14" y="6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19" y="6"/>
                    </a:lnTo>
                    <a:lnTo>
                      <a:pt x="20" y="9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20" y="8"/>
                    </a:lnTo>
                    <a:lnTo>
                      <a:pt x="23" y="6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2" name="Freeform 336"/>
              <p:cNvSpPr>
                <a:spLocks/>
              </p:cNvSpPr>
              <p:nvPr/>
            </p:nvSpPr>
            <p:spPr bwMode="auto">
              <a:xfrm>
                <a:off x="3016" y="-304"/>
                <a:ext cx="14" cy="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1" y="8"/>
                  </a:cxn>
                  <a:cxn ang="0">
                    <a:pos x="6" y="7"/>
                  </a:cxn>
                  <a:cxn ang="0">
                    <a:pos x="4" y="3"/>
                  </a:cxn>
                  <a:cxn ang="0">
                    <a:pos x="4" y="7"/>
                  </a:cxn>
                  <a:cxn ang="0">
                    <a:pos x="8" y="7"/>
                  </a:cxn>
                  <a:cxn ang="0">
                    <a:pos x="8" y="3"/>
                  </a:cxn>
                  <a:cxn ang="0">
                    <a:pos x="8" y="7"/>
                  </a:cxn>
                  <a:cxn ang="0">
                    <a:pos x="12" y="8"/>
                  </a:cxn>
                </a:cxnLst>
                <a:rect l="0" t="0" r="r" b="b"/>
                <a:pathLst>
                  <a:path w="14" h="8">
                    <a:moveTo>
                      <a:pt x="12" y="8"/>
                    </a:moveTo>
                    <a:lnTo>
                      <a:pt x="14" y="2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1" y="8"/>
                    </a:lnTo>
                    <a:lnTo>
                      <a:pt x="6" y="7"/>
                    </a:lnTo>
                    <a:lnTo>
                      <a:pt x="4" y="3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8" y="3"/>
                    </a:lnTo>
                    <a:lnTo>
                      <a:pt x="8" y="7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3" name="Freeform 337"/>
              <p:cNvSpPr>
                <a:spLocks/>
              </p:cNvSpPr>
              <p:nvPr/>
            </p:nvSpPr>
            <p:spPr bwMode="auto">
              <a:xfrm>
                <a:off x="3010" y="-302"/>
                <a:ext cx="10" cy="34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6" y="0"/>
                  </a:cxn>
                  <a:cxn ang="0">
                    <a:pos x="3" y="5"/>
                  </a:cxn>
                  <a:cxn ang="0">
                    <a:pos x="1" y="6"/>
                  </a:cxn>
                  <a:cxn ang="0">
                    <a:pos x="0" y="14"/>
                  </a:cxn>
                  <a:cxn ang="0">
                    <a:pos x="0" y="23"/>
                  </a:cxn>
                  <a:cxn ang="0">
                    <a:pos x="1" y="29"/>
                  </a:cxn>
                  <a:cxn ang="0">
                    <a:pos x="3" y="30"/>
                  </a:cxn>
                  <a:cxn ang="0">
                    <a:pos x="7" y="34"/>
                  </a:cxn>
                  <a:cxn ang="0">
                    <a:pos x="10" y="29"/>
                  </a:cxn>
                  <a:cxn ang="0">
                    <a:pos x="6" y="26"/>
                  </a:cxn>
                  <a:cxn ang="0">
                    <a:pos x="4" y="27"/>
                  </a:cxn>
                  <a:cxn ang="0">
                    <a:pos x="7" y="27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6" y="21"/>
                  </a:cxn>
                  <a:cxn ang="0">
                    <a:pos x="6" y="14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7" y="8"/>
                  </a:cxn>
                  <a:cxn ang="0">
                    <a:pos x="4" y="6"/>
                  </a:cxn>
                  <a:cxn ang="0">
                    <a:pos x="7" y="8"/>
                  </a:cxn>
                  <a:cxn ang="0">
                    <a:pos x="10" y="3"/>
                  </a:cxn>
                </a:cxnLst>
                <a:rect l="0" t="0" r="r" b="b"/>
                <a:pathLst>
                  <a:path w="10" h="34">
                    <a:moveTo>
                      <a:pt x="10" y="3"/>
                    </a:moveTo>
                    <a:lnTo>
                      <a:pt x="6" y="0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14"/>
                    </a:lnTo>
                    <a:lnTo>
                      <a:pt x="0" y="23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7" y="34"/>
                    </a:lnTo>
                    <a:lnTo>
                      <a:pt x="10" y="29"/>
                    </a:lnTo>
                    <a:lnTo>
                      <a:pt x="6" y="26"/>
                    </a:lnTo>
                    <a:lnTo>
                      <a:pt x="4" y="27"/>
                    </a:lnTo>
                    <a:lnTo>
                      <a:pt x="7" y="27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7" y="8"/>
                    </a:lnTo>
                    <a:lnTo>
                      <a:pt x="4" y="6"/>
                    </a:lnTo>
                    <a:lnTo>
                      <a:pt x="7" y="8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4" name="Freeform 338"/>
              <p:cNvSpPr>
                <a:spLocks/>
              </p:cNvSpPr>
              <p:nvPr/>
            </p:nvSpPr>
            <p:spPr bwMode="auto">
              <a:xfrm>
                <a:off x="3011" y="-279"/>
                <a:ext cx="22" cy="1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11"/>
                  </a:cxn>
                  <a:cxn ang="0">
                    <a:pos x="13" y="11"/>
                  </a:cxn>
                  <a:cxn ang="0">
                    <a:pos x="17" y="9"/>
                  </a:cxn>
                  <a:cxn ang="0">
                    <a:pos x="19" y="7"/>
                  </a:cxn>
                  <a:cxn ang="0">
                    <a:pos x="22" y="3"/>
                  </a:cxn>
                  <a:cxn ang="0">
                    <a:pos x="17" y="0"/>
                  </a:cxn>
                  <a:cxn ang="0">
                    <a:pos x="14" y="4"/>
                  </a:cxn>
                  <a:cxn ang="0">
                    <a:pos x="16" y="6"/>
                  </a:cxn>
                  <a:cxn ang="0">
                    <a:pos x="16" y="3"/>
                  </a:cxn>
                  <a:cxn ang="0">
                    <a:pos x="11" y="4"/>
                  </a:cxn>
                  <a:cxn ang="0">
                    <a:pos x="11" y="7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9" y="7"/>
                  </a:cxn>
                  <a:cxn ang="0">
                    <a:pos x="11" y="4"/>
                  </a:cxn>
                  <a:cxn ang="0">
                    <a:pos x="6" y="3"/>
                  </a:cxn>
                  <a:cxn ang="0">
                    <a:pos x="5" y="6"/>
                  </a:cxn>
                  <a:cxn ang="0">
                    <a:pos x="8" y="4"/>
                  </a:cxn>
                  <a:cxn ang="0">
                    <a:pos x="5" y="0"/>
                  </a:cxn>
                </a:cxnLst>
                <a:rect l="0" t="0" r="r" b="b"/>
                <a:pathLst>
                  <a:path w="22" h="11">
                    <a:moveTo>
                      <a:pt x="5" y="0"/>
                    </a:moveTo>
                    <a:lnTo>
                      <a:pt x="0" y="3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11"/>
                    </a:lnTo>
                    <a:lnTo>
                      <a:pt x="13" y="11"/>
                    </a:lnTo>
                    <a:lnTo>
                      <a:pt x="17" y="9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17" y="0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6" y="3"/>
                    </a:lnTo>
                    <a:lnTo>
                      <a:pt x="5" y="6"/>
                    </a:lnTo>
                    <a:lnTo>
                      <a:pt x="8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5" name="Freeform 339"/>
              <p:cNvSpPr>
                <a:spLocks/>
              </p:cNvSpPr>
              <p:nvPr/>
            </p:nvSpPr>
            <p:spPr bwMode="auto">
              <a:xfrm>
                <a:off x="3022" y="-290"/>
                <a:ext cx="11" cy="22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3" y="22"/>
                  </a:cxn>
                  <a:cxn ang="0">
                    <a:pos x="8" y="18"/>
                  </a:cxn>
                  <a:cxn ang="0">
                    <a:pos x="9" y="17"/>
                  </a:cxn>
                  <a:cxn ang="0">
                    <a:pos x="11" y="12"/>
                  </a:cxn>
                  <a:cxn ang="0">
                    <a:pos x="11" y="9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3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8"/>
                  </a:cxn>
                  <a:cxn ang="0">
                    <a:pos x="6" y="5"/>
                  </a:cxn>
                  <a:cxn ang="0">
                    <a:pos x="3" y="6"/>
                  </a:cxn>
                  <a:cxn ang="0">
                    <a:pos x="5" y="11"/>
                  </a:cxn>
                  <a:cxn ang="0">
                    <a:pos x="8" y="9"/>
                  </a:cxn>
                  <a:cxn ang="0">
                    <a:pos x="5" y="9"/>
                  </a:cxn>
                  <a:cxn ang="0">
                    <a:pos x="5" y="11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3" y="15"/>
                  </a:cxn>
                  <a:cxn ang="0">
                    <a:pos x="6" y="15"/>
                  </a:cxn>
                  <a:cxn ang="0">
                    <a:pos x="5" y="14"/>
                  </a:cxn>
                  <a:cxn ang="0">
                    <a:pos x="0" y="17"/>
                  </a:cxn>
                </a:cxnLst>
                <a:rect l="0" t="0" r="r" b="b"/>
                <a:pathLst>
                  <a:path w="11" h="22">
                    <a:moveTo>
                      <a:pt x="0" y="17"/>
                    </a:moveTo>
                    <a:lnTo>
                      <a:pt x="3" y="22"/>
                    </a:lnTo>
                    <a:lnTo>
                      <a:pt x="8" y="18"/>
                    </a:lnTo>
                    <a:lnTo>
                      <a:pt x="9" y="17"/>
                    </a:lnTo>
                    <a:lnTo>
                      <a:pt x="11" y="12"/>
                    </a:lnTo>
                    <a:lnTo>
                      <a:pt x="11" y="9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3" y="6"/>
                    </a:lnTo>
                    <a:lnTo>
                      <a:pt x="5" y="11"/>
                    </a:lnTo>
                    <a:lnTo>
                      <a:pt x="8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3" y="15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6" name="Freeform 340"/>
              <p:cNvSpPr>
                <a:spLocks/>
              </p:cNvSpPr>
              <p:nvPr/>
            </p:nvSpPr>
            <p:spPr bwMode="auto">
              <a:xfrm>
                <a:off x="3011" y="-291"/>
                <a:ext cx="22" cy="10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22" y="7"/>
                  </a:cxn>
                  <a:cxn ang="0">
                    <a:pos x="19" y="3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5" y="10"/>
                  </a:cxn>
                  <a:cxn ang="0">
                    <a:pos x="8" y="6"/>
                  </a:cxn>
                  <a:cxn ang="0">
                    <a:pos x="5" y="4"/>
                  </a:cxn>
                  <a:cxn ang="0">
                    <a:pos x="6" y="7"/>
                  </a:cxn>
                  <a:cxn ang="0">
                    <a:pos x="11" y="6"/>
                  </a:cxn>
                  <a:cxn ang="0">
                    <a:pos x="9" y="3"/>
                  </a:cxn>
                  <a:cxn ang="0">
                    <a:pos x="9" y="6"/>
                  </a:cxn>
                  <a:cxn ang="0">
                    <a:pos x="11" y="6"/>
                  </a:cxn>
                  <a:cxn ang="0">
                    <a:pos x="11" y="3"/>
                  </a:cxn>
                  <a:cxn ang="0">
                    <a:pos x="11" y="6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4" y="6"/>
                  </a:cxn>
                  <a:cxn ang="0">
                    <a:pos x="17" y="10"/>
                  </a:cxn>
                </a:cxnLst>
                <a:rect l="0" t="0" r="r" b="b"/>
                <a:pathLst>
                  <a:path w="22" h="10">
                    <a:moveTo>
                      <a:pt x="17" y="10"/>
                    </a:moveTo>
                    <a:lnTo>
                      <a:pt x="22" y="7"/>
                    </a:lnTo>
                    <a:lnTo>
                      <a:pt x="19" y="3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5" y="4"/>
                    </a:lnTo>
                    <a:lnTo>
                      <a:pt x="6" y="7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7" name="Freeform 341"/>
              <p:cNvSpPr>
                <a:spLocks/>
              </p:cNvSpPr>
              <p:nvPr/>
            </p:nvSpPr>
            <p:spPr bwMode="auto">
              <a:xfrm>
                <a:off x="3010" y="-290"/>
                <a:ext cx="10" cy="11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6" y="11"/>
                  </a:cxn>
                  <a:cxn ang="0">
                    <a:pos x="7" y="6"/>
                  </a:cxn>
                  <a:cxn ang="0">
                    <a:pos x="4" y="5"/>
                  </a:cxn>
                  <a:cxn ang="0">
                    <a:pos x="6" y="8"/>
                  </a:cxn>
                  <a:cxn ang="0">
                    <a:pos x="10" y="5"/>
                  </a:cxn>
                </a:cxnLst>
                <a:rect l="0" t="0" r="r" b="b"/>
                <a:pathLst>
                  <a:path w="10" h="11">
                    <a:moveTo>
                      <a:pt x="10" y="5"/>
                    </a:moveTo>
                    <a:lnTo>
                      <a:pt x="7" y="0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6" y="11"/>
                    </a:lnTo>
                    <a:lnTo>
                      <a:pt x="7" y="6"/>
                    </a:lnTo>
                    <a:lnTo>
                      <a:pt x="4" y="5"/>
                    </a:lnTo>
                    <a:lnTo>
                      <a:pt x="6" y="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" name="Rectangle 342"/>
              <p:cNvSpPr>
                <a:spLocks noChangeArrowheads="1"/>
              </p:cNvSpPr>
              <p:nvPr/>
            </p:nvSpPr>
            <p:spPr bwMode="auto">
              <a:xfrm>
                <a:off x="3079" y="-294"/>
                <a:ext cx="6" cy="7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9" name="Rectangle 343"/>
              <p:cNvSpPr>
                <a:spLocks noChangeArrowheads="1"/>
              </p:cNvSpPr>
              <p:nvPr/>
            </p:nvSpPr>
            <p:spPr bwMode="auto">
              <a:xfrm>
                <a:off x="3080" y="-294"/>
                <a:ext cx="6" cy="7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0" name="Rectangle 344"/>
              <p:cNvSpPr>
                <a:spLocks noChangeArrowheads="1"/>
              </p:cNvSpPr>
              <p:nvPr/>
            </p:nvSpPr>
            <p:spPr bwMode="auto">
              <a:xfrm>
                <a:off x="3082" y="-297"/>
                <a:ext cx="16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1" name="Rectangle 345"/>
              <p:cNvSpPr>
                <a:spLocks noChangeArrowheads="1"/>
              </p:cNvSpPr>
              <p:nvPr/>
            </p:nvSpPr>
            <p:spPr bwMode="auto">
              <a:xfrm>
                <a:off x="3082" y="-218"/>
                <a:ext cx="16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2" name="Freeform 346"/>
              <p:cNvSpPr>
                <a:spLocks/>
              </p:cNvSpPr>
              <p:nvPr/>
            </p:nvSpPr>
            <p:spPr bwMode="auto">
              <a:xfrm>
                <a:off x="3112" y="-267"/>
                <a:ext cx="6" cy="5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55"/>
                  </a:cxn>
                  <a:cxn ang="0">
                    <a:pos x="6" y="55"/>
                  </a:cxn>
                  <a:cxn ang="0">
                    <a:pos x="6" y="49"/>
                  </a:cxn>
                  <a:cxn ang="0">
                    <a:pos x="3" y="49"/>
                  </a:cxn>
                  <a:cxn ang="0">
                    <a:pos x="3" y="52"/>
                  </a:cxn>
                  <a:cxn ang="0">
                    <a:pos x="6" y="52"/>
                  </a:cxn>
                  <a:cxn ang="0">
                    <a:pos x="6" y="0"/>
                  </a:cxn>
                </a:cxnLst>
                <a:rect l="0" t="0" r="r" b="b"/>
                <a:pathLst>
                  <a:path w="6" h="55">
                    <a:moveTo>
                      <a:pt x="6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6" y="55"/>
                    </a:lnTo>
                    <a:lnTo>
                      <a:pt x="6" y="49"/>
                    </a:lnTo>
                    <a:lnTo>
                      <a:pt x="3" y="49"/>
                    </a:lnTo>
                    <a:lnTo>
                      <a:pt x="3" y="52"/>
                    </a:lnTo>
                    <a:lnTo>
                      <a:pt x="6" y="5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3" name="Freeform 347"/>
              <p:cNvSpPr>
                <a:spLocks/>
              </p:cNvSpPr>
              <p:nvPr/>
            </p:nvSpPr>
            <p:spPr bwMode="auto">
              <a:xfrm>
                <a:off x="3115" y="-270"/>
                <a:ext cx="6" cy="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55"/>
                  </a:cxn>
                  <a:cxn ang="0">
                    <a:pos x="6" y="55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6" h="55">
                    <a:moveTo>
                      <a:pt x="0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5"/>
                    </a:lnTo>
                    <a:lnTo>
                      <a:pt x="6" y="55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4" name="Freeform 348"/>
              <p:cNvSpPr>
                <a:spLocks/>
              </p:cNvSpPr>
              <p:nvPr/>
            </p:nvSpPr>
            <p:spPr bwMode="auto">
              <a:xfrm>
                <a:off x="3115" y="-272"/>
                <a:ext cx="34" cy="42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6" y="7"/>
                  </a:cxn>
                  <a:cxn ang="0">
                    <a:pos x="12" y="7"/>
                  </a:cxn>
                  <a:cxn ang="0">
                    <a:pos x="11" y="7"/>
                  </a:cxn>
                  <a:cxn ang="0">
                    <a:pos x="18" y="4"/>
                  </a:cxn>
                  <a:cxn ang="0">
                    <a:pos x="22" y="10"/>
                  </a:cxn>
                  <a:cxn ang="0">
                    <a:pos x="22" y="10"/>
                  </a:cxn>
                  <a:cxn ang="0">
                    <a:pos x="28" y="11"/>
                  </a:cxn>
                  <a:cxn ang="0">
                    <a:pos x="28" y="20"/>
                  </a:cxn>
                  <a:cxn ang="0">
                    <a:pos x="28" y="19"/>
                  </a:cxn>
                  <a:cxn ang="0">
                    <a:pos x="31" y="23"/>
                  </a:cxn>
                  <a:cxn ang="0">
                    <a:pos x="25" y="29"/>
                  </a:cxn>
                  <a:cxn ang="0">
                    <a:pos x="26" y="29"/>
                  </a:cxn>
                  <a:cxn ang="0">
                    <a:pos x="23" y="36"/>
                  </a:cxn>
                  <a:cxn ang="0">
                    <a:pos x="17" y="37"/>
                  </a:cxn>
                  <a:cxn ang="0">
                    <a:pos x="18" y="36"/>
                  </a:cxn>
                  <a:cxn ang="0">
                    <a:pos x="11" y="39"/>
                  </a:cxn>
                  <a:cxn ang="0">
                    <a:pos x="8" y="34"/>
                  </a:cxn>
                  <a:cxn ang="0">
                    <a:pos x="9" y="34"/>
                  </a:cxn>
                  <a:cxn ang="0">
                    <a:pos x="0" y="34"/>
                  </a:cxn>
                  <a:cxn ang="0">
                    <a:pos x="3" y="37"/>
                  </a:cxn>
                  <a:cxn ang="0">
                    <a:pos x="9" y="42"/>
                  </a:cxn>
                  <a:cxn ang="0">
                    <a:pos x="25" y="39"/>
                  </a:cxn>
                  <a:cxn ang="0">
                    <a:pos x="26" y="39"/>
                  </a:cxn>
                  <a:cxn ang="0">
                    <a:pos x="31" y="32"/>
                  </a:cxn>
                  <a:cxn ang="0">
                    <a:pos x="34" y="17"/>
                  </a:cxn>
                  <a:cxn ang="0">
                    <a:pos x="26" y="5"/>
                  </a:cxn>
                  <a:cxn ang="0">
                    <a:pos x="25" y="5"/>
                  </a:cxn>
                  <a:cxn ang="0">
                    <a:pos x="18" y="0"/>
                  </a:cxn>
                  <a:cxn ang="0">
                    <a:pos x="9" y="2"/>
                  </a:cxn>
                  <a:cxn ang="0">
                    <a:pos x="3" y="7"/>
                  </a:cxn>
                  <a:cxn ang="0">
                    <a:pos x="0" y="10"/>
                  </a:cxn>
                </a:cxnLst>
                <a:rect l="0" t="0" r="r" b="b"/>
                <a:pathLst>
                  <a:path w="34" h="42">
                    <a:moveTo>
                      <a:pt x="0" y="10"/>
                    </a:moveTo>
                    <a:lnTo>
                      <a:pt x="5" y="14"/>
                    </a:lnTo>
                    <a:lnTo>
                      <a:pt x="9" y="10"/>
                    </a:lnTo>
                    <a:lnTo>
                      <a:pt x="6" y="7"/>
                    </a:lnTo>
                    <a:lnTo>
                      <a:pt x="8" y="10"/>
                    </a:lnTo>
                    <a:lnTo>
                      <a:pt x="12" y="7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7" y="7"/>
                    </a:lnTo>
                    <a:lnTo>
                      <a:pt x="22" y="10"/>
                    </a:lnTo>
                    <a:lnTo>
                      <a:pt x="23" y="7"/>
                    </a:lnTo>
                    <a:lnTo>
                      <a:pt x="22" y="10"/>
                    </a:lnTo>
                    <a:lnTo>
                      <a:pt x="26" y="14"/>
                    </a:lnTo>
                    <a:lnTo>
                      <a:pt x="28" y="11"/>
                    </a:lnTo>
                    <a:lnTo>
                      <a:pt x="25" y="13"/>
                    </a:lnTo>
                    <a:lnTo>
                      <a:pt x="28" y="20"/>
                    </a:lnTo>
                    <a:lnTo>
                      <a:pt x="31" y="19"/>
                    </a:lnTo>
                    <a:lnTo>
                      <a:pt x="28" y="19"/>
                    </a:lnTo>
                    <a:lnTo>
                      <a:pt x="28" y="23"/>
                    </a:lnTo>
                    <a:lnTo>
                      <a:pt x="31" y="23"/>
                    </a:lnTo>
                    <a:lnTo>
                      <a:pt x="28" y="22"/>
                    </a:lnTo>
                    <a:lnTo>
                      <a:pt x="25" y="29"/>
                    </a:lnTo>
                    <a:lnTo>
                      <a:pt x="28" y="31"/>
                    </a:lnTo>
                    <a:lnTo>
                      <a:pt x="26" y="29"/>
                    </a:lnTo>
                    <a:lnTo>
                      <a:pt x="22" y="34"/>
                    </a:lnTo>
                    <a:lnTo>
                      <a:pt x="23" y="36"/>
                    </a:lnTo>
                    <a:lnTo>
                      <a:pt x="22" y="34"/>
                    </a:lnTo>
                    <a:lnTo>
                      <a:pt x="17" y="37"/>
                    </a:lnTo>
                    <a:lnTo>
                      <a:pt x="18" y="39"/>
                    </a:lnTo>
                    <a:lnTo>
                      <a:pt x="18" y="36"/>
                    </a:lnTo>
                    <a:lnTo>
                      <a:pt x="11" y="36"/>
                    </a:lnTo>
                    <a:lnTo>
                      <a:pt x="11" y="39"/>
                    </a:lnTo>
                    <a:lnTo>
                      <a:pt x="12" y="37"/>
                    </a:lnTo>
                    <a:lnTo>
                      <a:pt x="8" y="34"/>
                    </a:lnTo>
                    <a:lnTo>
                      <a:pt x="6" y="36"/>
                    </a:lnTo>
                    <a:lnTo>
                      <a:pt x="9" y="34"/>
                    </a:lnTo>
                    <a:lnTo>
                      <a:pt x="5" y="29"/>
                    </a:lnTo>
                    <a:lnTo>
                      <a:pt x="0" y="34"/>
                    </a:lnTo>
                    <a:lnTo>
                      <a:pt x="5" y="39"/>
                    </a:lnTo>
                    <a:lnTo>
                      <a:pt x="3" y="37"/>
                    </a:lnTo>
                    <a:lnTo>
                      <a:pt x="5" y="39"/>
                    </a:lnTo>
                    <a:lnTo>
                      <a:pt x="9" y="42"/>
                    </a:lnTo>
                    <a:lnTo>
                      <a:pt x="20" y="42"/>
                    </a:lnTo>
                    <a:lnTo>
                      <a:pt x="25" y="39"/>
                    </a:lnTo>
                    <a:lnTo>
                      <a:pt x="28" y="37"/>
                    </a:lnTo>
                    <a:lnTo>
                      <a:pt x="26" y="39"/>
                    </a:lnTo>
                    <a:lnTo>
                      <a:pt x="31" y="34"/>
                    </a:lnTo>
                    <a:lnTo>
                      <a:pt x="31" y="32"/>
                    </a:lnTo>
                    <a:lnTo>
                      <a:pt x="34" y="25"/>
                    </a:lnTo>
                    <a:lnTo>
                      <a:pt x="34" y="17"/>
                    </a:lnTo>
                    <a:lnTo>
                      <a:pt x="31" y="10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5" y="5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5" name="Freeform 349"/>
              <p:cNvSpPr>
                <a:spLocks/>
              </p:cNvSpPr>
              <p:nvPr/>
            </p:nvSpPr>
            <p:spPr bwMode="auto">
              <a:xfrm>
                <a:off x="3115" y="-268"/>
                <a:ext cx="32" cy="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10"/>
                  </a:cxn>
                  <a:cxn ang="0">
                    <a:pos x="12" y="6"/>
                  </a:cxn>
                  <a:cxn ang="0">
                    <a:pos x="11" y="3"/>
                  </a:cxn>
                  <a:cxn ang="0">
                    <a:pos x="11" y="6"/>
                  </a:cxn>
                  <a:cxn ang="0">
                    <a:pos x="18" y="6"/>
                  </a:cxn>
                  <a:cxn ang="0">
                    <a:pos x="18" y="3"/>
                  </a:cxn>
                  <a:cxn ang="0">
                    <a:pos x="17" y="6"/>
                  </a:cxn>
                  <a:cxn ang="0">
                    <a:pos x="22" y="9"/>
                  </a:cxn>
                  <a:cxn ang="0">
                    <a:pos x="23" y="6"/>
                  </a:cxn>
                  <a:cxn ang="0">
                    <a:pos x="22" y="9"/>
                  </a:cxn>
                  <a:cxn ang="0">
                    <a:pos x="25" y="12"/>
                  </a:cxn>
                  <a:cxn ang="0">
                    <a:pos x="26" y="9"/>
                  </a:cxn>
                  <a:cxn ang="0">
                    <a:pos x="23" y="10"/>
                  </a:cxn>
                  <a:cxn ang="0">
                    <a:pos x="26" y="18"/>
                  </a:cxn>
                  <a:cxn ang="0">
                    <a:pos x="29" y="16"/>
                  </a:cxn>
                  <a:cxn ang="0">
                    <a:pos x="26" y="16"/>
                  </a:cxn>
                  <a:cxn ang="0">
                    <a:pos x="26" y="21"/>
                  </a:cxn>
                  <a:cxn ang="0">
                    <a:pos x="29" y="21"/>
                  </a:cxn>
                  <a:cxn ang="0">
                    <a:pos x="26" y="19"/>
                  </a:cxn>
                  <a:cxn ang="0">
                    <a:pos x="23" y="27"/>
                  </a:cxn>
                  <a:cxn ang="0">
                    <a:pos x="26" y="28"/>
                  </a:cxn>
                  <a:cxn ang="0">
                    <a:pos x="25" y="27"/>
                  </a:cxn>
                  <a:cxn ang="0">
                    <a:pos x="22" y="30"/>
                  </a:cxn>
                  <a:cxn ang="0">
                    <a:pos x="23" y="32"/>
                  </a:cxn>
                  <a:cxn ang="0">
                    <a:pos x="22" y="30"/>
                  </a:cxn>
                  <a:cxn ang="0">
                    <a:pos x="17" y="33"/>
                  </a:cxn>
                  <a:cxn ang="0">
                    <a:pos x="18" y="35"/>
                  </a:cxn>
                  <a:cxn ang="0">
                    <a:pos x="18" y="32"/>
                  </a:cxn>
                  <a:cxn ang="0">
                    <a:pos x="11" y="32"/>
                  </a:cxn>
                  <a:cxn ang="0">
                    <a:pos x="11" y="35"/>
                  </a:cxn>
                  <a:cxn ang="0">
                    <a:pos x="12" y="32"/>
                  </a:cxn>
                  <a:cxn ang="0">
                    <a:pos x="3" y="27"/>
                  </a:cxn>
                  <a:cxn ang="0">
                    <a:pos x="0" y="33"/>
                  </a:cxn>
                  <a:cxn ang="0">
                    <a:pos x="9" y="38"/>
                  </a:cxn>
                  <a:cxn ang="0">
                    <a:pos x="20" y="38"/>
                  </a:cxn>
                  <a:cxn ang="0">
                    <a:pos x="25" y="35"/>
                  </a:cxn>
                  <a:cxn ang="0">
                    <a:pos x="28" y="33"/>
                  </a:cxn>
                  <a:cxn ang="0">
                    <a:pos x="26" y="35"/>
                  </a:cxn>
                  <a:cxn ang="0">
                    <a:pos x="29" y="32"/>
                  </a:cxn>
                  <a:cxn ang="0">
                    <a:pos x="29" y="30"/>
                  </a:cxn>
                  <a:cxn ang="0">
                    <a:pos x="32" y="22"/>
                  </a:cxn>
                  <a:cxn ang="0">
                    <a:pos x="32" y="15"/>
                  </a:cxn>
                  <a:cxn ang="0">
                    <a:pos x="29" y="7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25" y="4"/>
                  </a:cxn>
                  <a:cxn ang="0">
                    <a:pos x="20" y="1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32" h="38">
                    <a:moveTo>
                      <a:pt x="0" y="4"/>
                    </a:moveTo>
                    <a:lnTo>
                      <a:pt x="3" y="10"/>
                    </a:lnTo>
                    <a:lnTo>
                      <a:pt x="12" y="6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7" y="6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9"/>
                    </a:lnTo>
                    <a:lnTo>
                      <a:pt x="25" y="12"/>
                    </a:lnTo>
                    <a:lnTo>
                      <a:pt x="26" y="9"/>
                    </a:lnTo>
                    <a:lnTo>
                      <a:pt x="23" y="10"/>
                    </a:lnTo>
                    <a:lnTo>
                      <a:pt x="26" y="18"/>
                    </a:lnTo>
                    <a:lnTo>
                      <a:pt x="29" y="16"/>
                    </a:lnTo>
                    <a:lnTo>
                      <a:pt x="26" y="16"/>
                    </a:lnTo>
                    <a:lnTo>
                      <a:pt x="26" y="21"/>
                    </a:lnTo>
                    <a:lnTo>
                      <a:pt x="29" y="21"/>
                    </a:lnTo>
                    <a:lnTo>
                      <a:pt x="26" y="19"/>
                    </a:lnTo>
                    <a:lnTo>
                      <a:pt x="23" y="27"/>
                    </a:lnTo>
                    <a:lnTo>
                      <a:pt x="26" y="28"/>
                    </a:lnTo>
                    <a:lnTo>
                      <a:pt x="25" y="27"/>
                    </a:lnTo>
                    <a:lnTo>
                      <a:pt x="22" y="30"/>
                    </a:lnTo>
                    <a:lnTo>
                      <a:pt x="23" y="32"/>
                    </a:lnTo>
                    <a:lnTo>
                      <a:pt x="22" y="30"/>
                    </a:lnTo>
                    <a:lnTo>
                      <a:pt x="17" y="33"/>
                    </a:lnTo>
                    <a:lnTo>
                      <a:pt x="18" y="35"/>
                    </a:lnTo>
                    <a:lnTo>
                      <a:pt x="18" y="32"/>
                    </a:lnTo>
                    <a:lnTo>
                      <a:pt x="11" y="32"/>
                    </a:lnTo>
                    <a:lnTo>
                      <a:pt x="11" y="35"/>
                    </a:lnTo>
                    <a:lnTo>
                      <a:pt x="12" y="32"/>
                    </a:lnTo>
                    <a:lnTo>
                      <a:pt x="3" y="27"/>
                    </a:lnTo>
                    <a:lnTo>
                      <a:pt x="0" y="33"/>
                    </a:lnTo>
                    <a:lnTo>
                      <a:pt x="9" y="38"/>
                    </a:lnTo>
                    <a:lnTo>
                      <a:pt x="20" y="38"/>
                    </a:lnTo>
                    <a:lnTo>
                      <a:pt x="25" y="35"/>
                    </a:lnTo>
                    <a:lnTo>
                      <a:pt x="28" y="33"/>
                    </a:lnTo>
                    <a:lnTo>
                      <a:pt x="26" y="35"/>
                    </a:lnTo>
                    <a:lnTo>
                      <a:pt x="29" y="32"/>
                    </a:lnTo>
                    <a:lnTo>
                      <a:pt x="29" y="30"/>
                    </a:lnTo>
                    <a:lnTo>
                      <a:pt x="32" y="22"/>
                    </a:lnTo>
                    <a:lnTo>
                      <a:pt x="32" y="15"/>
                    </a:lnTo>
                    <a:lnTo>
                      <a:pt x="29" y="7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5" y="4"/>
                    </a:lnTo>
                    <a:lnTo>
                      <a:pt x="20" y="1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6" name="Freeform 350"/>
              <p:cNvSpPr>
                <a:spLocks/>
              </p:cNvSpPr>
              <p:nvPr/>
            </p:nvSpPr>
            <p:spPr bwMode="auto">
              <a:xfrm>
                <a:off x="3159" y="-284"/>
                <a:ext cx="7" cy="5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0" y="54"/>
                  </a:cxn>
                  <a:cxn ang="0">
                    <a:pos x="7" y="54"/>
                  </a:cxn>
                  <a:cxn ang="0">
                    <a:pos x="7" y="48"/>
                  </a:cxn>
                  <a:cxn ang="0">
                    <a:pos x="3" y="48"/>
                  </a:cxn>
                  <a:cxn ang="0">
                    <a:pos x="3" y="51"/>
                  </a:cxn>
                  <a:cxn ang="0">
                    <a:pos x="7" y="51"/>
                  </a:cxn>
                  <a:cxn ang="0">
                    <a:pos x="7" y="0"/>
                  </a:cxn>
                </a:cxnLst>
                <a:rect l="0" t="0" r="r" b="b"/>
                <a:pathLst>
                  <a:path w="7" h="54">
                    <a:moveTo>
                      <a:pt x="7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7" y="54"/>
                    </a:lnTo>
                    <a:lnTo>
                      <a:pt x="7" y="48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7" y="5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7" name="Freeform 351"/>
              <p:cNvSpPr>
                <a:spLocks/>
              </p:cNvSpPr>
              <p:nvPr/>
            </p:nvSpPr>
            <p:spPr bwMode="auto">
              <a:xfrm>
                <a:off x="3162" y="-287"/>
                <a:ext cx="7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4" y="3"/>
                  </a:cxn>
                  <a:cxn ang="0">
                    <a:pos x="0" y="3"/>
                  </a:cxn>
                  <a:cxn ang="0">
                    <a:pos x="0" y="54"/>
                  </a:cxn>
                  <a:cxn ang="0">
                    <a:pos x="7" y="54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54">
                    <a:moveTo>
                      <a:pt x="0" y="0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54"/>
                    </a:lnTo>
                    <a:lnTo>
                      <a:pt x="7" y="54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8" name="Freeform 352"/>
              <p:cNvSpPr>
                <a:spLocks/>
              </p:cNvSpPr>
              <p:nvPr/>
            </p:nvSpPr>
            <p:spPr bwMode="auto">
              <a:xfrm>
                <a:off x="3164" y="-272"/>
                <a:ext cx="32" cy="3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7"/>
                  </a:cxn>
                  <a:cxn ang="0">
                    <a:pos x="12" y="10"/>
                  </a:cxn>
                  <a:cxn ang="0">
                    <a:pos x="9" y="7"/>
                  </a:cxn>
                  <a:cxn ang="0">
                    <a:pos x="11" y="10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1" y="4"/>
                  </a:cxn>
                  <a:cxn ang="0">
                    <a:pos x="20" y="7"/>
                  </a:cxn>
                  <a:cxn ang="0">
                    <a:pos x="24" y="10"/>
                  </a:cxn>
                  <a:cxn ang="0">
                    <a:pos x="26" y="7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9" y="14"/>
                  </a:cxn>
                  <a:cxn ang="0">
                    <a:pos x="26" y="14"/>
                  </a:cxn>
                  <a:cxn ang="0">
                    <a:pos x="26" y="39"/>
                  </a:cxn>
                  <a:cxn ang="0">
                    <a:pos x="32" y="39"/>
                  </a:cxn>
                  <a:cxn ang="0">
                    <a:pos x="32" y="13"/>
                  </a:cxn>
                  <a:cxn ang="0">
                    <a:pos x="29" y="5"/>
                  </a:cxn>
                  <a:cxn ang="0">
                    <a:pos x="27" y="5"/>
                  </a:cxn>
                  <a:cxn ang="0">
                    <a:pos x="23" y="2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8" y="5"/>
                  </a:cxn>
                  <a:cxn ang="0">
                    <a:pos x="6" y="7"/>
                  </a:cxn>
                  <a:cxn ang="0">
                    <a:pos x="8" y="5"/>
                  </a:cxn>
                  <a:cxn ang="0">
                    <a:pos x="0" y="13"/>
                  </a:cxn>
                </a:cxnLst>
                <a:rect l="0" t="0" r="r" b="b"/>
                <a:pathLst>
                  <a:path w="32" h="39">
                    <a:moveTo>
                      <a:pt x="0" y="13"/>
                    </a:moveTo>
                    <a:lnTo>
                      <a:pt x="5" y="17"/>
                    </a:lnTo>
                    <a:lnTo>
                      <a:pt x="12" y="10"/>
                    </a:lnTo>
                    <a:lnTo>
                      <a:pt x="9" y="7"/>
                    </a:lnTo>
                    <a:lnTo>
                      <a:pt x="11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0" y="7"/>
                    </a:lnTo>
                    <a:lnTo>
                      <a:pt x="24" y="10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6" y="16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6" y="39"/>
                    </a:lnTo>
                    <a:lnTo>
                      <a:pt x="32" y="39"/>
                    </a:lnTo>
                    <a:lnTo>
                      <a:pt x="32" y="13"/>
                    </a:lnTo>
                    <a:lnTo>
                      <a:pt x="29" y="5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9" name="Freeform 353"/>
              <p:cNvSpPr>
                <a:spLocks/>
              </p:cNvSpPr>
              <p:nvPr/>
            </p:nvSpPr>
            <p:spPr bwMode="auto">
              <a:xfrm>
                <a:off x="3164" y="-268"/>
                <a:ext cx="29" cy="3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15" y="6"/>
                  </a:cxn>
                  <a:cxn ang="0">
                    <a:pos x="14" y="3"/>
                  </a:cxn>
                  <a:cxn ang="0">
                    <a:pos x="14" y="6"/>
                  </a:cxn>
                  <a:cxn ang="0">
                    <a:pos x="18" y="6"/>
                  </a:cxn>
                  <a:cxn ang="0">
                    <a:pos x="18" y="3"/>
                  </a:cxn>
                  <a:cxn ang="0">
                    <a:pos x="17" y="6"/>
                  </a:cxn>
                  <a:cxn ang="0">
                    <a:pos x="21" y="9"/>
                  </a:cxn>
                  <a:cxn ang="0">
                    <a:pos x="23" y="6"/>
                  </a:cxn>
                  <a:cxn ang="0">
                    <a:pos x="21" y="7"/>
                  </a:cxn>
                  <a:cxn ang="0">
                    <a:pos x="24" y="12"/>
                  </a:cxn>
                  <a:cxn ang="0">
                    <a:pos x="26" y="10"/>
                  </a:cxn>
                  <a:cxn ang="0">
                    <a:pos x="23" y="10"/>
                  </a:cxn>
                  <a:cxn ang="0">
                    <a:pos x="23" y="38"/>
                  </a:cxn>
                  <a:cxn ang="0">
                    <a:pos x="29" y="38"/>
                  </a:cxn>
                  <a:cxn ang="0">
                    <a:pos x="29" y="32"/>
                  </a:cxn>
                  <a:cxn ang="0">
                    <a:pos x="26" y="32"/>
                  </a:cxn>
                  <a:cxn ang="0">
                    <a:pos x="26" y="35"/>
                  </a:cxn>
                  <a:cxn ang="0">
                    <a:pos x="29" y="35"/>
                  </a:cxn>
                  <a:cxn ang="0">
                    <a:pos x="29" y="9"/>
                  </a:cxn>
                  <a:cxn ang="0">
                    <a:pos x="26" y="4"/>
                  </a:cxn>
                  <a:cxn ang="0">
                    <a:pos x="24" y="4"/>
                  </a:cxn>
                  <a:cxn ang="0">
                    <a:pos x="20" y="1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8" y="4"/>
                  </a:cxn>
                  <a:cxn ang="0">
                    <a:pos x="0" y="9"/>
                  </a:cxn>
                </a:cxnLst>
                <a:rect l="0" t="0" r="r" b="b"/>
                <a:pathLst>
                  <a:path w="29" h="38">
                    <a:moveTo>
                      <a:pt x="0" y="9"/>
                    </a:moveTo>
                    <a:lnTo>
                      <a:pt x="3" y="13"/>
                    </a:lnTo>
                    <a:lnTo>
                      <a:pt x="11" y="9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7" y="6"/>
                    </a:lnTo>
                    <a:lnTo>
                      <a:pt x="21" y="9"/>
                    </a:lnTo>
                    <a:lnTo>
                      <a:pt x="23" y="6"/>
                    </a:lnTo>
                    <a:lnTo>
                      <a:pt x="21" y="7"/>
                    </a:lnTo>
                    <a:lnTo>
                      <a:pt x="24" y="12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23" y="38"/>
                    </a:lnTo>
                    <a:lnTo>
                      <a:pt x="29" y="38"/>
                    </a:lnTo>
                    <a:lnTo>
                      <a:pt x="29" y="32"/>
                    </a:lnTo>
                    <a:lnTo>
                      <a:pt x="26" y="32"/>
                    </a:lnTo>
                    <a:lnTo>
                      <a:pt x="26" y="35"/>
                    </a:lnTo>
                    <a:lnTo>
                      <a:pt x="29" y="35"/>
                    </a:lnTo>
                    <a:lnTo>
                      <a:pt x="29" y="9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0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0" name="Freeform 354"/>
              <p:cNvSpPr>
                <a:spLocks/>
              </p:cNvSpPr>
              <p:nvPr/>
            </p:nvSpPr>
            <p:spPr bwMode="auto">
              <a:xfrm>
                <a:off x="3242" y="-272"/>
                <a:ext cx="35" cy="42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2" y="7"/>
                  </a:cxn>
                  <a:cxn ang="0">
                    <a:pos x="24" y="2"/>
                  </a:cxn>
                  <a:cxn ang="0">
                    <a:pos x="15" y="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3" y="10"/>
                  </a:cxn>
                  <a:cxn ang="0">
                    <a:pos x="0" y="25"/>
                  </a:cxn>
                  <a:cxn ang="0">
                    <a:pos x="9" y="39"/>
                  </a:cxn>
                  <a:cxn ang="0">
                    <a:pos x="9" y="39"/>
                  </a:cxn>
                  <a:cxn ang="0">
                    <a:pos x="24" y="42"/>
                  </a:cxn>
                  <a:cxn ang="0">
                    <a:pos x="32" y="37"/>
                  </a:cxn>
                  <a:cxn ang="0">
                    <a:pos x="35" y="34"/>
                  </a:cxn>
                  <a:cxn ang="0">
                    <a:pos x="26" y="34"/>
                  </a:cxn>
                  <a:cxn ang="0">
                    <a:pos x="26" y="34"/>
                  </a:cxn>
                  <a:cxn ang="0">
                    <a:pos x="23" y="39"/>
                  </a:cxn>
                  <a:cxn ang="0">
                    <a:pos x="15" y="36"/>
                  </a:cxn>
                  <a:cxn ang="0">
                    <a:pos x="17" y="37"/>
                  </a:cxn>
                  <a:cxn ang="0">
                    <a:pos x="11" y="36"/>
                  </a:cxn>
                  <a:cxn ang="0">
                    <a:pos x="9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5" y="4"/>
                  </a:cxn>
                  <a:cxn ang="0">
                    <a:pos x="23" y="7"/>
                  </a:cxn>
                  <a:cxn ang="0">
                    <a:pos x="21" y="7"/>
                  </a:cxn>
                  <a:cxn ang="0">
                    <a:pos x="27" y="7"/>
                  </a:cxn>
                  <a:cxn ang="0">
                    <a:pos x="30" y="14"/>
                  </a:cxn>
                </a:cxnLst>
                <a:rect l="0" t="0" r="r" b="b"/>
                <a:pathLst>
                  <a:path w="35" h="42">
                    <a:moveTo>
                      <a:pt x="30" y="14"/>
                    </a:moveTo>
                    <a:lnTo>
                      <a:pt x="35" y="10"/>
                    </a:lnTo>
                    <a:lnTo>
                      <a:pt x="30" y="5"/>
                    </a:lnTo>
                    <a:lnTo>
                      <a:pt x="32" y="7"/>
                    </a:lnTo>
                    <a:lnTo>
                      <a:pt x="29" y="5"/>
                    </a:lnTo>
                    <a:lnTo>
                      <a:pt x="24" y="2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14" y="2"/>
                    </a:lnTo>
                    <a:lnTo>
                      <a:pt x="9" y="5"/>
                    </a:lnTo>
                    <a:lnTo>
                      <a:pt x="8" y="7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9" y="39"/>
                    </a:lnTo>
                    <a:lnTo>
                      <a:pt x="8" y="37"/>
                    </a:lnTo>
                    <a:lnTo>
                      <a:pt x="9" y="39"/>
                    </a:lnTo>
                    <a:lnTo>
                      <a:pt x="14" y="42"/>
                    </a:lnTo>
                    <a:lnTo>
                      <a:pt x="24" y="42"/>
                    </a:lnTo>
                    <a:lnTo>
                      <a:pt x="29" y="39"/>
                    </a:lnTo>
                    <a:lnTo>
                      <a:pt x="32" y="37"/>
                    </a:lnTo>
                    <a:lnTo>
                      <a:pt x="30" y="39"/>
                    </a:lnTo>
                    <a:lnTo>
                      <a:pt x="35" y="34"/>
                    </a:lnTo>
                    <a:lnTo>
                      <a:pt x="30" y="29"/>
                    </a:lnTo>
                    <a:lnTo>
                      <a:pt x="26" y="34"/>
                    </a:lnTo>
                    <a:lnTo>
                      <a:pt x="27" y="36"/>
                    </a:lnTo>
                    <a:lnTo>
                      <a:pt x="26" y="34"/>
                    </a:lnTo>
                    <a:lnTo>
                      <a:pt x="21" y="37"/>
                    </a:lnTo>
                    <a:lnTo>
                      <a:pt x="23" y="39"/>
                    </a:lnTo>
                    <a:lnTo>
                      <a:pt x="23" y="36"/>
                    </a:lnTo>
                    <a:lnTo>
                      <a:pt x="15" y="36"/>
                    </a:lnTo>
                    <a:lnTo>
                      <a:pt x="15" y="39"/>
                    </a:lnTo>
                    <a:lnTo>
                      <a:pt x="17" y="37"/>
                    </a:lnTo>
                    <a:lnTo>
                      <a:pt x="12" y="34"/>
                    </a:lnTo>
                    <a:lnTo>
                      <a:pt x="11" y="36"/>
                    </a:lnTo>
                    <a:lnTo>
                      <a:pt x="14" y="34"/>
                    </a:lnTo>
                    <a:lnTo>
                      <a:pt x="9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4" y="10"/>
                    </a:lnTo>
                    <a:lnTo>
                      <a:pt x="11" y="7"/>
                    </a:lnTo>
                    <a:lnTo>
                      <a:pt x="12" y="10"/>
                    </a:lnTo>
                    <a:lnTo>
                      <a:pt x="17" y="7"/>
                    </a:lnTo>
                    <a:lnTo>
                      <a:pt x="15" y="4"/>
                    </a:lnTo>
                    <a:lnTo>
                      <a:pt x="15" y="7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1" y="7"/>
                    </a:lnTo>
                    <a:lnTo>
                      <a:pt x="26" y="10"/>
                    </a:lnTo>
                    <a:lnTo>
                      <a:pt x="27" y="7"/>
                    </a:lnTo>
                    <a:lnTo>
                      <a:pt x="26" y="1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1" name="Freeform 355"/>
              <p:cNvSpPr>
                <a:spLocks/>
              </p:cNvSpPr>
              <p:nvPr/>
            </p:nvSpPr>
            <p:spPr bwMode="auto">
              <a:xfrm>
                <a:off x="3242" y="-268"/>
                <a:ext cx="35" cy="38"/>
              </a:xfrm>
              <a:custGeom>
                <a:avLst/>
                <a:gdLst/>
                <a:ahLst/>
                <a:cxnLst>
                  <a:cxn ang="0">
                    <a:pos x="30" y="6"/>
                  </a:cxn>
                  <a:cxn ang="0">
                    <a:pos x="29" y="10"/>
                  </a:cxn>
                  <a:cxn ang="0">
                    <a:pos x="29" y="4"/>
                  </a:cxn>
                  <a:cxn ang="0">
                    <a:pos x="23" y="1"/>
                  </a:cxn>
                  <a:cxn ang="0">
                    <a:pos x="14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3" y="7"/>
                  </a:cxn>
                  <a:cxn ang="0">
                    <a:pos x="0" y="22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23" y="38"/>
                  </a:cxn>
                  <a:cxn ang="0">
                    <a:pos x="27" y="33"/>
                  </a:cxn>
                  <a:cxn ang="0">
                    <a:pos x="32" y="28"/>
                  </a:cxn>
                  <a:cxn ang="0">
                    <a:pos x="27" y="30"/>
                  </a:cxn>
                  <a:cxn ang="0">
                    <a:pos x="35" y="28"/>
                  </a:cxn>
                  <a:cxn ang="0">
                    <a:pos x="27" y="25"/>
                  </a:cxn>
                  <a:cxn ang="0">
                    <a:pos x="26" y="32"/>
                  </a:cxn>
                  <a:cxn ang="0">
                    <a:pos x="20" y="33"/>
                  </a:cxn>
                  <a:cxn ang="0">
                    <a:pos x="21" y="32"/>
                  </a:cxn>
                  <a:cxn ang="0">
                    <a:pos x="14" y="35"/>
                  </a:cxn>
                  <a:cxn ang="0">
                    <a:pos x="11" y="30"/>
                  </a:cxn>
                  <a:cxn ang="0">
                    <a:pos x="12" y="30"/>
                  </a:cxn>
                  <a:cxn ang="0">
                    <a:pos x="6" y="28"/>
                  </a:cxn>
                  <a:cxn ang="0">
                    <a:pos x="6" y="19"/>
                  </a:cxn>
                  <a:cxn ang="0">
                    <a:pos x="6" y="21"/>
                  </a:cxn>
                  <a:cxn ang="0">
                    <a:pos x="3" y="16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9" y="6"/>
                  </a:cxn>
                  <a:cxn ang="0">
                    <a:pos x="15" y="6"/>
                  </a:cxn>
                  <a:cxn ang="0">
                    <a:pos x="14" y="6"/>
                  </a:cxn>
                  <a:cxn ang="0">
                    <a:pos x="21" y="3"/>
                  </a:cxn>
                  <a:cxn ang="0">
                    <a:pos x="24" y="9"/>
                  </a:cxn>
                  <a:cxn ang="0">
                    <a:pos x="24" y="7"/>
                  </a:cxn>
                  <a:cxn ang="0">
                    <a:pos x="29" y="15"/>
                  </a:cxn>
                  <a:cxn ang="0">
                    <a:pos x="35" y="10"/>
                  </a:cxn>
                </a:cxnLst>
                <a:rect l="0" t="0" r="r" b="b"/>
                <a:pathLst>
                  <a:path w="35" h="38">
                    <a:moveTo>
                      <a:pt x="35" y="10"/>
                    </a:moveTo>
                    <a:lnTo>
                      <a:pt x="30" y="6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2" y="9"/>
                    </a:lnTo>
                    <a:lnTo>
                      <a:pt x="29" y="4"/>
                    </a:lnTo>
                    <a:lnTo>
                      <a:pt x="27" y="4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30"/>
                    </a:lnTo>
                    <a:lnTo>
                      <a:pt x="8" y="35"/>
                    </a:lnTo>
                    <a:lnTo>
                      <a:pt x="6" y="33"/>
                    </a:lnTo>
                    <a:lnTo>
                      <a:pt x="8" y="35"/>
                    </a:lnTo>
                    <a:lnTo>
                      <a:pt x="12" y="38"/>
                    </a:lnTo>
                    <a:lnTo>
                      <a:pt x="23" y="38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9" y="33"/>
                    </a:lnTo>
                    <a:lnTo>
                      <a:pt x="32" y="28"/>
                    </a:lnTo>
                    <a:lnTo>
                      <a:pt x="29" y="27"/>
                    </a:lnTo>
                    <a:lnTo>
                      <a:pt x="27" y="30"/>
                    </a:lnTo>
                    <a:lnTo>
                      <a:pt x="30" y="33"/>
                    </a:lnTo>
                    <a:lnTo>
                      <a:pt x="35" y="28"/>
                    </a:lnTo>
                    <a:lnTo>
                      <a:pt x="29" y="22"/>
                    </a:lnTo>
                    <a:lnTo>
                      <a:pt x="27" y="25"/>
                    </a:lnTo>
                    <a:lnTo>
                      <a:pt x="24" y="30"/>
                    </a:lnTo>
                    <a:lnTo>
                      <a:pt x="26" y="32"/>
                    </a:lnTo>
                    <a:lnTo>
                      <a:pt x="24" y="30"/>
                    </a:lnTo>
                    <a:lnTo>
                      <a:pt x="20" y="33"/>
                    </a:lnTo>
                    <a:lnTo>
                      <a:pt x="21" y="35"/>
                    </a:lnTo>
                    <a:lnTo>
                      <a:pt x="21" y="32"/>
                    </a:lnTo>
                    <a:lnTo>
                      <a:pt x="14" y="32"/>
                    </a:lnTo>
                    <a:lnTo>
                      <a:pt x="14" y="35"/>
                    </a:lnTo>
                    <a:lnTo>
                      <a:pt x="15" y="33"/>
                    </a:lnTo>
                    <a:lnTo>
                      <a:pt x="11" y="30"/>
                    </a:lnTo>
                    <a:lnTo>
                      <a:pt x="9" y="32"/>
                    </a:lnTo>
                    <a:lnTo>
                      <a:pt x="12" y="30"/>
                    </a:lnTo>
                    <a:lnTo>
                      <a:pt x="9" y="27"/>
                    </a:lnTo>
                    <a:lnTo>
                      <a:pt x="6" y="28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6" y="18"/>
                    </a:lnTo>
                    <a:lnTo>
                      <a:pt x="9" y="10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4" y="9"/>
                    </a:lnTo>
                    <a:lnTo>
                      <a:pt x="26" y="6"/>
                    </a:lnTo>
                    <a:lnTo>
                      <a:pt x="24" y="7"/>
                    </a:lnTo>
                    <a:lnTo>
                      <a:pt x="27" y="12"/>
                    </a:lnTo>
                    <a:lnTo>
                      <a:pt x="29" y="15"/>
                    </a:lnTo>
                    <a:lnTo>
                      <a:pt x="32" y="13"/>
                    </a:lnTo>
                    <a:lnTo>
                      <a:pt x="3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2" name="Freeform 356"/>
              <p:cNvSpPr>
                <a:spLocks/>
              </p:cNvSpPr>
              <p:nvPr/>
            </p:nvSpPr>
            <p:spPr bwMode="auto">
              <a:xfrm>
                <a:off x="3288" y="-267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1"/>
                  </a:cxn>
                  <a:cxn ang="0">
                    <a:pos x="3" y="31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3" name="Freeform 357"/>
              <p:cNvSpPr>
                <a:spLocks/>
              </p:cNvSpPr>
              <p:nvPr/>
            </p:nvSpPr>
            <p:spPr bwMode="auto">
              <a:xfrm>
                <a:off x="3291" y="-270"/>
                <a:ext cx="6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6" h="37">
                    <a:moveTo>
                      <a:pt x="0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4" name="Freeform 358"/>
              <p:cNvSpPr>
                <a:spLocks/>
              </p:cNvSpPr>
              <p:nvPr/>
            </p:nvSpPr>
            <p:spPr bwMode="auto">
              <a:xfrm>
                <a:off x="3292" y="-272"/>
                <a:ext cx="32" cy="3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7"/>
                  </a:cxn>
                  <a:cxn ang="0">
                    <a:pos x="12" y="10"/>
                  </a:cxn>
                  <a:cxn ang="0">
                    <a:pos x="9" y="7"/>
                  </a:cxn>
                  <a:cxn ang="0">
                    <a:pos x="11" y="10"/>
                  </a:cxn>
                  <a:cxn ang="0">
                    <a:pos x="16" y="7"/>
                  </a:cxn>
                  <a:cxn ang="0">
                    <a:pos x="14" y="4"/>
                  </a:cxn>
                  <a:cxn ang="0">
                    <a:pos x="14" y="7"/>
                  </a:cxn>
                  <a:cxn ang="0">
                    <a:pos x="22" y="7"/>
                  </a:cxn>
                  <a:cxn ang="0">
                    <a:pos x="22" y="4"/>
                  </a:cxn>
                  <a:cxn ang="0">
                    <a:pos x="20" y="7"/>
                  </a:cxn>
                  <a:cxn ang="0">
                    <a:pos x="25" y="10"/>
                  </a:cxn>
                  <a:cxn ang="0">
                    <a:pos x="26" y="7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9" y="14"/>
                  </a:cxn>
                  <a:cxn ang="0">
                    <a:pos x="26" y="14"/>
                  </a:cxn>
                  <a:cxn ang="0">
                    <a:pos x="26" y="39"/>
                  </a:cxn>
                  <a:cxn ang="0">
                    <a:pos x="32" y="39"/>
                  </a:cxn>
                  <a:cxn ang="0">
                    <a:pos x="32" y="13"/>
                  </a:cxn>
                  <a:cxn ang="0">
                    <a:pos x="29" y="5"/>
                  </a:cxn>
                  <a:cxn ang="0">
                    <a:pos x="28" y="5"/>
                  </a:cxn>
                  <a:cxn ang="0">
                    <a:pos x="23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8" y="5"/>
                  </a:cxn>
                  <a:cxn ang="0">
                    <a:pos x="6" y="7"/>
                  </a:cxn>
                  <a:cxn ang="0">
                    <a:pos x="8" y="5"/>
                  </a:cxn>
                  <a:cxn ang="0">
                    <a:pos x="0" y="13"/>
                  </a:cxn>
                </a:cxnLst>
                <a:rect l="0" t="0" r="r" b="b"/>
                <a:pathLst>
                  <a:path w="32" h="39">
                    <a:moveTo>
                      <a:pt x="0" y="13"/>
                    </a:moveTo>
                    <a:lnTo>
                      <a:pt x="5" y="17"/>
                    </a:lnTo>
                    <a:lnTo>
                      <a:pt x="12" y="10"/>
                    </a:lnTo>
                    <a:lnTo>
                      <a:pt x="9" y="7"/>
                    </a:lnTo>
                    <a:lnTo>
                      <a:pt x="11" y="10"/>
                    </a:lnTo>
                    <a:lnTo>
                      <a:pt x="16" y="7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22" y="7"/>
                    </a:lnTo>
                    <a:lnTo>
                      <a:pt x="22" y="4"/>
                    </a:lnTo>
                    <a:lnTo>
                      <a:pt x="20" y="7"/>
                    </a:lnTo>
                    <a:lnTo>
                      <a:pt x="25" y="10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6" y="16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6" y="39"/>
                    </a:lnTo>
                    <a:lnTo>
                      <a:pt x="32" y="39"/>
                    </a:lnTo>
                    <a:lnTo>
                      <a:pt x="32" y="13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3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5" name="Freeform 359"/>
              <p:cNvSpPr>
                <a:spLocks/>
              </p:cNvSpPr>
              <p:nvPr/>
            </p:nvSpPr>
            <p:spPr bwMode="auto">
              <a:xfrm>
                <a:off x="3292" y="-268"/>
                <a:ext cx="29" cy="3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16" y="6"/>
                  </a:cxn>
                  <a:cxn ang="0">
                    <a:pos x="14" y="3"/>
                  </a:cxn>
                  <a:cxn ang="0">
                    <a:pos x="14" y="6"/>
                  </a:cxn>
                  <a:cxn ang="0">
                    <a:pos x="19" y="6"/>
                  </a:cxn>
                  <a:cxn ang="0">
                    <a:pos x="19" y="3"/>
                  </a:cxn>
                  <a:cxn ang="0">
                    <a:pos x="17" y="6"/>
                  </a:cxn>
                  <a:cxn ang="0">
                    <a:pos x="22" y="9"/>
                  </a:cxn>
                  <a:cxn ang="0">
                    <a:pos x="23" y="6"/>
                  </a:cxn>
                  <a:cxn ang="0">
                    <a:pos x="22" y="7"/>
                  </a:cxn>
                  <a:cxn ang="0">
                    <a:pos x="25" y="12"/>
                  </a:cxn>
                  <a:cxn ang="0">
                    <a:pos x="26" y="10"/>
                  </a:cxn>
                  <a:cxn ang="0">
                    <a:pos x="23" y="10"/>
                  </a:cxn>
                  <a:cxn ang="0">
                    <a:pos x="23" y="38"/>
                  </a:cxn>
                  <a:cxn ang="0">
                    <a:pos x="29" y="38"/>
                  </a:cxn>
                  <a:cxn ang="0">
                    <a:pos x="29" y="32"/>
                  </a:cxn>
                  <a:cxn ang="0">
                    <a:pos x="26" y="32"/>
                  </a:cxn>
                  <a:cxn ang="0">
                    <a:pos x="26" y="35"/>
                  </a:cxn>
                  <a:cxn ang="0">
                    <a:pos x="29" y="35"/>
                  </a:cxn>
                  <a:cxn ang="0">
                    <a:pos x="29" y="9"/>
                  </a:cxn>
                  <a:cxn ang="0">
                    <a:pos x="26" y="4"/>
                  </a:cxn>
                  <a:cxn ang="0">
                    <a:pos x="25" y="4"/>
                  </a:cxn>
                  <a:cxn ang="0">
                    <a:pos x="20" y="1"/>
                  </a:cxn>
                  <a:cxn ang="0">
                    <a:pos x="19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8" y="4"/>
                  </a:cxn>
                  <a:cxn ang="0">
                    <a:pos x="0" y="9"/>
                  </a:cxn>
                </a:cxnLst>
                <a:rect l="0" t="0" r="r" b="b"/>
                <a:pathLst>
                  <a:path w="29" h="38">
                    <a:moveTo>
                      <a:pt x="0" y="9"/>
                    </a:moveTo>
                    <a:lnTo>
                      <a:pt x="3" y="13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17" y="6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7"/>
                    </a:lnTo>
                    <a:lnTo>
                      <a:pt x="25" y="12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23" y="38"/>
                    </a:lnTo>
                    <a:lnTo>
                      <a:pt x="29" y="38"/>
                    </a:lnTo>
                    <a:lnTo>
                      <a:pt x="29" y="32"/>
                    </a:lnTo>
                    <a:lnTo>
                      <a:pt x="26" y="32"/>
                    </a:lnTo>
                    <a:lnTo>
                      <a:pt x="26" y="35"/>
                    </a:lnTo>
                    <a:lnTo>
                      <a:pt x="29" y="35"/>
                    </a:lnTo>
                    <a:lnTo>
                      <a:pt x="29" y="9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6" name="Freeform 360"/>
              <p:cNvSpPr>
                <a:spLocks/>
              </p:cNvSpPr>
              <p:nvPr/>
            </p:nvSpPr>
            <p:spPr bwMode="auto">
              <a:xfrm>
                <a:off x="3318" y="-272"/>
                <a:ext cx="32" cy="3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5" y="17"/>
                  </a:cxn>
                  <a:cxn ang="0">
                    <a:pos x="12" y="10"/>
                  </a:cxn>
                  <a:cxn ang="0">
                    <a:pos x="9" y="7"/>
                  </a:cxn>
                  <a:cxn ang="0">
                    <a:pos x="11" y="10"/>
                  </a:cxn>
                  <a:cxn ang="0">
                    <a:pos x="16" y="7"/>
                  </a:cxn>
                  <a:cxn ang="0">
                    <a:pos x="14" y="4"/>
                  </a:cxn>
                  <a:cxn ang="0">
                    <a:pos x="14" y="7"/>
                  </a:cxn>
                  <a:cxn ang="0">
                    <a:pos x="22" y="7"/>
                  </a:cxn>
                  <a:cxn ang="0">
                    <a:pos x="22" y="4"/>
                  </a:cxn>
                  <a:cxn ang="0">
                    <a:pos x="20" y="7"/>
                  </a:cxn>
                  <a:cxn ang="0">
                    <a:pos x="25" y="10"/>
                  </a:cxn>
                  <a:cxn ang="0">
                    <a:pos x="26" y="7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9" y="14"/>
                  </a:cxn>
                  <a:cxn ang="0">
                    <a:pos x="26" y="14"/>
                  </a:cxn>
                  <a:cxn ang="0">
                    <a:pos x="26" y="39"/>
                  </a:cxn>
                  <a:cxn ang="0">
                    <a:pos x="32" y="39"/>
                  </a:cxn>
                  <a:cxn ang="0">
                    <a:pos x="32" y="13"/>
                  </a:cxn>
                  <a:cxn ang="0">
                    <a:pos x="29" y="5"/>
                  </a:cxn>
                  <a:cxn ang="0">
                    <a:pos x="28" y="5"/>
                  </a:cxn>
                  <a:cxn ang="0">
                    <a:pos x="23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8" y="5"/>
                  </a:cxn>
                  <a:cxn ang="0">
                    <a:pos x="6" y="7"/>
                  </a:cxn>
                  <a:cxn ang="0">
                    <a:pos x="8" y="5"/>
                  </a:cxn>
                  <a:cxn ang="0">
                    <a:pos x="0" y="13"/>
                  </a:cxn>
                </a:cxnLst>
                <a:rect l="0" t="0" r="r" b="b"/>
                <a:pathLst>
                  <a:path w="32" h="39">
                    <a:moveTo>
                      <a:pt x="0" y="13"/>
                    </a:moveTo>
                    <a:lnTo>
                      <a:pt x="5" y="17"/>
                    </a:lnTo>
                    <a:lnTo>
                      <a:pt x="12" y="10"/>
                    </a:lnTo>
                    <a:lnTo>
                      <a:pt x="9" y="7"/>
                    </a:lnTo>
                    <a:lnTo>
                      <a:pt x="11" y="10"/>
                    </a:lnTo>
                    <a:lnTo>
                      <a:pt x="16" y="7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22" y="7"/>
                    </a:lnTo>
                    <a:lnTo>
                      <a:pt x="22" y="4"/>
                    </a:lnTo>
                    <a:lnTo>
                      <a:pt x="20" y="7"/>
                    </a:lnTo>
                    <a:lnTo>
                      <a:pt x="25" y="10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6" y="16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6" y="39"/>
                    </a:lnTo>
                    <a:lnTo>
                      <a:pt x="32" y="39"/>
                    </a:lnTo>
                    <a:lnTo>
                      <a:pt x="32" y="13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3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7" name="Freeform 361"/>
              <p:cNvSpPr>
                <a:spLocks/>
              </p:cNvSpPr>
              <p:nvPr/>
            </p:nvSpPr>
            <p:spPr bwMode="auto">
              <a:xfrm>
                <a:off x="3318" y="-268"/>
                <a:ext cx="29" cy="3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16" y="6"/>
                  </a:cxn>
                  <a:cxn ang="0">
                    <a:pos x="14" y="3"/>
                  </a:cxn>
                  <a:cxn ang="0">
                    <a:pos x="14" y="6"/>
                  </a:cxn>
                  <a:cxn ang="0">
                    <a:pos x="19" y="6"/>
                  </a:cxn>
                  <a:cxn ang="0">
                    <a:pos x="19" y="3"/>
                  </a:cxn>
                  <a:cxn ang="0">
                    <a:pos x="17" y="6"/>
                  </a:cxn>
                  <a:cxn ang="0">
                    <a:pos x="22" y="9"/>
                  </a:cxn>
                  <a:cxn ang="0">
                    <a:pos x="23" y="6"/>
                  </a:cxn>
                  <a:cxn ang="0">
                    <a:pos x="22" y="7"/>
                  </a:cxn>
                  <a:cxn ang="0">
                    <a:pos x="25" y="12"/>
                  </a:cxn>
                  <a:cxn ang="0">
                    <a:pos x="26" y="10"/>
                  </a:cxn>
                  <a:cxn ang="0">
                    <a:pos x="23" y="10"/>
                  </a:cxn>
                  <a:cxn ang="0">
                    <a:pos x="23" y="38"/>
                  </a:cxn>
                  <a:cxn ang="0">
                    <a:pos x="29" y="38"/>
                  </a:cxn>
                  <a:cxn ang="0">
                    <a:pos x="29" y="32"/>
                  </a:cxn>
                  <a:cxn ang="0">
                    <a:pos x="26" y="32"/>
                  </a:cxn>
                  <a:cxn ang="0">
                    <a:pos x="26" y="35"/>
                  </a:cxn>
                  <a:cxn ang="0">
                    <a:pos x="29" y="35"/>
                  </a:cxn>
                  <a:cxn ang="0">
                    <a:pos x="29" y="9"/>
                  </a:cxn>
                  <a:cxn ang="0">
                    <a:pos x="26" y="4"/>
                  </a:cxn>
                  <a:cxn ang="0">
                    <a:pos x="25" y="4"/>
                  </a:cxn>
                  <a:cxn ang="0">
                    <a:pos x="20" y="1"/>
                  </a:cxn>
                  <a:cxn ang="0">
                    <a:pos x="19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8" y="4"/>
                  </a:cxn>
                  <a:cxn ang="0">
                    <a:pos x="0" y="9"/>
                  </a:cxn>
                </a:cxnLst>
                <a:rect l="0" t="0" r="r" b="b"/>
                <a:pathLst>
                  <a:path w="29" h="38">
                    <a:moveTo>
                      <a:pt x="0" y="9"/>
                    </a:moveTo>
                    <a:lnTo>
                      <a:pt x="3" y="13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17" y="6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7"/>
                    </a:lnTo>
                    <a:lnTo>
                      <a:pt x="25" y="12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23" y="38"/>
                    </a:lnTo>
                    <a:lnTo>
                      <a:pt x="29" y="38"/>
                    </a:lnTo>
                    <a:lnTo>
                      <a:pt x="29" y="32"/>
                    </a:lnTo>
                    <a:lnTo>
                      <a:pt x="26" y="32"/>
                    </a:lnTo>
                    <a:lnTo>
                      <a:pt x="26" y="35"/>
                    </a:lnTo>
                    <a:lnTo>
                      <a:pt x="29" y="35"/>
                    </a:lnTo>
                    <a:lnTo>
                      <a:pt x="29" y="9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8" name="Freeform 362"/>
              <p:cNvSpPr>
                <a:spLocks/>
              </p:cNvSpPr>
              <p:nvPr/>
            </p:nvSpPr>
            <p:spPr bwMode="auto">
              <a:xfrm>
                <a:off x="3364" y="-288"/>
                <a:ext cx="2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26" y="6"/>
                  </a:cxn>
                  <a:cxn ang="0">
                    <a:pos x="26" y="3"/>
                  </a:cxn>
                  <a:cxn ang="0">
                    <a:pos x="23" y="3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29" y="0"/>
                  </a:cxn>
                  <a:cxn ang="0">
                    <a:pos x="26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6">
                    <a:moveTo>
                      <a:pt x="0" y="0"/>
                    </a:moveTo>
                    <a:lnTo>
                      <a:pt x="0" y="6"/>
                    </a:lnTo>
                    <a:lnTo>
                      <a:pt x="26" y="6"/>
                    </a:lnTo>
                    <a:lnTo>
                      <a:pt x="26" y="3"/>
                    </a:lnTo>
                    <a:lnTo>
                      <a:pt x="23" y="3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" name="Freeform 363"/>
              <p:cNvSpPr>
                <a:spLocks/>
              </p:cNvSpPr>
              <p:nvPr/>
            </p:nvSpPr>
            <p:spPr bwMode="auto">
              <a:xfrm>
                <a:off x="3361" y="-287"/>
                <a:ext cx="29" cy="6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9" y="6"/>
                  </a:cxn>
                  <a:cxn ang="0">
                    <a:pos x="29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2"/>
                  </a:cxn>
                </a:cxnLst>
                <a:rect l="0" t="0" r="r" b="b"/>
                <a:pathLst>
                  <a:path w="29" h="6">
                    <a:moveTo>
                      <a:pt x="6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0" name="Freeform 364"/>
              <p:cNvSpPr>
                <a:spLocks/>
              </p:cNvSpPr>
              <p:nvPr/>
            </p:nvSpPr>
            <p:spPr bwMode="auto">
              <a:xfrm>
                <a:off x="3398" y="-305"/>
                <a:ext cx="24" cy="3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6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4" y="6"/>
                  </a:cxn>
                  <a:cxn ang="0">
                    <a:pos x="7" y="9"/>
                  </a:cxn>
                  <a:cxn ang="0">
                    <a:pos x="9" y="8"/>
                  </a:cxn>
                  <a:cxn ang="0">
                    <a:pos x="6" y="4"/>
                  </a:cxn>
                  <a:cxn ang="0">
                    <a:pos x="7" y="8"/>
                  </a:cxn>
                  <a:cxn ang="0">
                    <a:pos x="10" y="6"/>
                  </a:cxn>
                  <a:cxn ang="0">
                    <a:pos x="9" y="3"/>
                  </a:cxn>
                  <a:cxn ang="0">
                    <a:pos x="9" y="6"/>
                  </a:cxn>
                  <a:cxn ang="0">
                    <a:pos x="15" y="6"/>
                  </a:cxn>
                  <a:cxn ang="0">
                    <a:pos x="15" y="3"/>
                  </a:cxn>
                  <a:cxn ang="0">
                    <a:pos x="13" y="6"/>
                  </a:cxn>
                  <a:cxn ang="0">
                    <a:pos x="16" y="8"/>
                  </a:cxn>
                  <a:cxn ang="0">
                    <a:pos x="18" y="4"/>
                  </a:cxn>
                  <a:cxn ang="0">
                    <a:pos x="16" y="8"/>
                  </a:cxn>
                  <a:cxn ang="0">
                    <a:pos x="18" y="9"/>
                  </a:cxn>
                  <a:cxn ang="0">
                    <a:pos x="19" y="6"/>
                  </a:cxn>
                  <a:cxn ang="0">
                    <a:pos x="18" y="8"/>
                  </a:cxn>
                  <a:cxn ang="0">
                    <a:pos x="19" y="11"/>
                  </a:cxn>
                  <a:cxn ang="0">
                    <a:pos x="21" y="9"/>
                  </a:cxn>
                  <a:cxn ang="0">
                    <a:pos x="18" y="9"/>
                  </a:cxn>
                  <a:cxn ang="0">
                    <a:pos x="18" y="12"/>
                  </a:cxn>
                  <a:cxn ang="0">
                    <a:pos x="21" y="12"/>
                  </a:cxn>
                  <a:cxn ang="0">
                    <a:pos x="19" y="11"/>
                  </a:cxn>
                  <a:cxn ang="0">
                    <a:pos x="18" y="14"/>
                  </a:cxn>
                  <a:cxn ang="0">
                    <a:pos x="15" y="18"/>
                  </a:cxn>
                  <a:cxn ang="0">
                    <a:pos x="16" y="20"/>
                  </a:cxn>
                  <a:cxn ang="0">
                    <a:pos x="15" y="18"/>
                  </a:cxn>
                  <a:cxn ang="0">
                    <a:pos x="1" y="33"/>
                  </a:cxn>
                  <a:cxn ang="0">
                    <a:pos x="6" y="38"/>
                  </a:cxn>
                  <a:cxn ang="0">
                    <a:pos x="19" y="23"/>
                  </a:cxn>
                  <a:cxn ang="0">
                    <a:pos x="16" y="24"/>
                  </a:cxn>
                  <a:cxn ang="0">
                    <a:pos x="19" y="21"/>
                  </a:cxn>
                  <a:cxn ang="0">
                    <a:pos x="23" y="17"/>
                  </a:cxn>
                  <a:cxn ang="0">
                    <a:pos x="24" y="14"/>
                  </a:cxn>
                  <a:cxn ang="0">
                    <a:pos x="24" y="8"/>
                  </a:cxn>
                  <a:cxn ang="0">
                    <a:pos x="23" y="4"/>
                  </a:cxn>
                  <a:cxn ang="0">
                    <a:pos x="21" y="3"/>
                  </a:cxn>
                  <a:cxn ang="0">
                    <a:pos x="23" y="4"/>
                  </a:cxn>
                  <a:cxn ang="0">
                    <a:pos x="19" y="1"/>
                  </a:cxn>
                  <a:cxn ang="0">
                    <a:pos x="16" y="0"/>
                  </a:cxn>
                  <a:cxn ang="0">
                    <a:pos x="7" y="0"/>
                  </a:cxn>
                  <a:cxn ang="0">
                    <a:pos x="4" y="1"/>
                  </a:cxn>
                  <a:cxn ang="0">
                    <a:pos x="4" y="3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0" y="11"/>
                  </a:cxn>
                </a:cxnLst>
                <a:rect l="0" t="0" r="r" b="b"/>
                <a:pathLst>
                  <a:path w="24" h="38">
                    <a:moveTo>
                      <a:pt x="0" y="11"/>
                    </a:moveTo>
                    <a:lnTo>
                      <a:pt x="6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4" y="6"/>
                    </a:lnTo>
                    <a:lnTo>
                      <a:pt x="7" y="9"/>
                    </a:lnTo>
                    <a:lnTo>
                      <a:pt x="9" y="8"/>
                    </a:lnTo>
                    <a:lnTo>
                      <a:pt x="6" y="4"/>
                    </a:lnTo>
                    <a:lnTo>
                      <a:pt x="7" y="8"/>
                    </a:lnTo>
                    <a:lnTo>
                      <a:pt x="10" y="6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3" y="6"/>
                    </a:lnTo>
                    <a:lnTo>
                      <a:pt x="16" y="8"/>
                    </a:lnTo>
                    <a:lnTo>
                      <a:pt x="18" y="4"/>
                    </a:lnTo>
                    <a:lnTo>
                      <a:pt x="16" y="8"/>
                    </a:lnTo>
                    <a:lnTo>
                      <a:pt x="18" y="9"/>
                    </a:lnTo>
                    <a:lnTo>
                      <a:pt x="19" y="6"/>
                    </a:lnTo>
                    <a:lnTo>
                      <a:pt x="18" y="8"/>
                    </a:lnTo>
                    <a:lnTo>
                      <a:pt x="19" y="11"/>
                    </a:lnTo>
                    <a:lnTo>
                      <a:pt x="21" y="9"/>
                    </a:lnTo>
                    <a:lnTo>
                      <a:pt x="18" y="9"/>
                    </a:lnTo>
                    <a:lnTo>
                      <a:pt x="18" y="12"/>
                    </a:lnTo>
                    <a:lnTo>
                      <a:pt x="21" y="12"/>
                    </a:lnTo>
                    <a:lnTo>
                      <a:pt x="19" y="11"/>
                    </a:lnTo>
                    <a:lnTo>
                      <a:pt x="18" y="14"/>
                    </a:lnTo>
                    <a:lnTo>
                      <a:pt x="15" y="18"/>
                    </a:lnTo>
                    <a:lnTo>
                      <a:pt x="16" y="20"/>
                    </a:lnTo>
                    <a:lnTo>
                      <a:pt x="15" y="18"/>
                    </a:lnTo>
                    <a:lnTo>
                      <a:pt x="1" y="33"/>
                    </a:lnTo>
                    <a:lnTo>
                      <a:pt x="6" y="38"/>
                    </a:lnTo>
                    <a:lnTo>
                      <a:pt x="19" y="23"/>
                    </a:lnTo>
                    <a:lnTo>
                      <a:pt x="16" y="24"/>
                    </a:lnTo>
                    <a:lnTo>
                      <a:pt x="19" y="21"/>
                    </a:lnTo>
                    <a:lnTo>
                      <a:pt x="23" y="17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21" y="3"/>
                    </a:lnTo>
                    <a:lnTo>
                      <a:pt x="23" y="4"/>
                    </a:lnTo>
                    <a:lnTo>
                      <a:pt x="19" y="1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1" name="Freeform 365"/>
              <p:cNvSpPr>
                <a:spLocks/>
              </p:cNvSpPr>
              <p:nvPr/>
            </p:nvSpPr>
            <p:spPr bwMode="auto">
              <a:xfrm>
                <a:off x="3398" y="-304"/>
                <a:ext cx="23" cy="3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13"/>
                  </a:cxn>
                  <a:cxn ang="0">
                    <a:pos x="7" y="13"/>
                  </a:cxn>
                  <a:cxn ang="0">
                    <a:pos x="7" y="8"/>
                  </a:cxn>
                  <a:cxn ang="0">
                    <a:pos x="4" y="8"/>
                  </a:cxn>
                  <a:cxn ang="0">
                    <a:pos x="7" y="10"/>
                  </a:cxn>
                  <a:cxn ang="0">
                    <a:pos x="9" y="7"/>
                  </a:cxn>
                  <a:cxn ang="0">
                    <a:pos x="6" y="5"/>
                  </a:cxn>
                  <a:cxn ang="0">
                    <a:pos x="7" y="8"/>
                  </a:cxn>
                  <a:cxn ang="0">
                    <a:pos x="10" y="7"/>
                  </a:cxn>
                  <a:cxn ang="0">
                    <a:pos x="9" y="3"/>
                  </a:cxn>
                  <a:cxn ang="0">
                    <a:pos x="9" y="7"/>
                  </a:cxn>
                  <a:cxn ang="0">
                    <a:pos x="15" y="7"/>
                  </a:cxn>
                  <a:cxn ang="0">
                    <a:pos x="15" y="3"/>
                  </a:cxn>
                  <a:cxn ang="0">
                    <a:pos x="13" y="7"/>
                  </a:cxn>
                  <a:cxn ang="0">
                    <a:pos x="16" y="8"/>
                  </a:cxn>
                  <a:cxn ang="0">
                    <a:pos x="18" y="5"/>
                  </a:cxn>
                  <a:cxn ang="0">
                    <a:pos x="16" y="7"/>
                  </a:cxn>
                  <a:cxn ang="0">
                    <a:pos x="18" y="10"/>
                  </a:cxn>
                  <a:cxn ang="0">
                    <a:pos x="19" y="8"/>
                  </a:cxn>
                  <a:cxn ang="0">
                    <a:pos x="16" y="8"/>
                  </a:cxn>
                  <a:cxn ang="0">
                    <a:pos x="16" y="11"/>
                  </a:cxn>
                  <a:cxn ang="0">
                    <a:pos x="19" y="11"/>
                  </a:cxn>
                  <a:cxn ang="0">
                    <a:pos x="18" y="10"/>
                  </a:cxn>
                  <a:cxn ang="0">
                    <a:pos x="16" y="13"/>
                  </a:cxn>
                  <a:cxn ang="0">
                    <a:pos x="13" y="17"/>
                  </a:cxn>
                  <a:cxn ang="0">
                    <a:pos x="15" y="19"/>
                  </a:cxn>
                  <a:cxn ang="0">
                    <a:pos x="13" y="17"/>
                  </a:cxn>
                  <a:cxn ang="0">
                    <a:pos x="0" y="32"/>
                  </a:cxn>
                  <a:cxn ang="0">
                    <a:pos x="4" y="37"/>
                  </a:cxn>
                  <a:cxn ang="0">
                    <a:pos x="18" y="22"/>
                  </a:cxn>
                  <a:cxn ang="0">
                    <a:pos x="15" y="23"/>
                  </a:cxn>
                  <a:cxn ang="0">
                    <a:pos x="18" y="20"/>
                  </a:cxn>
                  <a:cxn ang="0">
                    <a:pos x="21" y="16"/>
                  </a:cxn>
                  <a:cxn ang="0">
                    <a:pos x="23" y="13"/>
                  </a:cxn>
                  <a:cxn ang="0">
                    <a:pos x="23" y="7"/>
                  </a:cxn>
                  <a:cxn ang="0">
                    <a:pos x="21" y="3"/>
                  </a:cxn>
                  <a:cxn ang="0">
                    <a:pos x="19" y="2"/>
                  </a:cxn>
                  <a:cxn ang="0">
                    <a:pos x="16" y="0"/>
                  </a:cxn>
                  <a:cxn ang="0">
                    <a:pos x="7" y="0"/>
                  </a:cxn>
                  <a:cxn ang="0">
                    <a:pos x="4" y="2"/>
                  </a:cxn>
                  <a:cxn ang="0">
                    <a:pos x="4" y="3"/>
                  </a:cxn>
                  <a:cxn ang="0">
                    <a:pos x="3" y="7"/>
                  </a:cxn>
                  <a:cxn ang="0">
                    <a:pos x="1" y="8"/>
                  </a:cxn>
                  <a:cxn ang="0">
                    <a:pos x="1" y="10"/>
                  </a:cxn>
                  <a:cxn ang="0">
                    <a:pos x="4" y="10"/>
                  </a:cxn>
                  <a:cxn ang="0">
                    <a:pos x="4" y="7"/>
                  </a:cxn>
                  <a:cxn ang="0">
                    <a:pos x="3" y="7"/>
                  </a:cxn>
                </a:cxnLst>
                <a:rect l="0" t="0" r="r" b="b"/>
                <a:pathLst>
                  <a:path w="23" h="37">
                    <a:moveTo>
                      <a:pt x="3" y="7"/>
                    </a:moveTo>
                    <a:lnTo>
                      <a:pt x="3" y="13"/>
                    </a:lnTo>
                    <a:lnTo>
                      <a:pt x="7" y="13"/>
                    </a:lnTo>
                    <a:lnTo>
                      <a:pt x="7" y="8"/>
                    </a:lnTo>
                    <a:lnTo>
                      <a:pt x="4" y="8"/>
                    </a:lnTo>
                    <a:lnTo>
                      <a:pt x="7" y="10"/>
                    </a:lnTo>
                    <a:lnTo>
                      <a:pt x="9" y="7"/>
                    </a:lnTo>
                    <a:lnTo>
                      <a:pt x="6" y="5"/>
                    </a:lnTo>
                    <a:lnTo>
                      <a:pt x="7" y="8"/>
                    </a:lnTo>
                    <a:lnTo>
                      <a:pt x="10" y="7"/>
                    </a:lnTo>
                    <a:lnTo>
                      <a:pt x="9" y="3"/>
                    </a:lnTo>
                    <a:lnTo>
                      <a:pt x="9" y="7"/>
                    </a:lnTo>
                    <a:lnTo>
                      <a:pt x="15" y="7"/>
                    </a:lnTo>
                    <a:lnTo>
                      <a:pt x="15" y="3"/>
                    </a:lnTo>
                    <a:lnTo>
                      <a:pt x="13" y="7"/>
                    </a:lnTo>
                    <a:lnTo>
                      <a:pt x="16" y="8"/>
                    </a:lnTo>
                    <a:lnTo>
                      <a:pt x="18" y="5"/>
                    </a:lnTo>
                    <a:lnTo>
                      <a:pt x="16" y="7"/>
                    </a:lnTo>
                    <a:lnTo>
                      <a:pt x="18" y="10"/>
                    </a:lnTo>
                    <a:lnTo>
                      <a:pt x="19" y="8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9" y="11"/>
                    </a:lnTo>
                    <a:lnTo>
                      <a:pt x="18" y="10"/>
                    </a:lnTo>
                    <a:lnTo>
                      <a:pt x="16" y="13"/>
                    </a:lnTo>
                    <a:lnTo>
                      <a:pt x="13" y="17"/>
                    </a:lnTo>
                    <a:lnTo>
                      <a:pt x="15" y="19"/>
                    </a:lnTo>
                    <a:lnTo>
                      <a:pt x="13" y="17"/>
                    </a:lnTo>
                    <a:lnTo>
                      <a:pt x="0" y="32"/>
                    </a:lnTo>
                    <a:lnTo>
                      <a:pt x="4" y="37"/>
                    </a:lnTo>
                    <a:lnTo>
                      <a:pt x="18" y="22"/>
                    </a:lnTo>
                    <a:lnTo>
                      <a:pt x="15" y="23"/>
                    </a:lnTo>
                    <a:lnTo>
                      <a:pt x="18" y="20"/>
                    </a:lnTo>
                    <a:lnTo>
                      <a:pt x="21" y="16"/>
                    </a:lnTo>
                    <a:lnTo>
                      <a:pt x="23" y="13"/>
                    </a:lnTo>
                    <a:lnTo>
                      <a:pt x="23" y="7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4" y="10"/>
                    </a:lnTo>
                    <a:lnTo>
                      <a:pt x="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2" name="Freeform 366"/>
              <p:cNvSpPr>
                <a:spLocks/>
              </p:cNvSpPr>
              <p:nvPr/>
            </p:nvSpPr>
            <p:spPr bwMode="auto">
              <a:xfrm>
                <a:off x="3399" y="-275"/>
                <a:ext cx="25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7"/>
                  </a:cxn>
                  <a:cxn ang="0">
                    <a:pos x="22" y="7"/>
                  </a:cxn>
                  <a:cxn ang="0">
                    <a:pos x="22" y="3"/>
                  </a:cxn>
                  <a:cxn ang="0">
                    <a:pos x="18" y="3"/>
                  </a:cxn>
                  <a:cxn ang="0">
                    <a:pos x="18" y="5"/>
                  </a:cxn>
                  <a:cxn ang="0">
                    <a:pos x="22" y="5"/>
                  </a:cxn>
                  <a:cxn ang="0">
                    <a:pos x="22" y="2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25" y="8"/>
                  </a:cxn>
                  <a:cxn ang="0">
                    <a:pos x="25" y="0"/>
                  </a:cxn>
                  <a:cxn ang="0">
                    <a:pos x="22" y="0"/>
                  </a:cxn>
                  <a:cxn ang="0">
                    <a:pos x="2" y="0"/>
                  </a:cxn>
                </a:cxnLst>
                <a:rect l="0" t="0" r="r" b="b"/>
                <a:pathLst>
                  <a:path w="25" h="8">
                    <a:moveTo>
                      <a:pt x="2" y="0"/>
                    </a:moveTo>
                    <a:lnTo>
                      <a:pt x="2" y="7"/>
                    </a:lnTo>
                    <a:lnTo>
                      <a:pt x="22" y="7"/>
                    </a:lnTo>
                    <a:lnTo>
                      <a:pt x="22" y="3"/>
                    </a:lnTo>
                    <a:lnTo>
                      <a:pt x="18" y="3"/>
                    </a:lnTo>
                    <a:lnTo>
                      <a:pt x="18" y="5"/>
                    </a:lnTo>
                    <a:lnTo>
                      <a:pt x="22" y="5"/>
                    </a:lnTo>
                    <a:lnTo>
                      <a:pt x="22" y="2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25" y="8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3" name="Freeform 367"/>
              <p:cNvSpPr>
                <a:spLocks/>
              </p:cNvSpPr>
              <p:nvPr/>
            </p:nvSpPr>
            <p:spPr bwMode="auto">
              <a:xfrm>
                <a:off x="3462" y="-272"/>
                <a:ext cx="35" cy="29"/>
              </a:xfrm>
              <a:custGeom>
                <a:avLst/>
                <a:gdLst/>
                <a:ahLst/>
                <a:cxnLst>
                  <a:cxn ang="0">
                    <a:pos x="30" y="13"/>
                  </a:cxn>
                  <a:cxn ang="0">
                    <a:pos x="35" y="10"/>
                  </a:cxn>
                  <a:cxn ang="0">
                    <a:pos x="32" y="5"/>
                  </a:cxn>
                  <a:cxn ang="0">
                    <a:pos x="30" y="4"/>
                  </a:cxn>
                  <a:cxn ang="0">
                    <a:pos x="23" y="0"/>
                  </a:cxn>
                  <a:cxn ang="0">
                    <a:pos x="12" y="0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1" y="10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4" y="17"/>
                  </a:cxn>
                  <a:cxn ang="0">
                    <a:pos x="4" y="19"/>
                  </a:cxn>
                  <a:cxn ang="0">
                    <a:pos x="9" y="22"/>
                  </a:cxn>
                  <a:cxn ang="0">
                    <a:pos x="10" y="22"/>
                  </a:cxn>
                  <a:cxn ang="0">
                    <a:pos x="23" y="26"/>
                  </a:cxn>
                  <a:cxn ang="0">
                    <a:pos x="23" y="23"/>
                  </a:cxn>
                  <a:cxn ang="0">
                    <a:pos x="21" y="26"/>
                  </a:cxn>
                  <a:cxn ang="0">
                    <a:pos x="26" y="29"/>
                  </a:cxn>
                  <a:cxn ang="0">
                    <a:pos x="29" y="25"/>
                  </a:cxn>
                  <a:cxn ang="0">
                    <a:pos x="24" y="22"/>
                  </a:cxn>
                  <a:cxn ang="0">
                    <a:pos x="23" y="20"/>
                  </a:cxn>
                  <a:cxn ang="0">
                    <a:pos x="24" y="20"/>
                  </a:cxn>
                  <a:cxn ang="0">
                    <a:pos x="12" y="16"/>
                  </a:cxn>
                  <a:cxn ang="0">
                    <a:pos x="10" y="19"/>
                  </a:cxn>
                  <a:cxn ang="0">
                    <a:pos x="12" y="17"/>
                  </a:cxn>
                  <a:cxn ang="0">
                    <a:pos x="7" y="14"/>
                  </a:cxn>
                  <a:cxn ang="0">
                    <a:pos x="6" y="16"/>
                  </a:cxn>
                  <a:cxn ang="0">
                    <a:pos x="9" y="14"/>
                  </a:cxn>
                  <a:cxn ang="0">
                    <a:pos x="6" y="10"/>
                  </a:cxn>
                  <a:cxn ang="0">
                    <a:pos x="3" y="11"/>
                  </a:cxn>
                  <a:cxn ang="0">
                    <a:pos x="6" y="13"/>
                  </a:cxn>
                  <a:cxn ang="0">
                    <a:pos x="9" y="8"/>
                  </a:cxn>
                  <a:cxn ang="0">
                    <a:pos x="6" y="7"/>
                  </a:cxn>
                  <a:cxn ang="0">
                    <a:pos x="7" y="10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1" y="4"/>
                  </a:cxn>
                  <a:cxn ang="0">
                    <a:pos x="20" y="7"/>
                  </a:cxn>
                  <a:cxn ang="0">
                    <a:pos x="27" y="10"/>
                  </a:cxn>
                  <a:cxn ang="0">
                    <a:pos x="29" y="7"/>
                  </a:cxn>
                  <a:cxn ang="0">
                    <a:pos x="27" y="8"/>
                  </a:cxn>
                  <a:cxn ang="0">
                    <a:pos x="30" y="13"/>
                  </a:cxn>
                </a:cxnLst>
                <a:rect l="0" t="0" r="r" b="b"/>
                <a:pathLst>
                  <a:path w="35" h="29">
                    <a:moveTo>
                      <a:pt x="30" y="13"/>
                    </a:moveTo>
                    <a:lnTo>
                      <a:pt x="35" y="10"/>
                    </a:lnTo>
                    <a:lnTo>
                      <a:pt x="32" y="5"/>
                    </a:lnTo>
                    <a:lnTo>
                      <a:pt x="30" y="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23" y="26"/>
                    </a:lnTo>
                    <a:lnTo>
                      <a:pt x="23" y="23"/>
                    </a:lnTo>
                    <a:lnTo>
                      <a:pt x="21" y="26"/>
                    </a:lnTo>
                    <a:lnTo>
                      <a:pt x="26" y="29"/>
                    </a:lnTo>
                    <a:lnTo>
                      <a:pt x="29" y="25"/>
                    </a:lnTo>
                    <a:lnTo>
                      <a:pt x="24" y="22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12" y="16"/>
                    </a:lnTo>
                    <a:lnTo>
                      <a:pt x="10" y="19"/>
                    </a:lnTo>
                    <a:lnTo>
                      <a:pt x="12" y="17"/>
                    </a:lnTo>
                    <a:lnTo>
                      <a:pt x="7" y="14"/>
                    </a:lnTo>
                    <a:lnTo>
                      <a:pt x="6" y="16"/>
                    </a:lnTo>
                    <a:lnTo>
                      <a:pt x="9" y="14"/>
                    </a:lnTo>
                    <a:lnTo>
                      <a:pt x="6" y="10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9" y="8"/>
                    </a:lnTo>
                    <a:lnTo>
                      <a:pt x="6" y="7"/>
                    </a:lnTo>
                    <a:lnTo>
                      <a:pt x="7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0" y="7"/>
                    </a:lnTo>
                    <a:lnTo>
                      <a:pt x="27" y="10"/>
                    </a:lnTo>
                    <a:lnTo>
                      <a:pt x="29" y="7"/>
                    </a:lnTo>
                    <a:lnTo>
                      <a:pt x="27" y="8"/>
                    </a:lnTo>
                    <a:lnTo>
                      <a:pt x="3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4" name="Freeform 368"/>
              <p:cNvSpPr>
                <a:spLocks/>
              </p:cNvSpPr>
              <p:nvPr/>
            </p:nvSpPr>
            <p:spPr bwMode="auto">
              <a:xfrm>
                <a:off x="3488" y="-250"/>
                <a:ext cx="7" cy="1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4" y="6"/>
                  </a:cxn>
                  <a:cxn ang="0">
                    <a:pos x="1" y="6"/>
                  </a:cxn>
                  <a:cxn ang="0">
                    <a:pos x="1" y="9"/>
                  </a:cxn>
                  <a:cxn ang="0">
                    <a:pos x="4" y="9"/>
                  </a:cxn>
                  <a:cxn ang="0">
                    <a:pos x="3" y="7"/>
                  </a:cxn>
                  <a:cxn ang="0">
                    <a:pos x="0" y="12"/>
                  </a:cxn>
                  <a:cxn ang="0">
                    <a:pos x="4" y="15"/>
                  </a:cxn>
                  <a:cxn ang="0">
                    <a:pos x="7" y="10"/>
                  </a:cxn>
                  <a:cxn ang="0">
                    <a:pos x="7" y="4"/>
                  </a:cxn>
                  <a:cxn ang="0">
                    <a:pos x="4" y="0"/>
                  </a:cxn>
                </a:cxnLst>
                <a:rect l="0" t="0" r="r" b="b"/>
                <a:pathLst>
                  <a:path w="7" h="15">
                    <a:moveTo>
                      <a:pt x="4" y="0"/>
                    </a:moveTo>
                    <a:lnTo>
                      <a:pt x="0" y="3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1" y="6"/>
                    </a:lnTo>
                    <a:lnTo>
                      <a:pt x="1" y="9"/>
                    </a:lnTo>
                    <a:lnTo>
                      <a:pt x="4" y="9"/>
                    </a:lnTo>
                    <a:lnTo>
                      <a:pt x="3" y="7"/>
                    </a:lnTo>
                    <a:lnTo>
                      <a:pt x="0" y="12"/>
                    </a:lnTo>
                    <a:lnTo>
                      <a:pt x="4" y="15"/>
                    </a:lnTo>
                    <a:lnTo>
                      <a:pt x="7" y="10"/>
                    </a:lnTo>
                    <a:lnTo>
                      <a:pt x="7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5" name="Freeform 369"/>
              <p:cNvSpPr>
                <a:spLocks/>
              </p:cNvSpPr>
              <p:nvPr/>
            </p:nvSpPr>
            <p:spPr bwMode="auto">
              <a:xfrm>
                <a:off x="3466" y="-243"/>
                <a:ext cx="26" cy="10"/>
              </a:xfrm>
              <a:custGeom>
                <a:avLst/>
                <a:gdLst/>
                <a:ahLst/>
                <a:cxnLst>
                  <a:cxn ang="0">
                    <a:pos x="26" y="7"/>
                  </a:cxn>
                  <a:cxn ang="0">
                    <a:pos x="23" y="0"/>
                  </a:cxn>
                  <a:cxn ang="0">
                    <a:pos x="16" y="3"/>
                  </a:cxn>
                  <a:cxn ang="0">
                    <a:pos x="17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10" y="7"/>
                  </a:cxn>
                  <a:cxn ang="0">
                    <a:pos x="11" y="3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8" y="10"/>
                  </a:cxn>
                  <a:cxn ang="0">
                    <a:pos x="19" y="10"/>
                  </a:cxn>
                  <a:cxn ang="0">
                    <a:pos x="26" y="7"/>
                  </a:cxn>
                </a:cxnLst>
                <a:rect l="0" t="0" r="r" b="b"/>
                <a:pathLst>
                  <a:path w="26" h="10">
                    <a:moveTo>
                      <a:pt x="26" y="7"/>
                    </a:moveTo>
                    <a:lnTo>
                      <a:pt x="23" y="0"/>
                    </a:lnTo>
                    <a:lnTo>
                      <a:pt x="16" y="3"/>
                    </a:lnTo>
                    <a:lnTo>
                      <a:pt x="17" y="7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7"/>
                    </a:lnTo>
                    <a:lnTo>
                      <a:pt x="11" y="3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8" y="10"/>
                    </a:lnTo>
                    <a:lnTo>
                      <a:pt x="19" y="10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6" name="Freeform 370"/>
              <p:cNvSpPr>
                <a:spLocks/>
              </p:cNvSpPr>
              <p:nvPr/>
            </p:nvSpPr>
            <p:spPr bwMode="auto">
              <a:xfrm>
                <a:off x="3466" y="-244"/>
                <a:ext cx="10" cy="9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10" y="6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3" y="3"/>
                  </a:cxn>
                  <a:cxn ang="0">
                    <a:pos x="2" y="4"/>
                  </a:cxn>
                  <a:cxn ang="0">
                    <a:pos x="5" y="9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lnTo>
                      <a:pt x="10" y="6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7" name="Freeform 371"/>
              <p:cNvSpPr>
                <a:spLocks/>
              </p:cNvSpPr>
              <p:nvPr/>
            </p:nvSpPr>
            <p:spPr bwMode="auto">
              <a:xfrm>
                <a:off x="3486" y="-267"/>
                <a:ext cx="8" cy="9"/>
              </a:xfrm>
              <a:custGeom>
                <a:avLst/>
                <a:gdLst/>
                <a:ahLst/>
                <a:cxnLst>
                  <a:cxn ang="0">
                    <a:pos x="8" y="9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6"/>
                  </a:cxn>
                  <a:cxn ang="0">
                    <a:pos x="8" y="5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3" y="8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8" y="9"/>
                  </a:cxn>
                </a:cxnLst>
                <a:rect l="0" t="0" r="r" b="b"/>
                <a:pathLst>
                  <a:path w="8" h="9">
                    <a:moveTo>
                      <a:pt x="8" y="9"/>
                    </a:moveTo>
                    <a:lnTo>
                      <a:pt x="8" y="3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8" y="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8" name="Freeform 372"/>
              <p:cNvSpPr>
                <a:spLocks/>
              </p:cNvSpPr>
              <p:nvPr/>
            </p:nvSpPr>
            <p:spPr bwMode="auto">
              <a:xfrm>
                <a:off x="3466" y="-268"/>
                <a:ext cx="26" cy="9"/>
              </a:xfrm>
              <a:custGeom>
                <a:avLst/>
                <a:gdLst/>
                <a:ahLst/>
                <a:cxnLst>
                  <a:cxn ang="0">
                    <a:pos x="23" y="9"/>
                  </a:cxn>
                  <a:cxn ang="0">
                    <a:pos x="26" y="3"/>
                  </a:cxn>
                  <a:cxn ang="0">
                    <a:pos x="19" y="0"/>
                  </a:cxn>
                  <a:cxn ang="0">
                    <a:pos x="8" y="0"/>
                  </a:cxn>
                  <a:cxn ang="0">
                    <a:pos x="0" y="3"/>
                  </a:cxn>
                  <a:cxn ang="0">
                    <a:pos x="3" y="9"/>
                  </a:cxn>
                  <a:cxn ang="0">
                    <a:pos x="11" y="6"/>
                  </a:cxn>
                  <a:cxn ang="0">
                    <a:pos x="10" y="3"/>
                  </a:cxn>
                  <a:cxn ang="0">
                    <a:pos x="10" y="6"/>
                  </a:cxn>
                  <a:cxn ang="0">
                    <a:pos x="17" y="6"/>
                  </a:cxn>
                  <a:cxn ang="0">
                    <a:pos x="17" y="3"/>
                  </a:cxn>
                  <a:cxn ang="0">
                    <a:pos x="16" y="6"/>
                  </a:cxn>
                  <a:cxn ang="0">
                    <a:pos x="23" y="9"/>
                  </a:cxn>
                </a:cxnLst>
                <a:rect l="0" t="0" r="r" b="b"/>
                <a:pathLst>
                  <a:path w="26" h="9">
                    <a:moveTo>
                      <a:pt x="23" y="9"/>
                    </a:moveTo>
                    <a:lnTo>
                      <a:pt x="26" y="3"/>
                    </a:lnTo>
                    <a:lnTo>
                      <a:pt x="19" y="0"/>
                    </a:lnTo>
                    <a:lnTo>
                      <a:pt x="8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1" y="6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6" y="6"/>
                    </a:lnTo>
                    <a:lnTo>
                      <a:pt x="23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" name="Freeform 373"/>
              <p:cNvSpPr>
                <a:spLocks/>
              </p:cNvSpPr>
              <p:nvPr/>
            </p:nvSpPr>
            <p:spPr bwMode="auto">
              <a:xfrm>
                <a:off x="3466" y="-267"/>
                <a:ext cx="10" cy="12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5" y="0"/>
                  </a:cxn>
                  <a:cxn ang="0">
                    <a:pos x="2" y="5"/>
                  </a:cxn>
                  <a:cxn ang="0">
                    <a:pos x="0" y="6"/>
                  </a:cxn>
                  <a:cxn ang="0">
                    <a:pos x="2" y="8"/>
                  </a:cxn>
                  <a:cxn ang="0">
                    <a:pos x="5" y="12"/>
                  </a:cxn>
                  <a:cxn ang="0">
                    <a:pos x="10" y="9"/>
                  </a:cxn>
                  <a:cxn ang="0">
                    <a:pos x="6" y="5"/>
                  </a:cxn>
                  <a:cxn ang="0">
                    <a:pos x="3" y="6"/>
                  </a:cxn>
                  <a:cxn ang="0">
                    <a:pos x="6" y="8"/>
                  </a:cxn>
                  <a:cxn ang="0">
                    <a:pos x="10" y="3"/>
                  </a:cxn>
                </a:cxnLst>
                <a:rect l="0" t="0" r="r" b="b"/>
                <a:pathLst>
                  <a:path w="10" h="12">
                    <a:moveTo>
                      <a:pt x="10" y="3"/>
                    </a:moveTo>
                    <a:lnTo>
                      <a:pt x="5" y="0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5" y="12"/>
                    </a:lnTo>
                    <a:lnTo>
                      <a:pt x="10" y="9"/>
                    </a:lnTo>
                    <a:lnTo>
                      <a:pt x="6" y="5"/>
                    </a:lnTo>
                    <a:lnTo>
                      <a:pt x="3" y="6"/>
                    </a:lnTo>
                    <a:lnTo>
                      <a:pt x="6" y="8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0" name="Freeform 374"/>
              <p:cNvSpPr>
                <a:spLocks/>
              </p:cNvSpPr>
              <p:nvPr/>
            </p:nvSpPr>
            <p:spPr bwMode="auto">
              <a:xfrm>
                <a:off x="3463" y="-259"/>
                <a:ext cx="34" cy="30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4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23" y="12"/>
                  </a:cxn>
                  <a:cxn ang="0">
                    <a:pos x="23" y="9"/>
                  </a:cxn>
                  <a:cxn ang="0">
                    <a:pos x="22" y="12"/>
                  </a:cxn>
                  <a:cxn ang="0">
                    <a:pos x="26" y="15"/>
                  </a:cxn>
                  <a:cxn ang="0">
                    <a:pos x="28" y="12"/>
                  </a:cxn>
                  <a:cxn ang="0">
                    <a:pos x="26" y="13"/>
                  </a:cxn>
                  <a:cxn ang="0">
                    <a:pos x="29" y="18"/>
                  </a:cxn>
                  <a:cxn ang="0">
                    <a:pos x="31" y="16"/>
                  </a:cxn>
                  <a:cxn ang="0">
                    <a:pos x="28" y="16"/>
                  </a:cxn>
                  <a:cxn ang="0">
                    <a:pos x="28" y="19"/>
                  </a:cxn>
                  <a:cxn ang="0">
                    <a:pos x="31" y="19"/>
                  </a:cxn>
                  <a:cxn ang="0">
                    <a:pos x="29" y="18"/>
                  </a:cxn>
                  <a:cxn ang="0">
                    <a:pos x="26" y="23"/>
                  </a:cxn>
                  <a:cxn ang="0">
                    <a:pos x="28" y="24"/>
                  </a:cxn>
                  <a:cxn ang="0">
                    <a:pos x="26" y="21"/>
                  </a:cxn>
                  <a:cxn ang="0">
                    <a:pos x="19" y="24"/>
                  </a:cxn>
                  <a:cxn ang="0">
                    <a:pos x="20" y="27"/>
                  </a:cxn>
                  <a:cxn ang="0">
                    <a:pos x="20" y="24"/>
                  </a:cxn>
                  <a:cxn ang="0">
                    <a:pos x="13" y="24"/>
                  </a:cxn>
                  <a:cxn ang="0">
                    <a:pos x="13" y="27"/>
                  </a:cxn>
                  <a:cxn ang="0">
                    <a:pos x="14" y="24"/>
                  </a:cxn>
                  <a:cxn ang="0">
                    <a:pos x="6" y="21"/>
                  </a:cxn>
                  <a:cxn ang="0">
                    <a:pos x="5" y="24"/>
                  </a:cxn>
                  <a:cxn ang="0">
                    <a:pos x="8" y="23"/>
                  </a:cxn>
                  <a:cxn ang="0">
                    <a:pos x="5" y="18"/>
                  </a:cxn>
                  <a:cxn ang="0">
                    <a:pos x="0" y="21"/>
                  </a:cxn>
                  <a:cxn ang="0">
                    <a:pos x="3" y="26"/>
                  </a:cxn>
                  <a:cxn ang="0">
                    <a:pos x="3" y="27"/>
                  </a:cxn>
                  <a:cxn ang="0">
                    <a:pos x="11" y="30"/>
                  </a:cxn>
                  <a:cxn ang="0">
                    <a:pos x="22" y="30"/>
                  </a:cxn>
                  <a:cxn ang="0">
                    <a:pos x="29" y="27"/>
                  </a:cxn>
                  <a:cxn ang="0">
                    <a:pos x="31" y="26"/>
                  </a:cxn>
                  <a:cxn ang="0">
                    <a:pos x="34" y="21"/>
                  </a:cxn>
                  <a:cxn ang="0">
                    <a:pos x="34" y="15"/>
                  </a:cxn>
                  <a:cxn ang="0">
                    <a:pos x="31" y="10"/>
                  </a:cxn>
                  <a:cxn ang="0">
                    <a:pos x="29" y="10"/>
                  </a:cxn>
                  <a:cxn ang="0">
                    <a:pos x="25" y="7"/>
                  </a:cxn>
                  <a:cxn ang="0">
                    <a:pos x="23" y="6"/>
                  </a:cxn>
                  <a:cxn ang="0">
                    <a:pos x="25" y="6"/>
                  </a:cxn>
                  <a:cxn ang="0">
                    <a:pos x="13" y="1"/>
                  </a:cxn>
                  <a:cxn ang="0">
                    <a:pos x="11" y="4"/>
                  </a:cxn>
                  <a:cxn ang="0">
                    <a:pos x="13" y="3"/>
                  </a:cxn>
                  <a:cxn ang="0">
                    <a:pos x="8" y="0"/>
                  </a:cxn>
                </a:cxnLst>
                <a:rect l="0" t="0" r="r" b="b"/>
                <a:pathLst>
                  <a:path w="34" h="30">
                    <a:moveTo>
                      <a:pt x="8" y="0"/>
                    </a:moveTo>
                    <a:lnTo>
                      <a:pt x="5" y="4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23" y="12"/>
                    </a:lnTo>
                    <a:lnTo>
                      <a:pt x="23" y="9"/>
                    </a:lnTo>
                    <a:lnTo>
                      <a:pt x="22" y="12"/>
                    </a:lnTo>
                    <a:lnTo>
                      <a:pt x="26" y="15"/>
                    </a:lnTo>
                    <a:lnTo>
                      <a:pt x="28" y="12"/>
                    </a:lnTo>
                    <a:lnTo>
                      <a:pt x="26" y="13"/>
                    </a:lnTo>
                    <a:lnTo>
                      <a:pt x="29" y="18"/>
                    </a:lnTo>
                    <a:lnTo>
                      <a:pt x="31" y="16"/>
                    </a:lnTo>
                    <a:lnTo>
                      <a:pt x="28" y="16"/>
                    </a:lnTo>
                    <a:lnTo>
                      <a:pt x="28" y="19"/>
                    </a:lnTo>
                    <a:lnTo>
                      <a:pt x="31" y="19"/>
                    </a:lnTo>
                    <a:lnTo>
                      <a:pt x="29" y="18"/>
                    </a:lnTo>
                    <a:lnTo>
                      <a:pt x="26" y="23"/>
                    </a:lnTo>
                    <a:lnTo>
                      <a:pt x="28" y="24"/>
                    </a:lnTo>
                    <a:lnTo>
                      <a:pt x="26" y="21"/>
                    </a:lnTo>
                    <a:lnTo>
                      <a:pt x="19" y="24"/>
                    </a:lnTo>
                    <a:lnTo>
                      <a:pt x="20" y="27"/>
                    </a:lnTo>
                    <a:lnTo>
                      <a:pt x="20" y="24"/>
                    </a:lnTo>
                    <a:lnTo>
                      <a:pt x="13" y="24"/>
                    </a:lnTo>
                    <a:lnTo>
                      <a:pt x="13" y="27"/>
                    </a:lnTo>
                    <a:lnTo>
                      <a:pt x="14" y="24"/>
                    </a:lnTo>
                    <a:lnTo>
                      <a:pt x="6" y="21"/>
                    </a:lnTo>
                    <a:lnTo>
                      <a:pt x="5" y="24"/>
                    </a:lnTo>
                    <a:lnTo>
                      <a:pt x="8" y="23"/>
                    </a:lnTo>
                    <a:lnTo>
                      <a:pt x="5" y="18"/>
                    </a:lnTo>
                    <a:lnTo>
                      <a:pt x="0" y="21"/>
                    </a:lnTo>
                    <a:lnTo>
                      <a:pt x="3" y="26"/>
                    </a:lnTo>
                    <a:lnTo>
                      <a:pt x="3" y="27"/>
                    </a:lnTo>
                    <a:lnTo>
                      <a:pt x="11" y="30"/>
                    </a:lnTo>
                    <a:lnTo>
                      <a:pt x="22" y="30"/>
                    </a:lnTo>
                    <a:lnTo>
                      <a:pt x="29" y="27"/>
                    </a:lnTo>
                    <a:lnTo>
                      <a:pt x="31" y="26"/>
                    </a:lnTo>
                    <a:lnTo>
                      <a:pt x="34" y="21"/>
                    </a:lnTo>
                    <a:lnTo>
                      <a:pt x="34" y="15"/>
                    </a:lnTo>
                    <a:lnTo>
                      <a:pt x="31" y="10"/>
                    </a:lnTo>
                    <a:lnTo>
                      <a:pt x="29" y="10"/>
                    </a:lnTo>
                    <a:lnTo>
                      <a:pt x="25" y="7"/>
                    </a:lnTo>
                    <a:lnTo>
                      <a:pt x="23" y="6"/>
                    </a:lnTo>
                    <a:lnTo>
                      <a:pt x="25" y="6"/>
                    </a:lnTo>
                    <a:lnTo>
                      <a:pt x="13" y="1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1" name="Freeform 375"/>
              <p:cNvSpPr>
                <a:spLocks/>
              </p:cNvSpPr>
              <p:nvPr/>
            </p:nvSpPr>
            <p:spPr bwMode="auto">
              <a:xfrm>
                <a:off x="3509" y="-288"/>
                <a:ext cx="2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26" y="6"/>
                  </a:cxn>
                  <a:cxn ang="0">
                    <a:pos x="26" y="3"/>
                  </a:cxn>
                  <a:cxn ang="0">
                    <a:pos x="23" y="3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29" y="0"/>
                  </a:cxn>
                  <a:cxn ang="0">
                    <a:pos x="26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6">
                    <a:moveTo>
                      <a:pt x="0" y="0"/>
                    </a:moveTo>
                    <a:lnTo>
                      <a:pt x="0" y="6"/>
                    </a:lnTo>
                    <a:lnTo>
                      <a:pt x="26" y="6"/>
                    </a:lnTo>
                    <a:lnTo>
                      <a:pt x="26" y="3"/>
                    </a:lnTo>
                    <a:lnTo>
                      <a:pt x="23" y="3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2" name="Freeform 376"/>
              <p:cNvSpPr>
                <a:spLocks/>
              </p:cNvSpPr>
              <p:nvPr/>
            </p:nvSpPr>
            <p:spPr bwMode="auto">
              <a:xfrm>
                <a:off x="3506" y="-287"/>
                <a:ext cx="29" cy="6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9" y="6"/>
                  </a:cxn>
                  <a:cxn ang="0">
                    <a:pos x="29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2"/>
                  </a:cxn>
                </a:cxnLst>
                <a:rect l="0" t="0" r="r" b="b"/>
                <a:pathLst>
                  <a:path w="29" h="6">
                    <a:moveTo>
                      <a:pt x="6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" name="Freeform 377"/>
              <p:cNvSpPr>
                <a:spLocks/>
              </p:cNvSpPr>
              <p:nvPr/>
            </p:nvSpPr>
            <p:spPr bwMode="auto">
              <a:xfrm>
                <a:off x="3547" y="-304"/>
                <a:ext cx="12" cy="3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11"/>
                  </a:cxn>
                  <a:cxn ang="0">
                    <a:pos x="6" y="10"/>
                  </a:cxn>
                  <a:cxn ang="0">
                    <a:pos x="8" y="10"/>
                  </a:cxn>
                  <a:cxn ang="0">
                    <a:pos x="12" y="5"/>
                  </a:cxn>
                  <a:cxn ang="0">
                    <a:pos x="9" y="2"/>
                  </a:cxn>
                  <a:cxn ang="0">
                    <a:pos x="6" y="2"/>
                  </a:cxn>
                  <a:cxn ang="0">
                    <a:pos x="6" y="32"/>
                  </a:cxn>
                  <a:cxn ang="0">
                    <a:pos x="12" y="32"/>
                  </a:cxn>
                  <a:cxn ang="0">
                    <a:pos x="12" y="2"/>
                  </a:cxn>
                  <a:cxn ang="0">
                    <a:pos x="8" y="0"/>
                  </a:cxn>
                  <a:cxn ang="0">
                    <a:pos x="3" y="5"/>
                  </a:cxn>
                  <a:cxn ang="0">
                    <a:pos x="5" y="7"/>
                  </a:cxn>
                  <a:cxn ang="0">
                    <a:pos x="3" y="3"/>
                  </a:cxn>
                  <a:cxn ang="0">
                    <a:pos x="0" y="5"/>
                  </a:cxn>
                </a:cxnLst>
                <a:rect l="0" t="0" r="r" b="b"/>
                <a:pathLst>
                  <a:path w="12" h="32">
                    <a:moveTo>
                      <a:pt x="0" y="5"/>
                    </a:moveTo>
                    <a:lnTo>
                      <a:pt x="3" y="11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2" y="5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6" y="32"/>
                    </a:lnTo>
                    <a:lnTo>
                      <a:pt x="12" y="32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3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" name="Freeform 378"/>
              <p:cNvSpPr>
                <a:spLocks/>
              </p:cNvSpPr>
              <p:nvPr/>
            </p:nvSpPr>
            <p:spPr bwMode="auto">
              <a:xfrm>
                <a:off x="3546" y="-301"/>
                <a:ext cx="12" cy="33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0" y="5"/>
                  </a:cxn>
                  <a:cxn ang="0">
                    <a:pos x="0" y="13"/>
                  </a:cxn>
                  <a:cxn ang="0">
                    <a:pos x="4" y="10"/>
                  </a:cxn>
                  <a:cxn ang="0">
                    <a:pos x="7" y="8"/>
                  </a:cxn>
                  <a:cxn ang="0">
                    <a:pos x="9" y="8"/>
                  </a:cxn>
                  <a:cxn ang="0">
                    <a:pos x="12" y="5"/>
                  </a:cxn>
                  <a:cxn ang="0">
                    <a:pos x="9" y="2"/>
                  </a:cxn>
                  <a:cxn ang="0">
                    <a:pos x="6" y="2"/>
                  </a:cxn>
                  <a:cxn ang="0">
                    <a:pos x="6" y="33"/>
                  </a:cxn>
                  <a:cxn ang="0">
                    <a:pos x="10" y="33"/>
                  </a:cxn>
                  <a:cxn ang="0">
                    <a:pos x="10" y="26"/>
                  </a:cxn>
                  <a:cxn ang="0">
                    <a:pos x="9" y="26"/>
                  </a:cxn>
                  <a:cxn ang="0">
                    <a:pos x="9" y="29"/>
                  </a:cxn>
                  <a:cxn ang="0">
                    <a:pos x="12" y="29"/>
                  </a:cxn>
                  <a:cxn ang="0">
                    <a:pos x="12" y="2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6" y="5"/>
                  </a:cxn>
                  <a:cxn ang="0">
                    <a:pos x="4" y="2"/>
                  </a:cxn>
                  <a:cxn ang="0">
                    <a:pos x="1" y="4"/>
                  </a:cxn>
                  <a:cxn ang="0">
                    <a:pos x="3" y="7"/>
                  </a:cxn>
                  <a:cxn ang="0">
                    <a:pos x="6" y="7"/>
                  </a:cxn>
                  <a:cxn ang="0">
                    <a:pos x="6" y="5"/>
                  </a:cxn>
                </a:cxnLst>
                <a:rect l="0" t="0" r="r" b="b"/>
                <a:pathLst>
                  <a:path w="12" h="33">
                    <a:moveTo>
                      <a:pt x="6" y="5"/>
                    </a:moveTo>
                    <a:lnTo>
                      <a:pt x="0" y="5"/>
                    </a:lnTo>
                    <a:lnTo>
                      <a:pt x="0" y="13"/>
                    </a:lnTo>
                    <a:lnTo>
                      <a:pt x="4" y="10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6" y="33"/>
                    </a:lnTo>
                    <a:lnTo>
                      <a:pt x="10" y="33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9" y="29"/>
                    </a:lnTo>
                    <a:lnTo>
                      <a:pt x="12" y="29"/>
                    </a:lnTo>
                    <a:lnTo>
                      <a:pt x="12" y="2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6" y="5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3" y="7"/>
                    </a:lnTo>
                    <a:lnTo>
                      <a:pt x="6" y="7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" name="Rectangle 379"/>
              <p:cNvSpPr>
                <a:spLocks noChangeArrowheads="1"/>
              </p:cNvSpPr>
              <p:nvPr/>
            </p:nvSpPr>
            <p:spPr bwMode="auto">
              <a:xfrm>
                <a:off x="3585" y="-294"/>
                <a:ext cx="7" cy="7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" name="Rectangle 380"/>
              <p:cNvSpPr>
                <a:spLocks noChangeArrowheads="1"/>
              </p:cNvSpPr>
              <p:nvPr/>
            </p:nvSpPr>
            <p:spPr bwMode="auto">
              <a:xfrm>
                <a:off x="3589" y="-294"/>
                <a:ext cx="6" cy="7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" name="Rectangle 381"/>
              <p:cNvSpPr>
                <a:spLocks noChangeArrowheads="1"/>
              </p:cNvSpPr>
              <p:nvPr/>
            </p:nvSpPr>
            <p:spPr bwMode="auto">
              <a:xfrm>
                <a:off x="3575" y="-297"/>
                <a:ext cx="17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" name="Rectangle 382"/>
              <p:cNvSpPr>
                <a:spLocks noChangeArrowheads="1"/>
              </p:cNvSpPr>
              <p:nvPr/>
            </p:nvSpPr>
            <p:spPr bwMode="auto">
              <a:xfrm>
                <a:off x="3575" y="-218"/>
                <a:ext cx="17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" name="Rectangle 383"/>
              <p:cNvSpPr>
                <a:spLocks noChangeArrowheads="1"/>
              </p:cNvSpPr>
              <p:nvPr/>
            </p:nvSpPr>
            <p:spPr bwMode="auto">
              <a:xfrm>
                <a:off x="2396" y="4587"/>
                <a:ext cx="1101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" name="Rectangle 384"/>
              <p:cNvSpPr>
                <a:spLocks noChangeArrowheads="1"/>
              </p:cNvSpPr>
              <p:nvPr/>
            </p:nvSpPr>
            <p:spPr bwMode="auto">
              <a:xfrm>
                <a:off x="2394" y="4495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" name="Rectangle 385"/>
              <p:cNvSpPr>
                <a:spLocks noChangeArrowheads="1"/>
              </p:cNvSpPr>
              <p:nvPr/>
            </p:nvSpPr>
            <p:spPr bwMode="auto">
              <a:xfrm>
                <a:off x="2669" y="4495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" name="Rectangle 386"/>
              <p:cNvSpPr>
                <a:spLocks noChangeArrowheads="1"/>
              </p:cNvSpPr>
              <p:nvPr/>
            </p:nvSpPr>
            <p:spPr bwMode="auto">
              <a:xfrm>
                <a:off x="2944" y="4495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" name="Rectangle 387"/>
              <p:cNvSpPr>
                <a:spLocks noChangeArrowheads="1"/>
              </p:cNvSpPr>
              <p:nvPr/>
            </p:nvSpPr>
            <p:spPr bwMode="auto">
              <a:xfrm>
                <a:off x="3221" y="4495"/>
                <a:ext cx="4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" name="Rectangle 388"/>
              <p:cNvSpPr>
                <a:spLocks noChangeArrowheads="1"/>
              </p:cNvSpPr>
              <p:nvPr/>
            </p:nvSpPr>
            <p:spPr bwMode="auto">
              <a:xfrm>
                <a:off x="3495" y="4495"/>
                <a:ext cx="5" cy="9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" name="Rectangle 389"/>
              <p:cNvSpPr>
                <a:spLocks noChangeArrowheads="1"/>
              </p:cNvSpPr>
              <p:nvPr/>
            </p:nvSpPr>
            <p:spPr bwMode="auto">
              <a:xfrm>
                <a:off x="2422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" name="Rectangle 390"/>
              <p:cNvSpPr>
                <a:spLocks noChangeArrowheads="1"/>
              </p:cNvSpPr>
              <p:nvPr/>
            </p:nvSpPr>
            <p:spPr bwMode="auto">
              <a:xfrm>
                <a:off x="2449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" name="Rectangle 391"/>
              <p:cNvSpPr>
                <a:spLocks noChangeArrowheads="1"/>
              </p:cNvSpPr>
              <p:nvPr/>
            </p:nvSpPr>
            <p:spPr bwMode="auto">
              <a:xfrm>
                <a:off x="2477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" name="Rectangle 392"/>
              <p:cNvSpPr>
                <a:spLocks noChangeArrowheads="1"/>
              </p:cNvSpPr>
              <p:nvPr/>
            </p:nvSpPr>
            <p:spPr bwMode="auto">
              <a:xfrm>
                <a:off x="2504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" name="Rectangle 393"/>
              <p:cNvSpPr>
                <a:spLocks noChangeArrowheads="1"/>
              </p:cNvSpPr>
              <p:nvPr/>
            </p:nvSpPr>
            <p:spPr bwMode="auto">
              <a:xfrm>
                <a:off x="2532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" name="Rectangle 394"/>
              <p:cNvSpPr>
                <a:spLocks noChangeArrowheads="1"/>
              </p:cNvSpPr>
              <p:nvPr/>
            </p:nvSpPr>
            <p:spPr bwMode="auto">
              <a:xfrm>
                <a:off x="2559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" name="Rectangle 395"/>
              <p:cNvSpPr>
                <a:spLocks noChangeArrowheads="1"/>
              </p:cNvSpPr>
              <p:nvPr/>
            </p:nvSpPr>
            <p:spPr bwMode="auto">
              <a:xfrm>
                <a:off x="2587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" name="Rectangle 396"/>
              <p:cNvSpPr>
                <a:spLocks noChangeArrowheads="1"/>
              </p:cNvSpPr>
              <p:nvPr/>
            </p:nvSpPr>
            <p:spPr bwMode="auto">
              <a:xfrm>
                <a:off x="2614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3" name="Rectangle 397"/>
              <p:cNvSpPr>
                <a:spLocks noChangeArrowheads="1"/>
              </p:cNvSpPr>
              <p:nvPr/>
            </p:nvSpPr>
            <p:spPr bwMode="auto">
              <a:xfrm>
                <a:off x="2642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4" name="Rectangle 398"/>
              <p:cNvSpPr>
                <a:spLocks noChangeArrowheads="1"/>
              </p:cNvSpPr>
              <p:nvPr/>
            </p:nvSpPr>
            <p:spPr bwMode="auto">
              <a:xfrm>
                <a:off x="2697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5" name="Rectangle 399"/>
              <p:cNvSpPr>
                <a:spLocks noChangeArrowheads="1"/>
              </p:cNvSpPr>
              <p:nvPr/>
            </p:nvSpPr>
            <p:spPr bwMode="auto">
              <a:xfrm>
                <a:off x="2724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6" name="Rectangle 400"/>
              <p:cNvSpPr>
                <a:spLocks noChangeArrowheads="1"/>
              </p:cNvSpPr>
              <p:nvPr/>
            </p:nvSpPr>
            <p:spPr bwMode="auto">
              <a:xfrm>
                <a:off x="2752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7" name="Rectangle 401"/>
              <p:cNvSpPr>
                <a:spLocks noChangeArrowheads="1"/>
              </p:cNvSpPr>
              <p:nvPr/>
            </p:nvSpPr>
            <p:spPr bwMode="auto">
              <a:xfrm>
                <a:off x="2779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8" name="Rectangle 402"/>
              <p:cNvSpPr>
                <a:spLocks noChangeArrowheads="1"/>
              </p:cNvSpPr>
              <p:nvPr/>
            </p:nvSpPr>
            <p:spPr bwMode="auto">
              <a:xfrm>
                <a:off x="2807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9" name="Rectangle 403"/>
              <p:cNvSpPr>
                <a:spLocks noChangeArrowheads="1"/>
              </p:cNvSpPr>
              <p:nvPr/>
            </p:nvSpPr>
            <p:spPr bwMode="auto">
              <a:xfrm>
                <a:off x="2834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0" name="Rectangle 404"/>
              <p:cNvSpPr>
                <a:spLocks noChangeArrowheads="1"/>
              </p:cNvSpPr>
              <p:nvPr/>
            </p:nvSpPr>
            <p:spPr bwMode="auto">
              <a:xfrm>
                <a:off x="2862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1" name="Rectangle 405"/>
              <p:cNvSpPr>
                <a:spLocks noChangeArrowheads="1"/>
              </p:cNvSpPr>
              <p:nvPr/>
            </p:nvSpPr>
            <p:spPr bwMode="auto">
              <a:xfrm>
                <a:off x="2889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2" name="Rectangle 406"/>
              <p:cNvSpPr>
                <a:spLocks noChangeArrowheads="1"/>
              </p:cNvSpPr>
              <p:nvPr/>
            </p:nvSpPr>
            <p:spPr bwMode="auto">
              <a:xfrm>
                <a:off x="2917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3" name="Rectangle 407"/>
              <p:cNvSpPr>
                <a:spLocks noChangeArrowheads="1"/>
              </p:cNvSpPr>
              <p:nvPr/>
            </p:nvSpPr>
            <p:spPr bwMode="auto">
              <a:xfrm>
                <a:off x="2972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4" name="Rectangle 408"/>
              <p:cNvSpPr>
                <a:spLocks noChangeArrowheads="1"/>
              </p:cNvSpPr>
              <p:nvPr/>
            </p:nvSpPr>
            <p:spPr bwMode="auto">
              <a:xfrm>
                <a:off x="2999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09"/>
            <p:cNvGrpSpPr>
              <a:grpSpLocks/>
            </p:cNvGrpSpPr>
            <p:nvPr/>
          </p:nvGrpSpPr>
          <p:grpSpPr bwMode="auto">
            <a:xfrm>
              <a:off x="2413" y="-56"/>
              <a:ext cx="1059" cy="4644"/>
              <a:chOff x="2413" y="-56"/>
              <a:chExt cx="1059" cy="4644"/>
            </a:xfrm>
          </p:grpSpPr>
          <p:sp>
            <p:nvSpPr>
              <p:cNvPr id="875" name="Rectangle 410"/>
              <p:cNvSpPr>
                <a:spLocks noChangeArrowheads="1"/>
              </p:cNvSpPr>
              <p:nvPr/>
            </p:nvSpPr>
            <p:spPr bwMode="auto">
              <a:xfrm>
                <a:off x="3027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Rectangle 411"/>
              <p:cNvSpPr>
                <a:spLocks noChangeArrowheads="1"/>
              </p:cNvSpPr>
              <p:nvPr/>
            </p:nvSpPr>
            <p:spPr bwMode="auto">
              <a:xfrm>
                <a:off x="3054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Rectangle 412"/>
              <p:cNvSpPr>
                <a:spLocks noChangeArrowheads="1"/>
              </p:cNvSpPr>
              <p:nvPr/>
            </p:nvSpPr>
            <p:spPr bwMode="auto">
              <a:xfrm>
                <a:off x="3082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Rectangle 413"/>
              <p:cNvSpPr>
                <a:spLocks noChangeArrowheads="1"/>
              </p:cNvSpPr>
              <p:nvPr/>
            </p:nvSpPr>
            <p:spPr bwMode="auto">
              <a:xfrm>
                <a:off x="3109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Rectangle 414"/>
              <p:cNvSpPr>
                <a:spLocks noChangeArrowheads="1"/>
              </p:cNvSpPr>
              <p:nvPr/>
            </p:nvSpPr>
            <p:spPr bwMode="auto">
              <a:xfrm>
                <a:off x="3137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Rectangle 415"/>
              <p:cNvSpPr>
                <a:spLocks noChangeArrowheads="1"/>
              </p:cNvSpPr>
              <p:nvPr/>
            </p:nvSpPr>
            <p:spPr bwMode="auto">
              <a:xfrm>
                <a:off x="3166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Rectangle 416"/>
              <p:cNvSpPr>
                <a:spLocks noChangeArrowheads="1"/>
              </p:cNvSpPr>
              <p:nvPr/>
            </p:nvSpPr>
            <p:spPr bwMode="auto">
              <a:xfrm>
                <a:off x="3193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Rectangle 417"/>
              <p:cNvSpPr>
                <a:spLocks noChangeArrowheads="1"/>
              </p:cNvSpPr>
              <p:nvPr/>
            </p:nvSpPr>
            <p:spPr bwMode="auto">
              <a:xfrm>
                <a:off x="3248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Rectangle 418"/>
              <p:cNvSpPr>
                <a:spLocks noChangeArrowheads="1"/>
              </p:cNvSpPr>
              <p:nvPr/>
            </p:nvSpPr>
            <p:spPr bwMode="auto">
              <a:xfrm>
                <a:off x="3275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Rectangle 419"/>
              <p:cNvSpPr>
                <a:spLocks noChangeArrowheads="1"/>
              </p:cNvSpPr>
              <p:nvPr/>
            </p:nvSpPr>
            <p:spPr bwMode="auto">
              <a:xfrm>
                <a:off x="3303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Rectangle 420"/>
              <p:cNvSpPr>
                <a:spLocks noChangeArrowheads="1"/>
              </p:cNvSpPr>
              <p:nvPr/>
            </p:nvSpPr>
            <p:spPr bwMode="auto">
              <a:xfrm>
                <a:off x="3330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Rectangle 421"/>
              <p:cNvSpPr>
                <a:spLocks noChangeArrowheads="1"/>
              </p:cNvSpPr>
              <p:nvPr/>
            </p:nvSpPr>
            <p:spPr bwMode="auto">
              <a:xfrm>
                <a:off x="3358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Rectangle 422"/>
              <p:cNvSpPr>
                <a:spLocks noChangeArrowheads="1"/>
              </p:cNvSpPr>
              <p:nvPr/>
            </p:nvSpPr>
            <p:spPr bwMode="auto">
              <a:xfrm>
                <a:off x="3385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Rectangle 423"/>
              <p:cNvSpPr>
                <a:spLocks noChangeArrowheads="1"/>
              </p:cNvSpPr>
              <p:nvPr/>
            </p:nvSpPr>
            <p:spPr bwMode="auto">
              <a:xfrm>
                <a:off x="3413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Rectangle 424"/>
              <p:cNvSpPr>
                <a:spLocks noChangeArrowheads="1"/>
              </p:cNvSpPr>
              <p:nvPr/>
            </p:nvSpPr>
            <p:spPr bwMode="auto">
              <a:xfrm>
                <a:off x="3440" y="4541"/>
                <a:ext cx="5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Rectangle 425"/>
              <p:cNvSpPr>
                <a:spLocks noChangeArrowheads="1"/>
              </p:cNvSpPr>
              <p:nvPr/>
            </p:nvSpPr>
            <p:spPr bwMode="auto">
              <a:xfrm>
                <a:off x="3468" y="4541"/>
                <a:ext cx="4" cy="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Freeform 426"/>
              <p:cNvSpPr>
                <a:spLocks/>
              </p:cNvSpPr>
              <p:nvPr/>
            </p:nvSpPr>
            <p:spPr bwMode="auto">
              <a:xfrm>
                <a:off x="2477" y="4028"/>
                <a:ext cx="43" cy="14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2" y="2"/>
                  </a:cxn>
                  <a:cxn ang="0">
                    <a:pos x="33" y="7"/>
                  </a:cxn>
                  <a:cxn ang="0">
                    <a:pos x="40" y="13"/>
                  </a:cxn>
                  <a:cxn ang="0">
                    <a:pos x="41" y="11"/>
                  </a:cxn>
                  <a:cxn ang="0">
                    <a:pos x="41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41" y="14"/>
                  </a:cxn>
                  <a:cxn ang="0">
                    <a:pos x="43" y="10"/>
                  </a:cxn>
                  <a:cxn ang="0">
                    <a:pos x="37" y="4"/>
                  </a:cxn>
                  <a:cxn ang="0">
                    <a:pos x="35" y="5"/>
                  </a:cxn>
                  <a:cxn ang="0">
                    <a:pos x="38" y="5"/>
                  </a:cxn>
                  <a:cxn ang="0">
                    <a:pos x="37" y="0"/>
                  </a:cxn>
                </a:cxnLst>
                <a:rect l="0" t="0" r="r" b="b"/>
                <a:pathLst>
                  <a:path w="43" h="14">
                    <a:moveTo>
                      <a:pt x="37" y="0"/>
                    </a:moveTo>
                    <a:lnTo>
                      <a:pt x="32" y="2"/>
                    </a:lnTo>
                    <a:lnTo>
                      <a:pt x="33" y="7"/>
                    </a:lnTo>
                    <a:lnTo>
                      <a:pt x="40" y="13"/>
                    </a:lnTo>
                    <a:lnTo>
                      <a:pt x="41" y="11"/>
                    </a:lnTo>
                    <a:lnTo>
                      <a:pt x="41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41" y="14"/>
                    </a:lnTo>
                    <a:lnTo>
                      <a:pt x="43" y="10"/>
                    </a:lnTo>
                    <a:lnTo>
                      <a:pt x="37" y="4"/>
                    </a:lnTo>
                    <a:lnTo>
                      <a:pt x="35" y="5"/>
                    </a:lnTo>
                    <a:lnTo>
                      <a:pt x="38" y="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Freeform 427"/>
              <p:cNvSpPr>
                <a:spLocks/>
              </p:cNvSpPr>
              <p:nvPr/>
            </p:nvSpPr>
            <p:spPr bwMode="auto">
              <a:xfrm>
                <a:off x="2475" y="4027"/>
                <a:ext cx="42" cy="14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32" y="3"/>
                  </a:cxn>
                  <a:cxn ang="0">
                    <a:pos x="34" y="8"/>
                  </a:cxn>
                  <a:cxn ang="0">
                    <a:pos x="39" y="12"/>
                  </a:cxn>
                  <a:cxn ang="0">
                    <a:pos x="40" y="11"/>
                  </a:cxn>
                  <a:cxn ang="0">
                    <a:pos x="40" y="9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2" y="11"/>
                  </a:cxn>
                  <a:cxn ang="0">
                    <a:pos x="2" y="14"/>
                  </a:cxn>
                  <a:cxn ang="0">
                    <a:pos x="40" y="14"/>
                  </a:cxn>
                  <a:cxn ang="0">
                    <a:pos x="42" y="9"/>
                  </a:cxn>
                  <a:cxn ang="0">
                    <a:pos x="37" y="5"/>
                  </a:cxn>
                  <a:cxn ang="0">
                    <a:pos x="35" y="6"/>
                  </a:cxn>
                  <a:cxn ang="0">
                    <a:pos x="39" y="6"/>
                  </a:cxn>
                  <a:cxn ang="0">
                    <a:pos x="37" y="1"/>
                  </a:cxn>
                  <a:cxn ang="0">
                    <a:pos x="34" y="1"/>
                  </a:cxn>
                  <a:cxn ang="0">
                    <a:pos x="34" y="5"/>
                  </a:cxn>
                  <a:cxn ang="0">
                    <a:pos x="35" y="5"/>
                  </a:cxn>
                </a:cxnLst>
                <a:rect l="0" t="0" r="r" b="b"/>
                <a:pathLst>
                  <a:path w="42" h="14">
                    <a:moveTo>
                      <a:pt x="35" y="5"/>
                    </a:moveTo>
                    <a:lnTo>
                      <a:pt x="35" y="0"/>
                    </a:lnTo>
                    <a:lnTo>
                      <a:pt x="31" y="0"/>
                    </a:lnTo>
                    <a:lnTo>
                      <a:pt x="32" y="3"/>
                    </a:lnTo>
                    <a:lnTo>
                      <a:pt x="34" y="8"/>
                    </a:lnTo>
                    <a:lnTo>
                      <a:pt x="39" y="12"/>
                    </a:lnTo>
                    <a:lnTo>
                      <a:pt x="40" y="11"/>
                    </a:lnTo>
                    <a:lnTo>
                      <a:pt x="40" y="9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40" y="14"/>
                    </a:lnTo>
                    <a:lnTo>
                      <a:pt x="42" y="9"/>
                    </a:lnTo>
                    <a:lnTo>
                      <a:pt x="37" y="5"/>
                    </a:lnTo>
                    <a:lnTo>
                      <a:pt x="35" y="6"/>
                    </a:lnTo>
                    <a:lnTo>
                      <a:pt x="39" y="6"/>
                    </a:lnTo>
                    <a:lnTo>
                      <a:pt x="37" y="1"/>
                    </a:lnTo>
                    <a:lnTo>
                      <a:pt x="34" y="1"/>
                    </a:lnTo>
                    <a:lnTo>
                      <a:pt x="34" y="5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Freeform 428"/>
              <p:cNvSpPr>
                <a:spLocks/>
              </p:cNvSpPr>
              <p:nvPr/>
            </p:nvSpPr>
            <p:spPr bwMode="auto">
              <a:xfrm>
                <a:off x="2495" y="4064"/>
                <a:ext cx="5" cy="36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" y="33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5" y="36"/>
                  </a:cxn>
                  <a:cxn ang="0">
                    <a:pos x="5" y="33"/>
                  </a:cxn>
                  <a:cxn ang="0">
                    <a:pos x="5" y="0"/>
                  </a:cxn>
                </a:cxnLst>
                <a:rect l="0" t="0" r="r" b="b"/>
                <a:pathLst>
                  <a:path w="5" h="36">
                    <a:moveTo>
                      <a:pt x="5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2" y="33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Freeform 429"/>
              <p:cNvSpPr>
                <a:spLocks/>
              </p:cNvSpPr>
              <p:nvPr/>
            </p:nvSpPr>
            <p:spPr bwMode="auto">
              <a:xfrm>
                <a:off x="2494" y="4062"/>
                <a:ext cx="4" cy="3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4" y="35"/>
                  </a:cxn>
                  <a:cxn ang="0">
                    <a:pos x="4" y="2"/>
                  </a:cxn>
                  <a:cxn ang="0">
                    <a:pos x="1" y="2"/>
                  </a:cxn>
                  <a:cxn ang="0">
                    <a:pos x="1" y="5"/>
                  </a:cxn>
                  <a:cxn ang="0">
                    <a:pos x="3" y="5"/>
                  </a:cxn>
                </a:cxnLst>
                <a:rect l="0" t="0" r="r" b="b"/>
                <a:pathLst>
                  <a:path w="4" h="35">
                    <a:moveTo>
                      <a:pt x="3" y="5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4" y="35"/>
                    </a:lnTo>
                    <a:lnTo>
                      <a:pt x="4" y="2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Freeform 430"/>
              <p:cNvSpPr>
                <a:spLocks/>
              </p:cNvSpPr>
              <p:nvPr/>
            </p:nvSpPr>
            <p:spPr bwMode="auto">
              <a:xfrm>
                <a:off x="2475" y="4134"/>
                <a:ext cx="43" cy="4"/>
              </a:xfrm>
              <a:custGeom>
                <a:avLst/>
                <a:gdLst/>
                <a:ahLst/>
                <a:cxnLst>
                  <a:cxn ang="0">
                    <a:pos x="43" y="4"/>
                  </a:cxn>
                  <a:cxn ang="0">
                    <a:pos x="4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2" y="4"/>
                  </a:cxn>
                  <a:cxn ang="0">
                    <a:pos x="43" y="4"/>
                  </a:cxn>
                </a:cxnLst>
                <a:rect l="0" t="0" r="r" b="b"/>
                <a:pathLst>
                  <a:path w="43" h="4">
                    <a:moveTo>
                      <a:pt x="43" y="4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2" y="4"/>
                    </a:lnTo>
                    <a:lnTo>
                      <a:pt x="4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Freeform 431"/>
              <p:cNvSpPr>
                <a:spLocks/>
              </p:cNvSpPr>
              <p:nvPr/>
            </p:nvSpPr>
            <p:spPr bwMode="auto">
              <a:xfrm>
                <a:off x="2477" y="4135"/>
                <a:ext cx="44" cy="5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4" y="5"/>
                  </a:cxn>
                  <a:cxn ang="0">
                    <a:pos x="44" y="2"/>
                  </a:cxn>
                  <a:cxn ang="0">
                    <a:pos x="44" y="0"/>
                  </a:cxn>
                </a:cxnLst>
                <a:rect l="0" t="0" r="r" b="b"/>
                <a:pathLst>
                  <a:path w="44" h="5">
                    <a:moveTo>
                      <a:pt x="44" y="0"/>
                    </a:moveTo>
                    <a:lnTo>
                      <a:pt x="40" y="0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4" y="5"/>
                    </a:lnTo>
                    <a:lnTo>
                      <a:pt x="44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Freeform 432"/>
              <p:cNvSpPr>
                <a:spLocks/>
              </p:cNvSpPr>
              <p:nvPr/>
            </p:nvSpPr>
            <p:spPr bwMode="auto">
              <a:xfrm>
                <a:off x="2474" y="4108"/>
                <a:ext cx="33" cy="29"/>
              </a:xfrm>
              <a:custGeom>
                <a:avLst/>
                <a:gdLst/>
                <a:ahLst/>
                <a:cxnLst>
                  <a:cxn ang="0">
                    <a:pos x="23" y="26"/>
                  </a:cxn>
                  <a:cxn ang="0">
                    <a:pos x="26" y="29"/>
                  </a:cxn>
                  <a:cxn ang="0">
                    <a:pos x="30" y="24"/>
                  </a:cxn>
                  <a:cxn ang="0">
                    <a:pos x="32" y="24"/>
                  </a:cxn>
                  <a:cxn ang="0">
                    <a:pos x="33" y="20"/>
                  </a:cxn>
                  <a:cxn ang="0">
                    <a:pos x="33" y="12"/>
                  </a:cxn>
                  <a:cxn ang="0">
                    <a:pos x="32" y="7"/>
                  </a:cxn>
                  <a:cxn ang="0">
                    <a:pos x="26" y="1"/>
                  </a:cxn>
                  <a:cxn ang="0">
                    <a:pos x="24" y="1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7"/>
                  </a:cxn>
                  <a:cxn ang="0">
                    <a:pos x="0" y="12"/>
                  </a:cxn>
                  <a:cxn ang="0">
                    <a:pos x="0" y="20"/>
                  </a:cxn>
                  <a:cxn ang="0">
                    <a:pos x="1" y="24"/>
                  </a:cxn>
                  <a:cxn ang="0">
                    <a:pos x="6" y="29"/>
                  </a:cxn>
                  <a:cxn ang="0">
                    <a:pos x="9" y="26"/>
                  </a:cxn>
                  <a:cxn ang="0">
                    <a:pos x="4" y="21"/>
                  </a:cxn>
                  <a:cxn ang="0">
                    <a:pos x="3" y="23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1" y="18"/>
                  </a:cxn>
                  <a:cxn ang="0">
                    <a:pos x="4" y="18"/>
                  </a:cxn>
                  <a:cxn ang="0">
                    <a:pos x="4" y="12"/>
                  </a:cxn>
                  <a:cxn ang="0">
                    <a:pos x="1" y="12"/>
                  </a:cxn>
                  <a:cxn ang="0">
                    <a:pos x="4" y="14"/>
                  </a:cxn>
                  <a:cxn ang="0">
                    <a:pos x="6" y="9"/>
                  </a:cxn>
                  <a:cxn ang="0">
                    <a:pos x="3" y="7"/>
                  </a:cxn>
                  <a:cxn ang="0">
                    <a:pos x="4" y="9"/>
                  </a:cxn>
                  <a:cxn ang="0">
                    <a:pos x="9" y="4"/>
                  </a:cxn>
                  <a:cxn ang="0">
                    <a:pos x="7" y="3"/>
                  </a:cxn>
                  <a:cxn ang="0">
                    <a:pos x="7" y="6"/>
                  </a:cxn>
                  <a:cxn ang="0">
                    <a:pos x="14" y="4"/>
                  </a:cxn>
                  <a:cxn ang="0">
                    <a:pos x="18" y="4"/>
                  </a:cxn>
                  <a:cxn ang="0">
                    <a:pos x="24" y="6"/>
                  </a:cxn>
                  <a:cxn ang="0">
                    <a:pos x="24" y="3"/>
                  </a:cxn>
                  <a:cxn ang="0">
                    <a:pos x="23" y="4"/>
                  </a:cxn>
                  <a:cxn ang="0">
                    <a:pos x="27" y="9"/>
                  </a:cxn>
                  <a:cxn ang="0">
                    <a:pos x="29" y="7"/>
                  </a:cxn>
                  <a:cxn ang="0">
                    <a:pos x="27" y="9"/>
                  </a:cxn>
                  <a:cxn ang="0">
                    <a:pos x="29" y="14"/>
                  </a:cxn>
                  <a:cxn ang="0">
                    <a:pos x="30" y="12"/>
                  </a:cxn>
                  <a:cxn ang="0">
                    <a:pos x="29" y="12"/>
                  </a:cxn>
                  <a:cxn ang="0">
                    <a:pos x="29" y="18"/>
                  </a:cxn>
                  <a:cxn ang="0">
                    <a:pos x="30" y="18"/>
                  </a:cxn>
                  <a:cxn ang="0">
                    <a:pos x="29" y="18"/>
                  </a:cxn>
                  <a:cxn ang="0">
                    <a:pos x="27" y="23"/>
                  </a:cxn>
                  <a:cxn ang="0">
                    <a:pos x="29" y="23"/>
                  </a:cxn>
                  <a:cxn ang="0">
                    <a:pos x="27" y="21"/>
                  </a:cxn>
                  <a:cxn ang="0">
                    <a:pos x="23" y="26"/>
                  </a:cxn>
                </a:cxnLst>
                <a:rect l="0" t="0" r="r" b="b"/>
                <a:pathLst>
                  <a:path w="33" h="29">
                    <a:moveTo>
                      <a:pt x="23" y="26"/>
                    </a:moveTo>
                    <a:lnTo>
                      <a:pt x="26" y="29"/>
                    </a:lnTo>
                    <a:lnTo>
                      <a:pt x="30" y="24"/>
                    </a:lnTo>
                    <a:lnTo>
                      <a:pt x="32" y="24"/>
                    </a:lnTo>
                    <a:lnTo>
                      <a:pt x="33" y="20"/>
                    </a:lnTo>
                    <a:lnTo>
                      <a:pt x="33" y="12"/>
                    </a:lnTo>
                    <a:lnTo>
                      <a:pt x="32" y="7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9" y="26"/>
                    </a:lnTo>
                    <a:lnTo>
                      <a:pt x="4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1" y="18"/>
                    </a:lnTo>
                    <a:lnTo>
                      <a:pt x="4" y="18"/>
                    </a:lnTo>
                    <a:lnTo>
                      <a:pt x="4" y="12"/>
                    </a:lnTo>
                    <a:lnTo>
                      <a:pt x="1" y="12"/>
                    </a:lnTo>
                    <a:lnTo>
                      <a:pt x="4" y="14"/>
                    </a:lnTo>
                    <a:lnTo>
                      <a:pt x="6" y="9"/>
                    </a:lnTo>
                    <a:lnTo>
                      <a:pt x="3" y="7"/>
                    </a:lnTo>
                    <a:lnTo>
                      <a:pt x="4" y="9"/>
                    </a:lnTo>
                    <a:lnTo>
                      <a:pt x="9" y="4"/>
                    </a:lnTo>
                    <a:lnTo>
                      <a:pt x="7" y="3"/>
                    </a:lnTo>
                    <a:lnTo>
                      <a:pt x="7" y="6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4" y="6"/>
                    </a:lnTo>
                    <a:lnTo>
                      <a:pt x="24" y="3"/>
                    </a:lnTo>
                    <a:lnTo>
                      <a:pt x="23" y="4"/>
                    </a:lnTo>
                    <a:lnTo>
                      <a:pt x="27" y="9"/>
                    </a:lnTo>
                    <a:lnTo>
                      <a:pt x="29" y="7"/>
                    </a:lnTo>
                    <a:lnTo>
                      <a:pt x="27" y="9"/>
                    </a:lnTo>
                    <a:lnTo>
                      <a:pt x="29" y="14"/>
                    </a:lnTo>
                    <a:lnTo>
                      <a:pt x="30" y="12"/>
                    </a:lnTo>
                    <a:lnTo>
                      <a:pt x="29" y="12"/>
                    </a:lnTo>
                    <a:lnTo>
                      <a:pt x="29" y="18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7" y="23"/>
                    </a:lnTo>
                    <a:lnTo>
                      <a:pt x="29" y="23"/>
                    </a:lnTo>
                    <a:lnTo>
                      <a:pt x="27" y="21"/>
                    </a:lnTo>
                    <a:lnTo>
                      <a:pt x="2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Freeform 433"/>
              <p:cNvSpPr>
                <a:spLocks/>
              </p:cNvSpPr>
              <p:nvPr/>
            </p:nvSpPr>
            <p:spPr bwMode="auto">
              <a:xfrm>
                <a:off x="2478" y="4112"/>
                <a:ext cx="28" cy="25"/>
              </a:xfrm>
              <a:custGeom>
                <a:avLst/>
                <a:gdLst/>
                <a:ahLst/>
                <a:cxnLst>
                  <a:cxn ang="0">
                    <a:pos x="19" y="23"/>
                  </a:cxn>
                  <a:cxn ang="0">
                    <a:pos x="23" y="25"/>
                  </a:cxn>
                  <a:cxn ang="0">
                    <a:pos x="28" y="17"/>
                  </a:cxn>
                  <a:cxn ang="0">
                    <a:pos x="28" y="10"/>
                  </a:cxn>
                  <a:cxn ang="0">
                    <a:pos x="26" y="5"/>
                  </a:cxn>
                  <a:cxn ang="0">
                    <a:pos x="23" y="2"/>
                  </a:cxn>
                  <a:cxn ang="0">
                    <a:pos x="22" y="2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5" y="25"/>
                  </a:cxn>
                  <a:cxn ang="0">
                    <a:pos x="10" y="23"/>
                  </a:cxn>
                  <a:cxn ang="0">
                    <a:pos x="5" y="16"/>
                  </a:cxn>
                  <a:cxn ang="0">
                    <a:pos x="2" y="16"/>
                  </a:cxn>
                  <a:cxn ang="0">
                    <a:pos x="5" y="16"/>
                  </a:cxn>
                  <a:cxn ang="0">
                    <a:pos x="5" y="10"/>
                  </a:cxn>
                  <a:cxn ang="0">
                    <a:pos x="2" y="10"/>
                  </a:cxn>
                  <a:cxn ang="0">
                    <a:pos x="5" y="11"/>
                  </a:cxn>
                  <a:cxn ang="0">
                    <a:pos x="7" y="7"/>
                  </a:cxn>
                  <a:cxn ang="0">
                    <a:pos x="3" y="5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5" y="3"/>
                  </a:cxn>
                  <a:cxn ang="0">
                    <a:pos x="5" y="7"/>
                  </a:cxn>
                  <a:cxn ang="0">
                    <a:pos x="11" y="5"/>
                  </a:cxn>
                  <a:cxn ang="0">
                    <a:pos x="16" y="5"/>
                  </a:cxn>
                  <a:cxn ang="0">
                    <a:pos x="22" y="7"/>
                  </a:cxn>
                  <a:cxn ang="0">
                    <a:pos x="22" y="3"/>
                  </a:cxn>
                  <a:cxn ang="0">
                    <a:pos x="20" y="5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2" y="7"/>
                  </a:cxn>
                  <a:cxn ang="0">
                    <a:pos x="23" y="11"/>
                  </a:cxn>
                  <a:cxn ang="0">
                    <a:pos x="25" y="10"/>
                  </a:cxn>
                  <a:cxn ang="0">
                    <a:pos x="23" y="10"/>
                  </a:cxn>
                  <a:cxn ang="0">
                    <a:pos x="23" y="16"/>
                  </a:cxn>
                  <a:cxn ang="0">
                    <a:pos x="25" y="16"/>
                  </a:cxn>
                  <a:cxn ang="0">
                    <a:pos x="23" y="16"/>
                  </a:cxn>
                  <a:cxn ang="0">
                    <a:pos x="19" y="23"/>
                  </a:cxn>
                </a:cxnLst>
                <a:rect l="0" t="0" r="r" b="b"/>
                <a:pathLst>
                  <a:path w="28" h="25">
                    <a:moveTo>
                      <a:pt x="19" y="23"/>
                    </a:moveTo>
                    <a:lnTo>
                      <a:pt x="23" y="25"/>
                    </a:lnTo>
                    <a:lnTo>
                      <a:pt x="28" y="17"/>
                    </a:lnTo>
                    <a:lnTo>
                      <a:pt x="28" y="10"/>
                    </a:lnTo>
                    <a:lnTo>
                      <a:pt x="26" y="5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5" y="25"/>
                    </a:lnTo>
                    <a:lnTo>
                      <a:pt x="10" y="23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5" y="10"/>
                    </a:lnTo>
                    <a:lnTo>
                      <a:pt x="2" y="10"/>
                    </a:lnTo>
                    <a:lnTo>
                      <a:pt x="5" y="11"/>
                    </a:lnTo>
                    <a:lnTo>
                      <a:pt x="7" y="7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11" y="5"/>
                    </a:lnTo>
                    <a:lnTo>
                      <a:pt x="16" y="5"/>
                    </a:lnTo>
                    <a:lnTo>
                      <a:pt x="22" y="7"/>
                    </a:lnTo>
                    <a:lnTo>
                      <a:pt x="22" y="3"/>
                    </a:lnTo>
                    <a:lnTo>
                      <a:pt x="20" y="5"/>
                    </a:lnTo>
                    <a:lnTo>
                      <a:pt x="22" y="7"/>
                    </a:lnTo>
                    <a:lnTo>
                      <a:pt x="23" y="5"/>
                    </a:lnTo>
                    <a:lnTo>
                      <a:pt x="22" y="7"/>
                    </a:lnTo>
                    <a:lnTo>
                      <a:pt x="23" y="11"/>
                    </a:lnTo>
                    <a:lnTo>
                      <a:pt x="25" y="10"/>
                    </a:lnTo>
                    <a:lnTo>
                      <a:pt x="23" y="10"/>
                    </a:lnTo>
                    <a:lnTo>
                      <a:pt x="23" y="16"/>
                    </a:lnTo>
                    <a:lnTo>
                      <a:pt x="25" y="16"/>
                    </a:lnTo>
                    <a:lnTo>
                      <a:pt x="23" y="16"/>
                    </a:lnTo>
                    <a:lnTo>
                      <a:pt x="1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Freeform 434"/>
              <p:cNvSpPr>
                <a:spLocks/>
              </p:cNvSpPr>
              <p:nvPr/>
            </p:nvSpPr>
            <p:spPr bwMode="auto">
              <a:xfrm>
                <a:off x="2475" y="4173"/>
                <a:ext cx="29" cy="5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29" y="5"/>
                  </a:cxn>
                </a:cxnLst>
                <a:rect l="0" t="0" r="r" b="b"/>
                <a:pathLst>
                  <a:path w="29" h="5">
                    <a:moveTo>
                      <a:pt x="29" y="5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Freeform 435"/>
              <p:cNvSpPr>
                <a:spLocks/>
              </p:cNvSpPr>
              <p:nvPr/>
            </p:nvSpPr>
            <p:spPr bwMode="auto">
              <a:xfrm>
                <a:off x="2477" y="4175"/>
                <a:ext cx="30" cy="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0"/>
                  </a:cxn>
                  <a:cxn ang="0">
                    <a:pos x="26" y="1"/>
                  </a:cxn>
                  <a:cxn ang="0">
                    <a:pos x="27" y="1"/>
                  </a:cxn>
                  <a:cxn ang="0">
                    <a:pos x="27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0" y="5"/>
                  </a:cxn>
                  <a:cxn ang="0">
                    <a:pos x="30" y="1"/>
                  </a:cxn>
                  <a:cxn ang="0">
                    <a:pos x="30" y="0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lnTo>
                      <a:pt x="26" y="0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0" y="5"/>
                    </a:lnTo>
                    <a:lnTo>
                      <a:pt x="30" y="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Freeform 436"/>
              <p:cNvSpPr>
                <a:spLocks/>
              </p:cNvSpPr>
              <p:nvPr/>
            </p:nvSpPr>
            <p:spPr bwMode="auto">
              <a:xfrm>
                <a:off x="2474" y="4148"/>
                <a:ext cx="33" cy="28"/>
              </a:xfrm>
              <a:custGeom>
                <a:avLst/>
                <a:gdLst/>
                <a:ahLst/>
                <a:cxnLst>
                  <a:cxn ang="0">
                    <a:pos x="23" y="25"/>
                  </a:cxn>
                  <a:cxn ang="0">
                    <a:pos x="26" y="28"/>
                  </a:cxn>
                  <a:cxn ang="0">
                    <a:pos x="30" y="24"/>
                  </a:cxn>
                  <a:cxn ang="0">
                    <a:pos x="32" y="24"/>
                  </a:cxn>
                  <a:cxn ang="0">
                    <a:pos x="33" y="19"/>
                  </a:cxn>
                  <a:cxn ang="0">
                    <a:pos x="33" y="12"/>
                  </a:cxn>
                  <a:cxn ang="0">
                    <a:pos x="32" y="7"/>
                  </a:cxn>
                  <a:cxn ang="0">
                    <a:pos x="26" y="1"/>
                  </a:cxn>
                  <a:cxn ang="0">
                    <a:pos x="24" y="1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7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1" y="24"/>
                  </a:cxn>
                  <a:cxn ang="0">
                    <a:pos x="6" y="28"/>
                  </a:cxn>
                  <a:cxn ang="0">
                    <a:pos x="9" y="25"/>
                  </a:cxn>
                  <a:cxn ang="0">
                    <a:pos x="4" y="21"/>
                  </a:cxn>
                  <a:cxn ang="0">
                    <a:pos x="3" y="22"/>
                  </a:cxn>
                  <a:cxn ang="0">
                    <a:pos x="6" y="22"/>
                  </a:cxn>
                  <a:cxn ang="0">
                    <a:pos x="4" y="18"/>
                  </a:cxn>
                  <a:cxn ang="0">
                    <a:pos x="1" y="18"/>
                  </a:cxn>
                  <a:cxn ang="0">
                    <a:pos x="4" y="18"/>
                  </a:cxn>
                  <a:cxn ang="0">
                    <a:pos x="4" y="12"/>
                  </a:cxn>
                  <a:cxn ang="0">
                    <a:pos x="1" y="12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3" y="7"/>
                  </a:cxn>
                  <a:cxn ang="0">
                    <a:pos x="4" y="9"/>
                  </a:cxn>
                  <a:cxn ang="0">
                    <a:pos x="9" y="4"/>
                  </a:cxn>
                  <a:cxn ang="0">
                    <a:pos x="7" y="3"/>
                  </a:cxn>
                  <a:cxn ang="0">
                    <a:pos x="7" y="6"/>
                  </a:cxn>
                  <a:cxn ang="0">
                    <a:pos x="14" y="4"/>
                  </a:cxn>
                  <a:cxn ang="0">
                    <a:pos x="18" y="4"/>
                  </a:cxn>
                  <a:cxn ang="0">
                    <a:pos x="24" y="6"/>
                  </a:cxn>
                  <a:cxn ang="0">
                    <a:pos x="24" y="3"/>
                  </a:cxn>
                  <a:cxn ang="0">
                    <a:pos x="23" y="4"/>
                  </a:cxn>
                  <a:cxn ang="0">
                    <a:pos x="27" y="9"/>
                  </a:cxn>
                  <a:cxn ang="0">
                    <a:pos x="29" y="7"/>
                  </a:cxn>
                  <a:cxn ang="0">
                    <a:pos x="27" y="9"/>
                  </a:cxn>
                  <a:cxn ang="0">
                    <a:pos x="29" y="13"/>
                  </a:cxn>
                  <a:cxn ang="0">
                    <a:pos x="30" y="12"/>
                  </a:cxn>
                  <a:cxn ang="0">
                    <a:pos x="29" y="12"/>
                  </a:cxn>
                  <a:cxn ang="0">
                    <a:pos x="29" y="18"/>
                  </a:cxn>
                  <a:cxn ang="0">
                    <a:pos x="30" y="18"/>
                  </a:cxn>
                  <a:cxn ang="0">
                    <a:pos x="29" y="18"/>
                  </a:cxn>
                  <a:cxn ang="0">
                    <a:pos x="27" y="22"/>
                  </a:cxn>
                  <a:cxn ang="0">
                    <a:pos x="29" y="22"/>
                  </a:cxn>
                  <a:cxn ang="0">
                    <a:pos x="27" y="21"/>
                  </a:cxn>
                  <a:cxn ang="0">
                    <a:pos x="23" y="25"/>
                  </a:cxn>
                </a:cxnLst>
                <a:rect l="0" t="0" r="r" b="b"/>
                <a:pathLst>
                  <a:path w="33" h="28">
                    <a:moveTo>
                      <a:pt x="23" y="25"/>
                    </a:moveTo>
                    <a:lnTo>
                      <a:pt x="26" y="28"/>
                    </a:lnTo>
                    <a:lnTo>
                      <a:pt x="30" y="24"/>
                    </a:lnTo>
                    <a:lnTo>
                      <a:pt x="32" y="24"/>
                    </a:lnTo>
                    <a:lnTo>
                      <a:pt x="33" y="19"/>
                    </a:lnTo>
                    <a:lnTo>
                      <a:pt x="33" y="12"/>
                    </a:lnTo>
                    <a:lnTo>
                      <a:pt x="32" y="7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9" y="25"/>
                    </a:lnTo>
                    <a:lnTo>
                      <a:pt x="4" y="21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4" y="18"/>
                    </a:lnTo>
                    <a:lnTo>
                      <a:pt x="1" y="18"/>
                    </a:lnTo>
                    <a:lnTo>
                      <a:pt x="4" y="18"/>
                    </a:lnTo>
                    <a:lnTo>
                      <a:pt x="4" y="12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3" y="7"/>
                    </a:lnTo>
                    <a:lnTo>
                      <a:pt x="4" y="9"/>
                    </a:lnTo>
                    <a:lnTo>
                      <a:pt x="9" y="4"/>
                    </a:lnTo>
                    <a:lnTo>
                      <a:pt x="7" y="3"/>
                    </a:lnTo>
                    <a:lnTo>
                      <a:pt x="7" y="6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4" y="6"/>
                    </a:lnTo>
                    <a:lnTo>
                      <a:pt x="24" y="3"/>
                    </a:lnTo>
                    <a:lnTo>
                      <a:pt x="23" y="4"/>
                    </a:lnTo>
                    <a:lnTo>
                      <a:pt x="27" y="9"/>
                    </a:lnTo>
                    <a:lnTo>
                      <a:pt x="29" y="7"/>
                    </a:lnTo>
                    <a:lnTo>
                      <a:pt x="27" y="9"/>
                    </a:lnTo>
                    <a:lnTo>
                      <a:pt x="29" y="13"/>
                    </a:lnTo>
                    <a:lnTo>
                      <a:pt x="30" y="12"/>
                    </a:lnTo>
                    <a:lnTo>
                      <a:pt x="29" y="12"/>
                    </a:lnTo>
                    <a:lnTo>
                      <a:pt x="29" y="18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7" y="22"/>
                    </a:lnTo>
                    <a:lnTo>
                      <a:pt x="29" y="22"/>
                    </a:lnTo>
                    <a:lnTo>
                      <a:pt x="27" y="21"/>
                    </a:lnTo>
                    <a:lnTo>
                      <a:pt x="23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Freeform 437"/>
              <p:cNvSpPr>
                <a:spLocks/>
              </p:cNvSpPr>
              <p:nvPr/>
            </p:nvSpPr>
            <p:spPr bwMode="auto">
              <a:xfrm>
                <a:off x="2478" y="4152"/>
                <a:ext cx="28" cy="24"/>
              </a:xfrm>
              <a:custGeom>
                <a:avLst/>
                <a:gdLst/>
                <a:ahLst/>
                <a:cxnLst>
                  <a:cxn ang="0">
                    <a:pos x="19" y="23"/>
                  </a:cxn>
                  <a:cxn ang="0">
                    <a:pos x="23" y="24"/>
                  </a:cxn>
                  <a:cxn ang="0">
                    <a:pos x="28" y="17"/>
                  </a:cxn>
                  <a:cxn ang="0">
                    <a:pos x="28" y="9"/>
                  </a:cxn>
                  <a:cxn ang="0">
                    <a:pos x="26" y="5"/>
                  </a:cxn>
                  <a:cxn ang="0">
                    <a:pos x="23" y="2"/>
                  </a:cxn>
                  <a:cxn ang="0">
                    <a:pos x="22" y="2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5" y="24"/>
                  </a:cxn>
                  <a:cxn ang="0">
                    <a:pos x="10" y="23"/>
                  </a:cxn>
                  <a:cxn ang="0">
                    <a:pos x="5" y="15"/>
                  </a:cxn>
                  <a:cxn ang="0">
                    <a:pos x="2" y="15"/>
                  </a:cxn>
                  <a:cxn ang="0">
                    <a:pos x="5" y="15"/>
                  </a:cxn>
                  <a:cxn ang="0">
                    <a:pos x="5" y="9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7" y="6"/>
                  </a:cxn>
                  <a:cxn ang="0">
                    <a:pos x="3" y="5"/>
                  </a:cxn>
                  <a:cxn ang="0">
                    <a:pos x="5" y="6"/>
                  </a:cxn>
                  <a:cxn ang="0">
                    <a:pos x="7" y="5"/>
                  </a:cxn>
                  <a:cxn ang="0">
                    <a:pos x="5" y="3"/>
                  </a:cxn>
                  <a:cxn ang="0">
                    <a:pos x="5" y="6"/>
                  </a:cxn>
                  <a:cxn ang="0">
                    <a:pos x="11" y="5"/>
                  </a:cxn>
                  <a:cxn ang="0">
                    <a:pos x="16" y="5"/>
                  </a:cxn>
                  <a:cxn ang="0">
                    <a:pos x="22" y="6"/>
                  </a:cxn>
                  <a:cxn ang="0">
                    <a:pos x="22" y="3"/>
                  </a:cxn>
                  <a:cxn ang="0">
                    <a:pos x="20" y="5"/>
                  </a:cxn>
                  <a:cxn ang="0">
                    <a:pos x="22" y="6"/>
                  </a:cxn>
                  <a:cxn ang="0">
                    <a:pos x="23" y="5"/>
                  </a:cxn>
                  <a:cxn ang="0">
                    <a:pos x="22" y="6"/>
                  </a:cxn>
                  <a:cxn ang="0">
                    <a:pos x="23" y="11"/>
                  </a:cxn>
                  <a:cxn ang="0">
                    <a:pos x="25" y="9"/>
                  </a:cxn>
                  <a:cxn ang="0">
                    <a:pos x="23" y="9"/>
                  </a:cxn>
                  <a:cxn ang="0">
                    <a:pos x="23" y="15"/>
                  </a:cxn>
                  <a:cxn ang="0">
                    <a:pos x="25" y="15"/>
                  </a:cxn>
                  <a:cxn ang="0">
                    <a:pos x="23" y="15"/>
                  </a:cxn>
                  <a:cxn ang="0">
                    <a:pos x="19" y="23"/>
                  </a:cxn>
                </a:cxnLst>
                <a:rect l="0" t="0" r="r" b="b"/>
                <a:pathLst>
                  <a:path w="28" h="24">
                    <a:moveTo>
                      <a:pt x="19" y="23"/>
                    </a:moveTo>
                    <a:lnTo>
                      <a:pt x="23" y="24"/>
                    </a:lnTo>
                    <a:lnTo>
                      <a:pt x="28" y="17"/>
                    </a:lnTo>
                    <a:lnTo>
                      <a:pt x="28" y="9"/>
                    </a:lnTo>
                    <a:lnTo>
                      <a:pt x="26" y="5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5" y="24"/>
                    </a:lnTo>
                    <a:lnTo>
                      <a:pt x="10" y="23"/>
                    </a:lnTo>
                    <a:lnTo>
                      <a:pt x="5" y="15"/>
                    </a:lnTo>
                    <a:lnTo>
                      <a:pt x="2" y="15"/>
                    </a:lnTo>
                    <a:lnTo>
                      <a:pt x="5" y="15"/>
                    </a:lnTo>
                    <a:lnTo>
                      <a:pt x="5" y="9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7" y="6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11" y="5"/>
                    </a:lnTo>
                    <a:lnTo>
                      <a:pt x="16" y="5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5"/>
                    </a:lnTo>
                    <a:lnTo>
                      <a:pt x="22" y="6"/>
                    </a:lnTo>
                    <a:lnTo>
                      <a:pt x="23" y="5"/>
                    </a:lnTo>
                    <a:lnTo>
                      <a:pt x="22" y="6"/>
                    </a:lnTo>
                    <a:lnTo>
                      <a:pt x="23" y="11"/>
                    </a:lnTo>
                    <a:lnTo>
                      <a:pt x="25" y="9"/>
                    </a:lnTo>
                    <a:lnTo>
                      <a:pt x="23" y="9"/>
                    </a:lnTo>
                    <a:lnTo>
                      <a:pt x="23" y="15"/>
                    </a:lnTo>
                    <a:lnTo>
                      <a:pt x="25" y="15"/>
                    </a:lnTo>
                    <a:lnTo>
                      <a:pt x="23" y="15"/>
                    </a:lnTo>
                    <a:lnTo>
                      <a:pt x="1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" name="Freeform 438"/>
              <p:cNvSpPr>
                <a:spLocks/>
              </p:cNvSpPr>
              <p:nvPr/>
            </p:nvSpPr>
            <p:spPr bwMode="auto">
              <a:xfrm>
                <a:off x="2477" y="4187"/>
                <a:ext cx="29" cy="17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7" y="0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29" y="5"/>
                  </a:cxn>
                </a:cxnLst>
                <a:rect l="0" t="0" r="r" b="b"/>
                <a:pathLst>
                  <a:path w="29" h="17">
                    <a:moveTo>
                      <a:pt x="29" y="5"/>
                    </a:moveTo>
                    <a:lnTo>
                      <a:pt x="27" y="0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" name="Freeform 439"/>
              <p:cNvSpPr>
                <a:spLocks/>
              </p:cNvSpPr>
              <p:nvPr/>
            </p:nvSpPr>
            <p:spPr bwMode="auto">
              <a:xfrm>
                <a:off x="2480" y="4189"/>
                <a:ext cx="27" cy="1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3" y="0"/>
                  </a:cxn>
                  <a:cxn ang="0">
                    <a:pos x="23" y="1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0" y="9"/>
                  </a:cxn>
                  <a:cxn ang="0">
                    <a:pos x="1" y="13"/>
                  </a:cxn>
                  <a:cxn ang="0">
                    <a:pos x="26" y="4"/>
                  </a:cxn>
                  <a:cxn ang="0">
                    <a:pos x="27" y="3"/>
                  </a:cxn>
                  <a:cxn ang="0">
                    <a:pos x="27" y="1"/>
                  </a:cxn>
                  <a:cxn ang="0">
                    <a:pos x="27" y="0"/>
                  </a:cxn>
                </a:cxnLst>
                <a:rect l="0" t="0" r="r" b="b"/>
                <a:pathLst>
                  <a:path w="27" h="13">
                    <a:moveTo>
                      <a:pt x="27" y="0"/>
                    </a:moveTo>
                    <a:lnTo>
                      <a:pt x="23" y="0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0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26" y="4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Freeform 440"/>
              <p:cNvSpPr>
                <a:spLocks/>
              </p:cNvSpPr>
              <p:nvPr/>
            </p:nvSpPr>
            <p:spPr bwMode="auto">
              <a:xfrm>
                <a:off x="2460" y="4193"/>
                <a:ext cx="47" cy="22"/>
              </a:xfrm>
              <a:custGeom>
                <a:avLst/>
                <a:gdLst/>
                <a:ahLst/>
                <a:cxnLst>
                  <a:cxn ang="0">
                    <a:pos x="43" y="20"/>
                  </a:cxn>
                  <a:cxn ang="0">
                    <a:pos x="47" y="20"/>
                  </a:cxn>
                  <a:cxn ang="0">
                    <a:pos x="47" y="17"/>
                  </a:cxn>
                  <a:cxn ang="0">
                    <a:pos x="46" y="17"/>
                  </a:cxn>
                  <a:cxn ang="0">
                    <a:pos x="21" y="8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20" y="12"/>
                  </a:cxn>
                  <a:cxn ang="0">
                    <a:pos x="44" y="22"/>
                  </a:cxn>
                  <a:cxn ang="0">
                    <a:pos x="44" y="19"/>
                  </a:cxn>
                  <a:cxn ang="0">
                    <a:pos x="43" y="19"/>
                  </a:cxn>
                  <a:cxn ang="0">
                    <a:pos x="43" y="20"/>
                  </a:cxn>
                </a:cxnLst>
                <a:rect l="0" t="0" r="r" b="b"/>
                <a:pathLst>
                  <a:path w="47" h="22">
                    <a:moveTo>
                      <a:pt x="43" y="20"/>
                    </a:moveTo>
                    <a:lnTo>
                      <a:pt x="47" y="20"/>
                    </a:lnTo>
                    <a:lnTo>
                      <a:pt x="47" y="17"/>
                    </a:lnTo>
                    <a:lnTo>
                      <a:pt x="46" y="17"/>
                    </a:lnTo>
                    <a:lnTo>
                      <a:pt x="21" y="8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0" y="12"/>
                    </a:lnTo>
                    <a:lnTo>
                      <a:pt x="44" y="22"/>
                    </a:lnTo>
                    <a:lnTo>
                      <a:pt x="44" y="19"/>
                    </a:lnTo>
                    <a:lnTo>
                      <a:pt x="43" y="19"/>
                    </a:lnTo>
                    <a:lnTo>
                      <a:pt x="4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" name="Freeform 441"/>
              <p:cNvSpPr>
                <a:spLocks/>
              </p:cNvSpPr>
              <p:nvPr/>
            </p:nvSpPr>
            <p:spPr bwMode="auto">
              <a:xfrm>
                <a:off x="2460" y="4193"/>
                <a:ext cx="46" cy="23"/>
              </a:xfrm>
              <a:custGeom>
                <a:avLst/>
                <a:gdLst/>
                <a:ahLst/>
                <a:cxnLst>
                  <a:cxn ang="0">
                    <a:pos x="44" y="23"/>
                  </a:cxn>
                  <a:cxn ang="0">
                    <a:pos x="46" y="19"/>
                  </a:cxn>
                  <a:cxn ang="0">
                    <a:pos x="18" y="6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17" y="11"/>
                  </a:cxn>
                  <a:cxn ang="0">
                    <a:pos x="44" y="23"/>
                  </a:cxn>
                </a:cxnLst>
                <a:rect l="0" t="0" r="r" b="b"/>
                <a:pathLst>
                  <a:path w="46" h="23">
                    <a:moveTo>
                      <a:pt x="44" y="23"/>
                    </a:moveTo>
                    <a:lnTo>
                      <a:pt x="46" y="19"/>
                    </a:lnTo>
                    <a:lnTo>
                      <a:pt x="18" y="6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17" y="11"/>
                    </a:lnTo>
                    <a:lnTo>
                      <a:pt x="44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Freeform 442"/>
              <p:cNvSpPr>
                <a:spLocks/>
              </p:cNvSpPr>
              <p:nvPr/>
            </p:nvSpPr>
            <p:spPr bwMode="auto">
              <a:xfrm>
                <a:off x="2475" y="4256"/>
                <a:ext cx="43" cy="4"/>
              </a:xfrm>
              <a:custGeom>
                <a:avLst/>
                <a:gdLst/>
                <a:ahLst/>
                <a:cxnLst>
                  <a:cxn ang="0">
                    <a:pos x="43" y="4"/>
                  </a:cxn>
                  <a:cxn ang="0">
                    <a:pos x="4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2" y="4"/>
                  </a:cxn>
                  <a:cxn ang="0">
                    <a:pos x="43" y="4"/>
                  </a:cxn>
                </a:cxnLst>
                <a:rect l="0" t="0" r="r" b="b"/>
                <a:pathLst>
                  <a:path w="43" h="4">
                    <a:moveTo>
                      <a:pt x="43" y="4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2" y="4"/>
                    </a:lnTo>
                    <a:lnTo>
                      <a:pt x="4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Freeform 443"/>
              <p:cNvSpPr>
                <a:spLocks/>
              </p:cNvSpPr>
              <p:nvPr/>
            </p:nvSpPr>
            <p:spPr bwMode="auto">
              <a:xfrm>
                <a:off x="2477" y="4257"/>
                <a:ext cx="44" cy="5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4" y="5"/>
                  </a:cxn>
                  <a:cxn ang="0">
                    <a:pos x="44" y="2"/>
                  </a:cxn>
                  <a:cxn ang="0">
                    <a:pos x="44" y="0"/>
                  </a:cxn>
                </a:cxnLst>
                <a:rect l="0" t="0" r="r" b="b"/>
                <a:pathLst>
                  <a:path w="44" h="5">
                    <a:moveTo>
                      <a:pt x="44" y="0"/>
                    </a:moveTo>
                    <a:lnTo>
                      <a:pt x="40" y="0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4" y="5"/>
                    </a:lnTo>
                    <a:lnTo>
                      <a:pt x="44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Freeform 444"/>
              <p:cNvSpPr>
                <a:spLocks/>
              </p:cNvSpPr>
              <p:nvPr/>
            </p:nvSpPr>
            <p:spPr bwMode="auto">
              <a:xfrm>
                <a:off x="2474" y="4257"/>
                <a:ext cx="33" cy="31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23" y="3"/>
                  </a:cxn>
                  <a:cxn ang="0">
                    <a:pos x="27" y="8"/>
                  </a:cxn>
                  <a:cxn ang="0">
                    <a:pos x="29" y="6"/>
                  </a:cxn>
                  <a:cxn ang="0">
                    <a:pos x="27" y="8"/>
                  </a:cxn>
                  <a:cxn ang="0">
                    <a:pos x="29" y="13"/>
                  </a:cxn>
                  <a:cxn ang="0">
                    <a:pos x="30" y="11"/>
                  </a:cxn>
                  <a:cxn ang="0">
                    <a:pos x="29" y="11"/>
                  </a:cxn>
                  <a:cxn ang="0">
                    <a:pos x="29" y="17"/>
                  </a:cxn>
                  <a:cxn ang="0">
                    <a:pos x="30" y="17"/>
                  </a:cxn>
                  <a:cxn ang="0">
                    <a:pos x="29" y="17"/>
                  </a:cxn>
                  <a:cxn ang="0">
                    <a:pos x="27" y="22"/>
                  </a:cxn>
                  <a:cxn ang="0">
                    <a:pos x="29" y="22"/>
                  </a:cxn>
                  <a:cxn ang="0">
                    <a:pos x="27" y="20"/>
                  </a:cxn>
                  <a:cxn ang="0">
                    <a:pos x="23" y="25"/>
                  </a:cxn>
                  <a:cxn ang="0">
                    <a:pos x="24" y="26"/>
                  </a:cxn>
                  <a:cxn ang="0">
                    <a:pos x="24" y="25"/>
                  </a:cxn>
                  <a:cxn ang="0">
                    <a:pos x="18" y="26"/>
                  </a:cxn>
                  <a:cxn ang="0">
                    <a:pos x="14" y="26"/>
                  </a:cxn>
                  <a:cxn ang="0">
                    <a:pos x="7" y="25"/>
                  </a:cxn>
                  <a:cxn ang="0">
                    <a:pos x="7" y="26"/>
                  </a:cxn>
                  <a:cxn ang="0">
                    <a:pos x="9" y="25"/>
                  </a:cxn>
                  <a:cxn ang="0">
                    <a:pos x="4" y="20"/>
                  </a:cxn>
                  <a:cxn ang="0">
                    <a:pos x="3" y="22"/>
                  </a:cxn>
                  <a:cxn ang="0">
                    <a:pos x="6" y="22"/>
                  </a:cxn>
                  <a:cxn ang="0">
                    <a:pos x="4" y="17"/>
                  </a:cxn>
                  <a:cxn ang="0">
                    <a:pos x="1" y="17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1" y="11"/>
                  </a:cxn>
                  <a:cxn ang="0">
                    <a:pos x="4" y="13"/>
                  </a:cxn>
                  <a:cxn ang="0">
                    <a:pos x="6" y="8"/>
                  </a:cxn>
                  <a:cxn ang="0">
                    <a:pos x="3" y="6"/>
                  </a:cxn>
                  <a:cxn ang="0">
                    <a:pos x="4" y="8"/>
                  </a:cxn>
                  <a:cxn ang="0">
                    <a:pos x="9" y="3"/>
                  </a:cxn>
                  <a:cxn ang="0">
                    <a:pos x="6" y="0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0" y="19"/>
                  </a:cxn>
                  <a:cxn ang="0">
                    <a:pos x="1" y="23"/>
                  </a:cxn>
                  <a:cxn ang="0">
                    <a:pos x="7" y="29"/>
                  </a:cxn>
                  <a:cxn ang="0">
                    <a:pos x="14" y="31"/>
                  </a:cxn>
                  <a:cxn ang="0">
                    <a:pos x="18" y="31"/>
                  </a:cxn>
                  <a:cxn ang="0">
                    <a:pos x="24" y="29"/>
                  </a:cxn>
                  <a:cxn ang="0">
                    <a:pos x="30" y="23"/>
                  </a:cxn>
                  <a:cxn ang="0">
                    <a:pos x="32" y="23"/>
                  </a:cxn>
                  <a:cxn ang="0">
                    <a:pos x="33" y="19"/>
                  </a:cxn>
                  <a:cxn ang="0">
                    <a:pos x="33" y="11"/>
                  </a:cxn>
                  <a:cxn ang="0">
                    <a:pos x="32" y="6"/>
                  </a:cxn>
                  <a:cxn ang="0">
                    <a:pos x="30" y="5"/>
                  </a:cxn>
                  <a:cxn ang="0">
                    <a:pos x="26" y="0"/>
                  </a:cxn>
                </a:cxnLst>
                <a:rect l="0" t="0" r="r" b="b"/>
                <a:pathLst>
                  <a:path w="33" h="31">
                    <a:moveTo>
                      <a:pt x="26" y="0"/>
                    </a:moveTo>
                    <a:lnTo>
                      <a:pt x="23" y="3"/>
                    </a:lnTo>
                    <a:lnTo>
                      <a:pt x="27" y="8"/>
                    </a:lnTo>
                    <a:lnTo>
                      <a:pt x="29" y="6"/>
                    </a:lnTo>
                    <a:lnTo>
                      <a:pt x="27" y="8"/>
                    </a:lnTo>
                    <a:lnTo>
                      <a:pt x="29" y="13"/>
                    </a:lnTo>
                    <a:lnTo>
                      <a:pt x="30" y="11"/>
                    </a:lnTo>
                    <a:lnTo>
                      <a:pt x="29" y="11"/>
                    </a:lnTo>
                    <a:lnTo>
                      <a:pt x="29" y="17"/>
                    </a:lnTo>
                    <a:lnTo>
                      <a:pt x="30" y="17"/>
                    </a:lnTo>
                    <a:lnTo>
                      <a:pt x="29" y="17"/>
                    </a:lnTo>
                    <a:lnTo>
                      <a:pt x="27" y="22"/>
                    </a:lnTo>
                    <a:lnTo>
                      <a:pt x="29" y="22"/>
                    </a:lnTo>
                    <a:lnTo>
                      <a:pt x="27" y="20"/>
                    </a:lnTo>
                    <a:lnTo>
                      <a:pt x="23" y="25"/>
                    </a:lnTo>
                    <a:lnTo>
                      <a:pt x="24" y="26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4" y="26"/>
                    </a:lnTo>
                    <a:lnTo>
                      <a:pt x="7" y="25"/>
                    </a:lnTo>
                    <a:lnTo>
                      <a:pt x="7" y="26"/>
                    </a:lnTo>
                    <a:lnTo>
                      <a:pt x="9" y="25"/>
                    </a:lnTo>
                    <a:lnTo>
                      <a:pt x="4" y="20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4" y="17"/>
                    </a:lnTo>
                    <a:lnTo>
                      <a:pt x="1" y="17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1" y="11"/>
                    </a:lnTo>
                    <a:lnTo>
                      <a:pt x="4" y="13"/>
                    </a:lnTo>
                    <a:lnTo>
                      <a:pt x="6" y="8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0" y="19"/>
                    </a:lnTo>
                    <a:lnTo>
                      <a:pt x="1" y="23"/>
                    </a:lnTo>
                    <a:lnTo>
                      <a:pt x="7" y="29"/>
                    </a:lnTo>
                    <a:lnTo>
                      <a:pt x="14" y="31"/>
                    </a:lnTo>
                    <a:lnTo>
                      <a:pt x="18" y="31"/>
                    </a:lnTo>
                    <a:lnTo>
                      <a:pt x="24" y="29"/>
                    </a:lnTo>
                    <a:lnTo>
                      <a:pt x="30" y="23"/>
                    </a:lnTo>
                    <a:lnTo>
                      <a:pt x="32" y="23"/>
                    </a:lnTo>
                    <a:lnTo>
                      <a:pt x="33" y="19"/>
                    </a:lnTo>
                    <a:lnTo>
                      <a:pt x="33" y="11"/>
                    </a:lnTo>
                    <a:lnTo>
                      <a:pt x="32" y="6"/>
                    </a:lnTo>
                    <a:lnTo>
                      <a:pt x="30" y="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Freeform 445"/>
              <p:cNvSpPr>
                <a:spLocks/>
              </p:cNvSpPr>
              <p:nvPr/>
            </p:nvSpPr>
            <p:spPr bwMode="auto">
              <a:xfrm>
                <a:off x="2478" y="4259"/>
                <a:ext cx="28" cy="24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9" y="1"/>
                  </a:cxn>
                  <a:cxn ang="0">
                    <a:pos x="23" y="9"/>
                  </a:cxn>
                  <a:cxn ang="0">
                    <a:pos x="25" y="8"/>
                  </a:cxn>
                  <a:cxn ang="0">
                    <a:pos x="23" y="8"/>
                  </a:cxn>
                  <a:cxn ang="0">
                    <a:pos x="23" y="14"/>
                  </a:cxn>
                  <a:cxn ang="0">
                    <a:pos x="25" y="14"/>
                  </a:cxn>
                  <a:cxn ang="0">
                    <a:pos x="23" y="14"/>
                  </a:cxn>
                  <a:cxn ang="0">
                    <a:pos x="22" y="18"/>
                  </a:cxn>
                  <a:cxn ang="0">
                    <a:pos x="23" y="18"/>
                  </a:cxn>
                  <a:cxn ang="0">
                    <a:pos x="22" y="17"/>
                  </a:cxn>
                  <a:cxn ang="0">
                    <a:pos x="20" y="18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6" y="20"/>
                  </a:cxn>
                  <a:cxn ang="0">
                    <a:pos x="11" y="20"/>
                  </a:cxn>
                  <a:cxn ang="0">
                    <a:pos x="5" y="18"/>
                  </a:cxn>
                  <a:cxn ang="0">
                    <a:pos x="5" y="20"/>
                  </a:cxn>
                  <a:cxn ang="0">
                    <a:pos x="7" y="18"/>
                  </a:cxn>
                  <a:cxn ang="0">
                    <a:pos x="5" y="17"/>
                  </a:cxn>
                  <a:cxn ang="0">
                    <a:pos x="3" y="18"/>
                  </a:cxn>
                  <a:cxn ang="0">
                    <a:pos x="7" y="18"/>
                  </a:cxn>
                  <a:cxn ang="0">
                    <a:pos x="5" y="14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5" y="8"/>
                  </a:cxn>
                  <a:cxn ang="0">
                    <a:pos x="2" y="8"/>
                  </a:cxn>
                  <a:cxn ang="0">
                    <a:pos x="5" y="9"/>
                  </a:cxn>
                  <a:cxn ang="0">
                    <a:pos x="10" y="1"/>
                  </a:cxn>
                  <a:cxn ang="0">
                    <a:pos x="5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2" y="20"/>
                  </a:cxn>
                  <a:cxn ang="0">
                    <a:pos x="5" y="23"/>
                  </a:cxn>
                  <a:cxn ang="0">
                    <a:pos x="11" y="24"/>
                  </a:cxn>
                  <a:cxn ang="0">
                    <a:pos x="16" y="24"/>
                  </a:cxn>
                  <a:cxn ang="0">
                    <a:pos x="22" y="23"/>
                  </a:cxn>
                  <a:cxn ang="0">
                    <a:pos x="25" y="20"/>
                  </a:cxn>
                  <a:cxn ang="0">
                    <a:pos x="26" y="20"/>
                  </a:cxn>
                  <a:cxn ang="0">
                    <a:pos x="28" y="15"/>
                  </a:cxn>
                  <a:cxn ang="0">
                    <a:pos x="28" y="8"/>
                  </a:cxn>
                  <a:cxn ang="0">
                    <a:pos x="23" y="0"/>
                  </a:cxn>
                </a:cxnLst>
                <a:rect l="0" t="0" r="r" b="b"/>
                <a:pathLst>
                  <a:path w="28" h="24">
                    <a:moveTo>
                      <a:pt x="23" y="0"/>
                    </a:moveTo>
                    <a:lnTo>
                      <a:pt x="19" y="1"/>
                    </a:lnTo>
                    <a:lnTo>
                      <a:pt x="23" y="9"/>
                    </a:lnTo>
                    <a:lnTo>
                      <a:pt x="25" y="8"/>
                    </a:lnTo>
                    <a:lnTo>
                      <a:pt x="23" y="8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3" y="14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2" y="17"/>
                    </a:lnTo>
                    <a:lnTo>
                      <a:pt x="20" y="18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6" y="20"/>
                    </a:lnTo>
                    <a:lnTo>
                      <a:pt x="11" y="20"/>
                    </a:lnTo>
                    <a:lnTo>
                      <a:pt x="5" y="18"/>
                    </a:lnTo>
                    <a:lnTo>
                      <a:pt x="5" y="20"/>
                    </a:lnTo>
                    <a:lnTo>
                      <a:pt x="7" y="18"/>
                    </a:lnTo>
                    <a:lnTo>
                      <a:pt x="5" y="17"/>
                    </a:lnTo>
                    <a:lnTo>
                      <a:pt x="3" y="18"/>
                    </a:lnTo>
                    <a:lnTo>
                      <a:pt x="7" y="18"/>
                    </a:lnTo>
                    <a:lnTo>
                      <a:pt x="5" y="14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5" y="8"/>
                    </a:lnTo>
                    <a:lnTo>
                      <a:pt x="2" y="8"/>
                    </a:lnTo>
                    <a:lnTo>
                      <a:pt x="5" y="9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5" y="23"/>
                    </a:lnTo>
                    <a:lnTo>
                      <a:pt x="11" y="24"/>
                    </a:lnTo>
                    <a:lnTo>
                      <a:pt x="16" y="24"/>
                    </a:lnTo>
                    <a:lnTo>
                      <a:pt x="22" y="23"/>
                    </a:lnTo>
                    <a:lnTo>
                      <a:pt x="25" y="20"/>
                    </a:lnTo>
                    <a:lnTo>
                      <a:pt x="26" y="20"/>
                    </a:lnTo>
                    <a:lnTo>
                      <a:pt x="28" y="15"/>
                    </a:lnTo>
                    <a:lnTo>
                      <a:pt x="28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Freeform 446"/>
              <p:cNvSpPr>
                <a:spLocks/>
              </p:cNvSpPr>
              <p:nvPr/>
            </p:nvSpPr>
            <p:spPr bwMode="auto">
              <a:xfrm>
                <a:off x="2512" y="4294"/>
                <a:ext cx="9" cy="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5" y="3"/>
                  </a:cxn>
                  <a:cxn ang="0">
                    <a:pos x="3" y="5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3" y="5"/>
                  </a:cxn>
                  <a:cxn ang="0">
                    <a:pos x="3" y="6"/>
                  </a:cxn>
                  <a:cxn ang="0">
                    <a:pos x="5" y="5"/>
                  </a:cxn>
                  <a:cxn ang="0">
                    <a:pos x="3" y="3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3" y="5"/>
                  </a:cxn>
                  <a:cxn ang="0">
                    <a:pos x="5" y="3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5" y="5"/>
                  </a:cxn>
                </a:cxnLst>
                <a:rect l="0" t="0" r="r" b="b"/>
                <a:pathLst>
                  <a:path w="9" h="9">
                    <a:moveTo>
                      <a:pt x="5" y="5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Freeform 447"/>
              <p:cNvSpPr>
                <a:spLocks/>
              </p:cNvSpPr>
              <p:nvPr/>
            </p:nvSpPr>
            <p:spPr bwMode="auto">
              <a:xfrm>
                <a:off x="2514" y="4296"/>
                <a:ext cx="6" cy="6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4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1" y="4"/>
                  </a:cxn>
                  <a:cxn ang="0">
                    <a:pos x="3" y="4"/>
                  </a:cxn>
                </a:cxnLst>
                <a:rect l="0" t="0" r="r" b="b"/>
                <a:pathLst>
                  <a:path w="6" h="6">
                    <a:moveTo>
                      <a:pt x="3" y="4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Freeform 448"/>
              <p:cNvSpPr>
                <a:spLocks/>
              </p:cNvSpPr>
              <p:nvPr/>
            </p:nvSpPr>
            <p:spPr bwMode="auto">
              <a:xfrm>
                <a:off x="2475" y="4296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2" y="4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2" y="4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" name="Freeform 449"/>
              <p:cNvSpPr>
                <a:spLocks/>
              </p:cNvSpPr>
              <p:nvPr/>
            </p:nvSpPr>
            <p:spPr bwMode="auto">
              <a:xfrm>
                <a:off x="2477" y="4297"/>
                <a:ext cx="30" cy="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0" y="5"/>
                  </a:cxn>
                  <a:cxn ang="0">
                    <a:pos x="30" y="2"/>
                  </a:cxn>
                  <a:cxn ang="0">
                    <a:pos x="30" y="0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lnTo>
                      <a:pt x="26" y="0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0" y="5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" name="Freeform 450"/>
              <p:cNvSpPr>
                <a:spLocks/>
              </p:cNvSpPr>
              <p:nvPr/>
            </p:nvSpPr>
            <p:spPr bwMode="auto">
              <a:xfrm>
                <a:off x="2475" y="4312"/>
                <a:ext cx="29" cy="5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29" y="5"/>
                  </a:cxn>
                </a:cxnLst>
                <a:rect l="0" t="0" r="r" b="b"/>
                <a:pathLst>
                  <a:path w="29" h="5">
                    <a:moveTo>
                      <a:pt x="29" y="5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Freeform 451"/>
              <p:cNvSpPr>
                <a:spLocks/>
              </p:cNvSpPr>
              <p:nvPr/>
            </p:nvSpPr>
            <p:spPr bwMode="auto">
              <a:xfrm>
                <a:off x="2477" y="4314"/>
                <a:ext cx="30" cy="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0"/>
                  </a:cxn>
                  <a:cxn ang="0">
                    <a:pos x="26" y="1"/>
                  </a:cxn>
                  <a:cxn ang="0">
                    <a:pos x="27" y="1"/>
                  </a:cxn>
                  <a:cxn ang="0">
                    <a:pos x="27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30" y="4"/>
                  </a:cxn>
                  <a:cxn ang="0">
                    <a:pos x="30" y="1"/>
                  </a:cxn>
                  <a:cxn ang="0">
                    <a:pos x="30" y="0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lnTo>
                      <a:pt x="26" y="0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30" y="4"/>
                    </a:lnTo>
                    <a:lnTo>
                      <a:pt x="30" y="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Freeform 452"/>
              <p:cNvSpPr>
                <a:spLocks/>
              </p:cNvSpPr>
              <p:nvPr/>
            </p:nvSpPr>
            <p:spPr bwMode="auto">
              <a:xfrm>
                <a:off x="2477" y="4315"/>
                <a:ext cx="30" cy="28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3"/>
                  </a:cxn>
                  <a:cxn ang="0">
                    <a:pos x="24" y="10"/>
                  </a:cxn>
                  <a:cxn ang="0">
                    <a:pos x="26" y="8"/>
                  </a:cxn>
                  <a:cxn ang="0">
                    <a:pos x="24" y="10"/>
                  </a:cxn>
                  <a:cxn ang="0">
                    <a:pos x="26" y="14"/>
                  </a:cxn>
                  <a:cxn ang="0">
                    <a:pos x="27" y="13"/>
                  </a:cxn>
                  <a:cxn ang="0">
                    <a:pos x="26" y="13"/>
                  </a:cxn>
                  <a:cxn ang="0">
                    <a:pos x="26" y="19"/>
                  </a:cxn>
                  <a:cxn ang="0">
                    <a:pos x="27" y="19"/>
                  </a:cxn>
                  <a:cxn ang="0">
                    <a:pos x="26" y="19"/>
                  </a:cxn>
                  <a:cxn ang="0">
                    <a:pos x="24" y="23"/>
                  </a:cxn>
                  <a:cxn ang="0">
                    <a:pos x="26" y="23"/>
                  </a:cxn>
                  <a:cxn ang="0">
                    <a:pos x="26" y="22"/>
                  </a:cxn>
                  <a:cxn ang="0">
                    <a:pos x="20" y="23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20" y="28"/>
                  </a:cxn>
                  <a:cxn ang="0">
                    <a:pos x="26" y="26"/>
                  </a:cxn>
                  <a:cxn ang="0">
                    <a:pos x="27" y="25"/>
                  </a:cxn>
                  <a:cxn ang="0">
                    <a:pos x="29" y="25"/>
                  </a:cxn>
                  <a:cxn ang="0">
                    <a:pos x="30" y="20"/>
                  </a:cxn>
                  <a:cxn ang="0">
                    <a:pos x="30" y="13"/>
                  </a:cxn>
                  <a:cxn ang="0">
                    <a:pos x="29" y="8"/>
                  </a:cxn>
                  <a:cxn ang="0">
                    <a:pos x="27" y="6"/>
                  </a:cxn>
                  <a:cxn ang="0">
                    <a:pos x="21" y="0"/>
                  </a:cxn>
                </a:cxnLst>
                <a:rect l="0" t="0" r="r" b="b"/>
                <a:pathLst>
                  <a:path w="30" h="28">
                    <a:moveTo>
                      <a:pt x="21" y="0"/>
                    </a:moveTo>
                    <a:lnTo>
                      <a:pt x="18" y="3"/>
                    </a:lnTo>
                    <a:lnTo>
                      <a:pt x="24" y="10"/>
                    </a:lnTo>
                    <a:lnTo>
                      <a:pt x="26" y="8"/>
                    </a:lnTo>
                    <a:lnTo>
                      <a:pt x="24" y="10"/>
                    </a:lnTo>
                    <a:lnTo>
                      <a:pt x="26" y="14"/>
                    </a:lnTo>
                    <a:lnTo>
                      <a:pt x="27" y="13"/>
                    </a:lnTo>
                    <a:lnTo>
                      <a:pt x="26" y="13"/>
                    </a:lnTo>
                    <a:lnTo>
                      <a:pt x="26" y="19"/>
                    </a:lnTo>
                    <a:lnTo>
                      <a:pt x="27" y="19"/>
                    </a:lnTo>
                    <a:lnTo>
                      <a:pt x="26" y="19"/>
                    </a:lnTo>
                    <a:lnTo>
                      <a:pt x="24" y="23"/>
                    </a:lnTo>
                    <a:lnTo>
                      <a:pt x="26" y="23"/>
                    </a:lnTo>
                    <a:lnTo>
                      <a:pt x="26" y="22"/>
                    </a:lnTo>
                    <a:lnTo>
                      <a:pt x="20" y="23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20" y="28"/>
                    </a:lnTo>
                    <a:lnTo>
                      <a:pt x="26" y="26"/>
                    </a:lnTo>
                    <a:lnTo>
                      <a:pt x="27" y="25"/>
                    </a:lnTo>
                    <a:lnTo>
                      <a:pt x="29" y="25"/>
                    </a:lnTo>
                    <a:lnTo>
                      <a:pt x="30" y="20"/>
                    </a:lnTo>
                    <a:lnTo>
                      <a:pt x="30" y="13"/>
                    </a:lnTo>
                    <a:lnTo>
                      <a:pt x="29" y="8"/>
                    </a:lnTo>
                    <a:lnTo>
                      <a:pt x="2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Freeform 453"/>
              <p:cNvSpPr>
                <a:spLocks/>
              </p:cNvSpPr>
              <p:nvPr/>
            </p:nvSpPr>
            <p:spPr bwMode="auto">
              <a:xfrm>
                <a:off x="2475" y="4315"/>
                <a:ext cx="31" cy="26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0" y="3"/>
                  </a:cxn>
                  <a:cxn ang="0">
                    <a:pos x="25" y="10"/>
                  </a:cxn>
                  <a:cxn ang="0">
                    <a:pos x="26" y="8"/>
                  </a:cxn>
                  <a:cxn ang="0">
                    <a:pos x="25" y="10"/>
                  </a:cxn>
                  <a:cxn ang="0">
                    <a:pos x="26" y="14"/>
                  </a:cxn>
                  <a:cxn ang="0">
                    <a:pos x="28" y="13"/>
                  </a:cxn>
                  <a:cxn ang="0">
                    <a:pos x="26" y="13"/>
                  </a:cxn>
                  <a:cxn ang="0">
                    <a:pos x="26" y="17"/>
                  </a:cxn>
                  <a:cxn ang="0">
                    <a:pos x="28" y="17"/>
                  </a:cxn>
                  <a:cxn ang="0">
                    <a:pos x="26" y="17"/>
                  </a:cxn>
                  <a:cxn ang="0">
                    <a:pos x="25" y="22"/>
                  </a:cxn>
                  <a:cxn ang="0">
                    <a:pos x="26" y="22"/>
                  </a:cxn>
                  <a:cxn ang="0">
                    <a:pos x="26" y="20"/>
                  </a:cxn>
                  <a:cxn ang="0">
                    <a:pos x="22" y="22"/>
                  </a:cxn>
                  <a:cxn ang="0">
                    <a:pos x="22" y="23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2" y="23"/>
                  </a:cxn>
                  <a:cxn ang="0">
                    <a:pos x="2" y="26"/>
                  </a:cxn>
                  <a:cxn ang="0">
                    <a:pos x="23" y="26"/>
                  </a:cxn>
                  <a:cxn ang="0">
                    <a:pos x="28" y="25"/>
                  </a:cxn>
                  <a:cxn ang="0">
                    <a:pos x="28" y="23"/>
                  </a:cxn>
                  <a:cxn ang="0">
                    <a:pos x="29" y="23"/>
                  </a:cxn>
                  <a:cxn ang="0">
                    <a:pos x="31" y="19"/>
                  </a:cxn>
                  <a:cxn ang="0">
                    <a:pos x="31" y="13"/>
                  </a:cxn>
                  <a:cxn ang="0">
                    <a:pos x="29" y="8"/>
                  </a:cxn>
                  <a:cxn ang="0">
                    <a:pos x="28" y="6"/>
                  </a:cxn>
                  <a:cxn ang="0">
                    <a:pos x="23" y="0"/>
                  </a:cxn>
                </a:cxnLst>
                <a:rect l="0" t="0" r="r" b="b"/>
                <a:pathLst>
                  <a:path w="31" h="26">
                    <a:moveTo>
                      <a:pt x="23" y="0"/>
                    </a:moveTo>
                    <a:lnTo>
                      <a:pt x="20" y="3"/>
                    </a:lnTo>
                    <a:lnTo>
                      <a:pt x="25" y="10"/>
                    </a:lnTo>
                    <a:lnTo>
                      <a:pt x="26" y="8"/>
                    </a:lnTo>
                    <a:lnTo>
                      <a:pt x="25" y="10"/>
                    </a:lnTo>
                    <a:lnTo>
                      <a:pt x="26" y="14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26" y="17"/>
                    </a:lnTo>
                    <a:lnTo>
                      <a:pt x="25" y="22"/>
                    </a:lnTo>
                    <a:lnTo>
                      <a:pt x="26" y="22"/>
                    </a:lnTo>
                    <a:lnTo>
                      <a:pt x="26" y="20"/>
                    </a:lnTo>
                    <a:lnTo>
                      <a:pt x="22" y="22"/>
                    </a:lnTo>
                    <a:lnTo>
                      <a:pt x="22" y="23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2" y="26"/>
                    </a:lnTo>
                    <a:lnTo>
                      <a:pt x="23" y="26"/>
                    </a:lnTo>
                    <a:lnTo>
                      <a:pt x="28" y="25"/>
                    </a:lnTo>
                    <a:lnTo>
                      <a:pt x="28" y="23"/>
                    </a:lnTo>
                    <a:lnTo>
                      <a:pt x="29" y="23"/>
                    </a:lnTo>
                    <a:lnTo>
                      <a:pt x="31" y="19"/>
                    </a:lnTo>
                    <a:lnTo>
                      <a:pt x="31" y="13"/>
                    </a:lnTo>
                    <a:lnTo>
                      <a:pt x="29" y="8"/>
                    </a:lnTo>
                    <a:lnTo>
                      <a:pt x="28" y="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Freeform 454"/>
              <p:cNvSpPr>
                <a:spLocks/>
              </p:cNvSpPr>
              <p:nvPr/>
            </p:nvSpPr>
            <p:spPr bwMode="auto">
              <a:xfrm>
                <a:off x="2485" y="4349"/>
                <a:ext cx="22" cy="27"/>
              </a:xfrm>
              <a:custGeom>
                <a:avLst/>
                <a:gdLst/>
                <a:ahLst/>
                <a:cxnLst>
                  <a:cxn ang="0">
                    <a:pos x="13" y="23"/>
                  </a:cxn>
                  <a:cxn ang="0">
                    <a:pos x="15" y="27"/>
                  </a:cxn>
                  <a:cxn ang="0">
                    <a:pos x="19" y="26"/>
                  </a:cxn>
                  <a:cxn ang="0">
                    <a:pos x="19" y="24"/>
                  </a:cxn>
                  <a:cxn ang="0">
                    <a:pos x="21" y="24"/>
                  </a:cxn>
                  <a:cxn ang="0">
                    <a:pos x="22" y="18"/>
                  </a:cxn>
                  <a:cxn ang="0">
                    <a:pos x="22" y="11"/>
                  </a:cxn>
                  <a:cxn ang="0">
                    <a:pos x="21" y="5"/>
                  </a:cxn>
                  <a:cxn ang="0">
                    <a:pos x="19" y="3"/>
                  </a:cxn>
                  <a:cxn ang="0">
                    <a:pos x="15" y="1"/>
                  </a:cxn>
                  <a:cxn ang="0">
                    <a:pos x="13" y="0"/>
                  </a:cxn>
                  <a:cxn ang="0">
                    <a:pos x="13" y="1"/>
                  </a:cxn>
                  <a:cxn ang="0">
                    <a:pos x="9" y="3"/>
                  </a:cxn>
                  <a:cxn ang="0">
                    <a:pos x="7" y="3"/>
                  </a:cxn>
                  <a:cxn ang="0">
                    <a:pos x="7" y="5"/>
                  </a:cxn>
                  <a:cxn ang="0">
                    <a:pos x="6" y="9"/>
                  </a:cxn>
                  <a:cxn ang="0">
                    <a:pos x="1" y="18"/>
                  </a:cxn>
                  <a:cxn ang="0">
                    <a:pos x="0" y="23"/>
                  </a:cxn>
                  <a:cxn ang="0">
                    <a:pos x="4" y="24"/>
                  </a:cxn>
                  <a:cxn ang="0">
                    <a:pos x="6" y="20"/>
                  </a:cxn>
                  <a:cxn ang="0">
                    <a:pos x="10" y="11"/>
                  </a:cxn>
                  <a:cxn ang="0">
                    <a:pos x="12" y="6"/>
                  </a:cxn>
                  <a:cxn ang="0">
                    <a:pos x="9" y="5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13" y="3"/>
                  </a:cxn>
                  <a:cxn ang="0">
                    <a:pos x="13" y="6"/>
                  </a:cxn>
                  <a:cxn ang="0">
                    <a:pos x="18" y="8"/>
                  </a:cxn>
                  <a:cxn ang="0">
                    <a:pos x="18" y="5"/>
                  </a:cxn>
                  <a:cxn ang="0">
                    <a:pos x="16" y="6"/>
                  </a:cxn>
                  <a:cxn ang="0">
                    <a:pos x="18" y="12"/>
                  </a:cxn>
                  <a:cxn ang="0">
                    <a:pos x="19" y="11"/>
                  </a:cxn>
                  <a:cxn ang="0">
                    <a:pos x="18" y="11"/>
                  </a:cxn>
                  <a:cxn ang="0">
                    <a:pos x="18" y="17"/>
                  </a:cxn>
                  <a:cxn ang="0">
                    <a:pos x="19" y="17"/>
                  </a:cxn>
                  <a:cxn ang="0">
                    <a:pos x="18" y="17"/>
                  </a:cxn>
                  <a:cxn ang="0">
                    <a:pos x="16" y="23"/>
                  </a:cxn>
                  <a:cxn ang="0">
                    <a:pos x="18" y="23"/>
                  </a:cxn>
                  <a:cxn ang="0">
                    <a:pos x="18" y="21"/>
                  </a:cxn>
                  <a:cxn ang="0">
                    <a:pos x="13" y="23"/>
                  </a:cxn>
                </a:cxnLst>
                <a:rect l="0" t="0" r="r" b="b"/>
                <a:pathLst>
                  <a:path w="22" h="27">
                    <a:moveTo>
                      <a:pt x="13" y="23"/>
                    </a:moveTo>
                    <a:lnTo>
                      <a:pt x="15" y="27"/>
                    </a:lnTo>
                    <a:lnTo>
                      <a:pt x="19" y="26"/>
                    </a:lnTo>
                    <a:lnTo>
                      <a:pt x="19" y="24"/>
                    </a:lnTo>
                    <a:lnTo>
                      <a:pt x="21" y="24"/>
                    </a:lnTo>
                    <a:lnTo>
                      <a:pt x="22" y="18"/>
                    </a:lnTo>
                    <a:lnTo>
                      <a:pt x="22" y="11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6" y="9"/>
                    </a:lnTo>
                    <a:lnTo>
                      <a:pt x="1" y="18"/>
                    </a:lnTo>
                    <a:lnTo>
                      <a:pt x="0" y="23"/>
                    </a:lnTo>
                    <a:lnTo>
                      <a:pt x="4" y="24"/>
                    </a:lnTo>
                    <a:lnTo>
                      <a:pt x="6" y="20"/>
                    </a:lnTo>
                    <a:lnTo>
                      <a:pt x="10" y="11"/>
                    </a:lnTo>
                    <a:lnTo>
                      <a:pt x="12" y="6"/>
                    </a:lnTo>
                    <a:lnTo>
                      <a:pt x="9" y="5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6" y="6"/>
                    </a:lnTo>
                    <a:lnTo>
                      <a:pt x="18" y="12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16" y="23"/>
                    </a:lnTo>
                    <a:lnTo>
                      <a:pt x="18" y="23"/>
                    </a:lnTo>
                    <a:lnTo>
                      <a:pt x="18" y="21"/>
                    </a:ln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" name="Freeform 455"/>
              <p:cNvSpPr>
                <a:spLocks/>
              </p:cNvSpPr>
              <p:nvPr/>
            </p:nvSpPr>
            <p:spPr bwMode="auto">
              <a:xfrm>
                <a:off x="2478" y="4369"/>
                <a:ext cx="13" cy="6"/>
              </a:xfrm>
              <a:custGeom>
                <a:avLst/>
                <a:gdLst/>
                <a:ahLst/>
                <a:cxnLst>
                  <a:cxn ang="0">
                    <a:pos x="13" y="4"/>
                  </a:cxn>
                  <a:cxn ang="0">
                    <a:pos x="11" y="0"/>
                  </a:cxn>
                  <a:cxn ang="0">
                    <a:pos x="7" y="1"/>
                  </a:cxn>
                  <a:cxn ang="0">
                    <a:pos x="7" y="3"/>
                  </a:cxn>
                  <a:cxn ang="0">
                    <a:pos x="7" y="1"/>
                  </a:cxn>
                  <a:cxn ang="0">
                    <a:pos x="5" y="1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5" y="6"/>
                  </a:cxn>
                  <a:cxn ang="0">
                    <a:pos x="8" y="6"/>
                  </a:cxn>
                  <a:cxn ang="0">
                    <a:pos x="13" y="4"/>
                  </a:cxn>
                </a:cxnLst>
                <a:rect l="0" t="0" r="r" b="b"/>
                <a:pathLst>
                  <a:path w="13" h="6">
                    <a:moveTo>
                      <a:pt x="13" y="4"/>
                    </a:moveTo>
                    <a:lnTo>
                      <a:pt x="11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5" y="6"/>
                    </a:lnTo>
                    <a:lnTo>
                      <a:pt x="8" y="6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" name="Freeform 456"/>
              <p:cNvSpPr>
                <a:spLocks/>
              </p:cNvSpPr>
              <p:nvPr/>
            </p:nvSpPr>
            <p:spPr bwMode="auto">
              <a:xfrm>
                <a:off x="2478" y="4354"/>
                <a:ext cx="7" cy="19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7" y="18"/>
                  </a:cxn>
                  <a:cxn ang="0">
                    <a:pos x="5" y="12"/>
                  </a:cxn>
                  <a:cxn ang="0">
                    <a:pos x="2" y="12"/>
                  </a:cxn>
                  <a:cxn ang="0">
                    <a:pos x="5" y="12"/>
                  </a:cxn>
                  <a:cxn ang="0">
                    <a:pos x="5" y="6"/>
                  </a:cxn>
                  <a:cxn ang="0">
                    <a:pos x="2" y="6"/>
                  </a:cxn>
                  <a:cxn ang="0">
                    <a:pos x="5" y="7"/>
                  </a:cxn>
                  <a:cxn ang="0">
                    <a:pos x="7" y="1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0" y="13"/>
                  </a:cxn>
                  <a:cxn ang="0">
                    <a:pos x="2" y="19"/>
                  </a:cxn>
                </a:cxnLst>
                <a:rect l="0" t="0" r="r" b="b"/>
                <a:pathLst>
                  <a:path w="7" h="19">
                    <a:moveTo>
                      <a:pt x="2" y="19"/>
                    </a:moveTo>
                    <a:lnTo>
                      <a:pt x="7" y="18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5" y="6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7" y="1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3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" name="Freeform 457"/>
              <p:cNvSpPr>
                <a:spLocks/>
              </p:cNvSpPr>
              <p:nvPr/>
            </p:nvSpPr>
            <p:spPr bwMode="auto">
              <a:xfrm>
                <a:off x="2478" y="4354"/>
                <a:ext cx="8" cy="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6"/>
                  </a:cxn>
                  <a:cxn ang="0">
                    <a:pos x="7" y="4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0" y="1"/>
                  </a:cxn>
                </a:cxnLst>
                <a:rect l="0" t="0" r="r" b="b"/>
                <a:pathLst>
                  <a:path w="8" h="6">
                    <a:moveTo>
                      <a:pt x="0" y="1"/>
                    </a:moveTo>
                    <a:lnTo>
                      <a:pt x="2" y="6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" name="Freeform 458"/>
              <p:cNvSpPr>
                <a:spLocks/>
              </p:cNvSpPr>
              <p:nvPr/>
            </p:nvSpPr>
            <p:spPr bwMode="auto">
              <a:xfrm>
                <a:off x="2497" y="4369"/>
                <a:ext cx="7" cy="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1" y="3"/>
                  </a:cxn>
                  <a:cxn ang="0">
                    <a:pos x="3" y="6"/>
                  </a:cxn>
                  <a:cxn ang="0">
                    <a:pos x="7" y="4"/>
                  </a:cxn>
                  <a:cxn ang="0">
                    <a:pos x="6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4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4" y="4"/>
                    </a:lnTo>
                    <a:lnTo>
                      <a:pt x="4" y="3"/>
                    </a:lnTo>
                    <a:lnTo>
                      <a:pt x="1" y="3"/>
                    </a:lnTo>
                    <a:lnTo>
                      <a:pt x="3" y="6"/>
                    </a:lnTo>
                    <a:lnTo>
                      <a:pt x="7" y="4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" name="Freeform 459"/>
              <p:cNvSpPr>
                <a:spLocks/>
              </p:cNvSpPr>
              <p:nvPr/>
            </p:nvSpPr>
            <p:spPr bwMode="auto">
              <a:xfrm>
                <a:off x="2500" y="4354"/>
                <a:ext cx="6" cy="1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6" y="6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7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1" y="12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8"/>
                  </a:cxn>
                </a:cxnLst>
                <a:rect l="0" t="0" r="r" b="b"/>
                <a:pathLst>
                  <a:path w="6" h="19">
                    <a:moveTo>
                      <a:pt x="0" y="18"/>
                    </a:moveTo>
                    <a:lnTo>
                      <a:pt x="4" y="19"/>
                    </a:lnTo>
                    <a:lnTo>
                      <a:pt x="6" y="13"/>
                    </a:lnTo>
                    <a:lnTo>
                      <a:pt x="6" y="6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7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" name="Freeform 460"/>
              <p:cNvSpPr>
                <a:spLocks/>
              </p:cNvSpPr>
              <p:nvPr/>
            </p:nvSpPr>
            <p:spPr bwMode="auto">
              <a:xfrm>
                <a:off x="2494" y="4352"/>
                <a:ext cx="10" cy="8"/>
              </a:xfrm>
              <a:custGeom>
                <a:avLst/>
                <a:gdLst/>
                <a:ahLst/>
                <a:cxnLst>
                  <a:cxn ang="0">
                    <a:pos x="9" y="8"/>
                  </a:cxn>
                  <a:cxn ang="0">
                    <a:pos x="10" y="3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3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4" y="3"/>
                  </a:cxn>
                  <a:cxn ang="0">
                    <a:pos x="4" y="6"/>
                  </a:cxn>
                  <a:cxn ang="0">
                    <a:pos x="9" y="8"/>
                  </a:cxn>
                </a:cxnLst>
                <a:rect l="0" t="0" r="r" b="b"/>
                <a:pathLst>
                  <a:path w="10" h="8">
                    <a:moveTo>
                      <a:pt x="9" y="8"/>
                    </a:moveTo>
                    <a:lnTo>
                      <a:pt x="10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6" y="6"/>
                    </a:lnTo>
                    <a:lnTo>
                      <a:pt x="4" y="3"/>
                    </a:lnTo>
                    <a:lnTo>
                      <a:pt x="4" y="6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" name="Freeform 461"/>
              <p:cNvSpPr>
                <a:spLocks/>
              </p:cNvSpPr>
              <p:nvPr/>
            </p:nvSpPr>
            <p:spPr bwMode="auto">
              <a:xfrm>
                <a:off x="2475" y="4350"/>
                <a:ext cx="25" cy="26"/>
              </a:xfrm>
              <a:custGeom>
                <a:avLst/>
                <a:gdLst/>
                <a:ahLst/>
                <a:cxnLst>
                  <a:cxn ang="0">
                    <a:pos x="25" y="5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14" y="17"/>
                  </a:cxn>
                  <a:cxn ang="0">
                    <a:pos x="13" y="22"/>
                  </a:cxn>
                  <a:cxn ang="0">
                    <a:pos x="14" y="22"/>
                  </a:cxn>
                  <a:cxn ang="0">
                    <a:pos x="14" y="20"/>
                  </a:cxn>
                  <a:cxn ang="0">
                    <a:pos x="10" y="22"/>
                  </a:cxn>
                  <a:cxn ang="0">
                    <a:pos x="10" y="23"/>
                  </a:cxn>
                  <a:cxn ang="0">
                    <a:pos x="10" y="22"/>
                  </a:cxn>
                  <a:cxn ang="0">
                    <a:pos x="8" y="22"/>
                  </a:cxn>
                  <a:cxn ang="0">
                    <a:pos x="8" y="23"/>
                  </a:cxn>
                  <a:cxn ang="0">
                    <a:pos x="10" y="22"/>
                  </a:cxn>
                  <a:cxn ang="0">
                    <a:pos x="5" y="20"/>
                  </a:cxn>
                  <a:cxn ang="0">
                    <a:pos x="3" y="22"/>
                  </a:cxn>
                  <a:cxn ang="0">
                    <a:pos x="6" y="22"/>
                  </a:cxn>
                  <a:cxn ang="0">
                    <a:pos x="5" y="16"/>
                  </a:cxn>
                  <a:cxn ang="0">
                    <a:pos x="2" y="16"/>
                  </a:cxn>
                  <a:cxn ang="0">
                    <a:pos x="5" y="16"/>
                  </a:cxn>
                  <a:cxn ang="0">
                    <a:pos x="5" y="10"/>
                  </a:cxn>
                  <a:cxn ang="0">
                    <a:pos x="2" y="10"/>
                  </a:cxn>
                  <a:cxn ang="0">
                    <a:pos x="5" y="11"/>
                  </a:cxn>
                  <a:cxn ang="0">
                    <a:pos x="6" y="5"/>
                  </a:cxn>
                  <a:cxn ang="0">
                    <a:pos x="3" y="4"/>
                  </a:cxn>
                  <a:cxn ang="0">
                    <a:pos x="5" y="7"/>
                  </a:cxn>
                  <a:cxn ang="0">
                    <a:pos x="10" y="5"/>
                  </a:cxn>
                  <a:cxn ang="0">
                    <a:pos x="8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3" y="25"/>
                  </a:cxn>
                  <a:cxn ang="0">
                    <a:pos x="8" y="26"/>
                  </a:cxn>
                  <a:cxn ang="0">
                    <a:pos x="11" y="26"/>
                  </a:cxn>
                  <a:cxn ang="0">
                    <a:pos x="16" y="25"/>
                  </a:cxn>
                  <a:cxn ang="0">
                    <a:pos x="16" y="23"/>
                  </a:cxn>
                  <a:cxn ang="0">
                    <a:pos x="17" y="23"/>
                  </a:cxn>
                  <a:cxn ang="0">
                    <a:pos x="19" y="19"/>
                  </a:cxn>
                  <a:cxn ang="0">
                    <a:pos x="23" y="10"/>
                  </a:cxn>
                  <a:cxn ang="0">
                    <a:pos x="25" y="5"/>
                  </a:cxn>
                </a:cxnLst>
                <a:rect l="0" t="0" r="r" b="b"/>
                <a:pathLst>
                  <a:path w="25" h="26">
                    <a:moveTo>
                      <a:pt x="25" y="5"/>
                    </a:moveTo>
                    <a:lnTo>
                      <a:pt x="20" y="4"/>
                    </a:lnTo>
                    <a:lnTo>
                      <a:pt x="19" y="8"/>
                    </a:lnTo>
                    <a:lnTo>
                      <a:pt x="14" y="17"/>
                    </a:lnTo>
                    <a:lnTo>
                      <a:pt x="13" y="22"/>
                    </a:lnTo>
                    <a:lnTo>
                      <a:pt x="14" y="22"/>
                    </a:lnTo>
                    <a:lnTo>
                      <a:pt x="14" y="20"/>
                    </a:lnTo>
                    <a:lnTo>
                      <a:pt x="10" y="22"/>
                    </a:lnTo>
                    <a:lnTo>
                      <a:pt x="10" y="23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23"/>
                    </a:lnTo>
                    <a:lnTo>
                      <a:pt x="10" y="22"/>
                    </a:lnTo>
                    <a:lnTo>
                      <a:pt x="5" y="20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5" y="10"/>
                    </a:lnTo>
                    <a:lnTo>
                      <a:pt x="2" y="10"/>
                    </a:lnTo>
                    <a:lnTo>
                      <a:pt x="5" y="11"/>
                    </a:lnTo>
                    <a:lnTo>
                      <a:pt x="6" y="5"/>
                    </a:lnTo>
                    <a:lnTo>
                      <a:pt x="3" y="4"/>
                    </a:lnTo>
                    <a:lnTo>
                      <a:pt x="5" y="7"/>
                    </a:lnTo>
                    <a:lnTo>
                      <a:pt x="10" y="5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8" y="26"/>
                    </a:lnTo>
                    <a:lnTo>
                      <a:pt x="11" y="26"/>
                    </a:lnTo>
                    <a:lnTo>
                      <a:pt x="16" y="25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9" y="19"/>
                    </a:lnTo>
                    <a:lnTo>
                      <a:pt x="23" y="10"/>
                    </a:lnTo>
                    <a:lnTo>
                      <a:pt x="25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Freeform 462"/>
              <p:cNvSpPr>
                <a:spLocks/>
              </p:cNvSpPr>
              <p:nvPr/>
            </p:nvSpPr>
            <p:spPr bwMode="auto">
              <a:xfrm>
                <a:off x="2526" y="-56"/>
                <a:ext cx="21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7" y="19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0" y="19"/>
                  </a:cxn>
                </a:cxnLst>
                <a:rect l="0" t="0" r="r" b="b"/>
                <a:pathLst>
                  <a:path w="21" h="19">
                    <a:moveTo>
                      <a:pt x="10" y="19"/>
                    </a:moveTo>
                    <a:lnTo>
                      <a:pt x="17" y="19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Freeform 463"/>
              <p:cNvSpPr>
                <a:spLocks/>
              </p:cNvSpPr>
              <p:nvPr/>
            </p:nvSpPr>
            <p:spPr bwMode="auto">
              <a:xfrm>
                <a:off x="2561" y="-23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Freeform 464"/>
              <p:cNvSpPr>
                <a:spLocks/>
              </p:cNvSpPr>
              <p:nvPr/>
            </p:nvSpPr>
            <p:spPr bwMode="auto">
              <a:xfrm>
                <a:off x="2619" y="12"/>
                <a:ext cx="20" cy="19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5" y="19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6"/>
                  </a:cxn>
                  <a:cxn ang="0">
                    <a:pos x="3" y="19"/>
                  </a:cxn>
                  <a:cxn ang="0">
                    <a:pos x="8" y="19"/>
                  </a:cxn>
                  <a:cxn ang="0">
                    <a:pos x="9" y="19"/>
                  </a:cxn>
                </a:cxnLst>
                <a:rect l="0" t="0" r="r" b="b"/>
                <a:pathLst>
                  <a:path w="20" h="19">
                    <a:moveTo>
                      <a:pt x="9" y="19"/>
                    </a:moveTo>
                    <a:lnTo>
                      <a:pt x="15" y="19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Freeform 465"/>
              <p:cNvSpPr>
                <a:spLocks/>
              </p:cNvSpPr>
              <p:nvPr/>
            </p:nvSpPr>
            <p:spPr bwMode="auto">
              <a:xfrm>
                <a:off x="3263" y="44"/>
                <a:ext cx="22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2" y="16"/>
                  </a:cxn>
                  <a:cxn ang="0">
                    <a:pos x="22" y="6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2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2" y="16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Freeform 466"/>
              <p:cNvSpPr>
                <a:spLocks/>
              </p:cNvSpPr>
              <p:nvPr/>
            </p:nvSpPr>
            <p:spPr bwMode="auto">
              <a:xfrm>
                <a:off x="3207" y="78"/>
                <a:ext cx="18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18" y="15"/>
                  </a:cxn>
                  <a:cxn ang="0">
                    <a:pos x="18" y="3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18" h="20">
                    <a:moveTo>
                      <a:pt x="9" y="20"/>
                    </a:moveTo>
                    <a:lnTo>
                      <a:pt x="14" y="20"/>
                    </a:lnTo>
                    <a:lnTo>
                      <a:pt x="18" y="15"/>
                    </a:lnTo>
                    <a:lnTo>
                      <a:pt x="18" y="3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" name="Freeform 467"/>
              <p:cNvSpPr>
                <a:spLocks/>
              </p:cNvSpPr>
              <p:nvPr/>
            </p:nvSpPr>
            <p:spPr bwMode="auto">
              <a:xfrm>
                <a:off x="3077" y="111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" name="Freeform 468"/>
              <p:cNvSpPr>
                <a:spLocks/>
              </p:cNvSpPr>
              <p:nvPr/>
            </p:nvSpPr>
            <p:spPr bwMode="auto">
              <a:xfrm>
                <a:off x="3051" y="144"/>
                <a:ext cx="20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7" y="19"/>
                  </a:cxn>
                  <a:cxn ang="0">
                    <a:pos x="20" y="16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11" y="19"/>
                  </a:cxn>
                </a:cxnLst>
                <a:rect l="0" t="0" r="r" b="b"/>
                <a:pathLst>
                  <a:path w="20" h="19">
                    <a:moveTo>
                      <a:pt x="11" y="19"/>
                    </a:moveTo>
                    <a:lnTo>
                      <a:pt x="17" y="19"/>
                    </a:lnTo>
                    <a:lnTo>
                      <a:pt x="20" y="16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" name="Freeform 469"/>
              <p:cNvSpPr>
                <a:spLocks/>
              </p:cNvSpPr>
              <p:nvPr/>
            </p:nvSpPr>
            <p:spPr bwMode="auto">
              <a:xfrm>
                <a:off x="2849" y="179"/>
                <a:ext cx="20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6" y="19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7" y="19"/>
                  </a:cxn>
                  <a:cxn ang="0">
                    <a:pos x="10" y="19"/>
                  </a:cxn>
                  <a:cxn ang="0">
                    <a:pos x="11" y="19"/>
                  </a:cxn>
                </a:cxnLst>
                <a:rect l="0" t="0" r="r" b="b"/>
                <a:pathLst>
                  <a:path w="20" h="19">
                    <a:moveTo>
                      <a:pt x="11" y="19"/>
                    </a:moveTo>
                    <a:lnTo>
                      <a:pt x="16" y="19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Freeform 470"/>
              <p:cNvSpPr>
                <a:spLocks/>
              </p:cNvSpPr>
              <p:nvPr/>
            </p:nvSpPr>
            <p:spPr bwMode="auto">
              <a:xfrm>
                <a:off x="2675" y="212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Freeform 471"/>
              <p:cNvSpPr>
                <a:spLocks/>
              </p:cNvSpPr>
              <p:nvPr/>
            </p:nvSpPr>
            <p:spPr bwMode="auto">
              <a:xfrm>
                <a:off x="2631" y="244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" name="Freeform 472"/>
              <p:cNvSpPr>
                <a:spLocks/>
              </p:cNvSpPr>
              <p:nvPr/>
            </p:nvSpPr>
            <p:spPr bwMode="auto">
              <a:xfrm>
                <a:off x="2593" y="278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Freeform 473"/>
              <p:cNvSpPr>
                <a:spLocks/>
              </p:cNvSpPr>
              <p:nvPr/>
            </p:nvSpPr>
            <p:spPr bwMode="auto">
              <a:xfrm>
                <a:off x="2579" y="310"/>
                <a:ext cx="20" cy="21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15" y="21"/>
                  </a:cxn>
                  <a:cxn ang="0">
                    <a:pos x="20" y="17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11" y="21"/>
                  </a:cxn>
                </a:cxnLst>
                <a:rect l="0" t="0" r="r" b="b"/>
                <a:pathLst>
                  <a:path w="20" h="21">
                    <a:moveTo>
                      <a:pt x="11" y="21"/>
                    </a:moveTo>
                    <a:lnTo>
                      <a:pt x="15" y="21"/>
                    </a:lnTo>
                    <a:lnTo>
                      <a:pt x="20" y="17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" name="Freeform 474"/>
              <p:cNvSpPr>
                <a:spLocks/>
              </p:cNvSpPr>
              <p:nvPr/>
            </p:nvSpPr>
            <p:spPr bwMode="auto">
              <a:xfrm>
                <a:off x="2636" y="345"/>
                <a:ext cx="18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3" y="20"/>
                  </a:cxn>
                  <a:cxn ang="0">
                    <a:pos x="18" y="15"/>
                  </a:cxn>
                  <a:cxn ang="0">
                    <a:pos x="18" y="3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18" h="20">
                    <a:moveTo>
                      <a:pt x="9" y="20"/>
                    </a:moveTo>
                    <a:lnTo>
                      <a:pt x="13" y="20"/>
                    </a:lnTo>
                    <a:lnTo>
                      <a:pt x="18" y="15"/>
                    </a:lnTo>
                    <a:lnTo>
                      <a:pt x="18" y="3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" name="Freeform 475"/>
              <p:cNvSpPr>
                <a:spLocks/>
              </p:cNvSpPr>
              <p:nvPr/>
            </p:nvSpPr>
            <p:spPr bwMode="auto">
              <a:xfrm>
                <a:off x="2547" y="378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5" y="20"/>
                  </a:cxn>
                  <a:cxn ang="0">
                    <a:pos x="20" y="16"/>
                  </a:cxn>
                  <a:cxn ang="0">
                    <a:pos x="20" y="7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5" y="20"/>
                    </a:lnTo>
                    <a:lnTo>
                      <a:pt x="20" y="16"/>
                    </a:lnTo>
                    <a:lnTo>
                      <a:pt x="20" y="7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" name="Freeform 476"/>
              <p:cNvSpPr>
                <a:spLocks/>
              </p:cNvSpPr>
              <p:nvPr/>
            </p:nvSpPr>
            <p:spPr bwMode="auto">
              <a:xfrm>
                <a:off x="2599" y="411"/>
                <a:ext cx="20" cy="19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5" y="19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3" y="19"/>
                  </a:cxn>
                  <a:cxn ang="0">
                    <a:pos x="8" y="19"/>
                  </a:cxn>
                  <a:cxn ang="0">
                    <a:pos x="9" y="19"/>
                  </a:cxn>
                </a:cxnLst>
                <a:rect l="0" t="0" r="r" b="b"/>
                <a:pathLst>
                  <a:path w="20" h="19">
                    <a:moveTo>
                      <a:pt x="9" y="19"/>
                    </a:moveTo>
                    <a:lnTo>
                      <a:pt x="15" y="19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" name="Freeform 477"/>
              <p:cNvSpPr>
                <a:spLocks/>
              </p:cNvSpPr>
              <p:nvPr/>
            </p:nvSpPr>
            <p:spPr bwMode="auto">
              <a:xfrm>
                <a:off x="2544" y="443"/>
                <a:ext cx="18" cy="21"/>
              </a:xfrm>
              <a:custGeom>
                <a:avLst/>
                <a:gdLst/>
                <a:ahLst/>
                <a:cxnLst>
                  <a:cxn ang="0">
                    <a:pos x="9" y="21"/>
                  </a:cxn>
                  <a:cxn ang="0">
                    <a:pos x="14" y="21"/>
                  </a:cxn>
                  <a:cxn ang="0">
                    <a:pos x="18" y="16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5" y="21"/>
                  </a:cxn>
                  <a:cxn ang="0">
                    <a:pos x="8" y="21"/>
                  </a:cxn>
                  <a:cxn ang="0">
                    <a:pos x="9" y="21"/>
                  </a:cxn>
                </a:cxnLst>
                <a:rect l="0" t="0" r="r" b="b"/>
                <a:pathLst>
                  <a:path w="18" h="21">
                    <a:moveTo>
                      <a:pt x="9" y="21"/>
                    </a:moveTo>
                    <a:lnTo>
                      <a:pt x="14" y="21"/>
                    </a:lnTo>
                    <a:lnTo>
                      <a:pt x="18" y="16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5" y="21"/>
                    </a:lnTo>
                    <a:lnTo>
                      <a:pt x="8" y="21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" name="Freeform 478"/>
              <p:cNvSpPr>
                <a:spLocks/>
              </p:cNvSpPr>
              <p:nvPr/>
            </p:nvSpPr>
            <p:spPr bwMode="auto">
              <a:xfrm>
                <a:off x="2497" y="478"/>
                <a:ext cx="21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5" y="20"/>
                  </a:cxn>
                  <a:cxn ang="0">
                    <a:pos x="21" y="13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1" h="20">
                    <a:moveTo>
                      <a:pt x="10" y="20"/>
                    </a:moveTo>
                    <a:lnTo>
                      <a:pt x="15" y="20"/>
                    </a:lnTo>
                    <a:lnTo>
                      <a:pt x="21" y="13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" name="Freeform 479"/>
              <p:cNvSpPr>
                <a:spLocks/>
              </p:cNvSpPr>
              <p:nvPr/>
            </p:nvSpPr>
            <p:spPr bwMode="auto">
              <a:xfrm>
                <a:off x="2515" y="513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" name="Freeform 480"/>
              <p:cNvSpPr>
                <a:spLocks/>
              </p:cNvSpPr>
              <p:nvPr/>
            </p:nvSpPr>
            <p:spPr bwMode="auto">
              <a:xfrm>
                <a:off x="2543" y="546"/>
                <a:ext cx="21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5" y="20"/>
                  </a:cxn>
                  <a:cxn ang="0">
                    <a:pos x="21" y="14"/>
                  </a:cxn>
                  <a:cxn ang="0">
                    <a:pos x="21" y="5"/>
                  </a:cxn>
                  <a:cxn ang="0">
                    <a:pos x="16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1" h="20">
                    <a:moveTo>
                      <a:pt x="10" y="20"/>
                    </a:moveTo>
                    <a:lnTo>
                      <a:pt x="15" y="20"/>
                    </a:lnTo>
                    <a:lnTo>
                      <a:pt x="21" y="14"/>
                    </a:lnTo>
                    <a:lnTo>
                      <a:pt x="21" y="5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" name="Freeform 481"/>
              <p:cNvSpPr>
                <a:spLocks/>
              </p:cNvSpPr>
              <p:nvPr/>
            </p:nvSpPr>
            <p:spPr bwMode="auto">
              <a:xfrm>
                <a:off x="2520" y="580"/>
                <a:ext cx="19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6" y="20"/>
                  </a:cxn>
                  <a:cxn ang="0">
                    <a:pos x="19" y="17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19" h="20">
                    <a:moveTo>
                      <a:pt x="10" y="20"/>
                    </a:moveTo>
                    <a:lnTo>
                      <a:pt x="16" y="20"/>
                    </a:lnTo>
                    <a:lnTo>
                      <a:pt x="19" y="17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" name="Freeform 482"/>
              <p:cNvSpPr>
                <a:spLocks/>
              </p:cNvSpPr>
              <p:nvPr/>
            </p:nvSpPr>
            <p:spPr bwMode="auto">
              <a:xfrm>
                <a:off x="2587" y="612"/>
                <a:ext cx="20" cy="21"/>
              </a:xfrm>
              <a:custGeom>
                <a:avLst/>
                <a:gdLst/>
                <a:ahLst/>
                <a:cxnLst>
                  <a:cxn ang="0">
                    <a:pos x="9" y="21"/>
                  </a:cxn>
                  <a:cxn ang="0">
                    <a:pos x="14" y="21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1"/>
                  </a:cxn>
                  <a:cxn ang="0">
                    <a:pos x="9" y="21"/>
                  </a:cxn>
                </a:cxnLst>
                <a:rect l="0" t="0" r="r" b="b"/>
                <a:pathLst>
                  <a:path w="20" h="21">
                    <a:moveTo>
                      <a:pt x="9" y="21"/>
                    </a:moveTo>
                    <a:lnTo>
                      <a:pt x="14" y="21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" name="Freeform 483"/>
              <p:cNvSpPr>
                <a:spLocks/>
              </p:cNvSpPr>
              <p:nvPr/>
            </p:nvSpPr>
            <p:spPr bwMode="auto">
              <a:xfrm>
                <a:off x="2697" y="647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" name="Freeform 484"/>
              <p:cNvSpPr>
                <a:spLocks/>
              </p:cNvSpPr>
              <p:nvPr/>
            </p:nvSpPr>
            <p:spPr bwMode="auto">
              <a:xfrm>
                <a:off x="2613" y="681"/>
                <a:ext cx="21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7" y="19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0" y="19"/>
                  </a:cxn>
                </a:cxnLst>
                <a:rect l="0" t="0" r="r" b="b"/>
                <a:pathLst>
                  <a:path w="21" h="19">
                    <a:moveTo>
                      <a:pt x="10" y="19"/>
                    </a:moveTo>
                    <a:lnTo>
                      <a:pt x="17" y="19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" name="Freeform 485"/>
              <p:cNvSpPr>
                <a:spLocks/>
              </p:cNvSpPr>
              <p:nvPr/>
            </p:nvSpPr>
            <p:spPr bwMode="auto">
              <a:xfrm>
                <a:off x="2555" y="713"/>
                <a:ext cx="21" cy="21"/>
              </a:xfrm>
              <a:custGeom>
                <a:avLst/>
                <a:gdLst/>
                <a:ahLst/>
                <a:cxnLst>
                  <a:cxn ang="0">
                    <a:pos x="10" y="21"/>
                  </a:cxn>
                  <a:cxn ang="0">
                    <a:pos x="15" y="21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10" y="21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lnTo>
                      <a:pt x="15" y="21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10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" name="Freeform 486"/>
              <p:cNvSpPr>
                <a:spLocks/>
              </p:cNvSpPr>
              <p:nvPr/>
            </p:nvSpPr>
            <p:spPr bwMode="auto">
              <a:xfrm>
                <a:off x="2677" y="748"/>
                <a:ext cx="21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1" y="13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1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1" y="13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" name="Freeform 487"/>
              <p:cNvSpPr>
                <a:spLocks/>
              </p:cNvSpPr>
              <p:nvPr/>
            </p:nvSpPr>
            <p:spPr bwMode="auto">
              <a:xfrm>
                <a:off x="2692" y="780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" name="Freeform 488"/>
              <p:cNvSpPr>
                <a:spLocks/>
              </p:cNvSpPr>
              <p:nvPr/>
            </p:nvSpPr>
            <p:spPr bwMode="auto">
              <a:xfrm>
                <a:off x="2672" y="813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" name="Freeform 489"/>
              <p:cNvSpPr>
                <a:spLocks/>
              </p:cNvSpPr>
              <p:nvPr/>
            </p:nvSpPr>
            <p:spPr bwMode="auto">
              <a:xfrm>
                <a:off x="2663" y="845"/>
                <a:ext cx="20" cy="22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15" y="22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6" y="22"/>
                  </a:cxn>
                  <a:cxn ang="0">
                    <a:pos x="9" y="22"/>
                  </a:cxn>
                  <a:cxn ang="0">
                    <a:pos x="11" y="22"/>
                  </a:cxn>
                </a:cxnLst>
                <a:rect l="0" t="0" r="r" b="b"/>
                <a:pathLst>
                  <a:path w="20" h="22">
                    <a:moveTo>
                      <a:pt x="11" y="22"/>
                    </a:moveTo>
                    <a:lnTo>
                      <a:pt x="15" y="22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6" y="22"/>
                    </a:lnTo>
                    <a:lnTo>
                      <a:pt x="9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" name="Freeform 490"/>
              <p:cNvSpPr>
                <a:spLocks/>
              </p:cNvSpPr>
              <p:nvPr/>
            </p:nvSpPr>
            <p:spPr bwMode="auto">
              <a:xfrm>
                <a:off x="2552" y="879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" name="Freeform 491"/>
              <p:cNvSpPr>
                <a:spLocks/>
              </p:cNvSpPr>
              <p:nvPr/>
            </p:nvSpPr>
            <p:spPr bwMode="auto">
              <a:xfrm>
                <a:off x="2579" y="913"/>
                <a:ext cx="22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7" y="19"/>
                  </a:cxn>
                  <a:cxn ang="0">
                    <a:pos x="22" y="15"/>
                  </a:cxn>
                  <a:cxn ang="0">
                    <a:pos x="22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11" y="19"/>
                  </a:cxn>
                </a:cxnLst>
                <a:rect l="0" t="0" r="r" b="b"/>
                <a:pathLst>
                  <a:path w="22" h="19">
                    <a:moveTo>
                      <a:pt x="11" y="19"/>
                    </a:moveTo>
                    <a:lnTo>
                      <a:pt x="17" y="19"/>
                    </a:lnTo>
                    <a:lnTo>
                      <a:pt x="22" y="15"/>
                    </a:lnTo>
                    <a:lnTo>
                      <a:pt x="22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" name="Freeform 492"/>
              <p:cNvSpPr>
                <a:spLocks/>
              </p:cNvSpPr>
              <p:nvPr/>
            </p:nvSpPr>
            <p:spPr bwMode="auto">
              <a:xfrm>
                <a:off x="2543" y="945"/>
                <a:ext cx="19" cy="21"/>
              </a:xfrm>
              <a:custGeom>
                <a:avLst/>
                <a:gdLst/>
                <a:ahLst/>
                <a:cxnLst>
                  <a:cxn ang="0">
                    <a:pos x="9" y="21"/>
                  </a:cxn>
                  <a:cxn ang="0">
                    <a:pos x="13" y="21"/>
                  </a:cxn>
                  <a:cxn ang="0">
                    <a:pos x="19" y="15"/>
                  </a:cxn>
                  <a:cxn ang="0">
                    <a:pos x="19" y="6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4" y="21"/>
                  </a:cxn>
                  <a:cxn ang="0">
                    <a:pos x="7" y="21"/>
                  </a:cxn>
                  <a:cxn ang="0">
                    <a:pos x="9" y="21"/>
                  </a:cxn>
                </a:cxnLst>
                <a:rect l="0" t="0" r="r" b="b"/>
                <a:pathLst>
                  <a:path w="19" h="21">
                    <a:moveTo>
                      <a:pt x="9" y="21"/>
                    </a:moveTo>
                    <a:lnTo>
                      <a:pt x="13" y="21"/>
                    </a:lnTo>
                    <a:lnTo>
                      <a:pt x="19" y="15"/>
                    </a:lnTo>
                    <a:lnTo>
                      <a:pt x="19" y="6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" name="Freeform 493"/>
              <p:cNvSpPr>
                <a:spLocks/>
              </p:cNvSpPr>
              <p:nvPr/>
            </p:nvSpPr>
            <p:spPr bwMode="auto">
              <a:xfrm>
                <a:off x="2578" y="980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3" y="20"/>
                  </a:cxn>
                  <a:cxn ang="0">
                    <a:pos x="20" y="13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3" y="20"/>
                    </a:lnTo>
                    <a:lnTo>
                      <a:pt x="20" y="13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" name="Freeform 494"/>
              <p:cNvSpPr>
                <a:spLocks/>
              </p:cNvSpPr>
              <p:nvPr/>
            </p:nvSpPr>
            <p:spPr bwMode="auto">
              <a:xfrm>
                <a:off x="2527" y="1013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6" y="20"/>
                  </a:cxn>
                  <a:cxn ang="0">
                    <a:pos x="20" y="16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6" y="20"/>
                    </a:lnTo>
                    <a:lnTo>
                      <a:pt x="20" y="16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" name="Freeform 495"/>
              <p:cNvSpPr>
                <a:spLocks/>
              </p:cNvSpPr>
              <p:nvPr/>
            </p:nvSpPr>
            <p:spPr bwMode="auto">
              <a:xfrm>
                <a:off x="2776" y="1048"/>
                <a:ext cx="22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2" y="14"/>
                  </a:cxn>
                  <a:cxn ang="0">
                    <a:pos x="22" y="5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2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2" y="14"/>
                    </a:lnTo>
                    <a:lnTo>
                      <a:pt x="22" y="5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" name="Freeform 496"/>
              <p:cNvSpPr>
                <a:spLocks/>
              </p:cNvSpPr>
              <p:nvPr/>
            </p:nvSpPr>
            <p:spPr bwMode="auto">
              <a:xfrm>
                <a:off x="2849" y="1082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6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7" y="20"/>
                  </a:cxn>
                  <a:cxn ang="0">
                    <a:pos x="10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6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7" y="20"/>
                    </a:lnTo>
                    <a:lnTo>
                      <a:pt x="10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" name="Freeform 497"/>
              <p:cNvSpPr>
                <a:spLocks/>
              </p:cNvSpPr>
              <p:nvPr/>
            </p:nvSpPr>
            <p:spPr bwMode="auto">
              <a:xfrm>
                <a:off x="2561" y="1116"/>
                <a:ext cx="21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1" y="19"/>
                  </a:cxn>
                </a:cxnLst>
                <a:rect l="0" t="0" r="r" b="b"/>
                <a:pathLst>
                  <a:path w="21" h="19">
                    <a:moveTo>
                      <a:pt x="11" y="19"/>
                    </a:moveTo>
                    <a:lnTo>
                      <a:pt x="17" y="19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" name="Freeform 498"/>
              <p:cNvSpPr>
                <a:spLocks/>
              </p:cNvSpPr>
              <p:nvPr/>
            </p:nvSpPr>
            <p:spPr bwMode="auto">
              <a:xfrm>
                <a:off x="2460" y="1148"/>
                <a:ext cx="20" cy="21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15" y="21"/>
                  </a:cxn>
                  <a:cxn ang="0">
                    <a:pos x="20" y="16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11" y="21"/>
                  </a:cxn>
                </a:cxnLst>
                <a:rect l="0" t="0" r="r" b="b"/>
                <a:pathLst>
                  <a:path w="20" h="21">
                    <a:moveTo>
                      <a:pt x="11" y="21"/>
                    </a:moveTo>
                    <a:lnTo>
                      <a:pt x="15" y="21"/>
                    </a:lnTo>
                    <a:lnTo>
                      <a:pt x="20" y="16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" name="Freeform 499"/>
              <p:cNvSpPr>
                <a:spLocks/>
              </p:cNvSpPr>
              <p:nvPr/>
            </p:nvSpPr>
            <p:spPr bwMode="auto">
              <a:xfrm>
                <a:off x="2466" y="1183"/>
                <a:ext cx="22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5" y="19"/>
                  </a:cxn>
                  <a:cxn ang="0">
                    <a:pos x="22" y="13"/>
                  </a:cxn>
                  <a:cxn ang="0">
                    <a:pos x="22" y="4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1" y="19"/>
                  </a:cxn>
                </a:cxnLst>
                <a:rect l="0" t="0" r="r" b="b"/>
                <a:pathLst>
                  <a:path w="22" h="19">
                    <a:moveTo>
                      <a:pt x="11" y="19"/>
                    </a:moveTo>
                    <a:lnTo>
                      <a:pt x="15" y="19"/>
                    </a:lnTo>
                    <a:lnTo>
                      <a:pt x="22" y="13"/>
                    </a:lnTo>
                    <a:lnTo>
                      <a:pt x="22" y="4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" name="Freeform 500"/>
              <p:cNvSpPr>
                <a:spLocks/>
              </p:cNvSpPr>
              <p:nvPr/>
            </p:nvSpPr>
            <p:spPr bwMode="auto">
              <a:xfrm>
                <a:off x="2536" y="1215"/>
                <a:ext cx="22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2" y="15"/>
                  </a:cxn>
                  <a:cxn ang="0">
                    <a:pos x="22" y="6"/>
                  </a:cxn>
                  <a:cxn ang="0">
                    <a:pos x="16" y="0"/>
                  </a:cxn>
                  <a:cxn ang="0">
                    <a:pos x="7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10" y="20"/>
                  </a:cxn>
                  <a:cxn ang="0">
                    <a:pos x="11" y="20"/>
                  </a:cxn>
                </a:cxnLst>
                <a:rect l="0" t="0" r="r" b="b"/>
                <a:pathLst>
                  <a:path w="22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2" y="15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10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6" name="Freeform 501"/>
              <p:cNvSpPr>
                <a:spLocks/>
              </p:cNvSpPr>
              <p:nvPr/>
            </p:nvSpPr>
            <p:spPr bwMode="auto">
              <a:xfrm>
                <a:off x="2561" y="1248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5" y="20"/>
                  </a:cxn>
                  <a:cxn ang="0">
                    <a:pos x="20" y="16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5" y="20"/>
                    </a:lnTo>
                    <a:lnTo>
                      <a:pt x="20" y="16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7" name="Freeform 502"/>
              <p:cNvSpPr>
                <a:spLocks/>
              </p:cNvSpPr>
              <p:nvPr/>
            </p:nvSpPr>
            <p:spPr bwMode="auto">
              <a:xfrm>
                <a:off x="2573" y="1280"/>
                <a:ext cx="20" cy="22"/>
              </a:xfrm>
              <a:custGeom>
                <a:avLst/>
                <a:gdLst/>
                <a:ahLst/>
                <a:cxnLst>
                  <a:cxn ang="0">
                    <a:pos x="9" y="22"/>
                  </a:cxn>
                  <a:cxn ang="0">
                    <a:pos x="14" y="22"/>
                  </a:cxn>
                  <a:cxn ang="0">
                    <a:pos x="20" y="16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9" y="22"/>
                  </a:cxn>
                </a:cxnLst>
                <a:rect l="0" t="0" r="r" b="b"/>
                <a:pathLst>
                  <a:path w="20" h="22">
                    <a:moveTo>
                      <a:pt x="9" y="22"/>
                    </a:moveTo>
                    <a:lnTo>
                      <a:pt x="14" y="22"/>
                    </a:lnTo>
                    <a:lnTo>
                      <a:pt x="20" y="16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8" name="Freeform 503"/>
              <p:cNvSpPr>
                <a:spLocks/>
              </p:cNvSpPr>
              <p:nvPr/>
            </p:nvSpPr>
            <p:spPr bwMode="auto">
              <a:xfrm>
                <a:off x="2675" y="1314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4"/>
                  </a:cxn>
                  <a:cxn ang="0">
                    <a:pos x="1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9" name="Freeform 504"/>
              <p:cNvSpPr>
                <a:spLocks/>
              </p:cNvSpPr>
              <p:nvPr/>
            </p:nvSpPr>
            <p:spPr bwMode="auto">
              <a:xfrm>
                <a:off x="2605" y="1349"/>
                <a:ext cx="20" cy="18"/>
              </a:xfrm>
              <a:custGeom>
                <a:avLst/>
                <a:gdLst/>
                <a:ahLst/>
                <a:cxnLst>
                  <a:cxn ang="0">
                    <a:pos x="9" y="18"/>
                  </a:cxn>
                  <a:cxn ang="0">
                    <a:pos x="15" y="18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3" y="18"/>
                  </a:cxn>
                  <a:cxn ang="0">
                    <a:pos x="8" y="18"/>
                  </a:cxn>
                  <a:cxn ang="0">
                    <a:pos x="9" y="18"/>
                  </a:cxn>
                </a:cxnLst>
                <a:rect l="0" t="0" r="r" b="b"/>
                <a:pathLst>
                  <a:path w="20" h="18">
                    <a:moveTo>
                      <a:pt x="9" y="18"/>
                    </a:moveTo>
                    <a:lnTo>
                      <a:pt x="15" y="18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3" y="18"/>
                    </a:lnTo>
                    <a:lnTo>
                      <a:pt x="8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0" name="Freeform 505"/>
              <p:cNvSpPr>
                <a:spLocks/>
              </p:cNvSpPr>
              <p:nvPr/>
            </p:nvSpPr>
            <p:spPr bwMode="auto">
              <a:xfrm>
                <a:off x="2550" y="1383"/>
                <a:ext cx="20" cy="18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17" y="18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5" y="18"/>
                  </a:cxn>
                  <a:cxn ang="0">
                    <a:pos x="9" y="18"/>
                  </a:cxn>
                  <a:cxn ang="0">
                    <a:pos x="11" y="18"/>
                  </a:cxn>
                </a:cxnLst>
                <a:rect l="0" t="0" r="r" b="b"/>
                <a:pathLst>
                  <a:path w="20" h="18">
                    <a:moveTo>
                      <a:pt x="11" y="18"/>
                    </a:moveTo>
                    <a:lnTo>
                      <a:pt x="17" y="18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5" y="18"/>
                    </a:lnTo>
                    <a:lnTo>
                      <a:pt x="9" y="18"/>
                    </a:lnTo>
                    <a:lnTo>
                      <a:pt x="11" y="18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Freeform 506"/>
              <p:cNvSpPr>
                <a:spLocks/>
              </p:cNvSpPr>
              <p:nvPr/>
            </p:nvSpPr>
            <p:spPr bwMode="auto">
              <a:xfrm>
                <a:off x="2549" y="1416"/>
                <a:ext cx="20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6" y="18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9" y="18"/>
                  </a:cxn>
                  <a:cxn ang="0">
                    <a:pos x="10" y="18"/>
                  </a:cxn>
                </a:cxnLst>
                <a:rect l="0" t="0" r="r" b="b"/>
                <a:pathLst>
                  <a:path w="20" h="18">
                    <a:moveTo>
                      <a:pt x="10" y="18"/>
                    </a:moveTo>
                    <a:lnTo>
                      <a:pt x="16" y="18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9" y="18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Freeform 507"/>
              <p:cNvSpPr>
                <a:spLocks/>
              </p:cNvSpPr>
              <p:nvPr/>
            </p:nvSpPr>
            <p:spPr bwMode="auto">
              <a:xfrm>
                <a:off x="2598" y="1450"/>
                <a:ext cx="19" cy="18"/>
              </a:xfrm>
              <a:custGeom>
                <a:avLst/>
                <a:gdLst/>
                <a:ahLst/>
                <a:cxnLst>
                  <a:cxn ang="0">
                    <a:pos x="9" y="18"/>
                  </a:cxn>
                  <a:cxn ang="0">
                    <a:pos x="15" y="18"/>
                  </a:cxn>
                  <a:cxn ang="0">
                    <a:pos x="19" y="13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3" y="18"/>
                  </a:cxn>
                  <a:cxn ang="0">
                    <a:pos x="7" y="18"/>
                  </a:cxn>
                  <a:cxn ang="0">
                    <a:pos x="9" y="18"/>
                  </a:cxn>
                </a:cxnLst>
                <a:rect l="0" t="0" r="r" b="b"/>
                <a:pathLst>
                  <a:path w="19" h="18">
                    <a:moveTo>
                      <a:pt x="9" y="18"/>
                    </a:moveTo>
                    <a:lnTo>
                      <a:pt x="15" y="18"/>
                    </a:lnTo>
                    <a:lnTo>
                      <a:pt x="19" y="13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3" y="18"/>
                    </a:lnTo>
                    <a:lnTo>
                      <a:pt x="7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Freeform 508"/>
              <p:cNvSpPr>
                <a:spLocks/>
              </p:cNvSpPr>
              <p:nvPr/>
            </p:nvSpPr>
            <p:spPr bwMode="auto">
              <a:xfrm>
                <a:off x="2448" y="1482"/>
                <a:ext cx="20" cy="21"/>
              </a:xfrm>
              <a:custGeom>
                <a:avLst/>
                <a:gdLst/>
                <a:ahLst/>
                <a:cxnLst>
                  <a:cxn ang="0">
                    <a:pos x="9" y="21"/>
                  </a:cxn>
                  <a:cxn ang="0">
                    <a:pos x="14" y="21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9" y="21"/>
                  </a:cxn>
                </a:cxnLst>
                <a:rect l="0" t="0" r="r" b="b"/>
                <a:pathLst>
                  <a:path w="20" h="21">
                    <a:moveTo>
                      <a:pt x="9" y="21"/>
                    </a:moveTo>
                    <a:lnTo>
                      <a:pt x="14" y="21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Freeform 509"/>
              <p:cNvSpPr>
                <a:spLocks/>
              </p:cNvSpPr>
              <p:nvPr/>
            </p:nvSpPr>
            <p:spPr bwMode="auto">
              <a:xfrm>
                <a:off x="2604" y="1514"/>
                <a:ext cx="21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6" y="20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1" h="20">
                    <a:moveTo>
                      <a:pt x="10" y="20"/>
                    </a:moveTo>
                    <a:lnTo>
                      <a:pt x="16" y="20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Freeform 510"/>
              <p:cNvSpPr>
                <a:spLocks/>
              </p:cNvSpPr>
              <p:nvPr/>
            </p:nvSpPr>
            <p:spPr bwMode="auto">
              <a:xfrm>
                <a:off x="2555" y="1550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Freeform 511"/>
              <p:cNvSpPr>
                <a:spLocks/>
              </p:cNvSpPr>
              <p:nvPr/>
            </p:nvSpPr>
            <p:spPr bwMode="auto">
              <a:xfrm>
                <a:off x="2572" y="1582"/>
                <a:ext cx="19" cy="22"/>
              </a:xfrm>
              <a:custGeom>
                <a:avLst/>
                <a:gdLst/>
                <a:ahLst/>
                <a:cxnLst>
                  <a:cxn ang="0">
                    <a:pos x="9" y="22"/>
                  </a:cxn>
                  <a:cxn ang="0">
                    <a:pos x="13" y="22"/>
                  </a:cxn>
                  <a:cxn ang="0">
                    <a:pos x="19" y="16"/>
                  </a:cxn>
                  <a:cxn ang="0">
                    <a:pos x="19" y="7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4" y="22"/>
                  </a:cxn>
                  <a:cxn ang="0">
                    <a:pos x="7" y="22"/>
                  </a:cxn>
                  <a:cxn ang="0">
                    <a:pos x="9" y="22"/>
                  </a:cxn>
                </a:cxnLst>
                <a:rect l="0" t="0" r="r" b="b"/>
                <a:pathLst>
                  <a:path w="19" h="22">
                    <a:moveTo>
                      <a:pt x="9" y="22"/>
                    </a:moveTo>
                    <a:lnTo>
                      <a:pt x="13" y="22"/>
                    </a:lnTo>
                    <a:lnTo>
                      <a:pt x="19" y="16"/>
                    </a:lnTo>
                    <a:lnTo>
                      <a:pt x="19" y="7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Freeform 512"/>
              <p:cNvSpPr>
                <a:spLocks/>
              </p:cNvSpPr>
              <p:nvPr/>
            </p:nvSpPr>
            <p:spPr bwMode="auto">
              <a:xfrm>
                <a:off x="2573" y="1618"/>
                <a:ext cx="20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5" y="19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1" y="19"/>
                  </a:cxn>
                </a:cxnLst>
                <a:rect l="0" t="0" r="r" b="b"/>
                <a:pathLst>
                  <a:path w="20" h="19">
                    <a:moveTo>
                      <a:pt x="11" y="19"/>
                    </a:moveTo>
                    <a:lnTo>
                      <a:pt x="15" y="19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Freeform 513"/>
              <p:cNvSpPr>
                <a:spLocks/>
              </p:cNvSpPr>
              <p:nvPr/>
            </p:nvSpPr>
            <p:spPr bwMode="auto">
              <a:xfrm>
                <a:off x="2509" y="1651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Freeform 514"/>
              <p:cNvSpPr>
                <a:spLocks/>
              </p:cNvSpPr>
              <p:nvPr/>
            </p:nvSpPr>
            <p:spPr bwMode="auto">
              <a:xfrm>
                <a:off x="2573" y="1683"/>
                <a:ext cx="20" cy="22"/>
              </a:xfrm>
              <a:custGeom>
                <a:avLst/>
                <a:gdLst/>
                <a:ahLst/>
                <a:cxnLst>
                  <a:cxn ang="0">
                    <a:pos x="9" y="22"/>
                  </a:cxn>
                  <a:cxn ang="0">
                    <a:pos x="14" y="22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9" y="22"/>
                  </a:cxn>
                </a:cxnLst>
                <a:rect l="0" t="0" r="r" b="b"/>
                <a:pathLst>
                  <a:path w="20" h="22">
                    <a:moveTo>
                      <a:pt x="9" y="22"/>
                    </a:moveTo>
                    <a:lnTo>
                      <a:pt x="14" y="22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Freeform 515"/>
              <p:cNvSpPr>
                <a:spLocks/>
              </p:cNvSpPr>
              <p:nvPr/>
            </p:nvSpPr>
            <p:spPr bwMode="auto">
              <a:xfrm>
                <a:off x="2562" y="1718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Freeform 516"/>
              <p:cNvSpPr>
                <a:spLocks/>
              </p:cNvSpPr>
              <p:nvPr/>
            </p:nvSpPr>
            <p:spPr bwMode="auto">
              <a:xfrm>
                <a:off x="2468" y="1752"/>
                <a:ext cx="20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7" y="18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9" y="18"/>
                  </a:cxn>
                  <a:cxn ang="0">
                    <a:pos x="10" y="18"/>
                  </a:cxn>
                </a:cxnLst>
                <a:rect l="0" t="0" r="r" b="b"/>
                <a:pathLst>
                  <a:path w="20" h="18">
                    <a:moveTo>
                      <a:pt x="10" y="18"/>
                    </a:moveTo>
                    <a:lnTo>
                      <a:pt x="17" y="18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9" y="18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Freeform 517"/>
              <p:cNvSpPr>
                <a:spLocks/>
              </p:cNvSpPr>
              <p:nvPr/>
            </p:nvSpPr>
            <p:spPr bwMode="auto">
              <a:xfrm>
                <a:off x="2501" y="1784"/>
                <a:ext cx="19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6" y="20"/>
                  </a:cxn>
                  <a:cxn ang="0">
                    <a:pos x="19" y="17"/>
                  </a:cxn>
                  <a:cxn ang="0">
                    <a:pos x="19" y="4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19" h="20">
                    <a:moveTo>
                      <a:pt x="9" y="20"/>
                    </a:moveTo>
                    <a:lnTo>
                      <a:pt x="16" y="20"/>
                    </a:lnTo>
                    <a:lnTo>
                      <a:pt x="19" y="17"/>
                    </a:lnTo>
                    <a:lnTo>
                      <a:pt x="19" y="4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Freeform 518"/>
              <p:cNvSpPr>
                <a:spLocks/>
              </p:cNvSpPr>
              <p:nvPr/>
            </p:nvSpPr>
            <p:spPr bwMode="auto">
              <a:xfrm>
                <a:off x="2515" y="1817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6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6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Freeform 519"/>
              <p:cNvSpPr>
                <a:spLocks/>
              </p:cNvSpPr>
              <p:nvPr/>
            </p:nvSpPr>
            <p:spPr bwMode="auto">
              <a:xfrm>
                <a:off x="2439" y="1851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Freeform 520"/>
              <p:cNvSpPr>
                <a:spLocks/>
              </p:cNvSpPr>
              <p:nvPr/>
            </p:nvSpPr>
            <p:spPr bwMode="auto">
              <a:xfrm>
                <a:off x="2478" y="1885"/>
                <a:ext cx="20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6" y="19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3" y="19"/>
                  </a:cxn>
                  <a:cxn ang="0">
                    <a:pos x="8" y="19"/>
                  </a:cxn>
                  <a:cxn ang="0">
                    <a:pos x="10" y="19"/>
                  </a:cxn>
                </a:cxnLst>
                <a:rect l="0" t="0" r="r" b="b"/>
                <a:pathLst>
                  <a:path w="20" h="19">
                    <a:moveTo>
                      <a:pt x="10" y="19"/>
                    </a:moveTo>
                    <a:lnTo>
                      <a:pt x="16" y="19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Freeform 521"/>
              <p:cNvSpPr>
                <a:spLocks/>
              </p:cNvSpPr>
              <p:nvPr/>
            </p:nvSpPr>
            <p:spPr bwMode="auto">
              <a:xfrm>
                <a:off x="2472" y="1917"/>
                <a:ext cx="20" cy="21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16" y="21"/>
                  </a:cxn>
                  <a:cxn ang="0">
                    <a:pos x="20" y="16"/>
                  </a:cxn>
                  <a:cxn ang="0">
                    <a:pos x="20" y="4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11" y="21"/>
                  </a:cxn>
                </a:cxnLst>
                <a:rect l="0" t="0" r="r" b="b"/>
                <a:pathLst>
                  <a:path w="20" h="21">
                    <a:moveTo>
                      <a:pt x="11" y="21"/>
                    </a:moveTo>
                    <a:lnTo>
                      <a:pt x="16" y="21"/>
                    </a:lnTo>
                    <a:lnTo>
                      <a:pt x="20" y="16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Freeform 522"/>
              <p:cNvSpPr>
                <a:spLocks/>
              </p:cNvSpPr>
              <p:nvPr/>
            </p:nvSpPr>
            <p:spPr bwMode="auto">
              <a:xfrm>
                <a:off x="2454" y="1952"/>
                <a:ext cx="21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1" y="13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1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1" y="13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Freeform 523"/>
              <p:cNvSpPr>
                <a:spLocks/>
              </p:cNvSpPr>
              <p:nvPr/>
            </p:nvSpPr>
            <p:spPr bwMode="auto">
              <a:xfrm>
                <a:off x="2469" y="1985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Freeform 524"/>
              <p:cNvSpPr>
                <a:spLocks/>
              </p:cNvSpPr>
              <p:nvPr/>
            </p:nvSpPr>
            <p:spPr bwMode="auto">
              <a:xfrm>
                <a:off x="2489" y="2017"/>
                <a:ext cx="20" cy="22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15" y="22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6" y="22"/>
                  </a:cxn>
                  <a:cxn ang="0">
                    <a:pos x="9" y="22"/>
                  </a:cxn>
                  <a:cxn ang="0">
                    <a:pos x="11" y="22"/>
                  </a:cxn>
                </a:cxnLst>
                <a:rect l="0" t="0" r="r" b="b"/>
                <a:pathLst>
                  <a:path w="20" h="22">
                    <a:moveTo>
                      <a:pt x="11" y="22"/>
                    </a:moveTo>
                    <a:lnTo>
                      <a:pt x="15" y="22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6" y="22"/>
                    </a:lnTo>
                    <a:lnTo>
                      <a:pt x="9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Freeform 525"/>
              <p:cNvSpPr>
                <a:spLocks/>
              </p:cNvSpPr>
              <p:nvPr/>
            </p:nvSpPr>
            <p:spPr bwMode="auto">
              <a:xfrm>
                <a:off x="2459" y="2052"/>
                <a:ext cx="18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3" y="20"/>
                  </a:cxn>
                  <a:cxn ang="0">
                    <a:pos x="18" y="16"/>
                  </a:cxn>
                  <a:cxn ang="0">
                    <a:pos x="18" y="3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6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18" h="20">
                    <a:moveTo>
                      <a:pt x="9" y="20"/>
                    </a:moveTo>
                    <a:lnTo>
                      <a:pt x="13" y="20"/>
                    </a:lnTo>
                    <a:lnTo>
                      <a:pt x="18" y="16"/>
                    </a:lnTo>
                    <a:lnTo>
                      <a:pt x="18" y="3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Freeform 526"/>
              <p:cNvSpPr>
                <a:spLocks/>
              </p:cNvSpPr>
              <p:nvPr/>
            </p:nvSpPr>
            <p:spPr bwMode="auto">
              <a:xfrm>
                <a:off x="2428" y="2086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Freeform 527"/>
              <p:cNvSpPr>
                <a:spLocks/>
              </p:cNvSpPr>
              <p:nvPr/>
            </p:nvSpPr>
            <p:spPr bwMode="auto">
              <a:xfrm>
                <a:off x="2413" y="2120"/>
                <a:ext cx="20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7" y="19"/>
                  </a:cxn>
                  <a:cxn ang="0">
                    <a:pos x="20" y="16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0" y="19"/>
                  </a:cxn>
                </a:cxnLst>
                <a:rect l="0" t="0" r="r" b="b"/>
                <a:pathLst>
                  <a:path w="20" h="19">
                    <a:moveTo>
                      <a:pt x="10" y="19"/>
                    </a:moveTo>
                    <a:lnTo>
                      <a:pt x="17" y="19"/>
                    </a:lnTo>
                    <a:lnTo>
                      <a:pt x="20" y="16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Freeform 528"/>
              <p:cNvSpPr>
                <a:spLocks/>
              </p:cNvSpPr>
              <p:nvPr/>
            </p:nvSpPr>
            <p:spPr bwMode="auto">
              <a:xfrm>
                <a:off x="2562" y="2153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Freeform 529"/>
              <p:cNvSpPr>
                <a:spLocks/>
              </p:cNvSpPr>
              <p:nvPr/>
            </p:nvSpPr>
            <p:spPr bwMode="auto">
              <a:xfrm>
                <a:off x="2451" y="2188"/>
                <a:ext cx="20" cy="19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5" y="19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3" y="19"/>
                  </a:cxn>
                  <a:cxn ang="0">
                    <a:pos x="8" y="19"/>
                  </a:cxn>
                  <a:cxn ang="0">
                    <a:pos x="9" y="19"/>
                  </a:cxn>
                </a:cxnLst>
                <a:rect l="0" t="0" r="r" b="b"/>
                <a:pathLst>
                  <a:path w="20" h="19">
                    <a:moveTo>
                      <a:pt x="9" y="19"/>
                    </a:moveTo>
                    <a:lnTo>
                      <a:pt x="15" y="19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Freeform 530"/>
              <p:cNvSpPr>
                <a:spLocks/>
              </p:cNvSpPr>
              <p:nvPr/>
            </p:nvSpPr>
            <p:spPr bwMode="auto">
              <a:xfrm>
                <a:off x="2562" y="2219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6" y="20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6" y="20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Freeform 531"/>
              <p:cNvSpPr>
                <a:spLocks/>
              </p:cNvSpPr>
              <p:nvPr/>
            </p:nvSpPr>
            <p:spPr bwMode="auto">
              <a:xfrm>
                <a:off x="2660" y="2252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6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6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Freeform 532"/>
              <p:cNvSpPr>
                <a:spLocks/>
              </p:cNvSpPr>
              <p:nvPr/>
            </p:nvSpPr>
            <p:spPr bwMode="auto">
              <a:xfrm>
                <a:off x="2547" y="2286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Freeform 533"/>
              <p:cNvSpPr>
                <a:spLocks/>
              </p:cNvSpPr>
              <p:nvPr/>
            </p:nvSpPr>
            <p:spPr bwMode="auto">
              <a:xfrm>
                <a:off x="2486" y="2319"/>
                <a:ext cx="21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1" y="16"/>
                  </a:cxn>
                  <a:cxn ang="0">
                    <a:pos x="21" y="7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1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1" y="16"/>
                    </a:lnTo>
                    <a:lnTo>
                      <a:pt x="21" y="7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Freeform 534"/>
              <p:cNvSpPr>
                <a:spLocks/>
              </p:cNvSpPr>
              <p:nvPr/>
            </p:nvSpPr>
            <p:spPr bwMode="auto">
              <a:xfrm>
                <a:off x="2506" y="2353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Freeform 535"/>
              <p:cNvSpPr>
                <a:spLocks/>
              </p:cNvSpPr>
              <p:nvPr/>
            </p:nvSpPr>
            <p:spPr bwMode="auto">
              <a:xfrm>
                <a:off x="2584" y="2387"/>
                <a:ext cx="21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7" y="19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0" y="19"/>
                  </a:cxn>
                </a:cxnLst>
                <a:rect l="0" t="0" r="r" b="b"/>
                <a:pathLst>
                  <a:path w="21" h="19">
                    <a:moveTo>
                      <a:pt x="10" y="19"/>
                    </a:moveTo>
                    <a:lnTo>
                      <a:pt x="17" y="19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Freeform 536"/>
              <p:cNvSpPr>
                <a:spLocks/>
              </p:cNvSpPr>
              <p:nvPr/>
            </p:nvSpPr>
            <p:spPr bwMode="auto">
              <a:xfrm>
                <a:off x="2697" y="2419"/>
                <a:ext cx="20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7" y="19"/>
                  </a:cxn>
                  <a:cxn ang="0">
                    <a:pos x="20" y="16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0" y="19"/>
                  </a:cxn>
                </a:cxnLst>
                <a:rect l="0" t="0" r="r" b="b"/>
                <a:pathLst>
                  <a:path w="20" h="19">
                    <a:moveTo>
                      <a:pt x="10" y="19"/>
                    </a:moveTo>
                    <a:lnTo>
                      <a:pt x="17" y="19"/>
                    </a:lnTo>
                    <a:lnTo>
                      <a:pt x="20" y="16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2" name="Freeform 537"/>
              <p:cNvSpPr>
                <a:spLocks/>
              </p:cNvSpPr>
              <p:nvPr/>
            </p:nvSpPr>
            <p:spPr bwMode="auto">
              <a:xfrm>
                <a:off x="2565" y="2452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7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10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10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3" name="Freeform 538"/>
              <p:cNvSpPr>
                <a:spLocks/>
              </p:cNvSpPr>
              <p:nvPr/>
            </p:nvSpPr>
            <p:spPr bwMode="auto">
              <a:xfrm>
                <a:off x="2654" y="2484"/>
                <a:ext cx="20" cy="22"/>
              </a:xfrm>
              <a:custGeom>
                <a:avLst/>
                <a:gdLst/>
                <a:ahLst/>
                <a:cxnLst>
                  <a:cxn ang="0">
                    <a:pos x="9" y="22"/>
                  </a:cxn>
                  <a:cxn ang="0">
                    <a:pos x="14" y="22"/>
                  </a:cxn>
                  <a:cxn ang="0">
                    <a:pos x="20" y="16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9" y="22"/>
                  </a:cxn>
                </a:cxnLst>
                <a:rect l="0" t="0" r="r" b="b"/>
                <a:pathLst>
                  <a:path w="20" h="22">
                    <a:moveTo>
                      <a:pt x="9" y="22"/>
                    </a:moveTo>
                    <a:lnTo>
                      <a:pt x="14" y="22"/>
                    </a:lnTo>
                    <a:lnTo>
                      <a:pt x="20" y="16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4" name="Freeform 539"/>
              <p:cNvSpPr>
                <a:spLocks/>
              </p:cNvSpPr>
              <p:nvPr/>
            </p:nvSpPr>
            <p:spPr bwMode="auto">
              <a:xfrm>
                <a:off x="2569" y="2519"/>
                <a:ext cx="19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6" y="20"/>
                  </a:cxn>
                  <a:cxn ang="0">
                    <a:pos x="19" y="17"/>
                  </a:cxn>
                  <a:cxn ang="0">
                    <a:pos x="19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19" h="20">
                    <a:moveTo>
                      <a:pt x="10" y="20"/>
                    </a:moveTo>
                    <a:lnTo>
                      <a:pt x="16" y="20"/>
                    </a:lnTo>
                    <a:lnTo>
                      <a:pt x="19" y="17"/>
                    </a:lnTo>
                    <a:lnTo>
                      <a:pt x="19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Freeform 540"/>
              <p:cNvSpPr>
                <a:spLocks/>
              </p:cNvSpPr>
              <p:nvPr/>
            </p:nvSpPr>
            <p:spPr bwMode="auto">
              <a:xfrm>
                <a:off x="2610" y="2553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Freeform 541"/>
              <p:cNvSpPr>
                <a:spLocks/>
              </p:cNvSpPr>
              <p:nvPr/>
            </p:nvSpPr>
            <p:spPr bwMode="auto">
              <a:xfrm>
                <a:off x="2625" y="2586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7" name="Freeform 542"/>
              <p:cNvSpPr>
                <a:spLocks/>
              </p:cNvSpPr>
              <p:nvPr/>
            </p:nvSpPr>
            <p:spPr bwMode="auto">
              <a:xfrm>
                <a:off x="2491" y="2622"/>
                <a:ext cx="19" cy="18"/>
              </a:xfrm>
              <a:custGeom>
                <a:avLst/>
                <a:gdLst/>
                <a:ahLst/>
                <a:cxnLst>
                  <a:cxn ang="0">
                    <a:pos x="9" y="18"/>
                  </a:cxn>
                  <a:cxn ang="0">
                    <a:pos x="15" y="18"/>
                  </a:cxn>
                  <a:cxn ang="0">
                    <a:pos x="19" y="13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3" y="18"/>
                  </a:cxn>
                  <a:cxn ang="0">
                    <a:pos x="7" y="18"/>
                  </a:cxn>
                  <a:cxn ang="0">
                    <a:pos x="9" y="18"/>
                  </a:cxn>
                </a:cxnLst>
                <a:rect l="0" t="0" r="r" b="b"/>
                <a:pathLst>
                  <a:path w="19" h="18">
                    <a:moveTo>
                      <a:pt x="9" y="18"/>
                    </a:moveTo>
                    <a:lnTo>
                      <a:pt x="15" y="18"/>
                    </a:lnTo>
                    <a:lnTo>
                      <a:pt x="19" y="13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3" y="18"/>
                    </a:lnTo>
                    <a:lnTo>
                      <a:pt x="7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8" name="Freeform 543"/>
              <p:cNvSpPr>
                <a:spLocks/>
              </p:cNvSpPr>
              <p:nvPr/>
            </p:nvSpPr>
            <p:spPr bwMode="auto">
              <a:xfrm>
                <a:off x="2530" y="2652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6" y="20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6" y="20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9" name="Freeform 544"/>
              <p:cNvSpPr>
                <a:spLocks/>
              </p:cNvSpPr>
              <p:nvPr/>
            </p:nvSpPr>
            <p:spPr bwMode="auto">
              <a:xfrm>
                <a:off x="2550" y="2687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0" name="Freeform 545"/>
              <p:cNvSpPr>
                <a:spLocks/>
              </p:cNvSpPr>
              <p:nvPr/>
            </p:nvSpPr>
            <p:spPr bwMode="auto">
              <a:xfrm>
                <a:off x="2518" y="2722"/>
                <a:ext cx="20" cy="19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5" y="19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6"/>
                  </a:cxn>
                  <a:cxn ang="0">
                    <a:pos x="3" y="19"/>
                  </a:cxn>
                  <a:cxn ang="0">
                    <a:pos x="8" y="19"/>
                  </a:cxn>
                  <a:cxn ang="0">
                    <a:pos x="9" y="19"/>
                  </a:cxn>
                </a:cxnLst>
                <a:rect l="0" t="0" r="r" b="b"/>
                <a:pathLst>
                  <a:path w="20" h="19">
                    <a:moveTo>
                      <a:pt x="9" y="19"/>
                    </a:moveTo>
                    <a:lnTo>
                      <a:pt x="15" y="19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1" name="Freeform 546"/>
              <p:cNvSpPr>
                <a:spLocks/>
              </p:cNvSpPr>
              <p:nvPr/>
            </p:nvSpPr>
            <p:spPr bwMode="auto">
              <a:xfrm>
                <a:off x="2622" y="2754"/>
                <a:ext cx="21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1" y="16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1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1" y="16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2" name="Freeform 547"/>
              <p:cNvSpPr>
                <a:spLocks/>
              </p:cNvSpPr>
              <p:nvPr/>
            </p:nvSpPr>
            <p:spPr bwMode="auto">
              <a:xfrm>
                <a:off x="2683" y="2788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3" name="Freeform 548"/>
              <p:cNvSpPr>
                <a:spLocks/>
              </p:cNvSpPr>
              <p:nvPr/>
            </p:nvSpPr>
            <p:spPr bwMode="auto">
              <a:xfrm>
                <a:off x="2631" y="2821"/>
                <a:ext cx="21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1" y="14"/>
                  </a:cxn>
                  <a:cxn ang="0">
                    <a:pos x="21" y="5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1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1" y="14"/>
                    </a:lnTo>
                    <a:lnTo>
                      <a:pt x="21" y="5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Freeform 549"/>
              <p:cNvSpPr>
                <a:spLocks/>
              </p:cNvSpPr>
              <p:nvPr/>
            </p:nvSpPr>
            <p:spPr bwMode="auto">
              <a:xfrm>
                <a:off x="2648" y="2855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Freeform 550"/>
              <p:cNvSpPr>
                <a:spLocks/>
              </p:cNvSpPr>
              <p:nvPr/>
            </p:nvSpPr>
            <p:spPr bwMode="auto">
              <a:xfrm>
                <a:off x="2824" y="2887"/>
                <a:ext cx="19" cy="21"/>
              </a:xfrm>
              <a:custGeom>
                <a:avLst/>
                <a:gdLst/>
                <a:ahLst/>
                <a:cxnLst>
                  <a:cxn ang="0">
                    <a:pos x="9" y="21"/>
                  </a:cxn>
                  <a:cxn ang="0">
                    <a:pos x="13" y="21"/>
                  </a:cxn>
                  <a:cxn ang="0">
                    <a:pos x="19" y="15"/>
                  </a:cxn>
                  <a:cxn ang="0">
                    <a:pos x="19" y="6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1"/>
                  </a:cxn>
                  <a:cxn ang="0">
                    <a:pos x="9" y="21"/>
                  </a:cxn>
                </a:cxnLst>
                <a:rect l="0" t="0" r="r" b="b"/>
                <a:pathLst>
                  <a:path w="19" h="21">
                    <a:moveTo>
                      <a:pt x="9" y="21"/>
                    </a:moveTo>
                    <a:lnTo>
                      <a:pt x="13" y="21"/>
                    </a:lnTo>
                    <a:lnTo>
                      <a:pt x="19" y="15"/>
                    </a:lnTo>
                    <a:lnTo>
                      <a:pt x="19" y="6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Freeform 551"/>
              <p:cNvSpPr>
                <a:spLocks/>
              </p:cNvSpPr>
              <p:nvPr/>
            </p:nvSpPr>
            <p:spPr bwMode="auto">
              <a:xfrm>
                <a:off x="2729" y="2922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Freeform 552"/>
              <p:cNvSpPr>
                <a:spLocks/>
              </p:cNvSpPr>
              <p:nvPr/>
            </p:nvSpPr>
            <p:spPr bwMode="auto">
              <a:xfrm>
                <a:off x="2578" y="2954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6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6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Freeform 553"/>
              <p:cNvSpPr>
                <a:spLocks/>
              </p:cNvSpPr>
              <p:nvPr/>
            </p:nvSpPr>
            <p:spPr bwMode="auto">
              <a:xfrm>
                <a:off x="2562" y="2986"/>
                <a:ext cx="20" cy="22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16" y="22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7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7" y="22"/>
                  </a:cxn>
                  <a:cxn ang="0">
                    <a:pos x="10" y="22"/>
                  </a:cxn>
                  <a:cxn ang="0">
                    <a:pos x="11" y="22"/>
                  </a:cxn>
                </a:cxnLst>
                <a:rect l="0" t="0" r="r" b="b"/>
                <a:pathLst>
                  <a:path w="20" h="22">
                    <a:moveTo>
                      <a:pt x="11" y="22"/>
                    </a:moveTo>
                    <a:lnTo>
                      <a:pt x="16" y="22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7" y="22"/>
                    </a:lnTo>
                    <a:lnTo>
                      <a:pt x="1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Freeform 554"/>
              <p:cNvSpPr>
                <a:spLocks/>
              </p:cNvSpPr>
              <p:nvPr/>
            </p:nvSpPr>
            <p:spPr bwMode="auto">
              <a:xfrm>
                <a:off x="2652" y="3020"/>
                <a:ext cx="20" cy="21"/>
              </a:xfrm>
              <a:custGeom>
                <a:avLst/>
                <a:gdLst/>
                <a:ahLst/>
                <a:cxnLst>
                  <a:cxn ang="0">
                    <a:pos x="10" y="21"/>
                  </a:cxn>
                  <a:cxn ang="0">
                    <a:pos x="14" y="21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5" y="21"/>
                  </a:cxn>
                  <a:cxn ang="0">
                    <a:pos x="8" y="21"/>
                  </a:cxn>
                  <a:cxn ang="0">
                    <a:pos x="10" y="21"/>
                  </a:cxn>
                </a:cxnLst>
                <a:rect l="0" t="0" r="r" b="b"/>
                <a:pathLst>
                  <a:path w="20" h="21">
                    <a:moveTo>
                      <a:pt x="10" y="21"/>
                    </a:moveTo>
                    <a:lnTo>
                      <a:pt x="14" y="21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5" y="21"/>
                    </a:lnTo>
                    <a:lnTo>
                      <a:pt x="8" y="21"/>
                    </a:lnTo>
                    <a:lnTo>
                      <a:pt x="10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Freeform 555"/>
              <p:cNvSpPr>
                <a:spLocks/>
              </p:cNvSpPr>
              <p:nvPr/>
            </p:nvSpPr>
            <p:spPr bwMode="auto">
              <a:xfrm>
                <a:off x="2636" y="3055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3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3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Freeform 556"/>
              <p:cNvSpPr>
                <a:spLocks/>
              </p:cNvSpPr>
              <p:nvPr/>
            </p:nvSpPr>
            <p:spPr bwMode="auto">
              <a:xfrm>
                <a:off x="2672" y="3090"/>
                <a:ext cx="22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2" y="15"/>
                  </a:cxn>
                  <a:cxn ang="0">
                    <a:pos x="22" y="6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2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2" y="15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Freeform 557"/>
              <p:cNvSpPr>
                <a:spLocks/>
              </p:cNvSpPr>
              <p:nvPr/>
            </p:nvSpPr>
            <p:spPr bwMode="auto">
              <a:xfrm>
                <a:off x="2553" y="3124"/>
                <a:ext cx="20" cy="19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4" y="19"/>
                  </a:cxn>
                  <a:cxn ang="0">
                    <a:pos x="20" y="13"/>
                  </a:cxn>
                  <a:cxn ang="0">
                    <a:pos x="20" y="4"/>
                  </a:cxn>
                  <a:cxn ang="0">
                    <a:pos x="1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5" y="19"/>
                  </a:cxn>
                  <a:cxn ang="0">
                    <a:pos x="8" y="19"/>
                  </a:cxn>
                  <a:cxn ang="0">
                    <a:pos x="9" y="19"/>
                  </a:cxn>
                </a:cxnLst>
                <a:rect l="0" t="0" r="r" b="b"/>
                <a:pathLst>
                  <a:path w="20" h="19">
                    <a:moveTo>
                      <a:pt x="9" y="19"/>
                    </a:moveTo>
                    <a:lnTo>
                      <a:pt x="14" y="19"/>
                    </a:lnTo>
                    <a:lnTo>
                      <a:pt x="20" y="13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Freeform 558"/>
              <p:cNvSpPr>
                <a:spLocks/>
              </p:cNvSpPr>
              <p:nvPr/>
            </p:nvSpPr>
            <p:spPr bwMode="auto">
              <a:xfrm>
                <a:off x="2639" y="3157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3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3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559"/>
              <p:cNvSpPr>
                <a:spLocks/>
              </p:cNvSpPr>
              <p:nvPr/>
            </p:nvSpPr>
            <p:spPr bwMode="auto">
              <a:xfrm>
                <a:off x="2462" y="3189"/>
                <a:ext cx="19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5" y="20"/>
                  </a:cxn>
                  <a:cxn ang="0">
                    <a:pos x="19" y="15"/>
                  </a:cxn>
                  <a:cxn ang="0">
                    <a:pos x="19" y="6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19" h="20">
                    <a:moveTo>
                      <a:pt x="9" y="20"/>
                    </a:moveTo>
                    <a:lnTo>
                      <a:pt x="15" y="20"/>
                    </a:lnTo>
                    <a:lnTo>
                      <a:pt x="19" y="15"/>
                    </a:lnTo>
                    <a:lnTo>
                      <a:pt x="19" y="6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560"/>
              <p:cNvSpPr>
                <a:spLocks/>
              </p:cNvSpPr>
              <p:nvPr/>
            </p:nvSpPr>
            <p:spPr bwMode="auto">
              <a:xfrm>
                <a:off x="2582" y="3221"/>
                <a:ext cx="20" cy="22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16" y="22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6" y="22"/>
                  </a:cxn>
                  <a:cxn ang="0">
                    <a:pos x="9" y="22"/>
                  </a:cxn>
                  <a:cxn ang="0">
                    <a:pos x="11" y="22"/>
                  </a:cxn>
                </a:cxnLst>
                <a:rect l="0" t="0" r="r" b="b"/>
                <a:pathLst>
                  <a:path w="20" h="22">
                    <a:moveTo>
                      <a:pt x="11" y="22"/>
                    </a:moveTo>
                    <a:lnTo>
                      <a:pt x="16" y="22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6" y="22"/>
                    </a:lnTo>
                    <a:lnTo>
                      <a:pt x="9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Freeform 561"/>
              <p:cNvSpPr>
                <a:spLocks/>
              </p:cNvSpPr>
              <p:nvPr/>
            </p:nvSpPr>
            <p:spPr bwMode="auto">
              <a:xfrm>
                <a:off x="2529" y="3290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Freeform 562"/>
              <p:cNvSpPr>
                <a:spLocks/>
              </p:cNvSpPr>
              <p:nvPr/>
            </p:nvSpPr>
            <p:spPr bwMode="auto">
              <a:xfrm>
                <a:off x="2468" y="3322"/>
                <a:ext cx="21" cy="21"/>
              </a:xfrm>
              <a:custGeom>
                <a:avLst/>
                <a:gdLst/>
                <a:ahLst/>
                <a:cxnLst>
                  <a:cxn ang="0">
                    <a:pos x="10" y="21"/>
                  </a:cxn>
                  <a:cxn ang="0">
                    <a:pos x="15" y="21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10" y="21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lnTo>
                      <a:pt x="15" y="21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10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563"/>
              <p:cNvSpPr>
                <a:spLocks/>
              </p:cNvSpPr>
              <p:nvPr/>
            </p:nvSpPr>
            <p:spPr bwMode="auto">
              <a:xfrm>
                <a:off x="2439" y="3357"/>
                <a:ext cx="21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5" y="20"/>
                  </a:cxn>
                  <a:cxn ang="0">
                    <a:pos x="21" y="14"/>
                  </a:cxn>
                  <a:cxn ang="0">
                    <a:pos x="21" y="5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1" h="20">
                    <a:moveTo>
                      <a:pt x="10" y="20"/>
                    </a:moveTo>
                    <a:lnTo>
                      <a:pt x="15" y="20"/>
                    </a:lnTo>
                    <a:lnTo>
                      <a:pt x="21" y="14"/>
                    </a:lnTo>
                    <a:lnTo>
                      <a:pt x="21" y="5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Freeform 564"/>
              <p:cNvSpPr>
                <a:spLocks/>
              </p:cNvSpPr>
              <p:nvPr/>
            </p:nvSpPr>
            <p:spPr bwMode="auto">
              <a:xfrm>
                <a:off x="2462" y="3391"/>
                <a:ext cx="19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6" y="19"/>
                  </a:cxn>
                  <a:cxn ang="0">
                    <a:pos x="19" y="16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0" y="19"/>
                  </a:cxn>
                </a:cxnLst>
                <a:rect l="0" t="0" r="r" b="b"/>
                <a:pathLst>
                  <a:path w="19" h="19">
                    <a:moveTo>
                      <a:pt x="10" y="19"/>
                    </a:moveTo>
                    <a:lnTo>
                      <a:pt x="16" y="19"/>
                    </a:lnTo>
                    <a:lnTo>
                      <a:pt x="19" y="16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Freeform 565"/>
              <p:cNvSpPr>
                <a:spLocks/>
              </p:cNvSpPr>
              <p:nvPr/>
            </p:nvSpPr>
            <p:spPr bwMode="auto">
              <a:xfrm>
                <a:off x="2584" y="3424"/>
                <a:ext cx="21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7" y="20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1" h="20">
                    <a:moveTo>
                      <a:pt x="10" y="20"/>
                    </a:moveTo>
                    <a:lnTo>
                      <a:pt x="17" y="20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566"/>
              <p:cNvSpPr>
                <a:spLocks/>
              </p:cNvSpPr>
              <p:nvPr/>
            </p:nvSpPr>
            <p:spPr bwMode="auto">
              <a:xfrm>
                <a:off x="2524" y="3456"/>
                <a:ext cx="22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2" y="14"/>
                  </a:cxn>
                  <a:cxn ang="0">
                    <a:pos x="22" y="5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2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2" y="14"/>
                    </a:lnTo>
                    <a:lnTo>
                      <a:pt x="22" y="5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Freeform 567"/>
              <p:cNvSpPr>
                <a:spLocks/>
              </p:cNvSpPr>
              <p:nvPr/>
            </p:nvSpPr>
            <p:spPr bwMode="auto">
              <a:xfrm>
                <a:off x="2495" y="3523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568"/>
              <p:cNvSpPr>
                <a:spLocks/>
              </p:cNvSpPr>
              <p:nvPr/>
            </p:nvSpPr>
            <p:spPr bwMode="auto">
              <a:xfrm>
                <a:off x="2541" y="3557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569"/>
              <p:cNvSpPr>
                <a:spLocks/>
              </p:cNvSpPr>
              <p:nvPr/>
            </p:nvSpPr>
            <p:spPr bwMode="auto">
              <a:xfrm>
                <a:off x="2570" y="3591"/>
                <a:ext cx="20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7" y="19"/>
                  </a:cxn>
                  <a:cxn ang="0">
                    <a:pos x="20" y="16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11" y="19"/>
                  </a:cxn>
                </a:cxnLst>
                <a:rect l="0" t="0" r="r" b="b"/>
                <a:pathLst>
                  <a:path w="20" h="19">
                    <a:moveTo>
                      <a:pt x="11" y="19"/>
                    </a:moveTo>
                    <a:lnTo>
                      <a:pt x="17" y="19"/>
                    </a:lnTo>
                    <a:lnTo>
                      <a:pt x="20" y="16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Freeform 570"/>
              <p:cNvSpPr>
                <a:spLocks/>
              </p:cNvSpPr>
              <p:nvPr/>
            </p:nvSpPr>
            <p:spPr bwMode="auto">
              <a:xfrm>
                <a:off x="2570" y="3656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571"/>
              <p:cNvSpPr>
                <a:spLocks/>
              </p:cNvSpPr>
              <p:nvPr/>
            </p:nvSpPr>
            <p:spPr bwMode="auto">
              <a:xfrm>
                <a:off x="2512" y="3688"/>
                <a:ext cx="20" cy="22"/>
              </a:xfrm>
              <a:custGeom>
                <a:avLst/>
                <a:gdLst/>
                <a:ahLst/>
                <a:cxnLst>
                  <a:cxn ang="0">
                    <a:pos x="9" y="22"/>
                  </a:cxn>
                  <a:cxn ang="0">
                    <a:pos x="14" y="22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9" y="22"/>
                  </a:cxn>
                </a:cxnLst>
                <a:rect l="0" t="0" r="r" b="b"/>
                <a:pathLst>
                  <a:path w="20" h="22">
                    <a:moveTo>
                      <a:pt x="9" y="22"/>
                    </a:moveTo>
                    <a:lnTo>
                      <a:pt x="14" y="22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572"/>
              <p:cNvSpPr>
                <a:spLocks/>
              </p:cNvSpPr>
              <p:nvPr/>
            </p:nvSpPr>
            <p:spPr bwMode="auto">
              <a:xfrm>
                <a:off x="2558" y="3722"/>
                <a:ext cx="20" cy="21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15" y="21"/>
                  </a:cxn>
                  <a:cxn ang="0">
                    <a:pos x="20" y="17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11" y="21"/>
                  </a:cxn>
                </a:cxnLst>
                <a:rect l="0" t="0" r="r" b="b"/>
                <a:pathLst>
                  <a:path w="20" h="21">
                    <a:moveTo>
                      <a:pt x="11" y="21"/>
                    </a:moveTo>
                    <a:lnTo>
                      <a:pt x="15" y="21"/>
                    </a:lnTo>
                    <a:lnTo>
                      <a:pt x="20" y="17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573"/>
              <p:cNvSpPr>
                <a:spLocks/>
              </p:cNvSpPr>
              <p:nvPr/>
            </p:nvSpPr>
            <p:spPr bwMode="auto">
              <a:xfrm>
                <a:off x="2672" y="3758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574"/>
              <p:cNvSpPr>
                <a:spLocks/>
              </p:cNvSpPr>
              <p:nvPr/>
            </p:nvSpPr>
            <p:spPr bwMode="auto">
              <a:xfrm>
                <a:off x="2645" y="3792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575"/>
              <p:cNvSpPr>
                <a:spLocks/>
              </p:cNvSpPr>
              <p:nvPr/>
            </p:nvSpPr>
            <p:spPr bwMode="auto">
              <a:xfrm>
                <a:off x="2772" y="3826"/>
                <a:ext cx="19" cy="19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5" y="19"/>
                  </a:cxn>
                  <a:cxn ang="0">
                    <a:pos x="19" y="15"/>
                  </a:cxn>
                  <a:cxn ang="0">
                    <a:pos x="19" y="6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3" y="19"/>
                  </a:cxn>
                  <a:cxn ang="0">
                    <a:pos x="7" y="19"/>
                  </a:cxn>
                  <a:cxn ang="0">
                    <a:pos x="9" y="19"/>
                  </a:cxn>
                </a:cxnLst>
                <a:rect l="0" t="0" r="r" b="b"/>
                <a:pathLst>
                  <a:path w="19" h="19">
                    <a:moveTo>
                      <a:pt x="9" y="19"/>
                    </a:moveTo>
                    <a:lnTo>
                      <a:pt x="15" y="19"/>
                    </a:lnTo>
                    <a:lnTo>
                      <a:pt x="19" y="15"/>
                    </a:lnTo>
                    <a:lnTo>
                      <a:pt x="19" y="6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7" y="19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576"/>
              <p:cNvSpPr>
                <a:spLocks/>
              </p:cNvSpPr>
              <p:nvPr/>
            </p:nvSpPr>
            <p:spPr bwMode="auto">
              <a:xfrm>
                <a:off x="2811" y="3858"/>
                <a:ext cx="22" cy="21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16" y="21"/>
                  </a:cxn>
                  <a:cxn ang="0">
                    <a:pos x="22" y="15"/>
                  </a:cxn>
                  <a:cxn ang="0">
                    <a:pos x="22" y="6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11" y="21"/>
                  </a:cxn>
                </a:cxnLst>
                <a:rect l="0" t="0" r="r" b="b"/>
                <a:pathLst>
                  <a:path w="22" h="21">
                    <a:moveTo>
                      <a:pt x="11" y="21"/>
                    </a:moveTo>
                    <a:lnTo>
                      <a:pt x="16" y="21"/>
                    </a:lnTo>
                    <a:lnTo>
                      <a:pt x="22" y="15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577"/>
              <p:cNvSpPr>
                <a:spLocks/>
              </p:cNvSpPr>
              <p:nvPr/>
            </p:nvSpPr>
            <p:spPr bwMode="auto">
              <a:xfrm>
                <a:off x="2613" y="3893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3"/>
                  </a:cxn>
                  <a:cxn ang="0">
                    <a:pos x="20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3"/>
                    </a:lnTo>
                    <a:lnTo>
                      <a:pt x="20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578"/>
              <p:cNvSpPr>
                <a:spLocks/>
              </p:cNvSpPr>
              <p:nvPr/>
            </p:nvSpPr>
            <p:spPr bwMode="auto">
              <a:xfrm>
                <a:off x="2697" y="3926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579"/>
              <p:cNvSpPr>
                <a:spLocks/>
              </p:cNvSpPr>
              <p:nvPr/>
            </p:nvSpPr>
            <p:spPr bwMode="auto">
              <a:xfrm>
                <a:off x="2659" y="3960"/>
                <a:ext cx="19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6" y="20"/>
                  </a:cxn>
                  <a:cxn ang="0">
                    <a:pos x="19" y="17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9" y="20"/>
                  </a:cxn>
                  <a:cxn ang="0">
                    <a:pos x="10" y="20"/>
                  </a:cxn>
                </a:cxnLst>
                <a:rect l="0" t="0" r="r" b="b"/>
                <a:pathLst>
                  <a:path w="19" h="20">
                    <a:moveTo>
                      <a:pt x="10" y="20"/>
                    </a:moveTo>
                    <a:lnTo>
                      <a:pt x="16" y="20"/>
                    </a:lnTo>
                    <a:lnTo>
                      <a:pt x="19" y="17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580"/>
              <p:cNvSpPr>
                <a:spLocks/>
              </p:cNvSpPr>
              <p:nvPr/>
            </p:nvSpPr>
            <p:spPr bwMode="auto">
              <a:xfrm>
                <a:off x="2759" y="4025"/>
                <a:ext cx="22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2" y="16"/>
                  </a:cxn>
                  <a:cxn ang="0">
                    <a:pos x="22" y="7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10" y="20"/>
                  </a:cxn>
                  <a:cxn ang="0">
                    <a:pos x="11" y="20"/>
                  </a:cxn>
                </a:cxnLst>
                <a:rect l="0" t="0" r="r" b="b"/>
                <a:pathLst>
                  <a:path w="22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2" y="16"/>
                    </a:lnTo>
                    <a:lnTo>
                      <a:pt x="22" y="7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10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581"/>
              <p:cNvSpPr>
                <a:spLocks/>
              </p:cNvSpPr>
              <p:nvPr/>
            </p:nvSpPr>
            <p:spPr bwMode="auto">
              <a:xfrm>
                <a:off x="2775" y="4059"/>
                <a:ext cx="19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3" y="20"/>
                  </a:cxn>
                  <a:cxn ang="0">
                    <a:pos x="19" y="14"/>
                  </a:cxn>
                  <a:cxn ang="0">
                    <a:pos x="19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9" y="20"/>
                  </a:cxn>
                </a:cxnLst>
                <a:rect l="0" t="0" r="r" b="b"/>
                <a:pathLst>
                  <a:path w="19" h="20">
                    <a:moveTo>
                      <a:pt x="9" y="20"/>
                    </a:moveTo>
                    <a:lnTo>
                      <a:pt x="13" y="20"/>
                    </a:lnTo>
                    <a:lnTo>
                      <a:pt x="19" y="14"/>
                    </a:lnTo>
                    <a:lnTo>
                      <a:pt x="19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582"/>
              <p:cNvSpPr>
                <a:spLocks/>
              </p:cNvSpPr>
              <p:nvPr/>
            </p:nvSpPr>
            <p:spPr bwMode="auto">
              <a:xfrm>
                <a:off x="2775" y="4093"/>
                <a:ext cx="19" cy="19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3" y="19"/>
                  </a:cxn>
                  <a:cxn ang="0">
                    <a:pos x="19" y="13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7" y="19"/>
                  </a:cxn>
                  <a:cxn ang="0">
                    <a:pos x="9" y="19"/>
                  </a:cxn>
                </a:cxnLst>
                <a:rect l="0" t="0" r="r" b="b"/>
                <a:pathLst>
                  <a:path w="19" h="19">
                    <a:moveTo>
                      <a:pt x="9" y="19"/>
                    </a:moveTo>
                    <a:lnTo>
                      <a:pt x="13" y="19"/>
                    </a:lnTo>
                    <a:lnTo>
                      <a:pt x="19" y="13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7" y="19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583"/>
              <p:cNvSpPr>
                <a:spLocks/>
              </p:cNvSpPr>
              <p:nvPr/>
            </p:nvSpPr>
            <p:spPr bwMode="auto">
              <a:xfrm>
                <a:off x="2726" y="4128"/>
                <a:ext cx="21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7" y="18"/>
                  </a:cxn>
                  <a:cxn ang="0">
                    <a:pos x="21" y="13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4" y="18"/>
                  </a:cxn>
                  <a:cxn ang="0">
                    <a:pos x="9" y="18"/>
                  </a:cxn>
                  <a:cxn ang="0">
                    <a:pos x="10" y="18"/>
                  </a:cxn>
                </a:cxnLst>
                <a:rect l="0" t="0" r="r" b="b"/>
                <a:pathLst>
                  <a:path w="21" h="18">
                    <a:moveTo>
                      <a:pt x="10" y="18"/>
                    </a:moveTo>
                    <a:lnTo>
                      <a:pt x="17" y="18"/>
                    </a:lnTo>
                    <a:lnTo>
                      <a:pt x="21" y="13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4" y="18"/>
                    </a:lnTo>
                    <a:lnTo>
                      <a:pt x="9" y="18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584"/>
              <p:cNvSpPr>
                <a:spLocks/>
              </p:cNvSpPr>
              <p:nvPr/>
            </p:nvSpPr>
            <p:spPr bwMode="auto">
              <a:xfrm>
                <a:off x="2857" y="4158"/>
                <a:ext cx="21" cy="20"/>
              </a:xfrm>
              <a:custGeom>
                <a:avLst/>
                <a:gdLst/>
                <a:ahLst/>
                <a:cxnLst>
                  <a:cxn ang="0">
                    <a:pos x="15" y="20"/>
                  </a:cxn>
                  <a:cxn ang="0">
                    <a:pos x="21" y="20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15" y="20"/>
                  </a:cxn>
                </a:cxnLst>
                <a:rect l="0" t="0" r="r" b="b"/>
                <a:pathLst>
                  <a:path w="21" h="20">
                    <a:moveTo>
                      <a:pt x="15" y="20"/>
                    </a:moveTo>
                    <a:lnTo>
                      <a:pt x="21" y="20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585"/>
              <p:cNvSpPr>
                <a:spLocks/>
              </p:cNvSpPr>
              <p:nvPr/>
            </p:nvSpPr>
            <p:spPr bwMode="auto">
              <a:xfrm>
                <a:off x="2788" y="4192"/>
                <a:ext cx="20" cy="20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16" y="20"/>
                  </a:cxn>
                  <a:cxn ang="0">
                    <a:pos x="20" y="15"/>
                  </a:cxn>
                  <a:cxn ang="0">
                    <a:pos x="20" y="6"/>
                  </a:cxn>
                  <a:cxn ang="0">
                    <a:pos x="1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3" y="20"/>
                  </a:cxn>
                  <a:cxn ang="0">
                    <a:pos x="8" y="20"/>
                  </a:cxn>
                  <a:cxn ang="0">
                    <a:pos x="10" y="20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lnTo>
                      <a:pt x="16" y="20"/>
                    </a:lnTo>
                    <a:lnTo>
                      <a:pt x="20" y="15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586"/>
              <p:cNvSpPr>
                <a:spLocks/>
              </p:cNvSpPr>
              <p:nvPr/>
            </p:nvSpPr>
            <p:spPr bwMode="auto">
              <a:xfrm>
                <a:off x="2720" y="4224"/>
                <a:ext cx="18" cy="21"/>
              </a:xfrm>
              <a:custGeom>
                <a:avLst/>
                <a:gdLst/>
                <a:ahLst/>
                <a:cxnLst>
                  <a:cxn ang="0">
                    <a:pos x="9" y="21"/>
                  </a:cxn>
                  <a:cxn ang="0">
                    <a:pos x="13" y="21"/>
                  </a:cxn>
                  <a:cxn ang="0">
                    <a:pos x="18" y="17"/>
                  </a:cxn>
                  <a:cxn ang="0">
                    <a:pos x="18" y="4"/>
                  </a:cxn>
                  <a:cxn ang="0">
                    <a:pos x="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1"/>
                  </a:cxn>
                  <a:cxn ang="0">
                    <a:pos x="9" y="21"/>
                  </a:cxn>
                </a:cxnLst>
                <a:rect l="0" t="0" r="r" b="b"/>
                <a:pathLst>
                  <a:path w="18" h="21">
                    <a:moveTo>
                      <a:pt x="9" y="21"/>
                    </a:moveTo>
                    <a:lnTo>
                      <a:pt x="13" y="21"/>
                    </a:lnTo>
                    <a:lnTo>
                      <a:pt x="18" y="17"/>
                    </a:lnTo>
                    <a:lnTo>
                      <a:pt x="18" y="4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587"/>
              <p:cNvSpPr>
                <a:spLocks/>
              </p:cNvSpPr>
              <p:nvPr/>
            </p:nvSpPr>
            <p:spPr bwMode="auto">
              <a:xfrm>
                <a:off x="2808" y="4257"/>
                <a:ext cx="22" cy="22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16" y="22"/>
                  </a:cxn>
                  <a:cxn ang="0">
                    <a:pos x="22" y="16"/>
                  </a:cxn>
                  <a:cxn ang="0">
                    <a:pos x="22" y="6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6" y="22"/>
                  </a:cxn>
                  <a:cxn ang="0">
                    <a:pos x="9" y="22"/>
                  </a:cxn>
                  <a:cxn ang="0">
                    <a:pos x="11" y="22"/>
                  </a:cxn>
                </a:cxnLst>
                <a:rect l="0" t="0" r="r" b="b"/>
                <a:pathLst>
                  <a:path w="22" h="22">
                    <a:moveTo>
                      <a:pt x="11" y="22"/>
                    </a:moveTo>
                    <a:lnTo>
                      <a:pt x="16" y="22"/>
                    </a:lnTo>
                    <a:lnTo>
                      <a:pt x="22" y="16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6" y="22"/>
                    </a:lnTo>
                    <a:lnTo>
                      <a:pt x="9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588"/>
              <p:cNvSpPr>
                <a:spLocks/>
              </p:cNvSpPr>
              <p:nvPr/>
            </p:nvSpPr>
            <p:spPr bwMode="auto">
              <a:xfrm>
                <a:off x="2831" y="4294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20"/>
                  </a:cxn>
                  <a:cxn ang="0">
                    <a:pos x="20" y="15"/>
                  </a:cxn>
                  <a:cxn ang="0">
                    <a:pos x="20" y="3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20"/>
                    </a:lnTo>
                    <a:lnTo>
                      <a:pt x="20" y="15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589"/>
              <p:cNvSpPr>
                <a:spLocks/>
              </p:cNvSpPr>
              <p:nvPr/>
            </p:nvSpPr>
            <p:spPr bwMode="auto">
              <a:xfrm>
                <a:off x="2643" y="4328"/>
                <a:ext cx="22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6" y="19"/>
                  </a:cxn>
                  <a:cxn ang="0">
                    <a:pos x="22" y="13"/>
                  </a:cxn>
                  <a:cxn ang="0">
                    <a:pos x="22" y="4"/>
                  </a:cxn>
                  <a:cxn ang="0">
                    <a:pos x="17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1" y="19"/>
                  </a:cxn>
                </a:cxnLst>
                <a:rect l="0" t="0" r="r" b="b"/>
                <a:pathLst>
                  <a:path w="22" h="19">
                    <a:moveTo>
                      <a:pt x="11" y="19"/>
                    </a:moveTo>
                    <a:lnTo>
                      <a:pt x="16" y="19"/>
                    </a:lnTo>
                    <a:lnTo>
                      <a:pt x="22" y="13"/>
                    </a:lnTo>
                    <a:lnTo>
                      <a:pt x="22" y="4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590"/>
              <p:cNvSpPr>
                <a:spLocks/>
              </p:cNvSpPr>
              <p:nvPr/>
            </p:nvSpPr>
            <p:spPr bwMode="auto">
              <a:xfrm>
                <a:off x="2762" y="4361"/>
                <a:ext cx="20" cy="20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7" y="20"/>
                  </a:cxn>
                  <a:cxn ang="0">
                    <a:pos x="20" y="17"/>
                  </a:cxn>
                  <a:cxn ang="0">
                    <a:pos x="20" y="5"/>
                  </a:cxn>
                  <a:cxn ang="0">
                    <a:pos x="16" y="0"/>
                  </a:cxn>
                  <a:cxn ang="0">
                    <a:pos x="7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5" y="20"/>
                  </a:cxn>
                  <a:cxn ang="0">
                    <a:pos x="10" y="20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7" y="20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10" y="20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591"/>
              <p:cNvSpPr>
                <a:spLocks/>
              </p:cNvSpPr>
              <p:nvPr/>
            </p:nvSpPr>
            <p:spPr bwMode="auto">
              <a:xfrm>
                <a:off x="2694" y="4392"/>
                <a:ext cx="21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7" y="19"/>
                  </a:cxn>
                  <a:cxn ang="0">
                    <a:pos x="21" y="15"/>
                  </a:cxn>
                  <a:cxn ang="0">
                    <a:pos x="21" y="6"/>
                  </a:cxn>
                  <a:cxn ang="0">
                    <a:pos x="1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9" y="19"/>
                  </a:cxn>
                  <a:cxn ang="0">
                    <a:pos x="10" y="19"/>
                  </a:cxn>
                </a:cxnLst>
                <a:rect l="0" t="0" r="r" b="b"/>
                <a:pathLst>
                  <a:path w="21" h="19">
                    <a:moveTo>
                      <a:pt x="10" y="19"/>
                    </a:moveTo>
                    <a:lnTo>
                      <a:pt x="17" y="19"/>
                    </a:lnTo>
                    <a:lnTo>
                      <a:pt x="21" y="15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9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592"/>
              <p:cNvSpPr>
                <a:spLocks/>
              </p:cNvSpPr>
              <p:nvPr/>
            </p:nvSpPr>
            <p:spPr bwMode="auto">
              <a:xfrm>
                <a:off x="2564" y="4428"/>
                <a:ext cx="20" cy="20"/>
              </a:xfrm>
              <a:custGeom>
                <a:avLst/>
                <a:gdLst/>
                <a:ahLst/>
                <a:cxnLst>
                  <a:cxn ang="0">
                    <a:pos x="9" y="20"/>
                  </a:cxn>
                  <a:cxn ang="0">
                    <a:pos x="14" y="20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16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9" y="20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lnTo>
                      <a:pt x="14" y="20"/>
                    </a:lnTo>
                    <a:lnTo>
                      <a:pt x="20" y="14"/>
                    </a:lnTo>
                    <a:lnTo>
                      <a:pt x="20" y="5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0000D0"/>
              </a:solidFill>
              <a:ln w="0">
                <a:solidFill>
                  <a:srgbClr val="0000D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Rectangle 593"/>
              <p:cNvSpPr>
                <a:spLocks noChangeArrowheads="1"/>
              </p:cNvSpPr>
              <p:nvPr/>
            </p:nvSpPr>
            <p:spPr bwMode="auto">
              <a:xfrm>
                <a:off x="2454" y="-46"/>
                <a:ext cx="16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Rectangle 594"/>
              <p:cNvSpPr>
                <a:spLocks noChangeArrowheads="1"/>
              </p:cNvSpPr>
              <p:nvPr/>
            </p:nvSpPr>
            <p:spPr bwMode="auto">
              <a:xfrm>
                <a:off x="2514" y="-12"/>
                <a:ext cx="11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Rectangle 595"/>
              <p:cNvSpPr>
                <a:spLocks noChangeArrowheads="1"/>
              </p:cNvSpPr>
              <p:nvPr/>
            </p:nvSpPr>
            <p:spPr bwMode="auto">
              <a:xfrm>
                <a:off x="2562" y="21"/>
                <a:ext cx="13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Rectangle 596"/>
              <p:cNvSpPr>
                <a:spLocks noChangeArrowheads="1"/>
              </p:cNvSpPr>
              <p:nvPr/>
            </p:nvSpPr>
            <p:spPr bwMode="auto">
              <a:xfrm>
                <a:off x="3175" y="55"/>
                <a:ext cx="197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Rectangle 597"/>
              <p:cNvSpPr>
                <a:spLocks noChangeArrowheads="1"/>
              </p:cNvSpPr>
              <p:nvPr/>
            </p:nvSpPr>
            <p:spPr bwMode="auto">
              <a:xfrm>
                <a:off x="3109" y="89"/>
                <a:ext cx="21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Rectangle 598"/>
              <p:cNvSpPr>
                <a:spLocks noChangeArrowheads="1"/>
              </p:cNvSpPr>
              <p:nvPr/>
            </p:nvSpPr>
            <p:spPr bwMode="auto">
              <a:xfrm>
                <a:off x="3007" y="121"/>
                <a:ext cx="159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Rectangle 599"/>
              <p:cNvSpPr>
                <a:spLocks noChangeArrowheads="1"/>
              </p:cNvSpPr>
              <p:nvPr/>
            </p:nvSpPr>
            <p:spPr bwMode="auto">
              <a:xfrm>
                <a:off x="2973" y="154"/>
                <a:ext cx="17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Rectangle 600"/>
              <p:cNvSpPr>
                <a:spLocks noChangeArrowheads="1"/>
              </p:cNvSpPr>
              <p:nvPr/>
            </p:nvSpPr>
            <p:spPr bwMode="auto">
              <a:xfrm>
                <a:off x="2791" y="188"/>
                <a:ext cx="141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Rectangle 601"/>
              <p:cNvSpPr>
                <a:spLocks noChangeArrowheads="1"/>
              </p:cNvSpPr>
              <p:nvPr/>
            </p:nvSpPr>
            <p:spPr bwMode="auto">
              <a:xfrm>
                <a:off x="2627" y="221"/>
                <a:ext cx="11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Rectangle 602"/>
              <p:cNvSpPr>
                <a:spLocks noChangeArrowheads="1"/>
              </p:cNvSpPr>
              <p:nvPr/>
            </p:nvSpPr>
            <p:spPr bwMode="auto">
              <a:xfrm>
                <a:off x="2587" y="255"/>
                <a:ext cx="107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Rectangle 603"/>
              <p:cNvSpPr>
                <a:spLocks noChangeArrowheads="1"/>
              </p:cNvSpPr>
              <p:nvPr/>
            </p:nvSpPr>
            <p:spPr bwMode="auto">
              <a:xfrm>
                <a:off x="2552" y="288"/>
                <a:ext cx="104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Rectangle 604"/>
              <p:cNvSpPr>
                <a:spLocks noChangeArrowheads="1"/>
              </p:cNvSpPr>
              <p:nvPr/>
            </p:nvSpPr>
            <p:spPr bwMode="auto">
              <a:xfrm>
                <a:off x="2538" y="321"/>
                <a:ext cx="10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Rectangle 605"/>
              <p:cNvSpPr>
                <a:spLocks noChangeArrowheads="1"/>
              </p:cNvSpPr>
              <p:nvPr/>
            </p:nvSpPr>
            <p:spPr bwMode="auto">
              <a:xfrm>
                <a:off x="2578" y="354"/>
                <a:ext cx="134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Rectangle 606"/>
              <p:cNvSpPr>
                <a:spLocks noChangeArrowheads="1"/>
              </p:cNvSpPr>
              <p:nvPr/>
            </p:nvSpPr>
            <p:spPr bwMode="auto">
              <a:xfrm>
                <a:off x="2483" y="389"/>
                <a:ext cx="148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Rectangle 607"/>
              <p:cNvSpPr>
                <a:spLocks noChangeArrowheads="1"/>
              </p:cNvSpPr>
              <p:nvPr/>
            </p:nvSpPr>
            <p:spPr bwMode="auto">
              <a:xfrm>
                <a:off x="2549" y="421"/>
                <a:ext cx="122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Rectangle 608"/>
              <p:cNvSpPr>
                <a:spLocks noChangeArrowheads="1"/>
              </p:cNvSpPr>
              <p:nvPr/>
            </p:nvSpPr>
            <p:spPr bwMode="auto">
              <a:xfrm>
                <a:off x="2503" y="455"/>
                <a:ext cx="10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Rectangle 609"/>
              <p:cNvSpPr>
                <a:spLocks noChangeArrowheads="1"/>
              </p:cNvSpPr>
              <p:nvPr/>
            </p:nvSpPr>
            <p:spPr bwMode="auto">
              <a:xfrm>
                <a:off x="2465" y="488"/>
                <a:ext cx="8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610"/>
            <p:cNvGrpSpPr>
              <a:grpSpLocks/>
            </p:cNvGrpSpPr>
            <p:nvPr/>
          </p:nvGrpSpPr>
          <p:grpSpPr bwMode="auto">
            <a:xfrm>
              <a:off x="2396" y="-62"/>
              <a:ext cx="879" cy="4501"/>
              <a:chOff x="2396" y="-62"/>
              <a:chExt cx="879" cy="4501"/>
            </a:xfrm>
          </p:grpSpPr>
          <p:sp>
            <p:nvSpPr>
              <p:cNvPr id="675" name="Rectangle 611"/>
              <p:cNvSpPr>
                <a:spLocks noChangeArrowheads="1"/>
              </p:cNvSpPr>
              <p:nvPr/>
            </p:nvSpPr>
            <p:spPr bwMode="auto">
              <a:xfrm>
                <a:off x="2485" y="523"/>
                <a:ext cx="82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Rectangle 612"/>
              <p:cNvSpPr>
                <a:spLocks noChangeArrowheads="1"/>
              </p:cNvSpPr>
              <p:nvPr/>
            </p:nvSpPr>
            <p:spPr bwMode="auto">
              <a:xfrm>
                <a:off x="2512" y="557"/>
                <a:ext cx="82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Rectangle 613"/>
              <p:cNvSpPr>
                <a:spLocks noChangeArrowheads="1"/>
              </p:cNvSpPr>
              <p:nvPr/>
            </p:nvSpPr>
            <p:spPr bwMode="auto">
              <a:xfrm>
                <a:off x="2494" y="589"/>
                <a:ext cx="73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Rectangle 614"/>
              <p:cNvSpPr>
                <a:spLocks noChangeArrowheads="1"/>
              </p:cNvSpPr>
              <p:nvPr/>
            </p:nvSpPr>
            <p:spPr bwMode="auto">
              <a:xfrm>
                <a:off x="2550" y="623"/>
                <a:ext cx="9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Rectangle 615"/>
              <p:cNvSpPr>
                <a:spLocks noChangeArrowheads="1"/>
              </p:cNvSpPr>
              <p:nvPr/>
            </p:nvSpPr>
            <p:spPr bwMode="auto">
              <a:xfrm>
                <a:off x="2654" y="656"/>
                <a:ext cx="10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Rectangle 616"/>
              <p:cNvSpPr>
                <a:spLocks noChangeArrowheads="1"/>
              </p:cNvSpPr>
              <p:nvPr/>
            </p:nvSpPr>
            <p:spPr bwMode="auto">
              <a:xfrm>
                <a:off x="2572" y="690"/>
                <a:ext cx="10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Rectangle 617"/>
              <p:cNvSpPr>
                <a:spLocks noChangeArrowheads="1"/>
              </p:cNvSpPr>
              <p:nvPr/>
            </p:nvSpPr>
            <p:spPr bwMode="auto">
              <a:xfrm>
                <a:off x="2524" y="723"/>
                <a:ext cx="83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Rectangle 618"/>
              <p:cNvSpPr>
                <a:spLocks noChangeArrowheads="1"/>
              </p:cNvSpPr>
              <p:nvPr/>
            </p:nvSpPr>
            <p:spPr bwMode="auto">
              <a:xfrm>
                <a:off x="2623" y="757"/>
                <a:ext cx="129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Rectangle 619"/>
              <p:cNvSpPr>
                <a:spLocks noChangeArrowheads="1"/>
              </p:cNvSpPr>
              <p:nvPr/>
            </p:nvSpPr>
            <p:spPr bwMode="auto">
              <a:xfrm>
                <a:off x="2643" y="790"/>
                <a:ext cx="11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Rectangle 620"/>
              <p:cNvSpPr>
                <a:spLocks noChangeArrowheads="1"/>
              </p:cNvSpPr>
              <p:nvPr/>
            </p:nvSpPr>
            <p:spPr bwMode="auto">
              <a:xfrm>
                <a:off x="2634" y="823"/>
                <a:ext cx="96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Rectangle 621"/>
              <p:cNvSpPr>
                <a:spLocks noChangeArrowheads="1"/>
              </p:cNvSpPr>
              <p:nvPr/>
            </p:nvSpPr>
            <p:spPr bwMode="auto">
              <a:xfrm>
                <a:off x="2625" y="856"/>
                <a:ext cx="98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Rectangle 622"/>
              <p:cNvSpPr>
                <a:spLocks noChangeArrowheads="1"/>
              </p:cNvSpPr>
              <p:nvPr/>
            </p:nvSpPr>
            <p:spPr bwMode="auto">
              <a:xfrm>
                <a:off x="2526" y="890"/>
                <a:ext cx="7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Rectangle 623"/>
              <p:cNvSpPr>
                <a:spLocks noChangeArrowheads="1"/>
              </p:cNvSpPr>
              <p:nvPr/>
            </p:nvSpPr>
            <p:spPr bwMode="auto">
              <a:xfrm>
                <a:off x="2544" y="923"/>
                <a:ext cx="89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Rectangle 624"/>
              <p:cNvSpPr>
                <a:spLocks noChangeArrowheads="1"/>
              </p:cNvSpPr>
              <p:nvPr/>
            </p:nvSpPr>
            <p:spPr bwMode="auto">
              <a:xfrm>
                <a:off x="2512" y="957"/>
                <a:ext cx="79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Rectangle 625"/>
              <p:cNvSpPr>
                <a:spLocks noChangeArrowheads="1"/>
              </p:cNvSpPr>
              <p:nvPr/>
            </p:nvSpPr>
            <p:spPr bwMode="auto">
              <a:xfrm>
                <a:off x="2538" y="989"/>
                <a:ext cx="9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Rectangle 626"/>
              <p:cNvSpPr>
                <a:spLocks noChangeArrowheads="1"/>
              </p:cNvSpPr>
              <p:nvPr/>
            </p:nvSpPr>
            <p:spPr bwMode="auto">
              <a:xfrm>
                <a:off x="2503" y="1022"/>
                <a:ext cx="67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Rectangle 627"/>
              <p:cNvSpPr>
                <a:spLocks noChangeArrowheads="1"/>
              </p:cNvSpPr>
              <p:nvPr/>
            </p:nvSpPr>
            <p:spPr bwMode="auto">
              <a:xfrm>
                <a:off x="2732" y="1059"/>
                <a:ext cx="11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Rectangle 628"/>
              <p:cNvSpPr>
                <a:spLocks noChangeArrowheads="1"/>
              </p:cNvSpPr>
              <p:nvPr/>
            </p:nvSpPr>
            <p:spPr bwMode="auto">
              <a:xfrm>
                <a:off x="2799" y="1091"/>
                <a:ext cx="122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Rectangle 629"/>
              <p:cNvSpPr>
                <a:spLocks noChangeArrowheads="1"/>
              </p:cNvSpPr>
              <p:nvPr/>
            </p:nvSpPr>
            <p:spPr bwMode="auto">
              <a:xfrm>
                <a:off x="2523" y="1125"/>
                <a:ext cx="96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Rectangle 630"/>
              <p:cNvSpPr>
                <a:spLocks noChangeArrowheads="1"/>
              </p:cNvSpPr>
              <p:nvPr/>
            </p:nvSpPr>
            <p:spPr bwMode="auto">
              <a:xfrm>
                <a:off x="2437" y="1158"/>
                <a:ext cx="6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Rectangle 631"/>
              <p:cNvSpPr>
                <a:spLocks noChangeArrowheads="1"/>
              </p:cNvSpPr>
              <p:nvPr/>
            </p:nvSpPr>
            <p:spPr bwMode="auto">
              <a:xfrm>
                <a:off x="2439" y="1192"/>
                <a:ext cx="7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Rectangle 632"/>
              <p:cNvSpPr>
                <a:spLocks noChangeArrowheads="1"/>
              </p:cNvSpPr>
              <p:nvPr/>
            </p:nvSpPr>
            <p:spPr bwMode="auto">
              <a:xfrm>
                <a:off x="2507" y="1225"/>
                <a:ext cx="8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Rectangle 633"/>
              <p:cNvSpPr>
                <a:spLocks noChangeArrowheads="1"/>
              </p:cNvSpPr>
              <p:nvPr/>
            </p:nvSpPr>
            <p:spPr bwMode="auto">
              <a:xfrm>
                <a:off x="2520" y="1257"/>
                <a:ext cx="10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Rectangle 634"/>
              <p:cNvSpPr>
                <a:spLocks noChangeArrowheads="1"/>
              </p:cNvSpPr>
              <p:nvPr/>
            </p:nvSpPr>
            <p:spPr bwMode="auto">
              <a:xfrm>
                <a:off x="2538" y="1291"/>
                <a:ext cx="89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Rectangle 635"/>
              <p:cNvSpPr>
                <a:spLocks noChangeArrowheads="1"/>
              </p:cNvSpPr>
              <p:nvPr/>
            </p:nvSpPr>
            <p:spPr bwMode="auto">
              <a:xfrm>
                <a:off x="2623" y="1325"/>
                <a:ext cx="12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Rectangle 636"/>
              <p:cNvSpPr>
                <a:spLocks noChangeArrowheads="1"/>
              </p:cNvSpPr>
              <p:nvPr/>
            </p:nvSpPr>
            <p:spPr bwMode="auto">
              <a:xfrm>
                <a:off x="2565" y="1358"/>
                <a:ext cx="98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Rectangle 637"/>
              <p:cNvSpPr>
                <a:spLocks noChangeArrowheads="1"/>
              </p:cNvSpPr>
              <p:nvPr/>
            </p:nvSpPr>
            <p:spPr bwMode="auto">
              <a:xfrm>
                <a:off x="2515" y="1392"/>
                <a:ext cx="9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Rectangle 638"/>
              <p:cNvSpPr>
                <a:spLocks noChangeArrowheads="1"/>
              </p:cNvSpPr>
              <p:nvPr/>
            </p:nvSpPr>
            <p:spPr bwMode="auto">
              <a:xfrm>
                <a:off x="2503" y="1425"/>
                <a:ext cx="113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Rectangle 639"/>
              <p:cNvSpPr>
                <a:spLocks noChangeArrowheads="1"/>
              </p:cNvSpPr>
              <p:nvPr/>
            </p:nvSpPr>
            <p:spPr bwMode="auto">
              <a:xfrm>
                <a:off x="2549" y="1459"/>
                <a:ext cx="11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Rectangle 640"/>
              <p:cNvSpPr>
                <a:spLocks noChangeArrowheads="1"/>
              </p:cNvSpPr>
              <p:nvPr/>
            </p:nvSpPr>
            <p:spPr bwMode="auto">
              <a:xfrm>
                <a:off x="2416" y="1494"/>
                <a:ext cx="8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Rectangle 641"/>
              <p:cNvSpPr>
                <a:spLocks noChangeArrowheads="1"/>
              </p:cNvSpPr>
              <p:nvPr/>
            </p:nvSpPr>
            <p:spPr bwMode="auto">
              <a:xfrm>
                <a:off x="2556" y="1524"/>
                <a:ext cx="11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Rectangle 642"/>
              <p:cNvSpPr>
                <a:spLocks noChangeArrowheads="1"/>
              </p:cNvSpPr>
              <p:nvPr/>
            </p:nvSpPr>
            <p:spPr bwMode="auto">
              <a:xfrm>
                <a:off x="2488" y="1561"/>
                <a:ext cx="154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Rectangle 643"/>
              <p:cNvSpPr>
                <a:spLocks noChangeArrowheads="1"/>
              </p:cNvSpPr>
              <p:nvPr/>
            </p:nvSpPr>
            <p:spPr bwMode="auto">
              <a:xfrm>
                <a:off x="2526" y="1593"/>
                <a:ext cx="108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Rectangle 644"/>
              <p:cNvSpPr>
                <a:spLocks noChangeArrowheads="1"/>
              </p:cNvSpPr>
              <p:nvPr/>
            </p:nvSpPr>
            <p:spPr bwMode="auto">
              <a:xfrm>
                <a:off x="2518" y="1627"/>
                <a:ext cx="13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Rectangle 645"/>
              <p:cNvSpPr>
                <a:spLocks noChangeArrowheads="1"/>
              </p:cNvSpPr>
              <p:nvPr/>
            </p:nvSpPr>
            <p:spPr bwMode="auto">
              <a:xfrm>
                <a:off x="2480" y="1660"/>
                <a:ext cx="81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Rectangle 646"/>
              <p:cNvSpPr>
                <a:spLocks noChangeArrowheads="1"/>
              </p:cNvSpPr>
              <p:nvPr/>
            </p:nvSpPr>
            <p:spPr bwMode="auto">
              <a:xfrm>
                <a:off x="2518" y="1694"/>
                <a:ext cx="130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Rectangle 647"/>
              <p:cNvSpPr>
                <a:spLocks noChangeArrowheads="1"/>
              </p:cNvSpPr>
              <p:nvPr/>
            </p:nvSpPr>
            <p:spPr bwMode="auto">
              <a:xfrm>
                <a:off x="2514" y="1727"/>
                <a:ext cx="11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Rectangle 648"/>
              <p:cNvSpPr>
                <a:spLocks noChangeArrowheads="1"/>
              </p:cNvSpPr>
              <p:nvPr/>
            </p:nvSpPr>
            <p:spPr bwMode="auto">
              <a:xfrm>
                <a:off x="2425" y="1761"/>
                <a:ext cx="10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Rectangle 649"/>
              <p:cNvSpPr>
                <a:spLocks noChangeArrowheads="1"/>
              </p:cNvSpPr>
              <p:nvPr/>
            </p:nvSpPr>
            <p:spPr bwMode="auto">
              <a:xfrm>
                <a:off x="2460" y="1795"/>
                <a:ext cx="9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Rectangle 650"/>
              <p:cNvSpPr>
                <a:spLocks noChangeArrowheads="1"/>
              </p:cNvSpPr>
              <p:nvPr/>
            </p:nvSpPr>
            <p:spPr bwMode="auto">
              <a:xfrm>
                <a:off x="2474" y="1827"/>
                <a:ext cx="10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Rectangle 651"/>
              <p:cNvSpPr>
                <a:spLocks noChangeArrowheads="1"/>
              </p:cNvSpPr>
              <p:nvPr/>
            </p:nvSpPr>
            <p:spPr bwMode="auto">
              <a:xfrm>
                <a:off x="2402" y="1862"/>
                <a:ext cx="9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Rectangle 652"/>
              <p:cNvSpPr>
                <a:spLocks noChangeArrowheads="1"/>
              </p:cNvSpPr>
              <p:nvPr/>
            </p:nvSpPr>
            <p:spPr bwMode="auto">
              <a:xfrm>
                <a:off x="2426" y="1895"/>
                <a:ext cx="121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Rectangle 653"/>
              <p:cNvSpPr>
                <a:spLocks noChangeArrowheads="1"/>
              </p:cNvSpPr>
              <p:nvPr/>
            </p:nvSpPr>
            <p:spPr bwMode="auto">
              <a:xfrm>
                <a:off x="2423" y="1929"/>
                <a:ext cx="121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Rectangle 654"/>
              <p:cNvSpPr>
                <a:spLocks noChangeArrowheads="1"/>
              </p:cNvSpPr>
              <p:nvPr/>
            </p:nvSpPr>
            <p:spPr bwMode="auto">
              <a:xfrm>
                <a:off x="2413" y="1962"/>
                <a:ext cx="10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Rectangle 655"/>
              <p:cNvSpPr>
                <a:spLocks noChangeArrowheads="1"/>
              </p:cNvSpPr>
              <p:nvPr/>
            </p:nvSpPr>
            <p:spPr bwMode="auto">
              <a:xfrm>
                <a:off x="2425" y="1996"/>
                <a:ext cx="110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Rectangle 656"/>
              <p:cNvSpPr>
                <a:spLocks noChangeArrowheads="1"/>
              </p:cNvSpPr>
              <p:nvPr/>
            </p:nvSpPr>
            <p:spPr bwMode="auto">
              <a:xfrm>
                <a:off x="2417" y="2028"/>
                <a:ext cx="16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Rectangle 657"/>
              <p:cNvSpPr>
                <a:spLocks noChangeArrowheads="1"/>
              </p:cNvSpPr>
              <p:nvPr/>
            </p:nvSpPr>
            <p:spPr bwMode="auto">
              <a:xfrm>
                <a:off x="2417" y="2062"/>
                <a:ext cx="100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Rectangle 658"/>
              <p:cNvSpPr>
                <a:spLocks noChangeArrowheads="1"/>
              </p:cNvSpPr>
              <p:nvPr/>
            </p:nvSpPr>
            <p:spPr bwMode="auto">
              <a:xfrm>
                <a:off x="2397" y="2095"/>
                <a:ext cx="83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Rectangle 659"/>
              <p:cNvSpPr>
                <a:spLocks noChangeArrowheads="1"/>
              </p:cNvSpPr>
              <p:nvPr/>
            </p:nvSpPr>
            <p:spPr bwMode="auto">
              <a:xfrm>
                <a:off x="2396" y="2129"/>
                <a:ext cx="5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Rectangle 660"/>
              <p:cNvSpPr>
                <a:spLocks noChangeArrowheads="1"/>
              </p:cNvSpPr>
              <p:nvPr/>
            </p:nvSpPr>
            <p:spPr bwMode="auto">
              <a:xfrm>
                <a:off x="2517" y="2162"/>
                <a:ext cx="111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Rectangle 661"/>
              <p:cNvSpPr>
                <a:spLocks noChangeArrowheads="1"/>
              </p:cNvSpPr>
              <p:nvPr/>
            </p:nvSpPr>
            <p:spPr bwMode="auto">
              <a:xfrm>
                <a:off x="2423" y="2196"/>
                <a:ext cx="7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Rectangle 662"/>
              <p:cNvSpPr>
                <a:spLocks noChangeArrowheads="1"/>
              </p:cNvSpPr>
              <p:nvPr/>
            </p:nvSpPr>
            <p:spPr bwMode="auto">
              <a:xfrm>
                <a:off x="2532" y="2229"/>
                <a:ext cx="79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Rectangle 663"/>
              <p:cNvSpPr>
                <a:spLocks noChangeArrowheads="1"/>
              </p:cNvSpPr>
              <p:nvPr/>
            </p:nvSpPr>
            <p:spPr bwMode="auto">
              <a:xfrm>
                <a:off x="2608" y="2263"/>
                <a:ext cx="122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Rectangle 664"/>
              <p:cNvSpPr>
                <a:spLocks noChangeArrowheads="1"/>
              </p:cNvSpPr>
              <p:nvPr/>
            </p:nvSpPr>
            <p:spPr bwMode="auto">
              <a:xfrm>
                <a:off x="2507" y="2297"/>
                <a:ext cx="9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Rectangle 665"/>
              <p:cNvSpPr>
                <a:spLocks noChangeArrowheads="1"/>
              </p:cNvSpPr>
              <p:nvPr/>
            </p:nvSpPr>
            <p:spPr bwMode="auto">
              <a:xfrm>
                <a:off x="2454" y="2330"/>
                <a:ext cx="8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Rectangle 666"/>
              <p:cNvSpPr>
                <a:spLocks noChangeArrowheads="1"/>
              </p:cNvSpPr>
              <p:nvPr/>
            </p:nvSpPr>
            <p:spPr bwMode="auto">
              <a:xfrm>
                <a:off x="2483" y="2364"/>
                <a:ext cx="69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Rectangle 667"/>
              <p:cNvSpPr>
                <a:spLocks noChangeArrowheads="1"/>
              </p:cNvSpPr>
              <p:nvPr/>
            </p:nvSpPr>
            <p:spPr bwMode="auto">
              <a:xfrm>
                <a:off x="2543" y="2397"/>
                <a:ext cx="10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Rectangle 668"/>
              <p:cNvSpPr>
                <a:spLocks noChangeArrowheads="1"/>
              </p:cNvSpPr>
              <p:nvPr/>
            </p:nvSpPr>
            <p:spPr bwMode="auto">
              <a:xfrm>
                <a:off x="2659" y="2429"/>
                <a:ext cx="9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Rectangle 669"/>
              <p:cNvSpPr>
                <a:spLocks noChangeArrowheads="1"/>
              </p:cNvSpPr>
              <p:nvPr/>
            </p:nvSpPr>
            <p:spPr bwMode="auto">
              <a:xfrm>
                <a:off x="2535" y="2463"/>
                <a:ext cx="8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Rectangle 670"/>
              <p:cNvSpPr>
                <a:spLocks noChangeArrowheads="1"/>
              </p:cNvSpPr>
              <p:nvPr/>
            </p:nvSpPr>
            <p:spPr bwMode="auto">
              <a:xfrm>
                <a:off x="2602" y="2496"/>
                <a:ext cx="122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Rectangle 671"/>
              <p:cNvSpPr>
                <a:spLocks noChangeArrowheads="1"/>
              </p:cNvSpPr>
              <p:nvPr/>
            </p:nvSpPr>
            <p:spPr bwMode="auto">
              <a:xfrm>
                <a:off x="2533" y="2530"/>
                <a:ext cx="92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Rectangle 672"/>
              <p:cNvSpPr>
                <a:spLocks noChangeArrowheads="1"/>
              </p:cNvSpPr>
              <p:nvPr/>
            </p:nvSpPr>
            <p:spPr bwMode="auto">
              <a:xfrm>
                <a:off x="2573" y="2562"/>
                <a:ext cx="9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Rectangle 673"/>
              <p:cNvSpPr>
                <a:spLocks noChangeArrowheads="1"/>
              </p:cNvSpPr>
              <p:nvPr/>
            </p:nvSpPr>
            <p:spPr bwMode="auto">
              <a:xfrm>
                <a:off x="2578" y="2596"/>
                <a:ext cx="116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Rectangle 674"/>
              <p:cNvSpPr>
                <a:spLocks noChangeArrowheads="1"/>
              </p:cNvSpPr>
              <p:nvPr/>
            </p:nvSpPr>
            <p:spPr bwMode="auto">
              <a:xfrm>
                <a:off x="2465" y="2629"/>
                <a:ext cx="68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Rectangle 675"/>
              <p:cNvSpPr>
                <a:spLocks noChangeArrowheads="1"/>
              </p:cNvSpPr>
              <p:nvPr/>
            </p:nvSpPr>
            <p:spPr bwMode="auto">
              <a:xfrm>
                <a:off x="2500" y="2663"/>
                <a:ext cx="79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Rectangle 676"/>
              <p:cNvSpPr>
                <a:spLocks noChangeArrowheads="1"/>
              </p:cNvSpPr>
              <p:nvPr/>
            </p:nvSpPr>
            <p:spPr bwMode="auto">
              <a:xfrm>
                <a:off x="2520" y="2698"/>
                <a:ext cx="8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Rectangle 677"/>
              <p:cNvSpPr>
                <a:spLocks noChangeArrowheads="1"/>
              </p:cNvSpPr>
              <p:nvPr/>
            </p:nvSpPr>
            <p:spPr bwMode="auto">
              <a:xfrm>
                <a:off x="2489" y="2731"/>
                <a:ext cx="7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Rectangle 678"/>
              <p:cNvSpPr>
                <a:spLocks noChangeArrowheads="1"/>
              </p:cNvSpPr>
              <p:nvPr/>
            </p:nvSpPr>
            <p:spPr bwMode="auto">
              <a:xfrm>
                <a:off x="2582" y="2765"/>
                <a:ext cx="101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Rectangle 679"/>
              <p:cNvSpPr>
                <a:spLocks noChangeArrowheads="1"/>
              </p:cNvSpPr>
              <p:nvPr/>
            </p:nvSpPr>
            <p:spPr bwMode="auto">
              <a:xfrm>
                <a:off x="2639" y="2799"/>
                <a:ext cx="10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Rectangle 680"/>
              <p:cNvSpPr>
                <a:spLocks noChangeArrowheads="1"/>
              </p:cNvSpPr>
              <p:nvPr/>
            </p:nvSpPr>
            <p:spPr bwMode="auto">
              <a:xfrm>
                <a:off x="2585" y="2832"/>
                <a:ext cx="113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Rectangle 681"/>
              <p:cNvSpPr>
                <a:spLocks noChangeArrowheads="1"/>
              </p:cNvSpPr>
              <p:nvPr/>
            </p:nvSpPr>
            <p:spPr bwMode="auto">
              <a:xfrm>
                <a:off x="2610" y="2866"/>
                <a:ext cx="9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Rectangle 682"/>
              <p:cNvSpPr>
                <a:spLocks noChangeArrowheads="1"/>
              </p:cNvSpPr>
              <p:nvPr/>
            </p:nvSpPr>
            <p:spPr bwMode="auto">
              <a:xfrm>
                <a:off x="2770" y="2899"/>
                <a:ext cx="127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Rectangle 683"/>
              <p:cNvSpPr>
                <a:spLocks noChangeArrowheads="1"/>
              </p:cNvSpPr>
              <p:nvPr/>
            </p:nvSpPr>
            <p:spPr bwMode="auto">
              <a:xfrm>
                <a:off x="2683" y="2933"/>
                <a:ext cx="11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Rectangle 684"/>
              <p:cNvSpPr>
                <a:spLocks noChangeArrowheads="1"/>
              </p:cNvSpPr>
              <p:nvPr/>
            </p:nvSpPr>
            <p:spPr bwMode="auto">
              <a:xfrm>
                <a:off x="2544" y="2965"/>
                <a:ext cx="90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Rectangle 685"/>
              <p:cNvSpPr>
                <a:spLocks noChangeArrowheads="1"/>
              </p:cNvSpPr>
              <p:nvPr/>
            </p:nvSpPr>
            <p:spPr bwMode="auto">
              <a:xfrm>
                <a:off x="2521" y="2998"/>
                <a:ext cx="104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Rectangle 686"/>
              <p:cNvSpPr>
                <a:spLocks noChangeArrowheads="1"/>
              </p:cNvSpPr>
              <p:nvPr/>
            </p:nvSpPr>
            <p:spPr bwMode="auto">
              <a:xfrm>
                <a:off x="2604" y="3032"/>
                <a:ext cx="114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Rectangle 687"/>
              <p:cNvSpPr>
                <a:spLocks noChangeArrowheads="1"/>
              </p:cNvSpPr>
              <p:nvPr/>
            </p:nvSpPr>
            <p:spPr bwMode="auto">
              <a:xfrm>
                <a:off x="2593" y="3064"/>
                <a:ext cx="104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Rectangle 688"/>
              <p:cNvSpPr>
                <a:spLocks noChangeArrowheads="1"/>
              </p:cNvSpPr>
              <p:nvPr/>
            </p:nvSpPr>
            <p:spPr bwMode="auto">
              <a:xfrm>
                <a:off x="2593" y="3099"/>
                <a:ext cx="18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Rectangle 689"/>
              <p:cNvSpPr>
                <a:spLocks noChangeArrowheads="1"/>
              </p:cNvSpPr>
              <p:nvPr/>
            </p:nvSpPr>
            <p:spPr bwMode="auto">
              <a:xfrm>
                <a:off x="2521" y="3133"/>
                <a:ext cx="8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Rectangle 690"/>
              <p:cNvSpPr>
                <a:spLocks noChangeArrowheads="1"/>
              </p:cNvSpPr>
              <p:nvPr/>
            </p:nvSpPr>
            <p:spPr bwMode="auto">
              <a:xfrm>
                <a:off x="2584" y="3166"/>
                <a:ext cx="128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Rectangle 691"/>
              <p:cNvSpPr>
                <a:spLocks noChangeArrowheads="1"/>
              </p:cNvSpPr>
              <p:nvPr/>
            </p:nvSpPr>
            <p:spPr bwMode="auto">
              <a:xfrm>
                <a:off x="2436" y="3200"/>
                <a:ext cx="70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Rectangle 692"/>
              <p:cNvSpPr>
                <a:spLocks noChangeArrowheads="1"/>
              </p:cNvSpPr>
              <p:nvPr/>
            </p:nvSpPr>
            <p:spPr bwMode="auto">
              <a:xfrm>
                <a:off x="2518" y="3233"/>
                <a:ext cx="15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Rectangle 693"/>
              <p:cNvSpPr>
                <a:spLocks noChangeArrowheads="1"/>
              </p:cNvSpPr>
              <p:nvPr/>
            </p:nvSpPr>
            <p:spPr bwMode="auto">
              <a:xfrm>
                <a:off x="2486" y="3301"/>
                <a:ext cx="105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Rectangle 694"/>
              <p:cNvSpPr>
                <a:spLocks noChangeArrowheads="1"/>
              </p:cNvSpPr>
              <p:nvPr/>
            </p:nvSpPr>
            <p:spPr bwMode="auto">
              <a:xfrm>
                <a:off x="2410" y="3334"/>
                <a:ext cx="136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Rectangle 695"/>
              <p:cNvSpPr>
                <a:spLocks noChangeArrowheads="1"/>
              </p:cNvSpPr>
              <p:nvPr/>
            </p:nvSpPr>
            <p:spPr bwMode="auto">
              <a:xfrm>
                <a:off x="2408" y="3368"/>
                <a:ext cx="8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Rectangle 696"/>
              <p:cNvSpPr>
                <a:spLocks noChangeArrowheads="1"/>
              </p:cNvSpPr>
              <p:nvPr/>
            </p:nvSpPr>
            <p:spPr bwMode="auto">
              <a:xfrm>
                <a:off x="2420" y="3401"/>
                <a:ext cx="101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Rectangle 697"/>
              <p:cNvSpPr>
                <a:spLocks noChangeArrowheads="1"/>
              </p:cNvSpPr>
              <p:nvPr/>
            </p:nvSpPr>
            <p:spPr bwMode="auto">
              <a:xfrm>
                <a:off x="2523" y="3435"/>
                <a:ext cx="14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Rectangle 698"/>
              <p:cNvSpPr>
                <a:spLocks noChangeArrowheads="1"/>
              </p:cNvSpPr>
              <p:nvPr/>
            </p:nvSpPr>
            <p:spPr bwMode="auto">
              <a:xfrm>
                <a:off x="2488" y="3467"/>
                <a:ext cx="94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Rectangle 699"/>
              <p:cNvSpPr>
                <a:spLocks noChangeArrowheads="1"/>
              </p:cNvSpPr>
              <p:nvPr/>
            </p:nvSpPr>
            <p:spPr bwMode="auto">
              <a:xfrm>
                <a:off x="2468" y="3534"/>
                <a:ext cx="7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Rectangle 700"/>
              <p:cNvSpPr>
                <a:spLocks noChangeArrowheads="1"/>
              </p:cNvSpPr>
              <p:nvPr/>
            </p:nvSpPr>
            <p:spPr bwMode="auto">
              <a:xfrm>
                <a:off x="2494" y="3568"/>
                <a:ext cx="116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Rectangle 701"/>
              <p:cNvSpPr>
                <a:spLocks noChangeArrowheads="1"/>
              </p:cNvSpPr>
              <p:nvPr/>
            </p:nvSpPr>
            <p:spPr bwMode="auto">
              <a:xfrm>
                <a:off x="2526" y="3600"/>
                <a:ext cx="10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Rectangle 702"/>
              <p:cNvSpPr>
                <a:spLocks noChangeArrowheads="1"/>
              </p:cNvSpPr>
              <p:nvPr/>
            </p:nvSpPr>
            <p:spPr bwMode="auto">
              <a:xfrm>
                <a:off x="2521" y="3667"/>
                <a:ext cx="121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Rectangle 703"/>
              <p:cNvSpPr>
                <a:spLocks noChangeArrowheads="1"/>
              </p:cNvSpPr>
              <p:nvPr/>
            </p:nvSpPr>
            <p:spPr bwMode="auto">
              <a:xfrm>
                <a:off x="2481" y="3700"/>
                <a:ext cx="8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Rectangle 704"/>
              <p:cNvSpPr>
                <a:spLocks noChangeArrowheads="1"/>
              </p:cNvSpPr>
              <p:nvPr/>
            </p:nvSpPr>
            <p:spPr bwMode="auto">
              <a:xfrm>
                <a:off x="2524" y="3734"/>
                <a:ext cx="89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Rectangle 705"/>
              <p:cNvSpPr>
                <a:spLocks noChangeArrowheads="1"/>
              </p:cNvSpPr>
              <p:nvPr/>
            </p:nvSpPr>
            <p:spPr bwMode="auto">
              <a:xfrm>
                <a:off x="2617" y="3769"/>
                <a:ext cx="130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Rectangle 706"/>
              <p:cNvSpPr>
                <a:spLocks noChangeArrowheads="1"/>
              </p:cNvSpPr>
              <p:nvPr/>
            </p:nvSpPr>
            <p:spPr bwMode="auto">
              <a:xfrm>
                <a:off x="2598" y="3803"/>
                <a:ext cx="11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Rectangle 707"/>
              <p:cNvSpPr>
                <a:spLocks noChangeArrowheads="1"/>
              </p:cNvSpPr>
              <p:nvPr/>
            </p:nvSpPr>
            <p:spPr bwMode="auto">
              <a:xfrm>
                <a:off x="2707" y="3836"/>
                <a:ext cx="149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Rectangle 708"/>
              <p:cNvSpPr>
                <a:spLocks noChangeArrowheads="1"/>
              </p:cNvSpPr>
              <p:nvPr/>
            </p:nvSpPr>
            <p:spPr bwMode="auto">
              <a:xfrm>
                <a:off x="2747" y="3870"/>
                <a:ext cx="151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Rectangle 709"/>
              <p:cNvSpPr>
                <a:spLocks noChangeArrowheads="1"/>
              </p:cNvSpPr>
              <p:nvPr/>
            </p:nvSpPr>
            <p:spPr bwMode="auto">
              <a:xfrm>
                <a:off x="2565" y="3903"/>
                <a:ext cx="113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Rectangle 710"/>
              <p:cNvSpPr>
                <a:spLocks noChangeArrowheads="1"/>
              </p:cNvSpPr>
              <p:nvPr/>
            </p:nvSpPr>
            <p:spPr bwMode="auto">
              <a:xfrm>
                <a:off x="2636" y="3937"/>
                <a:ext cx="14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Rectangle 711"/>
              <p:cNvSpPr>
                <a:spLocks noChangeArrowheads="1"/>
              </p:cNvSpPr>
              <p:nvPr/>
            </p:nvSpPr>
            <p:spPr bwMode="auto">
              <a:xfrm>
                <a:off x="2616" y="3969"/>
                <a:ext cx="107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Rectangle 712"/>
              <p:cNvSpPr>
                <a:spLocks noChangeArrowheads="1"/>
              </p:cNvSpPr>
              <p:nvPr/>
            </p:nvSpPr>
            <p:spPr bwMode="auto">
              <a:xfrm>
                <a:off x="2700" y="4036"/>
                <a:ext cx="139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Rectangle 713"/>
              <p:cNvSpPr>
                <a:spLocks noChangeArrowheads="1"/>
              </p:cNvSpPr>
              <p:nvPr/>
            </p:nvSpPr>
            <p:spPr bwMode="auto">
              <a:xfrm>
                <a:off x="2724" y="4070"/>
                <a:ext cx="11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Rectangle 714"/>
              <p:cNvSpPr>
                <a:spLocks noChangeArrowheads="1"/>
              </p:cNvSpPr>
              <p:nvPr/>
            </p:nvSpPr>
            <p:spPr bwMode="auto">
              <a:xfrm>
                <a:off x="2723" y="4102"/>
                <a:ext cx="122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Rectangle 715"/>
              <p:cNvSpPr>
                <a:spLocks noChangeArrowheads="1"/>
              </p:cNvSpPr>
              <p:nvPr/>
            </p:nvSpPr>
            <p:spPr bwMode="auto">
              <a:xfrm>
                <a:off x="2685" y="4135"/>
                <a:ext cx="10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Rectangle 716"/>
              <p:cNvSpPr>
                <a:spLocks noChangeArrowheads="1"/>
              </p:cNvSpPr>
              <p:nvPr/>
            </p:nvSpPr>
            <p:spPr bwMode="auto">
              <a:xfrm>
                <a:off x="2802" y="4169"/>
                <a:ext cx="13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Rectangle 717"/>
              <p:cNvSpPr>
                <a:spLocks noChangeArrowheads="1"/>
              </p:cNvSpPr>
              <p:nvPr/>
            </p:nvSpPr>
            <p:spPr bwMode="auto">
              <a:xfrm>
                <a:off x="2735" y="4202"/>
                <a:ext cx="127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Rectangle 718"/>
              <p:cNvSpPr>
                <a:spLocks noChangeArrowheads="1"/>
              </p:cNvSpPr>
              <p:nvPr/>
            </p:nvSpPr>
            <p:spPr bwMode="auto">
              <a:xfrm>
                <a:off x="2669" y="4236"/>
                <a:ext cx="119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Rectangle 719"/>
              <p:cNvSpPr>
                <a:spLocks noChangeArrowheads="1"/>
              </p:cNvSpPr>
              <p:nvPr/>
            </p:nvSpPr>
            <p:spPr bwMode="auto">
              <a:xfrm>
                <a:off x="2753" y="4270"/>
                <a:ext cx="133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Rectangle 720"/>
              <p:cNvSpPr>
                <a:spLocks noChangeArrowheads="1"/>
              </p:cNvSpPr>
              <p:nvPr/>
            </p:nvSpPr>
            <p:spPr bwMode="auto">
              <a:xfrm>
                <a:off x="2772" y="4305"/>
                <a:ext cx="139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Rectangle 721"/>
              <p:cNvSpPr>
                <a:spLocks noChangeArrowheads="1"/>
              </p:cNvSpPr>
              <p:nvPr/>
            </p:nvSpPr>
            <p:spPr bwMode="auto">
              <a:xfrm>
                <a:off x="2598" y="4338"/>
                <a:ext cx="114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Rectangle 722"/>
              <p:cNvSpPr>
                <a:spLocks noChangeArrowheads="1"/>
              </p:cNvSpPr>
              <p:nvPr/>
            </p:nvSpPr>
            <p:spPr bwMode="auto">
              <a:xfrm>
                <a:off x="2709" y="4372"/>
                <a:ext cx="128" cy="1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Rectangle 723"/>
              <p:cNvSpPr>
                <a:spLocks noChangeArrowheads="1"/>
              </p:cNvSpPr>
              <p:nvPr/>
            </p:nvSpPr>
            <p:spPr bwMode="auto">
              <a:xfrm>
                <a:off x="2642" y="4402"/>
                <a:ext cx="123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Rectangle 724"/>
              <p:cNvSpPr>
                <a:spLocks noChangeArrowheads="1"/>
              </p:cNvSpPr>
              <p:nvPr/>
            </p:nvSpPr>
            <p:spPr bwMode="auto">
              <a:xfrm>
                <a:off x="2532" y="4437"/>
                <a:ext cx="85" cy="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Rectangle 725"/>
              <p:cNvSpPr>
                <a:spLocks noChangeArrowheads="1"/>
              </p:cNvSpPr>
              <p:nvPr/>
            </p:nvSpPr>
            <p:spPr bwMode="auto">
              <a:xfrm>
                <a:off x="2536" y="-62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Rectangle 726"/>
              <p:cNvSpPr>
                <a:spLocks noChangeArrowheads="1"/>
              </p:cNvSpPr>
              <p:nvPr/>
            </p:nvSpPr>
            <p:spPr bwMode="auto">
              <a:xfrm>
                <a:off x="2572" y="-29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Rectangle 727"/>
              <p:cNvSpPr>
                <a:spLocks noChangeArrowheads="1"/>
              </p:cNvSpPr>
              <p:nvPr/>
            </p:nvSpPr>
            <p:spPr bwMode="auto">
              <a:xfrm>
                <a:off x="2628" y="5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Rectangle 728"/>
              <p:cNvSpPr>
                <a:spLocks noChangeArrowheads="1"/>
              </p:cNvSpPr>
              <p:nvPr/>
            </p:nvSpPr>
            <p:spPr bwMode="auto">
              <a:xfrm>
                <a:off x="3274" y="38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Rectangle 729"/>
              <p:cNvSpPr>
                <a:spLocks noChangeArrowheads="1"/>
              </p:cNvSpPr>
              <p:nvPr/>
            </p:nvSpPr>
            <p:spPr bwMode="auto">
              <a:xfrm>
                <a:off x="3216" y="72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Rectangle 730"/>
              <p:cNvSpPr>
                <a:spLocks noChangeArrowheads="1"/>
              </p:cNvSpPr>
              <p:nvPr/>
            </p:nvSpPr>
            <p:spPr bwMode="auto">
              <a:xfrm>
                <a:off x="3086" y="105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Rectangle 731"/>
              <p:cNvSpPr>
                <a:spLocks noChangeArrowheads="1"/>
              </p:cNvSpPr>
              <p:nvPr/>
            </p:nvSpPr>
            <p:spPr bwMode="auto">
              <a:xfrm>
                <a:off x="3062" y="137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Rectangle 732"/>
              <p:cNvSpPr>
                <a:spLocks noChangeArrowheads="1"/>
              </p:cNvSpPr>
              <p:nvPr/>
            </p:nvSpPr>
            <p:spPr bwMode="auto">
              <a:xfrm>
                <a:off x="2860" y="172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Rectangle 733"/>
              <p:cNvSpPr>
                <a:spLocks noChangeArrowheads="1"/>
              </p:cNvSpPr>
              <p:nvPr/>
            </p:nvSpPr>
            <p:spPr bwMode="auto">
              <a:xfrm>
                <a:off x="2685" y="206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Rectangle 734"/>
              <p:cNvSpPr>
                <a:spLocks noChangeArrowheads="1"/>
              </p:cNvSpPr>
              <p:nvPr/>
            </p:nvSpPr>
            <p:spPr bwMode="auto">
              <a:xfrm>
                <a:off x="2640" y="238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Rectangle 735"/>
              <p:cNvSpPr>
                <a:spLocks noChangeArrowheads="1"/>
              </p:cNvSpPr>
              <p:nvPr/>
            </p:nvSpPr>
            <p:spPr bwMode="auto">
              <a:xfrm>
                <a:off x="2604" y="272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Rectangle 736"/>
              <p:cNvSpPr>
                <a:spLocks noChangeArrowheads="1"/>
              </p:cNvSpPr>
              <p:nvPr/>
            </p:nvSpPr>
            <p:spPr bwMode="auto">
              <a:xfrm>
                <a:off x="2590" y="305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Rectangle 737"/>
              <p:cNvSpPr>
                <a:spLocks noChangeArrowheads="1"/>
              </p:cNvSpPr>
              <p:nvPr/>
            </p:nvSpPr>
            <p:spPr bwMode="auto">
              <a:xfrm>
                <a:off x="2645" y="339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Rectangle 738"/>
              <p:cNvSpPr>
                <a:spLocks noChangeArrowheads="1"/>
              </p:cNvSpPr>
              <p:nvPr/>
            </p:nvSpPr>
            <p:spPr bwMode="auto">
              <a:xfrm>
                <a:off x="2556" y="372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Rectangle 739"/>
              <p:cNvSpPr>
                <a:spLocks noChangeArrowheads="1"/>
              </p:cNvSpPr>
              <p:nvPr/>
            </p:nvSpPr>
            <p:spPr bwMode="auto">
              <a:xfrm>
                <a:off x="2608" y="406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Rectangle 740"/>
              <p:cNvSpPr>
                <a:spLocks noChangeArrowheads="1"/>
              </p:cNvSpPr>
              <p:nvPr/>
            </p:nvSpPr>
            <p:spPr bwMode="auto">
              <a:xfrm>
                <a:off x="2553" y="438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Rectangle 741"/>
              <p:cNvSpPr>
                <a:spLocks noChangeArrowheads="1"/>
              </p:cNvSpPr>
              <p:nvPr/>
            </p:nvSpPr>
            <p:spPr bwMode="auto">
              <a:xfrm>
                <a:off x="2506" y="472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Rectangle 742"/>
              <p:cNvSpPr>
                <a:spLocks noChangeArrowheads="1"/>
              </p:cNvSpPr>
              <p:nvPr/>
            </p:nvSpPr>
            <p:spPr bwMode="auto">
              <a:xfrm>
                <a:off x="2524" y="507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Rectangle 743"/>
              <p:cNvSpPr>
                <a:spLocks noChangeArrowheads="1"/>
              </p:cNvSpPr>
              <p:nvPr/>
            </p:nvSpPr>
            <p:spPr bwMode="auto">
              <a:xfrm>
                <a:off x="2553" y="540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Rectangle 744"/>
              <p:cNvSpPr>
                <a:spLocks noChangeArrowheads="1"/>
              </p:cNvSpPr>
              <p:nvPr/>
            </p:nvSpPr>
            <p:spPr bwMode="auto">
              <a:xfrm>
                <a:off x="2529" y="574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Rectangle 745"/>
              <p:cNvSpPr>
                <a:spLocks noChangeArrowheads="1"/>
              </p:cNvSpPr>
              <p:nvPr/>
            </p:nvSpPr>
            <p:spPr bwMode="auto">
              <a:xfrm>
                <a:off x="2596" y="607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Rectangle 746"/>
              <p:cNvSpPr>
                <a:spLocks noChangeArrowheads="1"/>
              </p:cNvSpPr>
              <p:nvPr/>
            </p:nvSpPr>
            <p:spPr bwMode="auto">
              <a:xfrm>
                <a:off x="2706" y="641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Rectangle 747"/>
              <p:cNvSpPr>
                <a:spLocks noChangeArrowheads="1"/>
              </p:cNvSpPr>
              <p:nvPr/>
            </p:nvSpPr>
            <p:spPr bwMode="auto">
              <a:xfrm>
                <a:off x="2623" y="673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Rectangle 748"/>
              <p:cNvSpPr>
                <a:spLocks noChangeArrowheads="1"/>
              </p:cNvSpPr>
              <p:nvPr/>
            </p:nvSpPr>
            <p:spPr bwMode="auto">
              <a:xfrm>
                <a:off x="2565" y="707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Rectangle 749"/>
              <p:cNvSpPr>
                <a:spLocks noChangeArrowheads="1"/>
              </p:cNvSpPr>
              <p:nvPr/>
            </p:nvSpPr>
            <p:spPr bwMode="auto">
              <a:xfrm>
                <a:off x="2688" y="740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Rectangle 750"/>
              <p:cNvSpPr>
                <a:spLocks noChangeArrowheads="1"/>
              </p:cNvSpPr>
              <p:nvPr/>
            </p:nvSpPr>
            <p:spPr bwMode="auto">
              <a:xfrm>
                <a:off x="2701" y="774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Rectangle 751"/>
              <p:cNvSpPr>
                <a:spLocks noChangeArrowheads="1"/>
              </p:cNvSpPr>
              <p:nvPr/>
            </p:nvSpPr>
            <p:spPr bwMode="auto">
              <a:xfrm>
                <a:off x="2681" y="807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Rectangle 752"/>
              <p:cNvSpPr>
                <a:spLocks noChangeArrowheads="1"/>
              </p:cNvSpPr>
              <p:nvPr/>
            </p:nvSpPr>
            <p:spPr bwMode="auto">
              <a:xfrm>
                <a:off x="2674" y="841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Rectangle 753"/>
              <p:cNvSpPr>
                <a:spLocks noChangeArrowheads="1"/>
              </p:cNvSpPr>
              <p:nvPr/>
            </p:nvSpPr>
            <p:spPr bwMode="auto">
              <a:xfrm>
                <a:off x="2562" y="874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Rectangle 754"/>
              <p:cNvSpPr>
                <a:spLocks noChangeArrowheads="1"/>
              </p:cNvSpPr>
              <p:nvPr/>
            </p:nvSpPr>
            <p:spPr bwMode="auto">
              <a:xfrm>
                <a:off x="2590" y="908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Rectangle 755"/>
              <p:cNvSpPr>
                <a:spLocks noChangeArrowheads="1"/>
              </p:cNvSpPr>
              <p:nvPr/>
            </p:nvSpPr>
            <p:spPr bwMode="auto">
              <a:xfrm>
                <a:off x="2552" y="940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Rectangle 756"/>
              <p:cNvSpPr>
                <a:spLocks noChangeArrowheads="1"/>
              </p:cNvSpPr>
              <p:nvPr/>
            </p:nvSpPr>
            <p:spPr bwMode="auto">
              <a:xfrm>
                <a:off x="2587" y="974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Rectangle 757"/>
              <p:cNvSpPr>
                <a:spLocks noChangeArrowheads="1"/>
              </p:cNvSpPr>
              <p:nvPr/>
            </p:nvSpPr>
            <p:spPr bwMode="auto">
              <a:xfrm>
                <a:off x="2536" y="1007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Rectangle 758"/>
              <p:cNvSpPr>
                <a:spLocks noChangeArrowheads="1"/>
              </p:cNvSpPr>
              <p:nvPr/>
            </p:nvSpPr>
            <p:spPr bwMode="auto">
              <a:xfrm>
                <a:off x="2787" y="1042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Rectangle 759"/>
              <p:cNvSpPr>
                <a:spLocks noChangeArrowheads="1"/>
              </p:cNvSpPr>
              <p:nvPr/>
            </p:nvSpPr>
            <p:spPr bwMode="auto">
              <a:xfrm>
                <a:off x="2860" y="1076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Rectangle 760"/>
              <p:cNvSpPr>
                <a:spLocks noChangeArrowheads="1"/>
              </p:cNvSpPr>
              <p:nvPr/>
            </p:nvSpPr>
            <p:spPr bwMode="auto">
              <a:xfrm>
                <a:off x="2572" y="1109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Rectangle 761"/>
              <p:cNvSpPr>
                <a:spLocks noChangeArrowheads="1"/>
              </p:cNvSpPr>
              <p:nvPr/>
            </p:nvSpPr>
            <p:spPr bwMode="auto">
              <a:xfrm>
                <a:off x="2471" y="1141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Rectangle 762"/>
              <p:cNvSpPr>
                <a:spLocks noChangeArrowheads="1"/>
              </p:cNvSpPr>
              <p:nvPr/>
            </p:nvSpPr>
            <p:spPr bwMode="auto">
              <a:xfrm>
                <a:off x="2477" y="1175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Rectangle 763"/>
              <p:cNvSpPr>
                <a:spLocks noChangeArrowheads="1"/>
              </p:cNvSpPr>
              <p:nvPr/>
            </p:nvSpPr>
            <p:spPr bwMode="auto">
              <a:xfrm>
                <a:off x="2547" y="1209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Rectangle 764"/>
              <p:cNvSpPr>
                <a:spLocks noChangeArrowheads="1"/>
              </p:cNvSpPr>
              <p:nvPr/>
            </p:nvSpPr>
            <p:spPr bwMode="auto">
              <a:xfrm>
                <a:off x="2570" y="1242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Rectangle 765"/>
              <p:cNvSpPr>
                <a:spLocks noChangeArrowheads="1"/>
              </p:cNvSpPr>
              <p:nvPr/>
            </p:nvSpPr>
            <p:spPr bwMode="auto">
              <a:xfrm>
                <a:off x="2582" y="1276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Rectangle 766"/>
              <p:cNvSpPr>
                <a:spLocks noChangeArrowheads="1"/>
              </p:cNvSpPr>
              <p:nvPr/>
            </p:nvSpPr>
            <p:spPr bwMode="auto">
              <a:xfrm>
                <a:off x="2685" y="1309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Rectangle 767"/>
              <p:cNvSpPr>
                <a:spLocks noChangeArrowheads="1"/>
              </p:cNvSpPr>
              <p:nvPr/>
            </p:nvSpPr>
            <p:spPr bwMode="auto">
              <a:xfrm>
                <a:off x="2614" y="1343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Rectangle 768"/>
              <p:cNvSpPr>
                <a:spLocks noChangeArrowheads="1"/>
              </p:cNvSpPr>
              <p:nvPr/>
            </p:nvSpPr>
            <p:spPr bwMode="auto">
              <a:xfrm>
                <a:off x="2561" y="1376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Rectangle 769"/>
              <p:cNvSpPr>
                <a:spLocks noChangeArrowheads="1"/>
              </p:cNvSpPr>
              <p:nvPr/>
            </p:nvSpPr>
            <p:spPr bwMode="auto">
              <a:xfrm>
                <a:off x="2559" y="1408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Rectangle 770"/>
              <p:cNvSpPr>
                <a:spLocks noChangeArrowheads="1"/>
              </p:cNvSpPr>
              <p:nvPr/>
            </p:nvSpPr>
            <p:spPr bwMode="auto">
              <a:xfrm>
                <a:off x="2607" y="1442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Rectangle 771"/>
              <p:cNvSpPr>
                <a:spLocks noChangeArrowheads="1"/>
              </p:cNvSpPr>
              <p:nvPr/>
            </p:nvSpPr>
            <p:spPr bwMode="auto">
              <a:xfrm>
                <a:off x="2457" y="1477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Rectangle 772"/>
              <p:cNvSpPr>
                <a:spLocks noChangeArrowheads="1"/>
              </p:cNvSpPr>
              <p:nvPr/>
            </p:nvSpPr>
            <p:spPr bwMode="auto">
              <a:xfrm>
                <a:off x="2614" y="1509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Rectangle 773"/>
              <p:cNvSpPr>
                <a:spLocks noChangeArrowheads="1"/>
              </p:cNvSpPr>
              <p:nvPr/>
            </p:nvSpPr>
            <p:spPr bwMode="auto">
              <a:xfrm>
                <a:off x="2564" y="1544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Rectangle 774"/>
              <p:cNvSpPr>
                <a:spLocks noChangeArrowheads="1"/>
              </p:cNvSpPr>
              <p:nvPr/>
            </p:nvSpPr>
            <p:spPr bwMode="auto">
              <a:xfrm>
                <a:off x="2581" y="1578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Rectangle 775"/>
              <p:cNvSpPr>
                <a:spLocks noChangeArrowheads="1"/>
              </p:cNvSpPr>
              <p:nvPr/>
            </p:nvSpPr>
            <p:spPr bwMode="auto">
              <a:xfrm>
                <a:off x="2584" y="1611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Rectangle 776"/>
              <p:cNvSpPr>
                <a:spLocks noChangeArrowheads="1"/>
              </p:cNvSpPr>
              <p:nvPr/>
            </p:nvSpPr>
            <p:spPr bwMode="auto">
              <a:xfrm>
                <a:off x="2520" y="1645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Rectangle 777"/>
              <p:cNvSpPr>
                <a:spLocks noChangeArrowheads="1"/>
              </p:cNvSpPr>
              <p:nvPr/>
            </p:nvSpPr>
            <p:spPr bwMode="auto">
              <a:xfrm>
                <a:off x="2582" y="1677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Rectangle 778"/>
              <p:cNvSpPr>
                <a:spLocks noChangeArrowheads="1"/>
              </p:cNvSpPr>
              <p:nvPr/>
            </p:nvSpPr>
            <p:spPr bwMode="auto">
              <a:xfrm>
                <a:off x="2572" y="1711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3" name="Rectangle 779"/>
              <p:cNvSpPr>
                <a:spLocks noChangeArrowheads="1"/>
              </p:cNvSpPr>
              <p:nvPr/>
            </p:nvSpPr>
            <p:spPr bwMode="auto">
              <a:xfrm>
                <a:off x="2478" y="1744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4" name="Rectangle 780"/>
              <p:cNvSpPr>
                <a:spLocks noChangeArrowheads="1"/>
              </p:cNvSpPr>
              <p:nvPr/>
            </p:nvSpPr>
            <p:spPr bwMode="auto">
              <a:xfrm>
                <a:off x="2510" y="1778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5" name="Rectangle 781"/>
              <p:cNvSpPr>
                <a:spLocks noChangeArrowheads="1"/>
              </p:cNvSpPr>
              <p:nvPr/>
            </p:nvSpPr>
            <p:spPr bwMode="auto">
              <a:xfrm>
                <a:off x="2526" y="1811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" name="Rectangle 782"/>
              <p:cNvSpPr>
                <a:spLocks noChangeArrowheads="1"/>
              </p:cNvSpPr>
              <p:nvPr/>
            </p:nvSpPr>
            <p:spPr bwMode="auto">
              <a:xfrm>
                <a:off x="2449" y="1845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7" name="Rectangle 783"/>
              <p:cNvSpPr>
                <a:spLocks noChangeArrowheads="1"/>
              </p:cNvSpPr>
              <p:nvPr/>
            </p:nvSpPr>
            <p:spPr bwMode="auto">
              <a:xfrm>
                <a:off x="2488" y="1878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8" name="Rectangle 784"/>
              <p:cNvSpPr>
                <a:spLocks noChangeArrowheads="1"/>
              </p:cNvSpPr>
              <p:nvPr/>
            </p:nvSpPr>
            <p:spPr bwMode="auto">
              <a:xfrm>
                <a:off x="2483" y="1912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9" name="Rectangle 785"/>
              <p:cNvSpPr>
                <a:spLocks noChangeArrowheads="1"/>
              </p:cNvSpPr>
              <p:nvPr/>
            </p:nvSpPr>
            <p:spPr bwMode="auto">
              <a:xfrm>
                <a:off x="2465" y="1946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" name="Rectangle 786"/>
              <p:cNvSpPr>
                <a:spLocks noChangeArrowheads="1"/>
              </p:cNvSpPr>
              <p:nvPr/>
            </p:nvSpPr>
            <p:spPr bwMode="auto">
              <a:xfrm>
                <a:off x="2480" y="1979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1" name="Rectangle 787"/>
              <p:cNvSpPr>
                <a:spLocks noChangeArrowheads="1"/>
              </p:cNvSpPr>
              <p:nvPr/>
            </p:nvSpPr>
            <p:spPr bwMode="auto">
              <a:xfrm>
                <a:off x="2500" y="2013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2" name="Rectangle 788"/>
              <p:cNvSpPr>
                <a:spLocks noChangeArrowheads="1"/>
              </p:cNvSpPr>
              <p:nvPr/>
            </p:nvSpPr>
            <p:spPr bwMode="auto">
              <a:xfrm>
                <a:off x="2468" y="2046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3" name="Rectangle 789"/>
              <p:cNvSpPr>
                <a:spLocks noChangeArrowheads="1"/>
              </p:cNvSpPr>
              <p:nvPr/>
            </p:nvSpPr>
            <p:spPr bwMode="auto">
              <a:xfrm>
                <a:off x="2439" y="2080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4" name="Rectangle 790"/>
              <p:cNvSpPr>
                <a:spLocks noChangeArrowheads="1"/>
              </p:cNvSpPr>
              <p:nvPr/>
            </p:nvSpPr>
            <p:spPr bwMode="auto">
              <a:xfrm>
                <a:off x="2423" y="2112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5" name="Rectangle 791"/>
              <p:cNvSpPr>
                <a:spLocks noChangeArrowheads="1"/>
              </p:cNvSpPr>
              <p:nvPr/>
            </p:nvSpPr>
            <p:spPr bwMode="auto">
              <a:xfrm>
                <a:off x="2572" y="2146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6" name="Rectangle 792"/>
              <p:cNvSpPr>
                <a:spLocks noChangeArrowheads="1"/>
              </p:cNvSpPr>
              <p:nvPr/>
            </p:nvSpPr>
            <p:spPr bwMode="auto">
              <a:xfrm>
                <a:off x="2460" y="2179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7" name="Rectangle 793"/>
              <p:cNvSpPr>
                <a:spLocks noChangeArrowheads="1"/>
              </p:cNvSpPr>
              <p:nvPr/>
            </p:nvSpPr>
            <p:spPr bwMode="auto">
              <a:xfrm>
                <a:off x="2572" y="2213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8" name="Rectangle 794"/>
              <p:cNvSpPr>
                <a:spLocks noChangeArrowheads="1"/>
              </p:cNvSpPr>
              <p:nvPr/>
            </p:nvSpPr>
            <p:spPr bwMode="auto">
              <a:xfrm>
                <a:off x="2671" y="2246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9" name="Rectangle 795"/>
              <p:cNvSpPr>
                <a:spLocks noChangeArrowheads="1"/>
              </p:cNvSpPr>
              <p:nvPr/>
            </p:nvSpPr>
            <p:spPr bwMode="auto">
              <a:xfrm>
                <a:off x="2556" y="2280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" name="Rectangle 796"/>
              <p:cNvSpPr>
                <a:spLocks noChangeArrowheads="1"/>
              </p:cNvSpPr>
              <p:nvPr/>
            </p:nvSpPr>
            <p:spPr bwMode="auto">
              <a:xfrm>
                <a:off x="2497" y="2313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" name="Rectangle 797"/>
              <p:cNvSpPr>
                <a:spLocks noChangeArrowheads="1"/>
              </p:cNvSpPr>
              <p:nvPr/>
            </p:nvSpPr>
            <p:spPr bwMode="auto">
              <a:xfrm>
                <a:off x="2517" y="2347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2" name="Rectangle 798"/>
              <p:cNvSpPr>
                <a:spLocks noChangeArrowheads="1"/>
              </p:cNvSpPr>
              <p:nvPr/>
            </p:nvSpPr>
            <p:spPr bwMode="auto">
              <a:xfrm>
                <a:off x="2594" y="2380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3" name="Rectangle 799"/>
              <p:cNvSpPr>
                <a:spLocks noChangeArrowheads="1"/>
              </p:cNvSpPr>
              <p:nvPr/>
            </p:nvSpPr>
            <p:spPr bwMode="auto">
              <a:xfrm>
                <a:off x="2706" y="2414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Rectangle 800"/>
              <p:cNvSpPr>
                <a:spLocks noChangeArrowheads="1"/>
              </p:cNvSpPr>
              <p:nvPr/>
            </p:nvSpPr>
            <p:spPr bwMode="auto">
              <a:xfrm>
                <a:off x="2576" y="2448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Rectangle 801"/>
              <p:cNvSpPr>
                <a:spLocks noChangeArrowheads="1"/>
              </p:cNvSpPr>
              <p:nvPr/>
            </p:nvSpPr>
            <p:spPr bwMode="auto">
              <a:xfrm>
                <a:off x="2663" y="2480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Rectangle 802"/>
              <p:cNvSpPr>
                <a:spLocks noChangeArrowheads="1"/>
              </p:cNvSpPr>
              <p:nvPr/>
            </p:nvSpPr>
            <p:spPr bwMode="auto">
              <a:xfrm>
                <a:off x="2579" y="2513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Rectangle 803"/>
              <p:cNvSpPr>
                <a:spLocks noChangeArrowheads="1"/>
              </p:cNvSpPr>
              <p:nvPr/>
            </p:nvSpPr>
            <p:spPr bwMode="auto">
              <a:xfrm>
                <a:off x="2620" y="2547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Rectangle 804"/>
              <p:cNvSpPr>
                <a:spLocks noChangeArrowheads="1"/>
              </p:cNvSpPr>
              <p:nvPr/>
            </p:nvSpPr>
            <p:spPr bwMode="auto">
              <a:xfrm>
                <a:off x="2634" y="2580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Rectangle 805"/>
              <p:cNvSpPr>
                <a:spLocks noChangeArrowheads="1"/>
              </p:cNvSpPr>
              <p:nvPr/>
            </p:nvSpPr>
            <p:spPr bwMode="auto">
              <a:xfrm>
                <a:off x="2500" y="2614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Rectangle 806"/>
              <p:cNvSpPr>
                <a:spLocks noChangeArrowheads="1"/>
              </p:cNvSpPr>
              <p:nvPr/>
            </p:nvSpPr>
            <p:spPr bwMode="auto">
              <a:xfrm>
                <a:off x="2539" y="2648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Rectangle 807"/>
              <p:cNvSpPr>
                <a:spLocks noChangeArrowheads="1"/>
              </p:cNvSpPr>
              <p:nvPr/>
            </p:nvSpPr>
            <p:spPr bwMode="auto">
              <a:xfrm>
                <a:off x="2561" y="2681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Rectangle 808"/>
              <p:cNvSpPr>
                <a:spLocks noChangeArrowheads="1"/>
              </p:cNvSpPr>
              <p:nvPr/>
            </p:nvSpPr>
            <p:spPr bwMode="auto">
              <a:xfrm>
                <a:off x="2527" y="2715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Rectangle 809"/>
              <p:cNvSpPr>
                <a:spLocks noChangeArrowheads="1"/>
              </p:cNvSpPr>
              <p:nvPr/>
            </p:nvSpPr>
            <p:spPr bwMode="auto">
              <a:xfrm>
                <a:off x="2633" y="2748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Rectangle 810"/>
              <p:cNvSpPr>
                <a:spLocks noChangeArrowheads="1"/>
              </p:cNvSpPr>
              <p:nvPr/>
            </p:nvSpPr>
            <p:spPr bwMode="auto">
              <a:xfrm>
                <a:off x="2694" y="2782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811"/>
            <p:cNvGrpSpPr>
              <a:grpSpLocks/>
            </p:cNvGrpSpPr>
            <p:nvPr/>
          </p:nvGrpSpPr>
          <p:grpSpPr bwMode="auto">
            <a:xfrm>
              <a:off x="2449" y="-218"/>
              <a:ext cx="1138" cy="4806"/>
              <a:chOff x="2449" y="-218"/>
              <a:chExt cx="1138" cy="4806"/>
            </a:xfrm>
          </p:grpSpPr>
          <p:sp>
            <p:nvSpPr>
              <p:cNvPr id="475" name="Rectangle 812"/>
              <p:cNvSpPr>
                <a:spLocks noChangeArrowheads="1"/>
              </p:cNvSpPr>
              <p:nvPr/>
            </p:nvSpPr>
            <p:spPr bwMode="auto">
              <a:xfrm>
                <a:off x="2642" y="2815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Rectangle 813"/>
              <p:cNvSpPr>
                <a:spLocks noChangeArrowheads="1"/>
              </p:cNvSpPr>
              <p:nvPr/>
            </p:nvSpPr>
            <p:spPr bwMode="auto">
              <a:xfrm>
                <a:off x="2657" y="2849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Rectangle 814"/>
              <p:cNvSpPr>
                <a:spLocks noChangeArrowheads="1"/>
              </p:cNvSpPr>
              <p:nvPr/>
            </p:nvSpPr>
            <p:spPr bwMode="auto">
              <a:xfrm>
                <a:off x="2833" y="2883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Rectangle 815"/>
              <p:cNvSpPr>
                <a:spLocks noChangeArrowheads="1"/>
              </p:cNvSpPr>
              <p:nvPr/>
            </p:nvSpPr>
            <p:spPr bwMode="auto">
              <a:xfrm>
                <a:off x="2740" y="2916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Rectangle 816"/>
              <p:cNvSpPr>
                <a:spLocks noChangeArrowheads="1"/>
              </p:cNvSpPr>
              <p:nvPr/>
            </p:nvSpPr>
            <p:spPr bwMode="auto">
              <a:xfrm>
                <a:off x="2588" y="2950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Rectangle 817"/>
              <p:cNvSpPr>
                <a:spLocks noChangeArrowheads="1"/>
              </p:cNvSpPr>
              <p:nvPr/>
            </p:nvSpPr>
            <p:spPr bwMode="auto">
              <a:xfrm>
                <a:off x="2573" y="2982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Rectangle 818"/>
              <p:cNvSpPr>
                <a:spLocks noChangeArrowheads="1"/>
              </p:cNvSpPr>
              <p:nvPr/>
            </p:nvSpPr>
            <p:spPr bwMode="auto">
              <a:xfrm>
                <a:off x="2662" y="3015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Rectangle 819"/>
              <p:cNvSpPr>
                <a:spLocks noChangeArrowheads="1"/>
              </p:cNvSpPr>
              <p:nvPr/>
            </p:nvSpPr>
            <p:spPr bwMode="auto">
              <a:xfrm>
                <a:off x="2645" y="3049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Rectangle 820"/>
              <p:cNvSpPr>
                <a:spLocks noChangeArrowheads="1"/>
              </p:cNvSpPr>
              <p:nvPr/>
            </p:nvSpPr>
            <p:spPr bwMode="auto">
              <a:xfrm>
                <a:off x="2683" y="3082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Rectangle 821"/>
              <p:cNvSpPr>
                <a:spLocks noChangeArrowheads="1"/>
              </p:cNvSpPr>
              <p:nvPr/>
            </p:nvSpPr>
            <p:spPr bwMode="auto">
              <a:xfrm>
                <a:off x="2562" y="3116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Rectangle 822"/>
              <p:cNvSpPr>
                <a:spLocks noChangeArrowheads="1"/>
              </p:cNvSpPr>
              <p:nvPr/>
            </p:nvSpPr>
            <p:spPr bwMode="auto">
              <a:xfrm>
                <a:off x="2648" y="3150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Rectangle 823"/>
              <p:cNvSpPr>
                <a:spLocks noChangeArrowheads="1"/>
              </p:cNvSpPr>
              <p:nvPr/>
            </p:nvSpPr>
            <p:spPr bwMode="auto">
              <a:xfrm>
                <a:off x="2471" y="3183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Rectangle 824"/>
              <p:cNvSpPr>
                <a:spLocks noChangeArrowheads="1"/>
              </p:cNvSpPr>
              <p:nvPr/>
            </p:nvSpPr>
            <p:spPr bwMode="auto">
              <a:xfrm>
                <a:off x="2593" y="3217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Rectangle 825"/>
              <p:cNvSpPr>
                <a:spLocks noChangeArrowheads="1"/>
              </p:cNvSpPr>
              <p:nvPr/>
            </p:nvSpPr>
            <p:spPr bwMode="auto">
              <a:xfrm>
                <a:off x="2538" y="3284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Rectangle 826"/>
              <p:cNvSpPr>
                <a:spLocks noChangeArrowheads="1"/>
              </p:cNvSpPr>
              <p:nvPr/>
            </p:nvSpPr>
            <p:spPr bwMode="auto">
              <a:xfrm>
                <a:off x="2478" y="3317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Rectangle 827"/>
              <p:cNvSpPr>
                <a:spLocks noChangeArrowheads="1"/>
              </p:cNvSpPr>
              <p:nvPr/>
            </p:nvSpPr>
            <p:spPr bwMode="auto">
              <a:xfrm>
                <a:off x="2449" y="3351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Rectangle 828"/>
              <p:cNvSpPr>
                <a:spLocks noChangeArrowheads="1"/>
              </p:cNvSpPr>
              <p:nvPr/>
            </p:nvSpPr>
            <p:spPr bwMode="auto">
              <a:xfrm>
                <a:off x="2471" y="3385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Rectangle 829"/>
              <p:cNvSpPr>
                <a:spLocks noChangeArrowheads="1"/>
              </p:cNvSpPr>
              <p:nvPr/>
            </p:nvSpPr>
            <p:spPr bwMode="auto">
              <a:xfrm>
                <a:off x="2594" y="3418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Rectangle 830"/>
              <p:cNvSpPr>
                <a:spLocks noChangeArrowheads="1"/>
              </p:cNvSpPr>
              <p:nvPr/>
            </p:nvSpPr>
            <p:spPr bwMode="auto">
              <a:xfrm>
                <a:off x="2535" y="3452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Rectangle 831"/>
              <p:cNvSpPr>
                <a:spLocks noChangeArrowheads="1"/>
              </p:cNvSpPr>
              <p:nvPr/>
            </p:nvSpPr>
            <p:spPr bwMode="auto">
              <a:xfrm>
                <a:off x="2506" y="3517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Rectangle 832"/>
              <p:cNvSpPr>
                <a:spLocks noChangeArrowheads="1"/>
              </p:cNvSpPr>
              <p:nvPr/>
            </p:nvSpPr>
            <p:spPr bwMode="auto">
              <a:xfrm>
                <a:off x="2552" y="3551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Rectangle 833"/>
              <p:cNvSpPr>
                <a:spLocks noChangeArrowheads="1"/>
              </p:cNvSpPr>
              <p:nvPr/>
            </p:nvSpPr>
            <p:spPr bwMode="auto">
              <a:xfrm>
                <a:off x="2581" y="3584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Rectangle 834"/>
              <p:cNvSpPr>
                <a:spLocks noChangeArrowheads="1"/>
              </p:cNvSpPr>
              <p:nvPr/>
            </p:nvSpPr>
            <p:spPr bwMode="auto">
              <a:xfrm>
                <a:off x="2581" y="3652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Rectangle 835"/>
              <p:cNvSpPr>
                <a:spLocks noChangeArrowheads="1"/>
              </p:cNvSpPr>
              <p:nvPr/>
            </p:nvSpPr>
            <p:spPr bwMode="auto">
              <a:xfrm>
                <a:off x="2521" y="3685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Rectangle 836"/>
              <p:cNvSpPr>
                <a:spLocks noChangeArrowheads="1"/>
              </p:cNvSpPr>
              <p:nvPr/>
            </p:nvSpPr>
            <p:spPr bwMode="auto">
              <a:xfrm>
                <a:off x="2569" y="3717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Rectangle 837"/>
              <p:cNvSpPr>
                <a:spLocks noChangeArrowheads="1"/>
              </p:cNvSpPr>
              <p:nvPr/>
            </p:nvSpPr>
            <p:spPr bwMode="auto">
              <a:xfrm>
                <a:off x="2681" y="3752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Rectangle 838"/>
              <p:cNvSpPr>
                <a:spLocks noChangeArrowheads="1"/>
              </p:cNvSpPr>
              <p:nvPr/>
            </p:nvSpPr>
            <p:spPr bwMode="auto">
              <a:xfrm>
                <a:off x="2654" y="3786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Rectangle 839"/>
              <p:cNvSpPr>
                <a:spLocks noChangeArrowheads="1"/>
              </p:cNvSpPr>
              <p:nvPr/>
            </p:nvSpPr>
            <p:spPr bwMode="auto">
              <a:xfrm>
                <a:off x="2781" y="3819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Rectangle 840"/>
              <p:cNvSpPr>
                <a:spLocks noChangeArrowheads="1"/>
              </p:cNvSpPr>
              <p:nvPr/>
            </p:nvSpPr>
            <p:spPr bwMode="auto">
              <a:xfrm>
                <a:off x="2822" y="3853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Rectangle 841"/>
              <p:cNvSpPr>
                <a:spLocks noChangeArrowheads="1"/>
              </p:cNvSpPr>
              <p:nvPr/>
            </p:nvSpPr>
            <p:spPr bwMode="auto">
              <a:xfrm>
                <a:off x="2622" y="3887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Rectangle 842"/>
              <p:cNvSpPr>
                <a:spLocks noChangeArrowheads="1"/>
              </p:cNvSpPr>
              <p:nvPr/>
            </p:nvSpPr>
            <p:spPr bwMode="auto">
              <a:xfrm>
                <a:off x="2706" y="3920"/>
                <a:ext cx="1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Rectangle 843"/>
              <p:cNvSpPr>
                <a:spLocks noChangeArrowheads="1"/>
              </p:cNvSpPr>
              <p:nvPr/>
            </p:nvSpPr>
            <p:spPr bwMode="auto">
              <a:xfrm>
                <a:off x="2669" y="3954"/>
                <a:ext cx="2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Rectangle 844"/>
              <p:cNvSpPr>
                <a:spLocks noChangeArrowheads="1"/>
              </p:cNvSpPr>
              <p:nvPr/>
            </p:nvSpPr>
            <p:spPr bwMode="auto">
              <a:xfrm>
                <a:off x="2770" y="4019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Rectangle 845"/>
              <p:cNvSpPr>
                <a:spLocks noChangeArrowheads="1"/>
              </p:cNvSpPr>
              <p:nvPr/>
            </p:nvSpPr>
            <p:spPr bwMode="auto">
              <a:xfrm>
                <a:off x="2784" y="4053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Rectangle 846"/>
              <p:cNvSpPr>
                <a:spLocks noChangeArrowheads="1"/>
              </p:cNvSpPr>
              <p:nvPr/>
            </p:nvSpPr>
            <p:spPr bwMode="auto">
              <a:xfrm>
                <a:off x="2784" y="4086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847"/>
              <p:cNvSpPr>
                <a:spLocks noChangeArrowheads="1"/>
              </p:cNvSpPr>
              <p:nvPr/>
            </p:nvSpPr>
            <p:spPr bwMode="auto">
              <a:xfrm>
                <a:off x="2736" y="4120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Rectangle 848"/>
              <p:cNvSpPr>
                <a:spLocks noChangeArrowheads="1"/>
              </p:cNvSpPr>
              <p:nvPr/>
            </p:nvSpPr>
            <p:spPr bwMode="auto">
              <a:xfrm>
                <a:off x="2872" y="4154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Rectangle 849"/>
              <p:cNvSpPr>
                <a:spLocks noChangeArrowheads="1"/>
              </p:cNvSpPr>
              <p:nvPr/>
            </p:nvSpPr>
            <p:spPr bwMode="auto">
              <a:xfrm>
                <a:off x="2798" y="4187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Rectangle 850"/>
              <p:cNvSpPr>
                <a:spLocks noChangeArrowheads="1"/>
              </p:cNvSpPr>
              <p:nvPr/>
            </p:nvSpPr>
            <p:spPr bwMode="auto">
              <a:xfrm>
                <a:off x="2729" y="4219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Rectangle 851"/>
              <p:cNvSpPr>
                <a:spLocks noChangeArrowheads="1"/>
              </p:cNvSpPr>
              <p:nvPr/>
            </p:nvSpPr>
            <p:spPr bwMode="auto">
              <a:xfrm>
                <a:off x="2819" y="4253"/>
                <a:ext cx="1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Rectangle 852"/>
              <p:cNvSpPr>
                <a:spLocks noChangeArrowheads="1"/>
              </p:cNvSpPr>
              <p:nvPr/>
            </p:nvSpPr>
            <p:spPr bwMode="auto">
              <a:xfrm>
                <a:off x="2842" y="4288"/>
                <a:ext cx="1" cy="33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Rectangle 853"/>
              <p:cNvSpPr>
                <a:spLocks noChangeArrowheads="1"/>
              </p:cNvSpPr>
              <p:nvPr/>
            </p:nvSpPr>
            <p:spPr bwMode="auto">
              <a:xfrm>
                <a:off x="2654" y="4321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Rectangle 854"/>
              <p:cNvSpPr>
                <a:spLocks noChangeArrowheads="1"/>
              </p:cNvSpPr>
              <p:nvPr/>
            </p:nvSpPr>
            <p:spPr bwMode="auto">
              <a:xfrm>
                <a:off x="2773" y="4355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Rectangle 855"/>
              <p:cNvSpPr>
                <a:spLocks noChangeArrowheads="1"/>
              </p:cNvSpPr>
              <p:nvPr/>
            </p:nvSpPr>
            <p:spPr bwMode="auto">
              <a:xfrm>
                <a:off x="2704" y="4387"/>
                <a:ext cx="2" cy="32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Rectangle 856"/>
              <p:cNvSpPr>
                <a:spLocks noChangeArrowheads="1"/>
              </p:cNvSpPr>
              <p:nvPr/>
            </p:nvSpPr>
            <p:spPr bwMode="auto">
              <a:xfrm>
                <a:off x="2573" y="4422"/>
                <a:ext cx="2" cy="34"/>
              </a:xfrm>
              <a:prstGeom prst="rect">
                <a:avLst/>
              </a:prstGeom>
              <a:solidFill>
                <a:srgbClr val="0000D0"/>
              </a:solidFill>
              <a:ln w="0">
                <a:solidFill>
                  <a:srgbClr val="0000D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Rectangle 857"/>
              <p:cNvSpPr>
                <a:spLocks noChangeArrowheads="1"/>
              </p:cNvSpPr>
              <p:nvPr/>
            </p:nvSpPr>
            <p:spPr bwMode="auto">
              <a:xfrm>
                <a:off x="3495" y="-96"/>
                <a:ext cx="3" cy="468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Rectangle 858"/>
              <p:cNvSpPr>
                <a:spLocks noChangeArrowheads="1"/>
              </p:cNvSpPr>
              <p:nvPr/>
            </p:nvSpPr>
            <p:spPr bwMode="auto">
              <a:xfrm>
                <a:off x="3453" y="-98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859"/>
              <p:cNvSpPr>
                <a:spLocks/>
              </p:cNvSpPr>
              <p:nvPr/>
            </p:nvSpPr>
            <p:spPr bwMode="auto">
              <a:xfrm>
                <a:off x="3561" y="-214"/>
                <a:ext cx="23" cy="10"/>
              </a:xfrm>
              <a:custGeom>
                <a:avLst/>
                <a:gdLst/>
                <a:ahLst/>
                <a:cxnLst>
                  <a:cxn ang="0">
                    <a:pos x="21" y="10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21" y="10"/>
                  </a:cxn>
                </a:cxnLst>
                <a:rect l="0" t="0" r="r" b="b"/>
                <a:pathLst>
                  <a:path w="23" h="10">
                    <a:moveTo>
                      <a:pt x="21" y="10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21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860"/>
              <p:cNvSpPr>
                <a:spLocks/>
              </p:cNvSpPr>
              <p:nvPr/>
            </p:nvSpPr>
            <p:spPr bwMode="auto">
              <a:xfrm>
                <a:off x="3564" y="-212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861"/>
              <p:cNvSpPr>
                <a:spLocks/>
              </p:cNvSpPr>
              <p:nvPr/>
            </p:nvSpPr>
            <p:spPr bwMode="auto">
              <a:xfrm>
                <a:off x="3576" y="-207"/>
                <a:ext cx="9" cy="2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9" y="27"/>
                  </a:cxn>
                  <a:cxn ang="0">
                    <a:pos x="9" y="24"/>
                  </a:cxn>
                  <a:cxn ang="0">
                    <a:pos x="9" y="0"/>
                  </a:cxn>
                </a:cxnLst>
                <a:rect l="0" t="0" r="r" b="b"/>
                <a:pathLst>
                  <a:path w="9" h="27">
                    <a:moveTo>
                      <a:pt x="9" y="0"/>
                    </a:moveTo>
                    <a:lnTo>
                      <a:pt x="3" y="0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9" y="2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862"/>
              <p:cNvSpPr>
                <a:spLocks/>
              </p:cNvSpPr>
              <p:nvPr/>
            </p:nvSpPr>
            <p:spPr bwMode="auto">
              <a:xfrm>
                <a:off x="3529" y="-218"/>
                <a:ext cx="41" cy="44"/>
              </a:xfrm>
              <a:custGeom>
                <a:avLst/>
                <a:gdLst/>
                <a:ahLst/>
                <a:cxnLst>
                  <a:cxn ang="0">
                    <a:pos x="38" y="9"/>
                  </a:cxn>
                  <a:cxn ang="0">
                    <a:pos x="32" y="12"/>
                  </a:cxn>
                  <a:cxn ang="0">
                    <a:pos x="35" y="20"/>
                  </a:cxn>
                  <a:cxn ang="0">
                    <a:pos x="38" y="18"/>
                  </a:cxn>
                  <a:cxn ang="0">
                    <a:pos x="35" y="18"/>
                  </a:cxn>
                  <a:cxn ang="0">
                    <a:pos x="35" y="26"/>
                  </a:cxn>
                  <a:cxn ang="0">
                    <a:pos x="38" y="26"/>
                  </a:cxn>
                  <a:cxn ang="0">
                    <a:pos x="35" y="24"/>
                  </a:cxn>
                  <a:cxn ang="0">
                    <a:pos x="32" y="32"/>
                  </a:cxn>
                  <a:cxn ang="0">
                    <a:pos x="35" y="33"/>
                  </a:cxn>
                  <a:cxn ang="0">
                    <a:pos x="34" y="32"/>
                  </a:cxn>
                  <a:cxn ang="0">
                    <a:pos x="29" y="36"/>
                  </a:cxn>
                  <a:cxn ang="0">
                    <a:pos x="30" y="38"/>
                  </a:cxn>
                  <a:cxn ang="0">
                    <a:pos x="29" y="35"/>
                  </a:cxn>
                  <a:cxn ang="0">
                    <a:pos x="21" y="38"/>
                  </a:cxn>
                  <a:cxn ang="0">
                    <a:pos x="23" y="41"/>
                  </a:cxn>
                  <a:cxn ang="0">
                    <a:pos x="23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6"/>
                  </a:cxn>
                  <a:cxn ang="0">
                    <a:pos x="9" y="32"/>
                  </a:cxn>
                  <a:cxn ang="0">
                    <a:pos x="6" y="33"/>
                  </a:cxn>
                  <a:cxn ang="0">
                    <a:pos x="9" y="32"/>
                  </a:cxn>
                  <a:cxn ang="0">
                    <a:pos x="6" y="24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7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1" y="7"/>
                  </a:cxn>
                  <a:cxn ang="0">
                    <a:pos x="17" y="7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7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32" y="41"/>
                  </a:cxn>
                  <a:cxn ang="0">
                    <a:pos x="34" y="41"/>
                  </a:cxn>
                  <a:cxn ang="0">
                    <a:pos x="38" y="36"/>
                  </a:cxn>
                  <a:cxn ang="0">
                    <a:pos x="38" y="35"/>
                  </a:cxn>
                  <a:cxn ang="0">
                    <a:pos x="41" y="27"/>
                  </a:cxn>
                  <a:cxn ang="0">
                    <a:pos x="41" y="17"/>
                  </a:cxn>
                  <a:cxn ang="0">
                    <a:pos x="38" y="9"/>
                  </a:cxn>
                </a:cxnLst>
                <a:rect l="0" t="0" r="r" b="b"/>
                <a:pathLst>
                  <a:path w="41" h="44">
                    <a:moveTo>
                      <a:pt x="38" y="9"/>
                    </a:moveTo>
                    <a:lnTo>
                      <a:pt x="32" y="12"/>
                    </a:lnTo>
                    <a:lnTo>
                      <a:pt x="35" y="20"/>
                    </a:lnTo>
                    <a:lnTo>
                      <a:pt x="38" y="18"/>
                    </a:lnTo>
                    <a:lnTo>
                      <a:pt x="35" y="18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35" y="24"/>
                    </a:lnTo>
                    <a:lnTo>
                      <a:pt x="32" y="32"/>
                    </a:lnTo>
                    <a:lnTo>
                      <a:pt x="35" y="33"/>
                    </a:lnTo>
                    <a:lnTo>
                      <a:pt x="34" y="32"/>
                    </a:lnTo>
                    <a:lnTo>
                      <a:pt x="29" y="36"/>
                    </a:lnTo>
                    <a:lnTo>
                      <a:pt x="30" y="38"/>
                    </a:lnTo>
                    <a:lnTo>
                      <a:pt x="29" y="35"/>
                    </a:lnTo>
                    <a:lnTo>
                      <a:pt x="21" y="38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6"/>
                    </a:lnTo>
                    <a:lnTo>
                      <a:pt x="9" y="32"/>
                    </a:lnTo>
                    <a:lnTo>
                      <a:pt x="6" y="33"/>
                    </a:lnTo>
                    <a:lnTo>
                      <a:pt x="9" y="32"/>
                    </a:lnTo>
                    <a:lnTo>
                      <a:pt x="6" y="24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7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7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32" y="41"/>
                    </a:lnTo>
                    <a:lnTo>
                      <a:pt x="34" y="41"/>
                    </a:lnTo>
                    <a:lnTo>
                      <a:pt x="38" y="36"/>
                    </a:lnTo>
                    <a:lnTo>
                      <a:pt x="38" y="35"/>
                    </a:lnTo>
                    <a:lnTo>
                      <a:pt x="41" y="27"/>
                    </a:lnTo>
                    <a:lnTo>
                      <a:pt x="41" y="17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863"/>
              <p:cNvSpPr>
                <a:spLocks/>
              </p:cNvSpPr>
              <p:nvPr/>
            </p:nvSpPr>
            <p:spPr bwMode="auto">
              <a:xfrm>
                <a:off x="3552" y="-211"/>
                <a:ext cx="15" cy="3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4"/>
                  </a:cxn>
                  <a:cxn ang="0">
                    <a:pos x="7" y="5"/>
                  </a:cxn>
                  <a:cxn ang="0">
                    <a:pos x="11" y="10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9" y="17"/>
                  </a:cxn>
                  <a:cxn ang="0">
                    <a:pos x="12" y="17"/>
                  </a:cxn>
                  <a:cxn ang="0">
                    <a:pos x="9" y="16"/>
                  </a:cxn>
                  <a:cxn ang="0">
                    <a:pos x="6" y="23"/>
                  </a:cxn>
                  <a:cxn ang="0">
                    <a:pos x="9" y="25"/>
                  </a:cxn>
                  <a:cxn ang="0">
                    <a:pos x="7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11" y="28"/>
                  </a:cxn>
                  <a:cxn ang="0">
                    <a:pos x="12" y="26"/>
                  </a:cxn>
                  <a:cxn ang="0">
                    <a:pos x="15" y="19"/>
                  </a:cxn>
                  <a:cxn ang="0">
                    <a:pos x="15" y="7"/>
                  </a:cxn>
                  <a:cxn ang="0">
                    <a:pos x="12" y="2"/>
                  </a:cxn>
                  <a:cxn ang="0">
                    <a:pos x="9" y="4"/>
                  </a:cxn>
                  <a:cxn ang="0">
                    <a:pos x="12" y="4"/>
                  </a:cxn>
                  <a:cxn ang="0">
                    <a:pos x="12" y="0"/>
                  </a:cxn>
                </a:cxnLst>
                <a:rect l="0" t="0" r="r" b="b"/>
                <a:pathLst>
                  <a:path w="15" h="33">
                    <a:moveTo>
                      <a:pt x="12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9" y="16"/>
                    </a:lnTo>
                    <a:lnTo>
                      <a:pt x="6" y="23"/>
                    </a:lnTo>
                    <a:lnTo>
                      <a:pt x="9" y="25"/>
                    </a:lnTo>
                    <a:lnTo>
                      <a:pt x="7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11" y="28"/>
                    </a:lnTo>
                    <a:lnTo>
                      <a:pt x="12" y="26"/>
                    </a:lnTo>
                    <a:lnTo>
                      <a:pt x="15" y="19"/>
                    </a:lnTo>
                    <a:lnTo>
                      <a:pt x="15" y="7"/>
                    </a:lnTo>
                    <a:lnTo>
                      <a:pt x="12" y="2"/>
                    </a:lnTo>
                    <a:lnTo>
                      <a:pt x="9" y="4"/>
                    </a:lnTo>
                    <a:lnTo>
                      <a:pt x="12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864"/>
              <p:cNvSpPr>
                <a:spLocks/>
              </p:cNvSpPr>
              <p:nvPr/>
            </p:nvSpPr>
            <p:spPr bwMode="auto">
              <a:xfrm>
                <a:off x="3534" y="-192"/>
                <a:ext cx="33" cy="1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29" y="0"/>
                  </a:cxn>
                  <a:cxn ang="0">
                    <a:pos x="24" y="7"/>
                  </a:cxn>
                  <a:cxn ang="0">
                    <a:pos x="25" y="9"/>
                  </a:cxn>
                  <a:cxn ang="0">
                    <a:pos x="24" y="6"/>
                  </a:cxn>
                  <a:cxn ang="0">
                    <a:pos x="16" y="9"/>
                  </a:cxn>
                  <a:cxn ang="0">
                    <a:pos x="18" y="12"/>
                  </a:cxn>
                  <a:cxn ang="0">
                    <a:pos x="18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7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0"/>
                  </a:cxn>
                  <a:cxn ang="0">
                    <a:pos x="4" y="12"/>
                  </a:cxn>
                  <a:cxn ang="0">
                    <a:pos x="12" y="15"/>
                  </a:cxn>
                  <a:cxn ang="0">
                    <a:pos x="19" y="15"/>
                  </a:cxn>
                  <a:cxn ang="0">
                    <a:pos x="27" y="12"/>
                  </a:cxn>
                  <a:cxn ang="0">
                    <a:pos x="29" y="10"/>
                  </a:cxn>
                  <a:cxn ang="0">
                    <a:pos x="33" y="3"/>
                  </a:cxn>
                </a:cxnLst>
                <a:rect l="0" t="0" r="r" b="b"/>
                <a:pathLst>
                  <a:path w="33" h="15">
                    <a:moveTo>
                      <a:pt x="33" y="3"/>
                    </a:moveTo>
                    <a:lnTo>
                      <a:pt x="29" y="0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16" y="9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12" y="15"/>
                    </a:lnTo>
                    <a:lnTo>
                      <a:pt x="19" y="15"/>
                    </a:lnTo>
                    <a:lnTo>
                      <a:pt x="27" y="12"/>
                    </a:lnTo>
                    <a:lnTo>
                      <a:pt x="29" y="1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865"/>
              <p:cNvSpPr>
                <a:spLocks/>
              </p:cNvSpPr>
              <p:nvPr/>
            </p:nvSpPr>
            <p:spPr bwMode="auto">
              <a:xfrm>
                <a:off x="3530" y="-214"/>
                <a:ext cx="16" cy="36"/>
              </a:xfrm>
              <a:custGeom>
                <a:avLst/>
                <a:gdLst/>
                <a:ahLst/>
                <a:cxnLst>
                  <a:cxn ang="0">
                    <a:pos x="13" y="36"/>
                  </a:cxn>
                  <a:cxn ang="0">
                    <a:pos x="16" y="31"/>
                  </a:cxn>
                  <a:cxn ang="0">
                    <a:pos x="8" y="26"/>
                  </a:cxn>
                  <a:cxn ang="0">
                    <a:pos x="7" y="28"/>
                  </a:cxn>
                  <a:cxn ang="0">
                    <a:pos x="10" y="26"/>
                  </a:cxn>
                  <a:cxn ang="0">
                    <a:pos x="7" y="19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7" y="13"/>
                  </a:cxn>
                  <a:cxn ang="0">
                    <a:pos x="4" y="13"/>
                  </a:cxn>
                  <a:cxn ang="0">
                    <a:pos x="7" y="14"/>
                  </a:cxn>
                  <a:cxn ang="0">
                    <a:pos x="10" y="7"/>
                  </a:cxn>
                  <a:cxn ang="0">
                    <a:pos x="7" y="5"/>
                  </a:cxn>
                  <a:cxn ang="0">
                    <a:pos x="8" y="8"/>
                  </a:cxn>
                  <a:cxn ang="0">
                    <a:pos x="13" y="5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1"/>
                  </a:cxn>
                  <a:cxn ang="0">
                    <a:pos x="0" y="22"/>
                  </a:cxn>
                  <a:cxn ang="0">
                    <a:pos x="4" y="29"/>
                  </a:cxn>
                  <a:cxn ang="0">
                    <a:pos x="5" y="31"/>
                  </a:cxn>
                  <a:cxn ang="0">
                    <a:pos x="13" y="36"/>
                  </a:cxn>
                </a:cxnLst>
                <a:rect l="0" t="0" r="r" b="b"/>
                <a:pathLst>
                  <a:path w="16" h="36">
                    <a:moveTo>
                      <a:pt x="13" y="36"/>
                    </a:moveTo>
                    <a:lnTo>
                      <a:pt x="16" y="31"/>
                    </a:lnTo>
                    <a:lnTo>
                      <a:pt x="8" y="26"/>
                    </a:lnTo>
                    <a:lnTo>
                      <a:pt x="7" y="28"/>
                    </a:lnTo>
                    <a:lnTo>
                      <a:pt x="10" y="26"/>
                    </a:lnTo>
                    <a:lnTo>
                      <a:pt x="7" y="19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4" y="13"/>
                    </a:lnTo>
                    <a:lnTo>
                      <a:pt x="7" y="14"/>
                    </a:lnTo>
                    <a:lnTo>
                      <a:pt x="10" y="7"/>
                    </a:lnTo>
                    <a:lnTo>
                      <a:pt x="7" y="5"/>
                    </a:lnTo>
                    <a:lnTo>
                      <a:pt x="8" y="8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4" y="29"/>
                    </a:lnTo>
                    <a:lnTo>
                      <a:pt x="5" y="31"/>
                    </a:ln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866"/>
              <p:cNvSpPr>
                <a:spLocks/>
              </p:cNvSpPr>
              <p:nvPr/>
            </p:nvSpPr>
            <p:spPr bwMode="auto">
              <a:xfrm>
                <a:off x="3534" y="-212"/>
                <a:ext cx="9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1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8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4" y="11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867"/>
              <p:cNvSpPr>
                <a:spLocks/>
              </p:cNvSpPr>
              <p:nvPr/>
            </p:nvSpPr>
            <p:spPr bwMode="auto">
              <a:xfrm>
                <a:off x="3529" y="-171"/>
                <a:ext cx="55" cy="41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1"/>
                  </a:cxn>
                  <a:cxn ang="0">
                    <a:pos x="18" y="41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1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1"/>
                    </a:lnTo>
                    <a:lnTo>
                      <a:pt x="18" y="41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868"/>
              <p:cNvSpPr>
                <a:spLocks/>
              </p:cNvSpPr>
              <p:nvPr/>
            </p:nvSpPr>
            <p:spPr bwMode="auto">
              <a:xfrm>
                <a:off x="3543" y="-165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869"/>
              <p:cNvSpPr>
                <a:spLocks/>
              </p:cNvSpPr>
              <p:nvPr/>
            </p:nvSpPr>
            <p:spPr bwMode="auto">
              <a:xfrm>
                <a:off x="3544" y="-163"/>
                <a:ext cx="6" cy="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6" y="33"/>
                  </a:cxn>
                  <a:cxn ang="0">
                    <a:pos x="6" y="0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870"/>
              <p:cNvSpPr>
                <a:spLocks/>
              </p:cNvSpPr>
              <p:nvPr/>
            </p:nvSpPr>
            <p:spPr bwMode="auto">
              <a:xfrm>
                <a:off x="3529" y="-119"/>
                <a:ext cx="58" cy="40"/>
              </a:xfrm>
              <a:custGeom>
                <a:avLst/>
                <a:gdLst/>
                <a:ahLst/>
                <a:cxnLst>
                  <a:cxn ang="0">
                    <a:pos x="50" y="26"/>
                  </a:cxn>
                  <a:cxn ang="0">
                    <a:pos x="44" y="29"/>
                  </a:cxn>
                  <a:cxn ang="0">
                    <a:pos x="53" y="34"/>
                  </a:cxn>
                  <a:cxn ang="0">
                    <a:pos x="58" y="24"/>
                  </a:cxn>
                  <a:cxn ang="0">
                    <a:pos x="55" y="9"/>
                  </a:cxn>
                  <a:cxn ang="0">
                    <a:pos x="46" y="5"/>
                  </a:cxn>
                  <a:cxn ang="0">
                    <a:pos x="46" y="3"/>
                  </a:cxn>
                  <a:cxn ang="0">
                    <a:pos x="20" y="0"/>
                  </a:cxn>
                  <a:cxn ang="0">
                    <a:pos x="9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1"/>
                  </a:cxn>
                  <a:cxn ang="0">
                    <a:pos x="17" y="40"/>
                  </a:cxn>
                  <a:cxn ang="0">
                    <a:pos x="30" y="37"/>
                  </a:cxn>
                  <a:cxn ang="0">
                    <a:pos x="37" y="32"/>
                  </a:cxn>
                  <a:cxn ang="0">
                    <a:pos x="40" y="23"/>
                  </a:cxn>
                  <a:cxn ang="0">
                    <a:pos x="37" y="9"/>
                  </a:cxn>
                  <a:cxn ang="0">
                    <a:pos x="27" y="9"/>
                  </a:cxn>
                  <a:cxn ang="0">
                    <a:pos x="34" y="11"/>
                  </a:cxn>
                  <a:cxn ang="0">
                    <a:pos x="34" y="20"/>
                  </a:cxn>
                  <a:cxn ang="0">
                    <a:pos x="34" y="18"/>
                  </a:cxn>
                  <a:cxn ang="0">
                    <a:pos x="37" y="21"/>
                  </a:cxn>
                  <a:cxn ang="0">
                    <a:pos x="30" y="28"/>
                  </a:cxn>
                  <a:cxn ang="0">
                    <a:pos x="32" y="28"/>
                  </a:cxn>
                  <a:cxn ang="0">
                    <a:pos x="29" y="34"/>
                  </a:cxn>
                  <a:cxn ang="0">
                    <a:pos x="20" y="34"/>
                  </a:cxn>
                  <a:cxn ang="0">
                    <a:pos x="21" y="34"/>
                  </a:cxn>
                  <a:cxn ang="0">
                    <a:pos x="18" y="37"/>
                  </a:cxn>
                  <a:cxn ang="0">
                    <a:pos x="12" y="31"/>
                  </a:cxn>
                  <a:cxn ang="0">
                    <a:pos x="14" y="32"/>
                  </a:cxn>
                  <a:cxn ang="0">
                    <a:pos x="6" y="29"/>
                  </a:cxn>
                  <a:cxn ang="0">
                    <a:pos x="6" y="20"/>
                  </a:cxn>
                  <a:cxn ang="0">
                    <a:pos x="6" y="21"/>
                  </a:cxn>
                  <a:cxn ang="0">
                    <a:pos x="3" y="18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1" y="6"/>
                  </a:cxn>
                  <a:cxn ang="0">
                    <a:pos x="21" y="6"/>
                  </a:cxn>
                  <a:cxn ang="0">
                    <a:pos x="20" y="6"/>
                  </a:cxn>
                  <a:cxn ang="0">
                    <a:pos x="32" y="3"/>
                  </a:cxn>
                  <a:cxn ang="0">
                    <a:pos x="44" y="9"/>
                  </a:cxn>
                  <a:cxn ang="0">
                    <a:pos x="43" y="9"/>
                  </a:cxn>
                  <a:cxn ang="0">
                    <a:pos x="52" y="11"/>
                  </a:cxn>
                  <a:cxn ang="0">
                    <a:pos x="52" y="20"/>
                  </a:cxn>
                  <a:cxn ang="0">
                    <a:pos x="52" y="18"/>
                  </a:cxn>
                  <a:cxn ang="0">
                    <a:pos x="55" y="23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47" y="34"/>
                  </a:cxn>
                  <a:cxn ang="0">
                    <a:pos x="50" y="31"/>
                  </a:cxn>
                  <a:cxn ang="0">
                    <a:pos x="49" y="34"/>
                  </a:cxn>
                </a:cxnLst>
                <a:rect l="0" t="0" r="r" b="b"/>
                <a:pathLst>
                  <a:path w="58" h="40">
                    <a:moveTo>
                      <a:pt x="53" y="31"/>
                    </a:moveTo>
                    <a:lnTo>
                      <a:pt x="50" y="26"/>
                    </a:lnTo>
                    <a:lnTo>
                      <a:pt x="46" y="29"/>
                    </a:lnTo>
                    <a:lnTo>
                      <a:pt x="44" y="29"/>
                    </a:lnTo>
                    <a:lnTo>
                      <a:pt x="44" y="40"/>
                    </a:lnTo>
                    <a:lnTo>
                      <a:pt x="53" y="34"/>
                    </a:lnTo>
                    <a:lnTo>
                      <a:pt x="55" y="32"/>
                    </a:lnTo>
                    <a:lnTo>
                      <a:pt x="58" y="24"/>
                    </a:lnTo>
                    <a:lnTo>
                      <a:pt x="58" y="17"/>
                    </a:lnTo>
                    <a:lnTo>
                      <a:pt x="55" y="9"/>
                    </a:lnTo>
                    <a:lnTo>
                      <a:pt x="53" y="9"/>
                    </a:lnTo>
                    <a:lnTo>
                      <a:pt x="46" y="5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34" y="0"/>
                    </a:lnTo>
                    <a:lnTo>
                      <a:pt x="20" y="0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3" y="31"/>
                    </a:lnTo>
                    <a:lnTo>
                      <a:pt x="9" y="37"/>
                    </a:lnTo>
                    <a:lnTo>
                      <a:pt x="17" y="40"/>
                    </a:lnTo>
                    <a:lnTo>
                      <a:pt x="23" y="40"/>
                    </a:lnTo>
                    <a:lnTo>
                      <a:pt x="30" y="37"/>
                    </a:lnTo>
                    <a:lnTo>
                      <a:pt x="32" y="37"/>
                    </a:lnTo>
                    <a:lnTo>
                      <a:pt x="37" y="32"/>
                    </a:lnTo>
                    <a:lnTo>
                      <a:pt x="37" y="31"/>
                    </a:lnTo>
                    <a:lnTo>
                      <a:pt x="40" y="23"/>
                    </a:lnTo>
                    <a:lnTo>
                      <a:pt x="40" y="17"/>
                    </a:lnTo>
                    <a:lnTo>
                      <a:pt x="37" y="9"/>
                    </a:lnTo>
                    <a:lnTo>
                      <a:pt x="32" y="5"/>
                    </a:lnTo>
                    <a:lnTo>
                      <a:pt x="27" y="9"/>
                    </a:lnTo>
                    <a:lnTo>
                      <a:pt x="32" y="14"/>
                    </a:lnTo>
                    <a:lnTo>
                      <a:pt x="34" y="11"/>
                    </a:lnTo>
                    <a:lnTo>
                      <a:pt x="30" y="12"/>
                    </a:lnTo>
                    <a:lnTo>
                      <a:pt x="34" y="20"/>
                    </a:lnTo>
                    <a:lnTo>
                      <a:pt x="37" y="18"/>
                    </a:lnTo>
                    <a:lnTo>
                      <a:pt x="34" y="18"/>
                    </a:lnTo>
                    <a:lnTo>
                      <a:pt x="34" y="21"/>
                    </a:lnTo>
                    <a:lnTo>
                      <a:pt x="37" y="21"/>
                    </a:lnTo>
                    <a:lnTo>
                      <a:pt x="34" y="20"/>
                    </a:lnTo>
                    <a:lnTo>
                      <a:pt x="30" y="28"/>
                    </a:lnTo>
                    <a:lnTo>
                      <a:pt x="34" y="29"/>
                    </a:lnTo>
                    <a:lnTo>
                      <a:pt x="32" y="28"/>
                    </a:lnTo>
                    <a:lnTo>
                      <a:pt x="27" y="32"/>
                    </a:lnTo>
                    <a:lnTo>
                      <a:pt x="29" y="34"/>
                    </a:lnTo>
                    <a:lnTo>
                      <a:pt x="27" y="31"/>
                    </a:lnTo>
                    <a:lnTo>
                      <a:pt x="20" y="34"/>
                    </a:lnTo>
                    <a:lnTo>
                      <a:pt x="21" y="37"/>
                    </a:lnTo>
                    <a:lnTo>
                      <a:pt x="21" y="34"/>
                    </a:lnTo>
                    <a:lnTo>
                      <a:pt x="18" y="34"/>
                    </a:lnTo>
                    <a:lnTo>
                      <a:pt x="18" y="37"/>
                    </a:lnTo>
                    <a:lnTo>
                      <a:pt x="20" y="34"/>
                    </a:lnTo>
                    <a:lnTo>
                      <a:pt x="12" y="31"/>
                    </a:lnTo>
                    <a:lnTo>
                      <a:pt x="11" y="34"/>
                    </a:lnTo>
                    <a:lnTo>
                      <a:pt x="14" y="32"/>
                    </a:lnTo>
                    <a:lnTo>
                      <a:pt x="9" y="28"/>
                    </a:lnTo>
                    <a:lnTo>
                      <a:pt x="6" y="29"/>
                    </a:lnTo>
                    <a:lnTo>
                      <a:pt x="9" y="28"/>
                    </a:lnTo>
                    <a:lnTo>
                      <a:pt x="6" y="20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4" y="9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21" y="6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2" y="6"/>
                    </a:lnTo>
                    <a:lnTo>
                      <a:pt x="44" y="9"/>
                    </a:lnTo>
                    <a:lnTo>
                      <a:pt x="44" y="6"/>
                    </a:lnTo>
                    <a:lnTo>
                      <a:pt x="43" y="9"/>
                    </a:lnTo>
                    <a:lnTo>
                      <a:pt x="50" y="14"/>
                    </a:lnTo>
                    <a:lnTo>
                      <a:pt x="52" y="11"/>
                    </a:lnTo>
                    <a:lnTo>
                      <a:pt x="49" y="12"/>
                    </a:lnTo>
                    <a:lnTo>
                      <a:pt x="52" y="20"/>
                    </a:lnTo>
                    <a:lnTo>
                      <a:pt x="55" y="18"/>
                    </a:lnTo>
                    <a:lnTo>
                      <a:pt x="52" y="18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1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0" y="29"/>
                    </a:lnTo>
                    <a:lnTo>
                      <a:pt x="46" y="32"/>
                    </a:lnTo>
                    <a:lnTo>
                      <a:pt x="47" y="34"/>
                    </a:lnTo>
                    <a:lnTo>
                      <a:pt x="50" y="34"/>
                    </a:lnTo>
                    <a:lnTo>
                      <a:pt x="50" y="31"/>
                    </a:lnTo>
                    <a:lnTo>
                      <a:pt x="47" y="31"/>
                    </a:lnTo>
                    <a:lnTo>
                      <a:pt x="49" y="34"/>
                    </a:lnTo>
                    <a:lnTo>
                      <a:pt x="53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871"/>
              <p:cNvSpPr>
                <a:spLocks/>
              </p:cNvSpPr>
              <p:nvPr/>
            </p:nvSpPr>
            <p:spPr bwMode="auto">
              <a:xfrm>
                <a:off x="3575" y="-110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872"/>
              <p:cNvSpPr>
                <a:spLocks/>
              </p:cNvSpPr>
              <p:nvPr/>
            </p:nvSpPr>
            <p:spPr bwMode="auto">
              <a:xfrm>
                <a:off x="3534" y="-116"/>
                <a:ext cx="48" cy="15"/>
              </a:xfrm>
              <a:custGeom>
                <a:avLst/>
                <a:gdLst/>
                <a:ahLst/>
                <a:cxnLst>
                  <a:cxn ang="0">
                    <a:pos x="45" y="14"/>
                  </a:cxn>
                  <a:cxn ang="0">
                    <a:pos x="48" y="9"/>
                  </a:cxn>
                  <a:cxn ang="0">
                    <a:pos x="41" y="5"/>
                  </a:cxn>
                  <a:cxn ang="0">
                    <a:pos x="39" y="3"/>
                  </a:cxn>
                  <a:cxn ang="0">
                    <a:pos x="41" y="3"/>
                  </a:cxn>
                  <a:cxn ang="0">
                    <a:pos x="29" y="0"/>
                  </a:cxn>
                  <a:cxn ang="0">
                    <a:pos x="15" y="0"/>
                  </a:cxn>
                  <a:cxn ang="0">
                    <a:pos x="6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0" y="12"/>
                  </a:cxn>
                  <a:cxn ang="0">
                    <a:pos x="4" y="15"/>
                  </a:cxn>
                  <a:cxn ang="0">
                    <a:pos x="9" y="8"/>
                  </a:cxn>
                  <a:cxn ang="0">
                    <a:pos x="6" y="6"/>
                  </a:cxn>
                  <a:cxn ang="0">
                    <a:pos x="7" y="9"/>
                  </a:cxn>
                  <a:cxn ang="0">
                    <a:pos x="16" y="6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27" y="6"/>
                  </a:cxn>
                  <a:cxn ang="0">
                    <a:pos x="27" y="3"/>
                  </a:cxn>
                  <a:cxn ang="0">
                    <a:pos x="27" y="6"/>
                  </a:cxn>
                  <a:cxn ang="0">
                    <a:pos x="39" y="9"/>
                  </a:cxn>
                  <a:cxn ang="0">
                    <a:pos x="39" y="6"/>
                  </a:cxn>
                  <a:cxn ang="0">
                    <a:pos x="38" y="9"/>
                  </a:cxn>
                  <a:cxn ang="0">
                    <a:pos x="45" y="14"/>
                  </a:cxn>
                </a:cxnLst>
                <a:rect l="0" t="0" r="r" b="b"/>
                <a:pathLst>
                  <a:path w="48" h="15">
                    <a:moveTo>
                      <a:pt x="45" y="14"/>
                    </a:moveTo>
                    <a:lnTo>
                      <a:pt x="48" y="9"/>
                    </a:lnTo>
                    <a:lnTo>
                      <a:pt x="41" y="5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29" y="0"/>
                    </a:lnTo>
                    <a:lnTo>
                      <a:pt x="15" y="0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0" y="12"/>
                    </a:lnTo>
                    <a:lnTo>
                      <a:pt x="4" y="15"/>
                    </a:lnTo>
                    <a:lnTo>
                      <a:pt x="9" y="8"/>
                    </a:lnTo>
                    <a:lnTo>
                      <a:pt x="6" y="6"/>
                    </a:lnTo>
                    <a:lnTo>
                      <a:pt x="7" y="9"/>
                    </a:lnTo>
                    <a:lnTo>
                      <a:pt x="16" y="6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27" y="6"/>
                    </a:lnTo>
                    <a:lnTo>
                      <a:pt x="27" y="3"/>
                    </a:lnTo>
                    <a:lnTo>
                      <a:pt x="27" y="6"/>
                    </a:lnTo>
                    <a:lnTo>
                      <a:pt x="39" y="9"/>
                    </a:lnTo>
                    <a:lnTo>
                      <a:pt x="39" y="6"/>
                    </a:lnTo>
                    <a:lnTo>
                      <a:pt x="38" y="9"/>
                    </a:lnTo>
                    <a:lnTo>
                      <a:pt x="4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873"/>
              <p:cNvSpPr>
                <a:spLocks/>
              </p:cNvSpPr>
              <p:nvPr/>
            </p:nvSpPr>
            <p:spPr bwMode="auto">
              <a:xfrm>
                <a:off x="3530" y="-114"/>
                <a:ext cx="16" cy="32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3" y="0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4" y="26"/>
                  </a:cxn>
                  <a:cxn ang="0">
                    <a:pos x="5" y="27"/>
                  </a:cxn>
                  <a:cxn ang="0">
                    <a:pos x="13" y="32"/>
                  </a:cxn>
                  <a:cxn ang="0">
                    <a:pos x="16" y="27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10" y="23"/>
                  </a:cxn>
                  <a:cxn ang="0">
                    <a:pos x="7" y="15"/>
                  </a:cxn>
                  <a:cxn ang="0">
                    <a:pos x="4" y="16"/>
                  </a:cxn>
                  <a:cxn ang="0">
                    <a:pos x="7" y="16"/>
                  </a:cxn>
                  <a:cxn ang="0">
                    <a:pos x="7" y="13"/>
                  </a:cxn>
                  <a:cxn ang="0">
                    <a:pos x="4" y="13"/>
                  </a:cxn>
                  <a:cxn ang="0">
                    <a:pos x="7" y="15"/>
                  </a:cxn>
                  <a:cxn ang="0">
                    <a:pos x="10" y="7"/>
                  </a:cxn>
                  <a:cxn ang="0">
                    <a:pos x="7" y="6"/>
                  </a:cxn>
                  <a:cxn ang="0">
                    <a:pos x="8" y="9"/>
                  </a:cxn>
                  <a:cxn ang="0">
                    <a:pos x="16" y="4"/>
                  </a:cxn>
                </a:cxnLst>
                <a:rect l="0" t="0" r="r" b="b"/>
                <a:pathLst>
                  <a:path w="16" h="32">
                    <a:moveTo>
                      <a:pt x="16" y="4"/>
                    </a:moveTo>
                    <a:lnTo>
                      <a:pt x="13" y="0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4" y="26"/>
                    </a:lnTo>
                    <a:lnTo>
                      <a:pt x="5" y="27"/>
                    </a:lnTo>
                    <a:lnTo>
                      <a:pt x="13" y="32"/>
                    </a:lnTo>
                    <a:lnTo>
                      <a:pt x="16" y="27"/>
                    </a:lnTo>
                    <a:lnTo>
                      <a:pt x="8" y="23"/>
                    </a:lnTo>
                    <a:lnTo>
                      <a:pt x="7" y="24"/>
                    </a:lnTo>
                    <a:lnTo>
                      <a:pt x="10" y="23"/>
                    </a:lnTo>
                    <a:lnTo>
                      <a:pt x="7" y="15"/>
                    </a:lnTo>
                    <a:lnTo>
                      <a:pt x="4" y="16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4" y="13"/>
                    </a:lnTo>
                    <a:lnTo>
                      <a:pt x="7" y="15"/>
                    </a:lnTo>
                    <a:lnTo>
                      <a:pt x="10" y="7"/>
                    </a:lnTo>
                    <a:lnTo>
                      <a:pt x="7" y="6"/>
                    </a:lnTo>
                    <a:lnTo>
                      <a:pt x="8" y="9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874"/>
              <p:cNvSpPr>
                <a:spLocks/>
              </p:cNvSpPr>
              <p:nvPr/>
            </p:nvSpPr>
            <p:spPr bwMode="auto">
              <a:xfrm>
                <a:off x="3534" y="-98"/>
                <a:ext cx="32" cy="1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12" y="16"/>
                  </a:cxn>
                  <a:cxn ang="0">
                    <a:pos x="18" y="16"/>
                  </a:cxn>
                  <a:cxn ang="0">
                    <a:pos x="25" y="13"/>
                  </a:cxn>
                  <a:cxn ang="0">
                    <a:pos x="27" y="11"/>
                  </a:cxn>
                  <a:cxn ang="0">
                    <a:pos x="32" y="3"/>
                  </a:cxn>
                  <a:cxn ang="0">
                    <a:pos x="27" y="0"/>
                  </a:cxn>
                  <a:cxn ang="0">
                    <a:pos x="22" y="8"/>
                  </a:cxn>
                  <a:cxn ang="0">
                    <a:pos x="24" y="10"/>
                  </a:cxn>
                  <a:cxn ang="0">
                    <a:pos x="22" y="7"/>
                  </a:cxn>
                  <a:cxn ang="0">
                    <a:pos x="15" y="10"/>
                  </a:cxn>
                  <a:cxn ang="0">
                    <a:pos x="16" y="13"/>
                  </a:cxn>
                  <a:cxn ang="0">
                    <a:pos x="16" y="10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5" y="10"/>
                  </a:cxn>
                  <a:cxn ang="0">
                    <a:pos x="7" y="7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4" y="0"/>
                  </a:cxn>
                </a:cxnLst>
                <a:rect l="0" t="0" r="r" b="b"/>
                <a:pathLst>
                  <a:path w="32" h="16">
                    <a:moveTo>
                      <a:pt x="4" y="0"/>
                    </a:moveTo>
                    <a:lnTo>
                      <a:pt x="0" y="3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12" y="16"/>
                    </a:lnTo>
                    <a:lnTo>
                      <a:pt x="18" y="16"/>
                    </a:lnTo>
                    <a:lnTo>
                      <a:pt x="25" y="13"/>
                    </a:lnTo>
                    <a:lnTo>
                      <a:pt x="27" y="11"/>
                    </a:lnTo>
                    <a:lnTo>
                      <a:pt x="32" y="3"/>
                    </a:lnTo>
                    <a:lnTo>
                      <a:pt x="27" y="0"/>
                    </a:lnTo>
                    <a:lnTo>
                      <a:pt x="22" y="8"/>
                    </a:lnTo>
                    <a:lnTo>
                      <a:pt x="24" y="10"/>
                    </a:lnTo>
                    <a:lnTo>
                      <a:pt x="22" y="7"/>
                    </a:lnTo>
                    <a:lnTo>
                      <a:pt x="15" y="10"/>
                    </a:lnTo>
                    <a:lnTo>
                      <a:pt x="16" y="13"/>
                    </a:lnTo>
                    <a:lnTo>
                      <a:pt x="16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5" y="10"/>
                    </a:lnTo>
                    <a:lnTo>
                      <a:pt x="7" y="7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875"/>
              <p:cNvSpPr>
                <a:spLocks/>
              </p:cNvSpPr>
              <p:nvPr/>
            </p:nvSpPr>
            <p:spPr bwMode="auto">
              <a:xfrm>
                <a:off x="3550" y="-116"/>
                <a:ext cx="16" cy="32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3" y="32"/>
                  </a:cxn>
                  <a:cxn ang="0">
                    <a:pos x="11" y="28"/>
                  </a:cxn>
                  <a:cxn ang="0">
                    <a:pos x="13" y="26"/>
                  </a:cxn>
                  <a:cxn ang="0">
                    <a:pos x="16" y="18"/>
                  </a:cxn>
                  <a:cxn ang="0">
                    <a:pos x="16" y="12"/>
                  </a:cxn>
                  <a:cxn ang="0">
                    <a:pos x="13" y="5"/>
                  </a:cxn>
                  <a:cxn ang="0">
                    <a:pos x="11" y="5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8" y="9"/>
                  </a:cxn>
                  <a:cxn ang="0">
                    <a:pos x="9" y="6"/>
                  </a:cxn>
                  <a:cxn ang="0">
                    <a:pos x="6" y="8"/>
                  </a:cxn>
                  <a:cxn ang="0">
                    <a:pos x="9" y="15"/>
                  </a:cxn>
                  <a:cxn ang="0">
                    <a:pos x="13" y="14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13" y="17"/>
                  </a:cxn>
                  <a:cxn ang="0">
                    <a:pos x="9" y="15"/>
                  </a:cxn>
                  <a:cxn ang="0">
                    <a:pos x="6" y="23"/>
                  </a:cxn>
                  <a:cxn ang="0">
                    <a:pos x="9" y="25"/>
                  </a:cxn>
                  <a:cxn ang="0">
                    <a:pos x="8" y="23"/>
                  </a:cxn>
                  <a:cxn ang="0">
                    <a:pos x="0" y="28"/>
                  </a:cxn>
                </a:cxnLst>
                <a:rect l="0" t="0" r="r" b="b"/>
                <a:pathLst>
                  <a:path w="16" h="32">
                    <a:moveTo>
                      <a:pt x="0" y="28"/>
                    </a:moveTo>
                    <a:lnTo>
                      <a:pt x="3" y="32"/>
                    </a:lnTo>
                    <a:lnTo>
                      <a:pt x="11" y="28"/>
                    </a:lnTo>
                    <a:lnTo>
                      <a:pt x="13" y="26"/>
                    </a:lnTo>
                    <a:lnTo>
                      <a:pt x="16" y="18"/>
                    </a:lnTo>
                    <a:lnTo>
                      <a:pt x="16" y="12"/>
                    </a:lnTo>
                    <a:lnTo>
                      <a:pt x="13" y="5"/>
                    </a:lnTo>
                    <a:lnTo>
                      <a:pt x="11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8" y="9"/>
                    </a:lnTo>
                    <a:lnTo>
                      <a:pt x="9" y="6"/>
                    </a:lnTo>
                    <a:lnTo>
                      <a:pt x="6" y="8"/>
                    </a:lnTo>
                    <a:lnTo>
                      <a:pt x="9" y="15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9" y="15"/>
                    </a:lnTo>
                    <a:lnTo>
                      <a:pt x="6" y="23"/>
                    </a:lnTo>
                    <a:lnTo>
                      <a:pt x="9" y="25"/>
                    </a:lnTo>
                    <a:lnTo>
                      <a:pt x="8" y="23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876"/>
              <p:cNvSpPr>
                <a:spLocks/>
              </p:cNvSpPr>
              <p:nvPr/>
            </p:nvSpPr>
            <p:spPr bwMode="auto">
              <a:xfrm>
                <a:off x="3547" y="-117"/>
                <a:ext cx="17" cy="15"/>
              </a:xfrm>
              <a:custGeom>
                <a:avLst/>
                <a:gdLst/>
                <a:ahLst/>
                <a:cxnLst>
                  <a:cxn ang="0">
                    <a:pos x="12" y="15"/>
                  </a:cxn>
                  <a:cxn ang="0">
                    <a:pos x="17" y="12"/>
                  </a:cxn>
                  <a:cxn ang="0">
                    <a:pos x="12" y="4"/>
                  </a:cxn>
                  <a:cxn ang="0">
                    <a:pos x="11" y="3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8" y="9"/>
                  </a:cxn>
                  <a:cxn ang="0">
                    <a:pos x="9" y="6"/>
                  </a:cxn>
                  <a:cxn ang="0">
                    <a:pos x="8" y="7"/>
                  </a:cxn>
                  <a:cxn ang="0">
                    <a:pos x="12" y="15"/>
                  </a:cxn>
                </a:cxnLst>
                <a:rect l="0" t="0" r="r" b="b"/>
                <a:pathLst>
                  <a:path w="17" h="15">
                    <a:moveTo>
                      <a:pt x="12" y="15"/>
                    </a:moveTo>
                    <a:lnTo>
                      <a:pt x="17" y="12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8" y="9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877"/>
              <p:cNvSpPr>
                <a:spLocks/>
              </p:cNvSpPr>
              <p:nvPr/>
            </p:nvSpPr>
            <p:spPr bwMode="auto">
              <a:xfrm>
                <a:off x="3527" y="-72"/>
                <a:ext cx="58" cy="37"/>
              </a:xfrm>
              <a:custGeom>
                <a:avLst/>
                <a:gdLst/>
                <a:ahLst/>
                <a:cxnLst>
                  <a:cxn ang="0">
                    <a:pos x="55" y="5"/>
                  </a:cxn>
                  <a:cxn ang="0">
                    <a:pos x="48" y="0"/>
                  </a:cxn>
                  <a:cxn ang="0">
                    <a:pos x="37" y="5"/>
                  </a:cxn>
                  <a:cxn ang="0">
                    <a:pos x="34" y="8"/>
                  </a:cxn>
                  <a:cxn ang="0">
                    <a:pos x="31" y="13"/>
                  </a:cxn>
                  <a:cxn ang="0">
                    <a:pos x="29" y="23"/>
                  </a:cxn>
                  <a:cxn ang="0">
                    <a:pos x="26" y="28"/>
                  </a:cxn>
                  <a:cxn ang="0">
                    <a:pos x="23" y="31"/>
                  </a:cxn>
                  <a:cxn ang="0">
                    <a:pos x="19" y="34"/>
                  </a:cxn>
                  <a:cxn ang="0">
                    <a:pos x="11" y="34"/>
                  </a:cxn>
                  <a:cxn ang="0">
                    <a:pos x="7" y="31"/>
                  </a:cxn>
                  <a:cxn ang="0">
                    <a:pos x="3" y="23"/>
                  </a:cxn>
                  <a:cxn ang="0">
                    <a:pos x="3" y="14"/>
                  </a:cxn>
                  <a:cxn ang="0">
                    <a:pos x="7" y="6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29" y="14"/>
                  </a:cxn>
                  <a:cxn ang="0">
                    <a:pos x="29" y="23"/>
                  </a:cxn>
                  <a:cxn ang="0">
                    <a:pos x="36" y="32"/>
                  </a:cxn>
                  <a:cxn ang="0">
                    <a:pos x="36" y="32"/>
                  </a:cxn>
                  <a:cxn ang="0">
                    <a:pos x="49" y="37"/>
                  </a:cxn>
                  <a:cxn ang="0">
                    <a:pos x="58" y="25"/>
                  </a:cxn>
                  <a:cxn ang="0">
                    <a:pos x="52" y="23"/>
                  </a:cxn>
                  <a:cxn ang="0">
                    <a:pos x="49" y="29"/>
                  </a:cxn>
                  <a:cxn ang="0">
                    <a:pos x="46" y="32"/>
                  </a:cxn>
                  <a:cxn ang="0">
                    <a:pos x="43" y="31"/>
                  </a:cxn>
                  <a:cxn ang="0">
                    <a:pos x="40" y="29"/>
                  </a:cxn>
                  <a:cxn ang="0">
                    <a:pos x="39" y="26"/>
                  </a:cxn>
                  <a:cxn ang="0">
                    <a:pos x="36" y="22"/>
                  </a:cxn>
                  <a:cxn ang="0">
                    <a:pos x="32" y="1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19" y="0"/>
                  </a:cxn>
                  <a:cxn ang="0">
                    <a:pos x="5" y="5"/>
                  </a:cxn>
                  <a:cxn ang="0">
                    <a:pos x="0" y="25"/>
                  </a:cxn>
                  <a:cxn ang="0">
                    <a:pos x="10" y="37"/>
                  </a:cxn>
                  <a:cxn ang="0">
                    <a:pos x="28" y="32"/>
                  </a:cxn>
                  <a:cxn ang="0">
                    <a:pos x="28" y="32"/>
                  </a:cxn>
                  <a:cxn ang="0">
                    <a:pos x="32" y="23"/>
                  </a:cxn>
                  <a:cxn ang="0">
                    <a:pos x="32" y="14"/>
                  </a:cxn>
                  <a:cxn ang="0">
                    <a:pos x="36" y="10"/>
                  </a:cxn>
                  <a:cxn ang="0">
                    <a:pos x="39" y="6"/>
                  </a:cxn>
                  <a:cxn ang="0">
                    <a:pos x="43" y="3"/>
                  </a:cxn>
                  <a:cxn ang="0">
                    <a:pos x="48" y="3"/>
                  </a:cxn>
                  <a:cxn ang="0">
                    <a:pos x="52" y="6"/>
                  </a:cxn>
                </a:cxnLst>
                <a:rect l="0" t="0" r="r" b="b"/>
                <a:pathLst>
                  <a:path w="58" h="37">
                    <a:moveTo>
                      <a:pt x="52" y="16"/>
                    </a:moveTo>
                    <a:lnTo>
                      <a:pt x="58" y="13"/>
                    </a:lnTo>
                    <a:lnTo>
                      <a:pt x="55" y="5"/>
                    </a:lnTo>
                    <a:lnTo>
                      <a:pt x="54" y="5"/>
                    </a:lnTo>
                    <a:lnTo>
                      <a:pt x="49" y="2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42" y="2"/>
                    </a:lnTo>
                    <a:lnTo>
                      <a:pt x="37" y="5"/>
                    </a:lnTo>
                    <a:lnTo>
                      <a:pt x="36" y="6"/>
                    </a:lnTo>
                    <a:lnTo>
                      <a:pt x="37" y="5"/>
                    </a:lnTo>
                    <a:lnTo>
                      <a:pt x="34" y="8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1" y="13"/>
                    </a:lnTo>
                    <a:lnTo>
                      <a:pt x="29" y="14"/>
                    </a:lnTo>
                    <a:lnTo>
                      <a:pt x="26" y="23"/>
                    </a:lnTo>
                    <a:lnTo>
                      <a:pt x="29" y="23"/>
                    </a:lnTo>
                    <a:lnTo>
                      <a:pt x="28" y="22"/>
                    </a:lnTo>
                    <a:lnTo>
                      <a:pt x="25" y="26"/>
                    </a:lnTo>
                    <a:lnTo>
                      <a:pt x="26" y="28"/>
                    </a:lnTo>
                    <a:lnTo>
                      <a:pt x="25" y="26"/>
                    </a:lnTo>
                    <a:lnTo>
                      <a:pt x="22" y="29"/>
                    </a:lnTo>
                    <a:lnTo>
                      <a:pt x="23" y="31"/>
                    </a:lnTo>
                    <a:lnTo>
                      <a:pt x="22" y="29"/>
                    </a:lnTo>
                    <a:lnTo>
                      <a:pt x="17" y="32"/>
                    </a:lnTo>
                    <a:lnTo>
                      <a:pt x="19" y="34"/>
                    </a:lnTo>
                    <a:lnTo>
                      <a:pt x="19" y="31"/>
                    </a:lnTo>
                    <a:lnTo>
                      <a:pt x="11" y="31"/>
                    </a:lnTo>
                    <a:lnTo>
                      <a:pt x="11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7" y="31"/>
                    </a:lnTo>
                    <a:lnTo>
                      <a:pt x="10" y="29"/>
                    </a:lnTo>
                    <a:lnTo>
                      <a:pt x="7" y="22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4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10" y="8"/>
                    </a:lnTo>
                    <a:lnTo>
                      <a:pt x="7" y="6"/>
                    </a:lnTo>
                    <a:lnTo>
                      <a:pt x="8" y="10"/>
                    </a:lnTo>
                    <a:lnTo>
                      <a:pt x="13" y="6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17" y="6"/>
                    </a:lnTo>
                    <a:lnTo>
                      <a:pt x="22" y="10"/>
                    </a:lnTo>
                    <a:lnTo>
                      <a:pt x="23" y="6"/>
                    </a:lnTo>
                    <a:lnTo>
                      <a:pt x="22" y="10"/>
                    </a:lnTo>
                    <a:lnTo>
                      <a:pt x="25" y="13"/>
                    </a:lnTo>
                    <a:lnTo>
                      <a:pt x="26" y="10"/>
                    </a:lnTo>
                    <a:lnTo>
                      <a:pt x="25" y="11"/>
                    </a:lnTo>
                    <a:lnTo>
                      <a:pt x="28" y="16"/>
                    </a:lnTo>
                    <a:lnTo>
                      <a:pt x="29" y="14"/>
                    </a:lnTo>
                    <a:lnTo>
                      <a:pt x="26" y="16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5"/>
                    </a:lnTo>
                    <a:lnTo>
                      <a:pt x="34" y="29"/>
                    </a:lnTo>
                    <a:lnTo>
                      <a:pt x="36" y="32"/>
                    </a:lnTo>
                    <a:lnTo>
                      <a:pt x="34" y="31"/>
                    </a:lnTo>
                    <a:lnTo>
                      <a:pt x="37" y="34"/>
                    </a:lnTo>
                    <a:lnTo>
                      <a:pt x="36" y="32"/>
                    </a:lnTo>
                    <a:lnTo>
                      <a:pt x="37" y="34"/>
                    </a:lnTo>
                    <a:lnTo>
                      <a:pt x="42" y="37"/>
                    </a:lnTo>
                    <a:lnTo>
                      <a:pt x="49" y="37"/>
                    </a:lnTo>
                    <a:lnTo>
                      <a:pt x="54" y="34"/>
                    </a:lnTo>
                    <a:lnTo>
                      <a:pt x="55" y="32"/>
                    </a:lnTo>
                    <a:lnTo>
                      <a:pt x="58" y="25"/>
                    </a:lnTo>
                    <a:lnTo>
                      <a:pt x="58" y="14"/>
                    </a:lnTo>
                    <a:lnTo>
                      <a:pt x="52" y="14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2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1" y="29"/>
                    </a:lnTo>
                    <a:lnTo>
                      <a:pt x="46" y="32"/>
                    </a:lnTo>
                    <a:lnTo>
                      <a:pt x="48" y="34"/>
                    </a:lnTo>
                    <a:lnTo>
                      <a:pt x="48" y="31"/>
                    </a:lnTo>
                    <a:lnTo>
                      <a:pt x="43" y="31"/>
                    </a:lnTo>
                    <a:lnTo>
                      <a:pt x="43" y="34"/>
                    </a:lnTo>
                    <a:lnTo>
                      <a:pt x="45" y="32"/>
                    </a:lnTo>
                    <a:lnTo>
                      <a:pt x="40" y="29"/>
                    </a:lnTo>
                    <a:lnTo>
                      <a:pt x="39" y="31"/>
                    </a:lnTo>
                    <a:lnTo>
                      <a:pt x="42" y="29"/>
                    </a:lnTo>
                    <a:lnTo>
                      <a:pt x="39" y="26"/>
                    </a:lnTo>
                    <a:lnTo>
                      <a:pt x="36" y="28"/>
                    </a:lnTo>
                    <a:lnTo>
                      <a:pt x="39" y="26"/>
                    </a:lnTo>
                    <a:lnTo>
                      <a:pt x="36" y="22"/>
                    </a:lnTo>
                    <a:lnTo>
                      <a:pt x="32" y="23"/>
                    </a:lnTo>
                    <a:lnTo>
                      <a:pt x="36" y="23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29" y="8"/>
                    </a:lnTo>
                    <a:lnTo>
                      <a:pt x="28" y="6"/>
                    </a:lnTo>
                    <a:lnTo>
                      <a:pt x="29" y="8"/>
                    </a:lnTo>
                    <a:lnTo>
                      <a:pt x="26" y="5"/>
                    </a:lnTo>
                    <a:lnTo>
                      <a:pt x="28" y="6"/>
                    </a:lnTo>
                    <a:lnTo>
                      <a:pt x="25" y="5"/>
                    </a:lnTo>
                    <a:lnTo>
                      <a:pt x="20" y="2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10" y="37"/>
                    </a:lnTo>
                    <a:lnTo>
                      <a:pt x="20" y="37"/>
                    </a:lnTo>
                    <a:lnTo>
                      <a:pt x="25" y="34"/>
                    </a:lnTo>
                    <a:lnTo>
                      <a:pt x="28" y="32"/>
                    </a:lnTo>
                    <a:lnTo>
                      <a:pt x="26" y="34"/>
                    </a:lnTo>
                    <a:lnTo>
                      <a:pt x="29" y="31"/>
                    </a:lnTo>
                    <a:lnTo>
                      <a:pt x="28" y="32"/>
                    </a:lnTo>
                    <a:lnTo>
                      <a:pt x="29" y="29"/>
                    </a:lnTo>
                    <a:lnTo>
                      <a:pt x="32" y="25"/>
                    </a:lnTo>
                    <a:lnTo>
                      <a:pt x="32" y="23"/>
                    </a:lnTo>
                    <a:lnTo>
                      <a:pt x="32" y="25"/>
                    </a:lnTo>
                    <a:lnTo>
                      <a:pt x="36" y="16"/>
                    </a:lnTo>
                    <a:lnTo>
                      <a:pt x="32" y="14"/>
                    </a:lnTo>
                    <a:lnTo>
                      <a:pt x="36" y="16"/>
                    </a:lnTo>
                    <a:lnTo>
                      <a:pt x="39" y="11"/>
                    </a:lnTo>
                    <a:lnTo>
                      <a:pt x="36" y="10"/>
                    </a:lnTo>
                    <a:lnTo>
                      <a:pt x="39" y="13"/>
                    </a:lnTo>
                    <a:lnTo>
                      <a:pt x="42" y="10"/>
                    </a:lnTo>
                    <a:lnTo>
                      <a:pt x="39" y="6"/>
                    </a:lnTo>
                    <a:lnTo>
                      <a:pt x="40" y="10"/>
                    </a:lnTo>
                    <a:lnTo>
                      <a:pt x="45" y="6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8" y="6"/>
                    </a:lnTo>
                    <a:lnTo>
                      <a:pt x="48" y="3"/>
                    </a:lnTo>
                    <a:lnTo>
                      <a:pt x="46" y="6"/>
                    </a:lnTo>
                    <a:lnTo>
                      <a:pt x="51" y="10"/>
                    </a:lnTo>
                    <a:lnTo>
                      <a:pt x="52" y="6"/>
                    </a:lnTo>
                    <a:lnTo>
                      <a:pt x="49" y="8"/>
                    </a:lnTo>
                    <a:lnTo>
                      <a:pt x="5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878"/>
              <p:cNvSpPr>
                <a:spLocks/>
              </p:cNvSpPr>
              <p:nvPr/>
            </p:nvSpPr>
            <p:spPr bwMode="auto">
              <a:xfrm>
                <a:off x="3527" y="-76"/>
                <a:ext cx="55" cy="42"/>
              </a:xfrm>
              <a:custGeom>
                <a:avLst/>
                <a:gdLst/>
                <a:ahLst/>
                <a:cxnLst>
                  <a:cxn ang="0">
                    <a:pos x="55" y="12"/>
                  </a:cxn>
                  <a:cxn ang="0">
                    <a:pos x="49" y="7"/>
                  </a:cxn>
                  <a:cxn ang="0">
                    <a:pos x="43" y="9"/>
                  </a:cxn>
                  <a:cxn ang="0">
                    <a:pos x="36" y="17"/>
                  </a:cxn>
                  <a:cxn ang="0">
                    <a:pos x="31" y="27"/>
                  </a:cxn>
                  <a:cxn ang="0">
                    <a:pos x="32" y="26"/>
                  </a:cxn>
                  <a:cxn ang="0">
                    <a:pos x="31" y="32"/>
                  </a:cxn>
                  <a:cxn ang="0">
                    <a:pos x="25" y="35"/>
                  </a:cxn>
                  <a:cxn ang="0">
                    <a:pos x="25" y="35"/>
                  </a:cxn>
                  <a:cxn ang="0">
                    <a:pos x="22" y="39"/>
                  </a:cxn>
                  <a:cxn ang="0">
                    <a:pos x="14" y="36"/>
                  </a:cxn>
                  <a:cxn ang="0">
                    <a:pos x="16" y="38"/>
                  </a:cxn>
                  <a:cxn ang="0">
                    <a:pos x="10" y="36"/>
                  </a:cxn>
                  <a:cxn ang="0">
                    <a:pos x="10" y="32"/>
                  </a:cxn>
                  <a:cxn ang="0">
                    <a:pos x="10" y="32"/>
                  </a:cxn>
                  <a:cxn ang="0">
                    <a:pos x="3" y="26"/>
                  </a:cxn>
                  <a:cxn ang="0">
                    <a:pos x="7" y="17"/>
                  </a:cxn>
                  <a:cxn ang="0">
                    <a:pos x="7" y="18"/>
                  </a:cxn>
                  <a:cxn ang="0">
                    <a:pos x="7" y="9"/>
                  </a:cxn>
                  <a:cxn ang="0">
                    <a:pos x="13" y="9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20" y="6"/>
                  </a:cxn>
                  <a:cxn ang="0">
                    <a:pos x="26" y="6"/>
                  </a:cxn>
                  <a:cxn ang="0">
                    <a:pos x="29" y="14"/>
                  </a:cxn>
                  <a:cxn ang="0">
                    <a:pos x="29" y="12"/>
                  </a:cxn>
                  <a:cxn ang="0">
                    <a:pos x="34" y="15"/>
                  </a:cxn>
                  <a:cxn ang="0">
                    <a:pos x="34" y="26"/>
                  </a:cxn>
                  <a:cxn ang="0">
                    <a:pos x="36" y="26"/>
                  </a:cxn>
                  <a:cxn ang="0">
                    <a:pos x="39" y="32"/>
                  </a:cxn>
                  <a:cxn ang="0">
                    <a:pos x="51" y="35"/>
                  </a:cxn>
                  <a:cxn ang="0">
                    <a:pos x="52" y="27"/>
                  </a:cxn>
                  <a:cxn ang="0">
                    <a:pos x="49" y="32"/>
                  </a:cxn>
                  <a:cxn ang="0">
                    <a:pos x="45" y="29"/>
                  </a:cxn>
                  <a:cxn ang="0">
                    <a:pos x="46" y="30"/>
                  </a:cxn>
                  <a:cxn ang="0">
                    <a:pos x="40" y="29"/>
                  </a:cxn>
                  <a:cxn ang="0">
                    <a:pos x="40" y="23"/>
                  </a:cxn>
                  <a:cxn ang="0">
                    <a:pos x="40" y="24"/>
                  </a:cxn>
                  <a:cxn ang="0">
                    <a:pos x="37" y="14"/>
                  </a:cxn>
                  <a:cxn ang="0">
                    <a:pos x="32" y="7"/>
                  </a:cxn>
                  <a:cxn ang="0">
                    <a:pos x="29" y="4"/>
                  </a:cxn>
                  <a:cxn ang="0">
                    <a:pos x="28" y="4"/>
                  </a:cxn>
                  <a:cxn ang="0">
                    <a:pos x="22" y="0"/>
                  </a:cxn>
                  <a:cxn ang="0">
                    <a:pos x="13" y="1"/>
                  </a:cxn>
                  <a:cxn ang="0">
                    <a:pos x="7" y="6"/>
                  </a:cxn>
                  <a:cxn ang="0">
                    <a:pos x="5" y="7"/>
                  </a:cxn>
                  <a:cxn ang="0">
                    <a:pos x="0" y="15"/>
                  </a:cxn>
                  <a:cxn ang="0">
                    <a:pos x="3" y="35"/>
                  </a:cxn>
                  <a:cxn ang="0">
                    <a:pos x="7" y="38"/>
                  </a:cxn>
                  <a:cxn ang="0">
                    <a:pos x="13" y="42"/>
                  </a:cxn>
                  <a:cxn ang="0">
                    <a:pos x="28" y="39"/>
                  </a:cxn>
                  <a:cxn ang="0">
                    <a:pos x="29" y="39"/>
                  </a:cxn>
                  <a:cxn ang="0">
                    <a:pos x="32" y="36"/>
                  </a:cxn>
                  <a:cxn ang="0">
                    <a:pos x="37" y="29"/>
                  </a:cxn>
                  <a:cxn ang="0">
                    <a:pos x="37" y="29"/>
                  </a:cxn>
                  <a:cxn ang="0">
                    <a:pos x="37" y="18"/>
                  </a:cxn>
                  <a:cxn ang="0">
                    <a:pos x="43" y="15"/>
                  </a:cxn>
                  <a:cxn ang="0">
                    <a:pos x="42" y="17"/>
                  </a:cxn>
                  <a:cxn ang="0">
                    <a:pos x="45" y="10"/>
                  </a:cxn>
                  <a:cxn ang="0">
                    <a:pos x="49" y="14"/>
                  </a:cxn>
                  <a:cxn ang="0">
                    <a:pos x="48" y="14"/>
                  </a:cxn>
                </a:cxnLst>
                <a:rect l="0" t="0" r="r" b="b"/>
                <a:pathLst>
                  <a:path w="55" h="42">
                    <a:moveTo>
                      <a:pt x="52" y="17"/>
                    </a:moveTo>
                    <a:lnTo>
                      <a:pt x="55" y="12"/>
                    </a:lnTo>
                    <a:lnTo>
                      <a:pt x="51" y="9"/>
                    </a:lnTo>
                    <a:lnTo>
                      <a:pt x="49" y="7"/>
                    </a:lnTo>
                    <a:lnTo>
                      <a:pt x="45" y="7"/>
                    </a:lnTo>
                    <a:lnTo>
                      <a:pt x="43" y="9"/>
                    </a:lnTo>
                    <a:lnTo>
                      <a:pt x="39" y="12"/>
                    </a:lnTo>
                    <a:lnTo>
                      <a:pt x="36" y="17"/>
                    </a:lnTo>
                    <a:lnTo>
                      <a:pt x="34" y="18"/>
                    </a:lnTo>
                    <a:lnTo>
                      <a:pt x="31" y="27"/>
                    </a:lnTo>
                    <a:lnTo>
                      <a:pt x="34" y="27"/>
                    </a:lnTo>
                    <a:lnTo>
                      <a:pt x="32" y="26"/>
                    </a:lnTo>
                    <a:lnTo>
                      <a:pt x="29" y="30"/>
                    </a:lnTo>
                    <a:lnTo>
                      <a:pt x="31" y="32"/>
                    </a:lnTo>
                    <a:lnTo>
                      <a:pt x="29" y="30"/>
                    </a:lnTo>
                    <a:lnTo>
                      <a:pt x="25" y="35"/>
                    </a:lnTo>
                    <a:lnTo>
                      <a:pt x="26" y="36"/>
                    </a:lnTo>
                    <a:lnTo>
                      <a:pt x="25" y="35"/>
                    </a:lnTo>
                    <a:lnTo>
                      <a:pt x="20" y="38"/>
                    </a:lnTo>
                    <a:lnTo>
                      <a:pt x="22" y="39"/>
                    </a:lnTo>
                    <a:lnTo>
                      <a:pt x="22" y="36"/>
                    </a:lnTo>
                    <a:lnTo>
                      <a:pt x="14" y="36"/>
                    </a:lnTo>
                    <a:lnTo>
                      <a:pt x="14" y="39"/>
                    </a:lnTo>
                    <a:lnTo>
                      <a:pt x="16" y="38"/>
                    </a:lnTo>
                    <a:lnTo>
                      <a:pt x="11" y="35"/>
                    </a:lnTo>
                    <a:lnTo>
                      <a:pt x="10" y="36"/>
                    </a:lnTo>
                    <a:lnTo>
                      <a:pt x="13" y="35"/>
                    </a:lnTo>
                    <a:lnTo>
                      <a:pt x="10" y="32"/>
                    </a:lnTo>
                    <a:lnTo>
                      <a:pt x="7" y="33"/>
                    </a:lnTo>
                    <a:lnTo>
                      <a:pt x="10" y="32"/>
                    </a:lnTo>
                    <a:lnTo>
                      <a:pt x="7" y="24"/>
                    </a:lnTo>
                    <a:lnTo>
                      <a:pt x="3" y="26"/>
                    </a:lnTo>
                    <a:lnTo>
                      <a:pt x="7" y="26"/>
                    </a:lnTo>
                    <a:lnTo>
                      <a:pt x="7" y="17"/>
                    </a:lnTo>
                    <a:lnTo>
                      <a:pt x="3" y="17"/>
                    </a:lnTo>
                    <a:lnTo>
                      <a:pt x="7" y="18"/>
                    </a:lnTo>
                    <a:lnTo>
                      <a:pt x="10" y="10"/>
                    </a:lnTo>
                    <a:lnTo>
                      <a:pt x="7" y="9"/>
                    </a:lnTo>
                    <a:lnTo>
                      <a:pt x="10" y="12"/>
                    </a:lnTo>
                    <a:lnTo>
                      <a:pt x="13" y="9"/>
                    </a:lnTo>
                    <a:lnTo>
                      <a:pt x="10" y="6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25" y="9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9" y="14"/>
                    </a:lnTo>
                    <a:lnTo>
                      <a:pt x="31" y="10"/>
                    </a:lnTo>
                    <a:lnTo>
                      <a:pt x="29" y="12"/>
                    </a:lnTo>
                    <a:lnTo>
                      <a:pt x="32" y="17"/>
                    </a:lnTo>
                    <a:lnTo>
                      <a:pt x="34" y="15"/>
                    </a:lnTo>
                    <a:lnTo>
                      <a:pt x="31" y="17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6" y="26"/>
                    </a:lnTo>
                    <a:lnTo>
                      <a:pt x="39" y="30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51" y="35"/>
                    </a:lnTo>
                    <a:lnTo>
                      <a:pt x="55" y="32"/>
                    </a:lnTo>
                    <a:lnTo>
                      <a:pt x="52" y="27"/>
                    </a:lnTo>
                    <a:lnTo>
                      <a:pt x="48" y="30"/>
                    </a:lnTo>
                    <a:lnTo>
                      <a:pt x="49" y="32"/>
                    </a:lnTo>
                    <a:lnTo>
                      <a:pt x="49" y="29"/>
                    </a:lnTo>
                    <a:lnTo>
                      <a:pt x="45" y="29"/>
                    </a:lnTo>
                    <a:lnTo>
                      <a:pt x="45" y="32"/>
                    </a:lnTo>
                    <a:lnTo>
                      <a:pt x="46" y="30"/>
                    </a:lnTo>
                    <a:lnTo>
                      <a:pt x="42" y="27"/>
                    </a:lnTo>
                    <a:lnTo>
                      <a:pt x="40" y="29"/>
                    </a:lnTo>
                    <a:lnTo>
                      <a:pt x="43" y="27"/>
                    </a:lnTo>
                    <a:lnTo>
                      <a:pt x="40" y="23"/>
                    </a:lnTo>
                    <a:lnTo>
                      <a:pt x="37" y="24"/>
                    </a:lnTo>
                    <a:lnTo>
                      <a:pt x="40" y="24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4" y="9"/>
                    </a:lnTo>
                    <a:lnTo>
                      <a:pt x="32" y="7"/>
                    </a:lnTo>
                    <a:lnTo>
                      <a:pt x="34" y="9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8" y="39"/>
                    </a:lnTo>
                    <a:lnTo>
                      <a:pt x="7" y="38"/>
                    </a:lnTo>
                    <a:lnTo>
                      <a:pt x="8" y="39"/>
                    </a:lnTo>
                    <a:lnTo>
                      <a:pt x="13" y="42"/>
                    </a:lnTo>
                    <a:lnTo>
                      <a:pt x="23" y="42"/>
                    </a:lnTo>
                    <a:lnTo>
                      <a:pt x="28" y="39"/>
                    </a:lnTo>
                    <a:lnTo>
                      <a:pt x="31" y="38"/>
                    </a:lnTo>
                    <a:lnTo>
                      <a:pt x="29" y="39"/>
                    </a:lnTo>
                    <a:lnTo>
                      <a:pt x="34" y="35"/>
                    </a:lnTo>
                    <a:lnTo>
                      <a:pt x="32" y="36"/>
                    </a:lnTo>
                    <a:lnTo>
                      <a:pt x="34" y="33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40" y="20"/>
                    </a:lnTo>
                    <a:lnTo>
                      <a:pt x="43" y="15"/>
                    </a:lnTo>
                    <a:lnTo>
                      <a:pt x="40" y="14"/>
                    </a:lnTo>
                    <a:lnTo>
                      <a:pt x="42" y="17"/>
                    </a:lnTo>
                    <a:lnTo>
                      <a:pt x="46" y="14"/>
                    </a:lnTo>
                    <a:lnTo>
                      <a:pt x="45" y="10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9" y="10"/>
                    </a:lnTo>
                    <a:lnTo>
                      <a:pt x="48" y="14"/>
                    </a:lnTo>
                    <a:lnTo>
                      <a:pt x="5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879"/>
              <p:cNvSpPr>
                <a:spLocks/>
              </p:cNvSpPr>
              <p:nvPr/>
            </p:nvSpPr>
            <p:spPr bwMode="auto">
              <a:xfrm>
                <a:off x="3575" y="-67"/>
                <a:ext cx="9" cy="2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7"/>
                  </a:cxn>
                  <a:cxn ang="0">
                    <a:pos x="9" y="20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8"/>
                  </a:cxn>
                  <a:cxn ang="0">
                    <a:pos x="6" y="18"/>
                  </a:cxn>
                  <a:cxn ang="0">
                    <a:pos x="3" y="17"/>
                  </a:cxn>
                  <a:cxn ang="0">
                    <a:pos x="0" y="24"/>
                  </a:cxn>
                </a:cxnLst>
                <a:rect l="0" t="0" r="r" b="b"/>
                <a:pathLst>
                  <a:path w="9" h="27">
                    <a:moveTo>
                      <a:pt x="0" y="24"/>
                    </a:moveTo>
                    <a:lnTo>
                      <a:pt x="6" y="27"/>
                    </a:lnTo>
                    <a:lnTo>
                      <a:pt x="9" y="20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880"/>
              <p:cNvSpPr>
                <a:spLocks/>
              </p:cNvSpPr>
              <p:nvPr/>
            </p:nvSpPr>
            <p:spPr bwMode="auto">
              <a:xfrm>
                <a:off x="3534" y="-69"/>
                <a:ext cx="9" cy="11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4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11">
                    <a:moveTo>
                      <a:pt x="9" y="3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4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881"/>
              <p:cNvSpPr>
                <a:spLocks/>
              </p:cNvSpPr>
              <p:nvPr/>
            </p:nvSpPr>
            <p:spPr bwMode="auto">
              <a:xfrm>
                <a:off x="3534" y="-47"/>
                <a:ext cx="9" cy="1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4" y="10"/>
                  </a:cxn>
                  <a:cxn ang="0">
                    <a:pos x="9" y="7"/>
                  </a:cxn>
                  <a:cxn ang="0">
                    <a:pos x="4" y="0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lnTo>
                      <a:pt x="0" y="3"/>
                    </a:lnTo>
                    <a:lnTo>
                      <a:pt x="4" y="10"/>
                    </a:lnTo>
                    <a:lnTo>
                      <a:pt x="9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882"/>
              <p:cNvSpPr>
                <a:spLocks/>
              </p:cNvSpPr>
              <p:nvPr/>
            </p:nvSpPr>
            <p:spPr bwMode="auto">
              <a:xfrm>
                <a:off x="3526" y="-26"/>
                <a:ext cx="59" cy="41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8"/>
                  </a:cxn>
                  <a:cxn ang="0">
                    <a:pos x="53" y="23"/>
                  </a:cxn>
                  <a:cxn ang="0">
                    <a:pos x="53" y="21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4"/>
                    </a:lnTo>
                    <a:lnTo>
                      <a:pt x="56" y="32"/>
                    </a:lnTo>
                    <a:lnTo>
                      <a:pt x="59" y="25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1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2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883"/>
              <p:cNvSpPr>
                <a:spLocks/>
              </p:cNvSpPr>
              <p:nvPr/>
            </p:nvSpPr>
            <p:spPr bwMode="auto">
              <a:xfrm>
                <a:off x="3532" y="-23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3" y="5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884"/>
              <p:cNvSpPr>
                <a:spLocks/>
              </p:cNvSpPr>
              <p:nvPr/>
            </p:nvSpPr>
            <p:spPr bwMode="auto">
              <a:xfrm>
                <a:off x="3530" y="-17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2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2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885"/>
              <p:cNvSpPr>
                <a:spLocks/>
              </p:cNvSpPr>
              <p:nvPr/>
            </p:nvSpPr>
            <p:spPr bwMode="auto">
              <a:xfrm>
                <a:off x="3534" y="0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886"/>
              <p:cNvSpPr>
                <a:spLocks/>
              </p:cNvSpPr>
              <p:nvPr/>
            </p:nvSpPr>
            <p:spPr bwMode="auto">
              <a:xfrm>
                <a:off x="3575" y="-17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Rectangle 887"/>
              <p:cNvSpPr>
                <a:spLocks noChangeArrowheads="1"/>
              </p:cNvSpPr>
              <p:nvPr/>
            </p:nvSpPr>
            <p:spPr bwMode="auto">
              <a:xfrm>
                <a:off x="3453" y="572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888"/>
              <p:cNvSpPr>
                <a:spLocks/>
              </p:cNvSpPr>
              <p:nvPr/>
            </p:nvSpPr>
            <p:spPr bwMode="auto">
              <a:xfrm>
                <a:off x="3561" y="455"/>
                <a:ext cx="23" cy="9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1" y="9"/>
                  </a:cxn>
                </a:cxnLst>
                <a:rect l="0" t="0" r="r" b="b"/>
                <a:pathLst>
                  <a:path w="23" h="9">
                    <a:moveTo>
                      <a:pt x="21" y="9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889"/>
              <p:cNvSpPr>
                <a:spLocks/>
              </p:cNvSpPr>
              <p:nvPr/>
            </p:nvSpPr>
            <p:spPr bwMode="auto">
              <a:xfrm>
                <a:off x="3564" y="458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890"/>
              <p:cNvSpPr>
                <a:spLocks/>
              </p:cNvSpPr>
              <p:nvPr/>
            </p:nvSpPr>
            <p:spPr bwMode="auto">
              <a:xfrm>
                <a:off x="3576" y="461"/>
                <a:ext cx="9" cy="2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9" y="27"/>
                  </a:cxn>
                  <a:cxn ang="0">
                    <a:pos x="9" y="24"/>
                  </a:cxn>
                  <a:cxn ang="0">
                    <a:pos x="9" y="0"/>
                  </a:cxn>
                </a:cxnLst>
                <a:rect l="0" t="0" r="r" b="b"/>
                <a:pathLst>
                  <a:path w="9" h="27">
                    <a:moveTo>
                      <a:pt x="9" y="0"/>
                    </a:moveTo>
                    <a:lnTo>
                      <a:pt x="3" y="0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9" y="2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891"/>
              <p:cNvSpPr>
                <a:spLocks/>
              </p:cNvSpPr>
              <p:nvPr/>
            </p:nvSpPr>
            <p:spPr bwMode="auto">
              <a:xfrm>
                <a:off x="3529" y="450"/>
                <a:ext cx="41" cy="44"/>
              </a:xfrm>
              <a:custGeom>
                <a:avLst/>
                <a:gdLst/>
                <a:ahLst/>
                <a:cxnLst>
                  <a:cxn ang="0">
                    <a:pos x="38" y="9"/>
                  </a:cxn>
                  <a:cxn ang="0">
                    <a:pos x="32" y="12"/>
                  </a:cxn>
                  <a:cxn ang="0">
                    <a:pos x="35" y="20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6"/>
                  </a:cxn>
                  <a:cxn ang="0">
                    <a:pos x="38" y="26"/>
                  </a:cxn>
                  <a:cxn ang="0">
                    <a:pos x="35" y="25"/>
                  </a:cxn>
                  <a:cxn ang="0">
                    <a:pos x="32" y="32"/>
                  </a:cxn>
                  <a:cxn ang="0">
                    <a:pos x="35" y="34"/>
                  </a:cxn>
                  <a:cxn ang="0">
                    <a:pos x="34" y="32"/>
                  </a:cxn>
                  <a:cxn ang="0">
                    <a:pos x="29" y="37"/>
                  </a:cxn>
                  <a:cxn ang="0">
                    <a:pos x="30" y="38"/>
                  </a:cxn>
                  <a:cxn ang="0">
                    <a:pos x="29" y="35"/>
                  </a:cxn>
                  <a:cxn ang="0">
                    <a:pos x="21" y="38"/>
                  </a:cxn>
                  <a:cxn ang="0">
                    <a:pos x="23" y="41"/>
                  </a:cxn>
                  <a:cxn ang="0">
                    <a:pos x="23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9"/>
                  </a:cxn>
                  <a:cxn ang="0">
                    <a:pos x="3" y="19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32" y="41"/>
                  </a:cxn>
                  <a:cxn ang="0">
                    <a:pos x="34" y="41"/>
                  </a:cxn>
                  <a:cxn ang="0">
                    <a:pos x="38" y="37"/>
                  </a:cxn>
                  <a:cxn ang="0">
                    <a:pos x="38" y="35"/>
                  </a:cxn>
                  <a:cxn ang="0">
                    <a:pos x="41" y="28"/>
                  </a:cxn>
                  <a:cxn ang="0">
                    <a:pos x="41" y="17"/>
                  </a:cxn>
                  <a:cxn ang="0">
                    <a:pos x="38" y="9"/>
                  </a:cxn>
                </a:cxnLst>
                <a:rect l="0" t="0" r="r" b="b"/>
                <a:pathLst>
                  <a:path w="41" h="44">
                    <a:moveTo>
                      <a:pt x="38" y="9"/>
                    </a:moveTo>
                    <a:lnTo>
                      <a:pt x="32" y="12"/>
                    </a:lnTo>
                    <a:lnTo>
                      <a:pt x="35" y="20"/>
                    </a:lnTo>
                    <a:lnTo>
                      <a:pt x="38" y="19"/>
                    </a:lnTo>
                    <a:lnTo>
                      <a:pt x="35" y="19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35" y="25"/>
                    </a:lnTo>
                    <a:lnTo>
                      <a:pt x="32" y="32"/>
                    </a:lnTo>
                    <a:lnTo>
                      <a:pt x="35" y="34"/>
                    </a:lnTo>
                    <a:lnTo>
                      <a:pt x="34" y="32"/>
                    </a:lnTo>
                    <a:lnTo>
                      <a:pt x="29" y="37"/>
                    </a:lnTo>
                    <a:lnTo>
                      <a:pt x="30" y="38"/>
                    </a:lnTo>
                    <a:lnTo>
                      <a:pt x="29" y="35"/>
                    </a:lnTo>
                    <a:lnTo>
                      <a:pt x="21" y="38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32" y="41"/>
                    </a:lnTo>
                    <a:lnTo>
                      <a:pt x="34" y="41"/>
                    </a:lnTo>
                    <a:lnTo>
                      <a:pt x="38" y="37"/>
                    </a:lnTo>
                    <a:lnTo>
                      <a:pt x="38" y="35"/>
                    </a:lnTo>
                    <a:lnTo>
                      <a:pt x="41" y="28"/>
                    </a:lnTo>
                    <a:lnTo>
                      <a:pt x="41" y="17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892"/>
              <p:cNvSpPr>
                <a:spLocks/>
              </p:cNvSpPr>
              <p:nvPr/>
            </p:nvSpPr>
            <p:spPr bwMode="auto">
              <a:xfrm>
                <a:off x="3552" y="459"/>
                <a:ext cx="15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7" y="5"/>
                  </a:cxn>
                  <a:cxn ang="0">
                    <a:pos x="11" y="10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9" y="17"/>
                  </a:cxn>
                  <a:cxn ang="0">
                    <a:pos x="12" y="17"/>
                  </a:cxn>
                  <a:cxn ang="0">
                    <a:pos x="9" y="16"/>
                  </a:cxn>
                  <a:cxn ang="0">
                    <a:pos x="6" y="23"/>
                  </a:cxn>
                  <a:cxn ang="0">
                    <a:pos x="9" y="25"/>
                  </a:cxn>
                  <a:cxn ang="0">
                    <a:pos x="7" y="23"/>
                  </a:cxn>
                  <a:cxn ang="0">
                    <a:pos x="0" y="28"/>
                  </a:cxn>
                  <a:cxn ang="0">
                    <a:pos x="3" y="32"/>
                  </a:cxn>
                  <a:cxn ang="0">
                    <a:pos x="11" y="28"/>
                  </a:cxn>
                  <a:cxn ang="0">
                    <a:pos x="12" y="26"/>
                  </a:cxn>
                  <a:cxn ang="0">
                    <a:pos x="15" y="19"/>
                  </a:cxn>
                  <a:cxn ang="0">
                    <a:pos x="15" y="6"/>
                  </a:cxn>
                  <a:cxn ang="0">
                    <a:pos x="12" y="2"/>
                  </a:cxn>
                  <a:cxn ang="0">
                    <a:pos x="9" y="3"/>
                  </a:cxn>
                  <a:cxn ang="0">
                    <a:pos x="12" y="3"/>
                  </a:cxn>
                  <a:cxn ang="0">
                    <a:pos x="12" y="0"/>
                  </a:cxn>
                </a:cxnLst>
                <a:rect l="0" t="0" r="r" b="b"/>
                <a:pathLst>
                  <a:path w="15" h="32">
                    <a:moveTo>
                      <a:pt x="1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9" y="16"/>
                    </a:lnTo>
                    <a:lnTo>
                      <a:pt x="6" y="23"/>
                    </a:lnTo>
                    <a:lnTo>
                      <a:pt x="9" y="25"/>
                    </a:lnTo>
                    <a:lnTo>
                      <a:pt x="7" y="23"/>
                    </a:lnTo>
                    <a:lnTo>
                      <a:pt x="0" y="28"/>
                    </a:lnTo>
                    <a:lnTo>
                      <a:pt x="3" y="32"/>
                    </a:lnTo>
                    <a:lnTo>
                      <a:pt x="11" y="28"/>
                    </a:lnTo>
                    <a:lnTo>
                      <a:pt x="12" y="26"/>
                    </a:lnTo>
                    <a:lnTo>
                      <a:pt x="15" y="19"/>
                    </a:lnTo>
                    <a:lnTo>
                      <a:pt x="15" y="6"/>
                    </a:lnTo>
                    <a:lnTo>
                      <a:pt x="12" y="2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893"/>
              <p:cNvSpPr>
                <a:spLocks/>
              </p:cNvSpPr>
              <p:nvPr/>
            </p:nvSpPr>
            <p:spPr bwMode="auto">
              <a:xfrm>
                <a:off x="3534" y="476"/>
                <a:ext cx="33" cy="1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29" y="0"/>
                  </a:cxn>
                  <a:cxn ang="0">
                    <a:pos x="24" y="8"/>
                  </a:cxn>
                  <a:cxn ang="0">
                    <a:pos x="25" y="9"/>
                  </a:cxn>
                  <a:cxn ang="0">
                    <a:pos x="24" y="6"/>
                  </a:cxn>
                  <a:cxn ang="0">
                    <a:pos x="16" y="9"/>
                  </a:cxn>
                  <a:cxn ang="0">
                    <a:pos x="18" y="12"/>
                  </a:cxn>
                  <a:cxn ang="0">
                    <a:pos x="18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2"/>
                  </a:cxn>
                  <a:cxn ang="0">
                    <a:pos x="12" y="15"/>
                  </a:cxn>
                  <a:cxn ang="0">
                    <a:pos x="19" y="15"/>
                  </a:cxn>
                  <a:cxn ang="0">
                    <a:pos x="27" y="12"/>
                  </a:cxn>
                  <a:cxn ang="0">
                    <a:pos x="29" y="11"/>
                  </a:cxn>
                  <a:cxn ang="0">
                    <a:pos x="33" y="3"/>
                  </a:cxn>
                </a:cxnLst>
                <a:rect l="0" t="0" r="r" b="b"/>
                <a:pathLst>
                  <a:path w="33" h="15">
                    <a:moveTo>
                      <a:pt x="33" y="3"/>
                    </a:moveTo>
                    <a:lnTo>
                      <a:pt x="29" y="0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16" y="9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12" y="15"/>
                    </a:lnTo>
                    <a:lnTo>
                      <a:pt x="19" y="15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894"/>
              <p:cNvSpPr>
                <a:spLocks/>
              </p:cNvSpPr>
              <p:nvPr/>
            </p:nvSpPr>
            <p:spPr bwMode="auto">
              <a:xfrm>
                <a:off x="3530" y="455"/>
                <a:ext cx="16" cy="35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16" y="30"/>
                  </a:cxn>
                  <a:cxn ang="0">
                    <a:pos x="8" y="26"/>
                  </a:cxn>
                  <a:cxn ang="0">
                    <a:pos x="7" y="27"/>
                  </a:cxn>
                  <a:cxn ang="0">
                    <a:pos x="10" y="26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7" y="12"/>
                  </a:cxn>
                  <a:cxn ang="0">
                    <a:pos x="4" y="12"/>
                  </a:cxn>
                  <a:cxn ang="0">
                    <a:pos x="7" y="14"/>
                  </a:cxn>
                  <a:cxn ang="0">
                    <a:pos x="10" y="6"/>
                  </a:cxn>
                  <a:cxn ang="0">
                    <a:pos x="7" y="4"/>
                  </a:cxn>
                  <a:cxn ang="0">
                    <a:pos x="8" y="7"/>
                  </a:cxn>
                  <a:cxn ang="0">
                    <a:pos x="13" y="4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4" y="29"/>
                  </a:cxn>
                  <a:cxn ang="0">
                    <a:pos x="5" y="30"/>
                  </a:cxn>
                  <a:cxn ang="0">
                    <a:pos x="13" y="35"/>
                  </a:cxn>
                </a:cxnLst>
                <a:rect l="0" t="0" r="r" b="b"/>
                <a:pathLst>
                  <a:path w="16" h="35">
                    <a:moveTo>
                      <a:pt x="13" y="35"/>
                    </a:moveTo>
                    <a:lnTo>
                      <a:pt x="16" y="30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10" y="26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7" y="12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0" y="6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0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895"/>
              <p:cNvSpPr>
                <a:spLocks/>
              </p:cNvSpPr>
              <p:nvPr/>
            </p:nvSpPr>
            <p:spPr bwMode="auto">
              <a:xfrm>
                <a:off x="3534" y="456"/>
                <a:ext cx="9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1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8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4" y="11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896"/>
              <p:cNvSpPr>
                <a:spLocks/>
              </p:cNvSpPr>
              <p:nvPr/>
            </p:nvSpPr>
            <p:spPr bwMode="auto">
              <a:xfrm>
                <a:off x="3529" y="499"/>
                <a:ext cx="55" cy="41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1"/>
                  </a:cxn>
                  <a:cxn ang="0">
                    <a:pos x="18" y="41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1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1"/>
                    </a:lnTo>
                    <a:lnTo>
                      <a:pt x="18" y="41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897"/>
              <p:cNvSpPr>
                <a:spLocks/>
              </p:cNvSpPr>
              <p:nvPr/>
            </p:nvSpPr>
            <p:spPr bwMode="auto">
              <a:xfrm>
                <a:off x="3543" y="505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898"/>
              <p:cNvSpPr>
                <a:spLocks/>
              </p:cNvSpPr>
              <p:nvPr/>
            </p:nvSpPr>
            <p:spPr bwMode="auto">
              <a:xfrm>
                <a:off x="3544" y="507"/>
                <a:ext cx="6" cy="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6" y="33"/>
                  </a:cxn>
                  <a:cxn ang="0">
                    <a:pos x="6" y="0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899"/>
              <p:cNvSpPr>
                <a:spLocks/>
              </p:cNvSpPr>
              <p:nvPr/>
            </p:nvSpPr>
            <p:spPr bwMode="auto">
              <a:xfrm>
                <a:off x="3530" y="552"/>
                <a:ext cx="55" cy="3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9" y="0"/>
                  </a:cxn>
                  <a:cxn ang="0">
                    <a:pos x="49" y="34"/>
                  </a:cxn>
                  <a:cxn ang="0">
                    <a:pos x="52" y="34"/>
                  </a:cxn>
                  <a:cxn ang="0">
                    <a:pos x="54" y="31"/>
                  </a:cxn>
                  <a:cxn ang="0">
                    <a:pos x="4" y="7"/>
                  </a:cxn>
                  <a:cxn ang="0">
                    <a:pos x="0" y="13"/>
                  </a:cxn>
                  <a:cxn ang="0">
                    <a:pos x="51" y="37"/>
                  </a:cxn>
                  <a:cxn ang="0">
                    <a:pos x="55" y="39"/>
                  </a:cxn>
                  <a:cxn ang="0">
                    <a:pos x="55" y="34"/>
                  </a:cxn>
                  <a:cxn ang="0">
                    <a:pos x="55" y="0"/>
                  </a:cxn>
                </a:cxnLst>
                <a:rect l="0" t="0" r="r" b="b"/>
                <a:pathLst>
                  <a:path w="55" h="39">
                    <a:moveTo>
                      <a:pt x="55" y="0"/>
                    </a:moveTo>
                    <a:lnTo>
                      <a:pt x="49" y="0"/>
                    </a:lnTo>
                    <a:lnTo>
                      <a:pt x="49" y="34"/>
                    </a:lnTo>
                    <a:lnTo>
                      <a:pt x="52" y="34"/>
                    </a:lnTo>
                    <a:lnTo>
                      <a:pt x="54" y="31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51" y="37"/>
                    </a:lnTo>
                    <a:lnTo>
                      <a:pt x="55" y="39"/>
                    </a:lnTo>
                    <a:lnTo>
                      <a:pt x="55" y="3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900"/>
              <p:cNvSpPr>
                <a:spLocks/>
              </p:cNvSpPr>
              <p:nvPr/>
            </p:nvSpPr>
            <p:spPr bwMode="auto">
              <a:xfrm>
                <a:off x="3576" y="549"/>
                <a:ext cx="6" cy="34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6" y="34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34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34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901"/>
              <p:cNvSpPr>
                <a:spLocks/>
              </p:cNvSpPr>
              <p:nvPr/>
            </p:nvSpPr>
            <p:spPr bwMode="auto">
              <a:xfrm>
                <a:off x="3529" y="554"/>
                <a:ext cx="55" cy="32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55" y="26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3" y="5"/>
                  </a:cxn>
                  <a:cxn ang="0">
                    <a:pos x="1" y="8"/>
                  </a:cxn>
                  <a:cxn ang="0">
                    <a:pos x="52" y="32"/>
                  </a:cxn>
                </a:cxnLst>
                <a:rect l="0" t="0" r="r" b="b"/>
                <a:pathLst>
                  <a:path w="55" h="32">
                    <a:moveTo>
                      <a:pt x="52" y="32"/>
                    </a:moveTo>
                    <a:lnTo>
                      <a:pt x="55" y="2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1" y="8"/>
                    </a:lnTo>
                    <a:lnTo>
                      <a:pt x="5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902"/>
              <p:cNvSpPr>
                <a:spLocks/>
              </p:cNvSpPr>
              <p:nvPr/>
            </p:nvSpPr>
            <p:spPr bwMode="auto">
              <a:xfrm>
                <a:off x="3526" y="595"/>
                <a:ext cx="59" cy="41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8"/>
                  </a:cxn>
                  <a:cxn ang="0">
                    <a:pos x="53" y="23"/>
                  </a:cxn>
                  <a:cxn ang="0">
                    <a:pos x="53" y="22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4"/>
                    </a:lnTo>
                    <a:lnTo>
                      <a:pt x="56" y="32"/>
                    </a:lnTo>
                    <a:lnTo>
                      <a:pt x="59" y="25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2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2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903"/>
              <p:cNvSpPr>
                <a:spLocks/>
              </p:cNvSpPr>
              <p:nvPr/>
            </p:nvSpPr>
            <p:spPr bwMode="auto">
              <a:xfrm>
                <a:off x="3532" y="598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3" y="5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904"/>
              <p:cNvSpPr>
                <a:spLocks/>
              </p:cNvSpPr>
              <p:nvPr/>
            </p:nvSpPr>
            <p:spPr bwMode="auto">
              <a:xfrm>
                <a:off x="3530" y="606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2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2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905"/>
              <p:cNvSpPr>
                <a:spLocks/>
              </p:cNvSpPr>
              <p:nvPr/>
            </p:nvSpPr>
            <p:spPr bwMode="auto">
              <a:xfrm>
                <a:off x="3534" y="623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4"/>
                  </a:cxn>
                  <a:cxn ang="0">
                    <a:pos x="47" y="0"/>
                  </a:cxn>
                  <a:cxn ang="0">
                    <a:pos x="39" y="4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4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4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4"/>
                    </a:lnTo>
                    <a:lnTo>
                      <a:pt x="47" y="0"/>
                    </a:lnTo>
                    <a:lnTo>
                      <a:pt x="39" y="4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906"/>
              <p:cNvSpPr>
                <a:spLocks/>
              </p:cNvSpPr>
              <p:nvPr/>
            </p:nvSpPr>
            <p:spPr bwMode="auto">
              <a:xfrm>
                <a:off x="3575" y="604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3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907"/>
              <p:cNvSpPr>
                <a:spLocks/>
              </p:cNvSpPr>
              <p:nvPr/>
            </p:nvSpPr>
            <p:spPr bwMode="auto">
              <a:xfrm>
                <a:off x="3526" y="644"/>
                <a:ext cx="59" cy="41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8"/>
                  </a:cxn>
                  <a:cxn ang="0">
                    <a:pos x="53" y="23"/>
                  </a:cxn>
                  <a:cxn ang="0">
                    <a:pos x="53" y="21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4"/>
                    </a:lnTo>
                    <a:lnTo>
                      <a:pt x="56" y="32"/>
                    </a:lnTo>
                    <a:lnTo>
                      <a:pt x="59" y="24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1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2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908"/>
              <p:cNvSpPr>
                <a:spLocks/>
              </p:cNvSpPr>
              <p:nvPr/>
            </p:nvSpPr>
            <p:spPr bwMode="auto">
              <a:xfrm>
                <a:off x="3532" y="646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909"/>
              <p:cNvSpPr>
                <a:spLocks/>
              </p:cNvSpPr>
              <p:nvPr/>
            </p:nvSpPr>
            <p:spPr bwMode="auto">
              <a:xfrm>
                <a:off x="3530" y="653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2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2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910"/>
              <p:cNvSpPr>
                <a:spLocks/>
              </p:cNvSpPr>
              <p:nvPr/>
            </p:nvSpPr>
            <p:spPr bwMode="auto">
              <a:xfrm>
                <a:off x="3534" y="670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911"/>
              <p:cNvSpPr>
                <a:spLocks/>
              </p:cNvSpPr>
              <p:nvPr/>
            </p:nvSpPr>
            <p:spPr bwMode="auto">
              <a:xfrm>
                <a:off x="3575" y="652"/>
                <a:ext cx="9" cy="23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9"/>
                  </a:cxn>
                </a:cxnLst>
                <a:rect l="0" t="0" r="r" b="b"/>
                <a:pathLst>
                  <a:path w="9" h="23">
                    <a:moveTo>
                      <a:pt x="0" y="19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Rectangle 912"/>
              <p:cNvSpPr>
                <a:spLocks noChangeArrowheads="1"/>
              </p:cNvSpPr>
              <p:nvPr/>
            </p:nvSpPr>
            <p:spPr bwMode="auto">
              <a:xfrm>
                <a:off x="3453" y="1241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913"/>
              <p:cNvSpPr>
                <a:spLocks/>
              </p:cNvSpPr>
              <p:nvPr/>
            </p:nvSpPr>
            <p:spPr bwMode="auto">
              <a:xfrm>
                <a:off x="3561" y="1125"/>
                <a:ext cx="23" cy="9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1" y="9"/>
                  </a:cxn>
                </a:cxnLst>
                <a:rect l="0" t="0" r="r" b="b"/>
                <a:pathLst>
                  <a:path w="23" h="9">
                    <a:moveTo>
                      <a:pt x="21" y="9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914"/>
              <p:cNvSpPr>
                <a:spLocks/>
              </p:cNvSpPr>
              <p:nvPr/>
            </p:nvSpPr>
            <p:spPr bwMode="auto">
              <a:xfrm>
                <a:off x="3564" y="1126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915"/>
              <p:cNvSpPr>
                <a:spLocks/>
              </p:cNvSpPr>
              <p:nvPr/>
            </p:nvSpPr>
            <p:spPr bwMode="auto">
              <a:xfrm>
                <a:off x="3576" y="1131"/>
                <a:ext cx="9" cy="2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9" y="27"/>
                  </a:cxn>
                  <a:cxn ang="0">
                    <a:pos x="9" y="24"/>
                  </a:cxn>
                  <a:cxn ang="0">
                    <a:pos x="9" y="0"/>
                  </a:cxn>
                </a:cxnLst>
                <a:rect l="0" t="0" r="r" b="b"/>
                <a:pathLst>
                  <a:path w="9" h="27">
                    <a:moveTo>
                      <a:pt x="9" y="0"/>
                    </a:moveTo>
                    <a:lnTo>
                      <a:pt x="3" y="0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9" y="2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916"/>
              <p:cNvSpPr>
                <a:spLocks/>
              </p:cNvSpPr>
              <p:nvPr/>
            </p:nvSpPr>
            <p:spPr bwMode="auto">
              <a:xfrm>
                <a:off x="3529" y="1120"/>
                <a:ext cx="41" cy="44"/>
              </a:xfrm>
              <a:custGeom>
                <a:avLst/>
                <a:gdLst/>
                <a:ahLst/>
                <a:cxnLst>
                  <a:cxn ang="0">
                    <a:pos x="38" y="9"/>
                  </a:cxn>
                  <a:cxn ang="0">
                    <a:pos x="32" y="12"/>
                  </a:cxn>
                  <a:cxn ang="0">
                    <a:pos x="35" y="20"/>
                  </a:cxn>
                  <a:cxn ang="0">
                    <a:pos x="38" y="18"/>
                  </a:cxn>
                  <a:cxn ang="0">
                    <a:pos x="35" y="18"/>
                  </a:cxn>
                  <a:cxn ang="0">
                    <a:pos x="35" y="26"/>
                  </a:cxn>
                  <a:cxn ang="0">
                    <a:pos x="38" y="26"/>
                  </a:cxn>
                  <a:cxn ang="0">
                    <a:pos x="35" y="25"/>
                  </a:cxn>
                  <a:cxn ang="0">
                    <a:pos x="32" y="32"/>
                  </a:cxn>
                  <a:cxn ang="0">
                    <a:pos x="35" y="34"/>
                  </a:cxn>
                  <a:cxn ang="0">
                    <a:pos x="34" y="32"/>
                  </a:cxn>
                  <a:cxn ang="0">
                    <a:pos x="29" y="37"/>
                  </a:cxn>
                  <a:cxn ang="0">
                    <a:pos x="30" y="38"/>
                  </a:cxn>
                  <a:cxn ang="0">
                    <a:pos x="29" y="35"/>
                  </a:cxn>
                  <a:cxn ang="0">
                    <a:pos x="21" y="38"/>
                  </a:cxn>
                  <a:cxn ang="0">
                    <a:pos x="23" y="41"/>
                  </a:cxn>
                  <a:cxn ang="0">
                    <a:pos x="23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32" y="41"/>
                  </a:cxn>
                  <a:cxn ang="0">
                    <a:pos x="34" y="41"/>
                  </a:cxn>
                  <a:cxn ang="0">
                    <a:pos x="38" y="37"/>
                  </a:cxn>
                  <a:cxn ang="0">
                    <a:pos x="38" y="35"/>
                  </a:cxn>
                  <a:cxn ang="0">
                    <a:pos x="41" y="28"/>
                  </a:cxn>
                  <a:cxn ang="0">
                    <a:pos x="41" y="17"/>
                  </a:cxn>
                  <a:cxn ang="0">
                    <a:pos x="38" y="9"/>
                  </a:cxn>
                </a:cxnLst>
                <a:rect l="0" t="0" r="r" b="b"/>
                <a:pathLst>
                  <a:path w="41" h="44">
                    <a:moveTo>
                      <a:pt x="38" y="9"/>
                    </a:moveTo>
                    <a:lnTo>
                      <a:pt x="32" y="12"/>
                    </a:lnTo>
                    <a:lnTo>
                      <a:pt x="35" y="20"/>
                    </a:lnTo>
                    <a:lnTo>
                      <a:pt x="38" y="18"/>
                    </a:lnTo>
                    <a:lnTo>
                      <a:pt x="35" y="18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35" y="25"/>
                    </a:lnTo>
                    <a:lnTo>
                      <a:pt x="32" y="32"/>
                    </a:lnTo>
                    <a:lnTo>
                      <a:pt x="35" y="34"/>
                    </a:lnTo>
                    <a:lnTo>
                      <a:pt x="34" y="32"/>
                    </a:lnTo>
                    <a:lnTo>
                      <a:pt x="29" y="37"/>
                    </a:lnTo>
                    <a:lnTo>
                      <a:pt x="30" y="38"/>
                    </a:lnTo>
                    <a:lnTo>
                      <a:pt x="29" y="35"/>
                    </a:lnTo>
                    <a:lnTo>
                      <a:pt x="21" y="38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32" y="41"/>
                    </a:lnTo>
                    <a:lnTo>
                      <a:pt x="34" y="41"/>
                    </a:lnTo>
                    <a:lnTo>
                      <a:pt x="38" y="37"/>
                    </a:lnTo>
                    <a:lnTo>
                      <a:pt x="38" y="35"/>
                    </a:lnTo>
                    <a:lnTo>
                      <a:pt x="41" y="28"/>
                    </a:lnTo>
                    <a:lnTo>
                      <a:pt x="41" y="17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917"/>
              <p:cNvSpPr>
                <a:spLocks/>
              </p:cNvSpPr>
              <p:nvPr/>
            </p:nvSpPr>
            <p:spPr bwMode="auto">
              <a:xfrm>
                <a:off x="3552" y="1128"/>
                <a:ext cx="15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11" y="9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9" y="17"/>
                  </a:cxn>
                  <a:cxn ang="0">
                    <a:pos x="12" y="17"/>
                  </a:cxn>
                  <a:cxn ang="0">
                    <a:pos x="9" y="15"/>
                  </a:cxn>
                  <a:cxn ang="0">
                    <a:pos x="6" y="23"/>
                  </a:cxn>
                  <a:cxn ang="0">
                    <a:pos x="9" y="24"/>
                  </a:cxn>
                  <a:cxn ang="0">
                    <a:pos x="7" y="23"/>
                  </a:cxn>
                  <a:cxn ang="0">
                    <a:pos x="0" y="27"/>
                  </a:cxn>
                  <a:cxn ang="0">
                    <a:pos x="3" y="32"/>
                  </a:cxn>
                  <a:cxn ang="0">
                    <a:pos x="11" y="27"/>
                  </a:cxn>
                  <a:cxn ang="0">
                    <a:pos x="12" y="26"/>
                  </a:cxn>
                  <a:cxn ang="0">
                    <a:pos x="15" y="18"/>
                  </a:cxn>
                  <a:cxn ang="0">
                    <a:pos x="15" y="6"/>
                  </a:cxn>
                  <a:cxn ang="0">
                    <a:pos x="12" y="1"/>
                  </a:cxn>
                  <a:cxn ang="0">
                    <a:pos x="9" y="3"/>
                  </a:cxn>
                  <a:cxn ang="0">
                    <a:pos x="12" y="3"/>
                  </a:cxn>
                  <a:cxn ang="0">
                    <a:pos x="12" y="0"/>
                  </a:cxn>
                </a:cxnLst>
                <a:rect l="0" t="0" r="r" b="b"/>
                <a:pathLst>
                  <a:path w="15" h="32">
                    <a:moveTo>
                      <a:pt x="1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11" y="9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9" y="15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0" y="27"/>
                    </a:lnTo>
                    <a:lnTo>
                      <a:pt x="3" y="32"/>
                    </a:lnTo>
                    <a:lnTo>
                      <a:pt x="11" y="27"/>
                    </a:lnTo>
                    <a:lnTo>
                      <a:pt x="12" y="26"/>
                    </a:lnTo>
                    <a:lnTo>
                      <a:pt x="15" y="18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918"/>
              <p:cNvSpPr>
                <a:spLocks/>
              </p:cNvSpPr>
              <p:nvPr/>
            </p:nvSpPr>
            <p:spPr bwMode="auto">
              <a:xfrm>
                <a:off x="3534" y="1146"/>
                <a:ext cx="33" cy="1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29" y="0"/>
                  </a:cxn>
                  <a:cxn ang="0">
                    <a:pos x="24" y="8"/>
                  </a:cxn>
                  <a:cxn ang="0">
                    <a:pos x="25" y="9"/>
                  </a:cxn>
                  <a:cxn ang="0">
                    <a:pos x="24" y="6"/>
                  </a:cxn>
                  <a:cxn ang="0">
                    <a:pos x="16" y="9"/>
                  </a:cxn>
                  <a:cxn ang="0">
                    <a:pos x="18" y="12"/>
                  </a:cxn>
                  <a:cxn ang="0">
                    <a:pos x="18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2"/>
                  </a:cxn>
                  <a:cxn ang="0">
                    <a:pos x="12" y="15"/>
                  </a:cxn>
                  <a:cxn ang="0">
                    <a:pos x="19" y="15"/>
                  </a:cxn>
                  <a:cxn ang="0">
                    <a:pos x="27" y="12"/>
                  </a:cxn>
                  <a:cxn ang="0">
                    <a:pos x="29" y="11"/>
                  </a:cxn>
                  <a:cxn ang="0">
                    <a:pos x="33" y="3"/>
                  </a:cxn>
                </a:cxnLst>
                <a:rect l="0" t="0" r="r" b="b"/>
                <a:pathLst>
                  <a:path w="33" h="15">
                    <a:moveTo>
                      <a:pt x="33" y="3"/>
                    </a:moveTo>
                    <a:lnTo>
                      <a:pt x="29" y="0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16" y="9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12" y="15"/>
                    </a:lnTo>
                    <a:lnTo>
                      <a:pt x="19" y="15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919"/>
              <p:cNvSpPr>
                <a:spLocks/>
              </p:cNvSpPr>
              <p:nvPr/>
            </p:nvSpPr>
            <p:spPr bwMode="auto">
              <a:xfrm>
                <a:off x="3530" y="1125"/>
                <a:ext cx="16" cy="35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16" y="30"/>
                  </a:cxn>
                  <a:cxn ang="0">
                    <a:pos x="8" y="26"/>
                  </a:cxn>
                  <a:cxn ang="0">
                    <a:pos x="7" y="27"/>
                  </a:cxn>
                  <a:cxn ang="0">
                    <a:pos x="10" y="26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7" y="12"/>
                  </a:cxn>
                  <a:cxn ang="0">
                    <a:pos x="4" y="12"/>
                  </a:cxn>
                  <a:cxn ang="0">
                    <a:pos x="7" y="13"/>
                  </a:cxn>
                  <a:cxn ang="0">
                    <a:pos x="10" y="6"/>
                  </a:cxn>
                  <a:cxn ang="0">
                    <a:pos x="7" y="4"/>
                  </a:cxn>
                  <a:cxn ang="0">
                    <a:pos x="8" y="7"/>
                  </a:cxn>
                  <a:cxn ang="0">
                    <a:pos x="13" y="4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4" y="29"/>
                  </a:cxn>
                  <a:cxn ang="0">
                    <a:pos x="5" y="30"/>
                  </a:cxn>
                  <a:cxn ang="0">
                    <a:pos x="13" y="35"/>
                  </a:cxn>
                </a:cxnLst>
                <a:rect l="0" t="0" r="r" b="b"/>
                <a:pathLst>
                  <a:path w="16" h="35">
                    <a:moveTo>
                      <a:pt x="13" y="35"/>
                    </a:moveTo>
                    <a:lnTo>
                      <a:pt x="16" y="30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10" y="26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7" y="12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10" y="6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0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920"/>
              <p:cNvSpPr>
                <a:spLocks/>
              </p:cNvSpPr>
              <p:nvPr/>
            </p:nvSpPr>
            <p:spPr bwMode="auto">
              <a:xfrm>
                <a:off x="3534" y="1126"/>
                <a:ext cx="9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1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8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4" y="11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921"/>
              <p:cNvSpPr>
                <a:spLocks/>
              </p:cNvSpPr>
              <p:nvPr/>
            </p:nvSpPr>
            <p:spPr bwMode="auto">
              <a:xfrm>
                <a:off x="3529" y="1169"/>
                <a:ext cx="55" cy="41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0"/>
                  </a:cxn>
                  <a:cxn ang="0">
                    <a:pos x="17" y="4"/>
                  </a:cxn>
                  <a:cxn ang="0">
                    <a:pos x="12" y="0"/>
                  </a:cxn>
                  <a:cxn ang="0">
                    <a:pos x="12" y="41"/>
                  </a:cxn>
                  <a:cxn ang="0">
                    <a:pos x="18" y="41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1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0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12" y="41"/>
                    </a:lnTo>
                    <a:lnTo>
                      <a:pt x="18" y="41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922"/>
              <p:cNvSpPr>
                <a:spLocks/>
              </p:cNvSpPr>
              <p:nvPr/>
            </p:nvSpPr>
            <p:spPr bwMode="auto">
              <a:xfrm>
                <a:off x="3543" y="1175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1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1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923"/>
              <p:cNvSpPr>
                <a:spLocks/>
              </p:cNvSpPr>
              <p:nvPr/>
            </p:nvSpPr>
            <p:spPr bwMode="auto">
              <a:xfrm>
                <a:off x="3544" y="1177"/>
                <a:ext cx="6" cy="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6" y="33"/>
                  </a:cxn>
                  <a:cxn ang="0">
                    <a:pos x="6" y="0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924"/>
              <p:cNvSpPr>
                <a:spLocks/>
              </p:cNvSpPr>
              <p:nvPr/>
            </p:nvSpPr>
            <p:spPr bwMode="auto">
              <a:xfrm>
                <a:off x="3530" y="1221"/>
                <a:ext cx="55" cy="38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9" y="0"/>
                  </a:cxn>
                  <a:cxn ang="0">
                    <a:pos x="49" y="33"/>
                  </a:cxn>
                  <a:cxn ang="0">
                    <a:pos x="52" y="33"/>
                  </a:cxn>
                  <a:cxn ang="0">
                    <a:pos x="54" y="30"/>
                  </a:cxn>
                  <a:cxn ang="0">
                    <a:pos x="4" y="6"/>
                  </a:cxn>
                  <a:cxn ang="0">
                    <a:pos x="0" y="12"/>
                  </a:cxn>
                  <a:cxn ang="0">
                    <a:pos x="51" y="36"/>
                  </a:cxn>
                  <a:cxn ang="0">
                    <a:pos x="55" y="38"/>
                  </a:cxn>
                  <a:cxn ang="0">
                    <a:pos x="55" y="33"/>
                  </a:cxn>
                  <a:cxn ang="0">
                    <a:pos x="55" y="0"/>
                  </a:cxn>
                </a:cxnLst>
                <a:rect l="0" t="0" r="r" b="b"/>
                <a:pathLst>
                  <a:path w="55" h="38">
                    <a:moveTo>
                      <a:pt x="55" y="0"/>
                    </a:moveTo>
                    <a:lnTo>
                      <a:pt x="49" y="0"/>
                    </a:lnTo>
                    <a:lnTo>
                      <a:pt x="49" y="33"/>
                    </a:lnTo>
                    <a:lnTo>
                      <a:pt x="52" y="33"/>
                    </a:lnTo>
                    <a:lnTo>
                      <a:pt x="54" y="30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51" y="36"/>
                    </a:lnTo>
                    <a:lnTo>
                      <a:pt x="55" y="38"/>
                    </a:lnTo>
                    <a:lnTo>
                      <a:pt x="55" y="3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925"/>
              <p:cNvSpPr>
                <a:spLocks/>
              </p:cNvSpPr>
              <p:nvPr/>
            </p:nvSpPr>
            <p:spPr bwMode="auto">
              <a:xfrm>
                <a:off x="3576" y="1218"/>
                <a:ext cx="6" cy="33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6" y="33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33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6" y="3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926"/>
              <p:cNvSpPr>
                <a:spLocks/>
              </p:cNvSpPr>
              <p:nvPr/>
            </p:nvSpPr>
            <p:spPr bwMode="auto">
              <a:xfrm>
                <a:off x="3529" y="1224"/>
                <a:ext cx="55" cy="32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55" y="26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" y="7"/>
                  </a:cxn>
                  <a:cxn ang="0">
                    <a:pos x="6" y="4"/>
                  </a:cxn>
                  <a:cxn ang="0">
                    <a:pos x="3" y="4"/>
                  </a:cxn>
                  <a:cxn ang="0">
                    <a:pos x="1" y="7"/>
                  </a:cxn>
                  <a:cxn ang="0">
                    <a:pos x="52" y="32"/>
                  </a:cxn>
                </a:cxnLst>
                <a:rect l="0" t="0" r="r" b="b"/>
                <a:pathLst>
                  <a:path w="55" h="32">
                    <a:moveTo>
                      <a:pt x="52" y="32"/>
                    </a:moveTo>
                    <a:lnTo>
                      <a:pt x="55" y="2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5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927"/>
              <p:cNvSpPr>
                <a:spLocks/>
              </p:cNvSpPr>
              <p:nvPr/>
            </p:nvSpPr>
            <p:spPr bwMode="auto">
              <a:xfrm>
                <a:off x="3530" y="1268"/>
                <a:ext cx="57" cy="3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2" y="6"/>
                  </a:cxn>
                  <a:cxn ang="0">
                    <a:pos x="46" y="9"/>
                  </a:cxn>
                  <a:cxn ang="0">
                    <a:pos x="48" y="6"/>
                  </a:cxn>
                  <a:cxn ang="0">
                    <a:pos x="46" y="9"/>
                  </a:cxn>
                  <a:cxn ang="0">
                    <a:pos x="49" y="12"/>
                  </a:cxn>
                  <a:cxn ang="0">
                    <a:pos x="51" y="9"/>
                  </a:cxn>
                  <a:cxn ang="0">
                    <a:pos x="49" y="11"/>
                  </a:cxn>
                  <a:cxn ang="0">
                    <a:pos x="52" y="15"/>
                  </a:cxn>
                  <a:cxn ang="0">
                    <a:pos x="54" y="14"/>
                  </a:cxn>
                  <a:cxn ang="0">
                    <a:pos x="51" y="14"/>
                  </a:cxn>
                  <a:cxn ang="0">
                    <a:pos x="51" y="23"/>
                  </a:cxn>
                  <a:cxn ang="0">
                    <a:pos x="54" y="23"/>
                  </a:cxn>
                  <a:cxn ang="0">
                    <a:pos x="52" y="21"/>
                  </a:cxn>
                  <a:cxn ang="0">
                    <a:pos x="49" y="26"/>
                  </a:cxn>
                  <a:cxn ang="0">
                    <a:pos x="51" y="28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8" y="31"/>
                  </a:cxn>
                  <a:cxn ang="0">
                    <a:pos x="46" y="29"/>
                  </a:cxn>
                  <a:cxn ang="0">
                    <a:pos x="42" y="32"/>
                  </a:cxn>
                  <a:cxn ang="0">
                    <a:pos x="43" y="34"/>
                  </a:cxn>
                  <a:cxn ang="0">
                    <a:pos x="43" y="31"/>
                  </a:cxn>
                  <a:cxn ang="0">
                    <a:pos x="39" y="31"/>
                  </a:cxn>
                  <a:cxn ang="0">
                    <a:pos x="39" y="34"/>
                  </a:cxn>
                  <a:cxn ang="0">
                    <a:pos x="40" y="32"/>
                  </a:cxn>
                  <a:cxn ang="0">
                    <a:pos x="36" y="29"/>
                  </a:cxn>
                  <a:cxn ang="0">
                    <a:pos x="28" y="25"/>
                  </a:cxn>
                  <a:cxn ang="0">
                    <a:pos x="26" y="26"/>
                  </a:cxn>
                  <a:cxn ang="0">
                    <a:pos x="29" y="25"/>
                  </a:cxn>
                  <a:cxn ang="0">
                    <a:pos x="5" y="3"/>
                  </a:cxn>
                  <a:cxn ang="0">
                    <a:pos x="0" y="8"/>
                  </a:cxn>
                  <a:cxn ang="0">
                    <a:pos x="25" y="29"/>
                  </a:cxn>
                  <a:cxn ang="0">
                    <a:pos x="22" y="28"/>
                  </a:cxn>
                  <a:cxn ang="0">
                    <a:pos x="25" y="29"/>
                  </a:cxn>
                  <a:cxn ang="0">
                    <a:pos x="33" y="34"/>
                  </a:cxn>
                  <a:cxn ang="0">
                    <a:pos x="37" y="37"/>
                  </a:cxn>
                  <a:cxn ang="0">
                    <a:pos x="45" y="37"/>
                  </a:cxn>
                  <a:cxn ang="0">
                    <a:pos x="49" y="34"/>
                  </a:cxn>
                  <a:cxn ang="0">
                    <a:pos x="52" y="32"/>
                  </a:cxn>
                  <a:cxn ang="0">
                    <a:pos x="51" y="34"/>
                  </a:cxn>
                  <a:cxn ang="0">
                    <a:pos x="54" y="31"/>
                  </a:cxn>
                  <a:cxn ang="0">
                    <a:pos x="52" y="32"/>
                  </a:cxn>
                  <a:cxn ang="0">
                    <a:pos x="54" y="29"/>
                  </a:cxn>
                  <a:cxn ang="0">
                    <a:pos x="57" y="25"/>
                  </a:cxn>
                  <a:cxn ang="0">
                    <a:pos x="57" y="12"/>
                  </a:cxn>
                  <a:cxn ang="0">
                    <a:pos x="54" y="8"/>
                  </a:cxn>
                  <a:cxn ang="0">
                    <a:pos x="52" y="6"/>
                  </a:cxn>
                  <a:cxn ang="0">
                    <a:pos x="54" y="8"/>
                  </a:cxn>
                  <a:cxn ang="0">
                    <a:pos x="51" y="5"/>
                  </a:cxn>
                  <a:cxn ang="0">
                    <a:pos x="52" y="6"/>
                  </a:cxn>
                  <a:cxn ang="0">
                    <a:pos x="49" y="5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7">
                    <a:moveTo>
                      <a:pt x="40" y="0"/>
                    </a:move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2" y="6"/>
                    </a:lnTo>
                    <a:lnTo>
                      <a:pt x="46" y="9"/>
                    </a:lnTo>
                    <a:lnTo>
                      <a:pt x="48" y="6"/>
                    </a:lnTo>
                    <a:lnTo>
                      <a:pt x="46" y="9"/>
                    </a:lnTo>
                    <a:lnTo>
                      <a:pt x="49" y="12"/>
                    </a:lnTo>
                    <a:lnTo>
                      <a:pt x="51" y="9"/>
                    </a:lnTo>
                    <a:lnTo>
                      <a:pt x="49" y="11"/>
                    </a:lnTo>
                    <a:lnTo>
                      <a:pt x="52" y="15"/>
                    </a:lnTo>
                    <a:lnTo>
                      <a:pt x="54" y="14"/>
                    </a:lnTo>
                    <a:lnTo>
                      <a:pt x="51" y="14"/>
                    </a:lnTo>
                    <a:lnTo>
                      <a:pt x="51" y="23"/>
                    </a:lnTo>
                    <a:lnTo>
                      <a:pt x="54" y="23"/>
                    </a:lnTo>
                    <a:lnTo>
                      <a:pt x="52" y="21"/>
                    </a:lnTo>
                    <a:lnTo>
                      <a:pt x="49" y="26"/>
                    </a:lnTo>
                    <a:lnTo>
                      <a:pt x="51" y="28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8" y="31"/>
                    </a:lnTo>
                    <a:lnTo>
                      <a:pt x="46" y="29"/>
                    </a:lnTo>
                    <a:lnTo>
                      <a:pt x="42" y="32"/>
                    </a:lnTo>
                    <a:lnTo>
                      <a:pt x="43" y="34"/>
                    </a:lnTo>
                    <a:lnTo>
                      <a:pt x="43" y="31"/>
                    </a:lnTo>
                    <a:lnTo>
                      <a:pt x="39" y="31"/>
                    </a:lnTo>
                    <a:lnTo>
                      <a:pt x="39" y="34"/>
                    </a:lnTo>
                    <a:lnTo>
                      <a:pt x="40" y="32"/>
                    </a:lnTo>
                    <a:lnTo>
                      <a:pt x="36" y="29"/>
                    </a:lnTo>
                    <a:lnTo>
                      <a:pt x="28" y="25"/>
                    </a:lnTo>
                    <a:lnTo>
                      <a:pt x="26" y="26"/>
                    </a:lnTo>
                    <a:lnTo>
                      <a:pt x="29" y="25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25" y="29"/>
                    </a:lnTo>
                    <a:lnTo>
                      <a:pt x="22" y="28"/>
                    </a:lnTo>
                    <a:lnTo>
                      <a:pt x="25" y="29"/>
                    </a:lnTo>
                    <a:lnTo>
                      <a:pt x="33" y="34"/>
                    </a:lnTo>
                    <a:lnTo>
                      <a:pt x="37" y="37"/>
                    </a:lnTo>
                    <a:lnTo>
                      <a:pt x="45" y="37"/>
                    </a:lnTo>
                    <a:lnTo>
                      <a:pt x="49" y="34"/>
                    </a:lnTo>
                    <a:lnTo>
                      <a:pt x="52" y="32"/>
                    </a:lnTo>
                    <a:lnTo>
                      <a:pt x="51" y="34"/>
                    </a:lnTo>
                    <a:lnTo>
                      <a:pt x="54" y="31"/>
                    </a:lnTo>
                    <a:lnTo>
                      <a:pt x="52" y="32"/>
                    </a:lnTo>
                    <a:lnTo>
                      <a:pt x="54" y="29"/>
                    </a:lnTo>
                    <a:lnTo>
                      <a:pt x="57" y="25"/>
                    </a:lnTo>
                    <a:lnTo>
                      <a:pt x="57" y="12"/>
                    </a:lnTo>
                    <a:lnTo>
                      <a:pt x="54" y="8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1" y="5"/>
                    </a:lnTo>
                    <a:lnTo>
                      <a:pt x="52" y="6"/>
                    </a:lnTo>
                    <a:lnTo>
                      <a:pt x="49" y="5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928"/>
              <p:cNvSpPr>
                <a:spLocks/>
              </p:cNvSpPr>
              <p:nvPr/>
            </p:nvSpPr>
            <p:spPr bwMode="auto">
              <a:xfrm>
                <a:off x="3530" y="1268"/>
                <a:ext cx="54" cy="34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9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2" y="9"/>
                  </a:cxn>
                  <a:cxn ang="0">
                    <a:pos x="46" y="12"/>
                  </a:cxn>
                  <a:cxn ang="0">
                    <a:pos x="48" y="9"/>
                  </a:cxn>
                  <a:cxn ang="0">
                    <a:pos x="46" y="11"/>
                  </a:cxn>
                  <a:cxn ang="0">
                    <a:pos x="49" y="15"/>
                  </a:cxn>
                  <a:cxn ang="0">
                    <a:pos x="51" y="14"/>
                  </a:cxn>
                  <a:cxn ang="0">
                    <a:pos x="48" y="14"/>
                  </a:cxn>
                  <a:cxn ang="0">
                    <a:pos x="48" y="23"/>
                  </a:cxn>
                  <a:cxn ang="0">
                    <a:pos x="51" y="23"/>
                  </a:cxn>
                  <a:cxn ang="0">
                    <a:pos x="49" y="21"/>
                  </a:cxn>
                  <a:cxn ang="0">
                    <a:pos x="46" y="26"/>
                  </a:cxn>
                  <a:cxn ang="0">
                    <a:pos x="48" y="28"/>
                  </a:cxn>
                  <a:cxn ang="0">
                    <a:pos x="46" y="26"/>
                  </a:cxn>
                  <a:cxn ang="0">
                    <a:pos x="42" y="29"/>
                  </a:cxn>
                  <a:cxn ang="0">
                    <a:pos x="43" y="31"/>
                  </a:cxn>
                  <a:cxn ang="0">
                    <a:pos x="43" y="28"/>
                  </a:cxn>
                  <a:cxn ang="0">
                    <a:pos x="39" y="28"/>
                  </a:cxn>
                  <a:cxn ang="0">
                    <a:pos x="39" y="31"/>
                  </a:cxn>
                  <a:cxn ang="0">
                    <a:pos x="40" y="29"/>
                  </a:cxn>
                  <a:cxn ang="0">
                    <a:pos x="36" y="26"/>
                  </a:cxn>
                  <a:cxn ang="0">
                    <a:pos x="28" y="21"/>
                  </a:cxn>
                  <a:cxn ang="0">
                    <a:pos x="26" y="23"/>
                  </a:cxn>
                  <a:cxn ang="0">
                    <a:pos x="29" y="21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25" y="26"/>
                  </a:cxn>
                  <a:cxn ang="0">
                    <a:pos x="22" y="25"/>
                  </a:cxn>
                  <a:cxn ang="0">
                    <a:pos x="25" y="26"/>
                  </a:cxn>
                  <a:cxn ang="0">
                    <a:pos x="33" y="31"/>
                  </a:cxn>
                  <a:cxn ang="0">
                    <a:pos x="37" y="34"/>
                  </a:cxn>
                  <a:cxn ang="0">
                    <a:pos x="45" y="34"/>
                  </a:cxn>
                  <a:cxn ang="0">
                    <a:pos x="49" y="31"/>
                  </a:cxn>
                  <a:cxn ang="0">
                    <a:pos x="49" y="29"/>
                  </a:cxn>
                  <a:cxn ang="0">
                    <a:pos x="51" y="29"/>
                  </a:cxn>
                  <a:cxn ang="0">
                    <a:pos x="54" y="25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9" y="8"/>
                  </a:cxn>
                  <a:cxn ang="0">
                    <a:pos x="45" y="5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6"/>
                  </a:cxn>
                  <a:cxn ang="0">
                    <a:pos x="43" y="6"/>
                  </a:cxn>
                  <a:cxn ang="0">
                    <a:pos x="43" y="3"/>
                  </a:cxn>
                </a:cxnLst>
                <a:rect l="0" t="0" r="r" b="b"/>
                <a:pathLst>
                  <a:path w="54" h="34">
                    <a:moveTo>
                      <a:pt x="43" y="3"/>
                    </a:moveTo>
                    <a:lnTo>
                      <a:pt x="37" y="3"/>
                    </a:lnTo>
                    <a:lnTo>
                      <a:pt x="37" y="9"/>
                    </a:lnTo>
                    <a:lnTo>
                      <a:pt x="43" y="9"/>
                    </a:lnTo>
                    <a:lnTo>
                      <a:pt x="43" y="6"/>
                    </a:lnTo>
                    <a:lnTo>
                      <a:pt x="42" y="9"/>
                    </a:lnTo>
                    <a:lnTo>
                      <a:pt x="46" y="12"/>
                    </a:lnTo>
                    <a:lnTo>
                      <a:pt x="48" y="9"/>
                    </a:lnTo>
                    <a:lnTo>
                      <a:pt x="46" y="11"/>
                    </a:lnTo>
                    <a:lnTo>
                      <a:pt x="49" y="15"/>
                    </a:lnTo>
                    <a:lnTo>
                      <a:pt x="51" y="14"/>
                    </a:lnTo>
                    <a:lnTo>
                      <a:pt x="48" y="14"/>
                    </a:lnTo>
                    <a:lnTo>
                      <a:pt x="48" y="23"/>
                    </a:lnTo>
                    <a:lnTo>
                      <a:pt x="51" y="23"/>
                    </a:lnTo>
                    <a:lnTo>
                      <a:pt x="49" y="21"/>
                    </a:lnTo>
                    <a:lnTo>
                      <a:pt x="46" y="26"/>
                    </a:lnTo>
                    <a:lnTo>
                      <a:pt x="48" y="28"/>
                    </a:lnTo>
                    <a:lnTo>
                      <a:pt x="46" y="26"/>
                    </a:lnTo>
                    <a:lnTo>
                      <a:pt x="42" y="29"/>
                    </a:lnTo>
                    <a:lnTo>
                      <a:pt x="43" y="31"/>
                    </a:lnTo>
                    <a:lnTo>
                      <a:pt x="43" y="28"/>
                    </a:lnTo>
                    <a:lnTo>
                      <a:pt x="39" y="28"/>
                    </a:lnTo>
                    <a:lnTo>
                      <a:pt x="39" y="31"/>
                    </a:lnTo>
                    <a:lnTo>
                      <a:pt x="40" y="29"/>
                    </a:lnTo>
                    <a:lnTo>
                      <a:pt x="36" y="26"/>
                    </a:lnTo>
                    <a:lnTo>
                      <a:pt x="28" y="21"/>
                    </a:lnTo>
                    <a:lnTo>
                      <a:pt x="26" y="23"/>
                    </a:lnTo>
                    <a:lnTo>
                      <a:pt x="29" y="21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5" y="26"/>
                    </a:lnTo>
                    <a:lnTo>
                      <a:pt x="22" y="25"/>
                    </a:lnTo>
                    <a:lnTo>
                      <a:pt x="25" y="26"/>
                    </a:lnTo>
                    <a:lnTo>
                      <a:pt x="33" y="31"/>
                    </a:lnTo>
                    <a:lnTo>
                      <a:pt x="37" y="34"/>
                    </a:lnTo>
                    <a:lnTo>
                      <a:pt x="45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1" y="29"/>
                    </a:lnTo>
                    <a:lnTo>
                      <a:pt x="54" y="25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9" y="8"/>
                    </a:lnTo>
                    <a:lnTo>
                      <a:pt x="45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929"/>
              <p:cNvSpPr>
                <a:spLocks/>
              </p:cNvSpPr>
              <p:nvPr/>
            </p:nvSpPr>
            <p:spPr bwMode="auto">
              <a:xfrm>
                <a:off x="3529" y="1268"/>
                <a:ext cx="9" cy="37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3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31"/>
                  </a:cxn>
                  <a:cxn ang="0">
                    <a:pos x="3" y="31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9" y="37"/>
                  </a:cxn>
                  <a:cxn ang="0">
                    <a:pos x="9" y="34"/>
                  </a:cxn>
                  <a:cxn ang="0">
                    <a:pos x="9" y="3"/>
                  </a:cxn>
                </a:cxnLst>
                <a:rect l="0" t="0" r="r" b="b"/>
                <a:pathLst>
                  <a:path w="9" h="37">
                    <a:moveTo>
                      <a:pt x="9" y="3"/>
                    </a:moveTo>
                    <a:lnTo>
                      <a:pt x="3" y="3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9" y="37"/>
                    </a:lnTo>
                    <a:lnTo>
                      <a:pt x="9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930"/>
              <p:cNvSpPr>
                <a:spLocks/>
              </p:cNvSpPr>
              <p:nvPr/>
            </p:nvSpPr>
            <p:spPr bwMode="auto">
              <a:xfrm>
                <a:off x="3526" y="1312"/>
                <a:ext cx="59" cy="42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10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10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2" y="39"/>
                  </a:cxn>
                  <a:cxn ang="0">
                    <a:pos x="26" y="42"/>
                  </a:cxn>
                  <a:cxn ang="0">
                    <a:pos x="47" y="39"/>
                  </a:cxn>
                  <a:cxn ang="0">
                    <a:pos x="47" y="39"/>
                  </a:cxn>
                  <a:cxn ang="0">
                    <a:pos x="56" y="32"/>
                  </a:cxn>
                  <a:cxn ang="0">
                    <a:pos x="59" y="19"/>
                  </a:cxn>
                  <a:cxn ang="0">
                    <a:pos x="53" y="23"/>
                  </a:cxn>
                  <a:cxn ang="0">
                    <a:pos x="53" y="22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2"/>
                  </a:cxn>
                  <a:cxn ang="0">
                    <a:pos x="33" y="39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10"/>
                  </a:cxn>
                  <a:cxn ang="0">
                    <a:pos x="15" y="10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0" y="13"/>
                  </a:cxn>
                </a:cxnLst>
                <a:rect l="0" t="0" r="r" b="b"/>
                <a:pathLst>
                  <a:path w="59" h="42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10"/>
                    </a:lnTo>
                    <a:lnTo>
                      <a:pt x="55" y="10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12" y="39"/>
                    </a:lnTo>
                    <a:lnTo>
                      <a:pt x="14" y="39"/>
                    </a:lnTo>
                    <a:lnTo>
                      <a:pt x="26" y="42"/>
                    </a:lnTo>
                    <a:lnTo>
                      <a:pt x="35" y="42"/>
                    </a:lnTo>
                    <a:lnTo>
                      <a:pt x="47" y="39"/>
                    </a:lnTo>
                    <a:lnTo>
                      <a:pt x="46" y="39"/>
                    </a:lnTo>
                    <a:lnTo>
                      <a:pt x="47" y="39"/>
                    </a:lnTo>
                    <a:lnTo>
                      <a:pt x="55" y="34"/>
                    </a:lnTo>
                    <a:lnTo>
                      <a:pt x="56" y="32"/>
                    </a:lnTo>
                    <a:lnTo>
                      <a:pt x="59" y="25"/>
                    </a:lnTo>
                    <a:lnTo>
                      <a:pt x="59" y="19"/>
                    </a:lnTo>
                    <a:lnTo>
                      <a:pt x="53" y="19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2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9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9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15" y="10"/>
                    </a:lnTo>
                    <a:lnTo>
                      <a:pt x="14" y="6"/>
                    </a:lnTo>
                    <a:lnTo>
                      <a:pt x="15" y="10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10"/>
                    </a:lnTo>
                    <a:lnTo>
                      <a:pt x="46" y="6"/>
                    </a:lnTo>
                    <a:lnTo>
                      <a:pt x="44" y="10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3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931"/>
              <p:cNvSpPr>
                <a:spLocks/>
              </p:cNvSpPr>
              <p:nvPr/>
            </p:nvSpPr>
            <p:spPr bwMode="auto">
              <a:xfrm>
                <a:off x="3532" y="1315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10"/>
                  </a:cxn>
                  <a:cxn ang="0">
                    <a:pos x="43" y="5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5"/>
                  </a:cxn>
                  <a:cxn ang="0">
                    <a:pos x="0" y="10"/>
                  </a:cxn>
                  <a:cxn ang="0">
                    <a:pos x="3" y="14"/>
                  </a:cxn>
                  <a:cxn ang="0">
                    <a:pos x="11" y="10"/>
                  </a:cxn>
                  <a:cxn ang="0">
                    <a:pos x="9" y="7"/>
                  </a:cxn>
                  <a:cxn ang="0">
                    <a:pos x="11" y="10"/>
                  </a:cxn>
                  <a:cxn ang="0">
                    <a:pos x="23" y="7"/>
                  </a:cxn>
                  <a:cxn ang="0">
                    <a:pos x="21" y="3"/>
                  </a:cxn>
                  <a:cxn ang="0">
                    <a:pos x="21" y="7"/>
                  </a:cxn>
                  <a:cxn ang="0">
                    <a:pos x="29" y="7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41" y="10"/>
                  </a:cxn>
                  <a:cxn ang="0">
                    <a:pos x="41" y="7"/>
                  </a:cxn>
                  <a:cxn ang="0">
                    <a:pos x="40" y="10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10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11" y="10"/>
                    </a:lnTo>
                    <a:lnTo>
                      <a:pt x="9" y="7"/>
                    </a:lnTo>
                    <a:lnTo>
                      <a:pt x="11" y="10"/>
                    </a:lnTo>
                    <a:lnTo>
                      <a:pt x="23" y="7"/>
                    </a:lnTo>
                    <a:lnTo>
                      <a:pt x="21" y="3"/>
                    </a:lnTo>
                    <a:lnTo>
                      <a:pt x="21" y="7"/>
                    </a:lnTo>
                    <a:lnTo>
                      <a:pt x="29" y="7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41" y="10"/>
                    </a:lnTo>
                    <a:lnTo>
                      <a:pt x="41" y="7"/>
                    </a:lnTo>
                    <a:lnTo>
                      <a:pt x="40" y="10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932"/>
              <p:cNvSpPr>
                <a:spLocks/>
              </p:cNvSpPr>
              <p:nvPr/>
            </p:nvSpPr>
            <p:spPr bwMode="auto">
              <a:xfrm>
                <a:off x="3530" y="1322"/>
                <a:ext cx="10" cy="22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4" y="22"/>
                  </a:cxn>
                  <a:cxn ang="0">
                    <a:pos x="10" y="19"/>
                  </a:cxn>
                  <a:cxn ang="0">
                    <a:pos x="7" y="12"/>
                  </a:cxn>
                  <a:cxn ang="0">
                    <a:pos x="4" y="13"/>
                  </a:cxn>
                  <a:cxn ang="0">
                    <a:pos x="7" y="13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0"/>
                  </a:cxn>
                  <a:cxn ang="0">
                    <a:pos x="10" y="3"/>
                  </a:cxn>
                </a:cxnLst>
                <a:rect l="0" t="0" r="r" b="b"/>
                <a:pathLst>
                  <a:path w="10" h="22">
                    <a:moveTo>
                      <a:pt x="10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4" y="22"/>
                    </a:lnTo>
                    <a:lnTo>
                      <a:pt x="10" y="19"/>
                    </a:lnTo>
                    <a:lnTo>
                      <a:pt x="7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0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933"/>
              <p:cNvSpPr>
                <a:spLocks/>
              </p:cNvSpPr>
              <p:nvPr/>
            </p:nvSpPr>
            <p:spPr bwMode="auto">
              <a:xfrm>
                <a:off x="3534" y="1338"/>
                <a:ext cx="50" cy="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3"/>
                  </a:cxn>
                  <a:cxn ang="0">
                    <a:pos x="30" y="13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3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3"/>
                    </a:lnTo>
                    <a:lnTo>
                      <a:pt x="30" y="13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934"/>
              <p:cNvSpPr>
                <a:spLocks/>
              </p:cNvSpPr>
              <p:nvPr/>
            </p:nvSpPr>
            <p:spPr bwMode="auto">
              <a:xfrm>
                <a:off x="3575" y="1322"/>
                <a:ext cx="9" cy="22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2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9"/>
                  </a:cxn>
                </a:cxnLst>
                <a:rect l="0" t="0" r="r" b="b"/>
                <a:pathLst>
                  <a:path w="9" h="22">
                    <a:moveTo>
                      <a:pt x="0" y="19"/>
                    </a:moveTo>
                    <a:lnTo>
                      <a:pt x="6" y="22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Rectangle 935"/>
              <p:cNvSpPr>
                <a:spLocks noChangeArrowheads="1"/>
              </p:cNvSpPr>
              <p:nvPr/>
            </p:nvSpPr>
            <p:spPr bwMode="auto">
              <a:xfrm>
                <a:off x="3453" y="1911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936"/>
              <p:cNvSpPr>
                <a:spLocks/>
              </p:cNvSpPr>
              <p:nvPr/>
            </p:nvSpPr>
            <p:spPr bwMode="auto">
              <a:xfrm>
                <a:off x="3561" y="1793"/>
                <a:ext cx="23" cy="9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1" y="9"/>
                  </a:cxn>
                </a:cxnLst>
                <a:rect l="0" t="0" r="r" b="b"/>
                <a:pathLst>
                  <a:path w="23" h="9">
                    <a:moveTo>
                      <a:pt x="21" y="9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937"/>
              <p:cNvSpPr>
                <a:spLocks/>
              </p:cNvSpPr>
              <p:nvPr/>
            </p:nvSpPr>
            <p:spPr bwMode="auto">
              <a:xfrm>
                <a:off x="3564" y="1796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938"/>
              <p:cNvSpPr>
                <a:spLocks/>
              </p:cNvSpPr>
              <p:nvPr/>
            </p:nvSpPr>
            <p:spPr bwMode="auto">
              <a:xfrm>
                <a:off x="3576" y="1799"/>
                <a:ext cx="9" cy="2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8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9" y="0"/>
                  </a:cxn>
                </a:cxnLst>
                <a:rect l="0" t="0" r="r" b="b"/>
                <a:pathLst>
                  <a:path w="9" h="28">
                    <a:moveTo>
                      <a:pt x="9" y="0"/>
                    </a:moveTo>
                    <a:lnTo>
                      <a:pt x="3" y="0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939"/>
              <p:cNvSpPr>
                <a:spLocks/>
              </p:cNvSpPr>
              <p:nvPr/>
            </p:nvSpPr>
            <p:spPr bwMode="auto">
              <a:xfrm>
                <a:off x="3529" y="1788"/>
                <a:ext cx="41" cy="45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32" y="13"/>
                  </a:cxn>
                  <a:cxn ang="0">
                    <a:pos x="35" y="20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6"/>
                  </a:cxn>
                  <a:cxn ang="0">
                    <a:pos x="38" y="26"/>
                  </a:cxn>
                  <a:cxn ang="0">
                    <a:pos x="35" y="25"/>
                  </a:cxn>
                  <a:cxn ang="0">
                    <a:pos x="32" y="32"/>
                  </a:cxn>
                  <a:cxn ang="0">
                    <a:pos x="35" y="34"/>
                  </a:cxn>
                  <a:cxn ang="0">
                    <a:pos x="34" y="32"/>
                  </a:cxn>
                  <a:cxn ang="0">
                    <a:pos x="29" y="37"/>
                  </a:cxn>
                  <a:cxn ang="0">
                    <a:pos x="30" y="39"/>
                  </a:cxn>
                  <a:cxn ang="0">
                    <a:pos x="29" y="36"/>
                  </a:cxn>
                  <a:cxn ang="0">
                    <a:pos x="21" y="39"/>
                  </a:cxn>
                  <a:cxn ang="0">
                    <a:pos x="23" y="42"/>
                  </a:cxn>
                  <a:cxn ang="0">
                    <a:pos x="23" y="39"/>
                  </a:cxn>
                  <a:cxn ang="0">
                    <a:pos x="18" y="39"/>
                  </a:cxn>
                  <a:cxn ang="0">
                    <a:pos x="18" y="42"/>
                  </a:cxn>
                  <a:cxn ang="0">
                    <a:pos x="20" y="39"/>
                  </a:cxn>
                  <a:cxn ang="0">
                    <a:pos x="12" y="36"/>
                  </a:cxn>
                  <a:cxn ang="0">
                    <a:pos x="11" y="39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9"/>
                  </a:cxn>
                  <a:cxn ang="0">
                    <a:pos x="3" y="19"/>
                  </a:cxn>
                  <a:cxn ang="0">
                    <a:pos x="6" y="20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7"/>
                  </a:cxn>
                  <a:cxn ang="0">
                    <a:pos x="6" y="8"/>
                  </a:cxn>
                  <a:cxn ang="0">
                    <a:pos x="8" y="7"/>
                  </a:cxn>
                  <a:cxn ang="0">
                    <a:pos x="5" y="10"/>
                  </a:cxn>
                  <a:cxn ang="0">
                    <a:pos x="3" y="10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6"/>
                  </a:cxn>
                  <a:cxn ang="0">
                    <a:pos x="9" y="42"/>
                  </a:cxn>
                  <a:cxn ang="0">
                    <a:pos x="17" y="45"/>
                  </a:cxn>
                  <a:cxn ang="0">
                    <a:pos x="24" y="45"/>
                  </a:cxn>
                  <a:cxn ang="0">
                    <a:pos x="32" y="42"/>
                  </a:cxn>
                  <a:cxn ang="0">
                    <a:pos x="34" y="42"/>
                  </a:cxn>
                  <a:cxn ang="0">
                    <a:pos x="38" y="37"/>
                  </a:cxn>
                  <a:cxn ang="0">
                    <a:pos x="38" y="36"/>
                  </a:cxn>
                  <a:cxn ang="0">
                    <a:pos x="41" y="28"/>
                  </a:cxn>
                  <a:cxn ang="0">
                    <a:pos x="41" y="17"/>
                  </a:cxn>
                  <a:cxn ang="0">
                    <a:pos x="38" y="10"/>
                  </a:cxn>
                </a:cxnLst>
                <a:rect l="0" t="0" r="r" b="b"/>
                <a:pathLst>
                  <a:path w="41" h="45">
                    <a:moveTo>
                      <a:pt x="38" y="10"/>
                    </a:moveTo>
                    <a:lnTo>
                      <a:pt x="32" y="13"/>
                    </a:lnTo>
                    <a:lnTo>
                      <a:pt x="35" y="20"/>
                    </a:lnTo>
                    <a:lnTo>
                      <a:pt x="38" y="19"/>
                    </a:lnTo>
                    <a:lnTo>
                      <a:pt x="35" y="19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35" y="25"/>
                    </a:lnTo>
                    <a:lnTo>
                      <a:pt x="32" y="32"/>
                    </a:lnTo>
                    <a:lnTo>
                      <a:pt x="35" y="34"/>
                    </a:lnTo>
                    <a:lnTo>
                      <a:pt x="34" y="32"/>
                    </a:lnTo>
                    <a:lnTo>
                      <a:pt x="29" y="37"/>
                    </a:lnTo>
                    <a:lnTo>
                      <a:pt x="30" y="39"/>
                    </a:lnTo>
                    <a:lnTo>
                      <a:pt x="29" y="36"/>
                    </a:lnTo>
                    <a:lnTo>
                      <a:pt x="21" y="39"/>
                    </a:lnTo>
                    <a:lnTo>
                      <a:pt x="23" y="42"/>
                    </a:lnTo>
                    <a:lnTo>
                      <a:pt x="23" y="39"/>
                    </a:lnTo>
                    <a:lnTo>
                      <a:pt x="18" y="39"/>
                    </a:lnTo>
                    <a:lnTo>
                      <a:pt x="18" y="42"/>
                    </a:lnTo>
                    <a:lnTo>
                      <a:pt x="20" y="39"/>
                    </a:lnTo>
                    <a:lnTo>
                      <a:pt x="12" y="36"/>
                    </a:lnTo>
                    <a:lnTo>
                      <a:pt x="11" y="39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6"/>
                    </a:lnTo>
                    <a:lnTo>
                      <a:pt x="9" y="42"/>
                    </a:lnTo>
                    <a:lnTo>
                      <a:pt x="17" y="45"/>
                    </a:lnTo>
                    <a:lnTo>
                      <a:pt x="24" y="45"/>
                    </a:lnTo>
                    <a:lnTo>
                      <a:pt x="32" y="42"/>
                    </a:lnTo>
                    <a:lnTo>
                      <a:pt x="34" y="42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41" y="28"/>
                    </a:lnTo>
                    <a:lnTo>
                      <a:pt x="41" y="17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940"/>
              <p:cNvSpPr>
                <a:spLocks/>
              </p:cNvSpPr>
              <p:nvPr/>
            </p:nvSpPr>
            <p:spPr bwMode="auto">
              <a:xfrm>
                <a:off x="3552" y="1798"/>
                <a:ext cx="15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11" y="9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9" y="16"/>
                  </a:cxn>
                  <a:cxn ang="0">
                    <a:pos x="12" y="16"/>
                  </a:cxn>
                  <a:cxn ang="0">
                    <a:pos x="9" y="15"/>
                  </a:cxn>
                  <a:cxn ang="0">
                    <a:pos x="6" y="22"/>
                  </a:cxn>
                  <a:cxn ang="0">
                    <a:pos x="9" y="24"/>
                  </a:cxn>
                  <a:cxn ang="0">
                    <a:pos x="7" y="22"/>
                  </a:cxn>
                  <a:cxn ang="0">
                    <a:pos x="0" y="27"/>
                  </a:cxn>
                  <a:cxn ang="0">
                    <a:pos x="3" y="32"/>
                  </a:cxn>
                  <a:cxn ang="0">
                    <a:pos x="11" y="27"/>
                  </a:cxn>
                  <a:cxn ang="0">
                    <a:pos x="12" y="26"/>
                  </a:cxn>
                  <a:cxn ang="0">
                    <a:pos x="15" y="18"/>
                  </a:cxn>
                  <a:cxn ang="0">
                    <a:pos x="15" y="6"/>
                  </a:cxn>
                  <a:cxn ang="0">
                    <a:pos x="12" y="1"/>
                  </a:cxn>
                  <a:cxn ang="0">
                    <a:pos x="9" y="3"/>
                  </a:cxn>
                  <a:cxn ang="0">
                    <a:pos x="12" y="3"/>
                  </a:cxn>
                  <a:cxn ang="0">
                    <a:pos x="12" y="0"/>
                  </a:cxn>
                </a:cxnLst>
                <a:rect l="0" t="0" r="r" b="b"/>
                <a:pathLst>
                  <a:path w="15" h="32">
                    <a:moveTo>
                      <a:pt x="1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11" y="9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9" y="15"/>
                    </a:lnTo>
                    <a:lnTo>
                      <a:pt x="6" y="22"/>
                    </a:lnTo>
                    <a:lnTo>
                      <a:pt x="9" y="24"/>
                    </a:lnTo>
                    <a:lnTo>
                      <a:pt x="7" y="22"/>
                    </a:lnTo>
                    <a:lnTo>
                      <a:pt x="0" y="27"/>
                    </a:lnTo>
                    <a:lnTo>
                      <a:pt x="3" y="32"/>
                    </a:lnTo>
                    <a:lnTo>
                      <a:pt x="11" y="27"/>
                    </a:lnTo>
                    <a:lnTo>
                      <a:pt x="12" y="26"/>
                    </a:lnTo>
                    <a:lnTo>
                      <a:pt x="15" y="18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941"/>
              <p:cNvSpPr>
                <a:spLocks/>
              </p:cNvSpPr>
              <p:nvPr/>
            </p:nvSpPr>
            <p:spPr bwMode="auto">
              <a:xfrm>
                <a:off x="3534" y="1814"/>
                <a:ext cx="33" cy="16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29" y="0"/>
                  </a:cxn>
                  <a:cxn ang="0">
                    <a:pos x="24" y="8"/>
                  </a:cxn>
                  <a:cxn ang="0">
                    <a:pos x="25" y="10"/>
                  </a:cxn>
                  <a:cxn ang="0">
                    <a:pos x="24" y="6"/>
                  </a:cxn>
                  <a:cxn ang="0">
                    <a:pos x="16" y="10"/>
                  </a:cxn>
                  <a:cxn ang="0">
                    <a:pos x="18" y="13"/>
                  </a:cxn>
                  <a:cxn ang="0">
                    <a:pos x="18" y="10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5" y="10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12" y="16"/>
                  </a:cxn>
                  <a:cxn ang="0">
                    <a:pos x="19" y="16"/>
                  </a:cxn>
                  <a:cxn ang="0">
                    <a:pos x="27" y="13"/>
                  </a:cxn>
                  <a:cxn ang="0">
                    <a:pos x="29" y="11"/>
                  </a:cxn>
                  <a:cxn ang="0">
                    <a:pos x="33" y="3"/>
                  </a:cxn>
                </a:cxnLst>
                <a:rect l="0" t="0" r="r" b="b"/>
                <a:pathLst>
                  <a:path w="33" h="16">
                    <a:moveTo>
                      <a:pt x="33" y="3"/>
                    </a:moveTo>
                    <a:lnTo>
                      <a:pt x="29" y="0"/>
                    </a:lnTo>
                    <a:lnTo>
                      <a:pt x="24" y="8"/>
                    </a:lnTo>
                    <a:lnTo>
                      <a:pt x="25" y="10"/>
                    </a:lnTo>
                    <a:lnTo>
                      <a:pt x="24" y="6"/>
                    </a:lnTo>
                    <a:lnTo>
                      <a:pt x="16" y="10"/>
                    </a:lnTo>
                    <a:lnTo>
                      <a:pt x="18" y="13"/>
                    </a:lnTo>
                    <a:lnTo>
                      <a:pt x="18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5" y="10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12" y="16"/>
                    </a:lnTo>
                    <a:lnTo>
                      <a:pt x="19" y="16"/>
                    </a:lnTo>
                    <a:lnTo>
                      <a:pt x="27" y="13"/>
                    </a:lnTo>
                    <a:lnTo>
                      <a:pt x="29" y="1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942"/>
              <p:cNvSpPr>
                <a:spLocks/>
              </p:cNvSpPr>
              <p:nvPr/>
            </p:nvSpPr>
            <p:spPr bwMode="auto">
              <a:xfrm>
                <a:off x="3530" y="1795"/>
                <a:ext cx="16" cy="35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16" y="30"/>
                  </a:cxn>
                  <a:cxn ang="0">
                    <a:pos x="8" y="25"/>
                  </a:cxn>
                  <a:cxn ang="0">
                    <a:pos x="7" y="27"/>
                  </a:cxn>
                  <a:cxn ang="0">
                    <a:pos x="10" y="25"/>
                  </a:cxn>
                  <a:cxn ang="0">
                    <a:pos x="7" y="18"/>
                  </a:cxn>
                  <a:cxn ang="0">
                    <a:pos x="4" y="19"/>
                  </a:cxn>
                  <a:cxn ang="0">
                    <a:pos x="7" y="19"/>
                  </a:cxn>
                  <a:cxn ang="0">
                    <a:pos x="7" y="12"/>
                  </a:cxn>
                  <a:cxn ang="0">
                    <a:pos x="4" y="12"/>
                  </a:cxn>
                  <a:cxn ang="0">
                    <a:pos x="7" y="13"/>
                  </a:cxn>
                  <a:cxn ang="0">
                    <a:pos x="10" y="6"/>
                  </a:cxn>
                  <a:cxn ang="0">
                    <a:pos x="7" y="4"/>
                  </a:cxn>
                  <a:cxn ang="0">
                    <a:pos x="8" y="7"/>
                  </a:cxn>
                  <a:cxn ang="0">
                    <a:pos x="13" y="4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4" y="29"/>
                  </a:cxn>
                  <a:cxn ang="0">
                    <a:pos x="5" y="30"/>
                  </a:cxn>
                  <a:cxn ang="0">
                    <a:pos x="13" y="35"/>
                  </a:cxn>
                </a:cxnLst>
                <a:rect l="0" t="0" r="r" b="b"/>
                <a:pathLst>
                  <a:path w="16" h="35">
                    <a:moveTo>
                      <a:pt x="13" y="35"/>
                    </a:moveTo>
                    <a:lnTo>
                      <a:pt x="16" y="30"/>
                    </a:lnTo>
                    <a:lnTo>
                      <a:pt x="8" y="25"/>
                    </a:lnTo>
                    <a:lnTo>
                      <a:pt x="7" y="27"/>
                    </a:lnTo>
                    <a:lnTo>
                      <a:pt x="10" y="25"/>
                    </a:lnTo>
                    <a:lnTo>
                      <a:pt x="7" y="18"/>
                    </a:lnTo>
                    <a:lnTo>
                      <a:pt x="4" y="19"/>
                    </a:lnTo>
                    <a:lnTo>
                      <a:pt x="7" y="19"/>
                    </a:lnTo>
                    <a:lnTo>
                      <a:pt x="7" y="12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10" y="6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0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943"/>
              <p:cNvSpPr>
                <a:spLocks/>
              </p:cNvSpPr>
              <p:nvPr/>
            </p:nvSpPr>
            <p:spPr bwMode="auto">
              <a:xfrm>
                <a:off x="3534" y="1796"/>
                <a:ext cx="9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1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8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4" y="11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944"/>
              <p:cNvSpPr>
                <a:spLocks/>
              </p:cNvSpPr>
              <p:nvPr/>
            </p:nvSpPr>
            <p:spPr bwMode="auto">
              <a:xfrm>
                <a:off x="3529" y="1837"/>
                <a:ext cx="55" cy="43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18" y="43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3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18" y="43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945"/>
              <p:cNvSpPr>
                <a:spLocks/>
              </p:cNvSpPr>
              <p:nvPr/>
            </p:nvSpPr>
            <p:spPr bwMode="auto">
              <a:xfrm>
                <a:off x="3543" y="1843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946"/>
              <p:cNvSpPr>
                <a:spLocks/>
              </p:cNvSpPr>
              <p:nvPr/>
            </p:nvSpPr>
            <p:spPr bwMode="auto">
              <a:xfrm>
                <a:off x="3544" y="1845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0" y="30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3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947"/>
              <p:cNvSpPr>
                <a:spLocks/>
              </p:cNvSpPr>
              <p:nvPr/>
            </p:nvSpPr>
            <p:spPr bwMode="auto">
              <a:xfrm>
                <a:off x="3530" y="1891"/>
                <a:ext cx="55" cy="38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9" y="0"/>
                  </a:cxn>
                  <a:cxn ang="0">
                    <a:pos x="49" y="33"/>
                  </a:cxn>
                  <a:cxn ang="0">
                    <a:pos x="52" y="33"/>
                  </a:cxn>
                  <a:cxn ang="0">
                    <a:pos x="54" y="30"/>
                  </a:cxn>
                  <a:cxn ang="0">
                    <a:pos x="4" y="6"/>
                  </a:cxn>
                  <a:cxn ang="0">
                    <a:pos x="0" y="12"/>
                  </a:cxn>
                  <a:cxn ang="0">
                    <a:pos x="51" y="36"/>
                  </a:cxn>
                  <a:cxn ang="0">
                    <a:pos x="55" y="38"/>
                  </a:cxn>
                  <a:cxn ang="0">
                    <a:pos x="55" y="33"/>
                  </a:cxn>
                  <a:cxn ang="0">
                    <a:pos x="55" y="0"/>
                  </a:cxn>
                </a:cxnLst>
                <a:rect l="0" t="0" r="r" b="b"/>
                <a:pathLst>
                  <a:path w="55" h="38">
                    <a:moveTo>
                      <a:pt x="55" y="0"/>
                    </a:moveTo>
                    <a:lnTo>
                      <a:pt x="49" y="0"/>
                    </a:lnTo>
                    <a:lnTo>
                      <a:pt x="49" y="33"/>
                    </a:lnTo>
                    <a:lnTo>
                      <a:pt x="52" y="33"/>
                    </a:lnTo>
                    <a:lnTo>
                      <a:pt x="54" y="30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51" y="36"/>
                    </a:lnTo>
                    <a:lnTo>
                      <a:pt x="55" y="38"/>
                    </a:lnTo>
                    <a:lnTo>
                      <a:pt x="55" y="3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948"/>
              <p:cNvSpPr>
                <a:spLocks/>
              </p:cNvSpPr>
              <p:nvPr/>
            </p:nvSpPr>
            <p:spPr bwMode="auto">
              <a:xfrm>
                <a:off x="3576" y="1888"/>
                <a:ext cx="6" cy="33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6" y="33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33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6" y="3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949"/>
              <p:cNvSpPr>
                <a:spLocks/>
              </p:cNvSpPr>
              <p:nvPr/>
            </p:nvSpPr>
            <p:spPr bwMode="auto">
              <a:xfrm>
                <a:off x="3529" y="1892"/>
                <a:ext cx="55" cy="32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55" y="26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3" y="5"/>
                  </a:cxn>
                  <a:cxn ang="0">
                    <a:pos x="1" y="8"/>
                  </a:cxn>
                  <a:cxn ang="0">
                    <a:pos x="52" y="32"/>
                  </a:cxn>
                </a:cxnLst>
                <a:rect l="0" t="0" r="r" b="b"/>
                <a:pathLst>
                  <a:path w="55" h="32">
                    <a:moveTo>
                      <a:pt x="52" y="32"/>
                    </a:moveTo>
                    <a:lnTo>
                      <a:pt x="55" y="2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1" y="8"/>
                    </a:lnTo>
                    <a:lnTo>
                      <a:pt x="5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950"/>
              <p:cNvSpPr>
                <a:spLocks/>
              </p:cNvSpPr>
              <p:nvPr/>
            </p:nvSpPr>
            <p:spPr bwMode="auto">
              <a:xfrm>
                <a:off x="3529" y="1933"/>
                <a:ext cx="55" cy="43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18" y="43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4" y="10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3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18" y="43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951"/>
              <p:cNvSpPr>
                <a:spLocks/>
              </p:cNvSpPr>
              <p:nvPr/>
            </p:nvSpPr>
            <p:spPr bwMode="auto">
              <a:xfrm>
                <a:off x="3543" y="1940"/>
                <a:ext cx="33" cy="25"/>
              </a:xfrm>
              <a:custGeom>
                <a:avLst/>
                <a:gdLst/>
                <a:ahLst/>
                <a:cxnLst>
                  <a:cxn ang="0">
                    <a:pos x="30" y="25"/>
                  </a:cxn>
                  <a:cxn ang="0">
                    <a:pos x="33" y="2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0" y="25"/>
                  </a:cxn>
                </a:cxnLst>
                <a:rect l="0" t="0" r="r" b="b"/>
                <a:pathLst>
                  <a:path w="33" h="25">
                    <a:moveTo>
                      <a:pt x="30" y="25"/>
                    </a:moveTo>
                    <a:lnTo>
                      <a:pt x="33" y="21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3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952"/>
              <p:cNvSpPr>
                <a:spLocks/>
              </p:cNvSpPr>
              <p:nvPr/>
            </p:nvSpPr>
            <p:spPr bwMode="auto">
              <a:xfrm>
                <a:off x="3544" y="1941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3" y="34"/>
                  </a:cxn>
                  <a:cxn ang="0">
                    <a:pos x="3" y="31"/>
                  </a:cxn>
                  <a:cxn ang="0">
                    <a:pos x="0" y="31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4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953"/>
              <p:cNvSpPr>
                <a:spLocks/>
              </p:cNvSpPr>
              <p:nvPr/>
            </p:nvSpPr>
            <p:spPr bwMode="auto">
              <a:xfrm>
                <a:off x="3526" y="1982"/>
                <a:ext cx="59" cy="41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9"/>
                  </a:cxn>
                  <a:cxn ang="0">
                    <a:pos x="53" y="23"/>
                  </a:cxn>
                  <a:cxn ang="0">
                    <a:pos x="53" y="22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4"/>
                    </a:lnTo>
                    <a:lnTo>
                      <a:pt x="56" y="32"/>
                    </a:lnTo>
                    <a:lnTo>
                      <a:pt x="59" y="25"/>
                    </a:lnTo>
                    <a:lnTo>
                      <a:pt x="59" y="19"/>
                    </a:lnTo>
                    <a:lnTo>
                      <a:pt x="53" y="19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2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2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954"/>
              <p:cNvSpPr>
                <a:spLocks/>
              </p:cNvSpPr>
              <p:nvPr/>
            </p:nvSpPr>
            <p:spPr bwMode="auto">
              <a:xfrm>
                <a:off x="3532" y="1985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3" y="5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5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955"/>
              <p:cNvSpPr>
                <a:spLocks/>
              </p:cNvSpPr>
              <p:nvPr/>
            </p:nvSpPr>
            <p:spPr bwMode="auto">
              <a:xfrm>
                <a:off x="3530" y="1991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3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4" y="10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3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956"/>
              <p:cNvSpPr>
                <a:spLocks/>
              </p:cNvSpPr>
              <p:nvPr/>
            </p:nvSpPr>
            <p:spPr bwMode="auto">
              <a:xfrm>
                <a:off x="3534" y="2008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957"/>
              <p:cNvSpPr>
                <a:spLocks/>
              </p:cNvSpPr>
              <p:nvPr/>
            </p:nvSpPr>
            <p:spPr bwMode="auto">
              <a:xfrm>
                <a:off x="3575" y="1991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6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10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3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Rectangle 958"/>
              <p:cNvSpPr>
                <a:spLocks noChangeArrowheads="1"/>
              </p:cNvSpPr>
              <p:nvPr/>
            </p:nvSpPr>
            <p:spPr bwMode="auto">
              <a:xfrm>
                <a:off x="3453" y="2580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959"/>
              <p:cNvSpPr>
                <a:spLocks/>
              </p:cNvSpPr>
              <p:nvPr/>
            </p:nvSpPr>
            <p:spPr bwMode="auto">
              <a:xfrm>
                <a:off x="3561" y="2463"/>
                <a:ext cx="23" cy="9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1" y="9"/>
                  </a:cxn>
                </a:cxnLst>
                <a:rect l="0" t="0" r="r" b="b"/>
                <a:pathLst>
                  <a:path w="23" h="9">
                    <a:moveTo>
                      <a:pt x="21" y="9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960"/>
              <p:cNvSpPr>
                <a:spLocks/>
              </p:cNvSpPr>
              <p:nvPr/>
            </p:nvSpPr>
            <p:spPr bwMode="auto">
              <a:xfrm>
                <a:off x="3564" y="2466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961"/>
              <p:cNvSpPr>
                <a:spLocks/>
              </p:cNvSpPr>
              <p:nvPr/>
            </p:nvSpPr>
            <p:spPr bwMode="auto">
              <a:xfrm>
                <a:off x="3576" y="2469"/>
                <a:ext cx="9" cy="2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9" y="27"/>
                  </a:cxn>
                  <a:cxn ang="0">
                    <a:pos x="9" y="24"/>
                  </a:cxn>
                  <a:cxn ang="0">
                    <a:pos x="9" y="0"/>
                  </a:cxn>
                </a:cxnLst>
                <a:rect l="0" t="0" r="r" b="b"/>
                <a:pathLst>
                  <a:path w="9" h="27">
                    <a:moveTo>
                      <a:pt x="9" y="0"/>
                    </a:moveTo>
                    <a:lnTo>
                      <a:pt x="3" y="0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9" y="2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962"/>
              <p:cNvSpPr>
                <a:spLocks/>
              </p:cNvSpPr>
              <p:nvPr/>
            </p:nvSpPr>
            <p:spPr bwMode="auto">
              <a:xfrm>
                <a:off x="3529" y="2458"/>
                <a:ext cx="41" cy="45"/>
              </a:xfrm>
              <a:custGeom>
                <a:avLst/>
                <a:gdLst/>
                <a:ahLst/>
                <a:cxnLst>
                  <a:cxn ang="0">
                    <a:pos x="38" y="9"/>
                  </a:cxn>
                  <a:cxn ang="0">
                    <a:pos x="32" y="13"/>
                  </a:cxn>
                  <a:cxn ang="0">
                    <a:pos x="35" y="20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6"/>
                  </a:cxn>
                  <a:cxn ang="0">
                    <a:pos x="38" y="26"/>
                  </a:cxn>
                  <a:cxn ang="0">
                    <a:pos x="35" y="25"/>
                  </a:cxn>
                  <a:cxn ang="0">
                    <a:pos x="32" y="32"/>
                  </a:cxn>
                  <a:cxn ang="0">
                    <a:pos x="35" y="34"/>
                  </a:cxn>
                  <a:cxn ang="0">
                    <a:pos x="34" y="32"/>
                  </a:cxn>
                  <a:cxn ang="0">
                    <a:pos x="29" y="37"/>
                  </a:cxn>
                  <a:cxn ang="0">
                    <a:pos x="30" y="38"/>
                  </a:cxn>
                  <a:cxn ang="0">
                    <a:pos x="29" y="35"/>
                  </a:cxn>
                  <a:cxn ang="0">
                    <a:pos x="21" y="38"/>
                  </a:cxn>
                  <a:cxn ang="0">
                    <a:pos x="23" y="42"/>
                  </a:cxn>
                  <a:cxn ang="0">
                    <a:pos x="23" y="38"/>
                  </a:cxn>
                  <a:cxn ang="0">
                    <a:pos x="18" y="38"/>
                  </a:cxn>
                  <a:cxn ang="0">
                    <a:pos x="18" y="42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9"/>
                  </a:cxn>
                  <a:cxn ang="0">
                    <a:pos x="3" y="19"/>
                  </a:cxn>
                  <a:cxn ang="0">
                    <a:pos x="6" y="20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9" y="42"/>
                  </a:cxn>
                  <a:cxn ang="0">
                    <a:pos x="17" y="45"/>
                  </a:cxn>
                  <a:cxn ang="0">
                    <a:pos x="24" y="45"/>
                  </a:cxn>
                  <a:cxn ang="0">
                    <a:pos x="32" y="42"/>
                  </a:cxn>
                  <a:cxn ang="0">
                    <a:pos x="34" y="42"/>
                  </a:cxn>
                  <a:cxn ang="0">
                    <a:pos x="38" y="37"/>
                  </a:cxn>
                  <a:cxn ang="0">
                    <a:pos x="38" y="35"/>
                  </a:cxn>
                  <a:cxn ang="0">
                    <a:pos x="41" y="28"/>
                  </a:cxn>
                  <a:cxn ang="0">
                    <a:pos x="41" y="17"/>
                  </a:cxn>
                  <a:cxn ang="0">
                    <a:pos x="38" y="9"/>
                  </a:cxn>
                </a:cxnLst>
                <a:rect l="0" t="0" r="r" b="b"/>
                <a:pathLst>
                  <a:path w="41" h="45">
                    <a:moveTo>
                      <a:pt x="38" y="9"/>
                    </a:moveTo>
                    <a:lnTo>
                      <a:pt x="32" y="13"/>
                    </a:lnTo>
                    <a:lnTo>
                      <a:pt x="35" y="20"/>
                    </a:lnTo>
                    <a:lnTo>
                      <a:pt x="38" y="19"/>
                    </a:lnTo>
                    <a:lnTo>
                      <a:pt x="35" y="19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35" y="25"/>
                    </a:lnTo>
                    <a:lnTo>
                      <a:pt x="32" y="32"/>
                    </a:lnTo>
                    <a:lnTo>
                      <a:pt x="35" y="34"/>
                    </a:lnTo>
                    <a:lnTo>
                      <a:pt x="34" y="32"/>
                    </a:lnTo>
                    <a:lnTo>
                      <a:pt x="29" y="37"/>
                    </a:lnTo>
                    <a:lnTo>
                      <a:pt x="30" y="38"/>
                    </a:lnTo>
                    <a:lnTo>
                      <a:pt x="29" y="35"/>
                    </a:lnTo>
                    <a:lnTo>
                      <a:pt x="21" y="38"/>
                    </a:lnTo>
                    <a:lnTo>
                      <a:pt x="23" y="42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9" y="42"/>
                    </a:lnTo>
                    <a:lnTo>
                      <a:pt x="17" y="45"/>
                    </a:lnTo>
                    <a:lnTo>
                      <a:pt x="24" y="45"/>
                    </a:lnTo>
                    <a:lnTo>
                      <a:pt x="32" y="42"/>
                    </a:lnTo>
                    <a:lnTo>
                      <a:pt x="34" y="42"/>
                    </a:lnTo>
                    <a:lnTo>
                      <a:pt x="38" y="37"/>
                    </a:lnTo>
                    <a:lnTo>
                      <a:pt x="38" y="35"/>
                    </a:lnTo>
                    <a:lnTo>
                      <a:pt x="41" y="28"/>
                    </a:lnTo>
                    <a:lnTo>
                      <a:pt x="41" y="17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963"/>
              <p:cNvSpPr>
                <a:spLocks/>
              </p:cNvSpPr>
              <p:nvPr/>
            </p:nvSpPr>
            <p:spPr bwMode="auto">
              <a:xfrm>
                <a:off x="3552" y="2466"/>
                <a:ext cx="15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7" y="5"/>
                  </a:cxn>
                  <a:cxn ang="0">
                    <a:pos x="11" y="9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9" y="17"/>
                  </a:cxn>
                  <a:cxn ang="0">
                    <a:pos x="12" y="17"/>
                  </a:cxn>
                  <a:cxn ang="0">
                    <a:pos x="9" y="15"/>
                  </a:cxn>
                  <a:cxn ang="0">
                    <a:pos x="6" y="23"/>
                  </a:cxn>
                  <a:cxn ang="0">
                    <a:pos x="9" y="24"/>
                  </a:cxn>
                  <a:cxn ang="0">
                    <a:pos x="7" y="23"/>
                  </a:cxn>
                  <a:cxn ang="0">
                    <a:pos x="0" y="27"/>
                  </a:cxn>
                  <a:cxn ang="0">
                    <a:pos x="3" y="32"/>
                  </a:cxn>
                  <a:cxn ang="0">
                    <a:pos x="11" y="27"/>
                  </a:cxn>
                  <a:cxn ang="0">
                    <a:pos x="12" y="26"/>
                  </a:cxn>
                  <a:cxn ang="0">
                    <a:pos x="15" y="18"/>
                  </a:cxn>
                  <a:cxn ang="0">
                    <a:pos x="15" y="6"/>
                  </a:cxn>
                  <a:cxn ang="0">
                    <a:pos x="12" y="1"/>
                  </a:cxn>
                  <a:cxn ang="0">
                    <a:pos x="9" y="3"/>
                  </a:cxn>
                  <a:cxn ang="0">
                    <a:pos x="12" y="3"/>
                  </a:cxn>
                  <a:cxn ang="0">
                    <a:pos x="12" y="0"/>
                  </a:cxn>
                </a:cxnLst>
                <a:rect l="0" t="0" r="r" b="b"/>
                <a:pathLst>
                  <a:path w="15" h="32">
                    <a:moveTo>
                      <a:pt x="1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9" y="15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0" y="27"/>
                    </a:lnTo>
                    <a:lnTo>
                      <a:pt x="3" y="32"/>
                    </a:lnTo>
                    <a:lnTo>
                      <a:pt x="11" y="27"/>
                    </a:lnTo>
                    <a:lnTo>
                      <a:pt x="12" y="26"/>
                    </a:lnTo>
                    <a:lnTo>
                      <a:pt x="15" y="18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964"/>
              <p:cNvSpPr>
                <a:spLocks/>
              </p:cNvSpPr>
              <p:nvPr/>
            </p:nvSpPr>
            <p:spPr bwMode="auto">
              <a:xfrm>
                <a:off x="3534" y="2484"/>
                <a:ext cx="33" cy="16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29" y="0"/>
                  </a:cxn>
                  <a:cxn ang="0">
                    <a:pos x="24" y="8"/>
                  </a:cxn>
                  <a:cxn ang="0">
                    <a:pos x="25" y="9"/>
                  </a:cxn>
                  <a:cxn ang="0">
                    <a:pos x="24" y="6"/>
                  </a:cxn>
                  <a:cxn ang="0">
                    <a:pos x="16" y="9"/>
                  </a:cxn>
                  <a:cxn ang="0">
                    <a:pos x="18" y="12"/>
                  </a:cxn>
                  <a:cxn ang="0">
                    <a:pos x="18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2"/>
                  </a:cxn>
                  <a:cxn ang="0">
                    <a:pos x="12" y="16"/>
                  </a:cxn>
                  <a:cxn ang="0">
                    <a:pos x="19" y="16"/>
                  </a:cxn>
                  <a:cxn ang="0">
                    <a:pos x="27" y="12"/>
                  </a:cxn>
                  <a:cxn ang="0">
                    <a:pos x="29" y="11"/>
                  </a:cxn>
                  <a:cxn ang="0">
                    <a:pos x="33" y="3"/>
                  </a:cxn>
                </a:cxnLst>
                <a:rect l="0" t="0" r="r" b="b"/>
                <a:pathLst>
                  <a:path w="33" h="16">
                    <a:moveTo>
                      <a:pt x="33" y="3"/>
                    </a:moveTo>
                    <a:lnTo>
                      <a:pt x="29" y="0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16" y="9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12" y="16"/>
                    </a:lnTo>
                    <a:lnTo>
                      <a:pt x="19" y="16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965"/>
              <p:cNvSpPr>
                <a:spLocks/>
              </p:cNvSpPr>
              <p:nvPr/>
            </p:nvSpPr>
            <p:spPr bwMode="auto">
              <a:xfrm>
                <a:off x="3530" y="2463"/>
                <a:ext cx="16" cy="35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16" y="30"/>
                  </a:cxn>
                  <a:cxn ang="0">
                    <a:pos x="8" y="26"/>
                  </a:cxn>
                  <a:cxn ang="0">
                    <a:pos x="7" y="27"/>
                  </a:cxn>
                  <a:cxn ang="0">
                    <a:pos x="10" y="26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7" y="12"/>
                  </a:cxn>
                  <a:cxn ang="0">
                    <a:pos x="4" y="12"/>
                  </a:cxn>
                  <a:cxn ang="0">
                    <a:pos x="7" y="14"/>
                  </a:cxn>
                  <a:cxn ang="0">
                    <a:pos x="10" y="6"/>
                  </a:cxn>
                  <a:cxn ang="0">
                    <a:pos x="7" y="4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4" y="29"/>
                  </a:cxn>
                  <a:cxn ang="0">
                    <a:pos x="5" y="30"/>
                  </a:cxn>
                  <a:cxn ang="0">
                    <a:pos x="13" y="35"/>
                  </a:cxn>
                </a:cxnLst>
                <a:rect l="0" t="0" r="r" b="b"/>
                <a:pathLst>
                  <a:path w="16" h="35">
                    <a:moveTo>
                      <a:pt x="13" y="35"/>
                    </a:moveTo>
                    <a:lnTo>
                      <a:pt x="16" y="30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10" y="26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7" y="12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0" y="6"/>
                    </a:lnTo>
                    <a:lnTo>
                      <a:pt x="7" y="4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966"/>
              <p:cNvSpPr>
                <a:spLocks/>
              </p:cNvSpPr>
              <p:nvPr/>
            </p:nvSpPr>
            <p:spPr bwMode="auto">
              <a:xfrm>
                <a:off x="3534" y="2464"/>
                <a:ext cx="9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1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8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4" y="11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967"/>
              <p:cNvSpPr>
                <a:spLocks/>
              </p:cNvSpPr>
              <p:nvPr/>
            </p:nvSpPr>
            <p:spPr bwMode="auto">
              <a:xfrm>
                <a:off x="3529" y="2507"/>
                <a:ext cx="55" cy="43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18" y="43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3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18" y="43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968"/>
              <p:cNvSpPr>
                <a:spLocks/>
              </p:cNvSpPr>
              <p:nvPr/>
            </p:nvSpPr>
            <p:spPr bwMode="auto">
              <a:xfrm>
                <a:off x="3543" y="2513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969"/>
              <p:cNvSpPr>
                <a:spLocks/>
              </p:cNvSpPr>
              <p:nvPr/>
            </p:nvSpPr>
            <p:spPr bwMode="auto">
              <a:xfrm>
                <a:off x="3544" y="2515"/>
                <a:ext cx="6" cy="3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6" y="33"/>
                  </a:cxn>
                  <a:cxn ang="0">
                    <a:pos x="6" y="0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970"/>
              <p:cNvSpPr>
                <a:spLocks/>
              </p:cNvSpPr>
              <p:nvPr/>
            </p:nvSpPr>
            <p:spPr bwMode="auto">
              <a:xfrm>
                <a:off x="3530" y="2559"/>
                <a:ext cx="55" cy="38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9" y="0"/>
                  </a:cxn>
                  <a:cxn ang="0">
                    <a:pos x="49" y="34"/>
                  </a:cxn>
                  <a:cxn ang="0">
                    <a:pos x="52" y="34"/>
                  </a:cxn>
                  <a:cxn ang="0">
                    <a:pos x="54" y="31"/>
                  </a:cxn>
                  <a:cxn ang="0">
                    <a:pos x="4" y="6"/>
                  </a:cxn>
                  <a:cxn ang="0">
                    <a:pos x="0" y="12"/>
                  </a:cxn>
                  <a:cxn ang="0">
                    <a:pos x="51" y="37"/>
                  </a:cxn>
                  <a:cxn ang="0">
                    <a:pos x="55" y="38"/>
                  </a:cxn>
                  <a:cxn ang="0">
                    <a:pos x="55" y="34"/>
                  </a:cxn>
                  <a:cxn ang="0">
                    <a:pos x="55" y="0"/>
                  </a:cxn>
                </a:cxnLst>
                <a:rect l="0" t="0" r="r" b="b"/>
                <a:pathLst>
                  <a:path w="55" h="38">
                    <a:moveTo>
                      <a:pt x="55" y="0"/>
                    </a:moveTo>
                    <a:lnTo>
                      <a:pt x="49" y="0"/>
                    </a:lnTo>
                    <a:lnTo>
                      <a:pt x="49" y="34"/>
                    </a:lnTo>
                    <a:lnTo>
                      <a:pt x="52" y="34"/>
                    </a:lnTo>
                    <a:lnTo>
                      <a:pt x="54" y="3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51" y="37"/>
                    </a:lnTo>
                    <a:lnTo>
                      <a:pt x="55" y="38"/>
                    </a:lnTo>
                    <a:lnTo>
                      <a:pt x="55" y="3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971"/>
              <p:cNvSpPr>
                <a:spLocks/>
              </p:cNvSpPr>
              <p:nvPr/>
            </p:nvSpPr>
            <p:spPr bwMode="auto">
              <a:xfrm>
                <a:off x="3576" y="2556"/>
                <a:ext cx="6" cy="34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6" y="34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34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34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972"/>
              <p:cNvSpPr>
                <a:spLocks/>
              </p:cNvSpPr>
              <p:nvPr/>
            </p:nvSpPr>
            <p:spPr bwMode="auto">
              <a:xfrm>
                <a:off x="3529" y="2562"/>
                <a:ext cx="55" cy="32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55" y="26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3" y="5"/>
                  </a:cxn>
                  <a:cxn ang="0">
                    <a:pos x="1" y="8"/>
                  </a:cxn>
                  <a:cxn ang="0">
                    <a:pos x="52" y="32"/>
                  </a:cxn>
                </a:cxnLst>
                <a:rect l="0" t="0" r="r" b="b"/>
                <a:pathLst>
                  <a:path w="55" h="32">
                    <a:moveTo>
                      <a:pt x="52" y="32"/>
                    </a:moveTo>
                    <a:lnTo>
                      <a:pt x="55" y="2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1" y="8"/>
                    </a:lnTo>
                    <a:lnTo>
                      <a:pt x="5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973"/>
              <p:cNvSpPr>
                <a:spLocks/>
              </p:cNvSpPr>
              <p:nvPr/>
            </p:nvSpPr>
            <p:spPr bwMode="auto">
              <a:xfrm>
                <a:off x="3529" y="2606"/>
                <a:ext cx="58" cy="40"/>
              </a:xfrm>
              <a:custGeom>
                <a:avLst/>
                <a:gdLst/>
                <a:ahLst/>
                <a:cxnLst>
                  <a:cxn ang="0">
                    <a:pos x="50" y="26"/>
                  </a:cxn>
                  <a:cxn ang="0">
                    <a:pos x="44" y="29"/>
                  </a:cxn>
                  <a:cxn ang="0">
                    <a:pos x="53" y="34"/>
                  </a:cxn>
                  <a:cxn ang="0">
                    <a:pos x="58" y="25"/>
                  </a:cxn>
                  <a:cxn ang="0">
                    <a:pos x="55" y="9"/>
                  </a:cxn>
                  <a:cxn ang="0">
                    <a:pos x="46" y="5"/>
                  </a:cxn>
                  <a:cxn ang="0">
                    <a:pos x="46" y="3"/>
                  </a:cxn>
                  <a:cxn ang="0">
                    <a:pos x="20" y="0"/>
                  </a:cxn>
                  <a:cxn ang="0">
                    <a:pos x="9" y="3"/>
                  </a:cxn>
                  <a:cxn ang="0">
                    <a:pos x="5" y="9"/>
                  </a:cxn>
                  <a:cxn ang="0">
                    <a:pos x="0" y="17"/>
                  </a:cxn>
                  <a:cxn ang="0">
                    <a:pos x="3" y="31"/>
                  </a:cxn>
                  <a:cxn ang="0">
                    <a:pos x="17" y="40"/>
                  </a:cxn>
                  <a:cxn ang="0">
                    <a:pos x="30" y="37"/>
                  </a:cxn>
                  <a:cxn ang="0">
                    <a:pos x="37" y="32"/>
                  </a:cxn>
                  <a:cxn ang="0">
                    <a:pos x="40" y="23"/>
                  </a:cxn>
                  <a:cxn ang="0">
                    <a:pos x="37" y="9"/>
                  </a:cxn>
                  <a:cxn ang="0">
                    <a:pos x="27" y="9"/>
                  </a:cxn>
                  <a:cxn ang="0">
                    <a:pos x="34" y="11"/>
                  </a:cxn>
                  <a:cxn ang="0">
                    <a:pos x="34" y="20"/>
                  </a:cxn>
                  <a:cxn ang="0">
                    <a:pos x="34" y="19"/>
                  </a:cxn>
                  <a:cxn ang="0">
                    <a:pos x="37" y="22"/>
                  </a:cxn>
                  <a:cxn ang="0">
                    <a:pos x="30" y="28"/>
                  </a:cxn>
                  <a:cxn ang="0">
                    <a:pos x="32" y="28"/>
                  </a:cxn>
                  <a:cxn ang="0">
                    <a:pos x="29" y="34"/>
                  </a:cxn>
                  <a:cxn ang="0">
                    <a:pos x="20" y="34"/>
                  </a:cxn>
                  <a:cxn ang="0">
                    <a:pos x="21" y="34"/>
                  </a:cxn>
                  <a:cxn ang="0">
                    <a:pos x="18" y="37"/>
                  </a:cxn>
                  <a:cxn ang="0">
                    <a:pos x="12" y="31"/>
                  </a:cxn>
                  <a:cxn ang="0">
                    <a:pos x="14" y="32"/>
                  </a:cxn>
                  <a:cxn ang="0">
                    <a:pos x="6" y="29"/>
                  </a:cxn>
                  <a:cxn ang="0">
                    <a:pos x="6" y="20"/>
                  </a:cxn>
                  <a:cxn ang="0">
                    <a:pos x="6" y="22"/>
                  </a:cxn>
                  <a:cxn ang="0">
                    <a:pos x="3" y="19"/>
                  </a:cxn>
                  <a:cxn ang="0">
                    <a:pos x="9" y="13"/>
                  </a:cxn>
                  <a:cxn ang="0">
                    <a:pos x="9" y="14"/>
                  </a:cxn>
                  <a:cxn ang="0">
                    <a:pos x="11" y="6"/>
                  </a:cxn>
                  <a:cxn ang="0">
                    <a:pos x="21" y="6"/>
                  </a:cxn>
                  <a:cxn ang="0">
                    <a:pos x="20" y="6"/>
                  </a:cxn>
                  <a:cxn ang="0">
                    <a:pos x="32" y="3"/>
                  </a:cxn>
                  <a:cxn ang="0">
                    <a:pos x="44" y="9"/>
                  </a:cxn>
                  <a:cxn ang="0">
                    <a:pos x="43" y="9"/>
                  </a:cxn>
                  <a:cxn ang="0">
                    <a:pos x="52" y="11"/>
                  </a:cxn>
                  <a:cxn ang="0">
                    <a:pos x="52" y="20"/>
                  </a:cxn>
                  <a:cxn ang="0">
                    <a:pos x="52" y="19"/>
                  </a:cxn>
                  <a:cxn ang="0">
                    <a:pos x="55" y="23"/>
                  </a:cxn>
                  <a:cxn ang="0">
                    <a:pos x="49" y="29"/>
                  </a:cxn>
                  <a:cxn ang="0">
                    <a:pos x="50" y="29"/>
                  </a:cxn>
                  <a:cxn ang="0">
                    <a:pos x="47" y="34"/>
                  </a:cxn>
                  <a:cxn ang="0">
                    <a:pos x="50" y="31"/>
                  </a:cxn>
                  <a:cxn ang="0">
                    <a:pos x="49" y="34"/>
                  </a:cxn>
                </a:cxnLst>
                <a:rect l="0" t="0" r="r" b="b"/>
                <a:pathLst>
                  <a:path w="58" h="40">
                    <a:moveTo>
                      <a:pt x="53" y="31"/>
                    </a:moveTo>
                    <a:lnTo>
                      <a:pt x="50" y="26"/>
                    </a:lnTo>
                    <a:lnTo>
                      <a:pt x="46" y="29"/>
                    </a:lnTo>
                    <a:lnTo>
                      <a:pt x="44" y="29"/>
                    </a:lnTo>
                    <a:lnTo>
                      <a:pt x="44" y="40"/>
                    </a:lnTo>
                    <a:lnTo>
                      <a:pt x="53" y="34"/>
                    </a:lnTo>
                    <a:lnTo>
                      <a:pt x="55" y="32"/>
                    </a:lnTo>
                    <a:lnTo>
                      <a:pt x="58" y="25"/>
                    </a:lnTo>
                    <a:lnTo>
                      <a:pt x="58" y="17"/>
                    </a:lnTo>
                    <a:lnTo>
                      <a:pt x="55" y="9"/>
                    </a:lnTo>
                    <a:lnTo>
                      <a:pt x="53" y="9"/>
                    </a:lnTo>
                    <a:lnTo>
                      <a:pt x="46" y="5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34" y="0"/>
                    </a:lnTo>
                    <a:lnTo>
                      <a:pt x="20" y="0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3" y="31"/>
                    </a:lnTo>
                    <a:lnTo>
                      <a:pt x="9" y="37"/>
                    </a:lnTo>
                    <a:lnTo>
                      <a:pt x="17" y="40"/>
                    </a:lnTo>
                    <a:lnTo>
                      <a:pt x="23" y="40"/>
                    </a:lnTo>
                    <a:lnTo>
                      <a:pt x="30" y="37"/>
                    </a:lnTo>
                    <a:lnTo>
                      <a:pt x="32" y="37"/>
                    </a:lnTo>
                    <a:lnTo>
                      <a:pt x="37" y="32"/>
                    </a:lnTo>
                    <a:lnTo>
                      <a:pt x="37" y="31"/>
                    </a:lnTo>
                    <a:lnTo>
                      <a:pt x="40" y="23"/>
                    </a:lnTo>
                    <a:lnTo>
                      <a:pt x="40" y="17"/>
                    </a:lnTo>
                    <a:lnTo>
                      <a:pt x="37" y="9"/>
                    </a:lnTo>
                    <a:lnTo>
                      <a:pt x="32" y="5"/>
                    </a:lnTo>
                    <a:lnTo>
                      <a:pt x="27" y="9"/>
                    </a:lnTo>
                    <a:lnTo>
                      <a:pt x="32" y="14"/>
                    </a:lnTo>
                    <a:lnTo>
                      <a:pt x="34" y="11"/>
                    </a:lnTo>
                    <a:lnTo>
                      <a:pt x="30" y="13"/>
                    </a:lnTo>
                    <a:lnTo>
                      <a:pt x="34" y="20"/>
                    </a:lnTo>
                    <a:lnTo>
                      <a:pt x="37" y="19"/>
                    </a:lnTo>
                    <a:lnTo>
                      <a:pt x="34" y="19"/>
                    </a:lnTo>
                    <a:lnTo>
                      <a:pt x="34" y="22"/>
                    </a:lnTo>
                    <a:lnTo>
                      <a:pt x="37" y="22"/>
                    </a:lnTo>
                    <a:lnTo>
                      <a:pt x="34" y="20"/>
                    </a:lnTo>
                    <a:lnTo>
                      <a:pt x="30" y="28"/>
                    </a:lnTo>
                    <a:lnTo>
                      <a:pt x="34" y="29"/>
                    </a:lnTo>
                    <a:lnTo>
                      <a:pt x="32" y="28"/>
                    </a:lnTo>
                    <a:lnTo>
                      <a:pt x="27" y="32"/>
                    </a:lnTo>
                    <a:lnTo>
                      <a:pt x="29" y="34"/>
                    </a:lnTo>
                    <a:lnTo>
                      <a:pt x="27" y="31"/>
                    </a:lnTo>
                    <a:lnTo>
                      <a:pt x="20" y="34"/>
                    </a:lnTo>
                    <a:lnTo>
                      <a:pt x="21" y="37"/>
                    </a:lnTo>
                    <a:lnTo>
                      <a:pt x="21" y="34"/>
                    </a:lnTo>
                    <a:lnTo>
                      <a:pt x="18" y="34"/>
                    </a:lnTo>
                    <a:lnTo>
                      <a:pt x="18" y="37"/>
                    </a:lnTo>
                    <a:lnTo>
                      <a:pt x="20" y="34"/>
                    </a:lnTo>
                    <a:lnTo>
                      <a:pt x="12" y="31"/>
                    </a:lnTo>
                    <a:lnTo>
                      <a:pt x="11" y="34"/>
                    </a:lnTo>
                    <a:lnTo>
                      <a:pt x="14" y="32"/>
                    </a:lnTo>
                    <a:lnTo>
                      <a:pt x="9" y="28"/>
                    </a:lnTo>
                    <a:lnTo>
                      <a:pt x="6" y="29"/>
                    </a:lnTo>
                    <a:lnTo>
                      <a:pt x="9" y="28"/>
                    </a:lnTo>
                    <a:lnTo>
                      <a:pt x="6" y="20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4" y="9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21" y="6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2" y="6"/>
                    </a:lnTo>
                    <a:lnTo>
                      <a:pt x="44" y="9"/>
                    </a:lnTo>
                    <a:lnTo>
                      <a:pt x="44" y="6"/>
                    </a:lnTo>
                    <a:lnTo>
                      <a:pt x="43" y="9"/>
                    </a:lnTo>
                    <a:lnTo>
                      <a:pt x="50" y="14"/>
                    </a:lnTo>
                    <a:lnTo>
                      <a:pt x="52" y="11"/>
                    </a:lnTo>
                    <a:lnTo>
                      <a:pt x="49" y="13"/>
                    </a:lnTo>
                    <a:lnTo>
                      <a:pt x="52" y="20"/>
                    </a:lnTo>
                    <a:lnTo>
                      <a:pt x="55" y="19"/>
                    </a:lnTo>
                    <a:lnTo>
                      <a:pt x="52" y="19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2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0" y="29"/>
                    </a:lnTo>
                    <a:lnTo>
                      <a:pt x="46" y="32"/>
                    </a:lnTo>
                    <a:lnTo>
                      <a:pt x="47" y="34"/>
                    </a:lnTo>
                    <a:lnTo>
                      <a:pt x="50" y="34"/>
                    </a:lnTo>
                    <a:lnTo>
                      <a:pt x="50" y="31"/>
                    </a:lnTo>
                    <a:lnTo>
                      <a:pt x="47" y="31"/>
                    </a:lnTo>
                    <a:lnTo>
                      <a:pt x="49" y="34"/>
                    </a:lnTo>
                    <a:lnTo>
                      <a:pt x="53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974"/>
              <p:cNvSpPr>
                <a:spLocks/>
              </p:cNvSpPr>
              <p:nvPr/>
            </p:nvSpPr>
            <p:spPr bwMode="auto">
              <a:xfrm>
                <a:off x="3575" y="2614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975"/>
              <p:cNvSpPr>
                <a:spLocks/>
              </p:cNvSpPr>
              <p:nvPr/>
            </p:nvSpPr>
            <p:spPr bwMode="auto">
              <a:xfrm>
                <a:off x="3534" y="2608"/>
                <a:ext cx="48" cy="15"/>
              </a:xfrm>
              <a:custGeom>
                <a:avLst/>
                <a:gdLst/>
                <a:ahLst/>
                <a:cxnLst>
                  <a:cxn ang="0">
                    <a:pos x="45" y="14"/>
                  </a:cxn>
                  <a:cxn ang="0">
                    <a:pos x="48" y="9"/>
                  </a:cxn>
                  <a:cxn ang="0">
                    <a:pos x="41" y="4"/>
                  </a:cxn>
                  <a:cxn ang="0">
                    <a:pos x="39" y="3"/>
                  </a:cxn>
                  <a:cxn ang="0">
                    <a:pos x="41" y="3"/>
                  </a:cxn>
                  <a:cxn ang="0">
                    <a:pos x="29" y="0"/>
                  </a:cxn>
                  <a:cxn ang="0">
                    <a:pos x="15" y="0"/>
                  </a:cxn>
                  <a:cxn ang="0">
                    <a:pos x="6" y="3"/>
                  </a:cxn>
                  <a:cxn ang="0">
                    <a:pos x="4" y="3"/>
                  </a:cxn>
                  <a:cxn ang="0">
                    <a:pos x="4" y="4"/>
                  </a:cxn>
                  <a:cxn ang="0">
                    <a:pos x="0" y="12"/>
                  </a:cxn>
                  <a:cxn ang="0">
                    <a:pos x="4" y="15"/>
                  </a:cxn>
                  <a:cxn ang="0">
                    <a:pos x="9" y="7"/>
                  </a:cxn>
                  <a:cxn ang="0">
                    <a:pos x="6" y="6"/>
                  </a:cxn>
                  <a:cxn ang="0">
                    <a:pos x="7" y="9"/>
                  </a:cxn>
                  <a:cxn ang="0">
                    <a:pos x="16" y="6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27" y="6"/>
                  </a:cxn>
                  <a:cxn ang="0">
                    <a:pos x="27" y="3"/>
                  </a:cxn>
                  <a:cxn ang="0">
                    <a:pos x="27" y="6"/>
                  </a:cxn>
                  <a:cxn ang="0">
                    <a:pos x="39" y="9"/>
                  </a:cxn>
                  <a:cxn ang="0">
                    <a:pos x="39" y="6"/>
                  </a:cxn>
                  <a:cxn ang="0">
                    <a:pos x="38" y="9"/>
                  </a:cxn>
                  <a:cxn ang="0">
                    <a:pos x="45" y="14"/>
                  </a:cxn>
                </a:cxnLst>
                <a:rect l="0" t="0" r="r" b="b"/>
                <a:pathLst>
                  <a:path w="48" h="15">
                    <a:moveTo>
                      <a:pt x="45" y="14"/>
                    </a:moveTo>
                    <a:lnTo>
                      <a:pt x="48" y="9"/>
                    </a:lnTo>
                    <a:lnTo>
                      <a:pt x="41" y="4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29" y="0"/>
                    </a:lnTo>
                    <a:lnTo>
                      <a:pt x="15" y="0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0" y="12"/>
                    </a:lnTo>
                    <a:lnTo>
                      <a:pt x="4" y="15"/>
                    </a:lnTo>
                    <a:lnTo>
                      <a:pt x="9" y="7"/>
                    </a:lnTo>
                    <a:lnTo>
                      <a:pt x="6" y="6"/>
                    </a:lnTo>
                    <a:lnTo>
                      <a:pt x="7" y="9"/>
                    </a:lnTo>
                    <a:lnTo>
                      <a:pt x="16" y="6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27" y="6"/>
                    </a:lnTo>
                    <a:lnTo>
                      <a:pt x="27" y="3"/>
                    </a:lnTo>
                    <a:lnTo>
                      <a:pt x="27" y="6"/>
                    </a:lnTo>
                    <a:lnTo>
                      <a:pt x="39" y="9"/>
                    </a:lnTo>
                    <a:lnTo>
                      <a:pt x="39" y="6"/>
                    </a:lnTo>
                    <a:lnTo>
                      <a:pt x="38" y="9"/>
                    </a:lnTo>
                    <a:lnTo>
                      <a:pt x="4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976"/>
              <p:cNvSpPr>
                <a:spLocks/>
              </p:cNvSpPr>
              <p:nvPr/>
            </p:nvSpPr>
            <p:spPr bwMode="auto">
              <a:xfrm>
                <a:off x="3530" y="2611"/>
                <a:ext cx="16" cy="32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3" y="0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4" y="26"/>
                  </a:cxn>
                  <a:cxn ang="0">
                    <a:pos x="5" y="27"/>
                  </a:cxn>
                  <a:cxn ang="0">
                    <a:pos x="13" y="32"/>
                  </a:cxn>
                  <a:cxn ang="0">
                    <a:pos x="16" y="27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10" y="23"/>
                  </a:cxn>
                  <a:cxn ang="0">
                    <a:pos x="7" y="15"/>
                  </a:cxn>
                  <a:cxn ang="0">
                    <a:pos x="4" y="17"/>
                  </a:cxn>
                  <a:cxn ang="0">
                    <a:pos x="7" y="17"/>
                  </a:cxn>
                  <a:cxn ang="0">
                    <a:pos x="7" y="14"/>
                  </a:cxn>
                  <a:cxn ang="0">
                    <a:pos x="4" y="14"/>
                  </a:cxn>
                  <a:cxn ang="0">
                    <a:pos x="7" y="15"/>
                  </a:cxn>
                  <a:cxn ang="0">
                    <a:pos x="10" y="8"/>
                  </a:cxn>
                  <a:cxn ang="0">
                    <a:pos x="7" y="6"/>
                  </a:cxn>
                  <a:cxn ang="0">
                    <a:pos x="8" y="9"/>
                  </a:cxn>
                  <a:cxn ang="0">
                    <a:pos x="16" y="4"/>
                  </a:cxn>
                </a:cxnLst>
                <a:rect l="0" t="0" r="r" b="b"/>
                <a:pathLst>
                  <a:path w="16" h="32">
                    <a:moveTo>
                      <a:pt x="16" y="4"/>
                    </a:moveTo>
                    <a:lnTo>
                      <a:pt x="13" y="0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4" y="26"/>
                    </a:lnTo>
                    <a:lnTo>
                      <a:pt x="5" y="27"/>
                    </a:lnTo>
                    <a:lnTo>
                      <a:pt x="13" y="32"/>
                    </a:lnTo>
                    <a:lnTo>
                      <a:pt x="16" y="27"/>
                    </a:lnTo>
                    <a:lnTo>
                      <a:pt x="8" y="23"/>
                    </a:lnTo>
                    <a:lnTo>
                      <a:pt x="7" y="24"/>
                    </a:lnTo>
                    <a:lnTo>
                      <a:pt x="10" y="23"/>
                    </a:lnTo>
                    <a:lnTo>
                      <a:pt x="7" y="15"/>
                    </a:lnTo>
                    <a:lnTo>
                      <a:pt x="4" y="17"/>
                    </a:lnTo>
                    <a:lnTo>
                      <a:pt x="7" y="17"/>
                    </a:lnTo>
                    <a:lnTo>
                      <a:pt x="7" y="14"/>
                    </a:lnTo>
                    <a:lnTo>
                      <a:pt x="4" y="14"/>
                    </a:lnTo>
                    <a:lnTo>
                      <a:pt x="7" y="15"/>
                    </a:lnTo>
                    <a:lnTo>
                      <a:pt x="10" y="8"/>
                    </a:lnTo>
                    <a:lnTo>
                      <a:pt x="7" y="6"/>
                    </a:lnTo>
                    <a:lnTo>
                      <a:pt x="8" y="9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977"/>
              <p:cNvSpPr>
                <a:spLocks/>
              </p:cNvSpPr>
              <p:nvPr/>
            </p:nvSpPr>
            <p:spPr bwMode="auto">
              <a:xfrm>
                <a:off x="3534" y="2628"/>
                <a:ext cx="32" cy="1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4" y="10"/>
                  </a:cxn>
                  <a:cxn ang="0">
                    <a:pos x="4" y="12"/>
                  </a:cxn>
                  <a:cxn ang="0">
                    <a:pos x="12" y="15"/>
                  </a:cxn>
                  <a:cxn ang="0">
                    <a:pos x="18" y="15"/>
                  </a:cxn>
                  <a:cxn ang="0">
                    <a:pos x="25" y="12"/>
                  </a:cxn>
                  <a:cxn ang="0">
                    <a:pos x="27" y="10"/>
                  </a:cxn>
                  <a:cxn ang="0">
                    <a:pos x="32" y="3"/>
                  </a:cxn>
                  <a:cxn ang="0">
                    <a:pos x="27" y="0"/>
                  </a:cxn>
                  <a:cxn ang="0">
                    <a:pos x="22" y="7"/>
                  </a:cxn>
                  <a:cxn ang="0">
                    <a:pos x="24" y="9"/>
                  </a:cxn>
                  <a:cxn ang="0">
                    <a:pos x="22" y="6"/>
                  </a:cxn>
                  <a:cxn ang="0">
                    <a:pos x="15" y="9"/>
                  </a:cxn>
                  <a:cxn ang="0">
                    <a:pos x="16" y="12"/>
                  </a:cxn>
                  <a:cxn ang="0">
                    <a:pos x="16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7"/>
                  </a:cxn>
                  <a:cxn ang="0">
                    <a:pos x="4" y="0"/>
                  </a:cxn>
                </a:cxnLst>
                <a:rect l="0" t="0" r="r" b="b"/>
                <a:pathLst>
                  <a:path w="32" h="15">
                    <a:moveTo>
                      <a:pt x="4" y="0"/>
                    </a:moveTo>
                    <a:lnTo>
                      <a:pt x="0" y="3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12" y="15"/>
                    </a:lnTo>
                    <a:lnTo>
                      <a:pt x="18" y="15"/>
                    </a:lnTo>
                    <a:lnTo>
                      <a:pt x="25" y="12"/>
                    </a:lnTo>
                    <a:lnTo>
                      <a:pt x="27" y="10"/>
                    </a:lnTo>
                    <a:lnTo>
                      <a:pt x="32" y="3"/>
                    </a:lnTo>
                    <a:lnTo>
                      <a:pt x="27" y="0"/>
                    </a:lnTo>
                    <a:lnTo>
                      <a:pt x="22" y="7"/>
                    </a:lnTo>
                    <a:lnTo>
                      <a:pt x="24" y="9"/>
                    </a:lnTo>
                    <a:lnTo>
                      <a:pt x="22" y="6"/>
                    </a:lnTo>
                    <a:lnTo>
                      <a:pt x="15" y="9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978"/>
              <p:cNvSpPr>
                <a:spLocks/>
              </p:cNvSpPr>
              <p:nvPr/>
            </p:nvSpPr>
            <p:spPr bwMode="auto">
              <a:xfrm>
                <a:off x="3550" y="2609"/>
                <a:ext cx="16" cy="32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3" y="32"/>
                  </a:cxn>
                  <a:cxn ang="0">
                    <a:pos x="11" y="28"/>
                  </a:cxn>
                  <a:cxn ang="0">
                    <a:pos x="13" y="26"/>
                  </a:cxn>
                  <a:cxn ang="0">
                    <a:pos x="16" y="19"/>
                  </a:cxn>
                  <a:cxn ang="0">
                    <a:pos x="16" y="13"/>
                  </a:cxn>
                  <a:cxn ang="0">
                    <a:pos x="13" y="5"/>
                  </a:cxn>
                  <a:cxn ang="0">
                    <a:pos x="11" y="5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8" y="10"/>
                  </a:cxn>
                  <a:cxn ang="0">
                    <a:pos x="9" y="6"/>
                  </a:cxn>
                  <a:cxn ang="0">
                    <a:pos x="6" y="8"/>
                  </a:cxn>
                  <a:cxn ang="0">
                    <a:pos x="9" y="16"/>
                  </a:cxn>
                  <a:cxn ang="0">
                    <a:pos x="13" y="14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13" y="17"/>
                  </a:cxn>
                  <a:cxn ang="0">
                    <a:pos x="9" y="16"/>
                  </a:cxn>
                  <a:cxn ang="0">
                    <a:pos x="6" y="23"/>
                  </a:cxn>
                  <a:cxn ang="0">
                    <a:pos x="9" y="25"/>
                  </a:cxn>
                  <a:cxn ang="0">
                    <a:pos x="8" y="23"/>
                  </a:cxn>
                  <a:cxn ang="0">
                    <a:pos x="0" y="28"/>
                  </a:cxn>
                </a:cxnLst>
                <a:rect l="0" t="0" r="r" b="b"/>
                <a:pathLst>
                  <a:path w="16" h="32">
                    <a:moveTo>
                      <a:pt x="0" y="28"/>
                    </a:moveTo>
                    <a:lnTo>
                      <a:pt x="3" y="32"/>
                    </a:lnTo>
                    <a:lnTo>
                      <a:pt x="11" y="28"/>
                    </a:lnTo>
                    <a:lnTo>
                      <a:pt x="13" y="26"/>
                    </a:lnTo>
                    <a:lnTo>
                      <a:pt x="16" y="19"/>
                    </a:lnTo>
                    <a:lnTo>
                      <a:pt x="16" y="13"/>
                    </a:lnTo>
                    <a:lnTo>
                      <a:pt x="13" y="5"/>
                    </a:lnTo>
                    <a:lnTo>
                      <a:pt x="11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8" y="10"/>
                    </a:lnTo>
                    <a:lnTo>
                      <a:pt x="9" y="6"/>
                    </a:lnTo>
                    <a:lnTo>
                      <a:pt x="6" y="8"/>
                    </a:lnTo>
                    <a:lnTo>
                      <a:pt x="9" y="16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9" y="16"/>
                    </a:lnTo>
                    <a:lnTo>
                      <a:pt x="6" y="23"/>
                    </a:lnTo>
                    <a:lnTo>
                      <a:pt x="9" y="25"/>
                    </a:lnTo>
                    <a:lnTo>
                      <a:pt x="8" y="23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979"/>
              <p:cNvSpPr>
                <a:spLocks/>
              </p:cNvSpPr>
              <p:nvPr/>
            </p:nvSpPr>
            <p:spPr bwMode="auto">
              <a:xfrm>
                <a:off x="3547" y="2608"/>
                <a:ext cx="17" cy="15"/>
              </a:xfrm>
              <a:custGeom>
                <a:avLst/>
                <a:gdLst/>
                <a:ahLst/>
                <a:cxnLst>
                  <a:cxn ang="0">
                    <a:pos x="12" y="15"/>
                  </a:cxn>
                  <a:cxn ang="0">
                    <a:pos x="17" y="12"/>
                  </a:cxn>
                  <a:cxn ang="0">
                    <a:pos x="12" y="4"/>
                  </a:cxn>
                  <a:cxn ang="0">
                    <a:pos x="11" y="3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8" y="9"/>
                  </a:cxn>
                  <a:cxn ang="0">
                    <a:pos x="9" y="6"/>
                  </a:cxn>
                  <a:cxn ang="0">
                    <a:pos x="8" y="7"/>
                  </a:cxn>
                  <a:cxn ang="0">
                    <a:pos x="12" y="15"/>
                  </a:cxn>
                </a:cxnLst>
                <a:rect l="0" t="0" r="r" b="b"/>
                <a:pathLst>
                  <a:path w="17" h="15">
                    <a:moveTo>
                      <a:pt x="12" y="15"/>
                    </a:moveTo>
                    <a:lnTo>
                      <a:pt x="17" y="12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8" y="9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980"/>
              <p:cNvSpPr>
                <a:spLocks/>
              </p:cNvSpPr>
              <p:nvPr/>
            </p:nvSpPr>
            <p:spPr bwMode="auto">
              <a:xfrm>
                <a:off x="3526" y="2651"/>
                <a:ext cx="59" cy="41"/>
              </a:xfrm>
              <a:custGeom>
                <a:avLst/>
                <a:gdLst/>
                <a:ahLst/>
                <a:cxnLst>
                  <a:cxn ang="0">
                    <a:pos x="59" y="16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6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8"/>
                  </a:cxn>
                  <a:cxn ang="0">
                    <a:pos x="53" y="22"/>
                  </a:cxn>
                  <a:cxn ang="0">
                    <a:pos x="53" y="21"/>
                  </a:cxn>
                  <a:cxn ang="0">
                    <a:pos x="53" y="30"/>
                  </a:cxn>
                  <a:cxn ang="0">
                    <a:pos x="44" y="33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2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6" y="10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3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19"/>
                    </a:moveTo>
                    <a:lnTo>
                      <a:pt x="59" y="16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4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4" y="33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3"/>
                    </a:lnTo>
                    <a:lnTo>
                      <a:pt x="56" y="32"/>
                    </a:lnTo>
                    <a:lnTo>
                      <a:pt x="59" y="24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22"/>
                    </a:lnTo>
                    <a:lnTo>
                      <a:pt x="56" y="22"/>
                    </a:lnTo>
                    <a:lnTo>
                      <a:pt x="53" y="21"/>
                    </a:lnTo>
                    <a:lnTo>
                      <a:pt x="50" y="29"/>
                    </a:lnTo>
                    <a:lnTo>
                      <a:pt x="53" y="30"/>
                    </a:lnTo>
                    <a:lnTo>
                      <a:pt x="52" y="29"/>
                    </a:lnTo>
                    <a:lnTo>
                      <a:pt x="44" y="33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3"/>
                    </a:lnTo>
                    <a:lnTo>
                      <a:pt x="8" y="29"/>
                    </a:lnTo>
                    <a:lnTo>
                      <a:pt x="6" y="30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19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8" y="13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3"/>
                    </a:lnTo>
                    <a:lnTo>
                      <a:pt x="53" y="10"/>
                    </a:lnTo>
                    <a:lnTo>
                      <a:pt x="50" y="12"/>
                    </a:lnTo>
                    <a:lnTo>
                      <a:pt x="53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981"/>
              <p:cNvSpPr>
                <a:spLocks/>
              </p:cNvSpPr>
              <p:nvPr/>
            </p:nvSpPr>
            <p:spPr bwMode="auto">
              <a:xfrm>
                <a:off x="3532" y="2654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982"/>
              <p:cNvSpPr>
                <a:spLocks/>
              </p:cNvSpPr>
              <p:nvPr/>
            </p:nvSpPr>
            <p:spPr bwMode="auto">
              <a:xfrm>
                <a:off x="3530" y="2661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2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2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983"/>
              <p:cNvSpPr>
                <a:spLocks/>
              </p:cNvSpPr>
              <p:nvPr/>
            </p:nvSpPr>
            <p:spPr bwMode="auto">
              <a:xfrm>
                <a:off x="3534" y="2678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Freeform 984"/>
              <p:cNvSpPr>
                <a:spLocks/>
              </p:cNvSpPr>
              <p:nvPr/>
            </p:nvSpPr>
            <p:spPr bwMode="auto">
              <a:xfrm>
                <a:off x="3575" y="2660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Rectangle 985"/>
              <p:cNvSpPr>
                <a:spLocks noChangeArrowheads="1"/>
              </p:cNvSpPr>
              <p:nvPr/>
            </p:nvSpPr>
            <p:spPr bwMode="auto">
              <a:xfrm>
                <a:off x="3453" y="3249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986"/>
              <p:cNvSpPr>
                <a:spLocks/>
              </p:cNvSpPr>
              <p:nvPr/>
            </p:nvSpPr>
            <p:spPr bwMode="auto">
              <a:xfrm>
                <a:off x="3561" y="3133"/>
                <a:ext cx="23" cy="9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1" y="9"/>
                  </a:cxn>
                </a:cxnLst>
                <a:rect l="0" t="0" r="r" b="b"/>
                <a:pathLst>
                  <a:path w="23" h="9">
                    <a:moveTo>
                      <a:pt x="21" y="9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987"/>
              <p:cNvSpPr>
                <a:spLocks/>
              </p:cNvSpPr>
              <p:nvPr/>
            </p:nvSpPr>
            <p:spPr bwMode="auto">
              <a:xfrm>
                <a:off x="3564" y="3134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988"/>
              <p:cNvSpPr>
                <a:spLocks/>
              </p:cNvSpPr>
              <p:nvPr/>
            </p:nvSpPr>
            <p:spPr bwMode="auto">
              <a:xfrm>
                <a:off x="3576" y="3139"/>
                <a:ext cx="9" cy="2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3" y="24"/>
                  </a:cxn>
                  <a:cxn ang="0">
                    <a:pos x="6" y="24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9" y="27"/>
                  </a:cxn>
                  <a:cxn ang="0">
                    <a:pos x="9" y="24"/>
                  </a:cxn>
                  <a:cxn ang="0">
                    <a:pos x="9" y="0"/>
                  </a:cxn>
                </a:cxnLst>
                <a:rect l="0" t="0" r="r" b="b"/>
                <a:pathLst>
                  <a:path w="9" h="27">
                    <a:moveTo>
                      <a:pt x="9" y="0"/>
                    </a:moveTo>
                    <a:lnTo>
                      <a:pt x="3" y="0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9" y="2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989"/>
              <p:cNvSpPr>
                <a:spLocks/>
              </p:cNvSpPr>
              <p:nvPr/>
            </p:nvSpPr>
            <p:spPr bwMode="auto">
              <a:xfrm>
                <a:off x="3529" y="3128"/>
                <a:ext cx="41" cy="44"/>
              </a:xfrm>
              <a:custGeom>
                <a:avLst/>
                <a:gdLst/>
                <a:ahLst/>
                <a:cxnLst>
                  <a:cxn ang="0">
                    <a:pos x="38" y="9"/>
                  </a:cxn>
                  <a:cxn ang="0">
                    <a:pos x="32" y="12"/>
                  </a:cxn>
                  <a:cxn ang="0">
                    <a:pos x="35" y="20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6"/>
                  </a:cxn>
                  <a:cxn ang="0">
                    <a:pos x="38" y="26"/>
                  </a:cxn>
                  <a:cxn ang="0">
                    <a:pos x="35" y="25"/>
                  </a:cxn>
                  <a:cxn ang="0">
                    <a:pos x="32" y="32"/>
                  </a:cxn>
                  <a:cxn ang="0">
                    <a:pos x="35" y="34"/>
                  </a:cxn>
                  <a:cxn ang="0">
                    <a:pos x="34" y="32"/>
                  </a:cxn>
                  <a:cxn ang="0">
                    <a:pos x="29" y="37"/>
                  </a:cxn>
                  <a:cxn ang="0">
                    <a:pos x="30" y="38"/>
                  </a:cxn>
                  <a:cxn ang="0">
                    <a:pos x="29" y="35"/>
                  </a:cxn>
                  <a:cxn ang="0">
                    <a:pos x="21" y="38"/>
                  </a:cxn>
                  <a:cxn ang="0">
                    <a:pos x="23" y="41"/>
                  </a:cxn>
                  <a:cxn ang="0">
                    <a:pos x="23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9"/>
                  </a:cxn>
                  <a:cxn ang="0">
                    <a:pos x="3" y="19"/>
                  </a:cxn>
                  <a:cxn ang="0">
                    <a:pos x="6" y="20"/>
                  </a:cxn>
                  <a:cxn ang="0">
                    <a:pos x="9" y="12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32" y="41"/>
                  </a:cxn>
                  <a:cxn ang="0">
                    <a:pos x="34" y="41"/>
                  </a:cxn>
                  <a:cxn ang="0">
                    <a:pos x="38" y="37"/>
                  </a:cxn>
                  <a:cxn ang="0">
                    <a:pos x="38" y="35"/>
                  </a:cxn>
                  <a:cxn ang="0">
                    <a:pos x="41" y="28"/>
                  </a:cxn>
                  <a:cxn ang="0">
                    <a:pos x="41" y="17"/>
                  </a:cxn>
                  <a:cxn ang="0">
                    <a:pos x="38" y="9"/>
                  </a:cxn>
                </a:cxnLst>
                <a:rect l="0" t="0" r="r" b="b"/>
                <a:pathLst>
                  <a:path w="41" h="44">
                    <a:moveTo>
                      <a:pt x="38" y="9"/>
                    </a:moveTo>
                    <a:lnTo>
                      <a:pt x="32" y="12"/>
                    </a:lnTo>
                    <a:lnTo>
                      <a:pt x="35" y="20"/>
                    </a:lnTo>
                    <a:lnTo>
                      <a:pt x="38" y="19"/>
                    </a:lnTo>
                    <a:lnTo>
                      <a:pt x="35" y="19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35" y="25"/>
                    </a:lnTo>
                    <a:lnTo>
                      <a:pt x="32" y="32"/>
                    </a:lnTo>
                    <a:lnTo>
                      <a:pt x="35" y="34"/>
                    </a:lnTo>
                    <a:lnTo>
                      <a:pt x="34" y="32"/>
                    </a:lnTo>
                    <a:lnTo>
                      <a:pt x="29" y="37"/>
                    </a:lnTo>
                    <a:lnTo>
                      <a:pt x="30" y="38"/>
                    </a:lnTo>
                    <a:lnTo>
                      <a:pt x="29" y="35"/>
                    </a:lnTo>
                    <a:lnTo>
                      <a:pt x="21" y="38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32" y="41"/>
                    </a:lnTo>
                    <a:lnTo>
                      <a:pt x="34" y="41"/>
                    </a:lnTo>
                    <a:lnTo>
                      <a:pt x="38" y="37"/>
                    </a:lnTo>
                    <a:lnTo>
                      <a:pt x="38" y="35"/>
                    </a:lnTo>
                    <a:lnTo>
                      <a:pt x="41" y="28"/>
                    </a:lnTo>
                    <a:lnTo>
                      <a:pt x="41" y="17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990"/>
              <p:cNvSpPr>
                <a:spLocks/>
              </p:cNvSpPr>
              <p:nvPr/>
            </p:nvSpPr>
            <p:spPr bwMode="auto">
              <a:xfrm>
                <a:off x="3552" y="3136"/>
                <a:ext cx="15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11" y="9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9" y="17"/>
                  </a:cxn>
                  <a:cxn ang="0">
                    <a:pos x="12" y="17"/>
                  </a:cxn>
                  <a:cxn ang="0">
                    <a:pos x="9" y="15"/>
                  </a:cxn>
                  <a:cxn ang="0">
                    <a:pos x="6" y="23"/>
                  </a:cxn>
                  <a:cxn ang="0">
                    <a:pos x="9" y="24"/>
                  </a:cxn>
                  <a:cxn ang="0">
                    <a:pos x="7" y="23"/>
                  </a:cxn>
                  <a:cxn ang="0">
                    <a:pos x="0" y="27"/>
                  </a:cxn>
                  <a:cxn ang="0">
                    <a:pos x="3" y="32"/>
                  </a:cxn>
                  <a:cxn ang="0">
                    <a:pos x="11" y="27"/>
                  </a:cxn>
                  <a:cxn ang="0">
                    <a:pos x="12" y="26"/>
                  </a:cxn>
                  <a:cxn ang="0">
                    <a:pos x="15" y="18"/>
                  </a:cxn>
                  <a:cxn ang="0">
                    <a:pos x="15" y="6"/>
                  </a:cxn>
                  <a:cxn ang="0">
                    <a:pos x="12" y="1"/>
                  </a:cxn>
                  <a:cxn ang="0">
                    <a:pos x="9" y="3"/>
                  </a:cxn>
                  <a:cxn ang="0">
                    <a:pos x="12" y="3"/>
                  </a:cxn>
                  <a:cxn ang="0">
                    <a:pos x="12" y="0"/>
                  </a:cxn>
                </a:cxnLst>
                <a:rect l="0" t="0" r="r" b="b"/>
                <a:pathLst>
                  <a:path w="15" h="32">
                    <a:moveTo>
                      <a:pt x="1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11" y="9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9" y="15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0" y="27"/>
                    </a:lnTo>
                    <a:lnTo>
                      <a:pt x="3" y="32"/>
                    </a:lnTo>
                    <a:lnTo>
                      <a:pt x="11" y="27"/>
                    </a:lnTo>
                    <a:lnTo>
                      <a:pt x="12" y="26"/>
                    </a:lnTo>
                    <a:lnTo>
                      <a:pt x="15" y="18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991"/>
              <p:cNvSpPr>
                <a:spLocks/>
              </p:cNvSpPr>
              <p:nvPr/>
            </p:nvSpPr>
            <p:spPr bwMode="auto">
              <a:xfrm>
                <a:off x="3534" y="3154"/>
                <a:ext cx="33" cy="1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29" y="0"/>
                  </a:cxn>
                  <a:cxn ang="0">
                    <a:pos x="24" y="8"/>
                  </a:cxn>
                  <a:cxn ang="0">
                    <a:pos x="25" y="9"/>
                  </a:cxn>
                  <a:cxn ang="0">
                    <a:pos x="24" y="6"/>
                  </a:cxn>
                  <a:cxn ang="0">
                    <a:pos x="16" y="9"/>
                  </a:cxn>
                  <a:cxn ang="0">
                    <a:pos x="18" y="12"/>
                  </a:cxn>
                  <a:cxn ang="0">
                    <a:pos x="18" y="9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15" y="9"/>
                  </a:cxn>
                  <a:cxn ang="0">
                    <a:pos x="7" y="6"/>
                  </a:cxn>
                  <a:cxn ang="0">
                    <a:pos x="6" y="9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2"/>
                  </a:cxn>
                  <a:cxn ang="0">
                    <a:pos x="12" y="15"/>
                  </a:cxn>
                  <a:cxn ang="0">
                    <a:pos x="19" y="15"/>
                  </a:cxn>
                  <a:cxn ang="0">
                    <a:pos x="27" y="12"/>
                  </a:cxn>
                  <a:cxn ang="0">
                    <a:pos x="29" y="11"/>
                  </a:cxn>
                  <a:cxn ang="0">
                    <a:pos x="33" y="3"/>
                  </a:cxn>
                </a:cxnLst>
                <a:rect l="0" t="0" r="r" b="b"/>
                <a:pathLst>
                  <a:path w="33" h="15">
                    <a:moveTo>
                      <a:pt x="33" y="3"/>
                    </a:moveTo>
                    <a:lnTo>
                      <a:pt x="29" y="0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16" y="9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5" y="9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12" y="15"/>
                    </a:lnTo>
                    <a:lnTo>
                      <a:pt x="19" y="15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992"/>
              <p:cNvSpPr>
                <a:spLocks/>
              </p:cNvSpPr>
              <p:nvPr/>
            </p:nvSpPr>
            <p:spPr bwMode="auto">
              <a:xfrm>
                <a:off x="3530" y="3133"/>
                <a:ext cx="16" cy="35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16" y="30"/>
                  </a:cxn>
                  <a:cxn ang="0">
                    <a:pos x="8" y="26"/>
                  </a:cxn>
                  <a:cxn ang="0">
                    <a:pos x="7" y="27"/>
                  </a:cxn>
                  <a:cxn ang="0">
                    <a:pos x="10" y="26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7" y="12"/>
                  </a:cxn>
                  <a:cxn ang="0">
                    <a:pos x="4" y="12"/>
                  </a:cxn>
                  <a:cxn ang="0">
                    <a:pos x="7" y="14"/>
                  </a:cxn>
                  <a:cxn ang="0">
                    <a:pos x="10" y="6"/>
                  </a:cxn>
                  <a:cxn ang="0">
                    <a:pos x="7" y="4"/>
                  </a:cxn>
                  <a:cxn ang="0">
                    <a:pos x="8" y="7"/>
                  </a:cxn>
                  <a:cxn ang="0">
                    <a:pos x="13" y="4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0"/>
                  </a:cxn>
                  <a:cxn ang="0">
                    <a:pos x="0" y="21"/>
                  </a:cxn>
                  <a:cxn ang="0">
                    <a:pos x="4" y="29"/>
                  </a:cxn>
                  <a:cxn ang="0">
                    <a:pos x="5" y="30"/>
                  </a:cxn>
                  <a:cxn ang="0">
                    <a:pos x="13" y="35"/>
                  </a:cxn>
                </a:cxnLst>
                <a:rect l="0" t="0" r="r" b="b"/>
                <a:pathLst>
                  <a:path w="16" h="35">
                    <a:moveTo>
                      <a:pt x="13" y="35"/>
                    </a:moveTo>
                    <a:lnTo>
                      <a:pt x="16" y="30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10" y="26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7" y="12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0" y="6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0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993"/>
              <p:cNvSpPr>
                <a:spLocks/>
              </p:cNvSpPr>
              <p:nvPr/>
            </p:nvSpPr>
            <p:spPr bwMode="auto">
              <a:xfrm>
                <a:off x="3534" y="3134"/>
                <a:ext cx="9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1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8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4" y="11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994"/>
              <p:cNvSpPr>
                <a:spLocks/>
              </p:cNvSpPr>
              <p:nvPr/>
            </p:nvSpPr>
            <p:spPr bwMode="auto">
              <a:xfrm>
                <a:off x="3529" y="3175"/>
                <a:ext cx="55" cy="42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53" y="36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2"/>
                  </a:cxn>
                  <a:cxn ang="0">
                    <a:pos x="18" y="42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4" y="10"/>
                  </a:cxn>
                  <a:cxn ang="0">
                    <a:pos x="52" y="36"/>
                  </a:cxn>
                  <a:cxn ang="0">
                    <a:pos x="53" y="33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3"/>
                  </a:cxn>
                  <a:cxn ang="0">
                    <a:pos x="6" y="33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3"/>
                  </a:cxn>
                  <a:cxn ang="0">
                    <a:pos x="46" y="33"/>
                  </a:cxn>
                </a:cxnLst>
                <a:rect l="0" t="0" r="r" b="b"/>
                <a:pathLst>
                  <a:path w="55" h="42">
                    <a:moveTo>
                      <a:pt x="46" y="33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53" y="36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18" y="7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52" y="36"/>
                    </a:lnTo>
                    <a:lnTo>
                      <a:pt x="53" y="33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3"/>
                    </a:lnTo>
                    <a:lnTo>
                      <a:pt x="6" y="33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3"/>
                    </a:lnTo>
                    <a:lnTo>
                      <a:pt x="46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995"/>
              <p:cNvSpPr>
                <a:spLocks/>
              </p:cNvSpPr>
              <p:nvPr/>
            </p:nvSpPr>
            <p:spPr bwMode="auto">
              <a:xfrm>
                <a:off x="3543" y="3182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1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996"/>
              <p:cNvSpPr>
                <a:spLocks/>
              </p:cNvSpPr>
              <p:nvPr/>
            </p:nvSpPr>
            <p:spPr bwMode="auto">
              <a:xfrm>
                <a:off x="3544" y="3183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3" y="34"/>
                  </a:cxn>
                  <a:cxn ang="0">
                    <a:pos x="3" y="31"/>
                  </a:cxn>
                  <a:cxn ang="0">
                    <a:pos x="0" y="31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4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997"/>
              <p:cNvSpPr>
                <a:spLocks/>
              </p:cNvSpPr>
              <p:nvPr/>
            </p:nvSpPr>
            <p:spPr bwMode="auto">
              <a:xfrm>
                <a:off x="3530" y="3229"/>
                <a:ext cx="55" cy="38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9" y="0"/>
                  </a:cxn>
                  <a:cxn ang="0">
                    <a:pos x="49" y="33"/>
                  </a:cxn>
                  <a:cxn ang="0">
                    <a:pos x="52" y="33"/>
                  </a:cxn>
                  <a:cxn ang="0">
                    <a:pos x="54" y="30"/>
                  </a:cxn>
                  <a:cxn ang="0">
                    <a:pos x="4" y="6"/>
                  </a:cxn>
                  <a:cxn ang="0">
                    <a:pos x="0" y="12"/>
                  </a:cxn>
                  <a:cxn ang="0">
                    <a:pos x="51" y="37"/>
                  </a:cxn>
                  <a:cxn ang="0">
                    <a:pos x="55" y="38"/>
                  </a:cxn>
                  <a:cxn ang="0">
                    <a:pos x="55" y="33"/>
                  </a:cxn>
                  <a:cxn ang="0">
                    <a:pos x="55" y="0"/>
                  </a:cxn>
                </a:cxnLst>
                <a:rect l="0" t="0" r="r" b="b"/>
                <a:pathLst>
                  <a:path w="55" h="38">
                    <a:moveTo>
                      <a:pt x="55" y="0"/>
                    </a:moveTo>
                    <a:lnTo>
                      <a:pt x="49" y="0"/>
                    </a:lnTo>
                    <a:lnTo>
                      <a:pt x="49" y="33"/>
                    </a:lnTo>
                    <a:lnTo>
                      <a:pt x="52" y="33"/>
                    </a:lnTo>
                    <a:lnTo>
                      <a:pt x="54" y="30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51" y="37"/>
                    </a:lnTo>
                    <a:lnTo>
                      <a:pt x="55" y="38"/>
                    </a:lnTo>
                    <a:lnTo>
                      <a:pt x="55" y="3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998"/>
              <p:cNvSpPr>
                <a:spLocks/>
              </p:cNvSpPr>
              <p:nvPr/>
            </p:nvSpPr>
            <p:spPr bwMode="auto">
              <a:xfrm>
                <a:off x="3576" y="3226"/>
                <a:ext cx="6" cy="33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6" y="33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</a:cxnLst>
                <a:rect l="0" t="0" r="r" b="b"/>
                <a:pathLst>
                  <a:path w="6" h="33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6" y="3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999"/>
              <p:cNvSpPr>
                <a:spLocks/>
              </p:cNvSpPr>
              <p:nvPr/>
            </p:nvSpPr>
            <p:spPr bwMode="auto">
              <a:xfrm>
                <a:off x="3529" y="3230"/>
                <a:ext cx="55" cy="32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55" y="26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3" y="5"/>
                  </a:cxn>
                  <a:cxn ang="0">
                    <a:pos x="1" y="8"/>
                  </a:cxn>
                  <a:cxn ang="0">
                    <a:pos x="52" y="32"/>
                  </a:cxn>
                </a:cxnLst>
                <a:rect l="0" t="0" r="r" b="b"/>
                <a:pathLst>
                  <a:path w="55" h="32">
                    <a:moveTo>
                      <a:pt x="52" y="32"/>
                    </a:moveTo>
                    <a:lnTo>
                      <a:pt x="55" y="2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1" y="8"/>
                    </a:lnTo>
                    <a:lnTo>
                      <a:pt x="5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1000"/>
              <p:cNvSpPr>
                <a:spLocks/>
              </p:cNvSpPr>
              <p:nvPr/>
            </p:nvSpPr>
            <p:spPr bwMode="auto">
              <a:xfrm>
                <a:off x="3527" y="3275"/>
                <a:ext cx="58" cy="3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8" y="0"/>
                  </a:cxn>
                  <a:cxn ang="0">
                    <a:pos x="37" y="4"/>
                  </a:cxn>
                  <a:cxn ang="0">
                    <a:pos x="34" y="7"/>
                  </a:cxn>
                  <a:cxn ang="0">
                    <a:pos x="31" y="12"/>
                  </a:cxn>
                  <a:cxn ang="0">
                    <a:pos x="29" y="23"/>
                  </a:cxn>
                  <a:cxn ang="0">
                    <a:pos x="26" y="27"/>
                  </a:cxn>
                  <a:cxn ang="0">
                    <a:pos x="23" y="30"/>
                  </a:cxn>
                  <a:cxn ang="0">
                    <a:pos x="19" y="33"/>
                  </a:cxn>
                  <a:cxn ang="0">
                    <a:pos x="11" y="33"/>
                  </a:cxn>
                  <a:cxn ang="0">
                    <a:pos x="7" y="30"/>
                  </a:cxn>
                  <a:cxn ang="0">
                    <a:pos x="3" y="23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23" y="6"/>
                  </a:cxn>
                  <a:cxn ang="0">
                    <a:pos x="26" y="9"/>
                  </a:cxn>
                  <a:cxn ang="0">
                    <a:pos x="29" y="13"/>
                  </a:cxn>
                  <a:cxn ang="0">
                    <a:pos x="29" y="23"/>
                  </a:cxn>
                  <a:cxn ang="0">
                    <a:pos x="36" y="32"/>
                  </a:cxn>
                  <a:cxn ang="0">
                    <a:pos x="36" y="32"/>
                  </a:cxn>
                  <a:cxn ang="0">
                    <a:pos x="49" y="36"/>
                  </a:cxn>
                  <a:cxn ang="0">
                    <a:pos x="58" y="24"/>
                  </a:cxn>
                  <a:cxn ang="0">
                    <a:pos x="52" y="23"/>
                  </a:cxn>
                  <a:cxn ang="0">
                    <a:pos x="49" y="29"/>
                  </a:cxn>
                  <a:cxn ang="0">
                    <a:pos x="46" y="32"/>
                  </a:cxn>
                  <a:cxn ang="0">
                    <a:pos x="43" y="30"/>
                  </a:cxn>
                  <a:cxn ang="0">
                    <a:pos x="40" y="29"/>
                  </a:cxn>
                  <a:cxn ang="0">
                    <a:pos x="39" y="26"/>
                  </a:cxn>
                  <a:cxn ang="0">
                    <a:pos x="36" y="21"/>
                  </a:cxn>
                  <a:cxn ang="0">
                    <a:pos x="32" y="13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19" y="0"/>
                  </a:cxn>
                  <a:cxn ang="0">
                    <a:pos x="5" y="4"/>
                  </a:cxn>
                  <a:cxn ang="0">
                    <a:pos x="0" y="24"/>
                  </a:cxn>
                  <a:cxn ang="0">
                    <a:pos x="10" y="36"/>
                  </a:cxn>
                  <a:cxn ang="0">
                    <a:pos x="28" y="32"/>
                  </a:cxn>
                  <a:cxn ang="0">
                    <a:pos x="28" y="32"/>
                  </a:cxn>
                  <a:cxn ang="0">
                    <a:pos x="32" y="23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39" y="6"/>
                  </a:cxn>
                  <a:cxn ang="0">
                    <a:pos x="43" y="3"/>
                  </a:cxn>
                  <a:cxn ang="0">
                    <a:pos x="48" y="3"/>
                  </a:cxn>
                  <a:cxn ang="0">
                    <a:pos x="52" y="6"/>
                  </a:cxn>
                </a:cxnLst>
                <a:rect l="0" t="0" r="r" b="b"/>
                <a:pathLst>
                  <a:path w="58" h="36">
                    <a:moveTo>
                      <a:pt x="52" y="15"/>
                    </a:moveTo>
                    <a:lnTo>
                      <a:pt x="58" y="12"/>
                    </a:lnTo>
                    <a:lnTo>
                      <a:pt x="55" y="4"/>
                    </a:lnTo>
                    <a:lnTo>
                      <a:pt x="54" y="4"/>
                    </a:lnTo>
                    <a:lnTo>
                      <a:pt x="49" y="1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42" y="1"/>
                    </a:lnTo>
                    <a:lnTo>
                      <a:pt x="37" y="4"/>
                    </a:lnTo>
                    <a:lnTo>
                      <a:pt x="36" y="6"/>
                    </a:lnTo>
                    <a:lnTo>
                      <a:pt x="37" y="4"/>
                    </a:lnTo>
                    <a:lnTo>
                      <a:pt x="34" y="7"/>
                    </a:lnTo>
                    <a:lnTo>
                      <a:pt x="36" y="6"/>
                    </a:lnTo>
                    <a:lnTo>
                      <a:pt x="34" y="7"/>
                    </a:lnTo>
                    <a:lnTo>
                      <a:pt x="31" y="12"/>
                    </a:lnTo>
                    <a:lnTo>
                      <a:pt x="29" y="13"/>
                    </a:lnTo>
                    <a:lnTo>
                      <a:pt x="26" y="23"/>
                    </a:lnTo>
                    <a:lnTo>
                      <a:pt x="29" y="23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6"/>
                    </a:lnTo>
                    <a:lnTo>
                      <a:pt x="22" y="29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17" y="32"/>
                    </a:lnTo>
                    <a:lnTo>
                      <a:pt x="19" y="33"/>
                    </a:lnTo>
                    <a:lnTo>
                      <a:pt x="19" y="30"/>
                    </a:lnTo>
                    <a:lnTo>
                      <a:pt x="11" y="30"/>
                    </a:lnTo>
                    <a:lnTo>
                      <a:pt x="11" y="33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7" y="30"/>
                    </a:lnTo>
                    <a:lnTo>
                      <a:pt x="10" y="29"/>
                    </a:lnTo>
                    <a:lnTo>
                      <a:pt x="7" y="21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3"/>
                    </a:lnTo>
                    <a:lnTo>
                      <a:pt x="3" y="13"/>
                    </a:lnTo>
                    <a:lnTo>
                      <a:pt x="7" y="15"/>
                    </a:lnTo>
                    <a:lnTo>
                      <a:pt x="10" y="7"/>
                    </a:lnTo>
                    <a:lnTo>
                      <a:pt x="7" y="6"/>
                    </a:lnTo>
                    <a:lnTo>
                      <a:pt x="8" y="9"/>
                    </a:lnTo>
                    <a:lnTo>
                      <a:pt x="13" y="6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17" y="6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9"/>
                    </a:lnTo>
                    <a:lnTo>
                      <a:pt x="25" y="12"/>
                    </a:lnTo>
                    <a:lnTo>
                      <a:pt x="26" y="9"/>
                    </a:lnTo>
                    <a:lnTo>
                      <a:pt x="25" y="10"/>
                    </a:lnTo>
                    <a:lnTo>
                      <a:pt x="28" y="15"/>
                    </a:lnTo>
                    <a:lnTo>
                      <a:pt x="29" y="13"/>
                    </a:lnTo>
                    <a:lnTo>
                      <a:pt x="26" y="15"/>
                    </a:lnTo>
                    <a:lnTo>
                      <a:pt x="29" y="24"/>
                    </a:lnTo>
                    <a:lnTo>
                      <a:pt x="29" y="23"/>
                    </a:lnTo>
                    <a:lnTo>
                      <a:pt x="31" y="24"/>
                    </a:lnTo>
                    <a:lnTo>
                      <a:pt x="34" y="29"/>
                    </a:lnTo>
                    <a:lnTo>
                      <a:pt x="36" y="32"/>
                    </a:lnTo>
                    <a:lnTo>
                      <a:pt x="34" y="30"/>
                    </a:lnTo>
                    <a:lnTo>
                      <a:pt x="37" y="33"/>
                    </a:lnTo>
                    <a:lnTo>
                      <a:pt x="36" y="32"/>
                    </a:lnTo>
                    <a:lnTo>
                      <a:pt x="37" y="33"/>
                    </a:lnTo>
                    <a:lnTo>
                      <a:pt x="42" y="36"/>
                    </a:lnTo>
                    <a:lnTo>
                      <a:pt x="49" y="36"/>
                    </a:lnTo>
                    <a:lnTo>
                      <a:pt x="54" y="33"/>
                    </a:lnTo>
                    <a:lnTo>
                      <a:pt x="55" y="32"/>
                    </a:lnTo>
                    <a:lnTo>
                      <a:pt x="58" y="24"/>
                    </a:lnTo>
                    <a:lnTo>
                      <a:pt x="58" y="13"/>
                    </a:lnTo>
                    <a:lnTo>
                      <a:pt x="52" y="13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1"/>
                    </a:lnTo>
                    <a:lnTo>
                      <a:pt x="49" y="29"/>
                    </a:lnTo>
                    <a:lnTo>
                      <a:pt x="52" y="30"/>
                    </a:lnTo>
                    <a:lnTo>
                      <a:pt x="51" y="29"/>
                    </a:lnTo>
                    <a:lnTo>
                      <a:pt x="46" y="32"/>
                    </a:lnTo>
                    <a:lnTo>
                      <a:pt x="48" y="33"/>
                    </a:lnTo>
                    <a:lnTo>
                      <a:pt x="48" y="30"/>
                    </a:lnTo>
                    <a:lnTo>
                      <a:pt x="43" y="30"/>
                    </a:lnTo>
                    <a:lnTo>
                      <a:pt x="43" y="33"/>
                    </a:lnTo>
                    <a:lnTo>
                      <a:pt x="45" y="32"/>
                    </a:lnTo>
                    <a:lnTo>
                      <a:pt x="40" y="29"/>
                    </a:lnTo>
                    <a:lnTo>
                      <a:pt x="39" y="30"/>
                    </a:lnTo>
                    <a:lnTo>
                      <a:pt x="42" y="29"/>
                    </a:lnTo>
                    <a:lnTo>
                      <a:pt x="39" y="26"/>
                    </a:lnTo>
                    <a:lnTo>
                      <a:pt x="36" y="27"/>
                    </a:lnTo>
                    <a:lnTo>
                      <a:pt x="39" y="26"/>
                    </a:lnTo>
                    <a:lnTo>
                      <a:pt x="36" y="21"/>
                    </a:lnTo>
                    <a:lnTo>
                      <a:pt x="32" y="23"/>
                    </a:lnTo>
                    <a:lnTo>
                      <a:pt x="36" y="2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29" y="7"/>
                    </a:lnTo>
                    <a:lnTo>
                      <a:pt x="28" y="6"/>
                    </a:lnTo>
                    <a:lnTo>
                      <a:pt x="29" y="7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5" y="4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5" y="33"/>
                    </a:lnTo>
                    <a:lnTo>
                      <a:pt x="10" y="36"/>
                    </a:lnTo>
                    <a:lnTo>
                      <a:pt x="20" y="36"/>
                    </a:lnTo>
                    <a:lnTo>
                      <a:pt x="25" y="33"/>
                    </a:lnTo>
                    <a:lnTo>
                      <a:pt x="28" y="32"/>
                    </a:lnTo>
                    <a:lnTo>
                      <a:pt x="26" y="33"/>
                    </a:lnTo>
                    <a:lnTo>
                      <a:pt x="29" y="30"/>
                    </a:lnTo>
                    <a:lnTo>
                      <a:pt x="28" y="32"/>
                    </a:lnTo>
                    <a:lnTo>
                      <a:pt x="29" y="29"/>
                    </a:lnTo>
                    <a:lnTo>
                      <a:pt x="32" y="24"/>
                    </a:lnTo>
                    <a:lnTo>
                      <a:pt x="32" y="23"/>
                    </a:lnTo>
                    <a:lnTo>
                      <a:pt x="32" y="24"/>
                    </a:lnTo>
                    <a:lnTo>
                      <a:pt x="36" y="15"/>
                    </a:lnTo>
                    <a:lnTo>
                      <a:pt x="32" y="13"/>
                    </a:lnTo>
                    <a:lnTo>
                      <a:pt x="36" y="15"/>
                    </a:lnTo>
                    <a:lnTo>
                      <a:pt x="39" y="10"/>
                    </a:lnTo>
                    <a:lnTo>
                      <a:pt x="36" y="9"/>
                    </a:lnTo>
                    <a:lnTo>
                      <a:pt x="39" y="12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40" y="9"/>
                    </a:lnTo>
                    <a:lnTo>
                      <a:pt x="45" y="6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8" y="6"/>
                    </a:lnTo>
                    <a:lnTo>
                      <a:pt x="48" y="3"/>
                    </a:lnTo>
                    <a:lnTo>
                      <a:pt x="46" y="6"/>
                    </a:lnTo>
                    <a:lnTo>
                      <a:pt x="51" y="9"/>
                    </a:lnTo>
                    <a:lnTo>
                      <a:pt x="52" y="6"/>
                    </a:lnTo>
                    <a:lnTo>
                      <a:pt x="49" y="7"/>
                    </a:lnTo>
                    <a:lnTo>
                      <a:pt x="5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1001"/>
              <p:cNvSpPr>
                <a:spLocks/>
              </p:cNvSpPr>
              <p:nvPr/>
            </p:nvSpPr>
            <p:spPr bwMode="auto">
              <a:xfrm>
                <a:off x="3527" y="3270"/>
                <a:ext cx="55" cy="43"/>
              </a:xfrm>
              <a:custGeom>
                <a:avLst/>
                <a:gdLst/>
                <a:ahLst/>
                <a:cxnLst>
                  <a:cxn ang="0">
                    <a:pos x="55" y="12"/>
                  </a:cxn>
                  <a:cxn ang="0">
                    <a:pos x="49" y="8"/>
                  </a:cxn>
                  <a:cxn ang="0">
                    <a:pos x="43" y="9"/>
                  </a:cxn>
                  <a:cxn ang="0">
                    <a:pos x="36" y="17"/>
                  </a:cxn>
                  <a:cxn ang="0">
                    <a:pos x="31" y="28"/>
                  </a:cxn>
                  <a:cxn ang="0">
                    <a:pos x="32" y="26"/>
                  </a:cxn>
                  <a:cxn ang="0">
                    <a:pos x="31" y="32"/>
                  </a:cxn>
                  <a:cxn ang="0">
                    <a:pos x="25" y="35"/>
                  </a:cxn>
                  <a:cxn ang="0">
                    <a:pos x="25" y="35"/>
                  </a:cxn>
                  <a:cxn ang="0">
                    <a:pos x="22" y="40"/>
                  </a:cxn>
                  <a:cxn ang="0">
                    <a:pos x="14" y="37"/>
                  </a:cxn>
                  <a:cxn ang="0">
                    <a:pos x="16" y="38"/>
                  </a:cxn>
                  <a:cxn ang="0">
                    <a:pos x="10" y="37"/>
                  </a:cxn>
                  <a:cxn ang="0">
                    <a:pos x="10" y="32"/>
                  </a:cxn>
                  <a:cxn ang="0">
                    <a:pos x="10" y="32"/>
                  </a:cxn>
                  <a:cxn ang="0">
                    <a:pos x="3" y="26"/>
                  </a:cxn>
                  <a:cxn ang="0">
                    <a:pos x="7" y="17"/>
                  </a:cxn>
                  <a:cxn ang="0">
                    <a:pos x="7" y="18"/>
                  </a:cxn>
                  <a:cxn ang="0">
                    <a:pos x="7" y="9"/>
                  </a:cxn>
                  <a:cxn ang="0">
                    <a:pos x="13" y="9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20" y="6"/>
                  </a:cxn>
                  <a:cxn ang="0">
                    <a:pos x="26" y="6"/>
                  </a:cxn>
                  <a:cxn ang="0">
                    <a:pos x="29" y="14"/>
                  </a:cxn>
                  <a:cxn ang="0">
                    <a:pos x="29" y="12"/>
                  </a:cxn>
                  <a:cxn ang="0">
                    <a:pos x="34" y="15"/>
                  </a:cxn>
                  <a:cxn ang="0">
                    <a:pos x="34" y="26"/>
                  </a:cxn>
                  <a:cxn ang="0">
                    <a:pos x="36" y="26"/>
                  </a:cxn>
                  <a:cxn ang="0">
                    <a:pos x="39" y="32"/>
                  </a:cxn>
                  <a:cxn ang="0">
                    <a:pos x="51" y="35"/>
                  </a:cxn>
                  <a:cxn ang="0">
                    <a:pos x="52" y="28"/>
                  </a:cxn>
                  <a:cxn ang="0">
                    <a:pos x="49" y="32"/>
                  </a:cxn>
                  <a:cxn ang="0">
                    <a:pos x="45" y="29"/>
                  </a:cxn>
                  <a:cxn ang="0">
                    <a:pos x="46" y="31"/>
                  </a:cxn>
                  <a:cxn ang="0">
                    <a:pos x="40" y="29"/>
                  </a:cxn>
                  <a:cxn ang="0">
                    <a:pos x="40" y="23"/>
                  </a:cxn>
                  <a:cxn ang="0">
                    <a:pos x="40" y="25"/>
                  </a:cxn>
                  <a:cxn ang="0">
                    <a:pos x="37" y="14"/>
                  </a:cxn>
                  <a:cxn ang="0">
                    <a:pos x="32" y="8"/>
                  </a:cxn>
                  <a:cxn ang="0">
                    <a:pos x="29" y="5"/>
                  </a:cxn>
                  <a:cxn ang="0">
                    <a:pos x="28" y="5"/>
                  </a:cxn>
                  <a:cxn ang="0">
                    <a:pos x="22" y="0"/>
                  </a:cxn>
                  <a:cxn ang="0">
                    <a:pos x="13" y="2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15"/>
                  </a:cxn>
                  <a:cxn ang="0">
                    <a:pos x="3" y="35"/>
                  </a:cxn>
                  <a:cxn ang="0">
                    <a:pos x="7" y="38"/>
                  </a:cxn>
                  <a:cxn ang="0">
                    <a:pos x="13" y="43"/>
                  </a:cxn>
                  <a:cxn ang="0">
                    <a:pos x="28" y="40"/>
                  </a:cxn>
                  <a:cxn ang="0">
                    <a:pos x="29" y="40"/>
                  </a:cxn>
                  <a:cxn ang="0">
                    <a:pos x="32" y="37"/>
                  </a:cxn>
                  <a:cxn ang="0">
                    <a:pos x="37" y="29"/>
                  </a:cxn>
                  <a:cxn ang="0">
                    <a:pos x="37" y="29"/>
                  </a:cxn>
                  <a:cxn ang="0">
                    <a:pos x="37" y="18"/>
                  </a:cxn>
                  <a:cxn ang="0">
                    <a:pos x="43" y="15"/>
                  </a:cxn>
                  <a:cxn ang="0">
                    <a:pos x="42" y="17"/>
                  </a:cxn>
                  <a:cxn ang="0">
                    <a:pos x="45" y="11"/>
                  </a:cxn>
                  <a:cxn ang="0">
                    <a:pos x="49" y="14"/>
                  </a:cxn>
                  <a:cxn ang="0">
                    <a:pos x="48" y="14"/>
                  </a:cxn>
                </a:cxnLst>
                <a:rect l="0" t="0" r="r" b="b"/>
                <a:pathLst>
                  <a:path w="55" h="43">
                    <a:moveTo>
                      <a:pt x="52" y="17"/>
                    </a:moveTo>
                    <a:lnTo>
                      <a:pt x="55" y="12"/>
                    </a:lnTo>
                    <a:lnTo>
                      <a:pt x="51" y="9"/>
                    </a:lnTo>
                    <a:lnTo>
                      <a:pt x="49" y="8"/>
                    </a:lnTo>
                    <a:lnTo>
                      <a:pt x="45" y="8"/>
                    </a:lnTo>
                    <a:lnTo>
                      <a:pt x="43" y="9"/>
                    </a:lnTo>
                    <a:lnTo>
                      <a:pt x="39" y="12"/>
                    </a:lnTo>
                    <a:lnTo>
                      <a:pt x="36" y="17"/>
                    </a:lnTo>
                    <a:lnTo>
                      <a:pt x="34" y="18"/>
                    </a:lnTo>
                    <a:lnTo>
                      <a:pt x="31" y="28"/>
                    </a:lnTo>
                    <a:lnTo>
                      <a:pt x="34" y="28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31" y="32"/>
                    </a:lnTo>
                    <a:lnTo>
                      <a:pt x="29" y="31"/>
                    </a:lnTo>
                    <a:lnTo>
                      <a:pt x="25" y="35"/>
                    </a:lnTo>
                    <a:lnTo>
                      <a:pt x="26" y="37"/>
                    </a:lnTo>
                    <a:lnTo>
                      <a:pt x="25" y="35"/>
                    </a:lnTo>
                    <a:lnTo>
                      <a:pt x="20" y="38"/>
                    </a:lnTo>
                    <a:lnTo>
                      <a:pt x="22" y="40"/>
                    </a:lnTo>
                    <a:lnTo>
                      <a:pt x="22" y="37"/>
                    </a:lnTo>
                    <a:lnTo>
                      <a:pt x="14" y="37"/>
                    </a:lnTo>
                    <a:lnTo>
                      <a:pt x="14" y="40"/>
                    </a:lnTo>
                    <a:lnTo>
                      <a:pt x="16" y="38"/>
                    </a:lnTo>
                    <a:lnTo>
                      <a:pt x="11" y="35"/>
                    </a:lnTo>
                    <a:lnTo>
                      <a:pt x="10" y="37"/>
                    </a:lnTo>
                    <a:lnTo>
                      <a:pt x="13" y="35"/>
                    </a:lnTo>
                    <a:lnTo>
                      <a:pt x="10" y="32"/>
                    </a:lnTo>
                    <a:lnTo>
                      <a:pt x="7" y="34"/>
                    </a:lnTo>
                    <a:lnTo>
                      <a:pt x="10" y="32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7" y="26"/>
                    </a:lnTo>
                    <a:lnTo>
                      <a:pt x="7" y="17"/>
                    </a:lnTo>
                    <a:lnTo>
                      <a:pt x="3" y="17"/>
                    </a:lnTo>
                    <a:lnTo>
                      <a:pt x="7" y="18"/>
                    </a:lnTo>
                    <a:lnTo>
                      <a:pt x="10" y="11"/>
                    </a:lnTo>
                    <a:lnTo>
                      <a:pt x="7" y="9"/>
                    </a:lnTo>
                    <a:lnTo>
                      <a:pt x="10" y="12"/>
                    </a:lnTo>
                    <a:lnTo>
                      <a:pt x="13" y="9"/>
                    </a:lnTo>
                    <a:lnTo>
                      <a:pt x="10" y="6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25" y="9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9" y="14"/>
                    </a:lnTo>
                    <a:lnTo>
                      <a:pt x="31" y="11"/>
                    </a:lnTo>
                    <a:lnTo>
                      <a:pt x="29" y="12"/>
                    </a:lnTo>
                    <a:lnTo>
                      <a:pt x="32" y="17"/>
                    </a:lnTo>
                    <a:lnTo>
                      <a:pt x="34" y="15"/>
                    </a:lnTo>
                    <a:lnTo>
                      <a:pt x="31" y="17"/>
                    </a:lnTo>
                    <a:lnTo>
                      <a:pt x="34" y="26"/>
                    </a:lnTo>
                    <a:lnTo>
                      <a:pt x="34" y="25"/>
                    </a:lnTo>
                    <a:lnTo>
                      <a:pt x="36" y="26"/>
                    </a:lnTo>
                    <a:lnTo>
                      <a:pt x="39" y="31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51" y="35"/>
                    </a:lnTo>
                    <a:lnTo>
                      <a:pt x="55" y="32"/>
                    </a:lnTo>
                    <a:lnTo>
                      <a:pt x="52" y="28"/>
                    </a:lnTo>
                    <a:lnTo>
                      <a:pt x="48" y="31"/>
                    </a:lnTo>
                    <a:lnTo>
                      <a:pt x="49" y="32"/>
                    </a:lnTo>
                    <a:lnTo>
                      <a:pt x="49" y="29"/>
                    </a:lnTo>
                    <a:lnTo>
                      <a:pt x="45" y="29"/>
                    </a:lnTo>
                    <a:lnTo>
                      <a:pt x="45" y="32"/>
                    </a:lnTo>
                    <a:lnTo>
                      <a:pt x="46" y="31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43" y="28"/>
                    </a:lnTo>
                    <a:lnTo>
                      <a:pt x="40" y="23"/>
                    </a:lnTo>
                    <a:lnTo>
                      <a:pt x="37" y="25"/>
                    </a:lnTo>
                    <a:lnTo>
                      <a:pt x="40" y="2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4" y="9"/>
                    </a:lnTo>
                    <a:lnTo>
                      <a:pt x="32" y="8"/>
                    </a:lnTo>
                    <a:lnTo>
                      <a:pt x="34" y="9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28" y="5"/>
                    </a:lnTo>
                    <a:lnTo>
                      <a:pt x="23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1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8" y="40"/>
                    </a:lnTo>
                    <a:lnTo>
                      <a:pt x="7" y="38"/>
                    </a:lnTo>
                    <a:lnTo>
                      <a:pt x="8" y="40"/>
                    </a:lnTo>
                    <a:lnTo>
                      <a:pt x="13" y="43"/>
                    </a:lnTo>
                    <a:lnTo>
                      <a:pt x="23" y="43"/>
                    </a:lnTo>
                    <a:lnTo>
                      <a:pt x="28" y="40"/>
                    </a:lnTo>
                    <a:lnTo>
                      <a:pt x="31" y="38"/>
                    </a:lnTo>
                    <a:lnTo>
                      <a:pt x="29" y="40"/>
                    </a:lnTo>
                    <a:lnTo>
                      <a:pt x="34" y="35"/>
                    </a:lnTo>
                    <a:lnTo>
                      <a:pt x="32" y="37"/>
                    </a:lnTo>
                    <a:lnTo>
                      <a:pt x="34" y="34"/>
                    </a:lnTo>
                    <a:lnTo>
                      <a:pt x="37" y="29"/>
                    </a:lnTo>
                    <a:lnTo>
                      <a:pt x="37" y="28"/>
                    </a:lnTo>
                    <a:lnTo>
                      <a:pt x="37" y="29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40" y="20"/>
                    </a:lnTo>
                    <a:lnTo>
                      <a:pt x="43" y="15"/>
                    </a:lnTo>
                    <a:lnTo>
                      <a:pt x="40" y="14"/>
                    </a:lnTo>
                    <a:lnTo>
                      <a:pt x="42" y="17"/>
                    </a:lnTo>
                    <a:lnTo>
                      <a:pt x="46" y="14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8" y="14"/>
                    </a:lnTo>
                    <a:lnTo>
                      <a:pt x="5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1002"/>
              <p:cNvSpPr>
                <a:spLocks/>
              </p:cNvSpPr>
              <p:nvPr/>
            </p:nvSpPr>
            <p:spPr bwMode="auto">
              <a:xfrm>
                <a:off x="3575" y="3279"/>
                <a:ext cx="9" cy="2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6" y="28"/>
                  </a:cxn>
                  <a:cxn ang="0">
                    <a:pos x="9" y="20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9"/>
                  </a:cxn>
                  <a:cxn ang="0">
                    <a:pos x="6" y="19"/>
                  </a:cxn>
                  <a:cxn ang="0">
                    <a:pos x="3" y="17"/>
                  </a:cxn>
                  <a:cxn ang="0">
                    <a:pos x="0" y="25"/>
                  </a:cxn>
                </a:cxnLst>
                <a:rect l="0" t="0" r="r" b="b"/>
                <a:pathLst>
                  <a:path w="9" h="28">
                    <a:moveTo>
                      <a:pt x="0" y="25"/>
                    </a:moveTo>
                    <a:lnTo>
                      <a:pt x="6" y="28"/>
                    </a:lnTo>
                    <a:lnTo>
                      <a:pt x="9" y="20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3" y="1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1003"/>
              <p:cNvSpPr>
                <a:spLocks/>
              </p:cNvSpPr>
              <p:nvPr/>
            </p:nvSpPr>
            <p:spPr bwMode="auto">
              <a:xfrm>
                <a:off x="3534" y="3278"/>
                <a:ext cx="9" cy="1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4" y="10"/>
                  </a:cxn>
                  <a:cxn ang="0">
                    <a:pos x="9" y="3"/>
                  </a:cxn>
                </a:cxnLst>
                <a:rect l="0" t="0" r="r" b="b"/>
                <a:pathLst>
                  <a:path w="9" h="10">
                    <a:moveTo>
                      <a:pt x="9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4" y="1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1004"/>
              <p:cNvSpPr>
                <a:spLocks/>
              </p:cNvSpPr>
              <p:nvPr/>
            </p:nvSpPr>
            <p:spPr bwMode="auto">
              <a:xfrm>
                <a:off x="3534" y="3299"/>
                <a:ext cx="9" cy="1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9" y="8"/>
                  </a:cxn>
                  <a:cxn ang="0">
                    <a:pos x="4" y="0"/>
                  </a:cxn>
                </a:cxnLst>
                <a:rect l="0" t="0" r="r" b="b"/>
                <a:pathLst>
                  <a:path w="9" h="11">
                    <a:moveTo>
                      <a:pt x="4" y="0"/>
                    </a:moveTo>
                    <a:lnTo>
                      <a:pt x="0" y="3"/>
                    </a:lnTo>
                    <a:lnTo>
                      <a:pt x="4" y="11"/>
                    </a:lnTo>
                    <a:lnTo>
                      <a:pt x="9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1005"/>
              <p:cNvSpPr>
                <a:spLocks/>
              </p:cNvSpPr>
              <p:nvPr/>
            </p:nvSpPr>
            <p:spPr bwMode="auto">
              <a:xfrm>
                <a:off x="3526" y="3320"/>
                <a:ext cx="59" cy="42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10"/>
                  </a:cxn>
                  <a:cxn ang="0">
                    <a:pos x="46" y="4"/>
                  </a:cxn>
                  <a:cxn ang="0">
                    <a:pos x="35" y="0"/>
                  </a:cxn>
                  <a:cxn ang="0">
                    <a:pos x="14" y="4"/>
                  </a:cxn>
                  <a:cxn ang="0">
                    <a:pos x="4" y="10"/>
                  </a:cxn>
                  <a:cxn ang="0">
                    <a:pos x="0" y="17"/>
                  </a:cxn>
                  <a:cxn ang="0">
                    <a:pos x="3" y="33"/>
                  </a:cxn>
                  <a:cxn ang="0">
                    <a:pos x="12" y="39"/>
                  </a:cxn>
                  <a:cxn ang="0">
                    <a:pos x="26" y="42"/>
                  </a:cxn>
                  <a:cxn ang="0">
                    <a:pos x="47" y="39"/>
                  </a:cxn>
                  <a:cxn ang="0">
                    <a:pos x="47" y="39"/>
                  </a:cxn>
                  <a:cxn ang="0">
                    <a:pos x="56" y="33"/>
                  </a:cxn>
                  <a:cxn ang="0">
                    <a:pos x="59" y="19"/>
                  </a:cxn>
                  <a:cxn ang="0">
                    <a:pos x="53" y="23"/>
                  </a:cxn>
                  <a:cxn ang="0">
                    <a:pos x="53" y="22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3"/>
                  </a:cxn>
                  <a:cxn ang="0">
                    <a:pos x="33" y="39"/>
                  </a:cxn>
                  <a:cxn ang="0">
                    <a:pos x="26" y="36"/>
                  </a:cxn>
                  <a:cxn ang="0">
                    <a:pos x="27" y="36"/>
                  </a:cxn>
                  <a:cxn ang="0">
                    <a:pos x="14" y="36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10"/>
                  </a:cxn>
                  <a:cxn ang="0">
                    <a:pos x="15" y="10"/>
                  </a:cxn>
                  <a:cxn ang="0">
                    <a:pos x="26" y="4"/>
                  </a:cxn>
                  <a:cxn ang="0">
                    <a:pos x="33" y="7"/>
                  </a:cxn>
                  <a:cxn ang="0">
                    <a:pos x="33" y="7"/>
                  </a:cxn>
                  <a:cxn ang="0">
                    <a:pos x="46" y="7"/>
                  </a:cxn>
                  <a:cxn ang="0">
                    <a:pos x="52" y="14"/>
                  </a:cxn>
                  <a:cxn ang="0">
                    <a:pos x="50" y="13"/>
                  </a:cxn>
                </a:cxnLst>
                <a:rect l="0" t="0" r="r" b="b"/>
                <a:pathLst>
                  <a:path w="59" h="42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10"/>
                    </a:lnTo>
                    <a:lnTo>
                      <a:pt x="55" y="10"/>
                    </a:lnTo>
                    <a:lnTo>
                      <a:pt x="47" y="5"/>
                    </a:lnTo>
                    <a:lnTo>
                      <a:pt x="46" y="4"/>
                    </a:lnTo>
                    <a:lnTo>
                      <a:pt x="47" y="4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4"/>
                    </a:lnTo>
                    <a:lnTo>
                      <a:pt x="12" y="5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3"/>
                    </a:lnTo>
                    <a:lnTo>
                      <a:pt x="4" y="34"/>
                    </a:lnTo>
                    <a:lnTo>
                      <a:pt x="12" y="39"/>
                    </a:lnTo>
                    <a:lnTo>
                      <a:pt x="14" y="39"/>
                    </a:lnTo>
                    <a:lnTo>
                      <a:pt x="26" y="42"/>
                    </a:lnTo>
                    <a:lnTo>
                      <a:pt x="35" y="42"/>
                    </a:lnTo>
                    <a:lnTo>
                      <a:pt x="47" y="39"/>
                    </a:lnTo>
                    <a:lnTo>
                      <a:pt x="46" y="39"/>
                    </a:lnTo>
                    <a:lnTo>
                      <a:pt x="47" y="39"/>
                    </a:lnTo>
                    <a:lnTo>
                      <a:pt x="55" y="34"/>
                    </a:lnTo>
                    <a:lnTo>
                      <a:pt x="56" y="33"/>
                    </a:lnTo>
                    <a:lnTo>
                      <a:pt x="59" y="25"/>
                    </a:lnTo>
                    <a:lnTo>
                      <a:pt x="59" y="19"/>
                    </a:lnTo>
                    <a:lnTo>
                      <a:pt x="53" y="19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2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6"/>
                    </a:lnTo>
                    <a:lnTo>
                      <a:pt x="46" y="33"/>
                    </a:lnTo>
                    <a:lnTo>
                      <a:pt x="33" y="36"/>
                    </a:lnTo>
                    <a:lnTo>
                      <a:pt x="33" y="39"/>
                    </a:lnTo>
                    <a:lnTo>
                      <a:pt x="33" y="36"/>
                    </a:lnTo>
                    <a:lnTo>
                      <a:pt x="26" y="36"/>
                    </a:lnTo>
                    <a:lnTo>
                      <a:pt x="26" y="39"/>
                    </a:lnTo>
                    <a:lnTo>
                      <a:pt x="27" y="36"/>
                    </a:lnTo>
                    <a:lnTo>
                      <a:pt x="15" y="33"/>
                    </a:lnTo>
                    <a:lnTo>
                      <a:pt x="14" y="36"/>
                    </a:lnTo>
                    <a:lnTo>
                      <a:pt x="15" y="34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15" y="10"/>
                    </a:lnTo>
                    <a:lnTo>
                      <a:pt x="14" y="7"/>
                    </a:lnTo>
                    <a:lnTo>
                      <a:pt x="15" y="10"/>
                    </a:lnTo>
                    <a:lnTo>
                      <a:pt x="27" y="7"/>
                    </a:lnTo>
                    <a:lnTo>
                      <a:pt x="26" y="4"/>
                    </a:lnTo>
                    <a:lnTo>
                      <a:pt x="26" y="7"/>
                    </a:lnTo>
                    <a:lnTo>
                      <a:pt x="33" y="7"/>
                    </a:lnTo>
                    <a:lnTo>
                      <a:pt x="33" y="4"/>
                    </a:lnTo>
                    <a:lnTo>
                      <a:pt x="33" y="7"/>
                    </a:lnTo>
                    <a:lnTo>
                      <a:pt x="46" y="10"/>
                    </a:lnTo>
                    <a:lnTo>
                      <a:pt x="46" y="7"/>
                    </a:lnTo>
                    <a:lnTo>
                      <a:pt x="44" y="10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3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1006"/>
              <p:cNvSpPr>
                <a:spLocks/>
              </p:cNvSpPr>
              <p:nvPr/>
            </p:nvSpPr>
            <p:spPr bwMode="auto">
              <a:xfrm>
                <a:off x="3532" y="3324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1007"/>
              <p:cNvSpPr>
                <a:spLocks/>
              </p:cNvSpPr>
              <p:nvPr/>
            </p:nvSpPr>
            <p:spPr bwMode="auto">
              <a:xfrm>
                <a:off x="3530" y="3330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4" y="23"/>
                  </a:cxn>
                  <a:cxn ang="0">
                    <a:pos x="10" y="19"/>
                  </a:cxn>
                  <a:cxn ang="0">
                    <a:pos x="7" y="12"/>
                  </a:cxn>
                  <a:cxn ang="0">
                    <a:pos x="4" y="13"/>
                  </a:cxn>
                  <a:cxn ang="0">
                    <a:pos x="7" y="13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0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4" y="23"/>
                    </a:lnTo>
                    <a:lnTo>
                      <a:pt x="10" y="19"/>
                    </a:lnTo>
                    <a:lnTo>
                      <a:pt x="7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0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1008"/>
              <p:cNvSpPr>
                <a:spLocks/>
              </p:cNvSpPr>
              <p:nvPr/>
            </p:nvSpPr>
            <p:spPr bwMode="auto">
              <a:xfrm>
                <a:off x="3534" y="3346"/>
                <a:ext cx="50" cy="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10"/>
                  </a:cxn>
                  <a:cxn ang="0">
                    <a:pos x="9" y="10"/>
                  </a:cxn>
                  <a:cxn ang="0">
                    <a:pos x="21" y="13"/>
                  </a:cxn>
                  <a:cxn ang="0">
                    <a:pos x="30" y="13"/>
                  </a:cxn>
                  <a:cxn ang="0">
                    <a:pos x="42" y="10"/>
                  </a:cxn>
                  <a:cxn ang="0">
                    <a:pos x="41" y="10"/>
                  </a:cxn>
                  <a:cxn ang="0">
                    <a:pos x="42" y="10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7"/>
                  </a:cxn>
                  <a:cxn ang="0">
                    <a:pos x="41" y="3"/>
                  </a:cxn>
                  <a:cxn ang="0">
                    <a:pos x="29" y="7"/>
                  </a:cxn>
                  <a:cxn ang="0">
                    <a:pos x="29" y="10"/>
                  </a:cxn>
                  <a:cxn ang="0">
                    <a:pos x="29" y="7"/>
                  </a:cxn>
                  <a:cxn ang="0">
                    <a:pos x="21" y="7"/>
                  </a:cxn>
                  <a:cxn ang="0">
                    <a:pos x="21" y="10"/>
                  </a:cxn>
                  <a:cxn ang="0">
                    <a:pos x="22" y="7"/>
                  </a:cxn>
                  <a:cxn ang="0">
                    <a:pos x="10" y="3"/>
                  </a:cxn>
                  <a:cxn ang="0">
                    <a:pos x="9" y="7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3">
                    <a:moveTo>
                      <a:pt x="3" y="0"/>
                    </a:moveTo>
                    <a:lnTo>
                      <a:pt x="0" y="5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21" y="13"/>
                    </a:lnTo>
                    <a:lnTo>
                      <a:pt x="30" y="13"/>
                    </a:lnTo>
                    <a:lnTo>
                      <a:pt x="42" y="10"/>
                    </a:lnTo>
                    <a:lnTo>
                      <a:pt x="41" y="10"/>
                    </a:lnTo>
                    <a:lnTo>
                      <a:pt x="42" y="10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7"/>
                    </a:lnTo>
                    <a:lnTo>
                      <a:pt x="41" y="3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2" y="7"/>
                    </a:lnTo>
                    <a:lnTo>
                      <a:pt x="10" y="3"/>
                    </a:lnTo>
                    <a:lnTo>
                      <a:pt x="9" y="7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1009"/>
              <p:cNvSpPr>
                <a:spLocks/>
              </p:cNvSpPr>
              <p:nvPr/>
            </p:nvSpPr>
            <p:spPr bwMode="auto">
              <a:xfrm>
                <a:off x="3575" y="3330"/>
                <a:ext cx="9" cy="23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19"/>
                  </a:cxn>
                </a:cxnLst>
                <a:rect l="0" t="0" r="r" b="b"/>
                <a:pathLst>
                  <a:path w="9" h="23">
                    <a:moveTo>
                      <a:pt x="0" y="19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Rectangle 1010"/>
              <p:cNvSpPr>
                <a:spLocks noChangeArrowheads="1"/>
              </p:cNvSpPr>
              <p:nvPr/>
            </p:nvSpPr>
            <p:spPr bwMode="auto">
              <a:xfrm>
                <a:off x="3453" y="3919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1011"/>
              <p:cNvSpPr>
                <a:spLocks/>
              </p:cNvSpPr>
              <p:nvPr/>
            </p:nvSpPr>
            <p:spPr bwMode="auto">
              <a:xfrm>
                <a:off x="3561" y="3801"/>
                <a:ext cx="23" cy="9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1" y="9"/>
                  </a:cxn>
                </a:cxnLst>
                <a:rect l="0" t="0" r="r" b="b"/>
                <a:pathLst>
                  <a:path w="23" h="9">
                    <a:moveTo>
                      <a:pt x="21" y="9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012"/>
            <p:cNvGrpSpPr>
              <a:grpSpLocks/>
            </p:cNvGrpSpPr>
            <p:nvPr/>
          </p:nvGrpSpPr>
          <p:grpSpPr bwMode="auto">
            <a:xfrm>
              <a:off x="2953" y="70"/>
              <a:ext cx="715" cy="4630"/>
              <a:chOff x="2953" y="70"/>
              <a:chExt cx="715" cy="4630"/>
            </a:xfrm>
          </p:grpSpPr>
          <p:sp>
            <p:nvSpPr>
              <p:cNvPr id="275" name="Freeform 1013"/>
              <p:cNvSpPr>
                <a:spLocks/>
              </p:cNvSpPr>
              <p:nvPr/>
            </p:nvSpPr>
            <p:spPr bwMode="auto">
              <a:xfrm>
                <a:off x="3564" y="3804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014"/>
              <p:cNvSpPr>
                <a:spLocks/>
              </p:cNvSpPr>
              <p:nvPr/>
            </p:nvSpPr>
            <p:spPr bwMode="auto">
              <a:xfrm>
                <a:off x="3576" y="3807"/>
                <a:ext cx="9" cy="2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22"/>
                  </a:cxn>
                  <a:cxn ang="0">
                    <a:pos x="3" y="22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8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9" y="0"/>
                  </a:cxn>
                </a:cxnLst>
                <a:rect l="0" t="0" r="r" b="b"/>
                <a:pathLst>
                  <a:path w="9" h="28">
                    <a:moveTo>
                      <a:pt x="9" y="0"/>
                    </a:moveTo>
                    <a:lnTo>
                      <a:pt x="3" y="0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015"/>
              <p:cNvSpPr>
                <a:spLocks/>
              </p:cNvSpPr>
              <p:nvPr/>
            </p:nvSpPr>
            <p:spPr bwMode="auto">
              <a:xfrm>
                <a:off x="3529" y="3797"/>
                <a:ext cx="41" cy="44"/>
              </a:xfrm>
              <a:custGeom>
                <a:avLst/>
                <a:gdLst/>
                <a:ahLst/>
                <a:cxnLst>
                  <a:cxn ang="0">
                    <a:pos x="38" y="9"/>
                  </a:cxn>
                  <a:cxn ang="0">
                    <a:pos x="32" y="12"/>
                  </a:cxn>
                  <a:cxn ang="0">
                    <a:pos x="35" y="19"/>
                  </a:cxn>
                  <a:cxn ang="0">
                    <a:pos x="38" y="18"/>
                  </a:cxn>
                  <a:cxn ang="0">
                    <a:pos x="35" y="18"/>
                  </a:cxn>
                  <a:cxn ang="0">
                    <a:pos x="35" y="25"/>
                  </a:cxn>
                  <a:cxn ang="0">
                    <a:pos x="38" y="25"/>
                  </a:cxn>
                  <a:cxn ang="0">
                    <a:pos x="35" y="24"/>
                  </a:cxn>
                  <a:cxn ang="0">
                    <a:pos x="32" y="32"/>
                  </a:cxn>
                  <a:cxn ang="0">
                    <a:pos x="35" y="33"/>
                  </a:cxn>
                  <a:cxn ang="0">
                    <a:pos x="34" y="32"/>
                  </a:cxn>
                  <a:cxn ang="0">
                    <a:pos x="29" y="36"/>
                  </a:cxn>
                  <a:cxn ang="0">
                    <a:pos x="30" y="38"/>
                  </a:cxn>
                  <a:cxn ang="0">
                    <a:pos x="29" y="35"/>
                  </a:cxn>
                  <a:cxn ang="0">
                    <a:pos x="21" y="38"/>
                  </a:cxn>
                  <a:cxn ang="0">
                    <a:pos x="23" y="41"/>
                  </a:cxn>
                  <a:cxn ang="0">
                    <a:pos x="23" y="38"/>
                  </a:cxn>
                  <a:cxn ang="0">
                    <a:pos x="18" y="38"/>
                  </a:cxn>
                  <a:cxn ang="0">
                    <a:pos x="18" y="41"/>
                  </a:cxn>
                  <a:cxn ang="0">
                    <a:pos x="20" y="38"/>
                  </a:cxn>
                  <a:cxn ang="0">
                    <a:pos x="12" y="35"/>
                  </a:cxn>
                  <a:cxn ang="0">
                    <a:pos x="11" y="38"/>
                  </a:cxn>
                  <a:cxn ang="0">
                    <a:pos x="14" y="36"/>
                  </a:cxn>
                  <a:cxn ang="0">
                    <a:pos x="9" y="32"/>
                  </a:cxn>
                  <a:cxn ang="0">
                    <a:pos x="6" y="33"/>
                  </a:cxn>
                  <a:cxn ang="0">
                    <a:pos x="9" y="32"/>
                  </a:cxn>
                  <a:cxn ang="0">
                    <a:pos x="6" y="24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6" y="19"/>
                  </a:cxn>
                  <a:cxn ang="0">
                    <a:pos x="9" y="12"/>
                  </a:cxn>
                  <a:cxn ang="0">
                    <a:pos x="6" y="10"/>
                  </a:cxn>
                  <a:cxn ang="0">
                    <a:pos x="9" y="13"/>
                  </a:cxn>
                  <a:cxn ang="0">
                    <a:pos x="12" y="10"/>
                  </a:cxn>
                  <a:cxn ang="0">
                    <a:pos x="9" y="7"/>
                  </a:cxn>
                  <a:cxn ang="0">
                    <a:pos x="11" y="10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1" y="7"/>
                  </a:cxn>
                  <a:cxn ang="0">
                    <a:pos x="17" y="7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6" y="7"/>
                  </a:cxn>
                  <a:cxn ang="0">
                    <a:pos x="8" y="6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16"/>
                  </a:cxn>
                  <a:cxn ang="0">
                    <a:pos x="0" y="27"/>
                  </a:cxn>
                  <a:cxn ang="0">
                    <a:pos x="3" y="35"/>
                  </a:cxn>
                  <a:cxn ang="0">
                    <a:pos x="9" y="41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32" y="41"/>
                  </a:cxn>
                  <a:cxn ang="0">
                    <a:pos x="34" y="41"/>
                  </a:cxn>
                  <a:cxn ang="0">
                    <a:pos x="38" y="36"/>
                  </a:cxn>
                  <a:cxn ang="0">
                    <a:pos x="38" y="35"/>
                  </a:cxn>
                  <a:cxn ang="0">
                    <a:pos x="41" y="27"/>
                  </a:cxn>
                  <a:cxn ang="0">
                    <a:pos x="41" y="16"/>
                  </a:cxn>
                  <a:cxn ang="0">
                    <a:pos x="38" y="9"/>
                  </a:cxn>
                </a:cxnLst>
                <a:rect l="0" t="0" r="r" b="b"/>
                <a:pathLst>
                  <a:path w="41" h="44">
                    <a:moveTo>
                      <a:pt x="38" y="9"/>
                    </a:moveTo>
                    <a:lnTo>
                      <a:pt x="32" y="12"/>
                    </a:lnTo>
                    <a:lnTo>
                      <a:pt x="35" y="19"/>
                    </a:lnTo>
                    <a:lnTo>
                      <a:pt x="38" y="18"/>
                    </a:lnTo>
                    <a:lnTo>
                      <a:pt x="35" y="18"/>
                    </a:lnTo>
                    <a:lnTo>
                      <a:pt x="35" y="25"/>
                    </a:lnTo>
                    <a:lnTo>
                      <a:pt x="38" y="25"/>
                    </a:lnTo>
                    <a:lnTo>
                      <a:pt x="35" y="24"/>
                    </a:lnTo>
                    <a:lnTo>
                      <a:pt x="32" y="32"/>
                    </a:lnTo>
                    <a:lnTo>
                      <a:pt x="35" y="33"/>
                    </a:lnTo>
                    <a:lnTo>
                      <a:pt x="34" y="32"/>
                    </a:lnTo>
                    <a:lnTo>
                      <a:pt x="29" y="36"/>
                    </a:lnTo>
                    <a:lnTo>
                      <a:pt x="30" y="38"/>
                    </a:lnTo>
                    <a:lnTo>
                      <a:pt x="29" y="35"/>
                    </a:lnTo>
                    <a:lnTo>
                      <a:pt x="21" y="38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8" y="38"/>
                    </a:lnTo>
                    <a:lnTo>
                      <a:pt x="18" y="41"/>
                    </a:lnTo>
                    <a:lnTo>
                      <a:pt x="20" y="38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14" y="36"/>
                    </a:lnTo>
                    <a:lnTo>
                      <a:pt x="9" y="32"/>
                    </a:lnTo>
                    <a:lnTo>
                      <a:pt x="6" y="33"/>
                    </a:lnTo>
                    <a:lnTo>
                      <a:pt x="9" y="32"/>
                    </a:lnTo>
                    <a:lnTo>
                      <a:pt x="6" y="24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19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9" y="13"/>
                    </a:lnTo>
                    <a:lnTo>
                      <a:pt x="12" y="10"/>
                    </a:lnTo>
                    <a:lnTo>
                      <a:pt x="9" y="7"/>
                    </a:lnTo>
                    <a:lnTo>
                      <a:pt x="11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6" y="7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9" y="41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32" y="41"/>
                    </a:lnTo>
                    <a:lnTo>
                      <a:pt x="34" y="41"/>
                    </a:lnTo>
                    <a:lnTo>
                      <a:pt x="38" y="36"/>
                    </a:lnTo>
                    <a:lnTo>
                      <a:pt x="38" y="35"/>
                    </a:lnTo>
                    <a:lnTo>
                      <a:pt x="41" y="27"/>
                    </a:lnTo>
                    <a:lnTo>
                      <a:pt x="41" y="16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016"/>
              <p:cNvSpPr>
                <a:spLocks/>
              </p:cNvSpPr>
              <p:nvPr/>
            </p:nvSpPr>
            <p:spPr bwMode="auto">
              <a:xfrm>
                <a:off x="3552" y="3806"/>
                <a:ext cx="15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11" y="9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9" y="16"/>
                  </a:cxn>
                  <a:cxn ang="0">
                    <a:pos x="12" y="16"/>
                  </a:cxn>
                  <a:cxn ang="0">
                    <a:pos x="9" y="15"/>
                  </a:cxn>
                  <a:cxn ang="0">
                    <a:pos x="6" y="23"/>
                  </a:cxn>
                  <a:cxn ang="0">
                    <a:pos x="9" y="24"/>
                  </a:cxn>
                  <a:cxn ang="0">
                    <a:pos x="7" y="23"/>
                  </a:cxn>
                  <a:cxn ang="0">
                    <a:pos x="0" y="27"/>
                  </a:cxn>
                  <a:cxn ang="0">
                    <a:pos x="3" y="32"/>
                  </a:cxn>
                  <a:cxn ang="0">
                    <a:pos x="11" y="27"/>
                  </a:cxn>
                  <a:cxn ang="0">
                    <a:pos x="12" y="26"/>
                  </a:cxn>
                  <a:cxn ang="0">
                    <a:pos x="15" y="18"/>
                  </a:cxn>
                  <a:cxn ang="0">
                    <a:pos x="15" y="6"/>
                  </a:cxn>
                  <a:cxn ang="0">
                    <a:pos x="12" y="1"/>
                  </a:cxn>
                  <a:cxn ang="0">
                    <a:pos x="9" y="3"/>
                  </a:cxn>
                  <a:cxn ang="0">
                    <a:pos x="12" y="3"/>
                  </a:cxn>
                  <a:cxn ang="0">
                    <a:pos x="12" y="0"/>
                  </a:cxn>
                </a:cxnLst>
                <a:rect l="0" t="0" r="r" b="b"/>
                <a:pathLst>
                  <a:path w="15" h="32">
                    <a:moveTo>
                      <a:pt x="1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11" y="9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9" y="15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0" y="27"/>
                    </a:lnTo>
                    <a:lnTo>
                      <a:pt x="3" y="32"/>
                    </a:lnTo>
                    <a:lnTo>
                      <a:pt x="11" y="27"/>
                    </a:lnTo>
                    <a:lnTo>
                      <a:pt x="12" y="26"/>
                    </a:lnTo>
                    <a:lnTo>
                      <a:pt x="15" y="18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017"/>
              <p:cNvSpPr>
                <a:spLocks/>
              </p:cNvSpPr>
              <p:nvPr/>
            </p:nvSpPr>
            <p:spPr bwMode="auto">
              <a:xfrm>
                <a:off x="3534" y="3822"/>
                <a:ext cx="33" cy="16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9" y="0"/>
                  </a:cxn>
                  <a:cxn ang="0">
                    <a:pos x="24" y="8"/>
                  </a:cxn>
                  <a:cxn ang="0">
                    <a:pos x="25" y="10"/>
                  </a:cxn>
                  <a:cxn ang="0">
                    <a:pos x="24" y="7"/>
                  </a:cxn>
                  <a:cxn ang="0">
                    <a:pos x="16" y="10"/>
                  </a:cxn>
                  <a:cxn ang="0">
                    <a:pos x="18" y="13"/>
                  </a:cxn>
                  <a:cxn ang="0">
                    <a:pos x="18" y="10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5" y="10"/>
                  </a:cxn>
                  <a:cxn ang="0">
                    <a:pos x="7" y="7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12" y="16"/>
                  </a:cxn>
                  <a:cxn ang="0">
                    <a:pos x="19" y="16"/>
                  </a:cxn>
                  <a:cxn ang="0">
                    <a:pos x="27" y="13"/>
                  </a:cxn>
                  <a:cxn ang="0">
                    <a:pos x="29" y="11"/>
                  </a:cxn>
                  <a:cxn ang="0">
                    <a:pos x="33" y="4"/>
                  </a:cxn>
                </a:cxnLst>
                <a:rect l="0" t="0" r="r" b="b"/>
                <a:pathLst>
                  <a:path w="33" h="16">
                    <a:moveTo>
                      <a:pt x="33" y="4"/>
                    </a:moveTo>
                    <a:lnTo>
                      <a:pt x="29" y="0"/>
                    </a:lnTo>
                    <a:lnTo>
                      <a:pt x="24" y="8"/>
                    </a:lnTo>
                    <a:lnTo>
                      <a:pt x="25" y="10"/>
                    </a:lnTo>
                    <a:lnTo>
                      <a:pt x="24" y="7"/>
                    </a:lnTo>
                    <a:lnTo>
                      <a:pt x="16" y="10"/>
                    </a:lnTo>
                    <a:lnTo>
                      <a:pt x="18" y="13"/>
                    </a:lnTo>
                    <a:lnTo>
                      <a:pt x="18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5" y="10"/>
                    </a:lnTo>
                    <a:lnTo>
                      <a:pt x="7" y="7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12" y="16"/>
                    </a:lnTo>
                    <a:lnTo>
                      <a:pt x="19" y="16"/>
                    </a:lnTo>
                    <a:lnTo>
                      <a:pt x="27" y="13"/>
                    </a:lnTo>
                    <a:lnTo>
                      <a:pt x="29" y="1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018"/>
              <p:cNvSpPr>
                <a:spLocks/>
              </p:cNvSpPr>
              <p:nvPr/>
            </p:nvSpPr>
            <p:spPr bwMode="auto">
              <a:xfrm>
                <a:off x="3530" y="3801"/>
                <a:ext cx="16" cy="35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16" y="31"/>
                  </a:cxn>
                  <a:cxn ang="0">
                    <a:pos x="8" y="26"/>
                  </a:cxn>
                  <a:cxn ang="0">
                    <a:pos x="7" y="28"/>
                  </a:cxn>
                  <a:cxn ang="0">
                    <a:pos x="10" y="26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7" y="12"/>
                  </a:cxn>
                  <a:cxn ang="0">
                    <a:pos x="4" y="12"/>
                  </a:cxn>
                  <a:cxn ang="0">
                    <a:pos x="7" y="14"/>
                  </a:cxn>
                  <a:cxn ang="0">
                    <a:pos x="10" y="6"/>
                  </a:cxn>
                  <a:cxn ang="0">
                    <a:pos x="7" y="5"/>
                  </a:cxn>
                  <a:cxn ang="0">
                    <a:pos x="8" y="8"/>
                  </a:cxn>
                  <a:cxn ang="0">
                    <a:pos x="13" y="5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4" y="29"/>
                  </a:cxn>
                  <a:cxn ang="0">
                    <a:pos x="5" y="31"/>
                  </a:cxn>
                  <a:cxn ang="0">
                    <a:pos x="13" y="35"/>
                  </a:cxn>
                </a:cxnLst>
                <a:rect l="0" t="0" r="r" b="b"/>
                <a:pathLst>
                  <a:path w="16" h="35">
                    <a:moveTo>
                      <a:pt x="13" y="35"/>
                    </a:moveTo>
                    <a:lnTo>
                      <a:pt x="16" y="31"/>
                    </a:lnTo>
                    <a:lnTo>
                      <a:pt x="8" y="26"/>
                    </a:lnTo>
                    <a:lnTo>
                      <a:pt x="7" y="28"/>
                    </a:lnTo>
                    <a:lnTo>
                      <a:pt x="10" y="26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7" y="12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0" y="6"/>
                    </a:lnTo>
                    <a:lnTo>
                      <a:pt x="7" y="5"/>
                    </a:lnTo>
                    <a:lnTo>
                      <a:pt x="8" y="8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5" y="31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019"/>
              <p:cNvSpPr>
                <a:spLocks/>
              </p:cNvSpPr>
              <p:nvPr/>
            </p:nvSpPr>
            <p:spPr bwMode="auto">
              <a:xfrm>
                <a:off x="3534" y="3803"/>
                <a:ext cx="9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9" h="10">
                    <a:moveTo>
                      <a:pt x="0" y="7"/>
                    </a:moveTo>
                    <a:lnTo>
                      <a:pt x="4" y="10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020"/>
              <p:cNvSpPr>
                <a:spLocks/>
              </p:cNvSpPr>
              <p:nvPr/>
            </p:nvSpPr>
            <p:spPr bwMode="auto">
              <a:xfrm>
                <a:off x="3529" y="3845"/>
                <a:ext cx="55" cy="42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2"/>
                  </a:cxn>
                  <a:cxn ang="0">
                    <a:pos x="18" y="42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4" y="10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2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021"/>
              <p:cNvSpPr>
                <a:spLocks/>
              </p:cNvSpPr>
              <p:nvPr/>
            </p:nvSpPr>
            <p:spPr bwMode="auto">
              <a:xfrm>
                <a:off x="3543" y="3851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1022"/>
              <p:cNvSpPr>
                <a:spLocks/>
              </p:cNvSpPr>
              <p:nvPr/>
            </p:nvSpPr>
            <p:spPr bwMode="auto">
              <a:xfrm>
                <a:off x="3544" y="3853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3" y="34"/>
                  </a:cxn>
                  <a:cxn ang="0">
                    <a:pos x="3" y="31"/>
                  </a:cxn>
                  <a:cxn ang="0">
                    <a:pos x="0" y="31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4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023"/>
              <p:cNvSpPr>
                <a:spLocks/>
              </p:cNvSpPr>
              <p:nvPr/>
            </p:nvSpPr>
            <p:spPr bwMode="auto">
              <a:xfrm>
                <a:off x="3527" y="3896"/>
                <a:ext cx="58" cy="3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8" y="0"/>
                  </a:cxn>
                  <a:cxn ang="0">
                    <a:pos x="37" y="4"/>
                  </a:cxn>
                  <a:cxn ang="0">
                    <a:pos x="34" y="7"/>
                  </a:cxn>
                  <a:cxn ang="0">
                    <a:pos x="31" y="12"/>
                  </a:cxn>
                  <a:cxn ang="0">
                    <a:pos x="29" y="23"/>
                  </a:cxn>
                  <a:cxn ang="0">
                    <a:pos x="26" y="27"/>
                  </a:cxn>
                  <a:cxn ang="0">
                    <a:pos x="23" y="30"/>
                  </a:cxn>
                  <a:cxn ang="0">
                    <a:pos x="19" y="33"/>
                  </a:cxn>
                  <a:cxn ang="0">
                    <a:pos x="11" y="33"/>
                  </a:cxn>
                  <a:cxn ang="0">
                    <a:pos x="7" y="30"/>
                  </a:cxn>
                  <a:cxn ang="0">
                    <a:pos x="3" y="23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23" y="6"/>
                  </a:cxn>
                  <a:cxn ang="0">
                    <a:pos x="26" y="9"/>
                  </a:cxn>
                  <a:cxn ang="0">
                    <a:pos x="29" y="13"/>
                  </a:cxn>
                  <a:cxn ang="0">
                    <a:pos x="29" y="23"/>
                  </a:cxn>
                  <a:cxn ang="0">
                    <a:pos x="36" y="32"/>
                  </a:cxn>
                  <a:cxn ang="0">
                    <a:pos x="36" y="32"/>
                  </a:cxn>
                  <a:cxn ang="0">
                    <a:pos x="49" y="36"/>
                  </a:cxn>
                  <a:cxn ang="0">
                    <a:pos x="58" y="24"/>
                  </a:cxn>
                  <a:cxn ang="0">
                    <a:pos x="52" y="23"/>
                  </a:cxn>
                  <a:cxn ang="0">
                    <a:pos x="49" y="29"/>
                  </a:cxn>
                  <a:cxn ang="0">
                    <a:pos x="46" y="32"/>
                  </a:cxn>
                  <a:cxn ang="0">
                    <a:pos x="43" y="30"/>
                  </a:cxn>
                  <a:cxn ang="0">
                    <a:pos x="40" y="29"/>
                  </a:cxn>
                  <a:cxn ang="0">
                    <a:pos x="39" y="26"/>
                  </a:cxn>
                  <a:cxn ang="0">
                    <a:pos x="36" y="21"/>
                  </a:cxn>
                  <a:cxn ang="0">
                    <a:pos x="32" y="13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19" y="0"/>
                  </a:cxn>
                  <a:cxn ang="0">
                    <a:pos x="5" y="4"/>
                  </a:cxn>
                  <a:cxn ang="0">
                    <a:pos x="0" y="24"/>
                  </a:cxn>
                  <a:cxn ang="0">
                    <a:pos x="10" y="36"/>
                  </a:cxn>
                  <a:cxn ang="0">
                    <a:pos x="28" y="32"/>
                  </a:cxn>
                  <a:cxn ang="0">
                    <a:pos x="28" y="32"/>
                  </a:cxn>
                  <a:cxn ang="0">
                    <a:pos x="32" y="23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39" y="6"/>
                  </a:cxn>
                  <a:cxn ang="0">
                    <a:pos x="43" y="3"/>
                  </a:cxn>
                  <a:cxn ang="0">
                    <a:pos x="48" y="3"/>
                  </a:cxn>
                  <a:cxn ang="0">
                    <a:pos x="52" y="6"/>
                  </a:cxn>
                </a:cxnLst>
                <a:rect l="0" t="0" r="r" b="b"/>
                <a:pathLst>
                  <a:path w="58" h="36">
                    <a:moveTo>
                      <a:pt x="52" y="15"/>
                    </a:moveTo>
                    <a:lnTo>
                      <a:pt x="58" y="12"/>
                    </a:lnTo>
                    <a:lnTo>
                      <a:pt x="55" y="4"/>
                    </a:lnTo>
                    <a:lnTo>
                      <a:pt x="54" y="4"/>
                    </a:lnTo>
                    <a:lnTo>
                      <a:pt x="49" y="1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42" y="1"/>
                    </a:lnTo>
                    <a:lnTo>
                      <a:pt x="37" y="4"/>
                    </a:lnTo>
                    <a:lnTo>
                      <a:pt x="36" y="6"/>
                    </a:lnTo>
                    <a:lnTo>
                      <a:pt x="37" y="4"/>
                    </a:lnTo>
                    <a:lnTo>
                      <a:pt x="34" y="7"/>
                    </a:lnTo>
                    <a:lnTo>
                      <a:pt x="36" y="6"/>
                    </a:lnTo>
                    <a:lnTo>
                      <a:pt x="34" y="7"/>
                    </a:lnTo>
                    <a:lnTo>
                      <a:pt x="31" y="12"/>
                    </a:lnTo>
                    <a:lnTo>
                      <a:pt x="29" y="13"/>
                    </a:lnTo>
                    <a:lnTo>
                      <a:pt x="26" y="23"/>
                    </a:lnTo>
                    <a:lnTo>
                      <a:pt x="29" y="23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6"/>
                    </a:lnTo>
                    <a:lnTo>
                      <a:pt x="22" y="29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17" y="32"/>
                    </a:lnTo>
                    <a:lnTo>
                      <a:pt x="19" y="33"/>
                    </a:lnTo>
                    <a:lnTo>
                      <a:pt x="19" y="30"/>
                    </a:lnTo>
                    <a:lnTo>
                      <a:pt x="11" y="30"/>
                    </a:lnTo>
                    <a:lnTo>
                      <a:pt x="11" y="33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7" y="30"/>
                    </a:lnTo>
                    <a:lnTo>
                      <a:pt x="10" y="29"/>
                    </a:lnTo>
                    <a:lnTo>
                      <a:pt x="7" y="21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7" y="13"/>
                    </a:lnTo>
                    <a:lnTo>
                      <a:pt x="3" y="13"/>
                    </a:lnTo>
                    <a:lnTo>
                      <a:pt x="7" y="15"/>
                    </a:lnTo>
                    <a:lnTo>
                      <a:pt x="10" y="7"/>
                    </a:lnTo>
                    <a:lnTo>
                      <a:pt x="7" y="6"/>
                    </a:lnTo>
                    <a:lnTo>
                      <a:pt x="8" y="9"/>
                    </a:lnTo>
                    <a:lnTo>
                      <a:pt x="13" y="6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17" y="6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9"/>
                    </a:lnTo>
                    <a:lnTo>
                      <a:pt x="25" y="12"/>
                    </a:lnTo>
                    <a:lnTo>
                      <a:pt x="26" y="9"/>
                    </a:lnTo>
                    <a:lnTo>
                      <a:pt x="25" y="10"/>
                    </a:lnTo>
                    <a:lnTo>
                      <a:pt x="28" y="15"/>
                    </a:lnTo>
                    <a:lnTo>
                      <a:pt x="29" y="13"/>
                    </a:lnTo>
                    <a:lnTo>
                      <a:pt x="26" y="15"/>
                    </a:lnTo>
                    <a:lnTo>
                      <a:pt x="29" y="24"/>
                    </a:lnTo>
                    <a:lnTo>
                      <a:pt x="29" y="23"/>
                    </a:lnTo>
                    <a:lnTo>
                      <a:pt x="31" y="24"/>
                    </a:lnTo>
                    <a:lnTo>
                      <a:pt x="34" y="29"/>
                    </a:lnTo>
                    <a:lnTo>
                      <a:pt x="36" y="32"/>
                    </a:lnTo>
                    <a:lnTo>
                      <a:pt x="34" y="30"/>
                    </a:lnTo>
                    <a:lnTo>
                      <a:pt x="37" y="33"/>
                    </a:lnTo>
                    <a:lnTo>
                      <a:pt x="36" y="32"/>
                    </a:lnTo>
                    <a:lnTo>
                      <a:pt x="37" y="33"/>
                    </a:lnTo>
                    <a:lnTo>
                      <a:pt x="42" y="36"/>
                    </a:lnTo>
                    <a:lnTo>
                      <a:pt x="49" y="36"/>
                    </a:lnTo>
                    <a:lnTo>
                      <a:pt x="54" y="33"/>
                    </a:lnTo>
                    <a:lnTo>
                      <a:pt x="55" y="32"/>
                    </a:lnTo>
                    <a:lnTo>
                      <a:pt x="58" y="24"/>
                    </a:lnTo>
                    <a:lnTo>
                      <a:pt x="58" y="13"/>
                    </a:lnTo>
                    <a:lnTo>
                      <a:pt x="52" y="13"/>
                    </a:lnTo>
                    <a:lnTo>
                      <a:pt x="52" y="23"/>
                    </a:lnTo>
                    <a:lnTo>
                      <a:pt x="55" y="23"/>
                    </a:lnTo>
                    <a:lnTo>
                      <a:pt x="52" y="21"/>
                    </a:lnTo>
                    <a:lnTo>
                      <a:pt x="49" y="29"/>
                    </a:lnTo>
                    <a:lnTo>
                      <a:pt x="52" y="30"/>
                    </a:lnTo>
                    <a:lnTo>
                      <a:pt x="51" y="29"/>
                    </a:lnTo>
                    <a:lnTo>
                      <a:pt x="46" y="32"/>
                    </a:lnTo>
                    <a:lnTo>
                      <a:pt x="48" y="33"/>
                    </a:lnTo>
                    <a:lnTo>
                      <a:pt x="48" y="30"/>
                    </a:lnTo>
                    <a:lnTo>
                      <a:pt x="43" y="30"/>
                    </a:lnTo>
                    <a:lnTo>
                      <a:pt x="43" y="33"/>
                    </a:lnTo>
                    <a:lnTo>
                      <a:pt x="45" y="32"/>
                    </a:lnTo>
                    <a:lnTo>
                      <a:pt x="40" y="29"/>
                    </a:lnTo>
                    <a:lnTo>
                      <a:pt x="39" y="30"/>
                    </a:lnTo>
                    <a:lnTo>
                      <a:pt x="42" y="29"/>
                    </a:lnTo>
                    <a:lnTo>
                      <a:pt x="39" y="26"/>
                    </a:lnTo>
                    <a:lnTo>
                      <a:pt x="36" y="27"/>
                    </a:lnTo>
                    <a:lnTo>
                      <a:pt x="39" y="26"/>
                    </a:lnTo>
                    <a:lnTo>
                      <a:pt x="36" y="21"/>
                    </a:lnTo>
                    <a:lnTo>
                      <a:pt x="32" y="23"/>
                    </a:lnTo>
                    <a:lnTo>
                      <a:pt x="36" y="23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29" y="7"/>
                    </a:lnTo>
                    <a:lnTo>
                      <a:pt x="28" y="6"/>
                    </a:lnTo>
                    <a:lnTo>
                      <a:pt x="29" y="7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5" y="4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5" y="33"/>
                    </a:lnTo>
                    <a:lnTo>
                      <a:pt x="10" y="36"/>
                    </a:lnTo>
                    <a:lnTo>
                      <a:pt x="20" y="36"/>
                    </a:lnTo>
                    <a:lnTo>
                      <a:pt x="25" y="33"/>
                    </a:lnTo>
                    <a:lnTo>
                      <a:pt x="28" y="32"/>
                    </a:lnTo>
                    <a:lnTo>
                      <a:pt x="26" y="33"/>
                    </a:lnTo>
                    <a:lnTo>
                      <a:pt x="29" y="30"/>
                    </a:lnTo>
                    <a:lnTo>
                      <a:pt x="28" y="32"/>
                    </a:lnTo>
                    <a:lnTo>
                      <a:pt x="29" y="29"/>
                    </a:lnTo>
                    <a:lnTo>
                      <a:pt x="32" y="24"/>
                    </a:lnTo>
                    <a:lnTo>
                      <a:pt x="32" y="23"/>
                    </a:lnTo>
                    <a:lnTo>
                      <a:pt x="32" y="24"/>
                    </a:lnTo>
                    <a:lnTo>
                      <a:pt x="36" y="15"/>
                    </a:lnTo>
                    <a:lnTo>
                      <a:pt x="32" y="13"/>
                    </a:lnTo>
                    <a:lnTo>
                      <a:pt x="36" y="15"/>
                    </a:lnTo>
                    <a:lnTo>
                      <a:pt x="39" y="10"/>
                    </a:lnTo>
                    <a:lnTo>
                      <a:pt x="36" y="9"/>
                    </a:lnTo>
                    <a:lnTo>
                      <a:pt x="39" y="12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40" y="9"/>
                    </a:lnTo>
                    <a:lnTo>
                      <a:pt x="45" y="6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8" y="6"/>
                    </a:lnTo>
                    <a:lnTo>
                      <a:pt x="48" y="3"/>
                    </a:lnTo>
                    <a:lnTo>
                      <a:pt x="46" y="6"/>
                    </a:lnTo>
                    <a:lnTo>
                      <a:pt x="51" y="9"/>
                    </a:lnTo>
                    <a:lnTo>
                      <a:pt x="52" y="6"/>
                    </a:lnTo>
                    <a:lnTo>
                      <a:pt x="49" y="7"/>
                    </a:lnTo>
                    <a:lnTo>
                      <a:pt x="5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0"/>
              <p:cNvSpPr>
                <a:spLocks/>
              </p:cNvSpPr>
              <p:nvPr/>
            </p:nvSpPr>
            <p:spPr bwMode="auto">
              <a:xfrm>
                <a:off x="3527" y="3891"/>
                <a:ext cx="55" cy="43"/>
              </a:xfrm>
              <a:custGeom>
                <a:avLst/>
                <a:gdLst/>
                <a:ahLst/>
                <a:cxnLst>
                  <a:cxn ang="0">
                    <a:pos x="55" y="12"/>
                  </a:cxn>
                  <a:cxn ang="0">
                    <a:pos x="49" y="8"/>
                  </a:cxn>
                  <a:cxn ang="0">
                    <a:pos x="43" y="9"/>
                  </a:cxn>
                  <a:cxn ang="0">
                    <a:pos x="36" y="17"/>
                  </a:cxn>
                  <a:cxn ang="0">
                    <a:pos x="31" y="28"/>
                  </a:cxn>
                  <a:cxn ang="0">
                    <a:pos x="32" y="26"/>
                  </a:cxn>
                  <a:cxn ang="0">
                    <a:pos x="31" y="32"/>
                  </a:cxn>
                  <a:cxn ang="0">
                    <a:pos x="25" y="35"/>
                  </a:cxn>
                  <a:cxn ang="0">
                    <a:pos x="25" y="35"/>
                  </a:cxn>
                  <a:cxn ang="0">
                    <a:pos x="22" y="40"/>
                  </a:cxn>
                  <a:cxn ang="0">
                    <a:pos x="14" y="37"/>
                  </a:cxn>
                  <a:cxn ang="0">
                    <a:pos x="16" y="38"/>
                  </a:cxn>
                  <a:cxn ang="0">
                    <a:pos x="10" y="37"/>
                  </a:cxn>
                  <a:cxn ang="0">
                    <a:pos x="10" y="32"/>
                  </a:cxn>
                  <a:cxn ang="0">
                    <a:pos x="10" y="32"/>
                  </a:cxn>
                  <a:cxn ang="0">
                    <a:pos x="3" y="26"/>
                  </a:cxn>
                  <a:cxn ang="0">
                    <a:pos x="7" y="17"/>
                  </a:cxn>
                  <a:cxn ang="0">
                    <a:pos x="7" y="18"/>
                  </a:cxn>
                  <a:cxn ang="0">
                    <a:pos x="7" y="9"/>
                  </a:cxn>
                  <a:cxn ang="0">
                    <a:pos x="13" y="9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20" y="6"/>
                  </a:cxn>
                  <a:cxn ang="0">
                    <a:pos x="26" y="6"/>
                  </a:cxn>
                  <a:cxn ang="0">
                    <a:pos x="29" y="14"/>
                  </a:cxn>
                  <a:cxn ang="0">
                    <a:pos x="29" y="12"/>
                  </a:cxn>
                  <a:cxn ang="0">
                    <a:pos x="34" y="15"/>
                  </a:cxn>
                  <a:cxn ang="0">
                    <a:pos x="34" y="26"/>
                  </a:cxn>
                  <a:cxn ang="0">
                    <a:pos x="36" y="26"/>
                  </a:cxn>
                  <a:cxn ang="0">
                    <a:pos x="39" y="32"/>
                  </a:cxn>
                  <a:cxn ang="0">
                    <a:pos x="51" y="35"/>
                  </a:cxn>
                  <a:cxn ang="0">
                    <a:pos x="52" y="28"/>
                  </a:cxn>
                  <a:cxn ang="0">
                    <a:pos x="49" y="32"/>
                  </a:cxn>
                  <a:cxn ang="0">
                    <a:pos x="45" y="29"/>
                  </a:cxn>
                  <a:cxn ang="0">
                    <a:pos x="46" y="31"/>
                  </a:cxn>
                  <a:cxn ang="0">
                    <a:pos x="40" y="29"/>
                  </a:cxn>
                  <a:cxn ang="0">
                    <a:pos x="40" y="23"/>
                  </a:cxn>
                  <a:cxn ang="0">
                    <a:pos x="40" y="25"/>
                  </a:cxn>
                  <a:cxn ang="0">
                    <a:pos x="37" y="14"/>
                  </a:cxn>
                  <a:cxn ang="0">
                    <a:pos x="32" y="8"/>
                  </a:cxn>
                  <a:cxn ang="0">
                    <a:pos x="29" y="5"/>
                  </a:cxn>
                  <a:cxn ang="0">
                    <a:pos x="28" y="5"/>
                  </a:cxn>
                  <a:cxn ang="0">
                    <a:pos x="22" y="0"/>
                  </a:cxn>
                  <a:cxn ang="0">
                    <a:pos x="13" y="2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15"/>
                  </a:cxn>
                  <a:cxn ang="0">
                    <a:pos x="3" y="35"/>
                  </a:cxn>
                  <a:cxn ang="0">
                    <a:pos x="7" y="38"/>
                  </a:cxn>
                  <a:cxn ang="0">
                    <a:pos x="13" y="43"/>
                  </a:cxn>
                  <a:cxn ang="0">
                    <a:pos x="28" y="40"/>
                  </a:cxn>
                  <a:cxn ang="0">
                    <a:pos x="29" y="40"/>
                  </a:cxn>
                  <a:cxn ang="0">
                    <a:pos x="32" y="37"/>
                  </a:cxn>
                  <a:cxn ang="0">
                    <a:pos x="37" y="29"/>
                  </a:cxn>
                  <a:cxn ang="0">
                    <a:pos x="37" y="29"/>
                  </a:cxn>
                  <a:cxn ang="0">
                    <a:pos x="37" y="18"/>
                  </a:cxn>
                  <a:cxn ang="0">
                    <a:pos x="43" y="15"/>
                  </a:cxn>
                  <a:cxn ang="0">
                    <a:pos x="42" y="17"/>
                  </a:cxn>
                  <a:cxn ang="0">
                    <a:pos x="45" y="11"/>
                  </a:cxn>
                  <a:cxn ang="0">
                    <a:pos x="49" y="14"/>
                  </a:cxn>
                  <a:cxn ang="0">
                    <a:pos x="48" y="14"/>
                  </a:cxn>
                </a:cxnLst>
                <a:rect l="0" t="0" r="r" b="b"/>
                <a:pathLst>
                  <a:path w="55" h="43">
                    <a:moveTo>
                      <a:pt x="52" y="17"/>
                    </a:moveTo>
                    <a:lnTo>
                      <a:pt x="55" y="12"/>
                    </a:lnTo>
                    <a:lnTo>
                      <a:pt x="51" y="9"/>
                    </a:lnTo>
                    <a:lnTo>
                      <a:pt x="49" y="8"/>
                    </a:lnTo>
                    <a:lnTo>
                      <a:pt x="45" y="8"/>
                    </a:lnTo>
                    <a:lnTo>
                      <a:pt x="43" y="9"/>
                    </a:lnTo>
                    <a:lnTo>
                      <a:pt x="39" y="12"/>
                    </a:lnTo>
                    <a:lnTo>
                      <a:pt x="36" y="17"/>
                    </a:lnTo>
                    <a:lnTo>
                      <a:pt x="34" y="18"/>
                    </a:lnTo>
                    <a:lnTo>
                      <a:pt x="31" y="28"/>
                    </a:lnTo>
                    <a:lnTo>
                      <a:pt x="34" y="28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31" y="32"/>
                    </a:lnTo>
                    <a:lnTo>
                      <a:pt x="29" y="31"/>
                    </a:lnTo>
                    <a:lnTo>
                      <a:pt x="25" y="35"/>
                    </a:lnTo>
                    <a:lnTo>
                      <a:pt x="26" y="37"/>
                    </a:lnTo>
                    <a:lnTo>
                      <a:pt x="25" y="35"/>
                    </a:lnTo>
                    <a:lnTo>
                      <a:pt x="20" y="38"/>
                    </a:lnTo>
                    <a:lnTo>
                      <a:pt x="22" y="40"/>
                    </a:lnTo>
                    <a:lnTo>
                      <a:pt x="22" y="37"/>
                    </a:lnTo>
                    <a:lnTo>
                      <a:pt x="14" y="37"/>
                    </a:lnTo>
                    <a:lnTo>
                      <a:pt x="14" y="40"/>
                    </a:lnTo>
                    <a:lnTo>
                      <a:pt x="16" y="38"/>
                    </a:lnTo>
                    <a:lnTo>
                      <a:pt x="11" y="35"/>
                    </a:lnTo>
                    <a:lnTo>
                      <a:pt x="10" y="37"/>
                    </a:lnTo>
                    <a:lnTo>
                      <a:pt x="13" y="35"/>
                    </a:lnTo>
                    <a:lnTo>
                      <a:pt x="10" y="32"/>
                    </a:lnTo>
                    <a:lnTo>
                      <a:pt x="7" y="34"/>
                    </a:lnTo>
                    <a:lnTo>
                      <a:pt x="10" y="32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7" y="26"/>
                    </a:lnTo>
                    <a:lnTo>
                      <a:pt x="7" y="17"/>
                    </a:lnTo>
                    <a:lnTo>
                      <a:pt x="3" y="17"/>
                    </a:lnTo>
                    <a:lnTo>
                      <a:pt x="7" y="18"/>
                    </a:lnTo>
                    <a:lnTo>
                      <a:pt x="10" y="11"/>
                    </a:lnTo>
                    <a:lnTo>
                      <a:pt x="7" y="9"/>
                    </a:lnTo>
                    <a:lnTo>
                      <a:pt x="10" y="12"/>
                    </a:lnTo>
                    <a:lnTo>
                      <a:pt x="13" y="9"/>
                    </a:lnTo>
                    <a:lnTo>
                      <a:pt x="10" y="6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25" y="9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9" y="14"/>
                    </a:lnTo>
                    <a:lnTo>
                      <a:pt x="31" y="11"/>
                    </a:lnTo>
                    <a:lnTo>
                      <a:pt x="29" y="12"/>
                    </a:lnTo>
                    <a:lnTo>
                      <a:pt x="32" y="17"/>
                    </a:lnTo>
                    <a:lnTo>
                      <a:pt x="34" y="15"/>
                    </a:lnTo>
                    <a:lnTo>
                      <a:pt x="31" y="17"/>
                    </a:lnTo>
                    <a:lnTo>
                      <a:pt x="34" y="26"/>
                    </a:lnTo>
                    <a:lnTo>
                      <a:pt x="34" y="25"/>
                    </a:lnTo>
                    <a:lnTo>
                      <a:pt x="36" y="26"/>
                    </a:lnTo>
                    <a:lnTo>
                      <a:pt x="39" y="31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51" y="35"/>
                    </a:lnTo>
                    <a:lnTo>
                      <a:pt x="55" y="32"/>
                    </a:lnTo>
                    <a:lnTo>
                      <a:pt x="52" y="28"/>
                    </a:lnTo>
                    <a:lnTo>
                      <a:pt x="48" y="31"/>
                    </a:lnTo>
                    <a:lnTo>
                      <a:pt x="49" y="32"/>
                    </a:lnTo>
                    <a:lnTo>
                      <a:pt x="49" y="29"/>
                    </a:lnTo>
                    <a:lnTo>
                      <a:pt x="45" y="29"/>
                    </a:lnTo>
                    <a:lnTo>
                      <a:pt x="45" y="32"/>
                    </a:lnTo>
                    <a:lnTo>
                      <a:pt x="46" y="31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43" y="28"/>
                    </a:lnTo>
                    <a:lnTo>
                      <a:pt x="40" y="23"/>
                    </a:lnTo>
                    <a:lnTo>
                      <a:pt x="37" y="25"/>
                    </a:lnTo>
                    <a:lnTo>
                      <a:pt x="40" y="2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4" y="9"/>
                    </a:lnTo>
                    <a:lnTo>
                      <a:pt x="32" y="8"/>
                    </a:lnTo>
                    <a:lnTo>
                      <a:pt x="34" y="9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28" y="5"/>
                    </a:lnTo>
                    <a:lnTo>
                      <a:pt x="23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1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8" y="40"/>
                    </a:lnTo>
                    <a:lnTo>
                      <a:pt x="7" y="38"/>
                    </a:lnTo>
                    <a:lnTo>
                      <a:pt x="8" y="40"/>
                    </a:lnTo>
                    <a:lnTo>
                      <a:pt x="13" y="43"/>
                    </a:lnTo>
                    <a:lnTo>
                      <a:pt x="23" y="43"/>
                    </a:lnTo>
                    <a:lnTo>
                      <a:pt x="28" y="40"/>
                    </a:lnTo>
                    <a:lnTo>
                      <a:pt x="31" y="38"/>
                    </a:lnTo>
                    <a:lnTo>
                      <a:pt x="29" y="40"/>
                    </a:lnTo>
                    <a:lnTo>
                      <a:pt x="34" y="35"/>
                    </a:lnTo>
                    <a:lnTo>
                      <a:pt x="32" y="37"/>
                    </a:lnTo>
                    <a:lnTo>
                      <a:pt x="34" y="34"/>
                    </a:lnTo>
                    <a:lnTo>
                      <a:pt x="37" y="29"/>
                    </a:lnTo>
                    <a:lnTo>
                      <a:pt x="37" y="28"/>
                    </a:lnTo>
                    <a:lnTo>
                      <a:pt x="37" y="29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40" y="20"/>
                    </a:lnTo>
                    <a:lnTo>
                      <a:pt x="43" y="15"/>
                    </a:lnTo>
                    <a:lnTo>
                      <a:pt x="40" y="14"/>
                    </a:lnTo>
                    <a:lnTo>
                      <a:pt x="42" y="17"/>
                    </a:lnTo>
                    <a:lnTo>
                      <a:pt x="46" y="14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8" y="14"/>
                    </a:lnTo>
                    <a:lnTo>
                      <a:pt x="5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"/>
              <p:cNvSpPr>
                <a:spLocks/>
              </p:cNvSpPr>
              <p:nvPr/>
            </p:nvSpPr>
            <p:spPr bwMode="auto">
              <a:xfrm>
                <a:off x="3575" y="3900"/>
                <a:ext cx="9" cy="2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6" y="28"/>
                  </a:cxn>
                  <a:cxn ang="0">
                    <a:pos x="9" y="20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9"/>
                  </a:cxn>
                  <a:cxn ang="0">
                    <a:pos x="6" y="19"/>
                  </a:cxn>
                  <a:cxn ang="0">
                    <a:pos x="3" y="17"/>
                  </a:cxn>
                  <a:cxn ang="0">
                    <a:pos x="0" y="25"/>
                  </a:cxn>
                </a:cxnLst>
                <a:rect l="0" t="0" r="r" b="b"/>
                <a:pathLst>
                  <a:path w="9" h="28">
                    <a:moveTo>
                      <a:pt x="0" y="25"/>
                    </a:moveTo>
                    <a:lnTo>
                      <a:pt x="6" y="28"/>
                    </a:lnTo>
                    <a:lnTo>
                      <a:pt x="9" y="20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3" y="1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"/>
              <p:cNvSpPr>
                <a:spLocks/>
              </p:cNvSpPr>
              <p:nvPr/>
            </p:nvSpPr>
            <p:spPr bwMode="auto">
              <a:xfrm>
                <a:off x="3534" y="3899"/>
                <a:ext cx="9" cy="1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4" y="10"/>
                  </a:cxn>
                  <a:cxn ang="0">
                    <a:pos x="9" y="3"/>
                  </a:cxn>
                </a:cxnLst>
                <a:rect l="0" t="0" r="r" b="b"/>
                <a:pathLst>
                  <a:path w="9" h="10">
                    <a:moveTo>
                      <a:pt x="9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4" y="1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3"/>
              <p:cNvSpPr>
                <a:spLocks/>
              </p:cNvSpPr>
              <p:nvPr/>
            </p:nvSpPr>
            <p:spPr bwMode="auto">
              <a:xfrm>
                <a:off x="3534" y="3920"/>
                <a:ext cx="9" cy="1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9" y="8"/>
                  </a:cxn>
                  <a:cxn ang="0">
                    <a:pos x="4" y="0"/>
                  </a:cxn>
                </a:cxnLst>
                <a:rect l="0" t="0" r="r" b="b"/>
                <a:pathLst>
                  <a:path w="9" h="11">
                    <a:moveTo>
                      <a:pt x="4" y="0"/>
                    </a:moveTo>
                    <a:lnTo>
                      <a:pt x="0" y="3"/>
                    </a:lnTo>
                    <a:lnTo>
                      <a:pt x="4" y="11"/>
                    </a:lnTo>
                    <a:lnTo>
                      <a:pt x="9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4"/>
              <p:cNvSpPr>
                <a:spLocks/>
              </p:cNvSpPr>
              <p:nvPr/>
            </p:nvSpPr>
            <p:spPr bwMode="auto">
              <a:xfrm>
                <a:off x="3526" y="3942"/>
                <a:ext cx="59" cy="41"/>
              </a:xfrm>
              <a:custGeom>
                <a:avLst/>
                <a:gdLst/>
                <a:ahLst/>
                <a:cxnLst>
                  <a:cxn ang="0">
                    <a:pos x="59" y="16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6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8"/>
                  </a:cxn>
                  <a:cxn ang="0">
                    <a:pos x="53" y="22"/>
                  </a:cxn>
                  <a:cxn ang="0">
                    <a:pos x="53" y="21"/>
                  </a:cxn>
                  <a:cxn ang="0">
                    <a:pos x="53" y="30"/>
                  </a:cxn>
                  <a:cxn ang="0">
                    <a:pos x="44" y="33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2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6" y="10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3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19"/>
                    </a:moveTo>
                    <a:lnTo>
                      <a:pt x="59" y="16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4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4" y="33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3"/>
                    </a:lnTo>
                    <a:lnTo>
                      <a:pt x="56" y="32"/>
                    </a:lnTo>
                    <a:lnTo>
                      <a:pt x="59" y="24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22"/>
                    </a:lnTo>
                    <a:lnTo>
                      <a:pt x="56" y="22"/>
                    </a:lnTo>
                    <a:lnTo>
                      <a:pt x="53" y="21"/>
                    </a:lnTo>
                    <a:lnTo>
                      <a:pt x="50" y="29"/>
                    </a:lnTo>
                    <a:lnTo>
                      <a:pt x="53" y="30"/>
                    </a:lnTo>
                    <a:lnTo>
                      <a:pt x="52" y="29"/>
                    </a:lnTo>
                    <a:lnTo>
                      <a:pt x="44" y="33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3"/>
                    </a:lnTo>
                    <a:lnTo>
                      <a:pt x="8" y="29"/>
                    </a:lnTo>
                    <a:lnTo>
                      <a:pt x="6" y="30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19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8" y="13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3"/>
                    </a:lnTo>
                    <a:lnTo>
                      <a:pt x="53" y="10"/>
                    </a:lnTo>
                    <a:lnTo>
                      <a:pt x="50" y="12"/>
                    </a:lnTo>
                    <a:lnTo>
                      <a:pt x="53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5"/>
              <p:cNvSpPr>
                <a:spLocks/>
              </p:cNvSpPr>
              <p:nvPr/>
            </p:nvSpPr>
            <p:spPr bwMode="auto">
              <a:xfrm>
                <a:off x="3532" y="3945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6"/>
              <p:cNvSpPr>
                <a:spLocks/>
              </p:cNvSpPr>
              <p:nvPr/>
            </p:nvSpPr>
            <p:spPr bwMode="auto">
              <a:xfrm>
                <a:off x="3530" y="3952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2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2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7"/>
              <p:cNvSpPr>
                <a:spLocks/>
              </p:cNvSpPr>
              <p:nvPr/>
            </p:nvSpPr>
            <p:spPr bwMode="auto">
              <a:xfrm>
                <a:off x="3534" y="3969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8"/>
              <p:cNvSpPr>
                <a:spLocks/>
              </p:cNvSpPr>
              <p:nvPr/>
            </p:nvSpPr>
            <p:spPr bwMode="auto">
              <a:xfrm>
                <a:off x="3575" y="3951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3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9"/>
              <p:cNvSpPr>
                <a:spLocks/>
              </p:cNvSpPr>
              <p:nvPr/>
            </p:nvSpPr>
            <p:spPr bwMode="auto">
              <a:xfrm>
                <a:off x="3526" y="3990"/>
                <a:ext cx="59" cy="42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7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2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9"/>
                  </a:cxn>
                  <a:cxn ang="0">
                    <a:pos x="53" y="23"/>
                  </a:cxn>
                  <a:cxn ang="0">
                    <a:pos x="53" y="22"/>
                  </a:cxn>
                  <a:cxn ang="0">
                    <a:pos x="53" y="31"/>
                  </a:cxn>
                  <a:cxn ang="0">
                    <a:pos x="44" y="34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6" y="20"/>
                  </a:cxn>
                  <a:cxn ang="0">
                    <a:pos x="6" y="11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4"/>
                  </a:cxn>
                  <a:cxn ang="0">
                    <a:pos x="50" y="13"/>
                  </a:cxn>
                </a:cxnLst>
                <a:rect l="0" t="0" r="r" b="b"/>
                <a:pathLst>
                  <a:path w="59" h="42">
                    <a:moveTo>
                      <a:pt x="53" y="20"/>
                    </a:moveTo>
                    <a:lnTo>
                      <a:pt x="59" y="17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2"/>
                    </a:lnTo>
                    <a:lnTo>
                      <a:pt x="35" y="42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4"/>
                    </a:lnTo>
                    <a:lnTo>
                      <a:pt x="56" y="32"/>
                    </a:lnTo>
                    <a:lnTo>
                      <a:pt x="59" y="25"/>
                    </a:lnTo>
                    <a:lnTo>
                      <a:pt x="59" y="19"/>
                    </a:lnTo>
                    <a:lnTo>
                      <a:pt x="53" y="19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2"/>
                    </a:lnTo>
                    <a:lnTo>
                      <a:pt x="50" y="29"/>
                    </a:lnTo>
                    <a:lnTo>
                      <a:pt x="53" y="31"/>
                    </a:lnTo>
                    <a:lnTo>
                      <a:pt x="52" y="29"/>
                    </a:lnTo>
                    <a:lnTo>
                      <a:pt x="44" y="34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6" y="22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4"/>
                    </a:lnTo>
                    <a:lnTo>
                      <a:pt x="53" y="11"/>
                    </a:lnTo>
                    <a:lnTo>
                      <a:pt x="50" y="13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0"/>
              <p:cNvSpPr>
                <a:spLocks/>
              </p:cNvSpPr>
              <p:nvPr/>
            </p:nvSpPr>
            <p:spPr bwMode="auto">
              <a:xfrm>
                <a:off x="3532" y="3992"/>
                <a:ext cx="50" cy="14"/>
              </a:xfrm>
              <a:custGeom>
                <a:avLst/>
                <a:gdLst/>
                <a:ahLst/>
                <a:cxnLst>
                  <a:cxn ang="0">
                    <a:pos x="47" y="14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4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4"/>
                  </a:cxn>
                </a:cxnLst>
                <a:rect l="0" t="0" r="r" b="b"/>
                <a:pathLst>
                  <a:path w="50" h="14">
                    <a:moveTo>
                      <a:pt x="47" y="14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1"/>
              <p:cNvSpPr>
                <a:spLocks/>
              </p:cNvSpPr>
              <p:nvPr/>
            </p:nvSpPr>
            <p:spPr bwMode="auto">
              <a:xfrm>
                <a:off x="3530" y="3999"/>
                <a:ext cx="10" cy="23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3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4" y="10"/>
                  </a:cxn>
                  <a:cxn ang="0">
                    <a:pos x="7" y="11"/>
                  </a:cxn>
                  <a:cxn ang="0">
                    <a:pos x="10" y="4"/>
                  </a:cxn>
                </a:cxnLst>
                <a:rect l="0" t="0" r="r" b="b"/>
                <a:pathLst>
                  <a:path w="10" h="23">
                    <a:moveTo>
                      <a:pt x="10" y="4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3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7" y="11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"/>
              <p:cNvSpPr>
                <a:spLocks/>
              </p:cNvSpPr>
              <p:nvPr/>
            </p:nvSpPr>
            <p:spPr bwMode="auto">
              <a:xfrm>
                <a:off x="3534" y="4016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5"/>
                  </a:cxn>
                  <a:cxn ang="0">
                    <a:pos x="47" y="0"/>
                  </a:cxn>
                  <a:cxn ang="0">
                    <a:pos x="39" y="5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5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5"/>
                    </a:lnTo>
                    <a:lnTo>
                      <a:pt x="47" y="0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3"/>
              <p:cNvSpPr>
                <a:spLocks/>
              </p:cNvSpPr>
              <p:nvPr/>
            </p:nvSpPr>
            <p:spPr bwMode="auto">
              <a:xfrm>
                <a:off x="3575" y="3998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Rectangle 14"/>
              <p:cNvSpPr>
                <a:spLocks noChangeArrowheads="1"/>
              </p:cNvSpPr>
              <p:nvPr/>
            </p:nvSpPr>
            <p:spPr bwMode="auto">
              <a:xfrm>
                <a:off x="3453" y="4587"/>
                <a:ext cx="4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5"/>
              <p:cNvSpPr>
                <a:spLocks/>
              </p:cNvSpPr>
              <p:nvPr/>
            </p:nvSpPr>
            <p:spPr bwMode="auto">
              <a:xfrm>
                <a:off x="3561" y="4471"/>
                <a:ext cx="23" cy="9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23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1" y="9"/>
                  </a:cxn>
                </a:cxnLst>
                <a:rect l="0" t="0" r="r" b="b"/>
                <a:pathLst>
                  <a:path w="23" h="9">
                    <a:moveTo>
                      <a:pt x="21" y="9"/>
                    </a:moveTo>
                    <a:lnTo>
                      <a:pt x="23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6"/>
              <p:cNvSpPr>
                <a:spLocks/>
              </p:cNvSpPr>
              <p:nvPr/>
            </p:nvSpPr>
            <p:spPr bwMode="auto">
              <a:xfrm>
                <a:off x="3564" y="4473"/>
                <a:ext cx="18" cy="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8" y="3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17" y="9"/>
                  </a:cxn>
                </a:cxnLst>
                <a:rect l="0" t="0" r="r" b="b"/>
                <a:pathLst>
                  <a:path w="18" h="9">
                    <a:moveTo>
                      <a:pt x="17" y="9"/>
                    </a:moveTo>
                    <a:lnTo>
                      <a:pt x="18" y="3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7"/>
              <p:cNvSpPr>
                <a:spLocks/>
              </p:cNvSpPr>
              <p:nvPr/>
            </p:nvSpPr>
            <p:spPr bwMode="auto">
              <a:xfrm>
                <a:off x="3576" y="4477"/>
                <a:ext cx="9" cy="2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0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0" y="28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9" y="0"/>
                  </a:cxn>
                </a:cxnLst>
                <a:rect l="0" t="0" r="r" b="b"/>
                <a:pathLst>
                  <a:path w="9" h="28">
                    <a:moveTo>
                      <a:pt x="9" y="0"/>
                    </a:moveTo>
                    <a:lnTo>
                      <a:pt x="3" y="0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8"/>
              <p:cNvSpPr>
                <a:spLocks/>
              </p:cNvSpPr>
              <p:nvPr/>
            </p:nvSpPr>
            <p:spPr bwMode="auto">
              <a:xfrm>
                <a:off x="3529" y="4466"/>
                <a:ext cx="41" cy="45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32" y="13"/>
                  </a:cxn>
                  <a:cxn ang="0">
                    <a:pos x="35" y="20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6"/>
                  </a:cxn>
                  <a:cxn ang="0">
                    <a:pos x="38" y="26"/>
                  </a:cxn>
                  <a:cxn ang="0">
                    <a:pos x="35" y="25"/>
                  </a:cxn>
                  <a:cxn ang="0">
                    <a:pos x="32" y="32"/>
                  </a:cxn>
                  <a:cxn ang="0">
                    <a:pos x="35" y="34"/>
                  </a:cxn>
                  <a:cxn ang="0">
                    <a:pos x="34" y="32"/>
                  </a:cxn>
                  <a:cxn ang="0">
                    <a:pos x="29" y="37"/>
                  </a:cxn>
                  <a:cxn ang="0">
                    <a:pos x="30" y="39"/>
                  </a:cxn>
                  <a:cxn ang="0">
                    <a:pos x="29" y="36"/>
                  </a:cxn>
                  <a:cxn ang="0">
                    <a:pos x="21" y="39"/>
                  </a:cxn>
                  <a:cxn ang="0">
                    <a:pos x="23" y="42"/>
                  </a:cxn>
                  <a:cxn ang="0">
                    <a:pos x="23" y="39"/>
                  </a:cxn>
                  <a:cxn ang="0">
                    <a:pos x="18" y="39"/>
                  </a:cxn>
                  <a:cxn ang="0">
                    <a:pos x="18" y="42"/>
                  </a:cxn>
                  <a:cxn ang="0">
                    <a:pos x="20" y="39"/>
                  </a:cxn>
                  <a:cxn ang="0">
                    <a:pos x="12" y="36"/>
                  </a:cxn>
                  <a:cxn ang="0">
                    <a:pos x="11" y="39"/>
                  </a:cxn>
                  <a:cxn ang="0">
                    <a:pos x="14" y="37"/>
                  </a:cxn>
                  <a:cxn ang="0">
                    <a:pos x="9" y="32"/>
                  </a:cxn>
                  <a:cxn ang="0">
                    <a:pos x="6" y="34"/>
                  </a:cxn>
                  <a:cxn ang="0">
                    <a:pos x="9" y="32"/>
                  </a:cxn>
                  <a:cxn ang="0">
                    <a:pos x="6" y="25"/>
                  </a:cxn>
                  <a:cxn ang="0">
                    <a:pos x="3" y="26"/>
                  </a:cxn>
                  <a:cxn ang="0">
                    <a:pos x="6" y="26"/>
                  </a:cxn>
                  <a:cxn ang="0">
                    <a:pos x="6" y="19"/>
                  </a:cxn>
                  <a:cxn ang="0">
                    <a:pos x="3" y="19"/>
                  </a:cxn>
                  <a:cxn ang="0">
                    <a:pos x="6" y="20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9" y="14"/>
                  </a:cxn>
                  <a:cxn ang="0">
                    <a:pos x="12" y="11"/>
                  </a:cxn>
                  <a:cxn ang="0">
                    <a:pos x="9" y="8"/>
                  </a:cxn>
                  <a:cxn ang="0">
                    <a:pos x="11" y="11"/>
                  </a:cxn>
                  <a:cxn ang="0">
                    <a:pos x="15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7" y="8"/>
                  </a:cxn>
                  <a:cxn ang="0">
                    <a:pos x="17" y="0"/>
                  </a:cxn>
                  <a:cxn ang="0">
                    <a:pos x="8" y="7"/>
                  </a:cxn>
                  <a:cxn ang="0">
                    <a:pos x="6" y="8"/>
                  </a:cxn>
                  <a:cxn ang="0">
                    <a:pos x="8" y="7"/>
                  </a:cxn>
                  <a:cxn ang="0">
                    <a:pos x="5" y="10"/>
                  </a:cxn>
                  <a:cxn ang="0">
                    <a:pos x="3" y="10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3" y="36"/>
                  </a:cxn>
                  <a:cxn ang="0">
                    <a:pos x="9" y="42"/>
                  </a:cxn>
                  <a:cxn ang="0">
                    <a:pos x="17" y="45"/>
                  </a:cxn>
                  <a:cxn ang="0">
                    <a:pos x="24" y="45"/>
                  </a:cxn>
                  <a:cxn ang="0">
                    <a:pos x="32" y="42"/>
                  </a:cxn>
                  <a:cxn ang="0">
                    <a:pos x="34" y="42"/>
                  </a:cxn>
                  <a:cxn ang="0">
                    <a:pos x="38" y="37"/>
                  </a:cxn>
                  <a:cxn ang="0">
                    <a:pos x="38" y="36"/>
                  </a:cxn>
                  <a:cxn ang="0">
                    <a:pos x="41" y="28"/>
                  </a:cxn>
                  <a:cxn ang="0">
                    <a:pos x="41" y="17"/>
                  </a:cxn>
                  <a:cxn ang="0">
                    <a:pos x="38" y="10"/>
                  </a:cxn>
                </a:cxnLst>
                <a:rect l="0" t="0" r="r" b="b"/>
                <a:pathLst>
                  <a:path w="41" h="45">
                    <a:moveTo>
                      <a:pt x="38" y="10"/>
                    </a:moveTo>
                    <a:lnTo>
                      <a:pt x="32" y="13"/>
                    </a:lnTo>
                    <a:lnTo>
                      <a:pt x="35" y="20"/>
                    </a:lnTo>
                    <a:lnTo>
                      <a:pt x="38" y="19"/>
                    </a:lnTo>
                    <a:lnTo>
                      <a:pt x="35" y="19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35" y="25"/>
                    </a:lnTo>
                    <a:lnTo>
                      <a:pt x="32" y="32"/>
                    </a:lnTo>
                    <a:lnTo>
                      <a:pt x="35" y="34"/>
                    </a:lnTo>
                    <a:lnTo>
                      <a:pt x="34" y="32"/>
                    </a:lnTo>
                    <a:lnTo>
                      <a:pt x="29" y="37"/>
                    </a:lnTo>
                    <a:lnTo>
                      <a:pt x="30" y="39"/>
                    </a:lnTo>
                    <a:lnTo>
                      <a:pt x="29" y="36"/>
                    </a:lnTo>
                    <a:lnTo>
                      <a:pt x="21" y="39"/>
                    </a:lnTo>
                    <a:lnTo>
                      <a:pt x="23" y="42"/>
                    </a:lnTo>
                    <a:lnTo>
                      <a:pt x="23" y="39"/>
                    </a:lnTo>
                    <a:lnTo>
                      <a:pt x="18" y="39"/>
                    </a:lnTo>
                    <a:lnTo>
                      <a:pt x="18" y="42"/>
                    </a:lnTo>
                    <a:lnTo>
                      <a:pt x="20" y="39"/>
                    </a:lnTo>
                    <a:lnTo>
                      <a:pt x="12" y="36"/>
                    </a:lnTo>
                    <a:lnTo>
                      <a:pt x="11" y="39"/>
                    </a:lnTo>
                    <a:lnTo>
                      <a:pt x="14" y="37"/>
                    </a:lnTo>
                    <a:lnTo>
                      <a:pt x="9" y="32"/>
                    </a:lnTo>
                    <a:lnTo>
                      <a:pt x="6" y="34"/>
                    </a:lnTo>
                    <a:lnTo>
                      <a:pt x="9" y="32"/>
                    </a:lnTo>
                    <a:lnTo>
                      <a:pt x="6" y="25"/>
                    </a:lnTo>
                    <a:lnTo>
                      <a:pt x="3" y="26"/>
                    </a:lnTo>
                    <a:lnTo>
                      <a:pt x="6" y="26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6" y="20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17" y="0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6"/>
                    </a:lnTo>
                    <a:lnTo>
                      <a:pt x="9" y="42"/>
                    </a:lnTo>
                    <a:lnTo>
                      <a:pt x="17" y="45"/>
                    </a:lnTo>
                    <a:lnTo>
                      <a:pt x="24" y="45"/>
                    </a:lnTo>
                    <a:lnTo>
                      <a:pt x="32" y="42"/>
                    </a:lnTo>
                    <a:lnTo>
                      <a:pt x="34" y="42"/>
                    </a:lnTo>
                    <a:lnTo>
                      <a:pt x="38" y="37"/>
                    </a:lnTo>
                    <a:lnTo>
                      <a:pt x="38" y="36"/>
                    </a:lnTo>
                    <a:lnTo>
                      <a:pt x="41" y="28"/>
                    </a:lnTo>
                    <a:lnTo>
                      <a:pt x="41" y="17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9"/>
              <p:cNvSpPr>
                <a:spLocks/>
              </p:cNvSpPr>
              <p:nvPr/>
            </p:nvSpPr>
            <p:spPr bwMode="auto">
              <a:xfrm>
                <a:off x="3552" y="4474"/>
                <a:ext cx="15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7" y="5"/>
                  </a:cxn>
                  <a:cxn ang="0">
                    <a:pos x="11" y="9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9" y="17"/>
                  </a:cxn>
                  <a:cxn ang="0">
                    <a:pos x="12" y="17"/>
                  </a:cxn>
                  <a:cxn ang="0">
                    <a:pos x="9" y="15"/>
                  </a:cxn>
                  <a:cxn ang="0">
                    <a:pos x="6" y="23"/>
                  </a:cxn>
                  <a:cxn ang="0">
                    <a:pos x="9" y="24"/>
                  </a:cxn>
                  <a:cxn ang="0">
                    <a:pos x="7" y="23"/>
                  </a:cxn>
                  <a:cxn ang="0">
                    <a:pos x="0" y="28"/>
                  </a:cxn>
                  <a:cxn ang="0">
                    <a:pos x="3" y="32"/>
                  </a:cxn>
                  <a:cxn ang="0">
                    <a:pos x="11" y="28"/>
                  </a:cxn>
                  <a:cxn ang="0">
                    <a:pos x="12" y="26"/>
                  </a:cxn>
                  <a:cxn ang="0">
                    <a:pos x="15" y="18"/>
                  </a:cxn>
                  <a:cxn ang="0">
                    <a:pos x="15" y="6"/>
                  </a:cxn>
                  <a:cxn ang="0">
                    <a:pos x="12" y="2"/>
                  </a:cxn>
                  <a:cxn ang="0">
                    <a:pos x="9" y="3"/>
                  </a:cxn>
                  <a:cxn ang="0">
                    <a:pos x="12" y="3"/>
                  </a:cxn>
                  <a:cxn ang="0">
                    <a:pos x="12" y="0"/>
                  </a:cxn>
                </a:cxnLst>
                <a:rect l="0" t="0" r="r" b="b"/>
                <a:pathLst>
                  <a:path w="15" h="32">
                    <a:moveTo>
                      <a:pt x="1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9" y="15"/>
                    </a:lnTo>
                    <a:lnTo>
                      <a:pt x="6" y="23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0" y="28"/>
                    </a:lnTo>
                    <a:lnTo>
                      <a:pt x="3" y="32"/>
                    </a:lnTo>
                    <a:lnTo>
                      <a:pt x="11" y="28"/>
                    </a:lnTo>
                    <a:lnTo>
                      <a:pt x="12" y="26"/>
                    </a:lnTo>
                    <a:lnTo>
                      <a:pt x="15" y="18"/>
                    </a:lnTo>
                    <a:lnTo>
                      <a:pt x="15" y="6"/>
                    </a:lnTo>
                    <a:lnTo>
                      <a:pt x="12" y="2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20"/>
              <p:cNvSpPr>
                <a:spLocks/>
              </p:cNvSpPr>
              <p:nvPr/>
            </p:nvSpPr>
            <p:spPr bwMode="auto">
              <a:xfrm>
                <a:off x="3534" y="4492"/>
                <a:ext cx="33" cy="16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29" y="0"/>
                  </a:cxn>
                  <a:cxn ang="0">
                    <a:pos x="24" y="8"/>
                  </a:cxn>
                  <a:cxn ang="0">
                    <a:pos x="25" y="10"/>
                  </a:cxn>
                  <a:cxn ang="0">
                    <a:pos x="24" y="6"/>
                  </a:cxn>
                  <a:cxn ang="0">
                    <a:pos x="16" y="10"/>
                  </a:cxn>
                  <a:cxn ang="0">
                    <a:pos x="18" y="13"/>
                  </a:cxn>
                  <a:cxn ang="0">
                    <a:pos x="18" y="10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5" y="10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12" y="16"/>
                  </a:cxn>
                  <a:cxn ang="0">
                    <a:pos x="19" y="16"/>
                  </a:cxn>
                  <a:cxn ang="0">
                    <a:pos x="27" y="13"/>
                  </a:cxn>
                  <a:cxn ang="0">
                    <a:pos x="29" y="11"/>
                  </a:cxn>
                  <a:cxn ang="0">
                    <a:pos x="33" y="3"/>
                  </a:cxn>
                </a:cxnLst>
                <a:rect l="0" t="0" r="r" b="b"/>
                <a:pathLst>
                  <a:path w="33" h="16">
                    <a:moveTo>
                      <a:pt x="33" y="3"/>
                    </a:moveTo>
                    <a:lnTo>
                      <a:pt x="29" y="0"/>
                    </a:lnTo>
                    <a:lnTo>
                      <a:pt x="24" y="8"/>
                    </a:lnTo>
                    <a:lnTo>
                      <a:pt x="25" y="10"/>
                    </a:lnTo>
                    <a:lnTo>
                      <a:pt x="24" y="6"/>
                    </a:lnTo>
                    <a:lnTo>
                      <a:pt x="16" y="10"/>
                    </a:lnTo>
                    <a:lnTo>
                      <a:pt x="18" y="13"/>
                    </a:lnTo>
                    <a:lnTo>
                      <a:pt x="18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5" y="10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12" y="16"/>
                    </a:lnTo>
                    <a:lnTo>
                      <a:pt x="19" y="16"/>
                    </a:lnTo>
                    <a:lnTo>
                      <a:pt x="27" y="13"/>
                    </a:lnTo>
                    <a:lnTo>
                      <a:pt x="29" y="1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21"/>
              <p:cNvSpPr>
                <a:spLocks/>
              </p:cNvSpPr>
              <p:nvPr/>
            </p:nvSpPr>
            <p:spPr bwMode="auto">
              <a:xfrm>
                <a:off x="3530" y="4471"/>
                <a:ext cx="16" cy="35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16" y="31"/>
                  </a:cxn>
                  <a:cxn ang="0">
                    <a:pos x="8" y="26"/>
                  </a:cxn>
                  <a:cxn ang="0">
                    <a:pos x="7" y="27"/>
                  </a:cxn>
                  <a:cxn ang="0">
                    <a:pos x="10" y="26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7" y="20"/>
                  </a:cxn>
                  <a:cxn ang="0">
                    <a:pos x="7" y="12"/>
                  </a:cxn>
                  <a:cxn ang="0">
                    <a:pos x="4" y="12"/>
                  </a:cxn>
                  <a:cxn ang="0">
                    <a:pos x="7" y="14"/>
                  </a:cxn>
                  <a:cxn ang="0">
                    <a:pos x="10" y="6"/>
                  </a:cxn>
                  <a:cxn ang="0">
                    <a:pos x="7" y="5"/>
                  </a:cxn>
                  <a:cxn ang="0">
                    <a:pos x="8" y="8"/>
                  </a:cxn>
                  <a:cxn ang="0">
                    <a:pos x="13" y="5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4" y="29"/>
                  </a:cxn>
                  <a:cxn ang="0">
                    <a:pos x="5" y="31"/>
                  </a:cxn>
                  <a:cxn ang="0">
                    <a:pos x="13" y="35"/>
                  </a:cxn>
                </a:cxnLst>
                <a:rect l="0" t="0" r="r" b="b"/>
                <a:pathLst>
                  <a:path w="16" h="35">
                    <a:moveTo>
                      <a:pt x="13" y="35"/>
                    </a:moveTo>
                    <a:lnTo>
                      <a:pt x="16" y="31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10" y="26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7" y="20"/>
                    </a:lnTo>
                    <a:lnTo>
                      <a:pt x="7" y="12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0" y="6"/>
                    </a:lnTo>
                    <a:lnTo>
                      <a:pt x="7" y="5"/>
                    </a:lnTo>
                    <a:lnTo>
                      <a:pt x="8" y="8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5" y="31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22"/>
              <p:cNvSpPr>
                <a:spLocks/>
              </p:cNvSpPr>
              <p:nvPr/>
            </p:nvSpPr>
            <p:spPr bwMode="auto">
              <a:xfrm>
                <a:off x="3534" y="4473"/>
                <a:ext cx="9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9" y="3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9" h="10">
                    <a:moveTo>
                      <a:pt x="0" y="7"/>
                    </a:moveTo>
                    <a:lnTo>
                      <a:pt x="4" y="10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23"/>
              <p:cNvSpPr>
                <a:spLocks/>
              </p:cNvSpPr>
              <p:nvPr/>
            </p:nvSpPr>
            <p:spPr bwMode="auto">
              <a:xfrm>
                <a:off x="3529" y="4515"/>
                <a:ext cx="55" cy="41"/>
              </a:xfrm>
              <a:custGeom>
                <a:avLst/>
                <a:gdLst/>
                <a:ahLst/>
                <a:cxnLst>
                  <a:cxn ang="0">
                    <a:pos x="46" y="32"/>
                  </a:cxn>
                  <a:cxn ang="0">
                    <a:pos x="46" y="2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53" y="35"/>
                  </a:cxn>
                  <a:cxn ang="0">
                    <a:pos x="55" y="31"/>
                  </a:cxn>
                  <a:cxn ang="0">
                    <a:pos x="17" y="5"/>
                  </a:cxn>
                  <a:cxn ang="0">
                    <a:pos x="12" y="0"/>
                  </a:cxn>
                  <a:cxn ang="0">
                    <a:pos x="12" y="41"/>
                  </a:cxn>
                  <a:cxn ang="0">
                    <a:pos x="18" y="41"/>
                  </a:cxn>
                  <a:cxn ang="0">
                    <a:pos x="18" y="6"/>
                  </a:cxn>
                  <a:cxn ang="0">
                    <a:pos x="15" y="6"/>
                  </a:cxn>
                  <a:cxn ang="0">
                    <a:pos x="14" y="9"/>
                  </a:cxn>
                  <a:cxn ang="0">
                    <a:pos x="52" y="35"/>
                  </a:cxn>
                  <a:cxn ang="0">
                    <a:pos x="53" y="32"/>
                  </a:cxn>
                  <a:cxn ang="0">
                    <a:pos x="53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6" y="32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3" y="32"/>
                  </a:cxn>
                  <a:cxn ang="0">
                    <a:pos x="46" y="32"/>
                  </a:cxn>
                </a:cxnLst>
                <a:rect l="0" t="0" r="r" b="b"/>
                <a:pathLst>
                  <a:path w="55" h="41">
                    <a:moveTo>
                      <a:pt x="46" y="32"/>
                    </a:moveTo>
                    <a:lnTo>
                      <a:pt x="46" y="2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53" y="35"/>
                    </a:lnTo>
                    <a:lnTo>
                      <a:pt x="55" y="31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12" y="41"/>
                    </a:lnTo>
                    <a:lnTo>
                      <a:pt x="18" y="41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4" y="9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4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24"/>
              <p:cNvSpPr>
                <a:spLocks/>
              </p:cNvSpPr>
              <p:nvPr/>
            </p:nvSpPr>
            <p:spPr bwMode="auto">
              <a:xfrm>
                <a:off x="3543" y="4521"/>
                <a:ext cx="33" cy="26"/>
              </a:xfrm>
              <a:custGeom>
                <a:avLst/>
                <a:gdLst/>
                <a:ahLst/>
                <a:cxnLst>
                  <a:cxn ang="0">
                    <a:pos x="30" y="26"/>
                  </a:cxn>
                  <a:cxn ang="0">
                    <a:pos x="33" y="2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0" y="26"/>
                  </a:cxn>
                </a:cxnLst>
                <a:rect l="0" t="0" r="r" b="b"/>
                <a:pathLst>
                  <a:path w="33" h="26">
                    <a:moveTo>
                      <a:pt x="30" y="26"/>
                    </a:moveTo>
                    <a:lnTo>
                      <a:pt x="33" y="2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25"/>
              <p:cNvSpPr>
                <a:spLocks/>
              </p:cNvSpPr>
              <p:nvPr/>
            </p:nvSpPr>
            <p:spPr bwMode="auto">
              <a:xfrm>
                <a:off x="3544" y="4523"/>
                <a:ext cx="6" cy="3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0" y="30"/>
                  </a:cxn>
                  <a:cxn ang="0">
                    <a:pos x="0" y="37"/>
                  </a:cxn>
                  <a:cxn ang="0">
                    <a:pos x="6" y="37"/>
                  </a:cxn>
                  <a:cxn ang="0">
                    <a:pos x="6" y="33"/>
                  </a:cxn>
                  <a:cxn ang="0">
                    <a:pos x="6" y="0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6" y="3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26"/>
              <p:cNvSpPr>
                <a:spLocks/>
              </p:cNvSpPr>
              <p:nvPr/>
            </p:nvSpPr>
            <p:spPr bwMode="auto">
              <a:xfrm>
                <a:off x="3527" y="4566"/>
                <a:ext cx="58" cy="3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8" y="0"/>
                  </a:cxn>
                  <a:cxn ang="0">
                    <a:pos x="37" y="4"/>
                  </a:cxn>
                  <a:cxn ang="0">
                    <a:pos x="34" y="7"/>
                  </a:cxn>
                  <a:cxn ang="0">
                    <a:pos x="31" y="12"/>
                  </a:cxn>
                  <a:cxn ang="0">
                    <a:pos x="29" y="22"/>
                  </a:cxn>
                  <a:cxn ang="0">
                    <a:pos x="26" y="27"/>
                  </a:cxn>
                  <a:cxn ang="0">
                    <a:pos x="23" y="30"/>
                  </a:cxn>
                  <a:cxn ang="0">
                    <a:pos x="19" y="33"/>
                  </a:cxn>
                  <a:cxn ang="0">
                    <a:pos x="11" y="33"/>
                  </a:cxn>
                  <a:cxn ang="0">
                    <a:pos x="7" y="30"/>
                  </a:cxn>
                  <a:cxn ang="0">
                    <a:pos x="3" y="22"/>
                  </a:cxn>
                  <a:cxn ang="0">
                    <a:pos x="3" y="13"/>
                  </a:cxn>
                  <a:cxn ang="0">
                    <a:pos x="7" y="6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23" y="6"/>
                  </a:cxn>
                  <a:cxn ang="0">
                    <a:pos x="26" y="9"/>
                  </a:cxn>
                  <a:cxn ang="0">
                    <a:pos x="29" y="13"/>
                  </a:cxn>
                  <a:cxn ang="0">
                    <a:pos x="29" y="22"/>
                  </a:cxn>
                  <a:cxn ang="0">
                    <a:pos x="36" y="32"/>
                  </a:cxn>
                  <a:cxn ang="0">
                    <a:pos x="36" y="32"/>
                  </a:cxn>
                  <a:cxn ang="0">
                    <a:pos x="49" y="36"/>
                  </a:cxn>
                  <a:cxn ang="0">
                    <a:pos x="58" y="24"/>
                  </a:cxn>
                  <a:cxn ang="0">
                    <a:pos x="52" y="22"/>
                  </a:cxn>
                  <a:cxn ang="0">
                    <a:pos x="49" y="29"/>
                  </a:cxn>
                  <a:cxn ang="0">
                    <a:pos x="46" y="32"/>
                  </a:cxn>
                  <a:cxn ang="0">
                    <a:pos x="43" y="30"/>
                  </a:cxn>
                  <a:cxn ang="0">
                    <a:pos x="40" y="29"/>
                  </a:cxn>
                  <a:cxn ang="0">
                    <a:pos x="39" y="26"/>
                  </a:cxn>
                  <a:cxn ang="0">
                    <a:pos x="36" y="21"/>
                  </a:cxn>
                  <a:cxn ang="0">
                    <a:pos x="32" y="13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19" y="0"/>
                  </a:cxn>
                  <a:cxn ang="0">
                    <a:pos x="5" y="4"/>
                  </a:cxn>
                  <a:cxn ang="0">
                    <a:pos x="0" y="24"/>
                  </a:cxn>
                  <a:cxn ang="0">
                    <a:pos x="10" y="36"/>
                  </a:cxn>
                  <a:cxn ang="0">
                    <a:pos x="28" y="32"/>
                  </a:cxn>
                  <a:cxn ang="0">
                    <a:pos x="28" y="32"/>
                  </a:cxn>
                  <a:cxn ang="0">
                    <a:pos x="32" y="22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39" y="6"/>
                  </a:cxn>
                  <a:cxn ang="0">
                    <a:pos x="43" y="3"/>
                  </a:cxn>
                  <a:cxn ang="0">
                    <a:pos x="48" y="3"/>
                  </a:cxn>
                  <a:cxn ang="0">
                    <a:pos x="52" y="6"/>
                  </a:cxn>
                </a:cxnLst>
                <a:rect l="0" t="0" r="r" b="b"/>
                <a:pathLst>
                  <a:path w="58" h="36">
                    <a:moveTo>
                      <a:pt x="52" y="15"/>
                    </a:moveTo>
                    <a:lnTo>
                      <a:pt x="58" y="12"/>
                    </a:lnTo>
                    <a:lnTo>
                      <a:pt x="55" y="4"/>
                    </a:lnTo>
                    <a:lnTo>
                      <a:pt x="54" y="4"/>
                    </a:lnTo>
                    <a:lnTo>
                      <a:pt x="49" y="1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42" y="1"/>
                    </a:lnTo>
                    <a:lnTo>
                      <a:pt x="37" y="4"/>
                    </a:lnTo>
                    <a:lnTo>
                      <a:pt x="36" y="6"/>
                    </a:lnTo>
                    <a:lnTo>
                      <a:pt x="37" y="4"/>
                    </a:lnTo>
                    <a:lnTo>
                      <a:pt x="34" y="7"/>
                    </a:lnTo>
                    <a:lnTo>
                      <a:pt x="36" y="6"/>
                    </a:lnTo>
                    <a:lnTo>
                      <a:pt x="34" y="7"/>
                    </a:lnTo>
                    <a:lnTo>
                      <a:pt x="31" y="12"/>
                    </a:lnTo>
                    <a:lnTo>
                      <a:pt x="29" y="13"/>
                    </a:lnTo>
                    <a:lnTo>
                      <a:pt x="26" y="22"/>
                    </a:lnTo>
                    <a:lnTo>
                      <a:pt x="29" y="22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6"/>
                    </a:lnTo>
                    <a:lnTo>
                      <a:pt x="22" y="29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17" y="32"/>
                    </a:lnTo>
                    <a:lnTo>
                      <a:pt x="19" y="33"/>
                    </a:lnTo>
                    <a:lnTo>
                      <a:pt x="19" y="30"/>
                    </a:lnTo>
                    <a:lnTo>
                      <a:pt x="11" y="30"/>
                    </a:lnTo>
                    <a:lnTo>
                      <a:pt x="11" y="33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7" y="30"/>
                    </a:lnTo>
                    <a:lnTo>
                      <a:pt x="10" y="29"/>
                    </a:lnTo>
                    <a:lnTo>
                      <a:pt x="7" y="21"/>
                    </a:lnTo>
                    <a:lnTo>
                      <a:pt x="3" y="22"/>
                    </a:lnTo>
                    <a:lnTo>
                      <a:pt x="7" y="22"/>
                    </a:lnTo>
                    <a:lnTo>
                      <a:pt x="7" y="13"/>
                    </a:lnTo>
                    <a:lnTo>
                      <a:pt x="3" y="13"/>
                    </a:lnTo>
                    <a:lnTo>
                      <a:pt x="7" y="15"/>
                    </a:lnTo>
                    <a:lnTo>
                      <a:pt x="10" y="7"/>
                    </a:lnTo>
                    <a:lnTo>
                      <a:pt x="7" y="6"/>
                    </a:lnTo>
                    <a:lnTo>
                      <a:pt x="8" y="9"/>
                    </a:lnTo>
                    <a:lnTo>
                      <a:pt x="13" y="6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17" y="6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9"/>
                    </a:lnTo>
                    <a:lnTo>
                      <a:pt x="25" y="12"/>
                    </a:lnTo>
                    <a:lnTo>
                      <a:pt x="26" y="9"/>
                    </a:lnTo>
                    <a:lnTo>
                      <a:pt x="25" y="10"/>
                    </a:lnTo>
                    <a:lnTo>
                      <a:pt x="28" y="15"/>
                    </a:lnTo>
                    <a:lnTo>
                      <a:pt x="29" y="13"/>
                    </a:lnTo>
                    <a:lnTo>
                      <a:pt x="26" y="15"/>
                    </a:lnTo>
                    <a:lnTo>
                      <a:pt x="29" y="24"/>
                    </a:lnTo>
                    <a:lnTo>
                      <a:pt x="29" y="22"/>
                    </a:lnTo>
                    <a:lnTo>
                      <a:pt x="31" y="24"/>
                    </a:lnTo>
                    <a:lnTo>
                      <a:pt x="34" y="29"/>
                    </a:lnTo>
                    <a:lnTo>
                      <a:pt x="36" y="32"/>
                    </a:lnTo>
                    <a:lnTo>
                      <a:pt x="34" y="30"/>
                    </a:lnTo>
                    <a:lnTo>
                      <a:pt x="37" y="33"/>
                    </a:lnTo>
                    <a:lnTo>
                      <a:pt x="36" y="32"/>
                    </a:lnTo>
                    <a:lnTo>
                      <a:pt x="37" y="33"/>
                    </a:lnTo>
                    <a:lnTo>
                      <a:pt x="42" y="36"/>
                    </a:lnTo>
                    <a:lnTo>
                      <a:pt x="49" y="36"/>
                    </a:lnTo>
                    <a:lnTo>
                      <a:pt x="54" y="33"/>
                    </a:lnTo>
                    <a:lnTo>
                      <a:pt x="55" y="32"/>
                    </a:lnTo>
                    <a:lnTo>
                      <a:pt x="58" y="24"/>
                    </a:lnTo>
                    <a:lnTo>
                      <a:pt x="58" y="13"/>
                    </a:lnTo>
                    <a:lnTo>
                      <a:pt x="52" y="13"/>
                    </a:lnTo>
                    <a:lnTo>
                      <a:pt x="52" y="22"/>
                    </a:lnTo>
                    <a:lnTo>
                      <a:pt x="55" y="22"/>
                    </a:lnTo>
                    <a:lnTo>
                      <a:pt x="52" y="21"/>
                    </a:lnTo>
                    <a:lnTo>
                      <a:pt x="49" y="29"/>
                    </a:lnTo>
                    <a:lnTo>
                      <a:pt x="52" y="30"/>
                    </a:lnTo>
                    <a:lnTo>
                      <a:pt x="51" y="29"/>
                    </a:lnTo>
                    <a:lnTo>
                      <a:pt x="46" y="32"/>
                    </a:lnTo>
                    <a:lnTo>
                      <a:pt x="48" y="33"/>
                    </a:lnTo>
                    <a:lnTo>
                      <a:pt x="48" y="30"/>
                    </a:lnTo>
                    <a:lnTo>
                      <a:pt x="43" y="30"/>
                    </a:lnTo>
                    <a:lnTo>
                      <a:pt x="43" y="33"/>
                    </a:lnTo>
                    <a:lnTo>
                      <a:pt x="45" y="32"/>
                    </a:lnTo>
                    <a:lnTo>
                      <a:pt x="40" y="29"/>
                    </a:lnTo>
                    <a:lnTo>
                      <a:pt x="39" y="30"/>
                    </a:lnTo>
                    <a:lnTo>
                      <a:pt x="42" y="29"/>
                    </a:lnTo>
                    <a:lnTo>
                      <a:pt x="39" y="26"/>
                    </a:lnTo>
                    <a:lnTo>
                      <a:pt x="36" y="27"/>
                    </a:lnTo>
                    <a:lnTo>
                      <a:pt x="39" y="26"/>
                    </a:lnTo>
                    <a:lnTo>
                      <a:pt x="36" y="21"/>
                    </a:lnTo>
                    <a:lnTo>
                      <a:pt x="32" y="22"/>
                    </a:lnTo>
                    <a:lnTo>
                      <a:pt x="36" y="22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29" y="7"/>
                    </a:lnTo>
                    <a:lnTo>
                      <a:pt x="28" y="6"/>
                    </a:lnTo>
                    <a:lnTo>
                      <a:pt x="29" y="7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5" y="4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5" y="33"/>
                    </a:lnTo>
                    <a:lnTo>
                      <a:pt x="10" y="36"/>
                    </a:lnTo>
                    <a:lnTo>
                      <a:pt x="20" y="36"/>
                    </a:lnTo>
                    <a:lnTo>
                      <a:pt x="25" y="33"/>
                    </a:lnTo>
                    <a:lnTo>
                      <a:pt x="28" y="32"/>
                    </a:lnTo>
                    <a:lnTo>
                      <a:pt x="26" y="33"/>
                    </a:lnTo>
                    <a:lnTo>
                      <a:pt x="29" y="30"/>
                    </a:lnTo>
                    <a:lnTo>
                      <a:pt x="28" y="32"/>
                    </a:lnTo>
                    <a:lnTo>
                      <a:pt x="29" y="29"/>
                    </a:lnTo>
                    <a:lnTo>
                      <a:pt x="32" y="24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36" y="15"/>
                    </a:lnTo>
                    <a:lnTo>
                      <a:pt x="32" y="13"/>
                    </a:lnTo>
                    <a:lnTo>
                      <a:pt x="36" y="15"/>
                    </a:lnTo>
                    <a:lnTo>
                      <a:pt x="39" y="10"/>
                    </a:lnTo>
                    <a:lnTo>
                      <a:pt x="36" y="9"/>
                    </a:lnTo>
                    <a:lnTo>
                      <a:pt x="39" y="12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40" y="9"/>
                    </a:lnTo>
                    <a:lnTo>
                      <a:pt x="45" y="6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8" y="6"/>
                    </a:lnTo>
                    <a:lnTo>
                      <a:pt x="48" y="3"/>
                    </a:lnTo>
                    <a:lnTo>
                      <a:pt x="46" y="6"/>
                    </a:lnTo>
                    <a:lnTo>
                      <a:pt x="51" y="9"/>
                    </a:lnTo>
                    <a:lnTo>
                      <a:pt x="52" y="6"/>
                    </a:lnTo>
                    <a:lnTo>
                      <a:pt x="49" y="7"/>
                    </a:lnTo>
                    <a:lnTo>
                      <a:pt x="5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27"/>
              <p:cNvSpPr>
                <a:spLocks/>
              </p:cNvSpPr>
              <p:nvPr/>
            </p:nvSpPr>
            <p:spPr bwMode="auto">
              <a:xfrm>
                <a:off x="3527" y="4561"/>
                <a:ext cx="55" cy="43"/>
              </a:xfrm>
              <a:custGeom>
                <a:avLst/>
                <a:gdLst/>
                <a:ahLst/>
                <a:cxnLst>
                  <a:cxn ang="0">
                    <a:pos x="55" y="12"/>
                  </a:cxn>
                  <a:cxn ang="0">
                    <a:pos x="49" y="8"/>
                  </a:cxn>
                  <a:cxn ang="0">
                    <a:pos x="43" y="9"/>
                  </a:cxn>
                  <a:cxn ang="0">
                    <a:pos x="36" y="17"/>
                  </a:cxn>
                  <a:cxn ang="0">
                    <a:pos x="31" y="27"/>
                  </a:cxn>
                  <a:cxn ang="0">
                    <a:pos x="32" y="26"/>
                  </a:cxn>
                  <a:cxn ang="0">
                    <a:pos x="31" y="32"/>
                  </a:cxn>
                  <a:cxn ang="0">
                    <a:pos x="25" y="35"/>
                  </a:cxn>
                  <a:cxn ang="0">
                    <a:pos x="25" y="35"/>
                  </a:cxn>
                  <a:cxn ang="0">
                    <a:pos x="22" y="40"/>
                  </a:cxn>
                  <a:cxn ang="0">
                    <a:pos x="14" y="37"/>
                  </a:cxn>
                  <a:cxn ang="0">
                    <a:pos x="16" y="38"/>
                  </a:cxn>
                  <a:cxn ang="0">
                    <a:pos x="10" y="37"/>
                  </a:cxn>
                  <a:cxn ang="0">
                    <a:pos x="10" y="32"/>
                  </a:cxn>
                  <a:cxn ang="0">
                    <a:pos x="10" y="32"/>
                  </a:cxn>
                  <a:cxn ang="0">
                    <a:pos x="3" y="26"/>
                  </a:cxn>
                  <a:cxn ang="0">
                    <a:pos x="7" y="17"/>
                  </a:cxn>
                  <a:cxn ang="0">
                    <a:pos x="7" y="18"/>
                  </a:cxn>
                  <a:cxn ang="0">
                    <a:pos x="7" y="9"/>
                  </a:cxn>
                  <a:cxn ang="0">
                    <a:pos x="13" y="9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20" y="6"/>
                  </a:cxn>
                  <a:cxn ang="0">
                    <a:pos x="26" y="6"/>
                  </a:cxn>
                  <a:cxn ang="0">
                    <a:pos x="29" y="14"/>
                  </a:cxn>
                  <a:cxn ang="0">
                    <a:pos x="29" y="12"/>
                  </a:cxn>
                  <a:cxn ang="0">
                    <a:pos x="34" y="15"/>
                  </a:cxn>
                  <a:cxn ang="0">
                    <a:pos x="34" y="26"/>
                  </a:cxn>
                  <a:cxn ang="0">
                    <a:pos x="36" y="26"/>
                  </a:cxn>
                  <a:cxn ang="0">
                    <a:pos x="39" y="32"/>
                  </a:cxn>
                  <a:cxn ang="0">
                    <a:pos x="51" y="35"/>
                  </a:cxn>
                  <a:cxn ang="0">
                    <a:pos x="52" y="27"/>
                  </a:cxn>
                  <a:cxn ang="0">
                    <a:pos x="49" y="32"/>
                  </a:cxn>
                  <a:cxn ang="0">
                    <a:pos x="45" y="29"/>
                  </a:cxn>
                  <a:cxn ang="0">
                    <a:pos x="46" y="31"/>
                  </a:cxn>
                  <a:cxn ang="0">
                    <a:pos x="40" y="29"/>
                  </a:cxn>
                  <a:cxn ang="0">
                    <a:pos x="40" y="23"/>
                  </a:cxn>
                  <a:cxn ang="0">
                    <a:pos x="40" y="24"/>
                  </a:cxn>
                  <a:cxn ang="0">
                    <a:pos x="37" y="14"/>
                  </a:cxn>
                  <a:cxn ang="0">
                    <a:pos x="32" y="8"/>
                  </a:cxn>
                  <a:cxn ang="0">
                    <a:pos x="29" y="5"/>
                  </a:cxn>
                  <a:cxn ang="0">
                    <a:pos x="28" y="5"/>
                  </a:cxn>
                  <a:cxn ang="0">
                    <a:pos x="22" y="0"/>
                  </a:cxn>
                  <a:cxn ang="0">
                    <a:pos x="13" y="2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15"/>
                  </a:cxn>
                  <a:cxn ang="0">
                    <a:pos x="3" y="35"/>
                  </a:cxn>
                  <a:cxn ang="0">
                    <a:pos x="7" y="38"/>
                  </a:cxn>
                  <a:cxn ang="0">
                    <a:pos x="13" y="43"/>
                  </a:cxn>
                  <a:cxn ang="0">
                    <a:pos x="28" y="40"/>
                  </a:cxn>
                  <a:cxn ang="0">
                    <a:pos x="29" y="40"/>
                  </a:cxn>
                  <a:cxn ang="0">
                    <a:pos x="32" y="37"/>
                  </a:cxn>
                  <a:cxn ang="0">
                    <a:pos x="37" y="29"/>
                  </a:cxn>
                  <a:cxn ang="0">
                    <a:pos x="37" y="29"/>
                  </a:cxn>
                  <a:cxn ang="0">
                    <a:pos x="37" y="18"/>
                  </a:cxn>
                  <a:cxn ang="0">
                    <a:pos x="43" y="15"/>
                  </a:cxn>
                  <a:cxn ang="0">
                    <a:pos x="42" y="17"/>
                  </a:cxn>
                  <a:cxn ang="0">
                    <a:pos x="45" y="11"/>
                  </a:cxn>
                  <a:cxn ang="0">
                    <a:pos x="49" y="14"/>
                  </a:cxn>
                  <a:cxn ang="0">
                    <a:pos x="48" y="14"/>
                  </a:cxn>
                </a:cxnLst>
                <a:rect l="0" t="0" r="r" b="b"/>
                <a:pathLst>
                  <a:path w="55" h="43">
                    <a:moveTo>
                      <a:pt x="52" y="17"/>
                    </a:moveTo>
                    <a:lnTo>
                      <a:pt x="55" y="12"/>
                    </a:lnTo>
                    <a:lnTo>
                      <a:pt x="51" y="9"/>
                    </a:lnTo>
                    <a:lnTo>
                      <a:pt x="49" y="8"/>
                    </a:lnTo>
                    <a:lnTo>
                      <a:pt x="45" y="8"/>
                    </a:lnTo>
                    <a:lnTo>
                      <a:pt x="43" y="9"/>
                    </a:lnTo>
                    <a:lnTo>
                      <a:pt x="39" y="12"/>
                    </a:lnTo>
                    <a:lnTo>
                      <a:pt x="36" y="17"/>
                    </a:lnTo>
                    <a:lnTo>
                      <a:pt x="34" y="18"/>
                    </a:lnTo>
                    <a:lnTo>
                      <a:pt x="31" y="27"/>
                    </a:lnTo>
                    <a:lnTo>
                      <a:pt x="34" y="27"/>
                    </a:lnTo>
                    <a:lnTo>
                      <a:pt x="32" y="26"/>
                    </a:lnTo>
                    <a:lnTo>
                      <a:pt x="29" y="31"/>
                    </a:lnTo>
                    <a:lnTo>
                      <a:pt x="31" y="32"/>
                    </a:lnTo>
                    <a:lnTo>
                      <a:pt x="29" y="31"/>
                    </a:lnTo>
                    <a:lnTo>
                      <a:pt x="25" y="35"/>
                    </a:lnTo>
                    <a:lnTo>
                      <a:pt x="26" y="37"/>
                    </a:lnTo>
                    <a:lnTo>
                      <a:pt x="25" y="35"/>
                    </a:lnTo>
                    <a:lnTo>
                      <a:pt x="20" y="38"/>
                    </a:lnTo>
                    <a:lnTo>
                      <a:pt x="22" y="40"/>
                    </a:lnTo>
                    <a:lnTo>
                      <a:pt x="22" y="37"/>
                    </a:lnTo>
                    <a:lnTo>
                      <a:pt x="14" y="37"/>
                    </a:lnTo>
                    <a:lnTo>
                      <a:pt x="14" y="40"/>
                    </a:lnTo>
                    <a:lnTo>
                      <a:pt x="16" y="38"/>
                    </a:lnTo>
                    <a:lnTo>
                      <a:pt x="11" y="35"/>
                    </a:lnTo>
                    <a:lnTo>
                      <a:pt x="10" y="37"/>
                    </a:lnTo>
                    <a:lnTo>
                      <a:pt x="13" y="35"/>
                    </a:lnTo>
                    <a:lnTo>
                      <a:pt x="10" y="32"/>
                    </a:lnTo>
                    <a:lnTo>
                      <a:pt x="7" y="34"/>
                    </a:lnTo>
                    <a:lnTo>
                      <a:pt x="10" y="32"/>
                    </a:lnTo>
                    <a:lnTo>
                      <a:pt x="7" y="24"/>
                    </a:lnTo>
                    <a:lnTo>
                      <a:pt x="3" y="26"/>
                    </a:lnTo>
                    <a:lnTo>
                      <a:pt x="7" y="26"/>
                    </a:lnTo>
                    <a:lnTo>
                      <a:pt x="7" y="17"/>
                    </a:lnTo>
                    <a:lnTo>
                      <a:pt x="3" y="17"/>
                    </a:lnTo>
                    <a:lnTo>
                      <a:pt x="7" y="18"/>
                    </a:lnTo>
                    <a:lnTo>
                      <a:pt x="10" y="11"/>
                    </a:lnTo>
                    <a:lnTo>
                      <a:pt x="7" y="9"/>
                    </a:lnTo>
                    <a:lnTo>
                      <a:pt x="10" y="12"/>
                    </a:lnTo>
                    <a:lnTo>
                      <a:pt x="13" y="9"/>
                    </a:lnTo>
                    <a:lnTo>
                      <a:pt x="10" y="6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25" y="9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9" y="14"/>
                    </a:lnTo>
                    <a:lnTo>
                      <a:pt x="31" y="11"/>
                    </a:lnTo>
                    <a:lnTo>
                      <a:pt x="29" y="12"/>
                    </a:lnTo>
                    <a:lnTo>
                      <a:pt x="32" y="17"/>
                    </a:lnTo>
                    <a:lnTo>
                      <a:pt x="34" y="15"/>
                    </a:lnTo>
                    <a:lnTo>
                      <a:pt x="31" y="17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6" y="26"/>
                    </a:lnTo>
                    <a:lnTo>
                      <a:pt x="39" y="31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51" y="35"/>
                    </a:lnTo>
                    <a:lnTo>
                      <a:pt x="55" y="32"/>
                    </a:lnTo>
                    <a:lnTo>
                      <a:pt x="52" y="27"/>
                    </a:lnTo>
                    <a:lnTo>
                      <a:pt x="48" y="31"/>
                    </a:lnTo>
                    <a:lnTo>
                      <a:pt x="49" y="32"/>
                    </a:lnTo>
                    <a:lnTo>
                      <a:pt x="49" y="29"/>
                    </a:lnTo>
                    <a:lnTo>
                      <a:pt x="45" y="29"/>
                    </a:lnTo>
                    <a:lnTo>
                      <a:pt x="45" y="32"/>
                    </a:lnTo>
                    <a:lnTo>
                      <a:pt x="46" y="31"/>
                    </a:lnTo>
                    <a:lnTo>
                      <a:pt x="42" y="27"/>
                    </a:lnTo>
                    <a:lnTo>
                      <a:pt x="40" y="29"/>
                    </a:lnTo>
                    <a:lnTo>
                      <a:pt x="43" y="27"/>
                    </a:lnTo>
                    <a:lnTo>
                      <a:pt x="40" y="23"/>
                    </a:lnTo>
                    <a:lnTo>
                      <a:pt x="37" y="24"/>
                    </a:lnTo>
                    <a:lnTo>
                      <a:pt x="40" y="24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4" y="9"/>
                    </a:lnTo>
                    <a:lnTo>
                      <a:pt x="32" y="8"/>
                    </a:lnTo>
                    <a:lnTo>
                      <a:pt x="34" y="9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28" y="5"/>
                    </a:lnTo>
                    <a:lnTo>
                      <a:pt x="23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3" y="35"/>
                    </a:lnTo>
                    <a:lnTo>
                      <a:pt x="8" y="40"/>
                    </a:lnTo>
                    <a:lnTo>
                      <a:pt x="7" y="38"/>
                    </a:lnTo>
                    <a:lnTo>
                      <a:pt x="8" y="40"/>
                    </a:lnTo>
                    <a:lnTo>
                      <a:pt x="13" y="43"/>
                    </a:lnTo>
                    <a:lnTo>
                      <a:pt x="23" y="43"/>
                    </a:lnTo>
                    <a:lnTo>
                      <a:pt x="28" y="40"/>
                    </a:lnTo>
                    <a:lnTo>
                      <a:pt x="31" y="38"/>
                    </a:lnTo>
                    <a:lnTo>
                      <a:pt x="29" y="40"/>
                    </a:lnTo>
                    <a:lnTo>
                      <a:pt x="34" y="35"/>
                    </a:lnTo>
                    <a:lnTo>
                      <a:pt x="32" y="37"/>
                    </a:lnTo>
                    <a:lnTo>
                      <a:pt x="34" y="34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40" y="20"/>
                    </a:lnTo>
                    <a:lnTo>
                      <a:pt x="43" y="15"/>
                    </a:lnTo>
                    <a:lnTo>
                      <a:pt x="40" y="14"/>
                    </a:lnTo>
                    <a:lnTo>
                      <a:pt x="42" y="17"/>
                    </a:lnTo>
                    <a:lnTo>
                      <a:pt x="46" y="14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8" y="14"/>
                    </a:lnTo>
                    <a:lnTo>
                      <a:pt x="5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8"/>
              <p:cNvSpPr>
                <a:spLocks/>
              </p:cNvSpPr>
              <p:nvPr/>
            </p:nvSpPr>
            <p:spPr bwMode="auto">
              <a:xfrm>
                <a:off x="3575" y="4570"/>
                <a:ext cx="9" cy="2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6" y="28"/>
                  </a:cxn>
                  <a:cxn ang="0">
                    <a:pos x="9" y="20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8"/>
                  </a:cxn>
                  <a:cxn ang="0">
                    <a:pos x="6" y="18"/>
                  </a:cxn>
                  <a:cxn ang="0">
                    <a:pos x="3" y="17"/>
                  </a:cxn>
                  <a:cxn ang="0">
                    <a:pos x="0" y="25"/>
                  </a:cxn>
                </a:cxnLst>
                <a:rect l="0" t="0" r="r" b="b"/>
                <a:pathLst>
                  <a:path w="9" h="28">
                    <a:moveTo>
                      <a:pt x="0" y="25"/>
                    </a:moveTo>
                    <a:lnTo>
                      <a:pt x="6" y="28"/>
                    </a:lnTo>
                    <a:lnTo>
                      <a:pt x="9" y="20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8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29"/>
              <p:cNvSpPr>
                <a:spLocks/>
              </p:cNvSpPr>
              <p:nvPr/>
            </p:nvSpPr>
            <p:spPr bwMode="auto">
              <a:xfrm>
                <a:off x="3534" y="4569"/>
                <a:ext cx="9" cy="1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4" y="10"/>
                  </a:cxn>
                  <a:cxn ang="0">
                    <a:pos x="9" y="3"/>
                  </a:cxn>
                </a:cxnLst>
                <a:rect l="0" t="0" r="r" b="b"/>
                <a:pathLst>
                  <a:path w="9" h="10">
                    <a:moveTo>
                      <a:pt x="9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4" y="1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30"/>
              <p:cNvSpPr>
                <a:spLocks/>
              </p:cNvSpPr>
              <p:nvPr/>
            </p:nvSpPr>
            <p:spPr bwMode="auto">
              <a:xfrm>
                <a:off x="3534" y="4590"/>
                <a:ext cx="9" cy="1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"/>
                  </a:cxn>
                  <a:cxn ang="0">
                    <a:pos x="4" y="11"/>
                  </a:cxn>
                  <a:cxn ang="0">
                    <a:pos x="9" y="8"/>
                  </a:cxn>
                  <a:cxn ang="0">
                    <a:pos x="4" y="0"/>
                  </a:cxn>
                </a:cxnLst>
                <a:rect l="0" t="0" r="r" b="b"/>
                <a:pathLst>
                  <a:path w="9" h="11">
                    <a:moveTo>
                      <a:pt x="4" y="0"/>
                    </a:moveTo>
                    <a:lnTo>
                      <a:pt x="0" y="3"/>
                    </a:lnTo>
                    <a:lnTo>
                      <a:pt x="4" y="11"/>
                    </a:lnTo>
                    <a:lnTo>
                      <a:pt x="9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31"/>
              <p:cNvSpPr>
                <a:spLocks/>
              </p:cNvSpPr>
              <p:nvPr/>
            </p:nvSpPr>
            <p:spPr bwMode="auto">
              <a:xfrm>
                <a:off x="3530" y="4614"/>
                <a:ext cx="57" cy="3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3" y="3"/>
                  </a:cxn>
                  <a:cxn ang="0">
                    <a:pos x="42" y="7"/>
                  </a:cxn>
                  <a:cxn ang="0">
                    <a:pos x="46" y="10"/>
                  </a:cxn>
                  <a:cxn ang="0">
                    <a:pos x="48" y="7"/>
                  </a:cxn>
                  <a:cxn ang="0">
                    <a:pos x="46" y="10"/>
                  </a:cxn>
                  <a:cxn ang="0">
                    <a:pos x="49" y="13"/>
                  </a:cxn>
                  <a:cxn ang="0">
                    <a:pos x="51" y="10"/>
                  </a:cxn>
                  <a:cxn ang="0">
                    <a:pos x="49" y="11"/>
                  </a:cxn>
                  <a:cxn ang="0">
                    <a:pos x="52" y="16"/>
                  </a:cxn>
                  <a:cxn ang="0">
                    <a:pos x="54" y="14"/>
                  </a:cxn>
                  <a:cxn ang="0">
                    <a:pos x="51" y="14"/>
                  </a:cxn>
                  <a:cxn ang="0">
                    <a:pos x="51" y="23"/>
                  </a:cxn>
                  <a:cxn ang="0">
                    <a:pos x="54" y="23"/>
                  </a:cxn>
                  <a:cxn ang="0">
                    <a:pos x="52" y="22"/>
                  </a:cxn>
                  <a:cxn ang="0">
                    <a:pos x="49" y="26"/>
                  </a:cxn>
                  <a:cxn ang="0">
                    <a:pos x="51" y="28"/>
                  </a:cxn>
                  <a:cxn ang="0">
                    <a:pos x="49" y="26"/>
                  </a:cxn>
                  <a:cxn ang="0">
                    <a:pos x="46" y="29"/>
                  </a:cxn>
                  <a:cxn ang="0">
                    <a:pos x="48" y="31"/>
                  </a:cxn>
                  <a:cxn ang="0">
                    <a:pos x="46" y="29"/>
                  </a:cxn>
                  <a:cxn ang="0">
                    <a:pos x="42" y="32"/>
                  </a:cxn>
                  <a:cxn ang="0">
                    <a:pos x="43" y="34"/>
                  </a:cxn>
                  <a:cxn ang="0">
                    <a:pos x="43" y="31"/>
                  </a:cxn>
                  <a:cxn ang="0">
                    <a:pos x="39" y="31"/>
                  </a:cxn>
                  <a:cxn ang="0">
                    <a:pos x="39" y="34"/>
                  </a:cxn>
                  <a:cxn ang="0">
                    <a:pos x="40" y="32"/>
                  </a:cxn>
                  <a:cxn ang="0">
                    <a:pos x="36" y="29"/>
                  </a:cxn>
                  <a:cxn ang="0">
                    <a:pos x="28" y="25"/>
                  </a:cxn>
                  <a:cxn ang="0">
                    <a:pos x="26" y="26"/>
                  </a:cxn>
                  <a:cxn ang="0">
                    <a:pos x="29" y="25"/>
                  </a:cxn>
                  <a:cxn ang="0">
                    <a:pos x="5" y="3"/>
                  </a:cxn>
                  <a:cxn ang="0">
                    <a:pos x="0" y="8"/>
                  </a:cxn>
                  <a:cxn ang="0">
                    <a:pos x="25" y="29"/>
                  </a:cxn>
                  <a:cxn ang="0">
                    <a:pos x="22" y="28"/>
                  </a:cxn>
                  <a:cxn ang="0">
                    <a:pos x="25" y="29"/>
                  </a:cxn>
                  <a:cxn ang="0">
                    <a:pos x="33" y="34"/>
                  </a:cxn>
                  <a:cxn ang="0">
                    <a:pos x="37" y="37"/>
                  </a:cxn>
                  <a:cxn ang="0">
                    <a:pos x="45" y="37"/>
                  </a:cxn>
                  <a:cxn ang="0">
                    <a:pos x="49" y="34"/>
                  </a:cxn>
                  <a:cxn ang="0">
                    <a:pos x="52" y="32"/>
                  </a:cxn>
                  <a:cxn ang="0">
                    <a:pos x="51" y="34"/>
                  </a:cxn>
                  <a:cxn ang="0">
                    <a:pos x="54" y="31"/>
                  </a:cxn>
                  <a:cxn ang="0">
                    <a:pos x="52" y="32"/>
                  </a:cxn>
                  <a:cxn ang="0">
                    <a:pos x="54" y="29"/>
                  </a:cxn>
                  <a:cxn ang="0">
                    <a:pos x="57" y="25"/>
                  </a:cxn>
                  <a:cxn ang="0">
                    <a:pos x="57" y="13"/>
                  </a:cxn>
                  <a:cxn ang="0">
                    <a:pos x="54" y="8"/>
                  </a:cxn>
                  <a:cxn ang="0">
                    <a:pos x="52" y="7"/>
                  </a:cxn>
                  <a:cxn ang="0">
                    <a:pos x="54" y="8"/>
                  </a:cxn>
                  <a:cxn ang="0">
                    <a:pos x="51" y="5"/>
                  </a:cxn>
                  <a:cxn ang="0">
                    <a:pos x="52" y="7"/>
                  </a:cxn>
                  <a:cxn ang="0">
                    <a:pos x="49" y="5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0" y="0"/>
                  </a:cxn>
                </a:cxnLst>
                <a:rect l="0" t="0" r="r" b="b"/>
                <a:pathLst>
                  <a:path w="57" h="37">
                    <a:moveTo>
                      <a:pt x="40" y="0"/>
                    </a:moveTo>
                    <a:lnTo>
                      <a:pt x="40" y="7"/>
                    </a:lnTo>
                    <a:lnTo>
                      <a:pt x="43" y="7"/>
                    </a:lnTo>
                    <a:lnTo>
                      <a:pt x="43" y="3"/>
                    </a:lnTo>
                    <a:lnTo>
                      <a:pt x="42" y="7"/>
                    </a:lnTo>
                    <a:lnTo>
                      <a:pt x="46" y="10"/>
                    </a:lnTo>
                    <a:lnTo>
                      <a:pt x="48" y="7"/>
                    </a:lnTo>
                    <a:lnTo>
                      <a:pt x="46" y="10"/>
                    </a:lnTo>
                    <a:lnTo>
                      <a:pt x="49" y="13"/>
                    </a:lnTo>
                    <a:lnTo>
                      <a:pt x="51" y="10"/>
                    </a:lnTo>
                    <a:lnTo>
                      <a:pt x="49" y="11"/>
                    </a:lnTo>
                    <a:lnTo>
                      <a:pt x="52" y="16"/>
                    </a:lnTo>
                    <a:lnTo>
                      <a:pt x="54" y="14"/>
                    </a:lnTo>
                    <a:lnTo>
                      <a:pt x="51" y="14"/>
                    </a:lnTo>
                    <a:lnTo>
                      <a:pt x="51" y="23"/>
                    </a:lnTo>
                    <a:lnTo>
                      <a:pt x="54" y="23"/>
                    </a:lnTo>
                    <a:lnTo>
                      <a:pt x="52" y="22"/>
                    </a:lnTo>
                    <a:lnTo>
                      <a:pt x="49" y="26"/>
                    </a:lnTo>
                    <a:lnTo>
                      <a:pt x="51" y="28"/>
                    </a:lnTo>
                    <a:lnTo>
                      <a:pt x="49" y="26"/>
                    </a:lnTo>
                    <a:lnTo>
                      <a:pt x="46" y="29"/>
                    </a:lnTo>
                    <a:lnTo>
                      <a:pt x="48" y="31"/>
                    </a:lnTo>
                    <a:lnTo>
                      <a:pt x="46" y="29"/>
                    </a:lnTo>
                    <a:lnTo>
                      <a:pt x="42" y="32"/>
                    </a:lnTo>
                    <a:lnTo>
                      <a:pt x="43" y="34"/>
                    </a:lnTo>
                    <a:lnTo>
                      <a:pt x="43" y="31"/>
                    </a:lnTo>
                    <a:lnTo>
                      <a:pt x="39" y="31"/>
                    </a:lnTo>
                    <a:lnTo>
                      <a:pt x="39" y="34"/>
                    </a:lnTo>
                    <a:lnTo>
                      <a:pt x="40" y="32"/>
                    </a:lnTo>
                    <a:lnTo>
                      <a:pt x="36" y="29"/>
                    </a:lnTo>
                    <a:lnTo>
                      <a:pt x="28" y="25"/>
                    </a:lnTo>
                    <a:lnTo>
                      <a:pt x="26" y="26"/>
                    </a:lnTo>
                    <a:lnTo>
                      <a:pt x="29" y="25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25" y="29"/>
                    </a:lnTo>
                    <a:lnTo>
                      <a:pt x="22" y="28"/>
                    </a:lnTo>
                    <a:lnTo>
                      <a:pt x="25" y="29"/>
                    </a:lnTo>
                    <a:lnTo>
                      <a:pt x="33" y="34"/>
                    </a:lnTo>
                    <a:lnTo>
                      <a:pt x="37" y="37"/>
                    </a:lnTo>
                    <a:lnTo>
                      <a:pt x="45" y="37"/>
                    </a:lnTo>
                    <a:lnTo>
                      <a:pt x="49" y="34"/>
                    </a:lnTo>
                    <a:lnTo>
                      <a:pt x="52" y="32"/>
                    </a:lnTo>
                    <a:lnTo>
                      <a:pt x="51" y="34"/>
                    </a:lnTo>
                    <a:lnTo>
                      <a:pt x="54" y="31"/>
                    </a:lnTo>
                    <a:lnTo>
                      <a:pt x="52" y="32"/>
                    </a:lnTo>
                    <a:lnTo>
                      <a:pt x="54" y="29"/>
                    </a:lnTo>
                    <a:lnTo>
                      <a:pt x="57" y="25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52" y="7"/>
                    </a:lnTo>
                    <a:lnTo>
                      <a:pt x="54" y="8"/>
                    </a:lnTo>
                    <a:lnTo>
                      <a:pt x="51" y="5"/>
                    </a:lnTo>
                    <a:lnTo>
                      <a:pt x="52" y="7"/>
                    </a:lnTo>
                    <a:lnTo>
                      <a:pt x="49" y="5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32"/>
              <p:cNvSpPr>
                <a:spLocks/>
              </p:cNvSpPr>
              <p:nvPr/>
            </p:nvSpPr>
            <p:spPr bwMode="auto">
              <a:xfrm>
                <a:off x="3530" y="4614"/>
                <a:ext cx="54" cy="34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37" y="3"/>
                  </a:cxn>
                  <a:cxn ang="0">
                    <a:pos x="37" y="10"/>
                  </a:cxn>
                  <a:cxn ang="0">
                    <a:pos x="43" y="10"/>
                  </a:cxn>
                  <a:cxn ang="0">
                    <a:pos x="43" y="7"/>
                  </a:cxn>
                  <a:cxn ang="0">
                    <a:pos x="42" y="10"/>
                  </a:cxn>
                  <a:cxn ang="0">
                    <a:pos x="46" y="13"/>
                  </a:cxn>
                  <a:cxn ang="0">
                    <a:pos x="48" y="10"/>
                  </a:cxn>
                  <a:cxn ang="0">
                    <a:pos x="46" y="11"/>
                  </a:cxn>
                  <a:cxn ang="0">
                    <a:pos x="49" y="16"/>
                  </a:cxn>
                  <a:cxn ang="0">
                    <a:pos x="51" y="14"/>
                  </a:cxn>
                  <a:cxn ang="0">
                    <a:pos x="48" y="14"/>
                  </a:cxn>
                  <a:cxn ang="0">
                    <a:pos x="48" y="23"/>
                  </a:cxn>
                  <a:cxn ang="0">
                    <a:pos x="51" y="23"/>
                  </a:cxn>
                  <a:cxn ang="0">
                    <a:pos x="49" y="22"/>
                  </a:cxn>
                  <a:cxn ang="0">
                    <a:pos x="46" y="26"/>
                  </a:cxn>
                  <a:cxn ang="0">
                    <a:pos x="48" y="28"/>
                  </a:cxn>
                  <a:cxn ang="0">
                    <a:pos x="46" y="26"/>
                  </a:cxn>
                  <a:cxn ang="0">
                    <a:pos x="42" y="29"/>
                  </a:cxn>
                  <a:cxn ang="0">
                    <a:pos x="43" y="31"/>
                  </a:cxn>
                  <a:cxn ang="0">
                    <a:pos x="43" y="28"/>
                  </a:cxn>
                  <a:cxn ang="0">
                    <a:pos x="39" y="28"/>
                  </a:cxn>
                  <a:cxn ang="0">
                    <a:pos x="39" y="31"/>
                  </a:cxn>
                  <a:cxn ang="0">
                    <a:pos x="40" y="29"/>
                  </a:cxn>
                  <a:cxn ang="0">
                    <a:pos x="36" y="26"/>
                  </a:cxn>
                  <a:cxn ang="0">
                    <a:pos x="28" y="22"/>
                  </a:cxn>
                  <a:cxn ang="0">
                    <a:pos x="26" y="23"/>
                  </a:cxn>
                  <a:cxn ang="0">
                    <a:pos x="29" y="22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25" y="26"/>
                  </a:cxn>
                  <a:cxn ang="0">
                    <a:pos x="22" y="25"/>
                  </a:cxn>
                  <a:cxn ang="0">
                    <a:pos x="25" y="26"/>
                  </a:cxn>
                  <a:cxn ang="0">
                    <a:pos x="33" y="31"/>
                  </a:cxn>
                  <a:cxn ang="0">
                    <a:pos x="37" y="34"/>
                  </a:cxn>
                  <a:cxn ang="0">
                    <a:pos x="45" y="34"/>
                  </a:cxn>
                  <a:cxn ang="0">
                    <a:pos x="49" y="31"/>
                  </a:cxn>
                  <a:cxn ang="0">
                    <a:pos x="49" y="29"/>
                  </a:cxn>
                  <a:cxn ang="0">
                    <a:pos x="51" y="29"/>
                  </a:cxn>
                  <a:cxn ang="0">
                    <a:pos x="54" y="25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9" y="8"/>
                  </a:cxn>
                  <a:cxn ang="0">
                    <a:pos x="45" y="5"/>
                  </a:cxn>
                  <a:cxn ang="0">
                    <a:pos x="43" y="3"/>
                  </a:cxn>
                  <a:cxn ang="0">
                    <a:pos x="40" y="3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3" y="3"/>
                  </a:cxn>
                </a:cxnLst>
                <a:rect l="0" t="0" r="r" b="b"/>
                <a:pathLst>
                  <a:path w="54" h="34">
                    <a:moveTo>
                      <a:pt x="43" y="3"/>
                    </a:moveTo>
                    <a:lnTo>
                      <a:pt x="37" y="3"/>
                    </a:lnTo>
                    <a:lnTo>
                      <a:pt x="37" y="10"/>
                    </a:lnTo>
                    <a:lnTo>
                      <a:pt x="43" y="10"/>
                    </a:lnTo>
                    <a:lnTo>
                      <a:pt x="43" y="7"/>
                    </a:lnTo>
                    <a:lnTo>
                      <a:pt x="42" y="10"/>
                    </a:lnTo>
                    <a:lnTo>
                      <a:pt x="46" y="13"/>
                    </a:lnTo>
                    <a:lnTo>
                      <a:pt x="48" y="10"/>
                    </a:lnTo>
                    <a:lnTo>
                      <a:pt x="46" y="11"/>
                    </a:lnTo>
                    <a:lnTo>
                      <a:pt x="49" y="16"/>
                    </a:lnTo>
                    <a:lnTo>
                      <a:pt x="51" y="14"/>
                    </a:lnTo>
                    <a:lnTo>
                      <a:pt x="48" y="14"/>
                    </a:lnTo>
                    <a:lnTo>
                      <a:pt x="48" y="23"/>
                    </a:lnTo>
                    <a:lnTo>
                      <a:pt x="51" y="23"/>
                    </a:lnTo>
                    <a:lnTo>
                      <a:pt x="49" y="22"/>
                    </a:lnTo>
                    <a:lnTo>
                      <a:pt x="46" y="26"/>
                    </a:lnTo>
                    <a:lnTo>
                      <a:pt x="48" y="28"/>
                    </a:lnTo>
                    <a:lnTo>
                      <a:pt x="46" y="26"/>
                    </a:lnTo>
                    <a:lnTo>
                      <a:pt x="42" y="29"/>
                    </a:lnTo>
                    <a:lnTo>
                      <a:pt x="43" y="31"/>
                    </a:lnTo>
                    <a:lnTo>
                      <a:pt x="43" y="28"/>
                    </a:lnTo>
                    <a:lnTo>
                      <a:pt x="39" y="28"/>
                    </a:lnTo>
                    <a:lnTo>
                      <a:pt x="39" y="31"/>
                    </a:lnTo>
                    <a:lnTo>
                      <a:pt x="40" y="29"/>
                    </a:lnTo>
                    <a:lnTo>
                      <a:pt x="36" y="26"/>
                    </a:lnTo>
                    <a:lnTo>
                      <a:pt x="28" y="22"/>
                    </a:lnTo>
                    <a:lnTo>
                      <a:pt x="26" y="23"/>
                    </a:lnTo>
                    <a:lnTo>
                      <a:pt x="29" y="22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5" y="26"/>
                    </a:lnTo>
                    <a:lnTo>
                      <a:pt x="22" y="25"/>
                    </a:lnTo>
                    <a:lnTo>
                      <a:pt x="25" y="26"/>
                    </a:lnTo>
                    <a:lnTo>
                      <a:pt x="33" y="31"/>
                    </a:lnTo>
                    <a:lnTo>
                      <a:pt x="37" y="34"/>
                    </a:lnTo>
                    <a:lnTo>
                      <a:pt x="45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1" y="29"/>
                    </a:lnTo>
                    <a:lnTo>
                      <a:pt x="54" y="25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9" y="8"/>
                    </a:lnTo>
                    <a:lnTo>
                      <a:pt x="45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40" y="7"/>
                    </a:lnTo>
                    <a:lnTo>
                      <a:pt x="43" y="7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33"/>
              <p:cNvSpPr>
                <a:spLocks/>
              </p:cNvSpPr>
              <p:nvPr/>
            </p:nvSpPr>
            <p:spPr bwMode="auto">
              <a:xfrm>
                <a:off x="3529" y="4614"/>
                <a:ext cx="9" cy="37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3" y="3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31"/>
                  </a:cxn>
                  <a:cxn ang="0">
                    <a:pos x="3" y="31"/>
                  </a:cxn>
                  <a:cxn ang="0">
                    <a:pos x="3" y="34"/>
                  </a:cxn>
                  <a:cxn ang="0">
                    <a:pos x="6" y="3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9" y="37"/>
                  </a:cxn>
                  <a:cxn ang="0">
                    <a:pos x="9" y="34"/>
                  </a:cxn>
                  <a:cxn ang="0">
                    <a:pos x="9" y="3"/>
                  </a:cxn>
                </a:cxnLst>
                <a:rect l="0" t="0" r="r" b="b"/>
                <a:pathLst>
                  <a:path w="9" h="37">
                    <a:moveTo>
                      <a:pt x="9" y="3"/>
                    </a:moveTo>
                    <a:lnTo>
                      <a:pt x="3" y="3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9" y="37"/>
                    </a:lnTo>
                    <a:lnTo>
                      <a:pt x="9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34"/>
              <p:cNvSpPr>
                <a:spLocks/>
              </p:cNvSpPr>
              <p:nvPr/>
            </p:nvSpPr>
            <p:spPr bwMode="auto">
              <a:xfrm>
                <a:off x="3526" y="4659"/>
                <a:ext cx="59" cy="41"/>
              </a:xfrm>
              <a:custGeom>
                <a:avLst/>
                <a:gdLst/>
                <a:ahLst/>
                <a:cxnLst>
                  <a:cxn ang="0">
                    <a:pos x="59" y="16"/>
                  </a:cxn>
                  <a:cxn ang="0">
                    <a:pos x="55" y="9"/>
                  </a:cxn>
                  <a:cxn ang="0">
                    <a:pos x="46" y="3"/>
                  </a:cxn>
                  <a:cxn ang="0">
                    <a:pos x="35" y="0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0" y="16"/>
                  </a:cxn>
                  <a:cxn ang="0">
                    <a:pos x="3" y="32"/>
                  </a:cxn>
                  <a:cxn ang="0">
                    <a:pos x="12" y="38"/>
                  </a:cxn>
                  <a:cxn ang="0">
                    <a:pos x="26" y="41"/>
                  </a:cxn>
                  <a:cxn ang="0">
                    <a:pos x="47" y="38"/>
                  </a:cxn>
                  <a:cxn ang="0">
                    <a:pos x="47" y="38"/>
                  </a:cxn>
                  <a:cxn ang="0">
                    <a:pos x="56" y="32"/>
                  </a:cxn>
                  <a:cxn ang="0">
                    <a:pos x="59" y="18"/>
                  </a:cxn>
                  <a:cxn ang="0">
                    <a:pos x="53" y="23"/>
                  </a:cxn>
                  <a:cxn ang="0">
                    <a:pos x="53" y="21"/>
                  </a:cxn>
                  <a:cxn ang="0">
                    <a:pos x="53" y="30"/>
                  </a:cxn>
                  <a:cxn ang="0">
                    <a:pos x="44" y="33"/>
                  </a:cxn>
                  <a:cxn ang="0">
                    <a:pos x="46" y="32"/>
                  </a:cxn>
                  <a:cxn ang="0">
                    <a:pos x="33" y="38"/>
                  </a:cxn>
                  <a:cxn ang="0">
                    <a:pos x="26" y="35"/>
                  </a:cxn>
                  <a:cxn ang="0">
                    <a:pos x="27" y="35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6" y="10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26" y="3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46" y="6"/>
                  </a:cxn>
                  <a:cxn ang="0">
                    <a:pos x="52" y="13"/>
                  </a:cxn>
                  <a:cxn ang="0">
                    <a:pos x="50" y="12"/>
                  </a:cxn>
                </a:cxnLst>
                <a:rect l="0" t="0" r="r" b="b"/>
                <a:pathLst>
                  <a:path w="59" h="41">
                    <a:moveTo>
                      <a:pt x="53" y="20"/>
                    </a:moveTo>
                    <a:lnTo>
                      <a:pt x="59" y="16"/>
                    </a:lnTo>
                    <a:lnTo>
                      <a:pt x="56" y="9"/>
                    </a:lnTo>
                    <a:lnTo>
                      <a:pt x="55" y="9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4" y="3"/>
                    </a:lnTo>
                    <a:lnTo>
                      <a:pt x="12" y="4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3" y="32"/>
                    </a:lnTo>
                    <a:lnTo>
                      <a:pt x="4" y="33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26" y="41"/>
                    </a:lnTo>
                    <a:lnTo>
                      <a:pt x="35" y="41"/>
                    </a:lnTo>
                    <a:lnTo>
                      <a:pt x="47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55" y="33"/>
                    </a:lnTo>
                    <a:lnTo>
                      <a:pt x="56" y="32"/>
                    </a:lnTo>
                    <a:lnTo>
                      <a:pt x="59" y="24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23"/>
                    </a:lnTo>
                    <a:lnTo>
                      <a:pt x="56" y="23"/>
                    </a:lnTo>
                    <a:lnTo>
                      <a:pt x="53" y="21"/>
                    </a:lnTo>
                    <a:lnTo>
                      <a:pt x="50" y="29"/>
                    </a:lnTo>
                    <a:lnTo>
                      <a:pt x="53" y="30"/>
                    </a:lnTo>
                    <a:lnTo>
                      <a:pt x="52" y="29"/>
                    </a:lnTo>
                    <a:lnTo>
                      <a:pt x="44" y="33"/>
                    </a:lnTo>
                    <a:lnTo>
                      <a:pt x="46" y="35"/>
                    </a:lnTo>
                    <a:lnTo>
                      <a:pt x="46" y="32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3" y="35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7" y="35"/>
                    </a:lnTo>
                    <a:lnTo>
                      <a:pt x="15" y="32"/>
                    </a:lnTo>
                    <a:lnTo>
                      <a:pt x="14" y="35"/>
                    </a:lnTo>
                    <a:lnTo>
                      <a:pt x="15" y="33"/>
                    </a:lnTo>
                    <a:lnTo>
                      <a:pt x="8" y="29"/>
                    </a:lnTo>
                    <a:lnTo>
                      <a:pt x="6" y="30"/>
                    </a:lnTo>
                    <a:lnTo>
                      <a:pt x="9" y="29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8" y="13"/>
                    </a:lnTo>
                    <a:lnTo>
                      <a:pt x="15" y="9"/>
                    </a:lnTo>
                    <a:lnTo>
                      <a:pt x="14" y="6"/>
                    </a:lnTo>
                    <a:lnTo>
                      <a:pt x="15" y="9"/>
                    </a:lnTo>
                    <a:lnTo>
                      <a:pt x="27" y="6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4" y="9"/>
                    </a:lnTo>
                    <a:lnTo>
                      <a:pt x="52" y="13"/>
                    </a:lnTo>
                    <a:lnTo>
                      <a:pt x="53" y="10"/>
                    </a:lnTo>
                    <a:lnTo>
                      <a:pt x="50" y="12"/>
                    </a:lnTo>
                    <a:lnTo>
                      <a:pt x="5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35"/>
              <p:cNvSpPr>
                <a:spLocks/>
              </p:cNvSpPr>
              <p:nvPr/>
            </p:nvSpPr>
            <p:spPr bwMode="auto">
              <a:xfrm>
                <a:off x="3532" y="4662"/>
                <a:ext cx="50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50" y="9"/>
                  </a:cxn>
                  <a:cxn ang="0">
                    <a:pos x="43" y="4"/>
                  </a:cxn>
                  <a:cxn ang="0">
                    <a:pos x="41" y="3"/>
                  </a:cxn>
                  <a:cxn ang="0">
                    <a:pos x="43" y="3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9" y="3"/>
                  </a:cxn>
                  <a:cxn ang="0">
                    <a:pos x="8" y="4"/>
                  </a:cxn>
                  <a:cxn ang="0">
                    <a:pos x="0" y="9"/>
                  </a:cxn>
                  <a:cxn ang="0">
                    <a:pos x="3" y="13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23" y="6"/>
                  </a:cxn>
                  <a:cxn ang="0">
                    <a:pos x="21" y="3"/>
                  </a:cxn>
                  <a:cxn ang="0">
                    <a:pos x="21" y="6"/>
                  </a:cxn>
                  <a:cxn ang="0">
                    <a:pos x="29" y="6"/>
                  </a:cxn>
                  <a:cxn ang="0">
                    <a:pos x="29" y="3"/>
                  </a:cxn>
                  <a:cxn ang="0">
                    <a:pos x="29" y="6"/>
                  </a:cxn>
                  <a:cxn ang="0">
                    <a:pos x="41" y="9"/>
                  </a:cxn>
                  <a:cxn ang="0">
                    <a:pos x="41" y="6"/>
                  </a:cxn>
                  <a:cxn ang="0">
                    <a:pos x="40" y="9"/>
                  </a:cxn>
                  <a:cxn ang="0">
                    <a:pos x="47" y="13"/>
                  </a:cxn>
                </a:cxnLst>
                <a:rect l="0" t="0" r="r" b="b"/>
                <a:pathLst>
                  <a:path w="50" h="13">
                    <a:moveTo>
                      <a:pt x="47" y="13"/>
                    </a:moveTo>
                    <a:lnTo>
                      <a:pt x="50" y="9"/>
                    </a:lnTo>
                    <a:lnTo>
                      <a:pt x="43" y="4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6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36"/>
              <p:cNvSpPr>
                <a:spLocks/>
              </p:cNvSpPr>
              <p:nvPr/>
            </p:nvSpPr>
            <p:spPr bwMode="auto">
              <a:xfrm>
                <a:off x="3530" y="4668"/>
                <a:ext cx="10" cy="23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4" y="23"/>
                  </a:cxn>
                  <a:cxn ang="0">
                    <a:pos x="10" y="20"/>
                  </a:cxn>
                  <a:cxn ang="0">
                    <a:pos x="7" y="12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7" y="11"/>
                  </a:cxn>
                  <a:cxn ang="0">
                    <a:pos x="10" y="3"/>
                  </a:cxn>
                </a:cxnLst>
                <a:rect l="0" t="0" r="r" b="b"/>
                <a:pathLst>
                  <a:path w="10" h="23">
                    <a:moveTo>
                      <a:pt x="10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4" y="23"/>
                    </a:lnTo>
                    <a:lnTo>
                      <a:pt x="10" y="20"/>
                    </a:lnTo>
                    <a:lnTo>
                      <a:pt x="7" y="12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37"/>
              <p:cNvSpPr>
                <a:spLocks/>
              </p:cNvSpPr>
              <p:nvPr/>
            </p:nvSpPr>
            <p:spPr bwMode="auto">
              <a:xfrm>
                <a:off x="3534" y="4685"/>
                <a:ext cx="50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21" y="12"/>
                  </a:cxn>
                  <a:cxn ang="0">
                    <a:pos x="30" y="12"/>
                  </a:cxn>
                  <a:cxn ang="0">
                    <a:pos x="42" y="9"/>
                  </a:cxn>
                  <a:cxn ang="0">
                    <a:pos x="41" y="9"/>
                  </a:cxn>
                  <a:cxn ang="0">
                    <a:pos x="42" y="9"/>
                  </a:cxn>
                  <a:cxn ang="0">
                    <a:pos x="50" y="4"/>
                  </a:cxn>
                  <a:cxn ang="0">
                    <a:pos x="47" y="0"/>
                  </a:cxn>
                  <a:cxn ang="0">
                    <a:pos x="39" y="4"/>
                  </a:cxn>
                  <a:cxn ang="0">
                    <a:pos x="41" y="6"/>
                  </a:cxn>
                  <a:cxn ang="0">
                    <a:pos x="41" y="3"/>
                  </a:cxn>
                  <a:cxn ang="0">
                    <a:pos x="29" y="6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22" y="6"/>
                  </a:cxn>
                  <a:cxn ang="0">
                    <a:pos x="10" y="3"/>
                  </a:cxn>
                  <a:cxn ang="0">
                    <a:pos x="9" y="6"/>
                  </a:cxn>
                  <a:cxn ang="0">
                    <a:pos x="10" y="4"/>
                  </a:cxn>
                  <a:cxn ang="0">
                    <a:pos x="3" y="0"/>
                  </a:cxn>
                </a:cxnLst>
                <a:rect l="0" t="0" r="r" b="b"/>
                <a:pathLst>
                  <a:path w="50" h="12">
                    <a:moveTo>
                      <a:pt x="3" y="0"/>
                    </a:moveTo>
                    <a:lnTo>
                      <a:pt x="0" y="4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21" y="12"/>
                    </a:lnTo>
                    <a:lnTo>
                      <a:pt x="30" y="12"/>
                    </a:lnTo>
                    <a:lnTo>
                      <a:pt x="42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50" y="4"/>
                    </a:lnTo>
                    <a:lnTo>
                      <a:pt x="47" y="0"/>
                    </a:lnTo>
                    <a:lnTo>
                      <a:pt x="39" y="4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1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38"/>
              <p:cNvSpPr>
                <a:spLocks/>
              </p:cNvSpPr>
              <p:nvPr/>
            </p:nvSpPr>
            <p:spPr bwMode="auto">
              <a:xfrm>
                <a:off x="3575" y="4668"/>
                <a:ext cx="9" cy="2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23"/>
                  </a:cxn>
                  <a:cxn ang="0">
                    <a:pos x="9" y="15"/>
                  </a:cxn>
                  <a:cxn ang="0">
                    <a:pos x="9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3" y="12"/>
                  </a:cxn>
                  <a:cxn ang="0">
                    <a:pos x="0" y="20"/>
                  </a:cxn>
                </a:cxnLst>
                <a:rect l="0" t="0" r="r" b="b"/>
                <a:pathLst>
                  <a:path w="9" h="23">
                    <a:moveTo>
                      <a:pt x="0" y="20"/>
                    </a:moveTo>
                    <a:lnTo>
                      <a:pt x="6" y="23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3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Rectangle 39"/>
              <p:cNvSpPr>
                <a:spLocks noChangeArrowheads="1"/>
              </p:cNvSpPr>
              <p:nvPr/>
            </p:nvSpPr>
            <p:spPr bwMode="auto">
              <a:xfrm>
                <a:off x="3476" y="70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Rectangle 40"/>
              <p:cNvSpPr>
                <a:spLocks noChangeArrowheads="1"/>
              </p:cNvSpPr>
              <p:nvPr/>
            </p:nvSpPr>
            <p:spPr bwMode="auto">
              <a:xfrm>
                <a:off x="3476" y="237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41"/>
              <p:cNvSpPr>
                <a:spLocks noChangeArrowheads="1"/>
              </p:cNvSpPr>
              <p:nvPr/>
            </p:nvSpPr>
            <p:spPr bwMode="auto">
              <a:xfrm>
                <a:off x="3476" y="404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Rectangle 42"/>
              <p:cNvSpPr>
                <a:spLocks noChangeArrowheads="1"/>
              </p:cNvSpPr>
              <p:nvPr/>
            </p:nvSpPr>
            <p:spPr bwMode="auto">
              <a:xfrm>
                <a:off x="3476" y="739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Rectangle 43"/>
              <p:cNvSpPr>
                <a:spLocks noChangeArrowheads="1"/>
              </p:cNvSpPr>
              <p:nvPr/>
            </p:nvSpPr>
            <p:spPr bwMode="auto">
              <a:xfrm>
                <a:off x="3476" y="906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Rectangle 44"/>
              <p:cNvSpPr>
                <a:spLocks noChangeArrowheads="1"/>
              </p:cNvSpPr>
              <p:nvPr/>
            </p:nvSpPr>
            <p:spPr bwMode="auto">
              <a:xfrm>
                <a:off x="3476" y="1074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45"/>
              <p:cNvSpPr>
                <a:spLocks noChangeArrowheads="1"/>
              </p:cNvSpPr>
              <p:nvPr/>
            </p:nvSpPr>
            <p:spPr bwMode="auto">
              <a:xfrm>
                <a:off x="3476" y="1408"/>
                <a:ext cx="2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Rectangle 46"/>
              <p:cNvSpPr>
                <a:spLocks noChangeArrowheads="1"/>
              </p:cNvSpPr>
              <p:nvPr/>
            </p:nvSpPr>
            <p:spPr bwMode="auto">
              <a:xfrm>
                <a:off x="3476" y="1576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Rectangle 47"/>
              <p:cNvSpPr>
                <a:spLocks noChangeArrowheads="1"/>
              </p:cNvSpPr>
              <p:nvPr/>
            </p:nvSpPr>
            <p:spPr bwMode="auto">
              <a:xfrm>
                <a:off x="3476" y="1743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Rectangle 48"/>
              <p:cNvSpPr>
                <a:spLocks noChangeArrowheads="1"/>
              </p:cNvSpPr>
              <p:nvPr/>
            </p:nvSpPr>
            <p:spPr bwMode="auto">
              <a:xfrm>
                <a:off x="3476" y="2077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Rectangle 49"/>
              <p:cNvSpPr>
                <a:spLocks noChangeArrowheads="1"/>
              </p:cNvSpPr>
              <p:nvPr/>
            </p:nvSpPr>
            <p:spPr bwMode="auto">
              <a:xfrm>
                <a:off x="3476" y="2245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Rectangle 50"/>
              <p:cNvSpPr>
                <a:spLocks noChangeArrowheads="1"/>
              </p:cNvSpPr>
              <p:nvPr/>
            </p:nvSpPr>
            <p:spPr bwMode="auto">
              <a:xfrm>
                <a:off x="3476" y="2413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Rectangle 51"/>
              <p:cNvSpPr>
                <a:spLocks noChangeArrowheads="1"/>
              </p:cNvSpPr>
              <p:nvPr/>
            </p:nvSpPr>
            <p:spPr bwMode="auto">
              <a:xfrm>
                <a:off x="3476" y="2747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Rectangle 52"/>
              <p:cNvSpPr>
                <a:spLocks noChangeArrowheads="1"/>
              </p:cNvSpPr>
              <p:nvPr/>
            </p:nvSpPr>
            <p:spPr bwMode="auto">
              <a:xfrm>
                <a:off x="3476" y="2915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Rectangle 53"/>
              <p:cNvSpPr>
                <a:spLocks noChangeArrowheads="1"/>
              </p:cNvSpPr>
              <p:nvPr/>
            </p:nvSpPr>
            <p:spPr bwMode="auto">
              <a:xfrm>
                <a:off x="3476" y="3081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Rectangle 54"/>
              <p:cNvSpPr>
                <a:spLocks noChangeArrowheads="1"/>
              </p:cNvSpPr>
              <p:nvPr/>
            </p:nvSpPr>
            <p:spPr bwMode="auto">
              <a:xfrm>
                <a:off x="3476" y="3417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Rectangle 55"/>
              <p:cNvSpPr>
                <a:spLocks noChangeArrowheads="1"/>
              </p:cNvSpPr>
              <p:nvPr/>
            </p:nvSpPr>
            <p:spPr bwMode="auto">
              <a:xfrm>
                <a:off x="3476" y="3583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Rectangle 56"/>
              <p:cNvSpPr>
                <a:spLocks noChangeArrowheads="1"/>
              </p:cNvSpPr>
              <p:nvPr/>
            </p:nvSpPr>
            <p:spPr bwMode="auto">
              <a:xfrm>
                <a:off x="3476" y="3751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Rectangle 57"/>
              <p:cNvSpPr>
                <a:spLocks noChangeArrowheads="1"/>
              </p:cNvSpPr>
              <p:nvPr/>
            </p:nvSpPr>
            <p:spPr bwMode="auto">
              <a:xfrm>
                <a:off x="3476" y="4085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Rectangle 58"/>
              <p:cNvSpPr>
                <a:spLocks noChangeArrowheads="1"/>
              </p:cNvSpPr>
              <p:nvPr/>
            </p:nvSpPr>
            <p:spPr bwMode="auto">
              <a:xfrm>
                <a:off x="3476" y="4253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Rectangle 59"/>
              <p:cNvSpPr>
                <a:spLocks noChangeArrowheads="1"/>
              </p:cNvSpPr>
              <p:nvPr/>
            </p:nvSpPr>
            <p:spPr bwMode="auto">
              <a:xfrm>
                <a:off x="3476" y="4421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Rectangle 60"/>
              <p:cNvSpPr>
                <a:spLocks noChangeArrowheads="1"/>
              </p:cNvSpPr>
              <p:nvPr/>
            </p:nvSpPr>
            <p:spPr bwMode="auto">
              <a:xfrm>
                <a:off x="3604" y="2034"/>
                <a:ext cx="50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61"/>
              <p:cNvSpPr>
                <a:spLocks/>
              </p:cNvSpPr>
              <p:nvPr/>
            </p:nvSpPr>
            <p:spPr bwMode="auto">
              <a:xfrm>
                <a:off x="3601" y="2037"/>
                <a:ext cx="41" cy="6"/>
              </a:xfrm>
              <a:custGeom>
                <a:avLst/>
                <a:gdLst/>
                <a:ahLst/>
                <a:cxnLst>
                  <a:cxn ang="0">
                    <a:pos x="41" y="6"/>
                  </a:cxn>
                  <a:cxn ang="0">
                    <a:pos x="41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41" y="6"/>
                  </a:cxn>
                </a:cxnLst>
                <a:rect l="0" t="0" r="r" b="b"/>
                <a:pathLst>
                  <a:path w="41" h="6">
                    <a:moveTo>
                      <a:pt x="41" y="6"/>
                    </a:moveTo>
                    <a:lnTo>
                      <a:pt x="41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62"/>
              <p:cNvSpPr>
                <a:spLocks/>
              </p:cNvSpPr>
              <p:nvPr/>
            </p:nvSpPr>
            <p:spPr bwMode="auto">
              <a:xfrm>
                <a:off x="3602" y="2037"/>
                <a:ext cx="41" cy="23"/>
              </a:xfrm>
              <a:custGeom>
                <a:avLst/>
                <a:gdLst/>
                <a:ahLst/>
                <a:cxnLst>
                  <a:cxn ang="0">
                    <a:pos x="41" y="6"/>
                  </a:cxn>
                  <a:cxn ang="0">
                    <a:pos x="38" y="0"/>
                  </a:cxn>
                  <a:cxn ang="0">
                    <a:pos x="0" y="17"/>
                  </a:cxn>
                  <a:cxn ang="0">
                    <a:pos x="3" y="23"/>
                  </a:cxn>
                  <a:cxn ang="0">
                    <a:pos x="41" y="6"/>
                  </a:cxn>
                </a:cxnLst>
                <a:rect l="0" t="0" r="r" b="b"/>
                <a:pathLst>
                  <a:path w="41" h="23">
                    <a:moveTo>
                      <a:pt x="41" y="6"/>
                    </a:moveTo>
                    <a:lnTo>
                      <a:pt x="38" y="0"/>
                    </a:lnTo>
                    <a:lnTo>
                      <a:pt x="0" y="17"/>
                    </a:lnTo>
                    <a:lnTo>
                      <a:pt x="3" y="23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63"/>
              <p:cNvSpPr>
                <a:spLocks/>
              </p:cNvSpPr>
              <p:nvPr/>
            </p:nvSpPr>
            <p:spPr bwMode="auto">
              <a:xfrm>
                <a:off x="3610" y="2034"/>
                <a:ext cx="46" cy="44"/>
              </a:xfrm>
              <a:custGeom>
                <a:avLst/>
                <a:gdLst/>
                <a:ahLst/>
                <a:cxnLst>
                  <a:cxn ang="0">
                    <a:pos x="46" y="6"/>
                  </a:cxn>
                  <a:cxn ang="0">
                    <a:pos x="43" y="0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43" y="44"/>
                  </a:cxn>
                  <a:cxn ang="0">
                    <a:pos x="46" y="38"/>
                  </a:cxn>
                  <a:cxn ang="0">
                    <a:pos x="3" y="18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46" y="6"/>
                  </a:cxn>
                </a:cxnLst>
                <a:rect l="0" t="0" r="r" b="b"/>
                <a:pathLst>
                  <a:path w="46" h="44">
                    <a:moveTo>
                      <a:pt x="46" y="6"/>
                    </a:moveTo>
                    <a:lnTo>
                      <a:pt x="43" y="0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43" y="44"/>
                    </a:lnTo>
                    <a:lnTo>
                      <a:pt x="46" y="38"/>
                    </a:lnTo>
                    <a:lnTo>
                      <a:pt x="3" y="18"/>
                    </a:lnTo>
                    <a:lnTo>
                      <a:pt x="1" y="21"/>
                    </a:lnTo>
                    <a:lnTo>
                      <a:pt x="3" y="25"/>
                    </a:lnTo>
                    <a:lnTo>
                      <a:pt x="4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64"/>
              <p:cNvSpPr>
                <a:spLocks/>
              </p:cNvSpPr>
              <p:nvPr/>
            </p:nvSpPr>
            <p:spPr bwMode="auto">
              <a:xfrm>
                <a:off x="3602" y="2054"/>
                <a:ext cx="41" cy="23"/>
              </a:xfrm>
              <a:custGeom>
                <a:avLst/>
                <a:gdLst/>
                <a:ahLst/>
                <a:cxnLst>
                  <a:cxn ang="0">
                    <a:pos x="38" y="23"/>
                  </a:cxn>
                  <a:cxn ang="0">
                    <a:pos x="41" y="17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38" y="23"/>
                  </a:cxn>
                </a:cxnLst>
                <a:rect l="0" t="0" r="r" b="b"/>
                <a:pathLst>
                  <a:path w="41" h="23">
                    <a:moveTo>
                      <a:pt x="38" y="23"/>
                    </a:moveTo>
                    <a:lnTo>
                      <a:pt x="41" y="17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38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65"/>
              <p:cNvSpPr>
                <a:spLocks/>
              </p:cNvSpPr>
              <p:nvPr/>
            </p:nvSpPr>
            <p:spPr bwMode="auto">
              <a:xfrm>
                <a:off x="3601" y="2071"/>
                <a:ext cx="53" cy="9"/>
              </a:xfrm>
              <a:custGeom>
                <a:avLst/>
                <a:gdLst/>
                <a:ahLst/>
                <a:cxnLst>
                  <a:cxn ang="0">
                    <a:pos x="41" y="6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53" y="9"/>
                  </a:cxn>
                  <a:cxn ang="0">
                    <a:pos x="53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41" y="6"/>
                  </a:cxn>
                </a:cxnLst>
                <a:rect l="0" t="0" r="r" b="b"/>
                <a:pathLst>
                  <a:path w="53" h="9">
                    <a:moveTo>
                      <a:pt x="41" y="6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53" y="9"/>
                    </a:lnTo>
                    <a:lnTo>
                      <a:pt x="53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66"/>
              <p:cNvSpPr>
                <a:spLocks/>
              </p:cNvSpPr>
              <p:nvPr/>
            </p:nvSpPr>
            <p:spPr bwMode="auto">
              <a:xfrm>
                <a:off x="3602" y="2091"/>
                <a:ext cx="52" cy="26"/>
              </a:xfrm>
              <a:custGeom>
                <a:avLst/>
                <a:gdLst/>
                <a:ahLst/>
                <a:cxnLst>
                  <a:cxn ang="0">
                    <a:pos x="52" y="26"/>
                  </a:cxn>
                  <a:cxn ang="0">
                    <a:pos x="52" y="19"/>
                  </a:cxn>
                  <a:cxn ang="0">
                    <a:pos x="14" y="19"/>
                  </a:cxn>
                  <a:cxn ang="0">
                    <a:pos x="14" y="22"/>
                  </a:cxn>
                  <a:cxn ang="0">
                    <a:pos x="16" y="19"/>
                  </a:cxn>
                  <a:cxn ang="0">
                    <a:pos x="8" y="16"/>
                  </a:cxn>
                  <a:cxn ang="0">
                    <a:pos x="6" y="19"/>
                  </a:cxn>
                  <a:cxn ang="0">
                    <a:pos x="9" y="18"/>
                  </a:cxn>
                  <a:cxn ang="0">
                    <a:pos x="6" y="13"/>
                  </a:cxn>
                  <a:cxn ang="0">
                    <a:pos x="3" y="15"/>
                  </a:cxn>
                  <a:cxn ang="0">
                    <a:pos x="6" y="15"/>
                  </a:cxn>
                  <a:cxn ang="0">
                    <a:pos x="6" y="10"/>
                  </a:cxn>
                  <a:cxn ang="0">
                    <a:pos x="3" y="10"/>
                  </a:cxn>
                  <a:cxn ang="0">
                    <a:pos x="6" y="12"/>
                  </a:cxn>
                  <a:cxn ang="0">
                    <a:pos x="9" y="7"/>
                  </a:cxn>
                  <a:cxn ang="0">
                    <a:pos x="6" y="6"/>
                  </a:cxn>
                  <a:cxn ang="0">
                    <a:pos x="8" y="9"/>
                  </a:cxn>
                  <a:cxn ang="0">
                    <a:pos x="16" y="6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4" y="3"/>
                  </a:cxn>
                  <a:cxn ang="0">
                    <a:pos x="12" y="0"/>
                  </a:cxn>
                  <a:cxn ang="0">
                    <a:pos x="5" y="3"/>
                  </a:cxn>
                  <a:cxn ang="0">
                    <a:pos x="5" y="4"/>
                  </a:cxn>
                  <a:cxn ang="0">
                    <a:pos x="2" y="9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2" y="16"/>
                  </a:cxn>
                  <a:cxn ang="0">
                    <a:pos x="5" y="21"/>
                  </a:cxn>
                  <a:cxn ang="0">
                    <a:pos x="5" y="22"/>
                  </a:cxn>
                  <a:cxn ang="0">
                    <a:pos x="12" y="26"/>
                  </a:cxn>
                  <a:cxn ang="0">
                    <a:pos x="14" y="26"/>
                  </a:cxn>
                  <a:cxn ang="0">
                    <a:pos x="52" y="26"/>
                  </a:cxn>
                </a:cxnLst>
                <a:rect l="0" t="0" r="r" b="b"/>
                <a:pathLst>
                  <a:path w="52" h="26">
                    <a:moveTo>
                      <a:pt x="52" y="26"/>
                    </a:moveTo>
                    <a:lnTo>
                      <a:pt x="52" y="19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6" y="19"/>
                    </a:lnTo>
                    <a:lnTo>
                      <a:pt x="8" y="16"/>
                    </a:lnTo>
                    <a:lnTo>
                      <a:pt x="6" y="19"/>
                    </a:lnTo>
                    <a:lnTo>
                      <a:pt x="9" y="18"/>
                    </a:lnTo>
                    <a:lnTo>
                      <a:pt x="6" y="13"/>
                    </a:lnTo>
                    <a:lnTo>
                      <a:pt x="3" y="15"/>
                    </a:lnTo>
                    <a:lnTo>
                      <a:pt x="6" y="15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6" y="12"/>
                    </a:lnTo>
                    <a:lnTo>
                      <a:pt x="9" y="7"/>
                    </a:lnTo>
                    <a:lnTo>
                      <a:pt x="6" y="6"/>
                    </a:lnTo>
                    <a:lnTo>
                      <a:pt x="8" y="9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2" y="9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2" y="16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52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67"/>
              <p:cNvSpPr>
                <a:spLocks/>
              </p:cNvSpPr>
              <p:nvPr/>
            </p:nvSpPr>
            <p:spPr bwMode="auto">
              <a:xfrm>
                <a:off x="3599" y="2088"/>
                <a:ext cx="58" cy="32"/>
              </a:xfrm>
              <a:custGeom>
                <a:avLst/>
                <a:gdLst/>
                <a:ahLst/>
                <a:cxnLst>
                  <a:cxn ang="0">
                    <a:pos x="58" y="25"/>
                  </a:cxn>
                  <a:cxn ang="0">
                    <a:pos x="52" y="25"/>
                  </a:cxn>
                  <a:cxn ang="0">
                    <a:pos x="52" y="29"/>
                  </a:cxn>
                  <a:cxn ang="0">
                    <a:pos x="55" y="29"/>
                  </a:cxn>
                  <a:cxn ang="0">
                    <a:pos x="55" y="25"/>
                  </a:cxn>
                  <a:cxn ang="0">
                    <a:pos x="17" y="25"/>
                  </a:cxn>
                  <a:cxn ang="0">
                    <a:pos x="17" y="29"/>
                  </a:cxn>
                  <a:cxn ang="0">
                    <a:pos x="19" y="25"/>
                  </a:cxn>
                  <a:cxn ang="0">
                    <a:pos x="11" y="22"/>
                  </a:cxn>
                  <a:cxn ang="0">
                    <a:pos x="9" y="25"/>
                  </a:cxn>
                  <a:cxn ang="0">
                    <a:pos x="12" y="24"/>
                  </a:cxn>
                  <a:cxn ang="0">
                    <a:pos x="9" y="21"/>
                  </a:cxn>
                  <a:cxn ang="0">
                    <a:pos x="6" y="22"/>
                  </a:cxn>
                  <a:cxn ang="0">
                    <a:pos x="9" y="21"/>
                  </a:cxn>
                  <a:cxn ang="0">
                    <a:pos x="6" y="16"/>
                  </a:cxn>
                  <a:cxn ang="0">
                    <a:pos x="3" y="18"/>
                  </a:cxn>
                  <a:cxn ang="0">
                    <a:pos x="6" y="18"/>
                  </a:cxn>
                  <a:cxn ang="0">
                    <a:pos x="6" y="13"/>
                  </a:cxn>
                  <a:cxn ang="0">
                    <a:pos x="3" y="13"/>
                  </a:cxn>
                  <a:cxn ang="0">
                    <a:pos x="6" y="15"/>
                  </a:cxn>
                  <a:cxn ang="0">
                    <a:pos x="9" y="10"/>
                  </a:cxn>
                  <a:cxn ang="0">
                    <a:pos x="6" y="9"/>
                  </a:cxn>
                  <a:cxn ang="0">
                    <a:pos x="9" y="12"/>
                  </a:cxn>
                  <a:cxn ang="0">
                    <a:pos x="12" y="9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19" y="6"/>
                  </a:cxn>
                  <a:cxn ang="0">
                    <a:pos x="15" y="0"/>
                  </a:cxn>
                  <a:cxn ang="0">
                    <a:pos x="8" y="3"/>
                  </a:cxn>
                  <a:cxn ang="0">
                    <a:pos x="8" y="4"/>
                  </a:cxn>
                  <a:cxn ang="0">
                    <a:pos x="5" y="7"/>
                  </a:cxn>
                  <a:cxn ang="0">
                    <a:pos x="6" y="6"/>
                  </a:cxn>
                  <a:cxn ang="0">
                    <a:pos x="5" y="7"/>
                  </a:cxn>
                  <a:cxn ang="0">
                    <a:pos x="2" y="12"/>
                  </a:cxn>
                  <a:cxn ang="0">
                    <a:pos x="0" y="13"/>
                  </a:cxn>
                  <a:cxn ang="0">
                    <a:pos x="0" y="18"/>
                  </a:cxn>
                  <a:cxn ang="0">
                    <a:pos x="2" y="19"/>
                  </a:cxn>
                  <a:cxn ang="0">
                    <a:pos x="5" y="24"/>
                  </a:cxn>
                  <a:cxn ang="0">
                    <a:pos x="6" y="27"/>
                  </a:cxn>
                  <a:cxn ang="0">
                    <a:pos x="5" y="25"/>
                  </a:cxn>
                  <a:cxn ang="0">
                    <a:pos x="8" y="29"/>
                  </a:cxn>
                  <a:cxn ang="0">
                    <a:pos x="15" y="32"/>
                  </a:cxn>
                  <a:cxn ang="0">
                    <a:pos x="58" y="32"/>
                  </a:cxn>
                  <a:cxn ang="0">
                    <a:pos x="58" y="29"/>
                  </a:cxn>
                  <a:cxn ang="0">
                    <a:pos x="58" y="25"/>
                  </a:cxn>
                </a:cxnLst>
                <a:rect l="0" t="0" r="r" b="b"/>
                <a:pathLst>
                  <a:path w="58" h="32">
                    <a:moveTo>
                      <a:pt x="58" y="25"/>
                    </a:moveTo>
                    <a:lnTo>
                      <a:pt x="52" y="25"/>
                    </a:lnTo>
                    <a:lnTo>
                      <a:pt x="52" y="29"/>
                    </a:lnTo>
                    <a:lnTo>
                      <a:pt x="55" y="29"/>
                    </a:lnTo>
                    <a:lnTo>
                      <a:pt x="55" y="25"/>
                    </a:lnTo>
                    <a:lnTo>
                      <a:pt x="17" y="25"/>
                    </a:lnTo>
                    <a:lnTo>
                      <a:pt x="17" y="29"/>
                    </a:lnTo>
                    <a:lnTo>
                      <a:pt x="19" y="25"/>
                    </a:lnTo>
                    <a:lnTo>
                      <a:pt x="11" y="22"/>
                    </a:lnTo>
                    <a:lnTo>
                      <a:pt x="9" y="25"/>
                    </a:lnTo>
                    <a:lnTo>
                      <a:pt x="12" y="24"/>
                    </a:lnTo>
                    <a:lnTo>
                      <a:pt x="9" y="21"/>
                    </a:lnTo>
                    <a:lnTo>
                      <a:pt x="6" y="22"/>
                    </a:lnTo>
                    <a:lnTo>
                      <a:pt x="9" y="21"/>
                    </a:lnTo>
                    <a:lnTo>
                      <a:pt x="6" y="16"/>
                    </a:lnTo>
                    <a:lnTo>
                      <a:pt x="3" y="18"/>
                    </a:lnTo>
                    <a:lnTo>
                      <a:pt x="6" y="18"/>
                    </a:lnTo>
                    <a:lnTo>
                      <a:pt x="6" y="13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9" y="10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9" y="6"/>
                    </a:lnTo>
                    <a:lnTo>
                      <a:pt x="15" y="0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2" y="12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2" y="19"/>
                    </a:lnTo>
                    <a:lnTo>
                      <a:pt x="5" y="24"/>
                    </a:lnTo>
                    <a:lnTo>
                      <a:pt x="6" y="27"/>
                    </a:lnTo>
                    <a:lnTo>
                      <a:pt x="5" y="25"/>
                    </a:lnTo>
                    <a:lnTo>
                      <a:pt x="8" y="29"/>
                    </a:lnTo>
                    <a:lnTo>
                      <a:pt x="15" y="32"/>
                    </a:lnTo>
                    <a:lnTo>
                      <a:pt x="58" y="32"/>
                    </a:lnTo>
                    <a:lnTo>
                      <a:pt x="58" y="29"/>
                    </a:lnTo>
                    <a:lnTo>
                      <a:pt x="5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Rectangle 68"/>
              <p:cNvSpPr>
                <a:spLocks noChangeArrowheads="1"/>
              </p:cNvSpPr>
              <p:nvPr/>
            </p:nvSpPr>
            <p:spPr bwMode="auto">
              <a:xfrm>
                <a:off x="3604" y="2133"/>
                <a:ext cx="50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Rectangle 69"/>
              <p:cNvSpPr>
                <a:spLocks noChangeArrowheads="1"/>
              </p:cNvSpPr>
              <p:nvPr/>
            </p:nvSpPr>
            <p:spPr bwMode="auto">
              <a:xfrm>
                <a:off x="3607" y="2135"/>
                <a:ext cx="46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70"/>
              <p:cNvSpPr>
                <a:spLocks/>
              </p:cNvSpPr>
              <p:nvPr/>
            </p:nvSpPr>
            <p:spPr bwMode="auto">
              <a:xfrm>
                <a:off x="3599" y="2135"/>
                <a:ext cx="58" cy="38"/>
              </a:xfrm>
              <a:custGeom>
                <a:avLst/>
                <a:gdLst/>
                <a:ahLst/>
                <a:cxnLst>
                  <a:cxn ang="0">
                    <a:pos x="58" y="1"/>
                  </a:cxn>
                  <a:cxn ang="0">
                    <a:pos x="52" y="1"/>
                  </a:cxn>
                  <a:cxn ang="0">
                    <a:pos x="52" y="18"/>
                  </a:cxn>
                  <a:cxn ang="0">
                    <a:pos x="55" y="18"/>
                  </a:cxn>
                  <a:cxn ang="0">
                    <a:pos x="54" y="17"/>
                  </a:cxn>
                  <a:cxn ang="0">
                    <a:pos x="51" y="23"/>
                  </a:cxn>
                  <a:cxn ang="0">
                    <a:pos x="52" y="24"/>
                  </a:cxn>
                  <a:cxn ang="0">
                    <a:pos x="51" y="23"/>
                  </a:cxn>
                  <a:cxn ang="0">
                    <a:pos x="46" y="27"/>
                  </a:cxn>
                  <a:cxn ang="0">
                    <a:pos x="48" y="29"/>
                  </a:cxn>
                  <a:cxn ang="0">
                    <a:pos x="46" y="27"/>
                  </a:cxn>
                  <a:cxn ang="0">
                    <a:pos x="41" y="30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34" y="32"/>
                  </a:cxn>
                  <a:cxn ang="0">
                    <a:pos x="35" y="35"/>
                  </a:cxn>
                  <a:cxn ang="0">
                    <a:pos x="35" y="32"/>
                  </a:cxn>
                  <a:cxn ang="0">
                    <a:pos x="23" y="32"/>
                  </a:cxn>
                  <a:cxn ang="0">
                    <a:pos x="23" y="35"/>
                  </a:cxn>
                  <a:cxn ang="0">
                    <a:pos x="25" y="32"/>
                  </a:cxn>
                  <a:cxn ang="0">
                    <a:pos x="17" y="29"/>
                  </a:cxn>
                  <a:cxn ang="0">
                    <a:pos x="15" y="32"/>
                  </a:cxn>
                  <a:cxn ang="0">
                    <a:pos x="17" y="30"/>
                  </a:cxn>
                  <a:cxn ang="0">
                    <a:pos x="12" y="27"/>
                  </a:cxn>
                  <a:cxn ang="0">
                    <a:pos x="11" y="29"/>
                  </a:cxn>
                  <a:cxn ang="0">
                    <a:pos x="14" y="27"/>
                  </a:cxn>
                  <a:cxn ang="0">
                    <a:pos x="9" y="23"/>
                  </a:cxn>
                  <a:cxn ang="0">
                    <a:pos x="6" y="24"/>
                  </a:cxn>
                  <a:cxn ang="0">
                    <a:pos x="9" y="23"/>
                  </a:cxn>
                  <a:cxn ang="0">
                    <a:pos x="6" y="15"/>
                  </a:cxn>
                  <a:cxn ang="0">
                    <a:pos x="3" y="17"/>
                  </a:cxn>
                  <a:cxn ang="0">
                    <a:pos x="6" y="17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3" y="26"/>
                  </a:cxn>
                  <a:cxn ang="0">
                    <a:pos x="9" y="32"/>
                  </a:cxn>
                  <a:cxn ang="0">
                    <a:pos x="8" y="30"/>
                  </a:cxn>
                  <a:cxn ang="0">
                    <a:pos x="9" y="32"/>
                  </a:cxn>
                  <a:cxn ang="0">
                    <a:pos x="14" y="35"/>
                  </a:cxn>
                  <a:cxn ang="0">
                    <a:pos x="17" y="36"/>
                  </a:cxn>
                  <a:cxn ang="0">
                    <a:pos x="14" y="35"/>
                  </a:cxn>
                  <a:cxn ang="0">
                    <a:pos x="22" y="38"/>
                  </a:cxn>
                  <a:cxn ang="0">
                    <a:pos x="37" y="38"/>
                  </a:cxn>
                  <a:cxn ang="0">
                    <a:pos x="44" y="35"/>
                  </a:cxn>
                  <a:cxn ang="0">
                    <a:pos x="41" y="36"/>
                  </a:cxn>
                  <a:cxn ang="0">
                    <a:pos x="44" y="35"/>
                  </a:cxn>
                  <a:cxn ang="0">
                    <a:pos x="49" y="32"/>
                  </a:cxn>
                  <a:cxn ang="0">
                    <a:pos x="52" y="30"/>
                  </a:cxn>
                  <a:cxn ang="0">
                    <a:pos x="51" y="32"/>
                  </a:cxn>
                  <a:cxn ang="0">
                    <a:pos x="55" y="27"/>
                  </a:cxn>
                  <a:cxn ang="0">
                    <a:pos x="54" y="27"/>
                  </a:cxn>
                  <a:cxn ang="0">
                    <a:pos x="55" y="26"/>
                  </a:cxn>
                  <a:cxn ang="0">
                    <a:pos x="58" y="20"/>
                  </a:cxn>
                  <a:cxn ang="0">
                    <a:pos x="58" y="18"/>
                  </a:cxn>
                  <a:cxn ang="0">
                    <a:pos x="58" y="1"/>
                  </a:cxn>
                </a:cxnLst>
                <a:rect l="0" t="0" r="r" b="b"/>
                <a:pathLst>
                  <a:path w="58" h="38">
                    <a:moveTo>
                      <a:pt x="58" y="1"/>
                    </a:moveTo>
                    <a:lnTo>
                      <a:pt x="52" y="1"/>
                    </a:lnTo>
                    <a:lnTo>
                      <a:pt x="52" y="18"/>
                    </a:lnTo>
                    <a:lnTo>
                      <a:pt x="55" y="18"/>
                    </a:lnTo>
                    <a:lnTo>
                      <a:pt x="54" y="17"/>
                    </a:lnTo>
                    <a:lnTo>
                      <a:pt x="51" y="23"/>
                    </a:lnTo>
                    <a:lnTo>
                      <a:pt x="52" y="24"/>
                    </a:lnTo>
                    <a:lnTo>
                      <a:pt x="51" y="23"/>
                    </a:lnTo>
                    <a:lnTo>
                      <a:pt x="46" y="27"/>
                    </a:lnTo>
                    <a:lnTo>
                      <a:pt x="48" y="29"/>
                    </a:lnTo>
                    <a:lnTo>
                      <a:pt x="46" y="27"/>
                    </a:lnTo>
                    <a:lnTo>
                      <a:pt x="41" y="30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34" y="32"/>
                    </a:lnTo>
                    <a:lnTo>
                      <a:pt x="35" y="35"/>
                    </a:lnTo>
                    <a:lnTo>
                      <a:pt x="35" y="32"/>
                    </a:lnTo>
                    <a:lnTo>
                      <a:pt x="23" y="32"/>
                    </a:lnTo>
                    <a:lnTo>
                      <a:pt x="23" y="35"/>
                    </a:lnTo>
                    <a:lnTo>
                      <a:pt x="25" y="32"/>
                    </a:lnTo>
                    <a:lnTo>
                      <a:pt x="17" y="29"/>
                    </a:lnTo>
                    <a:lnTo>
                      <a:pt x="15" y="32"/>
                    </a:lnTo>
                    <a:lnTo>
                      <a:pt x="17" y="30"/>
                    </a:lnTo>
                    <a:lnTo>
                      <a:pt x="12" y="27"/>
                    </a:lnTo>
                    <a:lnTo>
                      <a:pt x="11" y="29"/>
                    </a:lnTo>
                    <a:lnTo>
                      <a:pt x="14" y="27"/>
                    </a:lnTo>
                    <a:lnTo>
                      <a:pt x="9" y="23"/>
                    </a:lnTo>
                    <a:lnTo>
                      <a:pt x="6" y="24"/>
                    </a:lnTo>
                    <a:lnTo>
                      <a:pt x="9" y="23"/>
                    </a:lnTo>
                    <a:lnTo>
                      <a:pt x="6" y="15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" y="26"/>
                    </a:lnTo>
                    <a:lnTo>
                      <a:pt x="9" y="32"/>
                    </a:lnTo>
                    <a:lnTo>
                      <a:pt x="8" y="30"/>
                    </a:lnTo>
                    <a:lnTo>
                      <a:pt x="9" y="32"/>
                    </a:lnTo>
                    <a:lnTo>
                      <a:pt x="14" y="35"/>
                    </a:lnTo>
                    <a:lnTo>
                      <a:pt x="17" y="36"/>
                    </a:lnTo>
                    <a:lnTo>
                      <a:pt x="14" y="35"/>
                    </a:lnTo>
                    <a:lnTo>
                      <a:pt x="22" y="38"/>
                    </a:lnTo>
                    <a:lnTo>
                      <a:pt x="37" y="38"/>
                    </a:lnTo>
                    <a:lnTo>
                      <a:pt x="44" y="35"/>
                    </a:lnTo>
                    <a:lnTo>
                      <a:pt x="41" y="36"/>
                    </a:lnTo>
                    <a:lnTo>
                      <a:pt x="44" y="35"/>
                    </a:lnTo>
                    <a:lnTo>
                      <a:pt x="49" y="32"/>
                    </a:lnTo>
                    <a:lnTo>
                      <a:pt x="52" y="30"/>
                    </a:lnTo>
                    <a:lnTo>
                      <a:pt x="51" y="32"/>
                    </a:lnTo>
                    <a:lnTo>
                      <a:pt x="55" y="27"/>
                    </a:lnTo>
                    <a:lnTo>
                      <a:pt x="54" y="27"/>
                    </a:lnTo>
                    <a:lnTo>
                      <a:pt x="55" y="26"/>
                    </a:lnTo>
                    <a:lnTo>
                      <a:pt x="58" y="20"/>
                    </a:lnTo>
                    <a:lnTo>
                      <a:pt x="58" y="18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71"/>
              <p:cNvSpPr>
                <a:spLocks/>
              </p:cNvSpPr>
              <p:nvPr/>
            </p:nvSpPr>
            <p:spPr bwMode="auto">
              <a:xfrm>
                <a:off x="3601" y="2138"/>
                <a:ext cx="55" cy="33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9" y="0"/>
                  </a:cxn>
                  <a:cxn ang="0">
                    <a:pos x="49" y="14"/>
                  </a:cxn>
                  <a:cxn ang="0">
                    <a:pos x="52" y="14"/>
                  </a:cxn>
                  <a:cxn ang="0">
                    <a:pos x="49" y="12"/>
                  </a:cxn>
                  <a:cxn ang="0">
                    <a:pos x="46" y="20"/>
                  </a:cxn>
                  <a:cxn ang="0">
                    <a:pos x="49" y="21"/>
                  </a:cxn>
                  <a:cxn ang="0">
                    <a:pos x="47" y="20"/>
                  </a:cxn>
                  <a:cxn ang="0">
                    <a:pos x="44" y="23"/>
                  </a:cxn>
                  <a:cxn ang="0">
                    <a:pos x="46" y="24"/>
                  </a:cxn>
                  <a:cxn ang="0">
                    <a:pos x="44" y="23"/>
                  </a:cxn>
                  <a:cxn ang="0">
                    <a:pos x="39" y="26"/>
                  </a:cxn>
                  <a:cxn ang="0">
                    <a:pos x="41" y="27"/>
                  </a:cxn>
                  <a:cxn ang="0">
                    <a:pos x="39" y="24"/>
                  </a:cxn>
                  <a:cxn ang="0">
                    <a:pos x="32" y="27"/>
                  </a:cxn>
                  <a:cxn ang="0">
                    <a:pos x="33" y="30"/>
                  </a:cxn>
                  <a:cxn ang="0">
                    <a:pos x="33" y="27"/>
                  </a:cxn>
                  <a:cxn ang="0">
                    <a:pos x="21" y="27"/>
                  </a:cxn>
                  <a:cxn ang="0">
                    <a:pos x="21" y="30"/>
                  </a:cxn>
                  <a:cxn ang="0">
                    <a:pos x="23" y="27"/>
                  </a:cxn>
                  <a:cxn ang="0">
                    <a:pos x="15" y="24"/>
                  </a:cxn>
                  <a:cxn ang="0">
                    <a:pos x="13" y="27"/>
                  </a:cxn>
                  <a:cxn ang="0">
                    <a:pos x="15" y="26"/>
                  </a:cxn>
                  <a:cxn ang="0">
                    <a:pos x="10" y="23"/>
                  </a:cxn>
                  <a:cxn ang="0">
                    <a:pos x="9" y="24"/>
                  </a:cxn>
                  <a:cxn ang="0">
                    <a:pos x="12" y="23"/>
                  </a:cxn>
                  <a:cxn ang="0">
                    <a:pos x="9" y="20"/>
                  </a:cxn>
                  <a:cxn ang="0">
                    <a:pos x="6" y="21"/>
                  </a:cxn>
                  <a:cxn ang="0">
                    <a:pos x="9" y="20"/>
                  </a:cxn>
                  <a:cxn ang="0">
                    <a:pos x="6" y="12"/>
                  </a:cxn>
                  <a:cxn ang="0">
                    <a:pos x="3" y="14"/>
                  </a:cxn>
                  <a:cxn ang="0">
                    <a:pos x="6" y="1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3" y="23"/>
                  </a:cxn>
                  <a:cxn ang="0">
                    <a:pos x="7" y="27"/>
                  </a:cxn>
                  <a:cxn ang="0">
                    <a:pos x="6" y="26"/>
                  </a:cxn>
                  <a:cxn ang="0">
                    <a:pos x="7" y="27"/>
                  </a:cxn>
                  <a:cxn ang="0">
                    <a:pos x="12" y="30"/>
                  </a:cxn>
                  <a:cxn ang="0">
                    <a:pos x="15" y="32"/>
                  </a:cxn>
                  <a:cxn ang="0">
                    <a:pos x="12" y="30"/>
                  </a:cxn>
                  <a:cxn ang="0">
                    <a:pos x="20" y="33"/>
                  </a:cxn>
                  <a:cxn ang="0">
                    <a:pos x="35" y="33"/>
                  </a:cxn>
                  <a:cxn ang="0">
                    <a:pos x="42" y="30"/>
                  </a:cxn>
                  <a:cxn ang="0">
                    <a:pos x="39" y="32"/>
                  </a:cxn>
                  <a:cxn ang="0">
                    <a:pos x="42" y="30"/>
                  </a:cxn>
                  <a:cxn ang="0">
                    <a:pos x="47" y="27"/>
                  </a:cxn>
                  <a:cxn ang="0">
                    <a:pos x="50" y="26"/>
                  </a:cxn>
                  <a:cxn ang="0">
                    <a:pos x="49" y="27"/>
                  </a:cxn>
                  <a:cxn ang="0">
                    <a:pos x="52" y="24"/>
                  </a:cxn>
                  <a:cxn ang="0">
                    <a:pos x="52" y="23"/>
                  </a:cxn>
                  <a:cxn ang="0">
                    <a:pos x="55" y="15"/>
                  </a:cxn>
                  <a:cxn ang="0">
                    <a:pos x="55" y="14"/>
                  </a:cxn>
                  <a:cxn ang="0">
                    <a:pos x="55" y="0"/>
                  </a:cxn>
                </a:cxnLst>
                <a:rect l="0" t="0" r="r" b="b"/>
                <a:pathLst>
                  <a:path w="55" h="33">
                    <a:moveTo>
                      <a:pt x="55" y="0"/>
                    </a:moveTo>
                    <a:lnTo>
                      <a:pt x="49" y="0"/>
                    </a:lnTo>
                    <a:lnTo>
                      <a:pt x="49" y="14"/>
                    </a:lnTo>
                    <a:lnTo>
                      <a:pt x="52" y="14"/>
                    </a:lnTo>
                    <a:lnTo>
                      <a:pt x="49" y="12"/>
                    </a:lnTo>
                    <a:lnTo>
                      <a:pt x="46" y="20"/>
                    </a:lnTo>
                    <a:lnTo>
                      <a:pt x="49" y="21"/>
                    </a:lnTo>
                    <a:lnTo>
                      <a:pt x="47" y="20"/>
                    </a:lnTo>
                    <a:lnTo>
                      <a:pt x="44" y="23"/>
                    </a:lnTo>
                    <a:lnTo>
                      <a:pt x="46" y="24"/>
                    </a:lnTo>
                    <a:lnTo>
                      <a:pt x="44" y="23"/>
                    </a:lnTo>
                    <a:lnTo>
                      <a:pt x="39" y="26"/>
                    </a:lnTo>
                    <a:lnTo>
                      <a:pt x="41" y="27"/>
                    </a:lnTo>
                    <a:lnTo>
                      <a:pt x="39" y="24"/>
                    </a:lnTo>
                    <a:lnTo>
                      <a:pt x="32" y="27"/>
                    </a:lnTo>
                    <a:lnTo>
                      <a:pt x="33" y="30"/>
                    </a:lnTo>
                    <a:lnTo>
                      <a:pt x="33" y="27"/>
                    </a:lnTo>
                    <a:lnTo>
                      <a:pt x="21" y="27"/>
                    </a:lnTo>
                    <a:lnTo>
                      <a:pt x="21" y="30"/>
                    </a:lnTo>
                    <a:lnTo>
                      <a:pt x="23" y="27"/>
                    </a:lnTo>
                    <a:lnTo>
                      <a:pt x="15" y="24"/>
                    </a:lnTo>
                    <a:lnTo>
                      <a:pt x="13" y="27"/>
                    </a:lnTo>
                    <a:lnTo>
                      <a:pt x="15" y="26"/>
                    </a:lnTo>
                    <a:lnTo>
                      <a:pt x="10" y="23"/>
                    </a:lnTo>
                    <a:lnTo>
                      <a:pt x="9" y="24"/>
                    </a:lnTo>
                    <a:lnTo>
                      <a:pt x="12" y="23"/>
                    </a:lnTo>
                    <a:lnTo>
                      <a:pt x="9" y="20"/>
                    </a:lnTo>
                    <a:lnTo>
                      <a:pt x="6" y="21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" y="23"/>
                    </a:lnTo>
                    <a:lnTo>
                      <a:pt x="7" y="27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12" y="30"/>
                    </a:lnTo>
                    <a:lnTo>
                      <a:pt x="15" y="32"/>
                    </a:lnTo>
                    <a:lnTo>
                      <a:pt x="12" y="30"/>
                    </a:lnTo>
                    <a:lnTo>
                      <a:pt x="20" y="33"/>
                    </a:lnTo>
                    <a:lnTo>
                      <a:pt x="35" y="33"/>
                    </a:lnTo>
                    <a:lnTo>
                      <a:pt x="42" y="30"/>
                    </a:lnTo>
                    <a:lnTo>
                      <a:pt x="39" y="32"/>
                    </a:lnTo>
                    <a:lnTo>
                      <a:pt x="42" y="30"/>
                    </a:lnTo>
                    <a:lnTo>
                      <a:pt x="47" y="27"/>
                    </a:lnTo>
                    <a:lnTo>
                      <a:pt x="50" y="26"/>
                    </a:lnTo>
                    <a:lnTo>
                      <a:pt x="49" y="27"/>
                    </a:lnTo>
                    <a:lnTo>
                      <a:pt x="52" y="24"/>
                    </a:lnTo>
                    <a:lnTo>
                      <a:pt x="52" y="23"/>
                    </a:lnTo>
                    <a:lnTo>
                      <a:pt x="55" y="15"/>
                    </a:lnTo>
                    <a:lnTo>
                      <a:pt x="55" y="1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Rectangle 72"/>
              <p:cNvSpPr>
                <a:spLocks noChangeArrowheads="1"/>
              </p:cNvSpPr>
              <p:nvPr/>
            </p:nvSpPr>
            <p:spPr bwMode="auto">
              <a:xfrm>
                <a:off x="3585" y="2220"/>
                <a:ext cx="80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Rectangle 73"/>
              <p:cNvSpPr>
                <a:spLocks noChangeArrowheads="1"/>
              </p:cNvSpPr>
              <p:nvPr/>
            </p:nvSpPr>
            <p:spPr bwMode="auto">
              <a:xfrm>
                <a:off x="3585" y="2223"/>
                <a:ext cx="80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Rectangle 74"/>
              <p:cNvSpPr>
                <a:spLocks noChangeArrowheads="1"/>
              </p:cNvSpPr>
              <p:nvPr/>
            </p:nvSpPr>
            <p:spPr bwMode="auto">
              <a:xfrm>
                <a:off x="3662" y="2223"/>
                <a:ext cx="6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Rectangle 75"/>
              <p:cNvSpPr>
                <a:spLocks noChangeArrowheads="1"/>
              </p:cNvSpPr>
              <p:nvPr/>
            </p:nvSpPr>
            <p:spPr bwMode="auto">
              <a:xfrm>
                <a:off x="3582" y="2223"/>
                <a:ext cx="7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76"/>
              <p:cNvSpPr>
                <a:spLocks/>
              </p:cNvSpPr>
              <p:nvPr/>
            </p:nvSpPr>
            <p:spPr bwMode="auto">
              <a:xfrm>
                <a:off x="3601" y="2280"/>
                <a:ext cx="53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53" y="6"/>
                  </a:cxn>
                </a:cxnLst>
                <a:rect l="0" t="0" r="r" b="b"/>
                <a:pathLst>
                  <a:path w="53" h="6">
                    <a:moveTo>
                      <a:pt x="53" y="6"/>
                    </a:moveTo>
                    <a:lnTo>
                      <a:pt x="5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77"/>
              <p:cNvSpPr>
                <a:spLocks/>
              </p:cNvSpPr>
              <p:nvPr/>
            </p:nvSpPr>
            <p:spPr bwMode="auto">
              <a:xfrm>
                <a:off x="3604" y="2283"/>
                <a:ext cx="53" cy="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7" y="0"/>
                  </a:cxn>
                  <a:cxn ang="0">
                    <a:pos x="47" y="3"/>
                  </a:cxn>
                  <a:cxn ang="0">
                    <a:pos x="50" y="3"/>
                  </a:cxn>
                  <a:cxn ang="0">
                    <a:pos x="5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53" y="6"/>
                  </a:cxn>
                  <a:cxn ang="0">
                    <a:pos x="53" y="3"/>
                  </a:cxn>
                  <a:cxn ang="0">
                    <a:pos x="53" y="0"/>
                  </a:cxn>
                </a:cxnLst>
                <a:rect l="0" t="0" r="r" b="b"/>
                <a:pathLst>
                  <a:path w="53" h="6">
                    <a:moveTo>
                      <a:pt x="53" y="0"/>
                    </a:moveTo>
                    <a:lnTo>
                      <a:pt x="47" y="0"/>
                    </a:lnTo>
                    <a:lnTo>
                      <a:pt x="47" y="3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53" y="6"/>
                    </a:lnTo>
                    <a:lnTo>
                      <a:pt x="53" y="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78"/>
              <p:cNvSpPr>
                <a:spLocks/>
              </p:cNvSpPr>
              <p:nvPr/>
            </p:nvSpPr>
            <p:spPr bwMode="auto">
              <a:xfrm>
                <a:off x="3601" y="2251"/>
                <a:ext cx="41" cy="35"/>
              </a:xfrm>
              <a:custGeom>
                <a:avLst/>
                <a:gdLst/>
                <a:ahLst/>
                <a:cxnLst>
                  <a:cxn ang="0">
                    <a:pos x="33" y="35"/>
                  </a:cxn>
                  <a:cxn ang="0">
                    <a:pos x="36" y="32"/>
                  </a:cxn>
                  <a:cxn ang="0">
                    <a:pos x="41" y="24"/>
                  </a:cxn>
                  <a:cxn ang="0">
                    <a:pos x="38" y="9"/>
                  </a:cxn>
                  <a:cxn ang="0">
                    <a:pos x="38" y="9"/>
                  </a:cxn>
                  <a:cxn ang="0">
                    <a:pos x="24" y="0"/>
                  </a:cxn>
                  <a:cxn ang="0">
                    <a:pos x="9" y="3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6" y="32"/>
                  </a:cxn>
                  <a:cxn ang="0">
                    <a:pos x="9" y="35"/>
                  </a:cxn>
                  <a:cxn ang="0">
                    <a:pos x="9" y="26"/>
                  </a:cxn>
                  <a:cxn ang="0">
                    <a:pos x="9" y="26"/>
                  </a:cxn>
                  <a:cxn ang="0">
                    <a:pos x="3" y="23"/>
                  </a:cxn>
                  <a:cxn ang="0">
                    <a:pos x="6" y="15"/>
                  </a:cxn>
                  <a:cxn ang="0">
                    <a:pos x="6" y="17"/>
                  </a:cxn>
                  <a:cxn ang="0">
                    <a:pos x="6" y="10"/>
                  </a:cxn>
                  <a:cxn ang="0">
                    <a:pos x="13" y="9"/>
                  </a:cxn>
                  <a:cxn ang="0">
                    <a:pos x="12" y="9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4"/>
                  </a:cxn>
                  <a:cxn ang="0">
                    <a:pos x="33" y="12"/>
                  </a:cxn>
                  <a:cxn ang="0">
                    <a:pos x="38" y="15"/>
                  </a:cxn>
                  <a:cxn ang="0">
                    <a:pos x="35" y="23"/>
                  </a:cxn>
                  <a:cxn ang="0">
                    <a:pos x="36" y="21"/>
                  </a:cxn>
                  <a:cxn ang="0">
                    <a:pos x="35" y="27"/>
                  </a:cxn>
                  <a:cxn ang="0">
                    <a:pos x="29" y="30"/>
                  </a:cxn>
                </a:cxnLst>
                <a:rect l="0" t="0" r="r" b="b"/>
                <a:pathLst>
                  <a:path w="41" h="35">
                    <a:moveTo>
                      <a:pt x="29" y="30"/>
                    </a:moveTo>
                    <a:lnTo>
                      <a:pt x="33" y="35"/>
                    </a:lnTo>
                    <a:lnTo>
                      <a:pt x="38" y="30"/>
                    </a:lnTo>
                    <a:lnTo>
                      <a:pt x="36" y="32"/>
                    </a:lnTo>
                    <a:lnTo>
                      <a:pt x="38" y="29"/>
                    </a:lnTo>
                    <a:lnTo>
                      <a:pt x="41" y="24"/>
                    </a:lnTo>
                    <a:lnTo>
                      <a:pt x="41" y="14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3" y="30"/>
                    </a:lnTo>
                    <a:lnTo>
                      <a:pt x="9" y="26"/>
                    </a:lnTo>
                    <a:lnTo>
                      <a:pt x="6" y="27"/>
                    </a:lnTo>
                    <a:lnTo>
                      <a:pt x="9" y="26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6" y="17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9" y="14"/>
                    </a:lnTo>
                    <a:lnTo>
                      <a:pt x="13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9"/>
                    </a:lnTo>
                    <a:lnTo>
                      <a:pt x="30" y="6"/>
                    </a:lnTo>
                    <a:lnTo>
                      <a:pt x="29" y="9"/>
                    </a:lnTo>
                    <a:lnTo>
                      <a:pt x="33" y="14"/>
                    </a:lnTo>
                    <a:lnTo>
                      <a:pt x="35" y="10"/>
                    </a:lnTo>
                    <a:lnTo>
                      <a:pt x="33" y="12"/>
                    </a:lnTo>
                    <a:lnTo>
                      <a:pt x="36" y="17"/>
                    </a:lnTo>
                    <a:lnTo>
                      <a:pt x="38" y="15"/>
                    </a:lnTo>
                    <a:lnTo>
                      <a:pt x="35" y="15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6" y="21"/>
                    </a:lnTo>
                    <a:lnTo>
                      <a:pt x="33" y="26"/>
                    </a:lnTo>
                    <a:lnTo>
                      <a:pt x="35" y="27"/>
                    </a:lnTo>
                    <a:lnTo>
                      <a:pt x="33" y="26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79"/>
              <p:cNvSpPr>
                <a:spLocks/>
              </p:cNvSpPr>
              <p:nvPr/>
            </p:nvSpPr>
            <p:spPr bwMode="auto">
              <a:xfrm>
                <a:off x="3601" y="2252"/>
                <a:ext cx="38" cy="32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33" y="32"/>
                  </a:cxn>
                  <a:cxn ang="0">
                    <a:pos x="38" y="23"/>
                  </a:cxn>
                  <a:cxn ang="0">
                    <a:pos x="38" y="13"/>
                  </a:cxn>
                  <a:cxn ang="0">
                    <a:pos x="35" y="8"/>
                  </a:cxn>
                  <a:cxn ang="0">
                    <a:pos x="33" y="6"/>
                  </a:cxn>
                  <a:cxn ang="0">
                    <a:pos x="35" y="8"/>
                  </a:cxn>
                  <a:cxn ang="0">
                    <a:pos x="30" y="3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7" y="3"/>
                  </a:cxn>
                  <a:cxn ang="0">
                    <a:pos x="7" y="5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4" y="8"/>
                  </a:cxn>
                  <a:cxn ang="0">
                    <a:pos x="1" y="13"/>
                  </a:cxn>
                  <a:cxn ang="0">
                    <a:pos x="0" y="14"/>
                  </a:cxn>
                  <a:cxn ang="0">
                    <a:pos x="0" y="22"/>
                  </a:cxn>
                  <a:cxn ang="0">
                    <a:pos x="1" y="23"/>
                  </a:cxn>
                  <a:cxn ang="0">
                    <a:pos x="6" y="32"/>
                  </a:cxn>
                  <a:cxn ang="0">
                    <a:pos x="10" y="29"/>
                  </a:cxn>
                  <a:cxn ang="0">
                    <a:pos x="6" y="20"/>
                  </a:cxn>
                  <a:cxn ang="0">
                    <a:pos x="3" y="22"/>
                  </a:cxn>
                  <a:cxn ang="0">
                    <a:pos x="6" y="22"/>
                  </a:cxn>
                  <a:cxn ang="0">
                    <a:pos x="6" y="14"/>
                  </a:cxn>
                  <a:cxn ang="0">
                    <a:pos x="3" y="14"/>
                  </a:cxn>
                  <a:cxn ang="0">
                    <a:pos x="6" y="16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3"/>
                  </a:cxn>
                  <a:cxn ang="0">
                    <a:pos x="12" y="9"/>
                  </a:cxn>
                  <a:cxn ang="0">
                    <a:pos x="9" y="6"/>
                  </a:cxn>
                  <a:cxn ang="0">
                    <a:pos x="10" y="9"/>
                  </a:cxn>
                  <a:cxn ang="0">
                    <a:pos x="18" y="6"/>
                  </a:cxn>
                  <a:cxn ang="0">
                    <a:pos x="17" y="3"/>
                  </a:cxn>
                  <a:cxn ang="0">
                    <a:pos x="17" y="6"/>
                  </a:cxn>
                  <a:cxn ang="0">
                    <a:pos x="21" y="6"/>
                  </a:cxn>
                  <a:cxn ang="0">
                    <a:pos x="21" y="3"/>
                  </a:cxn>
                  <a:cxn ang="0">
                    <a:pos x="20" y="6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27" y="9"/>
                  </a:cxn>
                  <a:cxn ang="0">
                    <a:pos x="30" y="13"/>
                  </a:cxn>
                  <a:cxn ang="0">
                    <a:pos x="32" y="9"/>
                  </a:cxn>
                  <a:cxn ang="0">
                    <a:pos x="30" y="11"/>
                  </a:cxn>
                  <a:cxn ang="0">
                    <a:pos x="33" y="16"/>
                  </a:cxn>
                  <a:cxn ang="0">
                    <a:pos x="35" y="14"/>
                  </a:cxn>
                  <a:cxn ang="0">
                    <a:pos x="32" y="14"/>
                  </a:cxn>
                  <a:cxn ang="0">
                    <a:pos x="32" y="22"/>
                  </a:cxn>
                  <a:cxn ang="0">
                    <a:pos x="35" y="22"/>
                  </a:cxn>
                  <a:cxn ang="0">
                    <a:pos x="33" y="20"/>
                  </a:cxn>
                  <a:cxn ang="0">
                    <a:pos x="29" y="29"/>
                  </a:cxn>
                </a:cxnLst>
                <a:rect l="0" t="0" r="r" b="b"/>
                <a:pathLst>
                  <a:path w="38" h="32">
                    <a:moveTo>
                      <a:pt x="29" y="29"/>
                    </a:moveTo>
                    <a:lnTo>
                      <a:pt x="33" y="32"/>
                    </a:lnTo>
                    <a:lnTo>
                      <a:pt x="38" y="23"/>
                    </a:lnTo>
                    <a:lnTo>
                      <a:pt x="38" y="13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0" y="3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13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1" y="23"/>
                    </a:lnTo>
                    <a:lnTo>
                      <a:pt x="6" y="32"/>
                    </a:lnTo>
                    <a:lnTo>
                      <a:pt x="10" y="29"/>
                    </a:lnTo>
                    <a:lnTo>
                      <a:pt x="6" y="20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3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18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27" y="9"/>
                    </a:lnTo>
                    <a:lnTo>
                      <a:pt x="30" y="13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32" y="14"/>
                    </a:lnTo>
                    <a:lnTo>
                      <a:pt x="32" y="22"/>
                    </a:lnTo>
                    <a:lnTo>
                      <a:pt x="35" y="22"/>
                    </a:lnTo>
                    <a:lnTo>
                      <a:pt x="33" y="2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80"/>
              <p:cNvSpPr>
                <a:spLocks/>
              </p:cNvSpPr>
              <p:nvPr/>
            </p:nvSpPr>
            <p:spPr bwMode="auto">
              <a:xfrm>
                <a:off x="3601" y="2329"/>
                <a:ext cx="36" cy="6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36" y="6"/>
                  </a:cxn>
                </a:cxnLst>
                <a:rect l="0" t="0" r="r" b="b"/>
                <a:pathLst>
                  <a:path w="36" h="6">
                    <a:moveTo>
                      <a:pt x="36" y="6"/>
                    </a:moveTo>
                    <a:lnTo>
                      <a:pt x="3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81"/>
              <p:cNvSpPr>
                <a:spLocks/>
              </p:cNvSpPr>
              <p:nvPr/>
            </p:nvSpPr>
            <p:spPr bwMode="auto">
              <a:xfrm>
                <a:off x="3604" y="2332"/>
                <a:ext cx="36" cy="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3" y="3"/>
                  </a:cxn>
                  <a:cxn ang="0">
                    <a:pos x="33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6" y="6"/>
                  </a:cxn>
                  <a:cxn ang="0">
                    <a:pos x="36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30" y="0"/>
                    </a:lnTo>
                    <a:lnTo>
                      <a:pt x="30" y="3"/>
                    </a:lnTo>
                    <a:lnTo>
                      <a:pt x="33" y="3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6" y="6"/>
                    </a:lnTo>
                    <a:lnTo>
                      <a:pt x="36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82"/>
              <p:cNvSpPr>
                <a:spLocks/>
              </p:cNvSpPr>
              <p:nvPr/>
            </p:nvSpPr>
            <p:spPr bwMode="auto">
              <a:xfrm>
                <a:off x="3601" y="2300"/>
                <a:ext cx="41" cy="35"/>
              </a:xfrm>
              <a:custGeom>
                <a:avLst/>
                <a:gdLst/>
                <a:ahLst/>
                <a:cxnLst>
                  <a:cxn ang="0">
                    <a:pos x="33" y="35"/>
                  </a:cxn>
                  <a:cxn ang="0">
                    <a:pos x="36" y="32"/>
                  </a:cxn>
                  <a:cxn ang="0">
                    <a:pos x="41" y="24"/>
                  </a:cxn>
                  <a:cxn ang="0">
                    <a:pos x="38" y="9"/>
                  </a:cxn>
                  <a:cxn ang="0">
                    <a:pos x="38" y="9"/>
                  </a:cxn>
                  <a:cxn ang="0">
                    <a:pos x="24" y="0"/>
                  </a:cxn>
                  <a:cxn ang="0">
                    <a:pos x="9" y="3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6" y="32"/>
                  </a:cxn>
                  <a:cxn ang="0">
                    <a:pos x="9" y="35"/>
                  </a:cxn>
                  <a:cxn ang="0">
                    <a:pos x="9" y="26"/>
                  </a:cxn>
                  <a:cxn ang="0">
                    <a:pos x="9" y="26"/>
                  </a:cxn>
                  <a:cxn ang="0">
                    <a:pos x="3" y="23"/>
                  </a:cxn>
                  <a:cxn ang="0">
                    <a:pos x="6" y="15"/>
                  </a:cxn>
                  <a:cxn ang="0">
                    <a:pos x="6" y="16"/>
                  </a:cxn>
                  <a:cxn ang="0">
                    <a:pos x="6" y="10"/>
                  </a:cxn>
                  <a:cxn ang="0">
                    <a:pos x="13" y="9"/>
                  </a:cxn>
                  <a:cxn ang="0">
                    <a:pos x="12" y="9"/>
                  </a:cxn>
                  <a:cxn ang="0">
                    <a:pos x="18" y="3"/>
                  </a:cxn>
                  <a:cxn ang="0">
                    <a:pos x="23" y="6"/>
                  </a:cxn>
                  <a:cxn ang="0">
                    <a:pos x="21" y="6"/>
                  </a:cxn>
                  <a:cxn ang="0">
                    <a:pos x="30" y="6"/>
                  </a:cxn>
                  <a:cxn ang="0">
                    <a:pos x="33" y="13"/>
                  </a:cxn>
                  <a:cxn ang="0">
                    <a:pos x="33" y="12"/>
                  </a:cxn>
                  <a:cxn ang="0">
                    <a:pos x="38" y="15"/>
                  </a:cxn>
                  <a:cxn ang="0">
                    <a:pos x="35" y="23"/>
                  </a:cxn>
                  <a:cxn ang="0">
                    <a:pos x="36" y="21"/>
                  </a:cxn>
                  <a:cxn ang="0">
                    <a:pos x="35" y="27"/>
                  </a:cxn>
                  <a:cxn ang="0">
                    <a:pos x="29" y="30"/>
                  </a:cxn>
                </a:cxnLst>
                <a:rect l="0" t="0" r="r" b="b"/>
                <a:pathLst>
                  <a:path w="41" h="35">
                    <a:moveTo>
                      <a:pt x="29" y="30"/>
                    </a:moveTo>
                    <a:lnTo>
                      <a:pt x="33" y="35"/>
                    </a:lnTo>
                    <a:lnTo>
                      <a:pt x="38" y="30"/>
                    </a:lnTo>
                    <a:lnTo>
                      <a:pt x="36" y="32"/>
                    </a:lnTo>
                    <a:lnTo>
                      <a:pt x="38" y="29"/>
                    </a:lnTo>
                    <a:lnTo>
                      <a:pt x="41" y="24"/>
                    </a:lnTo>
                    <a:lnTo>
                      <a:pt x="41" y="13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3" y="30"/>
                    </a:lnTo>
                    <a:lnTo>
                      <a:pt x="9" y="26"/>
                    </a:lnTo>
                    <a:lnTo>
                      <a:pt x="6" y="27"/>
                    </a:lnTo>
                    <a:lnTo>
                      <a:pt x="9" y="26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6" y="23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9" y="13"/>
                    </a:lnTo>
                    <a:lnTo>
                      <a:pt x="13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29" y="9"/>
                    </a:lnTo>
                    <a:lnTo>
                      <a:pt x="30" y="6"/>
                    </a:lnTo>
                    <a:lnTo>
                      <a:pt x="29" y="9"/>
                    </a:lnTo>
                    <a:lnTo>
                      <a:pt x="33" y="13"/>
                    </a:lnTo>
                    <a:lnTo>
                      <a:pt x="35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8" y="15"/>
                    </a:lnTo>
                    <a:lnTo>
                      <a:pt x="35" y="15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6" y="21"/>
                    </a:lnTo>
                    <a:lnTo>
                      <a:pt x="33" y="26"/>
                    </a:lnTo>
                    <a:lnTo>
                      <a:pt x="35" y="27"/>
                    </a:lnTo>
                    <a:lnTo>
                      <a:pt x="33" y="26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83"/>
              <p:cNvSpPr>
                <a:spLocks/>
              </p:cNvSpPr>
              <p:nvPr/>
            </p:nvSpPr>
            <p:spPr bwMode="auto">
              <a:xfrm>
                <a:off x="3601" y="2301"/>
                <a:ext cx="38" cy="32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33" y="32"/>
                  </a:cxn>
                  <a:cxn ang="0">
                    <a:pos x="38" y="23"/>
                  </a:cxn>
                  <a:cxn ang="0">
                    <a:pos x="38" y="12"/>
                  </a:cxn>
                  <a:cxn ang="0">
                    <a:pos x="35" y="8"/>
                  </a:cxn>
                  <a:cxn ang="0">
                    <a:pos x="33" y="6"/>
                  </a:cxn>
                  <a:cxn ang="0">
                    <a:pos x="35" y="8"/>
                  </a:cxn>
                  <a:cxn ang="0">
                    <a:pos x="30" y="3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7" y="3"/>
                  </a:cxn>
                  <a:cxn ang="0">
                    <a:pos x="7" y="5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4" y="8"/>
                  </a:cxn>
                  <a:cxn ang="0">
                    <a:pos x="1" y="12"/>
                  </a:cxn>
                  <a:cxn ang="0">
                    <a:pos x="0" y="14"/>
                  </a:cxn>
                  <a:cxn ang="0">
                    <a:pos x="0" y="22"/>
                  </a:cxn>
                  <a:cxn ang="0">
                    <a:pos x="1" y="23"/>
                  </a:cxn>
                  <a:cxn ang="0">
                    <a:pos x="6" y="32"/>
                  </a:cxn>
                  <a:cxn ang="0">
                    <a:pos x="10" y="29"/>
                  </a:cxn>
                  <a:cxn ang="0">
                    <a:pos x="6" y="20"/>
                  </a:cxn>
                  <a:cxn ang="0">
                    <a:pos x="3" y="22"/>
                  </a:cxn>
                  <a:cxn ang="0">
                    <a:pos x="6" y="22"/>
                  </a:cxn>
                  <a:cxn ang="0">
                    <a:pos x="6" y="14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9" y="11"/>
                  </a:cxn>
                  <a:cxn ang="0">
                    <a:pos x="6" y="9"/>
                  </a:cxn>
                  <a:cxn ang="0">
                    <a:pos x="9" y="12"/>
                  </a:cxn>
                  <a:cxn ang="0">
                    <a:pos x="12" y="9"/>
                  </a:cxn>
                  <a:cxn ang="0">
                    <a:pos x="9" y="6"/>
                  </a:cxn>
                  <a:cxn ang="0">
                    <a:pos x="10" y="9"/>
                  </a:cxn>
                  <a:cxn ang="0">
                    <a:pos x="18" y="6"/>
                  </a:cxn>
                  <a:cxn ang="0">
                    <a:pos x="17" y="3"/>
                  </a:cxn>
                  <a:cxn ang="0">
                    <a:pos x="17" y="6"/>
                  </a:cxn>
                  <a:cxn ang="0">
                    <a:pos x="21" y="6"/>
                  </a:cxn>
                  <a:cxn ang="0">
                    <a:pos x="21" y="3"/>
                  </a:cxn>
                  <a:cxn ang="0">
                    <a:pos x="20" y="6"/>
                  </a:cxn>
                  <a:cxn ang="0">
                    <a:pos x="27" y="9"/>
                  </a:cxn>
                  <a:cxn ang="0">
                    <a:pos x="29" y="6"/>
                  </a:cxn>
                  <a:cxn ang="0">
                    <a:pos x="27" y="9"/>
                  </a:cxn>
                  <a:cxn ang="0">
                    <a:pos x="30" y="12"/>
                  </a:cxn>
                  <a:cxn ang="0">
                    <a:pos x="32" y="9"/>
                  </a:cxn>
                  <a:cxn ang="0">
                    <a:pos x="30" y="11"/>
                  </a:cxn>
                  <a:cxn ang="0">
                    <a:pos x="33" y="15"/>
                  </a:cxn>
                  <a:cxn ang="0">
                    <a:pos x="35" y="14"/>
                  </a:cxn>
                  <a:cxn ang="0">
                    <a:pos x="32" y="14"/>
                  </a:cxn>
                  <a:cxn ang="0">
                    <a:pos x="32" y="22"/>
                  </a:cxn>
                  <a:cxn ang="0">
                    <a:pos x="35" y="22"/>
                  </a:cxn>
                  <a:cxn ang="0">
                    <a:pos x="33" y="20"/>
                  </a:cxn>
                  <a:cxn ang="0">
                    <a:pos x="29" y="29"/>
                  </a:cxn>
                </a:cxnLst>
                <a:rect l="0" t="0" r="r" b="b"/>
                <a:pathLst>
                  <a:path w="38" h="32">
                    <a:moveTo>
                      <a:pt x="29" y="29"/>
                    </a:moveTo>
                    <a:lnTo>
                      <a:pt x="33" y="32"/>
                    </a:lnTo>
                    <a:lnTo>
                      <a:pt x="38" y="23"/>
                    </a:lnTo>
                    <a:lnTo>
                      <a:pt x="38" y="12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0" y="3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1" y="23"/>
                    </a:lnTo>
                    <a:lnTo>
                      <a:pt x="6" y="32"/>
                    </a:lnTo>
                    <a:lnTo>
                      <a:pt x="10" y="29"/>
                    </a:lnTo>
                    <a:lnTo>
                      <a:pt x="6" y="20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4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1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18" y="6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1" y="3"/>
                    </a:lnTo>
                    <a:lnTo>
                      <a:pt x="20" y="6"/>
                    </a:lnTo>
                    <a:lnTo>
                      <a:pt x="27" y="9"/>
                    </a:lnTo>
                    <a:lnTo>
                      <a:pt x="29" y="6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33" y="15"/>
                    </a:lnTo>
                    <a:lnTo>
                      <a:pt x="35" y="14"/>
                    </a:lnTo>
                    <a:lnTo>
                      <a:pt x="32" y="14"/>
                    </a:lnTo>
                    <a:lnTo>
                      <a:pt x="32" y="22"/>
                    </a:lnTo>
                    <a:lnTo>
                      <a:pt x="35" y="22"/>
                    </a:lnTo>
                    <a:lnTo>
                      <a:pt x="33" y="2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84"/>
              <p:cNvSpPr>
                <a:spLocks/>
              </p:cNvSpPr>
              <p:nvPr/>
            </p:nvSpPr>
            <p:spPr bwMode="auto">
              <a:xfrm>
                <a:off x="3602" y="2345"/>
                <a:ext cx="37" cy="20"/>
              </a:xfrm>
              <a:custGeom>
                <a:avLst/>
                <a:gdLst/>
                <a:ahLst/>
                <a:cxnLst>
                  <a:cxn ang="0">
                    <a:pos x="37" y="7"/>
                  </a:cxn>
                  <a:cxn ang="0">
                    <a:pos x="34" y="0"/>
                  </a:cxn>
                  <a:cxn ang="0">
                    <a:pos x="0" y="14"/>
                  </a:cxn>
                  <a:cxn ang="0">
                    <a:pos x="3" y="20"/>
                  </a:cxn>
                  <a:cxn ang="0">
                    <a:pos x="37" y="7"/>
                  </a:cxn>
                </a:cxnLst>
                <a:rect l="0" t="0" r="r" b="b"/>
                <a:pathLst>
                  <a:path w="37" h="20">
                    <a:moveTo>
                      <a:pt x="37" y="7"/>
                    </a:moveTo>
                    <a:lnTo>
                      <a:pt x="34" y="0"/>
                    </a:lnTo>
                    <a:lnTo>
                      <a:pt x="0" y="14"/>
                    </a:lnTo>
                    <a:lnTo>
                      <a:pt x="3" y="20"/>
                    </a:ln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85"/>
              <p:cNvSpPr>
                <a:spLocks/>
              </p:cNvSpPr>
              <p:nvPr/>
            </p:nvSpPr>
            <p:spPr bwMode="auto">
              <a:xfrm>
                <a:off x="3607" y="2348"/>
                <a:ext cx="33" cy="19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7" y="0"/>
                  </a:cxn>
                  <a:cxn ang="0">
                    <a:pos x="27" y="4"/>
                  </a:cxn>
                  <a:cxn ang="0">
                    <a:pos x="30" y="4"/>
                  </a:cxn>
                  <a:cxn ang="0">
                    <a:pos x="29" y="0"/>
                  </a:cxn>
                  <a:cxn ang="0">
                    <a:pos x="0" y="13"/>
                  </a:cxn>
                  <a:cxn ang="0">
                    <a:pos x="3" y="19"/>
                  </a:cxn>
                  <a:cxn ang="0">
                    <a:pos x="32" y="7"/>
                  </a:cxn>
                  <a:cxn ang="0">
                    <a:pos x="33" y="7"/>
                  </a:cxn>
                  <a:cxn ang="0">
                    <a:pos x="33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19">
                    <a:moveTo>
                      <a:pt x="33" y="0"/>
                    </a:moveTo>
                    <a:lnTo>
                      <a:pt x="27" y="0"/>
                    </a:lnTo>
                    <a:lnTo>
                      <a:pt x="27" y="4"/>
                    </a:lnTo>
                    <a:lnTo>
                      <a:pt x="30" y="4"/>
                    </a:lnTo>
                    <a:lnTo>
                      <a:pt x="29" y="0"/>
                    </a:lnTo>
                    <a:lnTo>
                      <a:pt x="0" y="13"/>
                    </a:lnTo>
                    <a:lnTo>
                      <a:pt x="3" y="19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3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86"/>
              <p:cNvSpPr>
                <a:spLocks/>
              </p:cNvSpPr>
              <p:nvPr/>
            </p:nvSpPr>
            <p:spPr bwMode="auto">
              <a:xfrm>
                <a:off x="3584" y="2348"/>
                <a:ext cx="56" cy="28"/>
              </a:xfrm>
              <a:custGeom>
                <a:avLst/>
                <a:gdLst/>
                <a:ahLst/>
                <a:cxnLst>
                  <a:cxn ang="0">
                    <a:pos x="50" y="28"/>
                  </a:cxn>
                  <a:cxn ang="0">
                    <a:pos x="56" y="28"/>
                  </a:cxn>
                  <a:cxn ang="0">
                    <a:pos x="56" y="22"/>
                  </a:cxn>
                  <a:cxn ang="0">
                    <a:pos x="55" y="22"/>
                  </a:cxn>
                  <a:cxn ang="0">
                    <a:pos x="26" y="10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24" y="16"/>
                  </a:cxn>
                  <a:cxn ang="0">
                    <a:pos x="24" y="13"/>
                  </a:cxn>
                  <a:cxn ang="0">
                    <a:pos x="23" y="16"/>
                  </a:cxn>
                  <a:cxn ang="0">
                    <a:pos x="52" y="28"/>
                  </a:cxn>
                  <a:cxn ang="0">
                    <a:pos x="53" y="25"/>
                  </a:cxn>
                  <a:cxn ang="0">
                    <a:pos x="50" y="25"/>
                  </a:cxn>
                  <a:cxn ang="0">
                    <a:pos x="50" y="28"/>
                  </a:cxn>
                </a:cxnLst>
                <a:rect l="0" t="0" r="r" b="b"/>
                <a:pathLst>
                  <a:path w="56" h="28">
                    <a:moveTo>
                      <a:pt x="50" y="28"/>
                    </a:moveTo>
                    <a:lnTo>
                      <a:pt x="56" y="28"/>
                    </a:lnTo>
                    <a:lnTo>
                      <a:pt x="56" y="22"/>
                    </a:lnTo>
                    <a:lnTo>
                      <a:pt x="55" y="22"/>
                    </a:lnTo>
                    <a:lnTo>
                      <a:pt x="26" y="10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24" y="16"/>
                    </a:lnTo>
                    <a:lnTo>
                      <a:pt x="24" y="13"/>
                    </a:lnTo>
                    <a:lnTo>
                      <a:pt x="23" y="16"/>
                    </a:lnTo>
                    <a:lnTo>
                      <a:pt x="52" y="28"/>
                    </a:lnTo>
                    <a:lnTo>
                      <a:pt x="53" y="25"/>
                    </a:lnTo>
                    <a:lnTo>
                      <a:pt x="50" y="25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87"/>
              <p:cNvSpPr>
                <a:spLocks/>
              </p:cNvSpPr>
              <p:nvPr/>
            </p:nvSpPr>
            <p:spPr bwMode="auto">
              <a:xfrm>
                <a:off x="3582" y="2352"/>
                <a:ext cx="57" cy="27"/>
              </a:xfrm>
              <a:custGeom>
                <a:avLst/>
                <a:gdLst/>
                <a:ahLst/>
                <a:cxnLst>
                  <a:cxn ang="0">
                    <a:pos x="54" y="27"/>
                  </a:cxn>
                  <a:cxn ang="0">
                    <a:pos x="57" y="21"/>
                  </a:cxn>
                  <a:cxn ang="0">
                    <a:pos x="23" y="7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20" y="13"/>
                  </a:cxn>
                  <a:cxn ang="0">
                    <a:pos x="54" y="27"/>
                  </a:cxn>
                </a:cxnLst>
                <a:rect l="0" t="0" r="r" b="b"/>
                <a:pathLst>
                  <a:path w="57" h="27">
                    <a:moveTo>
                      <a:pt x="54" y="27"/>
                    </a:moveTo>
                    <a:lnTo>
                      <a:pt x="57" y="21"/>
                    </a:lnTo>
                    <a:lnTo>
                      <a:pt x="23" y="7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0" y="13"/>
                    </a:lnTo>
                    <a:lnTo>
                      <a:pt x="54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88"/>
              <p:cNvSpPr>
                <a:spLocks/>
              </p:cNvSpPr>
              <p:nvPr/>
            </p:nvSpPr>
            <p:spPr bwMode="auto">
              <a:xfrm>
                <a:off x="3614" y="2382"/>
                <a:ext cx="28" cy="35"/>
              </a:xfrm>
              <a:custGeom>
                <a:avLst/>
                <a:gdLst/>
                <a:ahLst/>
                <a:cxnLst>
                  <a:cxn ang="0">
                    <a:pos x="16" y="31"/>
                  </a:cxn>
                  <a:cxn ang="0">
                    <a:pos x="19" y="35"/>
                  </a:cxn>
                  <a:cxn ang="0">
                    <a:pos x="23" y="32"/>
                  </a:cxn>
                  <a:cxn ang="0">
                    <a:pos x="25" y="31"/>
                  </a:cxn>
                  <a:cxn ang="0">
                    <a:pos x="28" y="23"/>
                  </a:cxn>
                  <a:cxn ang="0">
                    <a:pos x="28" y="12"/>
                  </a:cxn>
                  <a:cxn ang="0">
                    <a:pos x="25" y="5"/>
                  </a:cxn>
                  <a:cxn ang="0">
                    <a:pos x="23" y="5"/>
                  </a:cxn>
                  <a:cxn ang="0">
                    <a:pos x="19" y="2"/>
                  </a:cxn>
                  <a:cxn ang="0">
                    <a:pos x="17" y="0"/>
                  </a:cxn>
                  <a:cxn ang="0">
                    <a:pos x="16" y="2"/>
                  </a:cxn>
                  <a:cxn ang="0">
                    <a:pos x="11" y="5"/>
                  </a:cxn>
                  <a:cxn ang="0">
                    <a:pos x="8" y="9"/>
                  </a:cxn>
                  <a:cxn ang="0">
                    <a:pos x="5" y="12"/>
                  </a:cxn>
                  <a:cxn ang="0">
                    <a:pos x="7" y="9"/>
                  </a:cxn>
                  <a:cxn ang="0">
                    <a:pos x="2" y="21"/>
                  </a:cxn>
                  <a:cxn ang="0">
                    <a:pos x="5" y="23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5" y="29"/>
                  </a:cxn>
                  <a:cxn ang="0">
                    <a:pos x="8" y="24"/>
                  </a:cxn>
                  <a:cxn ang="0">
                    <a:pos x="10" y="21"/>
                  </a:cxn>
                  <a:cxn ang="0">
                    <a:pos x="8" y="24"/>
                  </a:cxn>
                  <a:cxn ang="0">
                    <a:pos x="13" y="12"/>
                  </a:cxn>
                  <a:cxn ang="0">
                    <a:pos x="10" y="11"/>
                  </a:cxn>
                  <a:cxn ang="0">
                    <a:pos x="13" y="12"/>
                  </a:cxn>
                  <a:cxn ang="0">
                    <a:pos x="16" y="8"/>
                  </a:cxn>
                  <a:cxn ang="0">
                    <a:pos x="13" y="6"/>
                  </a:cxn>
                  <a:cxn ang="0">
                    <a:pos x="14" y="9"/>
                  </a:cxn>
                  <a:cxn ang="0">
                    <a:pos x="19" y="6"/>
                  </a:cxn>
                  <a:cxn ang="0">
                    <a:pos x="17" y="3"/>
                  </a:cxn>
                  <a:cxn ang="0">
                    <a:pos x="16" y="6"/>
                  </a:cxn>
                  <a:cxn ang="0">
                    <a:pos x="20" y="9"/>
                  </a:cxn>
                  <a:cxn ang="0">
                    <a:pos x="22" y="6"/>
                  </a:cxn>
                  <a:cxn ang="0">
                    <a:pos x="19" y="8"/>
                  </a:cxn>
                  <a:cxn ang="0">
                    <a:pos x="22" y="15"/>
                  </a:cxn>
                  <a:cxn ang="0">
                    <a:pos x="25" y="14"/>
                  </a:cxn>
                  <a:cxn ang="0">
                    <a:pos x="22" y="14"/>
                  </a:cxn>
                  <a:cxn ang="0">
                    <a:pos x="22" y="21"/>
                  </a:cxn>
                  <a:cxn ang="0">
                    <a:pos x="25" y="21"/>
                  </a:cxn>
                  <a:cxn ang="0">
                    <a:pos x="22" y="20"/>
                  </a:cxn>
                  <a:cxn ang="0">
                    <a:pos x="19" y="27"/>
                  </a:cxn>
                  <a:cxn ang="0">
                    <a:pos x="22" y="29"/>
                  </a:cxn>
                  <a:cxn ang="0">
                    <a:pos x="20" y="27"/>
                  </a:cxn>
                  <a:cxn ang="0">
                    <a:pos x="16" y="31"/>
                  </a:cxn>
                </a:cxnLst>
                <a:rect l="0" t="0" r="r" b="b"/>
                <a:pathLst>
                  <a:path w="28" h="35">
                    <a:moveTo>
                      <a:pt x="16" y="31"/>
                    </a:moveTo>
                    <a:lnTo>
                      <a:pt x="19" y="35"/>
                    </a:lnTo>
                    <a:lnTo>
                      <a:pt x="23" y="32"/>
                    </a:lnTo>
                    <a:lnTo>
                      <a:pt x="25" y="31"/>
                    </a:lnTo>
                    <a:lnTo>
                      <a:pt x="28" y="23"/>
                    </a:lnTo>
                    <a:lnTo>
                      <a:pt x="28" y="12"/>
                    </a:lnTo>
                    <a:lnTo>
                      <a:pt x="25" y="5"/>
                    </a:lnTo>
                    <a:lnTo>
                      <a:pt x="23" y="5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2"/>
                    </a:lnTo>
                    <a:lnTo>
                      <a:pt x="11" y="5"/>
                    </a:lnTo>
                    <a:lnTo>
                      <a:pt x="8" y="9"/>
                    </a:lnTo>
                    <a:lnTo>
                      <a:pt x="5" y="12"/>
                    </a:lnTo>
                    <a:lnTo>
                      <a:pt x="7" y="9"/>
                    </a:lnTo>
                    <a:lnTo>
                      <a:pt x="2" y="21"/>
                    </a:lnTo>
                    <a:lnTo>
                      <a:pt x="5" y="23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5" y="29"/>
                    </a:lnTo>
                    <a:lnTo>
                      <a:pt x="8" y="24"/>
                    </a:lnTo>
                    <a:lnTo>
                      <a:pt x="10" y="21"/>
                    </a:lnTo>
                    <a:lnTo>
                      <a:pt x="8" y="24"/>
                    </a:lnTo>
                    <a:lnTo>
                      <a:pt x="13" y="12"/>
                    </a:lnTo>
                    <a:lnTo>
                      <a:pt x="10" y="11"/>
                    </a:lnTo>
                    <a:lnTo>
                      <a:pt x="13" y="12"/>
                    </a:lnTo>
                    <a:lnTo>
                      <a:pt x="16" y="8"/>
                    </a:lnTo>
                    <a:lnTo>
                      <a:pt x="13" y="6"/>
                    </a:lnTo>
                    <a:lnTo>
                      <a:pt x="14" y="9"/>
                    </a:lnTo>
                    <a:lnTo>
                      <a:pt x="19" y="6"/>
                    </a:lnTo>
                    <a:lnTo>
                      <a:pt x="17" y="3"/>
                    </a:lnTo>
                    <a:lnTo>
                      <a:pt x="16" y="6"/>
                    </a:lnTo>
                    <a:lnTo>
                      <a:pt x="20" y="9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22" y="15"/>
                    </a:lnTo>
                    <a:lnTo>
                      <a:pt x="25" y="14"/>
                    </a:lnTo>
                    <a:lnTo>
                      <a:pt x="22" y="14"/>
                    </a:lnTo>
                    <a:lnTo>
                      <a:pt x="22" y="21"/>
                    </a:lnTo>
                    <a:lnTo>
                      <a:pt x="25" y="21"/>
                    </a:lnTo>
                    <a:lnTo>
                      <a:pt x="22" y="20"/>
                    </a:lnTo>
                    <a:lnTo>
                      <a:pt x="19" y="27"/>
                    </a:lnTo>
                    <a:lnTo>
                      <a:pt x="22" y="29"/>
                    </a:lnTo>
                    <a:lnTo>
                      <a:pt x="20" y="27"/>
                    </a:lnTo>
                    <a:lnTo>
                      <a:pt x="16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89"/>
              <p:cNvSpPr>
                <a:spLocks/>
              </p:cNvSpPr>
              <p:nvPr/>
            </p:nvSpPr>
            <p:spPr bwMode="auto">
              <a:xfrm>
                <a:off x="3605" y="2408"/>
                <a:ext cx="16" cy="8"/>
              </a:xfrm>
              <a:custGeom>
                <a:avLst/>
                <a:gdLst/>
                <a:ahLst/>
                <a:cxnLst>
                  <a:cxn ang="0">
                    <a:pos x="16" y="5"/>
                  </a:cxn>
                  <a:cxn ang="0">
                    <a:pos x="13" y="0"/>
                  </a:cxn>
                  <a:cxn ang="0">
                    <a:pos x="8" y="3"/>
                  </a:cxn>
                  <a:cxn ang="0">
                    <a:pos x="9" y="5"/>
                  </a:cxn>
                  <a:cxn ang="0">
                    <a:pos x="9" y="1"/>
                  </a:cxn>
                  <a:cxn ang="0">
                    <a:pos x="6" y="1"/>
                  </a:cxn>
                  <a:cxn ang="0">
                    <a:pos x="6" y="5"/>
                  </a:cxn>
                  <a:cxn ang="0">
                    <a:pos x="8" y="3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8"/>
                  </a:cxn>
                  <a:cxn ang="0">
                    <a:pos x="11" y="8"/>
                  </a:cxn>
                  <a:cxn ang="0">
                    <a:pos x="16" y="5"/>
                  </a:cxn>
                </a:cxnLst>
                <a:rect l="0" t="0" r="r" b="b"/>
                <a:pathLst>
                  <a:path w="16" h="8">
                    <a:moveTo>
                      <a:pt x="16" y="5"/>
                    </a:moveTo>
                    <a:lnTo>
                      <a:pt x="13" y="0"/>
                    </a:lnTo>
                    <a:lnTo>
                      <a:pt x="8" y="3"/>
                    </a:lnTo>
                    <a:lnTo>
                      <a:pt x="9" y="5"/>
                    </a:lnTo>
                    <a:lnTo>
                      <a:pt x="9" y="1"/>
                    </a:lnTo>
                    <a:lnTo>
                      <a:pt x="6" y="1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90"/>
              <p:cNvSpPr>
                <a:spLocks/>
              </p:cNvSpPr>
              <p:nvPr/>
            </p:nvSpPr>
            <p:spPr bwMode="auto">
              <a:xfrm>
                <a:off x="3604" y="2388"/>
                <a:ext cx="9" cy="26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9" y="23"/>
                  </a:cxn>
                  <a:cxn ang="0">
                    <a:pos x="6" y="15"/>
                  </a:cxn>
                  <a:cxn ang="0">
                    <a:pos x="3" y="17"/>
                  </a:cxn>
                  <a:cxn ang="0">
                    <a:pos x="6" y="17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6" y="11"/>
                  </a:cxn>
                  <a:cxn ang="0">
                    <a:pos x="9" y="3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18"/>
                  </a:cxn>
                  <a:cxn ang="0">
                    <a:pos x="3" y="26"/>
                  </a:cxn>
                </a:cxnLst>
                <a:rect l="0" t="0" r="r" b="b"/>
                <a:pathLst>
                  <a:path w="9" h="26">
                    <a:moveTo>
                      <a:pt x="3" y="26"/>
                    </a:moveTo>
                    <a:lnTo>
                      <a:pt x="9" y="23"/>
                    </a:lnTo>
                    <a:lnTo>
                      <a:pt x="6" y="15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3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91"/>
              <p:cNvSpPr>
                <a:spLocks/>
              </p:cNvSpPr>
              <p:nvPr/>
            </p:nvSpPr>
            <p:spPr bwMode="auto">
              <a:xfrm>
                <a:off x="3605" y="2387"/>
                <a:ext cx="9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9"/>
                  </a:cxn>
                  <a:cxn ang="0">
                    <a:pos x="8" y="6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6" y="3"/>
                  </a:cxn>
                  <a:cxn ang="0">
                    <a:pos x="5" y="1"/>
                  </a:cxn>
                  <a:cxn ang="0">
                    <a:pos x="0" y="4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lnTo>
                      <a:pt x="3" y="9"/>
                    </a:lnTo>
                    <a:lnTo>
                      <a:pt x="8" y="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92"/>
              <p:cNvSpPr>
                <a:spLocks/>
              </p:cNvSpPr>
              <p:nvPr/>
            </p:nvSpPr>
            <p:spPr bwMode="auto">
              <a:xfrm>
                <a:off x="3628" y="2406"/>
                <a:ext cx="9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3" y="5"/>
                  </a:cxn>
                  <a:cxn ang="0">
                    <a:pos x="5" y="8"/>
                  </a:cxn>
                  <a:cxn ang="0">
                    <a:pos x="9" y="5"/>
                  </a:cxn>
                  <a:cxn ang="0">
                    <a:pos x="6" y="0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6" y="8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5" y="8"/>
                    </a:lnTo>
                    <a:lnTo>
                      <a:pt x="9" y="5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93"/>
              <p:cNvSpPr>
                <a:spLocks/>
              </p:cNvSpPr>
              <p:nvPr/>
            </p:nvSpPr>
            <p:spPr bwMode="auto">
              <a:xfrm>
                <a:off x="3630" y="2388"/>
                <a:ext cx="9" cy="26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6" y="26"/>
                  </a:cxn>
                  <a:cxn ang="0">
                    <a:pos x="9" y="18"/>
                  </a:cxn>
                  <a:cxn ang="0">
                    <a:pos x="9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6" y="9"/>
                  </a:cxn>
                  <a:cxn ang="0">
                    <a:pos x="3" y="9"/>
                  </a:cxn>
                  <a:cxn ang="0">
                    <a:pos x="3" y="17"/>
                  </a:cxn>
                  <a:cxn ang="0">
                    <a:pos x="6" y="17"/>
                  </a:cxn>
                  <a:cxn ang="0">
                    <a:pos x="3" y="15"/>
                  </a:cxn>
                  <a:cxn ang="0">
                    <a:pos x="0" y="23"/>
                  </a:cxn>
                </a:cxnLst>
                <a:rect l="0" t="0" r="r" b="b"/>
                <a:pathLst>
                  <a:path w="9" h="26">
                    <a:moveTo>
                      <a:pt x="0" y="23"/>
                    </a:moveTo>
                    <a:lnTo>
                      <a:pt x="6" y="26"/>
                    </a:lnTo>
                    <a:lnTo>
                      <a:pt x="9" y="18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3" y="1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94"/>
              <p:cNvSpPr>
                <a:spLocks/>
              </p:cNvSpPr>
              <p:nvPr/>
            </p:nvSpPr>
            <p:spPr bwMode="auto">
              <a:xfrm>
                <a:off x="3625" y="2387"/>
                <a:ext cx="12" cy="9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12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0" y="4"/>
                  </a:cxn>
                  <a:cxn ang="0">
                    <a:pos x="3" y="9"/>
                  </a:cxn>
                  <a:cxn ang="0">
                    <a:pos x="8" y="6"/>
                  </a:cxn>
                  <a:cxn ang="0">
                    <a:pos x="6" y="3"/>
                  </a:cxn>
                  <a:cxn ang="0">
                    <a:pos x="5" y="6"/>
                  </a:cxn>
                  <a:cxn ang="0">
                    <a:pos x="9" y="9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12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0" y="4"/>
                    </a:lnTo>
                    <a:lnTo>
                      <a:pt x="3" y="9"/>
                    </a:lnTo>
                    <a:lnTo>
                      <a:pt x="8" y="6"/>
                    </a:lnTo>
                    <a:lnTo>
                      <a:pt x="6" y="3"/>
                    </a:lnTo>
                    <a:lnTo>
                      <a:pt x="5" y="6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95"/>
              <p:cNvSpPr>
                <a:spLocks/>
              </p:cNvSpPr>
              <p:nvPr/>
            </p:nvSpPr>
            <p:spPr bwMode="auto">
              <a:xfrm>
                <a:off x="3599" y="2385"/>
                <a:ext cx="32" cy="34"/>
              </a:xfrm>
              <a:custGeom>
                <a:avLst/>
                <a:gdLst/>
                <a:ahLst/>
                <a:cxnLst>
                  <a:cxn ang="0">
                    <a:pos x="32" y="8"/>
                  </a:cxn>
                  <a:cxn ang="0">
                    <a:pos x="28" y="5"/>
                  </a:cxn>
                  <a:cxn ang="0">
                    <a:pos x="25" y="9"/>
                  </a:cxn>
                  <a:cxn ang="0">
                    <a:pos x="22" y="12"/>
                  </a:cxn>
                  <a:cxn ang="0">
                    <a:pos x="23" y="9"/>
                  </a:cxn>
                  <a:cxn ang="0">
                    <a:pos x="19" y="21"/>
                  </a:cxn>
                  <a:cxn ang="0">
                    <a:pos x="22" y="23"/>
                  </a:cxn>
                  <a:cxn ang="0">
                    <a:pos x="20" y="21"/>
                  </a:cxn>
                  <a:cxn ang="0">
                    <a:pos x="17" y="26"/>
                  </a:cxn>
                  <a:cxn ang="0">
                    <a:pos x="19" y="28"/>
                  </a:cxn>
                  <a:cxn ang="0">
                    <a:pos x="17" y="26"/>
                  </a:cxn>
                  <a:cxn ang="0">
                    <a:pos x="12" y="29"/>
                  </a:cxn>
                  <a:cxn ang="0">
                    <a:pos x="14" y="31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11" y="31"/>
                  </a:cxn>
                  <a:cxn ang="0">
                    <a:pos x="12" y="29"/>
                  </a:cxn>
                  <a:cxn ang="0">
                    <a:pos x="8" y="26"/>
                  </a:cxn>
                  <a:cxn ang="0">
                    <a:pos x="6" y="28"/>
                  </a:cxn>
                  <a:cxn ang="0">
                    <a:pos x="9" y="26"/>
                  </a:cxn>
                  <a:cxn ang="0">
                    <a:pos x="6" y="18"/>
                  </a:cxn>
                  <a:cxn ang="0">
                    <a:pos x="3" y="20"/>
                  </a:cxn>
                  <a:cxn ang="0">
                    <a:pos x="6" y="20"/>
                  </a:cxn>
                  <a:cxn ang="0">
                    <a:pos x="6" y="12"/>
                  </a:cxn>
                  <a:cxn ang="0">
                    <a:pos x="3" y="12"/>
                  </a:cxn>
                  <a:cxn ang="0">
                    <a:pos x="6" y="14"/>
                  </a:cxn>
                  <a:cxn ang="0">
                    <a:pos x="9" y="6"/>
                  </a:cxn>
                  <a:cxn ang="0">
                    <a:pos x="6" y="5"/>
                  </a:cxn>
                  <a:cxn ang="0">
                    <a:pos x="8" y="8"/>
                  </a:cxn>
                  <a:cxn ang="0">
                    <a:pos x="12" y="5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3" y="29"/>
                  </a:cxn>
                  <a:cxn ang="0">
                    <a:pos x="5" y="31"/>
                  </a:cxn>
                  <a:cxn ang="0">
                    <a:pos x="9" y="34"/>
                  </a:cxn>
                  <a:cxn ang="0">
                    <a:pos x="15" y="34"/>
                  </a:cxn>
                  <a:cxn ang="0">
                    <a:pos x="20" y="31"/>
                  </a:cxn>
                  <a:cxn ang="0">
                    <a:pos x="20" y="29"/>
                  </a:cxn>
                  <a:cxn ang="0">
                    <a:pos x="22" y="29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25" y="24"/>
                  </a:cxn>
                  <a:cxn ang="0">
                    <a:pos x="29" y="12"/>
                  </a:cxn>
                  <a:cxn ang="0">
                    <a:pos x="26" y="11"/>
                  </a:cxn>
                  <a:cxn ang="0">
                    <a:pos x="29" y="12"/>
                  </a:cxn>
                  <a:cxn ang="0">
                    <a:pos x="32" y="8"/>
                  </a:cxn>
                </a:cxnLst>
                <a:rect l="0" t="0" r="r" b="b"/>
                <a:pathLst>
                  <a:path w="32" h="34">
                    <a:moveTo>
                      <a:pt x="32" y="8"/>
                    </a:moveTo>
                    <a:lnTo>
                      <a:pt x="28" y="5"/>
                    </a:lnTo>
                    <a:lnTo>
                      <a:pt x="25" y="9"/>
                    </a:lnTo>
                    <a:lnTo>
                      <a:pt x="22" y="12"/>
                    </a:lnTo>
                    <a:lnTo>
                      <a:pt x="23" y="9"/>
                    </a:lnTo>
                    <a:lnTo>
                      <a:pt x="19" y="21"/>
                    </a:lnTo>
                    <a:lnTo>
                      <a:pt x="22" y="23"/>
                    </a:lnTo>
                    <a:lnTo>
                      <a:pt x="20" y="21"/>
                    </a:lnTo>
                    <a:lnTo>
                      <a:pt x="17" y="26"/>
                    </a:lnTo>
                    <a:lnTo>
                      <a:pt x="19" y="28"/>
                    </a:lnTo>
                    <a:lnTo>
                      <a:pt x="17" y="26"/>
                    </a:lnTo>
                    <a:lnTo>
                      <a:pt x="12" y="29"/>
                    </a:lnTo>
                    <a:lnTo>
                      <a:pt x="14" y="31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11" y="31"/>
                    </a:lnTo>
                    <a:lnTo>
                      <a:pt x="12" y="29"/>
                    </a:lnTo>
                    <a:lnTo>
                      <a:pt x="8" y="26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6" y="18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9" y="6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3" y="29"/>
                    </a:lnTo>
                    <a:lnTo>
                      <a:pt x="5" y="31"/>
                    </a:lnTo>
                    <a:lnTo>
                      <a:pt x="9" y="34"/>
                    </a:lnTo>
                    <a:lnTo>
                      <a:pt x="15" y="34"/>
                    </a:lnTo>
                    <a:lnTo>
                      <a:pt x="20" y="31"/>
                    </a:lnTo>
                    <a:lnTo>
                      <a:pt x="20" y="29"/>
                    </a:lnTo>
                    <a:lnTo>
                      <a:pt x="22" y="29"/>
                    </a:lnTo>
                    <a:lnTo>
                      <a:pt x="25" y="24"/>
                    </a:lnTo>
                    <a:lnTo>
                      <a:pt x="26" y="21"/>
                    </a:lnTo>
                    <a:lnTo>
                      <a:pt x="25" y="24"/>
                    </a:lnTo>
                    <a:lnTo>
                      <a:pt x="29" y="12"/>
                    </a:lnTo>
                    <a:lnTo>
                      <a:pt x="26" y="11"/>
                    </a:lnTo>
                    <a:lnTo>
                      <a:pt x="29" y="12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Rectangle 96"/>
              <p:cNvSpPr>
                <a:spLocks noChangeArrowheads="1"/>
              </p:cNvSpPr>
              <p:nvPr/>
            </p:nvSpPr>
            <p:spPr bwMode="auto">
              <a:xfrm>
                <a:off x="3585" y="2440"/>
                <a:ext cx="80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Rectangle 97"/>
              <p:cNvSpPr>
                <a:spLocks noChangeArrowheads="1"/>
              </p:cNvSpPr>
              <p:nvPr/>
            </p:nvSpPr>
            <p:spPr bwMode="auto">
              <a:xfrm>
                <a:off x="3585" y="2443"/>
                <a:ext cx="80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Rectangle 98"/>
              <p:cNvSpPr>
                <a:spLocks noChangeArrowheads="1"/>
              </p:cNvSpPr>
              <p:nvPr/>
            </p:nvSpPr>
            <p:spPr bwMode="auto">
              <a:xfrm>
                <a:off x="3662" y="2429"/>
                <a:ext cx="6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Rectangle 99"/>
              <p:cNvSpPr>
                <a:spLocks noChangeArrowheads="1"/>
              </p:cNvSpPr>
              <p:nvPr/>
            </p:nvSpPr>
            <p:spPr bwMode="auto">
              <a:xfrm>
                <a:off x="3582" y="2429"/>
                <a:ext cx="7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Rectangle 100"/>
              <p:cNvSpPr>
                <a:spLocks noChangeArrowheads="1"/>
              </p:cNvSpPr>
              <p:nvPr/>
            </p:nvSpPr>
            <p:spPr bwMode="auto">
              <a:xfrm>
                <a:off x="3027" y="3775"/>
                <a:ext cx="3" cy="66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Rectangle 101"/>
              <p:cNvSpPr>
                <a:spLocks noChangeArrowheads="1"/>
              </p:cNvSpPr>
              <p:nvPr/>
            </p:nvSpPr>
            <p:spPr bwMode="auto">
              <a:xfrm>
                <a:off x="3028" y="3774"/>
                <a:ext cx="20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102"/>
              <p:cNvSpPr>
                <a:spLocks/>
              </p:cNvSpPr>
              <p:nvPr/>
            </p:nvSpPr>
            <p:spPr bwMode="auto">
              <a:xfrm>
                <a:off x="2956" y="3729"/>
                <a:ext cx="34" cy="2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2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7"/>
                  </a:cxn>
                  <a:cxn ang="0">
                    <a:pos x="31" y="5"/>
                  </a:cxn>
                  <a:cxn ang="0">
                    <a:pos x="31" y="7"/>
                  </a:cxn>
                  <a:cxn ang="0">
                    <a:pos x="32" y="10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6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5" y="19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4" y="16"/>
                  </a:cxn>
                  <a:cxn ang="0">
                    <a:pos x="34" y="8"/>
                  </a:cxn>
                  <a:cxn ang="0">
                    <a:pos x="34" y="10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2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2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7"/>
                    </a:lnTo>
                    <a:lnTo>
                      <a:pt x="31" y="5"/>
                    </a:lnTo>
                    <a:lnTo>
                      <a:pt x="31" y="7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6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5" y="19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4" y="16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103"/>
              <p:cNvSpPr>
                <a:spLocks/>
              </p:cNvSpPr>
              <p:nvPr/>
            </p:nvSpPr>
            <p:spPr bwMode="auto">
              <a:xfrm>
                <a:off x="2956" y="3728"/>
                <a:ext cx="32" cy="21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4"/>
                  </a:cxn>
                  <a:cxn ang="0">
                    <a:pos x="26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32" y="11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4"/>
                  </a:cxn>
                  <a:cxn ang="0">
                    <a:pos x="26" y="4"/>
                  </a:cxn>
                  <a:cxn ang="0">
                    <a:pos x="26" y="3"/>
                  </a:cxn>
                </a:cxnLst>
                <a:rect l="0" t="0" r="r" b="b"/>
                <a:pathLst>
                  <a:path w="32" h="21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04"/>
              <p:cNvSpPr>
                <a:spLocks/>
              </p:cNvSpPr>
              <p:nvPr/>
            </p:nvSpPr>
            <p:spPr bwMode="auto">
              <a:xfrm>
                <a:off x="2953" y="3728"/>
                <a:ext cx="5" cy="2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1"/>
                  </a:cxn>
                  <a:cxn ang="0">
                    <a:pos x="2" y="21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4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105"/>
              <p:cNvSpPr>
                <a:spLocks/>
              </p:cNvSpPr>
              <p:nvPr/>
            </p:nvSpPr>
            <p:spPr bwMode="auto">
              <a:xfrm>
                <a:off x="2955" y="3766"/>
                <a:ext cx="38" cy="9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7" y="2"/>
                  </a:cxn>
                  <a:cxn ang="0">
                    <a:pos x="29" y="5"/>
                  </a:cxn>
                  <a:cxn ang="0">
                    <a:pos x="29" y="6"/>
                  </a:cxn>
                  <a:cxn ang="0">
                    <a:pos x="29" y="5"/>
                  </a:cxn>
                  <a:cxn ang="0">
                    <a:pos x="33" y="9"/>
                  </a:cxn>
                  <a:cxn ang="0">
                    <a:pos x="33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38" y="9"/>
                  </a:cxn>
                  <a:cxn ang="0">
                    <a:pos x="30" y="2"/>
                  </a:cxn>
                  <a:cxn ang="0">
                    <a:pos x="29" y="3"/>
                  </a:cxn>
                  <a:cxn ang="0">
                    <a:pos x="30" y="3"/>
                  </a:cxn>
                  <a:cxn ang="0">
                    <a:pos x="29" y="0"/>
                  </a:cxn>
                </a:cxnLst>
                <a:rect l="0" t="0" r="r" b="b"/>
                <a:pathLst>
                  <a:path w="38" h="9">
                    <a:moveTo>
                      <a:pt x="29" y="0"/>
                    </a:moveTo>
                    <a:lnTo>
                      <a:pt x="27" y="2"/>
                    </a:lnTo>
                    <a:lnTo>
                      <a:pt x="29" y="5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33" y="9"/>
                    </a:lnTo>
                    <a:lnTo>
                      <a:pt x="33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8" y="9"/>
                    </a:lnTo>
                    <a:lnTo>
                      <a:pt x="30" y="2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06"/>
              <p:cNvSpPr>
                <a:spLocks/>
              </p:cNvSpPr>
              <p:nvPr/>
            </p:nvSpPr>
            <p:spPr bwMode="auto">
              <a:xfrm>
                <a:off x="2953" y="3765"/>
                <a:ext cx="37" cy="9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9" y="0"/>
                  </a:cxn>
                  <a:cxn ang="0">
                    <a:pos x="26" y="0"/>
                  </a:cxn>
                  <a:cxn ang="0">
                    <a:pos x="29" y="6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32" y="9"/>
                  </a:cxn>
                  <a:cxn ang="0">
                    <a:pos x="32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3" y="7"/>
                  </a:cxn>
                  <a:cxn ang="0">
                    <a:pos x="2" y="7"/>
                  </a:cxn>
                  <a:cxn ang="0">
                    <a:pos x="2" y="9"/>
                  </a:cxn>
                  <a:cxn ang="0">
                    <a:pos x="37" y="9"/>
                  </a:cxn>
                  <a:cxn ang="0">
                    <a:pos x="31" y="3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9" y="1"/>
                  </a:cxn>
                  <a:cxn ang="0">
                    <a:pos x="28" y="1"/>
                  </a:cxn>
                  <a:cxn ang="0">
                    <a:pos x="28" y="3"/>
                  </a:cxn>
                  <a:cxn ang="0">
                    <a:pos x="29" y="3"/>
                  </a:cxn>
                </a:cxnLst>
                <a:rect l="0" t="0" r="r" b="b"/>
                <a:pathLst>
                  <a:path w="37" h="9">
                    <a:moveTo>
                      <a:pt x="29" y="3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32" y="9"/>
                    </a:lnTo>
                    <a:lnTo>
                      <a:pt x="32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37" y="9"/>
                    </a:lnTo>
                    <a:lnTo>
                      <a:pt x="31" y="3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9" y="1"/>
                    </a:lnTo>
                    <a:lnTo>
                      <a:pt x="28" y="1"/>
                    </a:lnTo>
                    <a:lnTo>
                      <a:pt x="28" y="3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107"/>
              <p:cNvSpPr>
                <a:spLocks/>
              </p:cNvSpPr>
              <p:nvPr/>
            </p:nvSpPr>
            <p:spPr bwMode="auto">
              <a:xfrm>
                <a:off x="2955" y="3793"/>
                <a:ext cx="35" cy="23"/>
              </a:xfrm>
              <a:custGeom>
                <a:avLst/>
                <a:gdLst/>
                <a:ahLst/>
                <a:cxnLst>
                  <a:cxn ang="0">
                    <a:pos x="32" y="16"/>
                  </a:cxn>
                  <a:cxn ang="0">
                    <a:pos x="27" y="17"/>
                  </a:cxn>
                  <a:cxn ang="0">
                    <a:pos x="33" y="20"/>
                  </a:cxn>
                  <a:cxn ang="0">
                    <a:pos x="35" y="11"/>
                  </a:cxn>
                  <a:cxn ang="0">
                    <a:pos x="33" y="5"/>
                  </a:cxn>
                  <a:cxn ang="0">
                    <a:pos x="27" y="2"/>
                  </a:cxn>
                  <a:cxn ang="0">
                    <a:pos x="12" y="0"/>
                  </a:cxn>
                  <a:cxn ang="0">
                    <a:pos x="4" y="2"/>
                  </a:cxn>
                  <a:cxn ang="0">
                    <a:pos x="1" y="7"/>
                  </a:cxn>
                  <a:cxn ang="0">
                    <a:pos x="0" y="14"/>
                  </a:cxn>
                  <a:cxn ang="0">
                    <a:pos x="3" y="19"/>
                  </a:cxn>
                  <a:cxn ang="0">
                    <a:pos x="11" y="23"/>
                  </a:cxn>
                  <a:cxn ang="0">
                    <a:pos x="18" y="22"/>
                  </a:cxn>
                  <a:cxn ang="0">
                    <a:pos x="23" y="14"/>
                  </a:cxn>
                  <a:cxn ang="0">
                    <a:pos x="21" y="7"/>
                  </a:cxn>
                  <a:cxn ang="0">
                    <a:pos x="18" y="2"/>
                  </a:cxn>
                  <a:cxn ang="0">
                    <a:pos x="20" y="8"/>
                  </a:cxn>
                  <a:cxn ang="0">
                    <a:pos x="18" y="8"/>
                  </a:cxn>
                  <a:cxn ang="0">
                    <a:pos x="21" y="11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0" y="17"/>
                  </a:cxn>
                  <a:cxn ang="0">
                    <a:pos x="17" y="19"/>
                  </a:cxn>
                  <a:cxn ang="0">
                    <a:pos x="12" y="22"/>
                  </a:cxn>
                  <a:cxn ang="0">
                    <a:pos x="11" y="20"/>
                  </a:cxn>
                  <a:cxn ang="0">
                    <a:pos x="12" y="20"/>
                  </a:cxn>
                  <a:cxn ang="0">
                    <a:pos x="4" y="16"/>
                  </a:cxn>
                  <a:cxn ang="0">
                    <a:pos x="4" y="17"/>
                  </a:cxn>
                  <a:cxn ang="0">
                    <a:pos x="1" y="13"/>
                  </a:cxn>
                  <a:cxn ang="0">
                    <a:pos x="3" y="11"/>
                  </a:cxn>
                  <a:cxn ang="0">
                    <a:pos x="3" y="13"/>
                  </a:cxn>
                  <a:cxn ang="0">
                    <a:pos x="3" y="7"/>
                  </a:cxn>
                  <a:cxn ang="0">
                    <a:pos x="7" y="5"/>
                  </a:cxn>
                  <a:cxn ang="0">
                    <a:pos x="6" y="5"/>
                  </a:cxn>
                  <a:cxn ang="0">
                    <a:pos x="20" y="4"/>
                  </a:cxn>
                  <a:cxn ang="0">
                    <a:pos x="27" y="4"/>
                  </a:cxn>
                  <a:cxn ang="0">
                    <a:pos x="32" y="8"/>
                  </a:cxn>
                  <a:cxn ang="0">
                    <a:pos x="30" y="8"/>
                  </a:cxn>
                  <a:cxn ang="0">
                    <a:pos x="33" y="11"/>
                  </a:cxn>
                  <a:cxn ang="0">
                    <a:pos x="32" y="14"/>
                  </a:cxn>
                  <a:cxn ang="0">
                    <a:pos x="32" y="14"/>
                  </a:cxn>
                  <a:cxn ang="0">
                    <a:pos x="32" y="19"/>
                  </a:cxn>
                  <a:cxn ang="0">
                    <a:pos x="29" y="19"/>
                  </a:cxn>
                  <a:cxn ang="0">
                    <a:pos x="30" y="20"/>
                  </a:cxn>
                  <a:cxn ang="0">
                    <a:pos x="29" y="19"/>
                  </a:cxn>
                  <a:cxn ang="0">
                    <a:pos x="33" y="19"/>
                  </a:cxn>
                </a:cxnLst>
                <a:rect l="0" t="0" r="r" b="b"/>
                <a:pathLst>
                  <a:path w="35" h="23">
                    <a:moveTo>
                      <a:pt x="33" y="19"/>
                    </a:moveTo>
                    <a:lnTo>
                      <a:pt x="32" y="16"/>
                    </a:lnTo>
                    <a:lnTo>
                      <a:pt x="29" y="17"/>
                    </a:lnTo>
                    <a:lnTo>
                      <a:pt x="27" y="17"/>
                    </a:lnTo>
                    <a:lnTo>
                      <a:pt x="27" y="23"/>
                    </a:lnTo>
                    <a:lnTo>
                      <a:pt x="33" y="20"/>
                    </a:lnTo>
                    <a:lnTo>
                      <a:pt x="35" y="16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33" y="5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19"/>
                    </a:lnTo>
                    <a:lnTo>
                      <a:pt x="6" y="22"/>
                    </a:lnTo>
                    <a:lnTo>
                      <a:pt x="11" y="23"/>
                    </a:lnTo>
                    <a:lnTo>
                      <a:pt x="14" y="23"/>
                    </a:lnTo>
                    <a:lnTo>
                      <a:pt x="18" y="22"/>
                    </a:lnTo>
                    <a:lnTo>
                      <a:pt x="21" y="19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7" y="5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18" y="8"/>
                    </a:lnTo>
                    <a:lnTo>
                      <a:pt x="20" y="13"/>
                    </a:lnTo>
                    <a:lnTo>
                      <a:pt x="21" y="11"/>
                    </a:lnTo>
                    <a:lnTo>
                      <a:pt x="20" y="11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18" y="17"/>
                    </a:lnTo>
                    <a:lnTo>
                      <a:pt x="20" y="17"/>
                    </a:lnTo>
                    <a:lnTo>
                      <a:pt x="20" y="16"/>
                    </a:lnTo>
                    <a:lnTo>
                      <a:pt x="17" y="19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12" y="20"/>
                    </a:lnTo>
                    <a:lnTo>
                      <a:pt x="7" y="19"/>
                    </a:lnTo>
                    <a:lnTo>
                      <a:pt x="4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12" y="4"/>
                    </a:lnTo>
                    <a:lnTo>
                      <a:pt x="20" y="4"/>
                    </a:lnTo>
                    <a:lnTo>
                      <a:pt x="27" y="5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32" y="8"/>
                    </a:lnTo>
                    <a:lnTo>
                      <a:pt x="32" y="7"/>
                    </a:lnTo>
                    <a:lnTo>
                      <a:pt x="30" y="8"/>
                    </a:lnTo>
                    <a:lnTo>
                      <a:pt x="32" y="13"/>
                    </a:lnTo>
                    <a:lnTo>
                      <a:pt x="33" y="11"/>
                    </a:lnTo>
                    <a:lnTo>
                      <a:pt x="32" y="11"/>
                    </a:lnTo>
                    <a:lnTo>
                      <a:pt x="32" y="14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9" y="19"/>
                    </a:lnTo>
                    <a:lnTo>
                      <a:pt x="29" y="20"/>
                    </a:lnTo>
                    <a:lnTo>
                      <a:pt x="30" y="20"/>
                    </a:lnTo>
                    <a:lnTo>
                      <a:pt x="30" y="19"/>
                    </a:lnTo>
                    <a:lnTo>
                      <a:pt x="29" y="19"/>
                    </a:lnTo>
                    <a:lnTo>
                      <a:pt x="30" y="20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108"/>
              <p:cNvSpPr>
                <a:spLocks/>
              </p:cNvSpPr>
              <p:nvPr/>
            </p:nvSpPr>
            <p:spPr bwMode="auto">
              <a:xfrm>
                <a:off x="2984" y="3800"/>
                <a:ext cx="4" cy="1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3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1" y="6"/>
                  </a:cxn>
                  <a:cxn ang="0">
                    <a:pos x="3" y="4"/>
                  </a:cxn>
                  <a:cxn ang="0">
                    <a:pos x="1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4" h="13">
                    <a:moveTo>
                      <a:pt x="0" y="12"/>
                    </a:moveTo>
                    <a:lnTo>
                      <a:pt x="3" y="13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109"/>
              <p:cNvSpPr>
                <a:spLocks/>
              </p:cNvSpPr>
              <p:nvPr/>
            </p:nvSpPr>
            <p:spPr bwMode="auto">
              <a:xfrm>
                <a:off x="2958" y="3795"/>
                <a:ext cx="30" cy="9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0" y="5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9" y="0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0" y="8"/>
                  </a:cxn>
                  <a:cxn ang="0">
                    <a:pos x="1" y="9"/>
                  </a:cxn>
                  <a:cxn ang="0">
                    <a:pos x="4" y="5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9" y="3"/>
                  </a:cxn>
                  <a:cxn ang="0">
                    <a:pos x="17" y="3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4" y="5"/>
                  </a:cxn>
                  <a:cxn ang="0">
                    <a:pos x="29" y="8"/>
                  </a:cxn>
                </a:cxnLst>
                <a:rect l="0" t="0" r="r" b="b"/>
                <a:pathLst>
                  <a:path w="30" h="9">
                    <a:moveTo>
                      <a:pt x="29" y="8"/>
                    </a:moveTo>
                    <a:lnTo>
                      <a:pt x="30" y="5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9" y="3"/>
                    </a:lnTo>
                    <a:lnTo>
                      <a:pt x="17" y="3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110"/>
              <p:cNvSpPr>
                <a:spLocks/>
              </p:cNvSpPr>
              <p:nvPr/>
            </p:nvSpPr>
            <p:spPr bwMode="auto">
              <a:xfrm>
                <a:off x="2956" y="3795"/>
                <a:ext cx="10" cy="20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8" y="0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3" y="17"/>
                  </a:cxn>
                  <a:cxn ang="0">
                    <a:pos x="8" y="20"/>
                  </a:cxn>
                  <a:cxn ang="0">
                    <a:pos x="10" y="17"/>
                  </a:cxn>
                  <a:cxn ang="0">
                    <a:pos x="5" y="14"/>
                  </a:cxn>
                  <a:cxn ang="0">
                    <a:pos x="3" y="15"/>
                  </a:cxn>
                  <a:cxn ang="0">
                    <a:pos x="5" y="15"/>
                  </a:cxn>
                  <a:cxn ang="0">
                    <a:pos x="3" y="11"/>
                  </a:cxn>
                  <a:cxn ang="0">
                    <a:pos x="2" y="11"/>
                  </a:cxn>
                  <a:cxn ang="0">
                    <a:pos x="3" y="11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3" y="11"/>
                  </a:cxn>
                  <a:cxn ang="0">
                    <a:pos x="5" y="6"/>
                  </a:cxn>
                  <a:cxn ang="0">
                    <a:pos x="3" y="5"/>
                  </a:cxn>
                  <a:cxn ang="0">
                    <a:pos x="5" y="6"/>
                  </a:cxn>
                  <a:cxn ang="0">
                    <a:pos x="10" y="3"/>
                  </a:cxn>
                </a:cxnLst>
                <a:rect l="0" t="0" r="r" b="b"/>
                <a:pathLst>
                  <a:path w="10" h="20">
                    <a:moveTo>
                      <a:pt x="10" y="3"/>
                    </a:moveTo>
                    <a:lnTo>
                      <a:pt x="8" y="0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8" y="20"/>
                    </a:lnTo>
                    <a:lnTo>
                      <a:pt x="10" y="17"/>
                    </a:lnTo>
                    <a:lnTo>
                      <a:pt x="5" y="14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5" y="6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111"/>
              <p:cNvSpPr>
                <a:spLocks/>
              </p:cNvSpPr>
              <p:nvPr/>
            </p:nvSpPr>
            <p:spPr bwMode="auto">
              <a:xfrm>
                <a:off x="2956" y="3807"/>
                <a:ext cx="19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3" y="6"/>
                  </a:cxn>
                  <a:cxn ang="0">
                    <a:pos x="8" y="8"/>
                  </a:cxn>
                  <a:cxn ang="0">
                    <a:pos x="11" y="8"/>
                  </a:cxn>
                  <a:cxn ang="0">
                    <a:pos x="16" y="6"/>
                  </a:cxn>
                  <a:cxn ang="0">
                    <a:pos x="14" y="6"/>
                  </a:cxn>
                  <a:cxn ang="0">
                    <a:pos x="16" y="6"/>
                  </a:cxn>
                  <a:cxn ang="0">
                    <a:pos x="19" y="2"/>
                  </a:cxn>
                  <a:cxn ang="0">
                    <a:pos x="17" y="0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0" y="5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6"/>
                  </a:cxn>
                  <a:cxn ang="0">
                    <a:pos x="10" y="5"/>
                  </a:cxn>
                  <a:cxn ang="0">
                    <a:pos x="5" y="3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2" y="0"/>
                  </a:cxn>
                </a:cxnLst>
                <a:rect l="0" t="0" r="r" b="b"/>
                <a:pathLst>
                  <a:path w="19" h="8">
                    <a:moveTo>
                      <a:pt x="2" y="0"/>
                    </a:moveTo>
                    <a:lnTo>
                      <a:pt x="0" y="2"/>
                    </a:lnTo>
                    <a:lnTo>
                      <a:pt x="3" y="6"/>
                    </a:lnTo>
                    <a:lnTo>
                      <a:pt x="8" y="8"/>
                    </a:lnTo>
                    <a:lnTo>
                      <a:pt x="11" y="8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10" y="5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112"/>
              <p:cNvSpPr>
                <a:spLocks/>
              </p:cNvSpPr>
              <p:nvPr/>
            </p:nvSpPr>
            <p:spPr bwMode="auto">
              <a:xfrm>
                <a:off x="2969" y="3795"/>
                <a:ext cx="7" cy="20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20"/>
                  </a:cxn>
                  <a:cxn ang="0">
                    <a:pos x="6" y="17"/>
                  </a:cxn>
                  <a:cxn ang="0">
                    <a:pos x="7" y="12"/>
                  </a:cxn>
                  <a:cxn ang="0">
                    <a:pos x="7" y="9"/>
                  </a:cxn>
                  <a:cxn ang="0">
                    <a:pos x="6" y="5"/>
                  </a:cxn>
                  <a:cxn ang="0">
                    <a:pos x="6" y="3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3" y="6"/>
                  </a:cxn>
                  <a:cxn ang="0">
                    <a:pos x="4" y="11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3" y="15"/>
                  </a:cxn>
                  <a:cxn ang="0">
                    <a:pos x="4" y="15"/>
                  </a:cxn>
                  <a:cxn ang="0">
                    <a:pos x="4" y="14"/>
                  </a:cxn>
                  <a:cxn ang="0">
                    <a:pos x="0" y="17"/>
                  </a:cxn>
                </a:cxnLst>
                <a:rect l="0" t="0" r="r" b="b"/>
                <a:pathLst>
                  <a:path w="7" h="20">
                    <a:moveTo>
                      <a:pt x="0" y="17"/>
                    </a:moveTo>
                    <a:lnTo>
                      <a:pt x="1" y="20"/>
                    </a:lnTo>
                    <a:lnTo>
                      <a:pt x="6" y="17"/>
                    </a:lnTo>
                    <a:lnTo>
                      <a:pt x="7" y="12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4" y="1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113"/>
              <p:cNvSpPr>
                <a:spLocks/>
              </p:cNvSpPr>
              <p:nvPr/>
            </p:nvSpPr>
            <p:spPr bwMode="auto">
              <a:xfrm>
                <a:off x="2967" y="3795"/>
                <a:ext cx="9" cy="9"/>
              </a:xfrm>
              <a:custGeom>
                <a:avLst/>
                <a:gdLst/>
                <a:ahLst/>
                <a:cxnLst>
                  <a:cxn ang="0">
                    <a:pos x="8" y="9"/>
                  </a:cxn>
                  <a:cxn ang="0">
                    <a:pos x="9" y="8"/>
                  </a:cxn>
                  <a:cxn ang="0">
                    <a:pos x="6" y="3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8" y="9"/>
                  </a:cxn>
                </a:cxnLst>
                <a:rect l="0" t="0" r="r" b="b"/>
                <a:pathLst>
                  <a:path w="9" h="9">
                    <a:moveTo>
                      <a:pt x="8" y="9"/>
                    </a:moveTo>
                    <a:lnTo>
                      <a:pt x="9" y="8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Rectangle 114"/>
              <p:cNvSpPr>
                <a:spLocks noChangeArrowheads="1"/>
              </p:cNvSpPr>
              <p:nvPr/>
            </p:nvSpPr>
            <p:spPr bwMode="auto">
              <a:xfrm>
                <a:off x="3028" y="3885"/>
                <a:ext cx="20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115"/>
              <p:cNvSpPr>
                <a:spLocks/>
              </p:cNvSpPr>
              <p:nvPr/>
            </p:nvSpPr>
            <p:spPr bwMode="auto">
              <a:xfrm>
                <a:off x="2956" y="3841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9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7"/>
                  </a:cxn>
                  <a:cxn ang="0">
                    <a:pos x="31" y="7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7"/>
                  </a:cxn>
                  <a:cxn ang="0">
                    <a:pos x="34" y="9"/>
                  </a:cxn>
                  <a:cxn ang="0">
                    <a:pos x="34" y="7"/>
                  </a:cxn>
                  <a:cxn ang="0">
                    <a:pos x="32" y="4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2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116"/>
              <p:cNvSpPr>
                <a:spLocks/>
              </p:cNvSpPr>
              <p:nvPr/>
            </p:nvSpPr>
            <p:spPr bwMode="auto">
              <a:xfrm>
                <a:off x="2956" y="3839"/>
                <a:ext cx="32" cy="2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5"/>
                  </a:cxn>
                  <a:cxn ang="0">
                    <a:pos x="26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6"/>
                  </a:cxn>
                  <a:cxn ang="0">
                    <a:pos x="31" y="16"/>
                  </a:cxn>
                  <a:cxn ang="0">
                    <a:pos x="29" y="19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5" y="19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32" y="11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3"/>
                  </a:cxn>
                </a:cxnLst>
                <a:rect l="0" t="0" r="r" b="b"/>
                <a:pathLst>
                  <a:path w="32" h="22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5" y="19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117"/>
              <p:cNvSpPr>
                <a:spLocks/>
              </p:cNvSpPr>
              <p:nvPr/>
            </p:nvSpPr>
            <p:spPr bwMode="auto">
              <a:xfrm>
                <a:off x="2953" y="3839"/>
                <a:ext cx="5" cy="2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2"/>
                  </a:cxn>
                  <a:cxn ang="0">
                    <a:pos x="2" y="22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5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118"/>
              <p:cNvSpPr>
                <a:spLocks/>
              </p:cNvSpPr>
              <p:nvPr/>
            </p:nvSpPr>
            <p:spPr bwMode="auto">
              <a:xfrm>
                <a:off x="2955" y="3877"/>
                <a:ext cx="38" cy="1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7" y="2"/>
                  </a:cxn>
                  <a:cxn ang="0">
                    <a:pos x="29" y="5"/>
                  </a:cxn>
                  <a:cxn ang="0">
                    <a:pos x="29" y="7"/>
                  </a:cxn>
                  <a:cxn ang="0">
                    <a:pos x="29" y="5"/>
                  </a:cxn>
                  <a:cxn ang="0">
                    <a:pos x="33" y="10"/>
                  </a:cxn>
                  <a:cxn ang="0">
                    <a:pos x="33" y="7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38" y="10"/>
                  </a:cxn>
                  <a:cxn ang="0">
                    <a:pos x="30" y="2"/>
                  </a:cxn>
                  <a:cxn ang="0">
                    <a:pos x="29" y="3"/>
                  </a:cxn>
                  <a:cxn ang="0">
                    <a:pos x="30" y="3"/>
                  </a:cxn>
                  <a:cxn ang="0">
                    <a:pos x="29" y="0"/>
                  </a:cxn>
                </a:cxnLst>
                <a:rect l="0" t="0" r="r" b="b"/>
                <a:pathLst>
                  <a:path w="38" h="10">
                    <a:moveTo>
                      <a:pt x="29" y="0"/>
                    </a:moveTo>
                    <a:lnTo>
                      <a:pt x="27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33" y="10"/>
                    </a:lnTo>
                    <a:lnTo>
                      <a:pt x="3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8" y="10"/>
                    </a:lnTo>
                    <a:lnTo>
                      <a:pt x="30" y="2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119"/>
              <p:cNvSpPr>
                <a:spLocks/>
              </p:cNvSpPr>
              <p:nvPr/>
            </p:nvSpPr>
            <p:spPr bwMode="auto">
              <a:xfrm>
                <a:off x="2953" y="3876"/>
                <a:ext cx="37" cy="9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9" y="0"/>
                  </a:cxn>
                  <a:cxn ang="0">
                    <a:pos x="26" y="0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32" y="9"/>
                  </a:cxn>
                  <a:cxn ang="0">
                    <a:pos x="32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2" y="9"/>
                  </a:cxn>
                  <a:cxn ang="0">
                    <a:pos x="37" y="9"/>
                  </a:cxn>
                  <a:cxn ang="0">
                    <a:pos x="31" y="3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9" y="1"/>
                  </a:cxn>
                  <a:cxn ang="0">
                    <a:pos x="28" y="1"/>
                  </a:cxn>
                  <a:cxn ang="0">
                    <a:pos x="28" y="3"/>
                  </a:cxn>
                  <a:cxn ang="0">
                    <a:pos x="29" y="3"/>
                  </a:cxn>
                </a:cxnLst>
                <a:rect l="0" t="0" r="r" b="b"/>
                <a:pathLst>
                  <a:path w="37" h="9">
                    <a:moveTo>
                      <a:pt x="29" y="3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32" y="9"/>
                    </a:lnTo>
                    <a:lnTo>
                      <a:pt x="32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7" y="9"/>
                    </a:lnTo>
                    <a:lnTo>
                      <a:pt x="31" y="3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9" y="1"/>
                    </a:lnTo>
                    <a:lnTo>
                      <a:pt x="28" y="1"/>
                    </a:lnTo>
                    <a:lnTo>
                      <a:pt x="28" y="3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120"/>
              <p:cNvSpPr>
                <a:spLocks/>
              </p:cNvSpPr>
              <p:nvPr/>
            </p:nvSpPr>
            <p:spPr bwMode="auto">
              <a:xfrm>
                <a:off x="2956" y="3905"/>
                <a:ext cx="34" cy="2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"/>
                  </a:cxn>
                  <a:cxn ang="0">
                    <a:pos x="25" y="0"/>
                  </a:cxn>
                  <a:cxn ang="0">
                    <a:pos x="20" y="3"/>
                  </a:cxn>
                  <a:cxn ang="0">
                    <a:pos x="17" y="11"/>
                  </a:cxn>
                  <a:cxn ang="0">
                    <a:pos x="16" y="14"/>
                  </a:cxn>
                  <a:cxn ang="0">
                    <a:pos x="16" y="17"/>
                  </a:cxn>
                  <a:cxn ang="0">
                    <a:pos x="14" y="17"/>
                  </a:cxn>
                  <a:cxn ang="0">
                    <a:pos x="11" y="20"/>
                  </a:cxn>
                  <a:cxn ang="0">
                    <a:pos x="6" y="18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3" y="14"/>
                  </a:cxn>
                  <a:cxn ang="0">
                    <a:pos x="3" y="14"/>
                  </a:cxn>
                  <a:cxn ang="0">
                    <a:pos x="2" y="8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6" y="6"/>
                  </a:cxn>
                  <a:cxn ang="0">
                    <a:pos x="16" y="6"/>
                  </a:cxn>
                  <a:cxn ang="0">
                    <a:pos x="17" y="8"/>
                  </a:cxn>
                  <a:cxn ang="0">
                    <a:pos x="17" y="15"/>
                  </a:cxn>
                  <a:cxn ang="0">
                    <a:pos x="20" y="18"/>
                  </a:cxn>
                  <a:cxn ang="0">
                    <a:pos x="20" y="18"/>
                  </a:cxn>
                  <a:cxn ang="0">
                    <a:pos x="25" y="21"/>
                  </a:cxn>
                  <a:cxn ang="0">
                    <a:pos x="32" y="20"/>
                  </a:cxn>
                  <a:cxn ang="0">
                    <a:pos x="34" y="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1" y="18"/>
                  </a:cxn>
                  <a:cxn ang="0">
                    <a:pos x="28" y="18"/>
                  </a:cxn>
                  <a:cxn ang="0">
                    <a:pos x="28" y="18"/>
                  </a:cxn>
                  <a:cxn ang="0">
                    <a:pos x="25" y="20"/>
                  </a:cxn>
                  <a:cxn ang="0">
                    <a:pos x="23" y="17"/>
                  </a:cxn>
                  <a:cxn ang="0">
                    <a:pos x="20" y="17"/>
                  </a:cxn>
                  <a:cxn ang="0">
                    <a:pos x="20" y="14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16" y="3"/>
                  </a:cxn>
                  <a:cxn ang="0">
                    <a:pos x="16" y="1"/>
                  </a:cxn>
                  <a:cxn ang="0">
                    <a:pos x="6" y="0"/>
                  </a:cxn>
                  <a:cxn ang="0">
                    <a:pos x="2" y="1"/>
                  </a:cxn>
                  <a:cxn ang="0">
                    <a:pos x="0" y="8"/>
                  </a:cxn>
                  <a:cxn ang="0">
                    <a:pos x="2" y="20"/>
                  </a:cxn>
                  <a:cxn ang="0">
                    <a:pos x="6" y="21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20" y="12"/>
                  </a:cxn>
                  <a:cxn ang="0">
                    <a:pos x="20" y="9"/>
                  </a:cxn>
                  <a:cxn ang="0">
                    <a:pos x="20" y="9"/>
                  </a:cxn>
                  <a:cxn ang="0">
                    <a:pos x="20" y="4"/>
                  </a:cxn>
                  <a:cxn ang="0">
                    <a:pos x="23" y="4"/>
                  </a:cxn>
                  <a:cxn ang="0">
                    <a:pos x="25" y="1"/>
                  </a:cxn>
                  <a:cxn ang="0">
                    <a:pos x="28" y="3"/>
                  </a:cxn>
                  <a:cxn ang="0">
                    <a:pos x="28" y="3"/>
                  </a:cxn>
                  <a:cxn ang="0">
                    <a:pos x="31" y="3"/>
                  </a:cxn>
                  <a:cxn ang="0">
                    <a:pos x="31" y="9"/>
                  </a:cxn>
                </a:cxnLst>
                <a:rect l="0" t="0" r="r" b="b"/>
                <a:pathLst>
                  <a:path w="34" h="21">
                    <a:moveTo>
                      <a:pt x="31" y="9"/>
                    </a:moveTo>
                    <a:lnTo>
                      <a:pt x="34" y="8"/>
                    </a:lnTo>
                    <a:lnTo>
                      <a:pt x="32" y="3"/>
                    </a:lnTo>
                    <a:lnTo>
                      <a:pt x="32" y="1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2" y="1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17" y="11"/>
                    </a:lnTo>
                    <a:lnTo>
                      <a:pt x="17" y="8"/>
                    </a:lnTo>
                    <a:lnTo>
                      <a:pt x="16" y="14"/>
                    </a:lnTo>
                    <a:lnTo>
                      <a:pt x="17" y="14"/>
                    </a:lnTo>
                    <a:lnTo>
                      <a:pt x="16" y="17"/>
                    </a:lnTo>
                    <a:lnTo>
                      <a:pt x="16" y="15"/>
                    </a:lnTo>
                    <a:lnTo>
                      <a:pt x="14" y="17"/>
                    </a:lnTo>
                    <a:lnTo>
                      <a:pt x="11" y="18"/>
                    </a:lnTo>
                    <a:lnTo>
                      <a:pt x="11" y="20"/>
                    </a:lnTo>
                    <a:lnTo>
                      <a:pt x="11" y="18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8" y="18"/>
                    </a:lnTo>
                    <a:lnTo>
                      <a:pt x="5" y="17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4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8" y="3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20" y="18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22" y="20"/>
                    </a:lnTo>
                    <a:lnTo>
                      <a:pt x="25" y="21"/>
                    </a:lnTo>
                    <a:lnTo>
                      <a:pt x="29" y="21"/>
                    </a:lnTo>
                    <a:lnTo>
                      <a:pt x="32" y="20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4"/>
                    </a:lnTo>
                    <a:lnTo>
                      <a:pt x="29" y="18"/>
                    </a:lnTo>
                    <a:lnTo>
                      <a:pt x="31" y="18"/>
                    </a:lnTo>
                    <a:lnTo>
                      <a:pt x="31" y="17"/>
                    </a:lnTo>
                    <a:lnTo>
                      <a:pt x="28" y="18"/>
                    </a:lnTo>
                    <a:lnTo>
                      <a:pt x="28" y="20"/>
                    </a:lnTo>
                    <a:lnTo>
                      <a:pt x="28" y="18"/>
                    </a:lnTo>
                    <a:lnTo>
                      <a:pt x="25" y="18"/>
                    </a:lnTo>
                    <a:lnTo>
                      <a:pt x="25" y="20"/>
                    </a:lnTo>
                    <a:lnTo>
                      <a:pt x="26" y="18"/>
                    </a:lnTo>
                    <a:lnTo>
                      <a:pt x="23" y="17"/>
                    </a:lnTo>
                    <a:lnTo>
                      <a:pt x="22" y="15"/>
                    </a:lnTo>
                    <a:lnTo>
                      <a:pt x="20" y="17"/>
                    </a:lnTo>
                    <a:lnTo>
                      <a:pt x="22" y="17"/>
                    </a:lnTo>
                    <a:lnTo>
                      <a:pt x="20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19" y="8"/>
                    </a:lnTo>
                    <a:lnTo>
                      <a:pt x="20" y="11"/>
                    </a:lnTo>
                    <a:lnTo>
                      <a:pt x="17" y="4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6" y="21"/>
                    </a:lnTo>
                    <a:lnTo>
                      <a:pt x="13" y="21"/>
                    </a:lnTo>
                    <a:lnTo>
                      <a:pt x="16" y="20"/>
                    </a:lnTo>
                    <a:lnTo>
                      <a:pt x="17" y="18"/>
                    </a:lnTo>
                    <a:lnTo>
                      <a:pt x="16" y="20"/>
                    </a:lnTo>
                    <a:lnTo>
                      <a:pt x="17" y="18"/>
                    </a:lnTo>
                    <a:lnTo>
                      <a:pt x="20" y="12"/>
                    </a:lnTo>
                    <a:lnTo>
                      <a:pt x="19" y="15"/>
                    </a:lnTo>
                    <a:lnTo>
                      <a:pt x="20" y="9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4"/>
                    </a:lnTo>
                    <a:lnTo>
                      <a:pt x="26" y="3"/>
                    </a:lnTo>
                    <a:lnTo>
                      <a:pt x="25" y="1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1"/>
                    </a:lnTo>
                    <a:lnTo>
                      <a:pt x="28" y="3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29" y="4"/>
                    </a:lnTo>
                    <a:lnTo>
                      <a:pt x="3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121"/>
              <p:cNvSpPr>
                <a:spLocks/>
              </p:cNvSpPr>
              <p:nvPr/>
            </p:nvSpPr>
            <p:spPr bwMode="auto">
              <a:xfrm>
                <a:off x="2955" y="3902"/>
                <a:ext cx="33" cy="2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6" y="3"/>
                  </a:cxn>
                  <a:cxn ang="0">
                    <a:pos x="23" y="6"/>
                  </a:cxn>
                  <a:cxn ang="0">
                    <a:pos x="20" y="9"/>
                  </a:cxn>
                  <a:cxn ang="0">
                    <a:pos x="20" y="15"/>
                  </a:cxn>
                  <a:cxn ang="0">
                    <a:pos x="18" y="17"/>
                  </a:cxn>
                  <a:cxn ang="0">
                    <a:pos x="12" y="21"/>
                  </a:cxn>
                  <a:cxn ang="0">
                    <a:pos x="12" y="21"/>
                  </a:cxn>
                  <a:cxn ang="0">
                    <a:pos x="7" y="23"/>
                  </a:cxn>
                  <a:cxn ang="0">
                    <a:pos x="6" y="20"/>
                  </a:cxn>
                  <a:cxn ang="0">
                    <a:pos x="3" y="20"/>
                  </a:cxn>
                  <a:cxn ang="0">
                    <a:pos x="3" y="15"/>
                  </a:cxn>
                  <a:cxn ang="0">
                    <a:pos x="3" y="15"/>
                  </a:cxn>
                  <a:cxn ang="0">
                    <a:pos x="1" y="9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9" y="3"/>
                  </a:cxn>
                  <a:cxn ang="0">
                    <a:pos x="7" y="3"/>
                  </a:cxn>
                  <a:cxn ang="0">
                    <a:pos x="12" y="1"/>
                  </a:cxn>
                  <a:cxn ang="0">
                    <a:pos x="15" y="4"/>
                  </a:cxn>
                  <a:cxn ang="0">
                    <a:pos x="18" y="6"/>
                  </a:cxn>
                  <a:cxn ang="0">
                    <a:pos x="20" y="11"/>
                  </a:cxn>
                  <a:cxn ang="0">
                    <a:pos x="18" y="11"/>
                  </a:cxn>
                  <a:cxn ang="0">
                    <a:pos x="20" y="14"/>
                  </a:cxn>
                  <a:cxn ang="0">
                    <a:pos x="26" y="21"/>
                  </a:cxn>
                  <a:cxn ang="0">
                    <a:pos x="33" y="20"/>
                  </a:cxn>
                  <a:cxn ang="0">
                    <a:pos x="29" y="18"/>
                  </a:cxn>
                  <a:cxn ang="0">
                    <a:pos x="29" y="18"/>
                  </a:cxn>
                  <a:cxn ang="0">
                    <a:pos x="26" y="20"/>
                  </a:cxn>
                  <a:cxn ang="0">
                    <a:pos x="24" y="17"/>
                  </a:cxn>
                  <a:cxn ang="0">
                    <a:pos x="24" y="18"/>
                  </a:cxn>
                  <a:cxn ang="0">
                    <a:pos x="21" y="15"/>
                  </a:cxn>
                  <a:cxn ang="0">
                    <a:pos x="21" y="9"/>
                  </a:cxn>
                  <a:cxn ang="0">
                    <a:pos x="20" y="6"/>
                  </a:cxn>
                  <a:cxn ang="0">
                    <a:pos x="20" y="4"/>
                  </a:cxn>
                  <a:cxn ang="0">
                    <a:pos x="14" y="0"/>
                  </a:cxn>
                  <a:cxn ang="0">
                    <a:pos x="4" y="1"/>
                  </a:cxn>
                  <a:cxn ang="0">
                    <a:pos x="0" y="9"/>
                  </a:cxn>
                  <a:cxn ang="0">
                    <a:pos x="1" y="21"/>
                  </a:cxn>
                  <a:cxn ang="0">
                    <a:pos x="4" y="23"/>
                  </a:cxn>
                  <a:cxn ang="0">
                    <a:pos x="14" y="24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1" y="17"/>
                  </a:cxn>
                  <a:cxn ang="0">
                    <a:pos x="21" y="9"/>
                  </a:cxn>
                  <a:cxn ang="0">
                    <a:pos x="24" y="7"/>
                  </a:cxn>
                  <a:cxn ang="0">
                    <a:pos x="24" y="7"/>
                  </a:cxn>
                  <a:cxn ang="0">
                    <a:pos x="26" y="4"/>
                  </a:cxn>
                  <a:cxn ang="0">
                    <a:pos x="29" y="6"/>
                  </a:cxn>
                  <a:cxn ang="0">
                    <a:pos x="29" y="6"/>
                  </a:cxn>
                </a:cxnLst>
                <a:rect l="0" t="0" r="r" b="b"/>
                <a:pathLst>
                  <a:path w="33" h="24">
                    <a:moveTo>
                      <a:pt x="32" y="7"/>
                    </a:moveTo>
                    <a:lnTo>
                      <a:pt x="33" y="4"/>
                    </a:lnTo>
                    <a:lnTo>
                      <a:pt x="30" y="3"/>
                    </a:lnTo>
                    <a:lnTo>
                      <a:pt x="26" y="3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20" y="12"/>
                    </a:lnTo>
                    <a:lnTo>
                      <a:pt x="20" y="9"/>
                    </a:lnTo>
                    <a:lnTo>
                      <a:pt x="18" y="15"/>
                    </a:lnTo>
                    <a:lnTo>
                      <a:pt x="20" y="15"/>
                    </a:lnTo>
                    <a:lnTo>
                      <a:pt x="18" y="18"/>
                    </a:lnTo>
                    <a:lnTo>
                      <a:pt x="18" y="17"/>
                    </a:lnTo>
                    <a:lnTo>
                      <a:pt x="15" y="20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9" y="21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3" y="15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5" y="4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20" y="11"/>
                    </a:lnTo>
                    <a:lnTo>
                      <a:pt x="20" y="9"/>
                    </a:lnTo>
                    <a:lnTo>
                      <a:pt x="18" y="11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3" y="20"/>
                    </a:lnTo>
                    <a:lnTo>
                      <a:pt x="26" y="21"/>
                    </a:lnTo>
                    <a:lnTo>
                      <a:pt x="30" y="21"/>
                    </a:lnTo>
                    <a:lnTo>
                      <a:pt x="33" y="20"/>
                    </a:lnTo>
                    <a:lnTo>
                      <a:pt x="32" y="17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9" y="18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7" y="18"/>
                    </a:lnTo>
                    <a:lnTo>
                      <a:pt x="24" y="17"/>
                    </a:lnTo>
                    <a:lnTo>
                      <a:pt x="23" y="18"/>
                    </a:lnTo>
                    <a:lnTo>
                      <a:pt x="24" y="18"/>
                    </a:lnTo>
                    <a:lnTo>
                      <a:pt x="23" y="15"/>
                    </a:lnTo>
                    <a:lnTo>
                      <a:pt x="21" y="15"/>
                    </a:lnTo>
                    <a:lnTo>
                      <a:pt x="23" y="15"/>
                    </a:lnTo>
                    <a:lnTo>
                      <a:pt x="21" y="9"/>
                    </a:lnTo>
                    <a:lnTo>
                      <a:pt x="23" y="12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3" y="21"/>
                    </a:lnTo>
                    <a:lnTo>
                      <a:pt x="4" y="23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17" y="23"/>
                    </a:lnTo>
                    <a:lnTo>
                      <a:pt x="20" y="20"/>
                    </a:lnTo>
                    <a:lnTo>
                      <a:pt x="18" y="21"/>
                    </a:lnTo>
                    <a:lnTo>
                      <a:pt x="20" y="20"/>
                    </a:lnTo>
                    <a:lnTo>
                      <a:pt x="23" y="14"/>
                    </a:lnTo>
                    <a:lnTo>
                      <a:pt x="21" y="17"/>
                    </a:lnTo>
                    <a:lnTo>
                      <a:pt x="23" y="11"/>
                    </a:lnTo>
                    <a:lnTo>
                      <a:pt x="21" y="9"/>
                    </a:lnTo>
                    <a:lnTo>
                      <a:pt x="23" y="11"/>
                    </a:lnTo>
                    <a:lnTo>
                      <a:pt x="24" y="7"/>
                    </a:lnTo>
                    <a:lnTo>
                      <a:pt x="23" y="6"/>
                    </a:lnTo>
                    <a:lnTo>
                      <a:pt x="24" y="7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122"/>
              <p:cNvSpPr>
                <a:spLocks/>
              </p:cNvSpPr>
              <p:nvPr/>
            </p:nvSpPr>
            <p:spPr bwMode="auto">
              <a:xfrm>
                <a:off x="2984" y="3908"/>
                <a:ext cx="4" cy="17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17"/>
                  </a:cxn>
                  <a:cxn ang="0">
                    <a:pos x="4" y="12"/>
                  </a:cxn>
                  <a:cxn ang="0">
                    <a:pos x="4" y="5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1" y="6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1" y="11"/>
                  </a:cxn>
                  <a:cxn ang="0">
                    <a:pos x="3" y="11"/>
                  </a:cxn>
                  <a:cxn ang="0">
                    <a:pos x="1" y="11"/>
                  </a:cxn>
                  <a:cxn ang="0">
                    <a:pos x="0" y="15"/>
                  </a:cxn>
                </a:cxnLst>
                <a:rect l="0" t="0" r="r" b="b"/>
                <a:pathLst>
                  <a:path w="4" h="17">
                    <a:moveTo>
                      <a:pt x="0" y="15"/>
                    </a:moveTo>
                    <a:lnTo>
                      <a:pt x="3" y="17"/>
                    </a:lnTo>
                    <a:lnTo>
                      <a:pt x="4" y="12"/>
                    </a:lnTo>
                    <a:lnTo>
                      <a:pt x="4" y="5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123"/>
              <p:cNvSpPr>
                <a:spLocks/>
              </p:cNvSpPr>
              <p:nvPr/>
            </p:nvSpPr>
            <p:spPr bwMode="auto">
              <a:xfrm>
                <a:off x="2958" y="3905"/>
                <a:ext cx="4" cy="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4" y="1"/>
                  </a:cxn>
                </a:cxnLst>
                <a:rect l="0" t="0" r="r" b="b"/>
                <a:pathLst>
                  <a:path w="4" h="6">
                    <a:moveTo>
                      <a:pt x="4" y="1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124"/>
              <p:cNvSpPr>
                <a:spLocks/>
              </p:cNvSpPr>
              <p:nvPr/>
            </p:nvSpPr>
            <p:spPr bwMode="auto">
              <a:xfrm>
                <a:off x="2956" y="3920"/>
                <a:ext cx="5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3" y="6"/>
                  </a:cxn>
                  <a:cxn ang="0">
                    <a:pos x="5" y="5"/>
                  </a:cxn>
                  <a:cxn ang="0">
                    <a:pos x="2" y="0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2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Rectangle 125"/>
              <p:cNvSpPr>
                <a:spLocks noChangeArrowheads="1"/>
              </p:cNvSpPr>
              <p:nvPr/>
            </p:nvSpPr>
            <p:spPr bwMode="auto">
              <a:xfrm>
                <a:off x="3028" y="3995"/>
                <a:ext cx="20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126"/>
              <p:cNvSpPr>
                <a:spLocks/>
              </p:cNvSpPr>
              <p:nvPr/>
            </p:nvSpPr>
            <p:spPr bwMode="auto">
              <a:xfrm>
                <a:off x="2956" y="3951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9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7"/>
                  </a:cxn>
                  <a:cxn ang="0">
                    <a:pos x="31" y="7"/>
                  </a:cxn>
                  <a:cxn ang="0">
                    <a:pos x="31" y="13"/>
                  </a:cxn>
                  <a:cxn ang="0">
                    <a:pos x="32" y="13"/>
                  </a:cxn>
                  <a:cxn ang="0">
                    <a:pos x="31" y="16"/>
                  </a:cxn>
                  <a:cxn ang="0">
                    <a:pos x="31" y="15"/>
                  </a:cxn>
                  <a:cxn ang="0">
                    <a:pos x="29" y="16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6"/>
                  </a:cxn>
                  <a:cxn ang="0">
                    <a:pos x="17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6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7"/>
                  </a:cxn>
                  <a:cxn ang="0">
                    <a:pos x="34" y="9"/>
                  </a:cxn>
                  <a:cxn ang="0">
                    <a:pos x="34" y="7"/>
                  </a:cxn>
                  <a:cxn ang="0">
                    <a:pos x="32" y="4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1" y="16"/>
                    </a:lnTo>
                    <a:lnTo>
                      <a:pt x="31" y="15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6"/>
                    </a:lnTo>
                    <a:lnTo>
                      <a:pt x="17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6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2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127"/>
              <p:cNvSpPr>
                <a:spLocks/>
              </p:cNvSpPr>
              <p:nvPr/>
            </p:nvSpPr>
            <p:spPr bwMode="auto">
              <a:xfrm>
                <a:off x="2956" y="3949"/>
                <a:ext cx="32" cy="2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5"/>
                  </a:cxn>
                  <a:cxn ang="0">
                    <a:pos x="26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32" y="11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3"/>
                  </a:cxn>
                </a:cxnLst>
                <a:rect l="0" t="0" r="r" b="b"/>
                <a:pathLst>
                  <a:path w="32" h="22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128"/>
              <p:cNvSpPr>
                <a:spLocks/>
              </p:cNvSpPr>
              <p:nvPr/>
            </p:nvSpPr>
            <p:spPr bwMode="auto">
              <a:xfrm>
                <a:off x="2953" y="3949"/>
                <a:ext cx="5" cy="2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2"/>
                  </a:cxn>
                  <a:cxn ang="0">
                    <a:pos x="2" y="22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5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129"/>
              <p:cNvSpPr>
                <a:spLocks/>
              </p:cNvSpPr>
              <p:nvPr/>
            </p:nvSpPr>
            <p:spPr bwMode="auto">
              <a:xfrm>
                <a:off x="2956" y="3983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9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7"/>
                  </a:cxn>
                  <a:cxn ang="0">
                    <a:pos x="31" y="7"/>
                  </a:cxn>
                  <a:cxn ang="0">
                    <a:pos x="31" y="13"/>
                  </a:cxn>
                  <a:cxn ang="0">
                    <a:pos x="32" y="13"/>
                  </a:cxn>
                  <a:cxn ang="0">
                    <a:pos x="31" y="16"/>
                  </a:cxn>
                  <a:cxn ang="0">
                    <a:pos x="31" y="15"/>
                  </a:cxn>
                  <a:cxn ang="0">
                    <a:pos x="29" y="16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6"/>
                  </a:cxn>
                  <a:cxn ang="0">
                    <a:pos x="17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6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7"/>
                  </a:cxn>
                  <a:cxn ang="0">
                    <a:pos x="34" y="9"/>
                  </a:cxn>
                  <a:cxn ang="0">
                    <a:pos x="34" y="7"/>
                  </a:cxn>
                  <a:cxn ang="0">
                    <a:pos x="32" y="4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1" y="16"/>
                    </a:lnTo>
                    <a:lnTo>
                      <a:pt x="31" y="15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6"/>
                    </a:lnTo>
                    <a:lnTo>
                      <a:pt x="17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6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2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130"/>
              <p:cNvSpPr>
                <a:spLocks/>
              </p:cNvSpPr>
              <p:nvPr/>
            </p:nvSpPr>
            <p:spPr bwMode="auto">
              <a:xfrm>
                <a:off x="2956" y="3981"/>
                <a:ext cx="32" cy="2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5"/>
                  </a:cxn>
                  <a:cxn ang="0">
                    <a:pos x="26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32" y="11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3"/>
                  </a:cxn>
                </a:cxnLst>
                <a:rect l="0" t="0" r="r" b="b"/>
                <a:pathLst>
                  <a:path w="32" h="22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131"/>
              <p:cNvSpPr>
                <a:spLocks/>
              </p:cNvSpPr>
              <p:nvPr/>
            </p:nvSpPr>
            <p:spPr bwMode="auto">
              <a:xfrm>
                <a:off x="2953" y="3981"/>
                <a:ext cx="5" cy="2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2"/>
                  </a:cxn>
                  <a:cxn ang="0">
                    <a:pos x="2" y="22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5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132"/>
              <p:cNvSpPr>
                <a:spLocks/>
              </p:cNvSpPr>
              <p:nvPr/>
            </p:nvSpPr>
            <p:spPr bwMode="auto">
              <a:xfrm>
                <a:off x="2955" y="4013"/>
                <a:ext cx="35" cy="25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33" y="5"/>
                  </a:cxn>
                  <a:cxn ang="0">
                    <a:pos x="27" y="2"/>
                  </a:cxn>
                  <a:cxn ang="0">
                    <a:pos x="15" y="0"/>
                  </a:cxn>
                  <a:cxn ang="0">
                    <a:pos x="6" y="2"/>
                  </a:cxn>
                  <a:cxn ang="0">
                    <a:pos x="3" y="5"/>
                  </a:cxn>
                  <a:cxn ang="0">
                    <a:pos x="1" y="6"/>
                  </a:cxn>
                  <a:cxn ang="0">
                    <a:pos x="0" y="15"/>
                  </a:cxn>
                  <a:cxn ang="0">
                    <a:pos x="3" y="20"/>
                  </a:cxn>
                  <a:cxn ang="0">
                    <a:pos x="6" y="23"/>
                  </a:cxn>
                  <a:cxn ang="0">
                    <a:pos x="15" y="25"/>
                  </a:cxn>
                  <a:cxn ang="0">
                    <a:pos x="27" y="23"/>
                  </a:cxn>
                  <a:cxn ang="0">
                    <a:pos x="33" y="20"/>
                  </a:cxn>
                  <a:cxn ang="0">
                    <a:pos x="35" y="11"/>
                  </a:cxn>
                  <a:cxn ang="0">
                    <a:pos x="32" y="14"/>
                  </a:cxn>
                  <a:cxn ang="0">
                    <a:pos x="32" y="14"/>
                  </a:cxn>
                  <a:cxn ang="0">
                    <a:pos x="32" y="19"/>
                  </a:cxn>
                  <a:cxn ang="0">
                    <a:pos x="27" y="20"/>
                  </a:cxn>
                  <a:cxn ang="0">
                    <a:pos x="27" y="20"/>
                  </a:cxn>
                  <a:cxn ang="0">
                    <a:pos x="15" y="22"/>
                  </a:cxn>
                  <a:cxn ang="0">
                    <a:pos x="7" y="22"/>
                  </a:cxn>
                  <a:cxn ang="0">
                    <a:pos x="4" y="17"/>
                  </a:cxn>
                  <a:cxn ang="0">
                    <a:pos x="4" y="19"/>
                  </a:cxn>
                  <a:cxn ang="0">
                    <a:pos x="1" y="14"/>
                  </a:cxn>
                  <a:cxn ang="0">
                    <a:pos x="3" y="11"/>
                  </a:cxn>
                  <a:cxn ang="0">
                    <a:pos x="3" y="12"/>
                  </a:cxn>
                  <a:cxn ang="0">
                    <a:pos x="3" y="6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20" y="3"/>
                  </a:cxn>
                  <a:cxn ang="0">
                    <a:pos x="27" y="3"/>
                  </a:cxn>
                  <a:cxn ang="0">
                    <a:pos x="32" y="8"/>
                  </a:cxn>
                  <a:cxn ang="0">
                    <a:pos x="30" y="8"/>
                  </a:cxn>
                </a:cxnLst>
                <a:rect l="0" t="0" r="r" b="b"/>
                <a:pathLst>
                  <a:path w="35" h="25">
                    <a:moveTo>
                      <a:pt x="32" y="12"/>
                    </a:moveTo>
                    <a:lnTo>
                      <a:pt x="35" y="11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1" y="20"/>
                    </a:lnTo>
                    <a:lnTo>
                      <a:pt x="3" y="20"/>
                    </a:lnTo>
                    <a:lnTo>
                      <a:pt x="7" y="23"/>
                    </a:lnTo>
                    <a:lnTo>
                      <a:pt x="6" y="23"/>
                    </a:lnTo>
                    <a:lnTo>
                      <a:pt x="7" y="23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27" y="23"/>
                    </a:lnTo>
                    <a:lnTo>
                      <a:pt x="29" y="23"/>
                    </a:lnTo>
                    <a:lnTo>
                      <a:pt x="33" y="20"/>
                    </a:lnTo>
                    <a:lnTo>
                      <a:pt x="35" y="15"/>
                    </a:lnTo>
                    <a:lnTo>
                      <a:pt x="35" y="11"/>
                    </a:lnTo>
                    <a:lnTo>
                      <a:pt x="32" y="11"/>
                    </a:lnTo>
                    <a:lnTo>
                      <a:pt x="32" y="14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0"/>
                    </a:lnTo>
                    <a:lnTo>
                      <a:pt x="20" y="22"/>
                    </a:lnTo>
                    <a:lnTo>
                      <a:pt x="15" y="22"/>
                    </a:lnTo>
                    <a:lnTo>
                      <a:pt x="7" y="20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4" y="17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15" y="3"/>
                    </a:lnTo>
                    <a:lnTo>
                      <a:pt x="20" y="3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32" y="8"/>
                    </a:lnTo>
                    <a:lnTo>
                      <a:pt x="32" y="6"/>
                    </a:lnTo>
                    <a:lnTo>
                      <a:pt x="30" y="8"/>
                    </a:lnTo>
                    <a:lnTo>
                      <a:pt x="32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133"/>
              <p:cNvSpPr>
                <a:spLocks/>
              </p:cNvSpPr>
              <p:nvPr/>
            </p:nvSpPr>
            <p:spPr bwMode="auto">
              <a:xfrm>
                <a:off x="2958" y="4015"/>
                <a:ext cx="30" cy="7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30" y="4"/>
                  </a:cxn>
                  <a:cxn ang="0">
                    <a:pos x="26" y="1"/>
                  </a:cxn>
                  <a:cxn ang="0">
                    <a:pos x="24" y="1"/>
                  </a:cxn>
                  <a:cxn ang="0">
                    <a:pos x="17" y="0"/>
                  </a:cxn>
                  <a:cxn ang="0">
                    <a:pos x="12" y="0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6" y="4"/>
                  </a:cxn>
                  <a:cxn ang="0">
                    <a:pos x="4" y="3"/>
                  </a:cxn>
                  <a:cxn ang="0">
                    <a:pos x="4" y="4"/>
                  </a:cxn>
                  <a:cxn ang="0">
                    <a:pos x="12" y="3"/>
                  </a:cxn>
                  <a:cxn ang="0">
                    <a:pos x="17" y="3"/>
                  </a:cxn>
                  <a:cxn ang="0">
                    <a:pos x="24" y="4"/>
                  </a:cxn>
                  <a:cxn ang="0">
                    <a:pos x="24" y="3"/>
                  </a:cxn>
                  <a:cxn ang="0">
                    <a:pos x="24" y="4"/>
                  </a:cxn>
                  <a:cxn ang="0">
                    <a:pos x="29" y="7"/>
                  </a:cxn>
                </a:cxnLst>
                <a:rect l="0" t="0" r="r" b="b"/>
                <a:pathLst>
                  <a:path w="30" h="7">
                    <a:moveTo>
                      <a:pt x="29" y="7"/>
                    </a:moveTo>
                    <a:lnTo>
                      <a:pt x="30" y="4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6" y="4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12" y="3"/>
                    </a:lnTo>
                    <a:lnTo>
                      <a:pt x="17" y="3"/>
                    </a:lnTo>
                    <a:lnTo>
                      <a:pt x="24" y="4"/>
                    </a:lnTo>
                    <a:lnTo>
                      <a:pt x="24" y="3"/>
                    </a:lnTo>
                    <a:lnTo>
                      <a:pt x="24" y="4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134"/>
              <p:cNvSpPr>
                <a:spLocks/>
              </p:cNvSpPr>
              <p:nvPr/>
            </p:nvSpPr>
            <p:spPr bwMode="auto">
              <a:xfrm>
                <a:off x="2956" y="4019"/>
                <a:ext cx="5" cy="1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2" y="14"/>
                  </a:cxn>
                  <a:cxn ang="0">
                    <a:pos x="5" y="13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3" y="8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3" y="6"/>
                  </a:cxn>
                  <a:cxn ang="0">
                    <a:pos x="5" y="2"/>
                  </a:cxn>
                </a:cxnLst>
                <a:rect l="0" t="0" r="r" b="b"/>
                <a:pathLst>
                  <a:path w="5" h="14">
                    <a:moveTo>
                      <a:pt x="5" y="2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4"/>
                    </a:lnTo>
                    <a:lnTo>
                      <a:pt x="5" y="13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135"/>
              <p:cNvSpPr>
                <a:spLocks/>
              </p:cNvSpPr>
              <p:nvPr/>
            </p:nvSpPr>
            <p:spPr bwMode="auto">
              <a:xfrm>
                <a:off x="2956" y="4028"/>
                <a:ext cx="31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13" y="8"/>
                  </a:cxn>
                  <a:cxn ang="0">
                    <a:pos x="17" y="8"/>
                  </a:cxn>
                  <a:cxn ang="0">
                    <a:pos x="25" y="7"/>
                  </a:cxn>
                  <a:cxn ang="0">
                    <a:pos x="26" y="7"/>
                  </a:cxn>
                  <a:cxn ang="0">
                    <a:pos x="31" y="4"/>
                  </a:cxn>
                  <a:cxn ang="0">
                    <a:pos x="29" y="0"/>
                  </a:cxn>
                  <a:cxn ang="0">
                    <a:pos x="25" y="4"/>
                  </a:cxn>
                  <a:cxn ang="0">
                    <a:pos x="25" y="5"/>
                  </a:cxn>
                  <a:cxn ang="0">
                    <a:pos x="25" y="4"/>
                  </a:cxn>
                  <a:cxn ang="0">
                    <a:pos x="17" y="5"/>
                  </a:cxn>
                  <a:cxn ang="0">
                    <a:pos x="13" y="5"/>
                  </a:cxn>
                  <a:cxn ang="0">
                    <a:pos x="5" y="4"/>
                  </a:cxn>
                  <a:cxn ang="0">
                    <a:pos x="5" y="5"/>
                  </a:cxn>
                  <a:cxn ang="0">
                    <a:pos x="6" y="4"/>
                  </a:cxn>
                  <a:cxn ang="0">
                    <a:pos x="2" y="0"/>
                  </a:cxn>
                </a:cxnLst>
                <a:rect l="0" t="0" r="r" b="b"/>
                <a:pathLst>
                  <a:path w="31" h="8">
                    <a:moveTo>
                      <a:pt x="2" y="0"/>
                    </a:moveTo>
                    <a:lnTo>
                      <a:pt x="0" y="4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13" y="8"/>
                    </a:lnTo>
                    <a:lnTo>
                      <a:pt x="17" y="8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31" y="4"/>
                    </a:lnTo>
                    <a:lnTo>
                      <a:pt x="29" y="0"/>
                    </a:lnTo>
                    <a:lnTo>
                      <a:pt x="25" y="4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17" y="5"/>
                    </a:lnTo>
                    <a:lnTo>
                      <a:pt x="13" y="5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136"/>
              <p:cNvSpPr>
                <a:spLocks/>
              </p:cNvSpPr>
              <p:nvPr/>
            </p:nvSpPr>
            <p:spPr bwMode="auto">
              <a:xfrm>
                <a:off x="2984" y="4019"/>
                <a:ext cx="4" cy="14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3" y="14"/>
                  </a:cxn>
                  <a:cxn ang="0">
                    <a:pos x="4" y="9"/>
                  </a:cxn>
                  <a:cxn ang="0">
                    <a:pos x="4" y="5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1" y="6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1" y="8"/>
                  </a:cxn>
                  <a:cxn ang="0">
                    <a:pos x="3" y="8"/>
                  </a:cxn>
                  <a:cxn ang="0">
                    <a:pos x="1" y="8"/>
                  </a:cxn>
                  <a:cxn ang="0">
                    <a:pos x="0" y="13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lnTo>
                      <a:pt x="3" y="14"/>
                    </a:lnTo>
                    <a:lnTo>
                      <a:pt x="4" y="9"/>
                    </a:lnTo>
                    <a:lnTo>
                      <a:pt x="4" y="5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Rectangle 137"/>
              <p:cNvSpPr>
                <a:spLocks noChangeArrowheads="1"/>
              </p:cNvSpPr>
              <p:nvPr/>
            </p:nvSpPr>
            <p:spPr bwMode="auto">
              <a:xfrm>
                <a:off x="3028" y="4106"/>
                <a:ext cx="20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138"/>
              <p:cNvSpPr>
                <a:spLocks/>
              </p:cNvSpPr>
              <p:nvPr/>
            </p:nvSpPr>
            <p:spPr bwMode="auto">
              <a:xfrm>
                <a:off x="2956" y="4062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2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2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139"/>
              <p:cNvSpPr>
                <a:spLocks/>
              </p:cNvSpPr>
              <p:nvPr/>
            </p:nvSpPr>
            <p:spPr bwMode="auto">
              <a:xfrm>
                <a:off x="2956" y="4061"/>
                <a:ext cx="32" cy="21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4"/>
                  </a:cxn>
                  <a:cxn ang="0">
                    <a:pos x="26" y="6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9" y="7"/>
                  </a:cxn>
                  <a:cxn ang="0">
                    <a:pos x="31" y="10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6"/>
                  </a:cxn>
                  <a:cxn ang="0">
                    <a:pos x="26" y="18"/>
                  </a:cxn>
                  <a:cxn ang="0">
                    <a:pos x="26" y="19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19"/>
                  </a:cxn>
                  <a:cxn ang="0">
                    <a:pos x="25" y="18"/>
                  </a:cxn>
                  <a:cxn ang="0">
                    <a:pos x="22" y="16"/>
                  </a:cxn>
                  <a:cxn ang="0">
                    <a:pos x="17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6"/>
                  </a:cxn>
                  <a:cxn ang="0">
                    <a:pos x="20" y="19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19"/>
                  </a:cxn>
                  <a:cxn ang="0">
                    <a:pos x="29" y="19"/>
                  </a:cxn>
                  <a:cxn ang="0">
                    <a:pos x="31" y="19"/>
                  </a:cxn>
                  <a:cxn ang="0">
                    <a:pos x="32" y="16"/>
                  </a:cxn>
                  <a:cxn ang="0">
                    <a:pos x="32" y="9"/>
                  </a:cxn>
                  <a:cxn ang="0">
                    <a:pos x="32" y="10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4"/>
                  </a:cxn>
                  <a:cxn ang="0">
                    <a:pos x="26" y="4"/>
                  </a:cxn>
                  <a:cxn ang="0">
                    <a:pos x="26" y="3"/>
                  </a:cxn>
                </a:cxnLst>
                <a:rect l="0" t="0" r="r" b="b"/>
                <a:pathLst>
                  <a:path w="32" h="21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6" y="19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19"/>
                    </a:lnTo>
                    <a:lnTo>
                      <a:pt x="25" y="18"/>
                    </a:lnTo>
                    <a:lnTo>
                      <a:pt x="22" y="16"/>
                    </a:lnTo>
                    <a:lnTo>
                      <a:pt x="17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6"/>
                    </a:lnTo>
                    <a:lnTo>
                      <a:pt x="20" y="19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19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2" y="16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140"/>
              <p:cNvSpPr>
                <a:spLocks/>
              </p:cNvSpPr>
              <p:nvPr/>
            </p:nvSpPr>
            <p:spPr bwMode="auto">
              <a:xfrm>
                <a:off x="2953" y="4061"/>
                <a:ext cx="5" cy="2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2"/>
                  </a:cxn>
                  <a:cxn ang="0">
                    <a:pos x="3" y="22"/>
                  </a:cxn>
                  <a:cxn ang="0">
                    <a:pos x="3" y="21"/>
                  </a:cxn>
                  <a:cxn ang="0">
                    <a:pos x="2" y="21"/>
                  </a:cxn>
                  <a:cxn ang="0">
                    <a:pos x="2" y="22"/>
                  </a:cxn>
                  <a:cxn ang="0">
                    <a:pos x="3" y="22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5" y="3"/>
                  </a:cxn>
                </a:cxnLst>
                <a:rect l="0" t="0" r="r" b="b"/>
                <a:pathLst>
                  <a:path w="5" h="24">
                    <a:moveTo>
                      <a:pt x="5" y="3"/>
                    </a:moveTo>
                    <a:lnTo>
                      <a:pt x="2" y="3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141"/>
              <p:cNvSpPr>
                <a:spLocks/>
              </p:cNvSpPr>
              <p:nvPr/>
            </p:nvSpPr>
            <p:spPr bwMode="auto">
              <a:xfrm>
                <a:off x="2956" y="4094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2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2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142"/>
              <p:cNvSpPr>
                <a:spLocks/>
              </p:cNvSpPr>
              <p:nvPr/>
            </p:nvSpPr>
            <p:spPr bwMode="auto">
              <a:xfrm>
                <a:off x="2956" y="4093"/>
                <a:ext cx="32" cy="21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4"/>
                  </a:cxn>
                  <a:cxn ang="0">
                    <a:pos x="26" y="6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9" y="7"/>
                  </a:cxn>
                  <a:cxn ang="0">
                    <a:pos x="31" y="10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6"/>
                  </a:cxn>
                  <a:cxn ang="0">
                    <a:pos x="26" y="18"/>
                  </a:cxn>
                  <a:cxn ang="0">
                    <a:pos x="26" y="19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19"/>
                  </a:cxn>
                  <a:cxn ang="0">
                    <a:pos x="25" y="18"/>
                  </a:cxn>
                  <a:cxn ang="0">
                    <a:pos x="22" y="16"/>
                  </a:cxn>
                  <a:cxn ang="0">
                    <a:pos x="17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6"/>
                  </a:cxn>
                  <a:cxn ang="0">
                    <a:pos x="20" y="19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19"/>
                  </a:cxn>
                  <a:cxn ang="0">
                    <a:pos x="29" y="19"/>
                  </a:cxn>
                  <a:cxn ang="0">
                    <a:pos x="31" y="19"/>
                  </a:cxn>
                  <a:cxn ang="0">
                    <a:pos x="32" y="16"/>
                  </a:cxn>
                  <a:cxn ang="0">
                    <a:pos x="32" y="9"/>
                  </a:cxn>
                  <a:cxn ang="0">
                    <a:pos x="32" y="10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4"/>
                  </a:cxn>
                  <a:cxn ang="0">
                    <a:pos x="26" y="4"/>
                  </a:cxn>
                  <a:cxn ang="0">
                    <a:pos x="26" y="3"/>
                  </a:cxn>
                </a:cxnLst>
                <a:rect l="0" t="0" r="r" b="b"/>
                <a:pathLst>
                  <a:path w="32" h="21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6" y="19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19"/>
                    </a:lnTo>
                    <a:lnTo>
                      <a:pt x="25" y="18"/>
                    </a:lnTo>
                    <a:lnTo>
                      <a:pt x="22" y="16"/>
                    </a:lnTo>
                    <a:lnTo>
                      <a:pt x="17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6"/>
                    </a:lnTo>
                    <a:lnTo>
                      <a:pt x="20" y="19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19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2" y="16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143"/>
              <p:cNvSpPr>
                <a:spLocks/>
              </p:cNvSpPr>
              <p:nvPr/>
            </p:nvSpPr>
            <p:spPr bwMode="auto">
              <a:xfrm>
                <a:off x="2953" y="4093"/>
                <a:ext cx="5" cy="2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2"/>
                  </a:cxn>
                  <a:cxn ang="0">
                    <a:pos x="3" y="22"/>
                  </a:cxn>
                  <a:cxn ang="0">
                    <a:pos x="3" y="21"/>
                  </a:cxn>
                  <a:cxn ang="0">
                    <a:pos x="2" y="21"/>
                  </a:cxn>
                  <a:cxn ang="0">
                    <a:pos x="2" y="22"/>
                  </a:cxn>
                  <a:cxn ang="0">
                    <a:pos x="3" y="22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5" y="3"/>
                  </a:cxn>
                </a:cxnLst>
                <a:rect l="0" t="0" r="r" b="b"/>
                <a:pathLst>
                  <a:path w="5" h="24">
                    <a:moveTo>
                      <a:pt x="5" y="3"/>
                    </a:moveTo>
                    <a:lnTo>
                      <a:pt x="2" y="3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144"/>
              <p:cNvSpPr>
                <a:spLocks/>
              </p:cNvSpPr>
              <p:nvPr/>
            </p:nvSpPr>
            <p:spPr bwMode="auto">
              <a:xfrm>
                <a:off x="2956" y="4126"/>
                <a:ext cx="34" cy="2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2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2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2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145"/>
              <p:cNvSpPr>
                <a:spLocks/>
              </p:cNvSpPr>
              <p:nvPr/>
            </p:nvSpPr>
            <p:spPr bwMode="auto">
              <a:xfrm>
                <a:off x="2956" y="4125"/>
                <a:ext cx="32" cy="21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4"/>
                  </a:cxn>
                  <a:cxn ang="0">
                    <a:pos x="26" y="6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9" y="7"/>
                  </a:cxn>
                  <a:cxn ang="0">
                    <a:pos x="31" y="10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6"/>
                  </a:cxn>
                  <a:cxn ang="0">
                    <a:pos x="26" y="18"/>
                  </a:cxn>
                  <a:cxn ang="0">
                    <a:pos x="26" y="19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19"/>
                  </a:cxn>
                  <a:cxn ang="0">
                    <a:pos x="25" y="18"/>
                  </a:cxn>
                  <a:cxn ang="0">
                    <a:pos x="22" y="16"/>
                  </a:cxn>
                  <a:cxn ang="0">
                    <a:pos x="17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6"/>
                  </a:cxn>
                  <a:cxn ang="0">
                    <a:pos x="20" y="19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19"/>
                  </a:cxn>
                  <a:cxn ang="0">
                    <a:pos x="29" y="19"/>
                  </a:cxn>
                  <a:cxn ang="0">
                    <a:pos x="31" y="19"/>
                  </a:cxn>
                  <a:cxn ang="0">
                    <a:pos x="32" y="16"/>
                  </a:cxn>
                  <a:cxn ang="0">
                    <a:pos x="32" y="9"/>
                  </a:cxn>
                  <a:cxn ang="0">
                    <a:pos x="32" y="10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4"/>
                  </a:cxn>
                  <a:cxn ang="0">
                    <a:pos x="26" y="4"/>
                  </a:cxn>
                  <a:cxn ang="0">
                    <a:pos x="26" y="3"/>
                  </a:cxn>
                </a:cxnLst>
                <a:rect l="0" t="0" r="r" b="b"/>
                <a:pathLst>
                  <a:path w="32" h="21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6" y="19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19"/>
                    </a:lnTo>
                    <a:lnTo>
                      <a:pt x="25" y="18"/>
                    </a:lnTo>
                    <a:lnTo>
                      <a:pt x="22" y="16"/>
                    </a:lnTo>
                    <a:lnTo>
                      <a:pt x="17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6"/>
                    </a:lnTo>
                    <a:lnTo>
                      <a:pt x="20" y="19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19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2" y="16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146"/>
              <p:cNvSpPr>
                <a:spLocks/>
              </p:cNvSpPr>
              <p:nvPr/>
            </p:nvSpPr>
            <p:spPr bwMode="auto">
              <a:xfrm>
                <a:off x="2953" y="4125"/>
                <a:ext cx="5" cy="2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1"/>
                  </a:cxn>
                  <a:cxn ang="0">
                    <a:pos x="2" y="21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4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Rectangle 147"/>
              <p:cNvSpPr>
                <a:spLocks noChangeArrowheads="1"/>
              </p:cNvSpPr>
              <p:nvPr/>
            </p:nvSpPr>
            <p:spPr bwMode="auto">
              <a:xfrm>
                <a:off x="3028" y="4218"/>
                <a:ext cx="20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148"/>
              <p:cNvSpPr>
                <a:spLocks/>
              </p:cNvSpPr>
              <p:nvPr/>
            </p:nvSpPr>
            <p:spPr bwMode="auto">
              <a:xfrm>
                <a:off x="2956" y="4172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9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4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149"/>
              <p:cNvSpPr>
                <a:spLocks/>
              </p:cNvSpPr>
              <p:nvPr/>
            </p:nvSpPr>
            <p:spPr bwMode="auto">
              <a:xfrm>
                <a:off x="2956" y="4170"/>
                <a:ext cx="32" cy="2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5"/>
                  </a:cxn>
                  <a:cxn ang="0">
                    <a:pos x="26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10"/>
                  </a:cxn>
                  <a:cxn ang="0">
                    <a:pos x="29" y="10"/>
                  </a:cxn>
                  <a:cxn ang="0">
                    <a:pos x="29" y="16"/>
                  </a:cxn>
                  <a:cxn ang="0">
                    <a:pos x="31" y="16"/>
                  </a:cxn>
                  <a:cxn ang="0">
                    <a:pos x="29" y="19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5" y="19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10"/>
                  </a:cxn>
                  <a:cxn ang="0">
                    <a:pos x="32" y="11"/>
                  </a:cxn>
                  <a:cxn ang="0">
                    <a:pos x="32" y="10"/>
                  </a:cxn>
                  <a:cxn ang="0">
                    <a:pos x="31" y="6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3"/>
                  </a:cxn>
                </a:cxnLst>
                <a:rect l="0" t="0" r="r" b="b"/>
                <a:pathLst>
                  <a:path w="32" h="22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29" y="10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5" y="19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10"/>
                    </a:lnTo>
                    <a:lnTo>
                      <a:pt x="32" y="11"/>
                    </a:lnTo>
                    <a:lnTo>
                      <a:pt x="32" y="10"/>
                    </a:lnTo>
                    <a:lnTo>
                      <a:pt x="31" y="6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50"/>
              <p:cNvSpPr>
                <a:spLocks/>
              </p:cNvSpPr>
              <p:nvPr/>
            </p:nvSpPr>
            <p:spPr bwMode="auto">
              <a:xfrm>
                <a:off x="2953" y="4170"/>
                <a:ext cx="5" cy="2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2"/>
                  </a:cxn>
                  <a:cxn ang="0">
                    <a:pos x="2" y="22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5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151"/>
              <p:cNvSpPr>
                <a:spLocks/>
              </p:cNvSpPr>
              <p:nvPr/>
            </p:nvSpPr>
            <p:spPr bwMode="auto">
              <a:xfrm>
                <a:off x="2956" y="4204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152"/>
              <p:cNvSpPr>
                <a:spLocks/>
              </p:cNvSpPr>
              <p:nvPr/>
            </p:nvSpPr>
            <p:spPr bwMode="auto">
              <a:xfrm>
                <a:off x="2956" y="4202"/>
                <a:ext cx="32" cy="2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7"/>
                  </a:cxn>
                  <a:cxn ang="0">
                    <a:pos x="26" y="7"/>
                  </a:cxn>
                  <a:cxn ang="0">
                    <a:pos x="26" y="5"/>
                  </a:cxn>
                  <a:cxn ang="0">
                    <a:pos x="26" y="7"/>
                  </a:cxn>
                  <a:cxn ang="0">
                    <a:pos x="29" y="8"/>
                  </a:cxn>
                  <a:cxn ang="0">
                    <a:pos x="29" y="7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10"/>
                  </a:cxn>
                  <a:cxn ang="0">
                    <a:pos x="29" y="10"/>
                  </a:cxn>
                  <a:cxn ang="0">
                    <a:pos x="29" y="16"/>
                  </a:cxn>
                  <a:cxn ang="0">
                    <a:pos x="31" y="16"/>
                  </a:cxn>
                  <a:cxn ang="0">
                    <a:pos x="29" y="19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5" y="19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10"/>
                  </a:cxn>
                  <a:cxn ang="0">
                    <a:pos x="32" y="11"/>
                  </a:cxn>
                  <a:cxn ang="0">
                    <a:pos x="32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3"/>
                  </a:cxn>
                </a:cxnLst>
                <a:rect l="0" t="0" r="r" b="b"/>
                <a:pathLst>
                  <a:path w="32" h="22">
                    <a:moveTo>
                      <a:pt x="26" y="3"/>
                    </a:moveTo>
                    <a:lnTo>
                      <a:pt x="23" y="3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6" y="7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29" y="10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5" y="19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10"/>
                    </a:lnTo>
                    <a:lnTo>
                      <a:pt x="32" y="11"/>
                    </a:lnTo>
                    <a:lnTo>
                      <a:pt x="32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153"/>
              <p:cNvSpPr>
                <a:spLocks/>
              </p:cNvSpPr>
              <p:nvPr/>
            </p:nvSpPr>
            <p:spPr bwMode="auto">
              <a:xfrm>
                <a:off x="2953" y="4202"/>
                <a:ext cx="5" cy="2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2"/>
                  </a:cxn>
                  <a:cxn ang="0">
                    <a:pos x="2" y="22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5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154"/>
              <p:cNvSpPr>
                <a:spLocks/>
              </p:cNvSpPr>
              <p:nvPr/>
            </p:nvSpPr>
            <p:spPr bwMode="auto">
              <a:xfrm>
                <a:off x="2953" y="4233"/>
                <a:ext cx="37" cy="27"/>
              </a:xfrm>
              <a:custGeom>
                <a:avLst/>
                <a:gdLst/>
                <a:ahLst/>
                <a:cxnLst>
                  <a:cxn ang="0">
                    <a:pos x="31" y="20"/>
                  </a:cxn>
                  <a:cxn ang="0">
                    <a:pos x="31" y="17"/>
                  </a:cxn>
                  <a:cxn ang="0">
                    <a:pos x="0" y="17"/>
                  </a:cxn>
                  <a:cxn ang="0">
                    <a:pos x="0" y="21"/>
                  </a:cxn>
                  <a:cxn ang="0">
                    <a:pos x="35" y="21"/>
                  </a:cxn>
                  <a:cxn ang="0">
                    <a:pos x="37" y="18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8" y="27"/>
                  </a:cxn>
                  <a:cxn ang="0">
                    <a:pos x="11" y="27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9" y="5"/>
                  </a:cxn>
                  <a:cxn ang="0">
                    <a:pos x="35" y="21"/>
                  </a:cxn>
                  <a:cxn ang="0">
                    <a:pos x="35" y="18"/>
                  </a:cxn>
                  <a:cxn ang="0">
                    <a:pos x="2" y="18"/>
                  </a:cxn>
                  <a:cxn ang="0">
                    <a:pos x="2" y="20"/>
                  </a:cxn>
                  <a:cxn ang="0">
                    <a:pos x="3" y="20"/>
                  </a:cxn>
                  <a:cxn ang="0">
                    <a:pos x="3" y="18"/>
                  </a:cxn>
                  <a:cxn ang="0">
                    <a:pos x="2" y="18"/>
                  </a:cxn>
                  <a:cxn ang="0">
                    <a:pos x="2" y="20"/>
                  </a:cxn>
                  <a:cxn ang="0">
                    <a:pos x="31" y="20"/>
                  </a:cxn>
                </a:cxnLst>
                <a:rect l="0" t="0" r="r" b="b"/>
                <a:pathLst>
                  <a:path w="37" h="27">
                    <a:moveTo>
                      <a:pt x="31" y="20"/>
                    </a:moveTo>
                    <a:lnTo>
                      <a:pt x="31" y="17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35" y="21"/>
                    </a:lnTo>
                    <a:lnTo>
                      <a:pt x="37" y="18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8" y="27"/>
                    </a:lnTo>
                    <a:lnTo>
                      <a:pt x="11" y="27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35" y="21"/>
                    </a:lnTo>
                    <a:lnTo>
                      <a:pt x="35" y="18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31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155"/>
              <p:cNvSpPr>
                <a:spLocks/>
              </p:cNvSpPr>
              <p:nvPr/>
            </p:nvSpPr>
            <p:spPr bwMode="auto">
              <a:xfrm>
                <a:off x="2964" y="4236"/>
                <a:ext cx="21" cy="17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21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20" y="17"/>
                  </a:cxn>
                </a:cxnLst>
                <a:rect l="0" t="0" r="r" b="b"/>
                <a:pathLst>
                  <a:path w="21" h="17">
                    <a:moveTo>
                      <a:pt x="20" y="17"/>
                    </a:moveTo>
                    <a:lnTo>
                      <a:pt x="21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156"/>
              <p:cNvSpPr>
                <a:spLocks/>
              </p:cNvSpPr>
              <p:nvPr/>
            </p:nvSpPr>
            <p:spPr bwMode="auto">
              <a:xfrm>
                <a:off x="2964" y="4238"/>
                <a:ext cx="3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2" y="22"/>
                  </a:cxn>
                  <a:cxn ang="0">
                    <a:pos x="2" y="21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3" y="24"/>
                  </a:cxn>
                  <a:cxn ang="0">
                    <a:pos x="3" y="22"/>
                  </a:cxn>
                  <a:cxn ang="0">
                    <a:pos x="3" y="0"/>
                  </a:cxn>
                </a:cxnLst>
                <a:rect l="0" t="0" r="r" b="b"/>
                <a:pathLst>
                  <a:path w="3" h="24">
                    <a:moveTo>
                      <a:pt x="3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Rectangle 157"/>
              <p:cNvSpPr>
                <a:spLocks noChangeArrowheads="1"/>
              </p:cNvSpPr>
              <p:nvPr/>
            </p:nvSpPr>
            <p:spPr bwMode="auto">
              <a:xfrm>
                <a:off x="3028" y="4328"/>
                <a:ext cx="20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158"/>
              <p:cNvSpPr>
                <a:spLocks/>
              </p:cNvSpPr>
              <p:nvPr/>
            </p:nvSpPr>
            <p:spPr bwMode="auto">
              <a:xfrm>
                <a:off x="2956" y="4283"/>
                <a:ext cx="34" cy="2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2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6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5" y="19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4" y="16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2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2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6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5" y="19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4" y="16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159"/>
              <p:cNvSpPr>
                <a:spLocks/>
              </p:cNvSpPr>
              <p:nvPr/>
            </p:nvSpPr>
            <p:spPr bwMode="auto">
              <a:xfrm>
                <a:off x="2956" y="4282"/>
                <a:ext cx="32" cy="21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4"/>
                  </a:cxn>
                  <a:cxn ang="0">
                    <a:pos x="26" y="6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9" y="7"/>
                  </a:cxn>
                  <a:cxn ang="0">
                    <a:pos x="31" y="10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32" y="10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4"/>
                  </a:cxn>
                  <a:cxn ang="0">
                    <a:pos x="26" y="4"/>
                  </a:cxn>
                  <a:cxn ang="0">
                    <a:pos x="26" y="3"/>
                  </a:cxn>
                </a:cxnLst>
                <a:rect l="0" t="0" r="r" b="b"/>
                <a:pathLst>
                  <a:path w="32" h="21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60"/>
              <p:cNvSpPr>
                <a:spLocks/>
              </p:cNvSpPr>
              <p:nvPr/>
            </p:nvSpPr>
            <p:spPr bwMode="auto">
              <a:xfrm>
                <a:off x="2953" y="4282"/>
                <a:ext cx="5" cy="2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1"/>
                  </a:cxn>
                  <a:cxn ang="0">
                    <a:pos x="2" y="21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4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161"/>
              <p:cNvSpPr>
                <a:spLocks/>
              </p:cNvSpPr>
              <p:nvPr/>
            </p:nvSpPr>
            <p:spPr bwMode="auto">
              <a:xfrm>
                <a:off x="2956" y="4315"/>
                <a:ext cx="34" cy="2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2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10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6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5" y="19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4" y="16"/>
                  </a:cxn>
                  <a:cxn ang="0">
                    <a:pos x="34" y="8"/>
                  </a:cxn>
                  <a:cxn ang="0">
                    <a:pos x="34" y="10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2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2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6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5" y="19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4" y="16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62"/>
              <p:cNvSpPr>
                <a:spLocks/>
              </p:cNvSpPr>
              <p:nvPr/>
            </p:nvSpPr>
            <p:spPr bwMode="auto">
              <a:xfrm>
                <a:off x="2956" y="4314"/>
                <a:ext cx="32" cy="21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4"/>
                  </a:cxn>
                  <a:cxn ang="0">
                    <a:pos x="26" y="6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9" y="7"/>
                  </a:cxn>
                  <a:cxn ang="0">
                    <a:pos x="31" y="11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32" y="11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4"/>
                  </a:cxn>
                  <a:cxn ang="0">
                    <a:pos x="26" y="4"/>
                  </a:cxn>
                  <a:cxn ang="0">
                    <a:pos x="26" y="3"/>
                  </a:cxn>
                </a:cxnLst>
                <a:rect l="0" t="0" r="r" b="b"/>
                <a:pathLst>
                  <a:path w="32" h="21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63"/>
              <p:cNvSpPr>
                <a:spLocks/>
              </p:cNvSpPr>
              <p:nvPr/>
            </p:nvSpPr>
            <p:spPr bwMode="auto">
              <a:xfrm>
                <a:off x="2953" y="4314"/>
                <a:ext cx="5" cy="2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1"/>
                  </a:cxn>
                  <a:cxn ang="0">
                    <a:pos x="2" y="21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4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64"/>
              <p:cNvSpPr>
                <a:spLocks/>
              </p:cNvSpPr>
              <p:nvPr/>
            </p:nvSpPr>
            <p:spPr bwMode="auto">
              <a:xfrm>
                <a:off x="2955" y="4347"/>
                <a:ext cx="35" cy="23"/>
              </a:xfrm>
              <a:custGeom>
                <a:avLst/>
                <a:gdLst/>
                <a:ahLst/>
                <a:cxnLst>
                  <a:cxn ang="0">
                    <a:pos x="32" y="16"/>
                  </a:cxn>
                  <a:cxn ang="0">
                    <a:pos x="27" y="17"/>
                  </a:cxn>
                  <a:cxn ang="0">
                    <a:pos x="33" y="20"/>
                  </a:cxn>
                  <a:cxn ang="0">
                    <a:pos x="35" y="11"/>
                  </a:cxn>
                  <a:cxn ang="0">
                    <a:pos x="33" y="5"/>
                  </a:cxn>
                  <a:cxn ang="0">
                    <a:pos x="27" y="2"/>
                  </a:cxn>
                  <a:cxn ang="0">
                    <a:pos x="12" y="0"/>
                  </a:cxn>
                  <a:cxn ang="0">
                    <a:pos x="4" y="2"/>
                  </a:cxn>
                  <a:cxn ang="0">
                    <a:pos x="1" y="7"/>
                  </a:cxn>
                  <a:cxn ang="0">
                    <a:pos x="0" y="14"/>
                  </a:cxn>
                  <a:cxn ang="0">
                    <a:pos x="3" y="19"/>
                  </a:cxn>
                  <a:cxn ang="0">
                    <a:pos x="11" y="23"/>
                  </a:cxn>
                  <a:cxn ang="0">
                    <a:pos x="18" y="22"/>
                  </a:cxn>
                  <a:cxn ang="0">
                    <a:pos x="23" y="14"/>
                  </a:cxn>
                  <a:cxn ang="0">
                    <a:pos x="21" y="7"/>
                  </a:cxn>
                  <a:cxn ang="0">
                    <a:pos x="18" y="2"/>
                  </a:cxn>
                  <a:cxn ang="0">
                    <a:pos x="20" y="8"/>
                  </a:cxn>
                  <a:cxn ang="0">
                    <a:pos x="18" y="8"/>
                  </a:cxn>
                  <a:cxn ang="0">
                    <a:pos x="21" y="11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0" y="17"/>
                  </a:cxn>
                  <a:cxn ang="0">
                    <a:pos x="17" y="19"/>
                  </a:cxn>
                  <a:cxn ang="0">
                    <a:pos x="12" y="22"/>
                  </a:cxn>
                  <a:cxn ang="0">
                    <a:pos x="11" y="20"/>
                  </a:cxn>
                  <a:cxn ang="0">
                    <a:pos x="12" y="20"/>
                  </a:cxn>
                  <a:cxn ang="0">
                    <a:pos x="4" y="16"/>
                  </a:cxn>
                  <a:cxn ang="0">
                    <a:pos x="4" y="17"/>
                  </a:cxn>
                  <a:cxn ang="0">
                    <a:pos x="1" y="13"/>
                  </a:cxn>
                  <a:cxn ang="0">
                    <a:pos x="3" y="11"/>
                  </a:cxn>
                  <a:cxn ang="0">
                    <a:pos x="3" y="13"/>
                  </a:cxn>
                  <a:cxn ang="0">
                    <a:pos x="3" y="7"/>
                  </a:cxn>
                  <a:cxn ang="0">
                    <a:pos x="7" y="5"/>
                  </a:cxn>
                  <a:cxn ang="0">
                    <a:pos x="6" y="5"/>
                  </a:cxn>
                  <a:cxn ang="0">
                    <a:pos x="20" y="3"/>
                  </a:cxn>
                  <a:cxn ang="0">
                    <a:pos x="27" y="3"/>
                  </a:cxn>
                  <a:cxn ang="0">
                    <a:pos x="32" y="8"/>
                  </a:cxn>
                  <a:cxn ang="0">
                    <a:pos x="30" y="8"/>
                  </a:cxn>
                  <a:cxn ang="0">
                    <a:pos x="33" y="11"/>
                  </a:cxn>
                  <a:cxn ang="0">
                    <a:pos x="32" y="14"/>
                  </a:cxn>
                  <a:cxn ang="0">
                    <a:pos x="32" y="14"/>
                  </a:cxn>
                  <a:cxn ang="0">
                    <a:pos x="32" y="19"/>
                  </a:cxn>
                  <a:cxn ang="0">
                    <a:pos x="29" y="19"/>
                  </a:cxn>
                  <a:cxn ang="0">
                    <a:pos x="30" y="20"/>
                  </a:cxn>
                  <a:cxn ang="0">
                    <a:pos x="29" y="19"/>
                  </a:cxn>
                  <a:cxn ang="0">
                    <a:pos x="33" y="19"/>
                  </a:cxn>
                </a:cxnLst>
                <a:rect l="0" t="0" r="r" b="b"/>
                <a:pathLst>
                  <a:path w="35" h="23">
                    <a:moveTo>
                      <a:pt x="33" y="19"/>
                    </a:moveTo>
                    <a:lnTo>
                      <a:pt x="32" y="16"/>
                    </a:lnTo>
                    <a:lnTo>
                      <a:pt x="29" y="17"/>
                    </a:lnTo>
                    <a:lnTo>
                      <a:pt x="27" y="17"/>
                    </a:lnTo>
                    <a:lnTo>
                      <a:pt x="27" y="23"/>
                    </a:lnTo>
                    <a:lnTo>
                      <a:pt x="33" y="20"/>
                    </a:lnTo>
                    <a:lnTo>
                      <a:pt x="35" y="16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33" y="5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3" y="19"/>
                    </a:lnTo>
                    <a:lnTo>
                      <a:pt x="6" y="22"/>
                    </a:lnTo>
                    <a:lnTo>
                      <a:pt x="11" y="23"/>
                    </a:lnTo>
                    <a:lnTo>
                      <a:pt x="14" y="23"/>
                    </a:lnTo>
                    <a:lnTo>
                      <a:pt x="18" y="22"/>
                    </a:lnTo>
                    <a:lnTo>
                      <a:pt x="21" y="19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7" y="5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18" y="8"/>
                    </a:lnTo>
                    <a:lnTo>
                      <a:pt x="20" y="13"/>
                    </a:lnTo>
                    <a:lnTo>
                      <a:pt x="21" y="11"/>
                    </a:lnTo>
                    <a:lnTo>
                      <a:pt x="20" y="11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18" y="17"/>
                    </a:lnTo>
                    <a:lnTo>
                      <a:pt x="20" y="17"/>
                    </a:lnTo>
                    <a:lnTo>
                      <a:pt x="20" y="16"/>
                    </a:lnTo>
                    <a:lnTo>
                      <a:pt x="17" y="19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12" y="20"/>
                    </a:lnTo>
                    <a:lnTo>
                      <a:pt x="7" y="19"/>
                    </a:lnTo>
                    <a:lnTo>
                      <a:pt x="4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12" y="3"/>
                    </a:lnTo>
                    <a:lnTo>
                      <a:pt x="20" y="3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32" y="8"/>
                    </a:lnTo>
                    <a:lnTo>
                      <a:pt x="32" y="7"/>
                    </a:lnTo>
                    <a:lnTo>
                      <a:pt x="30" y="8"/>
                    </a:lnTo>
                    <a:lnTo>
                      <a:pt x="32" y="13"/>
                    </a:lnTo>
                    <a:lnTo>
                      <a:pt x="33" y="11"/>
                    </a:lnTo>
                    <a:lnTo>
                      <a:pt x="32" y="11"/>
                    </a:lnTo>
                    <a:lnTo>
                      <a:pt x="32" y="14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9" y="19"/>
                    </a:lnTo>
                    <a:lnTo>
                      <a:pt x="29" y="20"/>
                    </a:lnTo>
                    <a:lnTo>
                      <a:pt x="30" y="20"/>
                    </a:lnTo>
                    <a:lnTo>
                      <a:pt x="30" y="19"/>
                    </a:lnTo>
                    <a:lnTo>
                      <a:pt x="29" y="19"/>
                    </a:lnTo>
                    <a:lnTo>
                      <a:pt x="30" y="20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165"/>
              <p:cNvSpPr>
                <a:spLocks/>
              </p:cNvSpPr>
              <p:nvPr/>
            </p:nvSpPr>
            <p:spPr bwMode="auto">
              <a:xfrm>
                <a:off x="2984" y="4354"/>
                <a:ext cx="4" cy="1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3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1" y="6"/>
                  </a:cxn>
                  <a:cxn ang="0">
                    <a:pos x="3" y="4"/>
                  </a:cxn>
                  <a:cxn ang="0">
                    <a:pos x="1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4" h="13">
                    <a:moveTo>
                      <a:pt x="0" y="12"/>
                    </a:moveTo>
                    <a:lnTo>
                      <a:pt x="3" y="13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66"/>
              <p:cNvSpPr>
                <a:spLocks/>
              </p:cNvSpPr>
              <p:nvPr/>
            </p:nvSpPr>
            <p:spPr bwMode="auto">
              <a:xfrm>
                <a:off x="2958" y="4349"/>
                <a:ext cx="30" cy="9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0" y="5"/>
                  </a:cxn>
                  <a:cxn ang="0">
                    <a:pos x="26" y="1"/>
                  </a:cxn>
                  <a:cxn ang="0">
                    <a:pos x="24" y="1"/>
                  </a:cxn>
                  <a:cxn ang="0">
                    <a:pos x="17" y="0"/>
                  </a:cxn>
                  <a:cxn ang="0">
                    <a:pos x="9" y="0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0" y="8"/>
                  </a:cxn>
                  <a:cxn ang="0">
                    <a:pos x="1" y="9"/>
                  </a:cxn>
                  <a:cxn ang="0">
                    <a:pos x="4" y="5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9" y="3"/>
                  </a:cxn>
                  <a:cxn ang="0">
                    <a:pos x="17" y="3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4" y="5"/>
                  </a:cxn>
                  <a:cxn ang="0">
                    <a:pos x="29" y="8"/>
                  </a:cxn>
                </a:cxnLst>
                <a:rect l="0" t="0" r="r" b="b"/>
                <a:pathLst>
                  <a:path w="30" h="9">
                    <a:moveTo>
                      <a:pt x="29" y="8"/>
                    </a:moveTo>
                    <a:lnTo>
                      <a:pt x="30" y="5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9" y="3"/>
                    </a:lnTo>
                    <a:lnTo>
                      <a:pt x="17" y="3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67"/>
              <p:cNvSpPr>
                <a:spLocks/>
              </p:cNvSpPr>
              <p:nvPr/>
            </p:nvSpPr>
            <p:spPr bwMode="auto">
              <a:xfrm>
                <a:off x="2956" y="4349"/>
                <a:ext cx="10" cy="20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8" y="0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3" y="17"/>
                  </a:cxn>
                  <a:cxn ang="0">
                    <a:pos x="8" y="20"/>
                  </a:cxn>
                  <a:cxn ang="0">
                    <a:pos x="10" y="17"/>
                  </a:cxn>
                  <a:cxn ang="0">
                    <a:pos x="5" y="14"/>
                  </a:cxn>
                  <a:cxn ang="0">
                    <a:pos x="3" y="15"/>
                  </a:cxn>
                  <a:cxn ang="0">
                    <a:pos x="5" y="15"/>
                  </a:cxn>
                  <a:cxn ang="0">
                    <a:pos x="3" y="11"/>
                  </a:cxn>
                  <a:cxn ang="0">
                    <a:pos x="2" y="11"/>
                  </a:cxn>
                  <a:cxn ang="0">
                    <a:pos x="3" y="11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3" y="11"/>
                  </a:cxn>
                  <a:cxn ang="0">
                    <a:pos x="5" y="6"/>
                  </a:cxn>
                  <a:cxn ang="0">
                    <a:pos x="3" y="5"/>
                  </a:cxn>
                  <a:cxn ang="0">
                    <a:pos x="5" y="6"/>
                  </a:cxn>
                  <a:cxn ang="0">
                    <a:pos x="10" y="3"/>
                  </a:cxn>
                </a:cxnLst>
                <a:rect l="0" t="0" r="r" b="b"/>
                <a:pathLst>
                  <a:path w="10" h="20">
                    <a:moveTo>
                      <a:pt x="10" y="3"/>
                    </a:moveTo>
                    <a:lnTo>
                      <a:pt x="8" y="0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8" y="20"/>
                    </a:lnTo>
                    <a:lnTo>
                      <a:pt x="10" y="17"/>
                    </a:lnTo>
                    <a:lnTo>
                      <a:pt x="5" y="14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5" y="6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68"/>
              <p:cNvSpPr>
                <a:spLocks/>
              </p:cNvSpPr>
              <p:nvPr/>
            </p:nvSpPr>
            <p:spPr bwMode="auto">
              <a:xfrm>
                <a:off x="2956" y="4361"/>
                <a:ext cx="19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3" y="6"/>
                  </a:cxn>
                  <a:cxn ang="0">
                    <a:pos x="8" y="8"/>
                  </a:cxn>
                  <a:cxn ang="0">
                    <a:pos x="11" y="8"/>
                  </a:cxn>
                  <a:cxn ang="0">
                    <a:pos x="16" y="6"/>
                  </a:cxn>
                  <a:cxn ang="0">
                    <a:pos x="14" y="6"/>
                  </a:cxn>
                  <a:cxn ang="0">
                    <a:pos x="16" y="6"/>
                  </a:cxn>
                  <a:cxn ang="0">
                    <a:pos x="19" y="2"/>
                  </a:cxn>
                  <a:cxn ang="0">
                    <a:pos x="17" y="0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0" y="5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6"/>
                  </a:cxn>
                  <a:cxn ang="0">
                    <a:pos x="10" y="5"/>
                  </a:cxn>
                  <a:cxn ang="0">
                    <a:pos x="5" y="3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2" y="0"/>
                  </a:cxn>
                </a:cxnLst>
                <a:rect l="0" t="0" r="r" b="b"/>
                <a:pathLst>
                  <a:path w="19" h="8">
                    <a:moveTo>
                      <a:pt x="2" y="0"/>
                    </a:moveTo>
                    <a:lnTo>
                      <a:pt x="0" y="2"/>
                    </a:lnTo>
                    <a:lnTo>
                      <a:pt x="3" y="6"/>
                    </a:lnTo>
                    <a:lnTo>
                      <a:pt x="8" y="8"/>
                    </a:lnTo>
                    <a:lnTo>
                      <a:pt x="11" y="8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10" y="5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69"/>
              <p:cNvSpPr>
                <a:spLocks/>
              </p:cNvSpPr>
              <p:nvPr/>
            </p:nvSpPr>
            <p:spPr bwMode="auto">
              <a:xfrm>
                <a:off x="2969" y="4349"/>
                <a:ext cx="7" cy="20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20"/>
                  </a:cxn>
                  <a:cxn ang="0">
                    <a:pos x="6" y="17"/>
                  </a:cxn>
                  <a:cxn ang="0">
                    <a:pos x="7" y="12"/>
                  </a:cxn>
                  <a:cxn ang="0">
                    <a:pos x="7" y="9"/>
                  </a:cxn>
                  <a:cxn ang="0">
                    <a:pos x="6" y="5"/>
                  </a:cxn>
                  <a:cxn ang="0">
                    <a:pos x="6" y="3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3" y="6"/>
                  </a:cxn>
                  <a:cxn ang="0">
                    <a:pos x="4" y="11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3" y="15"/>
                  </a:cxn>
                  <a:cxn ang="0">
                    <a:pos x="4" y="15"/>
                  </a:cxn>
                  <a:cxn ang="0">
                    <a:pos x="4" y="14"/>
                  </a:cxn>
                  <a:cxn ang="0">
                    <a:pos x="0" y="17"/>
                  </a:cxn>
                </a:cxnLst>
                <a:rect l="0" t="0" r="r" b="b"/>
                <a:pathLst>
                  <a:path w="7" h="20">
                    <a:moveTo>
                      <a:pt x="0" y="17"/>
                    </a:moveTo>
                    <a:lnTo>
                      <a:pt x="1" y="20"/>
                    </a:lnTo>
                    <a:lnTo>
                      <a:pt x="6" y="17"/>
                    </a:lnTo>
                    <a:lnTo>
                      <a:pt x="7" y="12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4" y="1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170"/>
              <p:cNvSpPr>
                <a:spLocks/>
              </p:cNvSpPr>
              <p:nvPr/>
            </p:nvSpPr>
            <p:spPr bwMode="auto">
              <a:xfrm>
                <a:off x="2967" y="4349"/>
                <a:ext cx="9" cy="9"/>
              </a:xfrm>
              <a:custGeom>
                <a:avLst/>
                <a:gdLst/>
                <a:ahLst/>
                <a:cxnLst>
                  <a:cxn ang="0">
                    <a:pos x="8" y="9"/>
                  </a:cxn>
                  <a:cxn ang="0">
                    <a:pos x="9" y="8"/>
                  </a:cxn>
                  <a:cxn ang="0">
                    <a:pos x="6" y="3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8" y="9"/>
                  </a:cxn>
                </a:cxnLst>
                <a:rect l="0" t="0" r="r" b="b"/>
                <a:pathLst>
                  <a:path w="9" h="9">
                    <a:moveTo>
                      <a:pt x="8" y="9"/>
                    </a:moveTo>
                    <a:lnTo>
                      <a:pt x="9" y="8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Rectangle 171"/>
              <p:cNvSpPr>
                <a:spLocks noChangeArrowheads="1"/>
              </p:cNvSpPr>
              <p:nvPr/>
            </p:nvSpPr>
            <p:spPr bwMode="auto">
              <a:xfrm>
                <a:off x="3028" y="4439"/>
                <a:ext cx="20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172"/>
              <p:cNvSpPr>
                <a:spLocks/>
              </p:cNvSpPr>
              <p:nvPr/>
            </p:nvSpPr>
            <p:spPr bwMode="auto">
              <a:xfrm>
                <a:off x="2956" y="4395"/>
                <a:ext cx="34" cy="2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9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7"/>
                  </a:cxn>
                  <a:cxn ang="0">
                    <a:pos x="31" y="7"/>
                  </a:cxn>
                  <a:cxn ang="0">
                    <a:pos x="31" y="13"/>
                  </a:cxn>
                  <a:cxn ang="0">
                    <a:pos x="32" y="13"/>
                  </a:cxn>
                  <a:cxn ang="0">
                    <a:pos x="31" y="16"/>
                  </a:cxn>
                  <a:cxn ang="0">
                    <a:pos x="31" y="15"/>
                  </a:cxn>
                  <a:cxn ang="0">
                    <a:pos x="29" y="16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6"/>
                  </a:cxn>
                  <a:cxn ang="0">
                    <a:pos x="17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6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7"/>
                  </a:cxn>
                  <a:cxn ang="0">
                    <a:pos x="34" y="9"/>
                  </a:cxn>
                  <a:cxn ang="0">
                    <a:pos x="34" y="7"/>
                  </a:cxn>
                  <a:cxn ang="0">
                    <a:pos x="32" y="4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1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9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1" y="16"/>
                    </a:lnTo>
                    <a:lnTo>
                      <a:pt x="31" y="15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6"/>
                    </a:lnTo>
                    <a:lnTo>
                      <a:pt x="17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6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2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73"/>
              <p:cNvSpPr>
                <a:spLocks/>
              </p:cNvSpPr>
              <p:nvPr/>
            </p:nvSpPr>
            <p:spPr bwMode="auto">
              <a:xfrm>
                <a:off x="2956" y="4393"/>
                <a:ext cx="32" cy="2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5"/>
                  </a:cxn>
                  <a:cxn ang="0">
                    <a:pos x="26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32" y="11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3"/>
                  </a:cxn>
                </a:cxnLst>
                <a:rect l="0" t="0" r="r" b="b"/>
                <a:pathLst>
                  <a:path w="32" h="22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6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74"/>
              <p:cNvSpPr>
                <a:spLocks/>
              </p:cNvSpPr>
              <p:nvPr/>
            </p:nvSpPr>
            <p:spPr bwMode="auto">
              <a:xfrm>
                <a:off x="2953" y="4393"/>
                <a:ext cx="5" cy="2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2"/>
                  </a:cxn>
                  <a:cxn ang="0">
                    <a:pos x="2" y="22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5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75"/>
              <p:cNvSpPr>
                <a:spLocks/>
              </p:cNvSpPr>
              <p:nvPr/>
            </p:nvSpPr>
            <p:spPr bwMode="auto">
              <a:xfrm>
                <a:off x="2956" y="4425"/>
                <a:ext cx="34" cy="2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3"/>
                  </a:cxn>
                  <a:cxn ang="0">
                    <a:pos x="26" y="3"/>
                  </a:cxn>
                  <a:cxn ang="0">
                    <a:pos x="26" y="2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5" y="19"/>
                  </a:cxn>
                  <a:cxn ang="0">
                    <a:pos x="22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1" y="20"/>
                  </a:cxn>
                  <a:cxn ang="0">
                    <a:pos x="32" y="19"/>
                  </a:cxn>
                  <a:cxn ang="0">
                    <a:pos x="34" y="15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2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34" h="22">
                    <a:moveTo>
                      <a:pt x="25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5" y="19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76"/>
              <p:cNvSpPr>
                <a:spLocks/>
              </p:cNvSpPr>
              <p:nvPr/>
            </p:nvSpPr>
            <p:spPr bwMode="auto">
              <a:xfrm>
                <a:off x="2956" y="4424"/>
                <a:ext cx="32" cy="21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6"/>
                  </a:cxn>
                  <a:cxn ang="0">
                    <a:pos x="26" y="6"/>
                  </a:cxn>
                  <a:cxn ang="0">
                    <a:pos x="26" y="4"/>
                  </a:cxn>
                  <a:cxn ang="0">
                    <a:pos x="26" y="6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9" y="7"/>
                  </a:cxn>
                  <a:cxn ang="0">
                    <a:pos x="31" y="10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15"/>
                  </a:cxn>
                  <a:cxn ang="0">
                    <a:pos x="31" y="15"/>
                  </a:cxn>
                  <a:cxn ang="0">
                    <a:pos x="29" y="18"/>
                  </a:cxn>
                  <a:cxn ang="0">
                    <a:pos x="29" y="16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5" y="18"/>
                  </a:cxn>
                  <a:cxn ang="0">
                    <a:pos x="22" y="16"/>
                  </a:cxn>
                  <a:cxn ang="0">
                    <a:pos x="17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6" y="16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6"/>
                  </a:cxn>
                  <a:cxn ang="0">
                    <a:pos x="32" y="9"/>
                  </a:cxn>
                  <a:cxn ang="0">
                    <a:pos x="32" y="10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9" y="4"/>
                  </a:cxn>
                  <a:cxn ang="0">
                    <a:pos x="31" y="4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5" y="4"/>
                  </a:cxn>
                  <a:cxn ang="0">
                    <a:pos x="26" y="4"/>
                  </a:cxn>
                  <a:cxn ang="0">
                    <a:pos x="26" y="3"/>
                  </a:cxn>
                </a:cxnLst>
                <a:rect l="0" t="0" r="r" b="b"/>
                <a:pathLst>
                  <a:path w="32" h="21">
                    <a:moveTo>
                      <a:pt x="26" y="3"/>
                    </a:moveTo>
                    <a:lnTo>
                      <a:pt x="23" y="3"/>
                    </a:lnTo>
                    <a:lnTo>
                      <a:pt x="23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29" y="18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5" y="18"/>
                    </a:lnTo>
                    <a:lnTo>
                      <a:pt x="22" y="16"/>
                    </a:lnTo>
                    <a:lnTo>
                      <a:pt x="17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6" y="16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6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9"/>
                    </a:lnTo>
                    <a:lnTo>
                      <a:pt x="31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77"/>
              <p:cNvSpPr>
                <a:spLocks/>
              </p:cNvSpPr>
              <p:nvPr/>
            </p:nvSpPr>
            <p:spPr bwMode="auto">
              <a:xfrm>
                <a:off x="2953" y="4424"/>
                <a:ext cx="5" cy="2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2" y="3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21"/>
                  </a:cxn>
                  <a:cxn ang="0">
                    <a:pos x="2" y="21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5" y="3"/>
                  </a:cxn>
                </a:cxnLst>
                <a:rect l="0" t="0" r="r" b="b"/>
                <a:pathLst>
                  <a:path w="5" h="24">
                    <a:moveTo>
                      <a:pt x="5" y="3"/>
                    </a:moveTo>
                    <a:lnTo>
                      <a:pt x="2" y="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78"/>
              <p:cNvSpPr>
                <a:spLocks/>
              </p:cNvSpPr>
              <p:nvPr/>
            </p:nvSpPr>
            <p:spPr bwMode="auto">
              <a:xfrm>
                <a:off x="2956" y="4457"/>
                <a:ext cx="34" cy="22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2"/>
                  </a:cxn>
                  <a:cxn ang="0">
                    <a:pos x="25" y="0"/>
                  </a:cxn>
                  <a:cxn ang="0">
                    <a:pos x="20" y="3"/>
                  </a:cxn>
                  <a:cxn ang="0">
                    <a:pos x="17" y="11"/>
                  </a:cxn>
                  <a:cxn ang="0">
                    <a:pos x="16" y="14"/>
                  </a:cxn>
                  <a:cxn ang="0">
                    <a:pos x="16" y="17"/>
                  </a:cxn>
                  <a:cxn ang="0">
                    <a:pos x="14" y="17"/>
                  </a:cxn>
                  <a:cxn ang="0">
                    <a:pos x="11" y="20"/>
                  </a:cxn>
                  <a:cxn ang="0">
                    <a:pos x="6" y="19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3" y="14"/>
                  </a:cxn>
                  <a:cxn ang="0">
                    <a:pos x="3" y="14"/>
                  </a:cxn>
                  <a:cxn ang="0">
                    <a:pos x="2" y="8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6" y="6"/>
                  </a:cxn>
                  <a:cxn ang="0">
                    <a:pos x="16" y="6"/>
                  </a:cxn>
                  <a:cxn ang="0">
                    <a:pos x="17" y="8"/>
                  </a:cxn>
                  <a:cxn ang="0">
                    <a:pos x="17" y="16"/>
                  </a:cxn>
                  <a:cxn ang="0">
                    <a:pos x="20" y="19"/>
                  </a:cxn>
                  <a:cxn ang="0">
                    <a:pos x="20" y="19"/>
                  </a:cxn>
                  <a:cxn ang="0">
                    <a:pos x="25" y="22"/>
                  </a:cxn>
                  <a:cxn ang="0">
                    <a:pos x="32" y="20"/>
                  </a:cxn>
                  <a:cxn ang="0">
                    <a:pos x="34" y="8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31" y="19"/>
                  </a:cxn>
                  <a:cxn ang="0">
                    <a:pos x="28" y="19"/>
                  </a:cxn>
                  <a:cxn ang="0">
                    <a:pos x="28" y="19"/>
                  </a:cxn>
                  <a:cxn ang="0">
                    <a:pos x="25" y="20"/>
                  </a:cxn>
                  <a:cxn ang="0">
                    <a:pos x="23" y="17"/>
                  </a:cxn>
                  <a:cxn ang="0">
                    <a:pos x="20" y="17"/>
                  </a:cxn>
                  <a:cxn ang="0">
                    <a:pos x="20" y="14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8"/>
                  </a:cxn>
                  <a:cxn ang="0">
                    <a:pos x="2" y="20"/>
                  </a:cxn>
                  <a:cxn ang="0">
                    <a:pos x="6" y="22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20" y="12"/>
                  </a:cxn>
                  <a:cxn ang="0">
                    <a:pos x="20" y="9"/>
                  </a:cxn>
                  <a:cxn ang="0">
                    <a:pos x="20" y="9"/>
                  </a:cxn>
                  <a:cxn ang="0">
                    <a:pos x="20" y="5"/>
                  </a:cxn>
                  <a:cxn ang="0">
                    <a:pos x="23" y="5"/>
                  </a:cxn>
                  <a:cxn ang="0">
                    <a:pos x="25" y="2"/>
                  </a:cxn>
                  <a:cxn ang="0">
                    <a:pos x="28" y="3"/>
                  </a:cxn>
                  <a:cxn ang="0">
                    <a:pos x="28" y="3"/>
                  </a:cxn>
                  <a:cxn ang="0">
                    <a:pos x="31" y="3"/>
                  </a:cxn>
                  <a:cxn ang="0">
                    <a:pos x="31" y="9"/>
                  </a:cxn>
                </a:cxnLst>
                <a:rect l="0" t="0" r="r" b="b"/>
                <a:pathLst>
                  <a:path w="34" h="22">
                    <a:moveTo>
                      <a:pt x="31" y="9"/>
                    </a:moveTo>
                    <a:lnTo>
                      <a:pt x="34" y="8"/>
                    </a:lnTo>
                    <a:lnTo>
                      <a:pt x="32" y="3"/>
                    </a:lnTo>
                    <a:lnTo>
                      <a:pt x="32" y="2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2" y="2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17" y="11"/>
                    </a:lnTo>
                    <a:lnTo>
                      <a:pt x="17" y="8"/>
                    </a:lnTo>
                    <a:lnTo>
                      <a:pt x="16" y="14"/>
                    </a:lnTo>
                    <a:lnTo>
                      <a:pt x="17" y="14"/>
                    </a:lnTo>
                    <a:lnTo>
                      <a:pt x="16" y="17"/>
                    </a:lnTo>
                    <a:lnTo>
                      <a:pt x="16" y="16"/>
                    </a:lnTo>
                    <a:lnTo>
                      <a:pt x="14" y="17"/>
                    </a:lnTo>
                    <a:lnTo>
                      <a:pt x="11" y="19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6" y="19"/>
                    </a:lnTo>
                    <a:lnTo>
                      <a:pt x="6" y="20"/>
                    </a:lnTo>
                    <a:lnTo>
                      <a:pt x="8" y="19"/>
                    </a:lnTo>
                    <a:lnTo>
                      <a:pt x="5" y="17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4" y="5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7" y="16"/>
                    </a:lnTo>
                    <a:lnTo>
                      <a:pt x="17" y="12"/>
                    </a:lnTo>
                    <a:lnTo>
                      <a:pt x="20" y="19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22" y="20"/>
                    </a:lnTo>
                    <a:lnTo>
                      <a:pt x="25" y="22"/>
                    </a:lnTo>
                    <a:lnTo>
                      <a:pt x="29" y="22"/>
                    </a:lnTo>
                    <a:lnTo>
                      <a:pt x="32" y="20"/>
                    </a:lnTo>
                    <a:lnTo>
                      <a:pt x="34" y="16"/>
                    </a:lnTo>
                    <a:lnTo>
                      <a:pt x="34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4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28" y="19"/>
                    </a:lnTo>
                    <a:lnTo>
                      <a:pt x="28" y="20"/>
                    </a:lnTo>
                    <a:lnTo>
                      <a:pt x="28" y="19"/>
                    </a:lnTo>
                    <a:lnTo>
                      <a:pt x="25" y="19"/>
                    </a:lnTo>
                    <a:lnTo>
                      <a:pt x="25" y="20"/>
                    </a:lnTo>
                    <a:lnTo>
                      <a:pt x="26" y="19"/>
                    </a:lnTo>
                    <a:lnTo>
                      <a:pt x="23" y="17"/>
                    </a:lnTo>
                    <a:lnTo>
                      <a:pt x="22" y="16"/>
                    </a:lnTo>
                    <a:lnTo>
                      <a:pt x="20" y="17"/>
                    </a:lnTo>
                    <a:lnTo>
                      <a:pt x="22" y="17"/>
                    </a:lnTo>
                    <a:lnTo>
                      <a:pt x="20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19" y="8"/>
                    </a:lnTo>
                    <a:lnTo>
                      <a:pt x="20" y="11"/>
                    </a:lnTo>
                    <a:lnTo>
                      <a:pt x="17" y="5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6" y="22"/>
                    </a:lnTo>
                    <a:lnTo>
                      <a:pt x="13" y="22"/>
                    </a:lnTo>
                    <a:lnTo>
                      <a:pt x="16" y="20"/>
                    </a:lnTo>
                    <a:lnTo>
                      <a:pt x="17" y="19"/>
                    </a:lnTo>
                    <a:lnTo>
                      <a:pt x="16" y="20"/>
                    </a:lnTo>
                    <a:lnTo>
                      <a:pt x="17" y="19"/>
                    </a:lnTo>
                    <a:lnTo>
                      <a:pt x="20" y="12"/>
                    </a:lnTo>
                    <a:lnTo>
                      <a:pt x="19" y="16"/>
                    </a:lnTo>
                    <a:lnTo>
                      <a:pt x="20" y="9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22" y="6"/>
                    </a:lnTo>
                    <a:lnTo>
                      <a:pt x="20" y="5"/>
                    </a:lnTo>
                    <a:lnTo>
                      <a:pt x="22" y="6"/>
                    </a:lnTo>
                    <a:lnTo>
                      <a:pt x="23" y="5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2"/>
                    </a:lnTo>
                    <a:lnTo>
                      <a:pt x="28" y="3"/>
                    </a:lnTo>
                    <a:lnTo>
                      <a:pt x="31" y="5"/>
                    </a:lnTo>
                    <a:lnTo>
                      <a:pt x="31" y="3"/>
                    </a:lnTo>
                    <a:lnTo>
                      <a:pt x="29" y="5"/>
                    </a:lnTo>
                    <a:lnTo>
                      <a:pt x="31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79"/>
              <p:cNvSpPr>
                <a:spLocks/>
              </p:cNvSpPr>
              <p:nvPr/>
            </p:nvSpPr>
            <p:spPr bwMode="auto">
              <a:xfrm>
                <a:off x="2955" y="4456"/>
                <a:ext cx="33" cy="2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6" y="3"/>
                  </a:cxn>
                  <a:cxn ang="0">
                    <a:pos x="23" y="6"/>
                  </a:cxn>
                  <a:cxn ang="0">
                    <a:pos x="20" y="9"/>
                  </a:cxn>
                  <a:cxn ang="0">
                    <a:pos x="20" y="15"/>
                  </a:cxn>
                  <a:cxn ang="0">
                    <a:pos x="18" y="17"/>
                  </a:cxn>
                  <a:cxn ang="0">
                    <a:pos x="12" y="21"/>
                  </a:cxn>
                  <a:cxn ang="0">
                    <a:pos x="12" y="21"/>
                  </a:cxn>
                  <a:cxn ang="0">
                    <a:pos x="7" y="23"/>
                  </a:cxn>
                  <a:cxn ang="0">
                    <a:pos x="6" y="20"/>
                  </a:cxn>
                  <a:cxn ang="0">
                    <a:pos x="3" y="20"/>
                  </a:cxn>
                  <a:cxn ang="0">
                    <a:pos x="3" y="15"/>
                  </a:cxn>
                  <a:cxn ang="0">
                    <a:pos x="3" y="15"/>
                  </a:cxn>
                  <a:cxn ang="0">
                    <a:pos x="1" y="9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9" y="3"/>
                  </a:cxn>
                  <a:cxn ang="0">
                    <a:pos x="7" y="3"/>
                  </a:cxn>
                  <a:cxn ang="0">
                    <a:pos x="12" y="1"/>
                  </a:cxn>
                  <a:cxn ang="0">
                    <a:pos x="15" y="4"/>
                  </a:cxn>
                  <a:cxn ang="0">
                    <a:pos x="18" y="6"/>
                  </a:cxn>
                  <a:cxn ang="0">
                    <a:pos x="20" y="10"/>
                  </a:cxn>
                  <a:cxn ang="0">
                    <a:pos x="18" y="10"/>
                  </a:cxn>
                  <a:cxn ang="0">
                    <a:pos x="20" y="13"/>
                  </a:cxn>
                  <a:cxn ang="0">
                    <a:pos x="26" y="21"/>
                  </a:cxn>
                  <a:cxn ang="0">
                    <a:pos x="33" y="20"/>
                  </a:cxn>
                  <a:cxn ang="0">
                    <a:pos x="29" y="18"/>
                  </a:cxn>
                  <a:cxn ang="0">
                    <a:pos x="29" y="18"/>
                  </a:cxn>
                  <a:cxn ang="0">
                    <a:pos x="26" y="20"/>
                  </a:cxn>
                  <a:cxn ang="0">
                    <a:pos x="24" y="17"/>
                  </a:cxn>
                  <a:cxn ang="0">
                    <a:pos x="24" y="18"/>
                  </a:cxn>
                  <a:cxn ang="0">
                    <a:pos x="21" y="15"/>
                  </a:cxn>
                  <a:cxn ang="0">
                    <a:pos x="21" y="9"/>
                  </a:cxn>
                  <a:cxn ang="0">
                    <a:pos x="20" y="6"/>
                  </a:cxn>
                  <a:cxn ang="0">
                    <a:pos x="20" y="4"/>
                  </a:cxn>
                  <a:cxn ang="0">
                    <a:pos x="14" y="0"/>
                  </a:cxn>
                  <a:cxn ang="0">
                    <a:pos x="4" y="1"/>
                  </a:cxn>
                  <a:cxn ang="0">
                    <a:pos x="0" y="9"/>
                  </a:cxn>
                  <a:cxn ang="0">
                    <a:pos x="1" y="21"/>
                  </a:cxn>
                  <a:cxn ang="0">
                    <a:pos x="4" y="23"/>
                  </a:cxn>
                  <a:cxn ang="0">
                    <a:pos x="14" y="24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1" y="17"/>
                  </a:cxn>
                  <a:cxn ang="0">
                    <a:pos x="21" y="9"/>
                  </a:cxn>
                  <a:cxn ang="0">
                    <a:pos x="24" y="7"/>
                  </a:cxn>
                  <a:cxn ang="0">
                    <a:pos x="24" y="7"/>
                  </a:cxn>
                  <a:cxn ang="0">
                    <a:pos x="26" y="4"/>
                  </a:cxn>
                  <a:cxn ang="0">
                    <a:pos x="29" y="6"/>
                  </a:cxn>
                  <a:cxn ang="0">
                    <a:pos x="29" y="6"/>
                  </a:cxn>
                </a:cxnLst>
                <a:rect l="0" t="0" r="r" b="b"/>
                <a:pathLst>
                  <a:path w="33" h="24">
                    <a:moveTo>
                      <a:pt x="32" y="7"/>
                    </a:moveTo>
                    <a:lnTo>
                      <a:pt x="33" y="4"/>
                    </a:lnTo>
                    <a:lnTo>
                      <a:pt x="30" y="3"/>
                    </a:lnTo>
                    <a:lnTo>
                      <a:pt x="26" y="3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20" y="12"/>
                    </a:lnTo>
                    <a:lnTo>
                      <a:pt x="20" y="9"/>
                    </a:lnTo>
                    <a:lnTo>
                      <a:pt x="18" y="15"/>
                    </a:lnTo>
                    <a:lnTo>
                      <a:pt x="20" y="15"/>
                    </a:lnTo>
                    <a:lnTo>
                      <a:pt x="18" y="18"/>
                    </a:lnTo>
                    <a:lnTo>
                      <a:pt x="18" y="17"/>
                    </a:lnTo>
                    <a:lnTo>
                      <a:pt x="15" y="20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9" y="21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3" y="15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3" y="10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5" y="4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20" y="10"/>
                    </a:lnTo>
                    <a:lnTo>
                      <a:pt x="20" y="9"/>
                    </a:lnTo>
                    <a:lnTo>
                      <a:pt x="18" y="10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23" y="20"/>
                    </a:lnTo>
                    <a:lnTo>
                      <a:pt x="26" y="21"/>
                    </a:lnTo>
                    <a:lnTo>
                      <a:pt x="30" y="21"/>
                    </a:lnTo>
                    <a:lnTo>
                      <a:pt x="33" y="20"/>
                    </a:lnTo>
                    <a:lnTo>
                      <a:pt x="32" y="17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9" y="18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7" y="18"/>
                    </a:lnTo>
                    <a:lnTo>
                      <a:pt x="24" y="17"/>
                    </a:lnTo>
                    <a:lnTo>
                      <a:pt x="23" y="18"/>
                    </a:lnTo>
                    <a:lnTo>
                      <a:pt x="24" y="18"/>
                    </a:lnTo>
                    <a:lnTo>
                      <a:pt x="23" y="15"/>
                    </a:lnTo>
                    <a:lnTo>
                      <a:pt x="21" y="15"/>
                    </a:lnTo>
                    <a:lnTo>
                      <a:pt x="23" y="15"/>
                    </a:lnTo>
                    <a:lnTo>
                      <a:pt x="21" y="9"/>
                    </a:lnTo>
                    <a:lnTo>
                      <a:pt x="23" y="12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3" y="21"/>
                    </a:lnTo>
                    <a:lnTo>
                      <a:pt x="4" y="23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17" y="23"/>
                    </a:lnTo>
                    <a:lnTo>
                      <a:pt x="20" y="20"/>
                    </a:lnTo>
                    <a:lnTo>
                      <a:pt x="18" y="21"/>
                    </a:lnTo>
                    <a:lnTo>
                      <a:pt x="20" y="20"/>
                    </a:lnTo>
                    <a:lnTo>
                      <a:pt x="23" y="13"/>
                    </a:lnTo>
                    <a:lnTo>
                      <a:pt x="21" y="17"/>
                    </a:lnTo>
                    <a:lnTo>
                      <a:pt x="23" y="10"/>
                    </a:lnTo>
                    <a:lnTo>
                      <a:pt x="21" y="9"/>
                    </a:lnTo>
                    <a:lnTo>
                      <a:pt x="23" y="10"/>
                    </a:lnTo>
                    <a:lnTo>
                      <a:pt x="24" y="7"/>
                    </a:lnTo>
                    <a:lnTo>
                      <a:pt x="23" y="6"/>
                    </a:lnTo>
                    <a:lnTo>
                      <a:pt x="24" y="7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80"/>
              <p:cNvSpPr>
                <a:spLocks/>
              </p:cNvSpPr>
              <p:nvPr/>
            </p:nvSpPr>
            <p:spPr bwMode="auto">
              <a:xfrm>
                <a:off x="2984" y="4462"/>
                <a:ext cx="4" cy="17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17"/>
                  </a:cxn>
                  <a:cxn ang="0">
                    <a:pos x="4" y="12"/>
                  </a:cxn>
                  <a:cxn ang="0">
                    <a:pos x="4" y="4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1" y="6"/>
                  </a:cxn>
                  <a:cxn ang="0">
                    <a:pos x="3" y="4"/>
                  </a:cxn>
                  <a:cxn ang="0">
                    <a:pos x="1" y="4"/>
                  </a:cxn>
                  <a:cxn ang="0">
                    <a:pos x="1" y="11"/>
                  </a:cxn>
                  <a:cxn ang="0">
                    <a:pos x="3" y="11"/>
                  </a:cxn>
                  <a:cxn ang="0">
                    <a:pos x="1" y="11"/>
                  </a:cxn>
                  <a:cxn ang="0">
                    <a:pos x="0" y="15"/>
                  </a:cxn>
                </a:cxnLst>
                <a:rect l="0" t="0" r="r" b="b"/>
                <a:pathLst>
                  <a:path w="4" h="17">
                    <a:moveTo>
                      <a:pt x="0" y="15"/>
                    </a:moveTo>
                    <a:lnTo>
                      <a:pt x="3" y="17"/>
                    </a:lnTo>
                    <a:lnTo>
                      <a:pt x="4" y="12"/>
                    </a:lnTo>
                    <a:lnTo>
                      <a:pt x="4" y="4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81"/>
              <p:cNvSpPr>
                <a:spLocks/>
              </p:cNvSpPr>
              <p:nvPr/>
            </p:nvSpPr>
            <p:spPr bwMode="auto">
              <a:xfrm>
                <a:off x="2958" y="4459"/>
                <a:ext cx="4" cy="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4" y="1"/>
                  </a:cxn>
                </a:cxnLst>
                <a:rect l="0" t="0" r="r" b="b"/>
                <a:pathLst>
                  <a:path w="4" h="6">
                    <a:moveTo>
                      <a:pt x="4" y="1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82"/>
              <p:cNvSpPr>
                <a:spLocks/>
              </p:cNvSpPr>
              <p:nvPr/>
            </p:nvSpPr>
            <p:spPr bwMode="auto">
              <a:xfrm>
                <a:off x="2956" y="4474"/>
                <a:ext cx="5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3" y="6"/>
                  </a:cxn>
                  <a:cxn ang="0">
                    <a:pos x="5" y="5"/>
                  </a:cxn>
                  <a:cxn ang="0">
                    <a:pos x="2" y="0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2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Rectangle 183"/>
              <p:cNvSpPr>
                <a:spLocks noChangeArrowheads="1"/>
              </p:cNvSpPr>
              <p:nvPr/>
            </p:nvSpPr>
            <p:spPr bwMode="auto">
              <a:xfrm>
                <a:off x="3028" y="3801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Rectangle 184"/>
              <p:cNvSpPr>
                <a:spLocks noChangeArrowheads="1"/>
              </p:cNvSpPr>
              <p:nvPr/>
            </p:nvSpPr>
            <p:spPr bwMode="auto">
              <a:xfrm>
                <a:off x="3028" y="3830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Rectangle 185"/>
              <p:cNvSpPr>
                <a:spLocks noChangeArrowheads="1"/>
              </p:cNvSpPr>
              <p:nvPr/>
            </p:nvSpPr>
            <p:spPr bwMode="auto">
              <a:xfrm>
                <a:off x="3028" y="3858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Rectangle 186"/>
              <p:cNvSpPr>
                <a:spLocks noChangeArrowheads="1"/>
              </p:cNvSpPr>
              <p:nvPr/>
            </p:nvSpPr>
            <p:spPr bwMode="auto">
              <a:xfrm>
                <a:off x="3028" y="3913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Rectangle 187"/>
              <p:cNvSpPr>
                <a:spLocks noChangeArrowheads="1"/>
              </p:cNvSpPr>
              <p:nvPr/>
            </p:nvSpPr>
            <p:spPr bwMode="auto">
              <a:xfrm>
                <a:off x="3028" y="3940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Rectangle 188"/>
              <p:cNvSpPr>
                <a:spLocks noChangeArrowheads="1"/>
              </p:cNvSpPr>
              <p:nvPr/>
            </p:nvSpPr>
            <p:spPr bwMode="auto">
              <a:xfrm>
                <a:off x="3028" y="3967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89"/>
            <p:cNvGrpSpPr>
              <a:grpSpLocks/>
            </p:cNvGrpSpPr>
            <p:nvPr/>
          </p:nvGrpSpPr>
          <p:grpSpPr bwMode="auto">
            <a:xfrm>
              <a:off x="3027" y="3728"/>
              <a:ext cx="416" cy="737"/>
              <a:chOff x="3027" y="3728"/>
              <a:chExt cx="416" cy="737"/>
            </a:xfrm>
          </p:grpSpPr>
          <p:sp>
            <p:nvSpPr>
              <p:cNvPr id="75" name="Rectangle 190"/>
              <p:cNvSpPr>
                <a:spLocks noChangeArrowheads="1"/>
              </p:cNvSpPr>
              <p:nvPr/>
            </p:nvSpPr>
            <p:spPr bwMode="auto">
              <a:xfrm>
                <a:off x="3028" y="4024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191"/>
              <p:cNvSpPr>
                <a:spLocks noChangeArrowheads="1"/>
              </p:cNvSpPr>
              <p:nvPr/>
            </p:nvSpPr>
            <p:spPr bwMode="auto">
              <a:xfrm>
                <a:off x="3028" y="4051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192"/>
              <p:cNvSpPr>
                <a:spLocks noChangeArrowheads="1"/>
              </p:cNvSpPr>
              <p:nvPr/>
            </p:nvSpPr>
            <p:spPr bwMode="auto">
              <a:xfrm>
                <a:off x="3028" y="4079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193"/>
              <p:cNvSpPr>
                <a:spLocks noChangeArrowheads="1"/>
              </p:cNvSpPr>
              <p:nvPr/>
            </p:nvSpPr>
            <p:spPr bwMode="auto">
              <a:xfrm>
                <a:off x="3028" y="4134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194"/>
              <p:cNvSpPr>
                <a:spLocks noChangeArrowheads="1"/>
              </p:cNvSpPr>
              <p:nvPr/>
            </p:nvSpPr>
            <p:spPr bwMode="auto">
              <a:xfrm>
                <a:off x="3028" y="4161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195"/>
              <p:cNvSpPr>
                <a:spLocks noChangeArrowheads="1"/>
              </p:cNvSpPr>
              <p:nvPr/>
            </p:nvSpPr>
            <p:spPr bwMode="auto">
              <a:xfrm>
                <a:off x="3028" y="4189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196"/>
              <p:cNvSpPr>
                <a:spLocks noChangeArrowheads="1"/>
              </p:cNvSpPr>
              <p:nvPr/>
            </p:nvSpPr>
            <p:spPr bwMode="auto">
              <a:xfrm>
                <a:off x="3028" y="4245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197"/>
              <p:cNvSpPr>
                <a:spLocks noChangeArrowheads="1"/>
              </p:cNvSpPr>
              <p:nvPr/>
            </p:nvSpPr>
            <p:spPr bwMode="auto">
              <a:xfrm>
                <a:off x="3028" y="4273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198"/>
              <p:cNvSpPr>
                <a:spLocks noChangeArrowheads="1"/>
              </p:cNvSpPr>
              <p:nvPr/>
            </p:nvSpPr>
            <p:spPr bwMode="auto">
              <a:xfrm>
                <a:off x="3028" y="4300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199"/>
              <p:cNvSpPr>
                <a:spLocks noChangeArrowheads="1"/>
              </p:cNvSpPr>
              <p:nvPr/>
            </p:nvSpPr>
            <p:spPr bwMode="auto">
              <a:xfrm>
                <a:off x="3028" y="4355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200"/>
              <p:cNvSpPr>
                <a:spLocks noChangeArrowheads="1"/>
              </p:cNvSpPr>
              <p:nvPr/>
            </p:nvSpPr>
            <p:spPr bwMode="auto">
              <a:xfrm>
                <a:off x="3028" y="4382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201"/>
              <p:cNvSpPr>
                <a:spLocks noChangeArrowheads="1"/>
              </p:cNvSpPr>
              <p:nvPr/>
            </p:nvSpPr>
            <p:spPr bwMode="auto">
              <a:xfrm>
                <a:off x="3028" y="4411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202"/>
              <p:cNvSpPr>
                <a:spLocks noChangeArrowheads="1"/>
              </p:cNvSpPr>
              <p:nvPr/>
            </p:nvSpPr>
            <p:spPr bwMode="auto">
              <a:xfrm>
                <a:off x="3440" y="3775"/>
                <a:ext cx="3" cy="66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203"/>
              <p:cNvSpPr>
                <a:spLocks noChangeArrowheads="1"/>
              </p:cNvSpPr>
              <p:nvPr/>
            </p:nvSpPr>
            <p:spPr bwMode="auto">
              <a:xfrm>
                <a:off x="3421" y="3774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204"/>
              <p:cNvSpPr>
                <a:spLocks noChangeArrowheads="1"/>
              </p:cNvSpPr>
              <p:nvPr/>
            </p:nvSpPr>
            <p:spPr bwMode="auto">
              <a:xfrm>
                <a:off x="3421" y="3885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205"/>
              <p:cNvSpPr>
                <a:spLocks noChangeArrowheads="1"/>
              </p:cNvSpPr>
              <p:nvPr/>
            </p:nvSpPr>
            <p:spPr bwMode="auto">
              <a:xfrm>
                <a:off x="3421" y="3995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206"/>
              <p:cNvSpPr>
                <a:spLocks noChangeArrowheads="1"/>
              </p:cNvSpPr>
              <p:nvPr/>
            </p:nvSpPr>
            <p:spPr bwMode="auto">
              <a:xfrm>
                <a:off x="3421" y="4106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207"/>
              <p:cNvSpPr>
                <a:spLocks noChangeArrowheads="1"/>
              </p:cNvSpPr>
              <p:nvPr/>
            </p:nvSpPr>
            <p:spPr bwMode="auto">
              <a:xfrm>
                <a:off x="3421" y="4218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08"/>
              <p:cNvSpPr>
                <a:spLocks noChangeArrowheads="1"/>
              </p:cNvSpPr>
              <p:nvPr/>
            </p:nvSpPr>
            <p:spPr bwMode="auto">
              <a:xfrm>
                <a:off x="3421" y="4328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09"/>
              <p:cNvSpPr>
                <a:spLocks noChangeArrowheads="1"/>
              </p:cNvSpPr>
              <p:nvPr/>
            </p:nvSpPr>
            <p:spPr bwMode="auto">
              <a:xfrm>
                <a:off x="3421" y="4439"/>
                <a:ext cx="2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210"/>
              <p:cNvSpPr>
                <a:spLocks noChangeArrowheads="1"/>
              </p:cNvSpPr>
              <p:nvPr/>
            </p:nvSpPr>
            <p:spPr bwMode="auto">
              <a:xfrm>
                <a:off x="3431" y="3801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211"/>
              <p:cNvSpPr>
                <a:spLocks noChangeArrowheads="1"/>
              </p:cNvSpPr>
              <p:nvPr/>
            </p:nvSpPr>
            <p:spPr bwMode="auto">
              <a:xfrm>
                <a:off x="3431" y="3830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212"/>
              <p:cNvSpPr>
                <a:spLocks noChangeArrowheads="1"/>
              </p:cNvSpPr>
              <p:nvPr/>
            </p:nvSpPr>
            <p:spPr bwMode="auto">
              <a:xfrm>
                <a:off x="3431" y="3858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213"/>
              <p:cNvSpPr>
                <a:spLocks noChangeArrowheads="1"/>
              </p:cNvSpPr>
              <p:nvPr/>
            </p:nvSpPr>
            <p:spPr bwMode="auto">
              <a:xfrm>
                <a:off x="3431" y="3913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214"/>
              <p:cNvSpPr>
                <a:spLocks noChangeArrowheads="1"/>
              </p:cNvSpPr>
              <p:nvPr/>
            </p:nvSpPr>
            <p:spPr bwMode="auto">
              <a:xfrm>
                <a:off x="3431" y="3940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215"/>
              <p:cNvSpPr>
                <a:spLocks noChangeArrowheads="1"/>
              </p:cNvSpPr>
              <p:nvPr/>
            </p:nvSpPr>
            <p:spPr bwMode="auto">
              <a:xfrm>
                <a:off x="3431" y="3967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216"/>
              <p:cNvSpPr>
                <a:spLocks noChangeArrowheads="1"/>
              </p:cNvSpPr>
              <p:nvPr/>
            </p:nvSpPr>
            <p:spPr bwMode="auto">
              <a:xfrm>
                <a:off x="3431" y="4024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217"/>
              <p:cNvSpPr>
                <a:spLocks noChangeArrowheads="1"/>
              </p:cNvSpPr>
              <p:nvPr/>
            </p:nvSpPr>
            <p:spPr bwMode="auto">
              <a:xfrm>
                <a:off x="3431" y="4051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218"/>
              <p:cNvSpPr>
                <a:spLocks noChangeArrowheads="1"/>
              </p:cNvSpPr>
              <p:nvPr/>
            </p:nvSpPr>
            <p:spPr bwMode="auto">
              <a:xfrm>
                <a:off x="3431" y="4079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219"/>
              <p:cNvSpPr>
                <a:spLocks noChangeArrowheads="1"/>
              </p:cNvSpPr>
              <p:nvPr/>
            </p:nvSpPr>
            <p:spPr bwMode="auto">
              <a:xfrm>
                <a:off x="3431" y="4134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220"/>
              <p:cNvSpPr>
                <a:spLocks noChangeArrowheads="1"/>
              </p:cNvSpPr>
              <p:nvPr/>
            </p:nvSpPr>
            <p:spPr bwMode="auto">
              <a:xfrm>
                <a:off x="3431" y="4161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21"/>
              <p:cNvSpPr>
                <a:spLocks noChangeArrowheads="1"/>
              </p:cNvSpPr>
              <p:nvPr/>
            </p:nvSpPr>
            <p:spPr bwMode="auto">
              <a:xfrm>
                <a:off x="3431" y="4189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22"/>
              <p:cNvSpPr>
                <a:spLocks noChangeArrowheads="1"/>
              </p:cNvSpPr>
              <p:nvPr/>
            </p:nvSpPr>
            <p:spPr bwMode="auto">
              <a:xfrm>
                <a:off x="3431" y="4245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223"/>
              <p:cNvSpPr>
                <a:spLocks noChangeArrowheads="1"/>
              </p:cNvSpPr>
              <p:nvPr/>
            </p:nvSpPr>
            <p:spPr bwMode="auto">
              <a:xfrm>
                <a:off x="3431" y="4273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224"/>
              <p:cNvSpPr>
                <a:spLocks noChangeArrowheads="1"/>
              </p:cNvSpPr>
              <p:nvPr/>
            </p:nvSpPr>
            <p:spPr bwMode="auto">
              <a:xfrm>
                <a:off x="3431" y="4300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225"/>
              <p:cNvSpPr>
                <a:spLocks noChangeArrowheads="1"/>
              </p:cNvSpPr>
              <p:nvPr/>
            </p:nvSpPr>
            <p:spPr bwMode="auto">
              <a:xfrm>
                <a:off x="3431" y="4355"/>
                <a:ext cx="11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226"/>
              <p:cNvSpPr>
                <a:spLocks noChangeArrowheads="1"/>
              </p:cNvSpPr>
              <p:nvPr/>
            </p:nvSpPr>
            <p:spPr bwMode="auto">
              <a:xfrm>
                <a:off x="3431" y="4382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227"/>
              <p:cNvSpPr>
                <a:spLocks noChangeArrowheads="1"/>
              </p:cNvSpPr>
              <p:nvPr/>
            </p:nvSpPr>
            <p:spPr bwMode="auto">
              <a:xfrm>
                <a:off x="3431" y="4411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228"/>
              <p:cNvSpPr>
                <a:spLocks noChangeArrowheads="1"/>
              </p:cNvSpPr>
              <p:nvPr/>
            </p:nvSpPr>
            <p:spPr bwMode="auto">
              <a:xfrm>
                <a:off x="3028" y="3774"/>
                <a:ext cx="41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229"/>
              <p:cNvSpPr>
                <a:spLocks noChangeArrowheads="1"/>
              </p:cNvSpPr>
              <p:nvPr/>
            </p:nvSpPr>
            <p:spPr bwMode="auto">
              <a:xfrm>
                <a:off x="3027" y="3775"/>
                <a:ext cx="3" cy="3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230"/>
              <p:cNvSpPr>
                <a:spLocks/>
              </p:cNvSpPr>
              <p:nvPr/>
            </p:nvSpPr>
            <p:spPr bwMode="auto">
              <a:xfrm>
                <a:off x="3027" y="3729"/>
                <a:ext cx="35" cy="25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33" y="5"/>
                  </a:cxn>
                  <a:cxn ang="0">
                    <a:pos x="27" y="2"/>
                  </a:cxn>
                  <a:cxn ang="0">
                    <a:pos x="15" y="0"/>
                  </a:cxn>
                  <a:cxn ang="0">
                    <a:pos x="6" y="2"/>
                  </a:cxn>
                  <a:cxn ang="0">
                    <a:pos x="3" y="5"/>
                  </a:cxn>
                  <a:cxn ang="0">
                    <a:pos x="1" y="7"/>
                  </a:cxn>
                  <a:cxn ang="0">
                    <a:pos x="0" y="16"/>
                  </a:cxn>
                  <a:cxn ang="0">
                    <a:pos x="3" y="20"/>
                  </a:cxn>
                  <a:cxn ang="0">
                    <a:pos x="6" y="23"/>
                  </a:cxn>
                  <a:cxn ang="0">
                    <a:pos x="15" y="25"/>
                  </a:cxn>
                  <a:cxn ang="0">
                    <a:pos x="27" y="23"/>
                  </a:cxn>
                  <a:cxn ang="0">
                    <a:pos x="33" y="20"/>
                  </a:cxn>
                  <a:cxn ang="0">
                    <a:pos x="35" y="11"/>
                  </a:cxn>
                  <a:cxn ang="0">
                    <a:pos x="32" y="14"/>
                  </a:cxn>
                  <a:cxn ang="0">
                    <a:pos x="32" y="14"/>
                  </a:cxn>
                  <a:cxn ang="0">
                    <a:pos x="32" y="19"/>
                  </a:cxn>
                  <a:cxn ang="0">
                    <a:pos x="27" y="20"/>
                  </a:cxn>
                  <a:cxn ang="0">
                    <a:pos x="27" y="20"/>
                  </a:cxn>
                  <a:cxn ang="0">
                    <a:pos x="15" y="22"/>
                  </a:cxn>
                  <a:cxn ang="0">
                    <a:pos x="7" y="22"/>
                  </a:cxn>
                  <a:cxn ang="0">
                    <a:pos x="4" y="17"/>
                  </a:cxn>
                  <a:cxn ang="0">
                    <a:pos x="4" y="19"/>
                  </a:cxn>
                  <a:cxn ang="0">
                    <a:pos x="1" y="14"/>
                  </a:cxn>
                  <a:cxn ang="0">
                    <a:pos x="3" y="11"/>
                  </a:cxn>
                  <a:cxn ang="0">
                    <a:pos x="3" y="13"/>
                  </a:cxn>
                  <a:cxn ang="0">
                    <a:pos x="3" y="7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19" y="3"/>
                  </a:cxn>
                  <a:cxn ang="0">
                    <a:pos x="27" y="3"/>
                  </a:cxn>
                  <a:cxn ang="0">
                    <a:pos x="32" y="8"/>
                  </a:cxn>
                  <a:cxn ang="0">
                    <a:pos x="30" y="8"/>
                  </a:cxn>
                </a:cxnLst>
                <a:rect l="0" t="0" r="r" b="b"/>
                <a:pathLst>
                  <a:path w="35" h="25">
                    <a:moveTo>
                      <a:pt x="32" y="13"/>
                    </a:moveTo>
                    <a:lnTo>
                      <a:pt x="35" y="11"/>
                    </a:lnTo>
                    <a:lnTo>
                      <a:pt x="33" y="7"/>
                    </a:lnTo>
                    <a:lnTo>
                      <a:pt x="33" y="5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3" y="20"/>
                    </a:lnTo>
                    <a:lnTo>
                      <a:pt x="7" y="23"/>
                    </a:lnTo>
                    <a:lnTo>
                      <a:pt x="6" y="23"/>
                    </a:lnTo>
                    <a:lnTo>
                      <a:pt x="7" y="23"/>
                    </a:lnTo>
                    <a:lnTo>
                      <a:pt x="15" y="25"/>
                    </a:lnTo>
                    <a:lnTo>
                      <a:pt x="19" y="25"/>
                    </a:lnTo>
                    <a:lnTo>
                      <a:pt x="27" y="23"/>
                    </a:lnTo>
                    <a:lnTo>
                      <a:pt x="29" y="23"/>
                    </a:lnTo>
                    <a:lnTo>
                      <a:pt x="33" y="20"/>
                    </a:lnTo>
                    <a:lnTo>
                      <a:pt x="35" y="16"/>
                    </a:lnTo>
                    <a:lnTo>
                      <a:pt x="35" y="11"/>
                    </a:lnTo>
                    <a:lnTo>
                      <a:pt x="32" y="11"/>
                    </a:lnTo>
                    <a:lnTo>
                      <a:pt x="32" y="14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0"/>
                    </a:lnTo>
                    <a:lnTo>
                      <a:pt x="19" y="22"/>
                    </a:lnTo>
                    <a:lnTo>
                      <a:pt x="15" y="22"/>
                    </a:lnTo>
                    <a:lnTo>
                      <a:pt x="7" y="20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4" y="17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3" y="14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15" y="3"/>
                    </a:lnTo>
                    <a:lnTo>
                      <a:pt x="19" y="3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32" y="8"/>
                    </a:lnTo>
                    <a:lnTo>
                      <a:pt x="32" y="7"/>
                    </a:lnTo>
                    <a:lnTo>
                      <a:pt x="30" y="8"/>
                    </a:lnTo>
                    <a:lnTo>
                      <a:pt x="3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231"/>
              <p:cNvSpPr>
                <a:spLocks/>
              </p:cNvSpPr>
              <p:nvPr/>
            </p:nvSpPr>
            <p:spPr bwMode="auto">
              <a:xfrm>
                <a:off x="3030" y="3731"/>
                <a:ext cx="30" cy="8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0" y="5"/>
                  </a:cxn>
                  <a:cxn ang="0">
                    <a:pos x="26" y="1"/>
                  </a:cxn>
                  <a:cxn ang="0">
                    <a:pos x="24" y="1"/>
                  </a:cxn>
                  <a:cxn ang="0">
                    <a:pos x="16" y="0"/>
                  </a:cxn>
                  <a:cxn ang="0">
                    <a:pos x="12" y="0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1" y="8"/>
                  </a:cxn>
                  <a:cxn ang="0">
                    <a:pos x="6" y="5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12" y="3"/>
                  </a:cxn>
                  <a:cxn ang="0">
                    <a:pos x="16" y="3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4" y="5"/>
                  </a:cxn>
                  <a:cxn ang="0">
                    <a:pos x="29" y="8"/>
                  </a:cxn>
                </a:cxnLst>
                <a:rect l="0" t="0" r="r" b="b"/>
                <a:pathLst>
                  <a:path w="30" h="8">
                    <a:moveTo>
                      <a:pt x="29" y="8"/>
                    </a:moveTo>
                    <a:lnTo>
                      <a:pt x="30" y="5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6" y="5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12" y="3"/>
                    </a:lnTo>
                    <a:lnTo>
                      <a:pt x="16" y="3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232"/>
              <p:cNvSpPr>
                <a:spLocks/>
              </p:cNvSpPr>
              <p:nvPr/>
            </p:nvSpPr>
            <p:spPr bwMode="auto">
              <a:xfrm>
                <a:off x="3028" y="3736"/>
                <a:ext cx="5" cy="13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9"/>
                  </a:cxn>
                  <a:cxn ang="0">
                    <a:pos x="2" y="13"/>
                  </a:cxn>
                  <a:cxn ang="0">
                    <a:pos x="5" y="12"/>
                  </a:cxn>
                  <a:cxn ang="0">
                    <a:pos x="3" y="7"/>
                  </a:cxn>
                  <a:cxn ang="0">
                    <a:pos x="2" y="7"/>
                  </a:cxn>
                  <a:cxn ang="0">
                    <a:pos x="3" y="7"/>
                  </a:cxn>
                  <a:cxn ang="0">
                    <a:pos x="3" y="4"/>
                  </a:cxn>
                  <a:cxn ang="0">
                    <a:pos x="2" y="4"/>
                  </a:cxn>
                  <a:cxn ang="0">
                    <a:pos x="3" y="6"/>
                  </a:cxn>
                  <a:cxn ang="0">
                    <a:pos x="5" y="1"/>
                  </a:cxn>
                </a:cxnLst>
                <a:rect l="0" t="0" r="r" b="b"/>
                <a:pathLst>
                  <a:path w="5" h="13">
                    <a:moveTo>
                      <a:pt x="5" y="1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2" y="13"/>
                    </a:lnTo>
                    <a:lnTo>
                      <a:pt x="5" y="12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233"/>
              <p:cNvSpPr>
                <a:spLocks/>
              </p:cNvSpPr>
              <p:nvPr/>
            </p:nvSpPr>
            <p:spPr bwMode="auto">
              <a:xfrm>
                <a:off x="3030" y="3745"/>
                <a:ext cx="30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3" y="6"/>
                  </a:cxn>
                  <a:cxn ang="0">
                    <a:pos x="4" y="6"/>
                  </a:cxn>
                  <a:cxn ang="0">
                    <a:pos x="12" y="7"/>
                  </a:cxn>
                  <a:cxn ang="0">
                    <a:pos x="16" y="7"/>
                  </a:cxn>
                  <a:cxn ang="0">
                    <a:pos x="24" y="6"/>
                  </a:cxn>
                  <a:cxn ang="0">
                    <a:pos x="26" y="6"/>
                  </a:cxn>
                  <a:cxn ang="0">
                    <a:pos x="30" y="3"/>
                  </a:cxn>
                  <a:cxn ang="0">
                    <a:pos x="29" y="0"/>
                  </a:cxn>
                  <a:cxn ang="0">
                    <a:pos x="24" y="3"/>
                  </a:cxn>
                  <a:cxn ang="0">
                    <a:pos x="24" y="4"/>
                  </a:cxn>
                  <a:cxn ang="0">
                    <a:pos x="24" y="3"/>
                  </a:cxn>
                  <a:cxn ang="0">
                    <a:pos x="16" y="4"/>
                  </a:cxn>
                  <a:cxn ang="0">
                    <a:pos x="12" y="4"/>
                  </a:cxn>
                  <a:cxn ang="0">
                    <a:pos x="4" y="3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1" y="0"/>
                  </a:cxn>
                </a:cxnLst>
                <a:rect l="0" t="0" r="r" b="b"/>
                <a:pathLst>
                  <a:path w="30" h="7">
                    <a:moveTo>
                      <a:pt x="1" y="0"/>
                    </a:moveTo>
                    <a:lnTo>
                      <a:pt x="0" y="3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12" y="7"/>
                    </a:lnTo>
                    <a:lnTo>
                      <a:pt x="16" y="7"/>
                    </a:lnTo>
                    <a:lnTo>
                      <a:pt x="24" y="6"/>
                    </a:lnTo>
                    <a:lnTo>
                      <a:pt x="26" y="6"/>
                    </a:lnTo>
                    <a:lnTo>
                      <a:pt x="30" y="3"/>
                    </a:lnTo>
                    <a:lnTo>
                      <a:pt x="29" y="0"/>
                    </a:lnTo>
                    <a:lnTo>
                      <a:pt x="24" y="3"/>
                    </a:lnTo>
                    <a:lnTo>
                      <a:pt x="24" y="4"/>
                    </a:lnTo>
                    <a:lnTo>
                      <a:pt x="24" y="3"/>
                    </a:lnTo>
                    <a:lnTo>
                      <a:pt x="16" y="4"/>
                    </a:lnTo>
                    <a:lnTo>
                      <a:pt x="12" y="4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234"/>
              <p:cNvSpPr>
                <a:spLocks/>
              </p:cNvSpPr>
              <p:nvPr/>
            </p:nvSpPr>
            <p:spPr bwMode="auto">
              <a:xfrm>
                <a:off x="3056" y="3736"/>
                <a:ext cx="4" cy="1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3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1" y="6"/>
                  </a:cxn>
                  <a:cxn ang="0">
                    <a:pos x="3" y="4"/>
                  </a:cxn>
                  <a:cxn ang="0">
                    <a:pos x="1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1" y="7"/>
                  </a:cxn>
                  <a:cxn ang="0">
                    <a:pos x="0" y="12"/>
                  </a:cxn>
                </a:cxnLst>
                <a:rect l="0" t="0" r="r" b="b"/>
                <a:pathLst>
                  <a:path w="4" h="13">
                    <a:moveTo>
                      <a:pt x="0" y="12"/>
                    </a:moveTo>
                    <a:lnTo>
                      <a:pt x="3" y="13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235"/>
              <p:cNvSpPr>
                <a:spLocks noChangeArrowheads="1"/>
              </p:cNvSpPr>
              <p:nvPr/>
            </p:nvSpPr>
            <p:spPr bwMode="auto">
              <a:xfrm>
                <a:off x="3118" y="3775"/>
                <a:ext cx="3" cy="3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236"/>
              <p:cNvSpPr>
                <a:spLocks/>
              </p:cNvSpPr>
              <p:nvPr/>
            </p:nvSpPr>
            <p:spPr bwMode="auto">
              <a:xfrm>
                <a:off x="3100" y="3736"/>
                <a:ext cx="38" cy="9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7" y="1"/>
                  </a:cxn>
                  <a:cxn ang="0">
                    <a:pos x="29" y="4"/>
                  </a:cxn>
                  <a:cxn ang="0">
                    <a:pos x="29" y="6"/>
                  </a:cxn>
                  <a:cxn ang="0">
                    <a:pos x="29" y="4"/>
                  </a:cxn>
                  <a:cxn ang="0">
                    <a:pos x="33" y="9"/>
                  </a:cxn>
                  <a:cxn ang="0">
                    <a:pos x="33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38" y="9"/>
                  </a:cxn>
                  <a:cxn ang="0">
                    <a:pos x="30" y="1"/>
                  </a:cxn>
                  <a:cxn ang="0">
                    <a:pos x="29" y="3"/>
                  </a:cxn>
                  <a:cxn ang="0">
                    <a:pos x="30" y="3"/>
                  </a:cxn>
                  <a:cxn ang="0">
                    <a:pos x="29" y="0"/>
                  </a:cxn>
                </a:cxnLst>
                <a:rect l="0" t="0" r="r" b="b"/>
                <a:pathLst>
                  <a:path w="38" h="9">
                    <a:moveTo>
                      <a:pt x="29" y="0"/>
                    </a:moveTo>
                    <a:lnTo>
                      <a:pt x="27" y="1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33" y="9"/>
                    </a:lnTo>
                    <a:lnTo>
                      <a:pt x="33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8" y="9"/>
                    </a:lnTo>
                    <a:lnTo>
                      <a:pt x="30" y="1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237"/>
              <p:cNvSpPr>
                <a:spLocks/>
              </p:cNvSpPr>
              <p:nvPr/>
            </p:nvSpPr>
            <p:spPr bwMode="auto">
              <a:xfrm>
                <a:off x="3098" y="3734"/>
                <a:ext cx="37" cy="9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9" y="0"/>
                  </a:cxn>
                  <a:cxn ang="0">
                    <a:pos x="26" y="0"/>
                  </a:cxn>
                  <a:cxn ang="0">
                    <a:pos x="29" y="6"/>
                  </a:cxn>
                  <a:cxn ang="0">
                    <a:pos x="29" y="8"/>
                  </a:cxn>
                  <a:cxn ang="0">
                    <a:pos x="29" y="6"/>
                  </a:cxn>
                  <a:cxn ang="0">
                    <a:pos x="32" y="9"/>
                  </a:cxn>
                  <a:cxn ang="0">
                    <a:pos x="32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2" y="9"/>
                  </a:cxn>
                  <a:cxn ang="0">
                    <a:pos x="37" y="9"/>
                  </a:cxn>
                  <a:cxn ang="0">
                    <a:pos x="31" y="3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9" y="2"/>
                  </a:cxn>
                  <a:cxn ang="0">
                    <a:pos x="28" y="2"/>
                  </a:cxn>
                  <a:cxn ang="0">
                    <a:pos x="28" y="3"/>
                  </a:cxn>
                  <a:cxn ang="0">
                    <a:pos x="29" y="3"/>
                  </a:cxn>
                </a:cxnLst>
                <a:rect l="0" t="0" r="r" b="b"/>
                <a:pathLst>
                  <a:path w="37" h="9">
                    <a:moveTo>
                      <a:pt x="29" y="3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32" y="9"/>
                    </a:lnTo>
                    <a:lnTo>
                      <a:pt x="32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7" y="9"/>
                    </a:lnTo>
                    <a:lnTo>
                      <a:pt x="31" y="3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3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Rectangle 238"/>
              <p:cNvSpPr>
                <a:spLocks noChangeArrowheads="1"/>
              </p:cNvSpPr>
              <p:nvPr/>
            </p:nvSpPr>
            <p:spPr bwMode="auto">
              <a:xfrm>
                <a:off x="3210" y="3775"/>
                <a:ext cx="3" cy="3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239"/>
              <p:cNvSpPr>
                <a:spLocks/>
              </p:cNvSpPr>
              <p:nvPr/>
            </p:nvSpPr>
            <p:spPr bwMode="auto">
              <a:xfrm>
                <a:off x="3193" y="3731"/>
                <a:ext cx="34" cy="2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4" y="3"/>
                  </a:cxn>
                  <a:cxn ang="0">
                    <a:pos x="26" y="3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6"/>
                  </a:cxn>
                  <a:cxn ang="0">
                    <a:pos x="31" y="5"/>
                  </a:cxn>
                  <a:cxn ang="0">
                    <a:pos x="31" y="6"/>
                  </a:cxn>
                  <a:cxn ang="0">
                    <a:pos x="32" y="9"/>
                  </a:cxn>
                  <a:cxn ang="0">
                    <a:pos x="32" y="8"/>
                  </a:cxn>
                  <a:cxn ang="0">
                    <a:pos x="31" y="8"/>
                  </a:cxn>
                  <a:cxn ang="0">
                    <a:pos x="31" y="14"/>
                  </a:cxn>
                  <a:cxn ang="0">
                    <a:pos x="32" y="14"/>
                  </a:cxn>
                  <a:cxn ang="0">
                    <a:pos x="31" y="17"/>
                  </a:cxn>
                  <a:cxn ang="0">
                    <a:pos x="31" y="15"/>
                  </a:cxn>
                  <a:cxn ang="0">
                    <a:pos x="29" y="17"/>
                  </a:cxn>
                  <a:cxn ang="0">
                    <a:pos x="26" y="18"/>
                  </a:cxn>
                  <a:cxn ang="0">
                    <a:pos x="26" y="20"/>
                  </a:cxn>
                  <a:cxn ang="0">
                    <a:pos x="26" y="18"/>
                  </a:cxn>
                  <a:cxn ang="0">
                    <a:pos x="23" y="18"/>
                  </a:cxn>
                  <a:cxn ang="0">
                    <a:pos x="23" y="20"/>
                  </a:cxn>
                  <a:cxn ang="0">
                    <a:pos x="24" y="18"/>
                  </a:cxn>
                  <a:cxn ang="0">
                    <a:pos x="21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5" y="17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8" y="21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1" y="20"/>
                  </a:cxn>
                  <a:cxn ang="0">
                    <a:pos x="32" y="18"/>
                  </a:cxn>
                  <a:cxn ang="0">
                    <a:pos x="34" y="15"/>
                  </a:cxn>
                  <a:cxn ang="0">
                    <a:pos x="34" y="8"/>
                  </a:cxn>
                  <a:cxn ang="0">
                    <a:pos x="34" y="9"/>
                  </a:cxn>
                  <a:cxn ang="0">
                    <a:pos x="34" y="8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2" y="3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34" h="21">
                    <a:moveTo>
                      <a:pt x="24" y="0"/>
                    </a:moveTo>
                    <a:lnTo>
                      <a:pt x="24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32" y="9"/>
                    </a:lnTo>
                    <a:lnTo>
                      <a:pt x="32" y="8"/>
                    </a:lnTo>
                    <a:lnTo>
                      <a:pt x="31" y="8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20"/>
                    </a:lnTo>
                    <a:lnTo>
                      <a:pt x="24" y="18"/>
                    </a:lnTo>
                    <a:lnTo>
                      <a:pt x="21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5" y="17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4" y="15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240"/>
              <p:cNvSpPr>
                <a:spLocks/>
              </p:cNvSpPr>
              <p:nvPr/>
            </p:nvSpPr>
            <p:spPr bwMode="auto">
              <a:xfrm>
                <a:off x="3193" y="3729"/>
                <a:ext cx="32" cy="2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3" y="3"/>
                  </a:cxn>
                  <a:cxn ang="0">
                    <a:pos x="23" y="7"/>
                  </a:cxn>
                  <a:cxn ang="0">
                    <a:pos x="26" y="7"/>
                  </a:cxn>
                  <a:cxn ang="0">
                    <a:pos x="26" y="5"/>
                  </a:cxn>
                  <a:cxn ang="0">
                    <a:pos x="26" y="7"/>
                  </a:cxn>
                  <a:cxn ang="0">
                    <a:pos x="29" y="8"/>
                  </a:cxn>
                  <a:cxn ang="0">
                    <a:pos x="29" y="7"/>
                  </a:cxn>
                  <a:cxn ang="0">
                    <a:pos x="29" y="8"/>
                  </a:cxn>
                  <a:cxn ang="0">
                    <a:pos x="31" y="11"/>
                  </a:cxn>
                  <a:cxn ang="0">
                    <a:pos x="31" y="10"/>
                  </a:cxn>
                  <a:cxn ang="0">
                    <a:pos x="29" y="10"/>
                  </a:cxn>
                  <a:cxn ang="0">
                    <a:pos x="29" y="16"/>
                  </a:cxn>
                  <a:cxn ang="0">
                    <a:pos x="31" y="16"/>
                  </a:cxn>
                  <a:cxn ang="0">
                    <a:pos x="29" y="19"/>
                  </a:cxn>
                  <a:cxn ang="0">
                    <a:pos x="29" y="17"/>
                  </a:cxn>
                  <a:cxn ang="0">
                    <a:pos x="26" y="19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3" y="19"/>
                  </a:cxn>
                  <a:cxn ang="0">
                    <a:pos x="23" y="20"/>
                  </a:cxn>
                  <a:cxn ang="0">
                    <a:pos x="24" y="19"/>
                  </a:cxn>
                  <a:cxn ang="0">
                    <a:pos x="21" y="17"/>
                  </a:cxn>
                  <a:cxn ang="0">
                    <a:pos x="17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5" y="17"/>
                  </a:cxn>
                  <a:cxn ang="0">
                    <a:pos x="20" y="20"/>
                  </a:cxn>
                  <a:cxn ang="0">
                    <a:pos x="23" y="22"/>
                  </a:cxn>
                  <a:cxn ang="0">
                    <a:pos x="28" y="22"/>
                  </a:cxn>
                  <a:cxn ang="0">
                    <a:pos x="31" y="20"/>
                  </a:cxn>
                  <a:cxn ang="0">
                    <a:pos x="29" y="20"/>
                  </a:cxn>
                  <a:cxn ang="0">
                    <a:pos x="31" y="20"/>
                  </a:cxn>
                  <a:cxn ang="0">
                    <a:pos x="32" y="17"/>
                  </a:cxn>
                  <a:cxn ang="0">
                    <a:pos x="32" y="10"/>
                  </a:cxn>
                  <a:cxn ang="0">
                    <a:pos x="32" y="11"/>
                  </a:cxn>
                  <a:cxn ang="0">
                    <a:pos x="32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28" y="3"/>
                  </a:cxn>
                  <a:cxn ang="0">
                    <a:pos x="24" y="3"/>
                  </a:cxn>
                  <a:cxn ang="0">
                    <a:pos x="24" y="5"/>
                  </a:cxn>
                  <a:cxn ang="0">
                    <a:pos x="26" y="5"/>
                  </a:cxn>
                  <a:cxn ang="0">
                    <a:pos x="26" y="3"/>
                  </a:cxn>
                </a:cxnLst>
                <a:rect l="0" t="0" r="r" b="b"/>
                <a:pathLst>
                  <a:path w="32" h="22">
                    <a:moveTo>
                      <a:pt x="26" y="3"/>
                    </a:moveTo>
                    <a:lnTo>
                      <a:pt x="23" y="3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6" y="7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8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29" y="10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4" y="19"/>
                    </a:lnTo>
                    <a:lnTo>
                      <a:pt x="21" y="17"/>
                    </a:lnTo>
                    <a:lnTo>
                      <a:pt x="17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5" y="17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28" y="22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2" y="17"/>
                    </a:lnTo>
                    <a:lnTo>
                      <a:pt x="32" y="10"/>
                    </a:lnTo>
                    <a:lnTo>
                      <a:pt x="32" y="11"/>
                    </a:lnTo>
                    <a:lnTo>
                      <a:pt x="32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241"/>
              <p:cNvSpPr>
                <a:spLocks/>
              </p:cNvSpPr>
              <p:nvPr/>
            </p:nvSpPr>
            <p:spPr bwMode="auto">
              <a:xfrm>
                <a:off x="3190" y="3731"/>
                <a:ext cx="5" cy="24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1" y="1"/>
                  </a:cxn>
                  <a:cxn ang="0">
                    <a:pos x="1" y="23"/>
                  </a:cxn>
                  <a:cxn ang="0">
                    <a:pos x="3" y="2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3"/>
                  </a:cxn>
                  <a:cxn ang="0">
                    <a:pos x="3" y="2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5" y="1"/>
                  </a:cxn>
                </a:cxnLst>
                <a:rect l="0" t="0" r="r" b="b"/>
                <a:pathLst>
                  <a:path w="5" h="24">
                    <a:moveTo>
                      <a:pt x="5" y="1"/>
                    </a:moveTo>
                    <a:lnTo>
                      <a:pt x="1" y="1"/>
                    </a:lnTo>
                    <a:lnTo>
                      <a:pt x="1" y="23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3"/>
                    </a:lnTo>
                    <a:lnTo>
                      <a:pt x="3" y="2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242"/>
              <p:cNvSpPr>
                <a:spLocks noChangeArrowheads="1"/>
              </p:cNvSpPr>
              <p:nvPr/>
            </p:nvSpPr>
            <p:spPr bwMode="auto">
              <a:xfrm>
                <a:off x="3301" y="3775"/>
                <a:ext cx="3" cy="3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243"/>
              <p:cNvSpPr>
                <a:spLocks/>
              </p:cNvSpPr>
              <p:nvPr/>
            </p:nvSpPr>
            <p:spPr bwMode="auto">
              <a:xfrm>
                <a:off x="3304" y="3734"/>
                <a:ext cx="16" cy="2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3" y="0"/>
                  </a:cxn>
                  <a:cxn ang="0">
                    <a:pos x="13" y="17"/>
                  </a:cxn>
                  <a:cxn ang="0">
                    <a:pos x="14" y="17"/>
                  </a:cxn>
                  <a:cxn ang="0">
                    <a:pos x="16" y="15"/>
                  </a:cxn>
                  <a:cxn ang="0">
                    <a:pos x="2" y="5"/>
                  </a:cxn>
                  <a:cxn ang="0">
                    <a:pos x="0" y="8"/>
                  </a:cxn>
                  <a:cxn ang="0">
                    <a:pos x="14" y="18"/>
                  </a:cxn>
                  <a:cxn ang="0">
                    <a:pos x="16" y="20"/>
                  </a:cxn>
                  <a:cxn ang="0">
                    <a:pos x="16" y="17"/>
                  </a:cxn>
                  <a:cxn ang="0">
                    <a:pos x="16" y="0"/>
                  </a:cxn>
                </a:cxnLst>
                <a:rect l="0" t="0" r="r" b="b"/>
                <a:pathLst>
                  <a:path w="16" h="20">
                    <a:moveTo>
                      <a:pt x="16" y="0"/>
                    </a:moveTo>
                    <a:lnTo>
                      <a:pt x="13" y="0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6" y="15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14" y="18"/>
                    </a:lnTo>
                    <a:lnTo>
                      <a:pt x="16" y="20"/>
                    </a:lnTo>
                    <a:lnTo>
                      <a:pt x="16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244"/>
              <p:cNvSpPr>
                <a:spLocks/>
              </p:cNvSpPr>
              <p:nvPr/>
            </p:nvSpPr>
            <p:spPr bwMode="auto">
              <a:xfrm>
                <a:off x="3315" y="3732"/>
                <a:ext cx="3" cy="1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" y="17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3" h="17">
                    <a:moveTo>
                      <a:pt x="3" y="4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245"/>
              <p:cNvSpPr>
                <a:spLocks/>
              </p:cNvSpPr>
              <p:nvPr/>
            </p:nvSpPr>
            <p:spPr bwMode="auto">
              <a:xfrm>
                <a:off x="3304" y="3737"/>
                <a:ext cx="16" cy="14"/>
              </a:xfrm>
              <a:custGeom>
                <a:avLst/>
                <a:gdLst/>
                <a:ahLst/>
                <a:cxnLst>
                  <a:cxn ang="0">
                    <a:pos x="14" y="14"/>
                  </a:cxn>
                  <a:cxn ang="0">
                    <a:pos x="16" y="11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4" y="14"/>
                  </a:cxn>
                </a:cxnLst>
                <a:rect l="0" t="0" r="r" b="b"/>
                <a:pathLst>
                  <a:path w="16" h="14">
                    <a:moveTo>
                      <a:pt x="14" y="14"/>
                    </a:moveTo>
                    <a:lnTo>
                      <a:pt x="16" y="1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246"/>
              <p:cNvSpPr>
                <a:spLocks/>
              </p:cNvSpPr>
              <p:nvPr/>
            </p:nvSpPr>
            <p:spPr bwMode="auto">
              <a:xfrm>
                <a:off x="3283" y="3728"/>
                <a:ext cx="23" cy="26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0" y="12"/>
                  </a:cxn>
                  <a:cxn ang="0">
                    <a:pos x="20" y="15"/>
                  </a:cxn>
                  <a:cxn ang="0">
                    <a:pos x="21" y="15"/>
                  </a:cxn>
                  <a:cxn ang="0">
                    <a:pos x="20" y="15"/>
                  </a:cxn>
                  <a:cxn ang="0">
                    <a:pos x="18" y="20"/>
                  </a:cxn>
                  <a:cxn ang="0">
                    <a:pos x="20" y="20"/>
                  </a:cxn>
                  <a:cxn ang="0">
                    <a:pos x="20" y="18"/>
                  </a:cxn>
                  <a:cxn ang="0">
                    <a:pos x="17" y="21"/>
                  </a:cxn>
                  <a:cxn ang="0">
                    <a:pos x="12" y="23"/>
                  </a:cxn>
                  <a:cxn ang="0">
                    <a:pos x="12" y="24"/>
                  </a:cxn>
                  <a:cxn ang="0">
                    <a:pos x="12" y="23"/>
                  </a:cxn>
                  <a:cxn ang="0">
                    <a:pos x="11" y="23"/>
                  </a:cxn>
                  <a:cxn ang="0">
                    <a:pos x="11" y="24"/>
                  </a:cxn>
                  <a:cxn ang="0">
                    <a:pos x="12" y="23"/>
                  </a:cxn>
                  <a:cxn ang="0">
                    <a:pos x="8" y="21"/>
                  </a:cxn>
                  <a:cxn ang="0">
                    <a:pos x="5" y="18"/>
                  </a:cxn>
                  <a:cxn ang="0">
                    <a:pos x="3" y="20"/>
                  </a:cxn>
                  <a:cxn ang="0">
                    <a:pos x="5" y="20"/>
                  </a:cxn>
                  <a:cxn ang="0">
                    <a:pos x="3" y="15"/>
                  </a:cxn>
                  <a:cxn ang="0">
                    <a:pos x="2" y="15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5" y="8"/>
                  </a:cxn>
                  <a:cxn ang="0">
                    <a:pos x="3" y="6"/>
                  </a:cxn>
                  <a:cxn ang="0">
                    <a:pos x="5" y="8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8" y="3"/>
                  </a:cxn>
                  <a:cxn ang="0">
                    <a:pos x="6" y="3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5" y="3"/>
                  </a:cxn>
                  <a:cxn ang="0">
                    <a:pos x="2" y="6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1"/>
                  </a:cxn>
                  <a:cxn ang="0">
                    <a:pos x="3" y="21"/>
                  </a:cxn>
                  <a:cxn ang="0">
                    <a:pos x="6" y="24"/>
                  </a:cxn>
                  <a:cxn ang="0">
                    <a:pos x="11" y="26"/>
                  </a:cxn>
                  <a:cxn ang="0">
                    <a:pos x="14" y="26"/>
                  </a:cxn>
                  <a:cxn ang="0">
                    <a:pos x="18" y="24"/>
                  </a:cxn>
                  <a:cxn ang="0">
                    <a:pos x="21" y="21"/>
                  </a:cxn>
                  <a:cxn ang="0">
                    <a:pos x="23" y="17"/>
                  </a:cxn>
                  <a:cxn ang="0">
                    <a:pos x="23" y="15"/>
                  </a:cxn>
                  <a:cxn ang="0">
                    <a:pos x="23" y="12"/>
                  </a:cxn>
                </a:cxnLst>
                <a:rect l="0" t="0" r="r" b="b"/>
                <a:pathLst>
                  <a:path w="23" h="26">
                    <a:moveTo>
                      <a:pt x="23" y="12"/>
                    </a:moveTo>
                    <a:lnTo>
                      <a:pt x="20" y="12"/>
                    </a:lnTo>
                    <a:lnTo>
                      <a:pt x="20" y="15"/>
                    </a:lnTo>
                    <a:lnTo>
                      <a:pt x="21" y="15"/>
                    </a:lnTo>
                    <a:lnTo>
                      <a:pt x="20" y="15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17" y="21"/>
                    </a:lnTo>
                    <a:lnTo>
                      <a:pt x="12" y="23"/>
                    </a:lnTo>
                    <a:lnTo>
                      <a:pt x="12" y="24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2" y="23"/>
                    </a:lnTo>
                    <a:lnTo>
                      <a:pt x="8" y="21"/>
                    </a:lnTo>
                    <a:lnTo>
                      <a:pt x="5" y="18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1"/>
                    </a:lnTo>
                    <a:lnTo>
                      <a:pt x="6" y="24"/>
                    </a:lnTo>
                    <a:lnTo>
                      <a:pt x="11" y="26"/>
                    </a:lnTo>
                    <a:lnTo>
                      <a:pt x="14" y="26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247"/>
              <p:cNvSpPr>
                <a:spLocks/>
              </p:cNvSpPr>
              <p:nvPr/>
            </p:nvSpPr>
            <p:spPr bwMode="auto">
              <a:xfrm>
                <a:off x="3297" y="3739"/>
                <a:ext cx="7" cy="1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4" y="7"/>
                  </a:cxn>
                  <a:cxn ang="0">
                    <a:pos x="0" y="10"/>
                  </a:cxn>
                  <a:cxn ang="0">
                    <a:pos x="1" y="13"/>
                  </a:cxn>
                  <a:cxn ang="0">
                    <a:pos x="6" y="10"/>
                  </a:cxn>
                  <a:cxn ang="0">
                    <a:pos x="7" y="6"/>
                  </a:cxn>
                  <a:cxn ang="0">
                    <a:pos x="7" y="4"/>
                  </a:cxn>
                  <a:cxn ang="0">
                    <a:pos x="7" y="0"/>
                  </a:cxn>
                </a:cxnLst>
                <a:rect l="0" t="0" r="r" b="b"/>
                <a:pathLst>
                  <a:path w="7" h="13">
                    <a:moveTo>
                      <a:pt x="7" y="0"/>
                    </a:moveTo>
                    <a:lnTo>
                      <a:pt x="4" y="0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6" y="10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248"/>
              <p:cNvSpPr>
                <a:spLocks/>
              </p:cNvSpPr>
              <p:nvPr/>
            </p:nvSpPr>
            <p:spPr bwMode="auto">
              <a:xfrm>
                <a:off x="3286" y="3745"/>
                <a:ext cx="18" cy="7"/>
              </a:xfrm>
              <a:custGeom>
                <a:avLst/>
                <a:gdLst/>
                <a:ahLst/>
                <a:cxnLst>
                  <a:cxn ang="0">
                    <a:pos x="18" y="1"/>
                  </a:cxn>
                  <a:cxn ang="0">
                    <a:pos x="17" y="0"/>
                  </a:cxn>
                  <a:cxn ang="0">
                    <a:pos x="14" y="4"/>
                  </a:cxn>
                  <a:cxn ang="0">
                    <a:pos x="14" y="3"/>
                  </a:cxn>
                  <a:cxn ang="0">
                    <a:pos x="9" y="4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8" y="6"/>
                  </a:cxn>
                  <a:cxn ang="0">
                    <a:pos x="9" y="4"/>
                  </a:cxn>
                  <a:cxn ang="0">
                    <a:pos x="5" y="3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8" y="7"/>
                  </a:cxn>
                  <a:cxn ang="0">
                    <a:pos x="11" y="7"/>
                  </a:cxn>
                  <a:cxn ang="0">
                    <a:pos x="15" y="6"/>
                  </a:cxn>
                  <a:cxn ang="0">
                    <a:pos x="14" y="6"/>
                  </a:cxn>
                  <a:cxn ang="0">
                    <a:pos x="15" y="6"/>
                  </a:cxn>
                  <a:cxn ang="0">
                    <a:pos x="18" y="1"/>
                  </a:cxn>
                </a:cxnLst>
                <a:rect l="0" t="0" r="r" b="b"/>
                <a:pathLst>
                  <a:path w="18" h="7">
                    <a:moveTo>
                      <a:pt x="18" y="1"/>
                    </a:moveTo>
                    <a:lnTo>
                      <a:pt x="17" y="0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9" y="4"/>
                    </a:lnTo>
                    <a:lnTo>
                      <a:pt x="5" y="3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3" y="6"/>
                    </a:lnTo>
                    <a:lnTo>
                      <a:pt x="8" y="7"/>
                    </a:lnTo>
                    <a:lnTo>
                      <a:pt x="11" y="7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249"/>
              <p:cNvSpPr>
                <a:spLocks/>
              </p:cNvSpPr>
              <p:nvPr/>
            </p:nvSpPr>
            <p:spPr bwMode="auto">
              <a:xfrm>
                <a:off x="3285" y="3731"/>
                <a:ext cx="9" cy="21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9" y="18"/>
                  </a:cxn>
                  <a:cxn ang="0">
                    <a:pos x="4" y="15"/>
                  </a:cxn>
                  <a:cxn ang="0">
                    <a:pos x="3" y="17"/>
                  </a:cxn>
                  <a:cxn ang="0">
                    <a:pos x="4" y="17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3" y="12"/>
                  </a:cxn>
                  <a:cxn ang="0">
                    <a:pos x="3" y="8"/>
                  </a:cxn>
                  <a:cxn ang="0">
                    <a:pos x="1" y="8"/>
                  </a:cxn>
                  <a:cxn ang="0">
                    <a:pos x="3" y="9"/>
                  </a:cxn>
                  <a:cxn ang="0">
                    <a:pos x="4" y="5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8"/>
                  </a:cxn>
                  <a:cxn ang="0">
                    <a:pos x="0" y="14"/>
                  </a:cxn>
                  <a:cxn ang="0">
                    <a:pos x="1" y="18"/>
                  </a:cxn>
                  <a:cxn ang="0">
                    <a:pos x="3" y="18"/>
                  </a:cxn>
                  <a:cxn ang="0">
                    <a:pos x="7" y="21"/>
                  </a:cxn>
                </a:cxnLst>
                <a:rect l="0" t="0" r="r" b="b"/>
                <a:pathLst>
                  <a:path w="9" h="21">
                    <a:moveTo>
                      <a:pt x="7" y="21"/>
                    </a:moveTo>
                    <a:lnTo>
                      <a:pt x="9" y="18"/>
                    </a:lnTo>
                    <a:lnTo>
                      <a:pt x="4" y="15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1" y="18"/>
                    </a:lnTo>
                    <a:lnTo>
                      <a:pt x="3" y="18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250"/>
              <p:cNvSpPr>
                <a:spLocks/>
              </p:cNvSpPr>
              <p:nvPr/>
            </p:nvSpPr>
            <p:spPr bwMode="auto">
              <a:xfrm>
                <a:off x="3286" y="3732"/>
                <a:ext cx="5" cy="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5" y="2"/>
                  </a:cxn>
                  <a:cxn ang="0">
                    <a:pos x="3" y="0"/>
                  </a:cxn>
                  <a:cxn ang="0">
                    <a:pos x="0" y="5"/>
                  </a:cxn>
                </a:cxnLst>
                <a:rect l="0" t="0" r="r" b="b"/>
                <a:pathLst>
                  <a:path w="5" h="7">
                    <a:moveTo>
                      <a:pt x="0" y="5"/>
                    </a:moveTo>
                    <a:lnTo>
                      <a:pt x="2" y="7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251"/>
              <p:cNvSpPr>
                <a:spLocks noChangeArrowheads="1"/>
              </p:cNvSpPr>
              <p:nvPr/>
            </p:nvSpPr>
            <p:spPr bwMode="auto">
              <a:xfrm>
                <a:off x="3393" y="3775"/>
                <a:ext cx="3" cy="3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252"/>
              <p:cNvSpPr>
                <a:spLocks/>
              </p:cNvSpPr>
              <p:nvPr/>
            </p:nvSpPr>
            <p:spPr bwMode="auto">
              <a:xfrm>
                <a:off x="3375" y="3728"/>
                <a:ext cx="36" cy="27"/>
              </a:xfrm>
              <a:custGeom>
                <a:avLst/>
                <a:gdLst/>
                <a:ahLst/>
                <a:cxnLst>
                  <a:cxn ang="0">
                    <a:pos x="30" y="20"/>
                  </a:cxn>
                  <a:cxn ang="0">
                    <a:pos x="30" y="17"/>
                  </a:cxn>
                  <a:cxn ang="0">
                    <a:pos x="0" y="17"/>
                  </a:cxn>
                  <a:cxn ang="0">
                    <a:pos x="0" y="21"/>
                  </a:cxn>
                  <a:cxn ang="0">
                    <a:pos x="35" y="21"/>
                  </a:cxn>
                  <a:cxn ang="0">
                    <a:pos x="36" y="18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7" y="27"/>
                  </a:cxn>
                  <a:cxn ang="0">
                    <a:pos x="10" y="27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9" y="4"/>
                  </a:cxn>
                  <a:cxn ang="0">
                    <a:pos x="35" y="21"/>
                  </a:cxn>
                  <a:cxn ang="0">
                    <a:pos x="35" y="18"/>
                  </a:cxn>
                  <a:cxn ang="0">
                    <a:pos x="1" y="18"/>
                  </a:cxn>
                  <a:cxn ang="0">
                    <a:pos x="1" y="20"/>
                  </a:cxn>
                  <a:cxn ang="0">
                    <a:pos x="3" y="20"/>
                  </a:cxn>
                  <a:cxn ang="0">
                    <a:pos x="3" y="18"/>
                  </a:cxn>
                  <a:cxn ang="0">
                    <a:pos x="1" y="18"/>
                  </a:cxn>
                  <a:cxn ang="0">
                    <a:pos x="1" y="20"/>
                  </a:cxn>
                  <a:cxn ang="0">
                    <a:pos x="30" y="20"/>
                  </a:cxn>
                </a:cxnLst>
                <a:rect l="0" t="0" r="r" b="b"/>
                <a:pathLst>
                  <a:path w="36" h="27">
                    <a:moveTo>
                      <a:pt x="30" y="20"/>
                    </a:moveTo>
                    <a:lnTo>
                      <a:pt x="30" y="17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35" y="21"/>
                    </a:lnTo>
                    <a:lnTo>
                      <a:pt x="36" y="18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7" y="27"/>
                    </a:lnTo>
                    <a:lnTo>
                      <a:pt x="10" y="27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35" y="21"/>
                    </a:lnTo>
                    <a:lnTo>
                      <a:pt x="35" y="18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3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253"/>
              <p:cNvSpPr>
                <a:spLocks/>
              </p:cNvSpPr>
              <p:nvPr/>
            </p:nvSpPr>
            <p:spPr bwMode="auto">
              <a:xfrm>
                <a:off x="3385" y="3731"/>
                <a:ext cx="22" cy="17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22" y="14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20" y="17"/>
                  </a:cxn>
                </a:cxnLst>
                <a:rect l="0" t="0" r="r" b="b"/>
                <a:pathLst>
                  <a:path w="22" h="17">
                    <a:moveTo>
                      <a:pt x="20" y="17"/>
                    </a:moveTo>
                    <a:lnTo>
                      <a:pt x="22" y="14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254"/>
              <p:cNvSpPr>
                <a:spLocks/>
              </p:cNvSpPr>
              <p:nvPr/>
            </p:nvSpPr>
            <p:spPr bwMode="auto">
              <a:xfrm>
                <a:off x="3384" y="3732"/>
                <a:ext cx="3" cy="2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1" y="23"/>
                  </a:cxn>
                  <a:cxn ang="0">
                    <a:pos x="1" y="22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3" y="25"/>
                  </a:cxn>
                  <a:cxn ang="0">
                    <a:pos x="3" y="23"/>
                  </a:cxn>
                  <a:cxn ang="0">
                    <a:pos x="3" y="0"/>
                  </a:cxn>
                </a:cxnLst>
                <a:rect l="0" t="0" r="r" b="b"/>
                <a:pathLst>
                  <a:path w="3" h="25">
                    <a:moveTo>
                      <a:pt x="3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1" y="22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255"/>
              <p:cNvSpPr>
                <a:spLocks noChangeArrowheads="1"/>
              </p:cNvSpPr>
              <p:nvPr/>
            </p:nvSpPr>
            <p:spPr bwMode="auto">
              <a:xfrm>
                <a:off x="3036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Rectangle 256"/>
              <p:cNvSpPr>
                <a:spLocks noChangeArrowheads="1"/>
              </p:cNvSpPr>
              <p:nvPr/>
            </p:nvSpPr>
            <p:spPr bwMode="auto">
              <a:xfrm>
                <a:off x="3045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Rectangle 257"/>
              <p:cNvSpPr>
                <a:spLocks noChangeArrowheads="1"/>
              </p:cNvSpPr>
              <p:nvPr/>
            </p:nvSpPr>
            <p:spPr bwMode="auto">
              <a:xfrm>
                <a:off x="3054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Rectangle 258"/>
              <p:cNvSpPr>
                <a:spLocks noChangeArrowheads="1"/>
              </p:cNvSpPr>
              <p:nvPr/>
            </p:nvSpPr>
            <p:spPr bwMode="auto">
              <a:xfrm>
                <a:off x="3063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Rectangle 259"/>
              <p:cNvSpPr>
                <a:spLocks noChangeArrowheads="1"/>
              </p:cNvSpPr>
              <p:nvPr/>
            </p:nvSpPr>
            <p:spPr bwMode="auto">
              <a:xfrm>
                <a:off x="3072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Rectangle 260"/>
              <p:cNvSpPr>
                <a:spLocks noChangeArrowheads="1"/>
              </p:cNvSpPr>
              <p:nvPr/>
            </p:nvSpPr>
            <p:spPr bwMode="auto">
              <a:xfrm>
                <a:off x="3082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Rectangle 261"/>
              <p:cNvSpPr>
                <a:spLocks noChangeArrowheads="1"/>
              </p:cNvSpPr>
              <p:nvPr/>
            </p:nvSpPr>
            <p:spPr bwMode="auto">
              <a:xfrm>
                <a:off x="3091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Rectangle 262"/>
              <p:cNvSpPr>
                <a:spLocks noChangeArrowheads="1"/>
              </p:cNvSpPr>
              <p:nvPr/>
            </p:nvSpPr>
            <p:spPr bwMode="auto">
              <a:xfrm>
                <a:off x="3100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Rectangle 263"/>
              <p:cNvSpPr>
                <a:spLocks noChangeArrowheads="1"/>
              </p:cNvSpPr>
              <p:nvPr/>
            </p:nvSpPr>
            <p:spPr bwMode="auto">
              <a:xfrm>
                <a:off x="3109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Rectangle 264"/>
              <p:cNvSpPr>
                <a:spLocks noChangeArrowheads="1"/>
              </p:cNvSpPr>
              <p:nvPr/>
            </p:nvSpPr>
            <p:spPr bwMode="auto">
              <a:xfrm>
                <a:off x="3127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Rectangle 265"/>
              <p:cNvSpPr>
                <a:spLocks noChangeArrowheads="1"/>
              </p:cNvSpPr>
              <p:nvPr/>
            </p:nvSpPr>
            <p:spPr bwMode="auto">
              <a:xfrm>
                <a:off x="3137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Rectangle 266"/>
              <p:cNvSpPr>
                <a:spLocks noChangeArrowheads="1"/>
              </p:cNvSpPr>
              <p:nvPr/>
            </p:nvSpPr>
            <p:spPr bwMode="auto">
              <a:xfrm>
                <a:off x="3146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Rectangle 267"/>
              <p:cNvSpPr>
                <a:spLocks noChangeArrowheads="1"/>
              </p:cNvSpPr>
              <p:nvPr/>
            </p:nvSpPr>
            <p:spPr bwMode="auto">
              <a:xfrm>
                <a:off x="3155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Rectangle 268"/>
              <p:cNvSpPr>
                <a:spLocks noChangeArrowheads="1"/>
              </p:cNvSpPr>
              <p:nvPr/>
            </p:nvSpPr>
            <p:spPr bwMode="auto">
              <a:xfrm>
                <a:off x="3164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Rectangle 269"/>
              <p:cNvSpPr>
                <a:spLocks noChangeArrowheads="1"/>
              </p:cNvSpPr>
              <p:nvPr/>
            </p:nvSpPr>
            <p:spPr bwMode="auto">
              <a:xfrm>
                <a:off x="3173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Rectangle 270"/>
              <p:cNvSpPr>
                <a:spLocks noChangeArrowheads="1"/>
              </p:cNvSpPr>
              <p:nvPr/>
            </p:nvSpPr>
            <p:spPr bwMode="auto">
              <a:xfrm>
                <a:off x="3182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Rectangle 271"/>
              <p:cNvSpPr>
                <a:spLocks noChangeArrowheads="1"/>
              </p:cNvSpPr>
              <p:nvPr/>
            </p:nvSpPr>
            <p:spPr bwMode="auto">
              <a:xfrm>
                <a:off x="3191" y="3775"/>
                <a:ext cx="4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272"/>
              <p:cNvSpPr>
                <a:spLocks noChangeArrowheads="1"/>
              </p:cNvSpPr>
              <p:nvPr/>
            </p:nvSpPr>
            <p:spPr bwMode="auto">
              <a:xfrm>
                <a:off x="3201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Rectangle 273"/>
              <p:cNvSpPr>
                <a:spLocks noChangeArrowheads="1"/>
              </p:cNvSpPr>
              <p:nvPr/>
            </p:nvSpPr>
            <p:spPr bwMode="auto">
              <a:xfrm>
                <a:off x="3219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Rectangle 274"/>
              <p:cNvSpPr>
                <a:spLocks noChangeArrowheads="1"/>
              </p:cNvSpPr>
              <p:nvPr/>
            </p:nvSpPr>
            <p:spPr bwMode="auto">
              <a:xfrm>
                <a:off x="3228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Rectangle 275"/>
              <p:cNvSpPr>
                <a:spLocks noChangeArrowheads="1"/>
              </p:cNvSpPr>
              <p:nvPr/>
            </p:nvSpPr>
            <p:spPr bwMode="auto">
              <a:xfrm>
                <a:off x="3237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Rectangle 276"/>
              <p:cNvSpPr>
                <a:spLocks noChangeArrowheads="1"/>
              </p:cNvSpPr>
              <p:nvPr/>
            </p:nvSpPr>
            <p:spPr bwMode="auto">
              <a:xfrm>
                <a:off x="3246" y="3775"/>
                <a:ext cx="4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Rectangle 277"/>
              <p:cNvSpPr>
                <a:spLocks noChangeArrowheads="1"/>
              </p:cNvSpPr>
              <p:nvPr/>
            </p:nvSpPr>
            <p:spPr bwMode="auto">
              <a:xfrm>
                <a:off x="3256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Rectangle 278"/>
              <p:cNvSpPr>
                <a:spLocks noChangeArrowheads="1"/>
              </p:cNvSpPr>
              <p:nvPr/>
            </p:nvSpPr>
            <p:spPr bwMode="auto">
              <a:xfrm>
                <a:off x="3265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279"/>
              <p:cNvSpPr>
                <a:spLocks noChangeArrowheads="1"/>
              </p:cNvSpPr>
              <p:nvPr/>
            </p:nvSpPr>
            <p:spPr bwMode="auto">
              <a:xfrm>
                <a:off x="3274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Rectangle 280"/>
              <p:cNvSpPr>
                <a:spLocks noChangeArrowheads="1"/>
              </p:cNvSpPr>
              <p:nvPr/>
            </p:nvSpPr>
            <p:spPr bwMode="auto">
              <a:xfrm>
                <a:off x="3283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281"/>
              <p:cNvSpPr>
                <a:spLocks noChangeArrowheads="1"/>
              </p:cNvSpPr>
              <p:nvPr/>
            </p:nvSpPr>
            <p:spPr bwMode="auto">
              <a:xfrm>
                <a:off x="3292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Rectangle 282"/>
              <p:cNvSpPr>
                <a:spLocks noChangeArrowheads="1"/>
              </p:cNvSpPr>
              <p:nvPr/>
            </p:nvSpPr>
            <p:spPr bwMode="auto">
              <a:xfrm>
                <a:off x="3311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Rectangle 283"/>
              <p:cNvSpPr>
                <a:spLocks noChangeArrowheads="1"/>
              </p:cNvSpPr>
              <p:nvPr/>
            </p:nvSpPr>
            <p:spPr bwMode="auto">
              <a:xfrm>
                <a:off x="3320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Rectangle 284"/>
              <p:cNvSpPr>
                <a:spLocks noChangeArrowheads="1"/>
              </p:cNvSpPr>
              <p:nvPr/>
            </p:nvSpPr>
            <p:spPr bwMode="auto">
              <a:xfrm>
                <a:off x="3329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285"/>
              <p:cNvSpPr>
                <a:spLocks noChangeArrowheads="1"/>
              </p:cNvSpPr>
              <p:nvPr/>
            </p:nvSpPr>
            <p:spPr bwMode="auto">
              <a:xfrm>
                <a:off x="3338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Rectangle 286"/>
              <p:cNvSpPr>
                <a:spLocks noChangeArrowheads="1"/>
              </p:cNvSpPr>
              <p:nvPr/>
            </p:nvSpPr>
            <p:spPr bwMode="auto">
              <a:xfrm>
                <a:off x="3347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287"/>
              <p:cNvSpPr>
                <a:spLocks noChangeArrowheads="1"/>
              </p:cNvSpPr>
              <p:nvPr/>
            </p:nvSpPr>
            <p:spPr bwMode="auto">
              <a:xfrm>
                <a:off x="3356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Rectangle 288"/>
              <p:cNvSpPr>
                <a:spLocks noChangeArrowheads="1"/>
              </p:cNvSpPr>
              <p:nvPr/>
            </p:nvSpPr>
            <p:spPr bwMode="auto">
              <a:xfrm>
                <a:off x="3366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Rectangle 289"/>
              <p:cNvSpPr>
                <a:spLocks noChangeArrowheads="1"/>
              </p:cNvSpPr>
              <p:nvPr/>
            </p:nvSpPr>
            <p:spPr bwMode="auto">
              <a:xfrm>
                <a:off x="3375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Rectangle 290"/>
              <p:cNvSpPr>
                <a:spLocks noChangeArrowheads="1"/>
              </p:cNvSpPr>
              <p:nvPr/>
            </p:nvSpPr>
            <p:spPr bwMode="auto">
              <a:xfrm>
                <a:off x="3384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Rectangle 291"/>
              <p:cNvSpPr>
                <a:spLocks noChangeArrowheads="1"/>
              </p:cNvSpPr>
              <p:nvPr/>
            </p:nvSpPr>
            <p:spPr bwMode="auto">
              <a:xfrm>
                <a:off x="3402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Rectangle 292"/>
              <p:cNvSpPr>
                <a:spLocks noChangeArrowheads="1"/>
              </p:cNvSpPr>
              <p:nvPr/>
            </p:nvSpPr>
            <p:spPr bwMode="auto">
              <a:xfrm>
                <a:off x="3413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Rectangle 293"/>
              <p:cNvSpPr>
                <a:spLocks noChangeArrowheads="1"/>
              </p:cNvSpPr>
              <p:nvPr/>
            </p:nvSpPr>
            <p:spPr bwMode="auto">
              <a:xfrm>
                <a:off x="3422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Rectangle 294"/>
              <p:cNvSpPr>
                <a:spLocks noChangeArrowheads="1"/>
              </p:cNvSpPr>
              <p:nvPr/>
            </p:nvSpPr>
            <p:spPr bwMode="auto">
              <a:xfrm>
                <a:off x="3431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Rectangle 295"/>
              <p:cNvSpPr>
                <a:spLocks noChangeArrowheads="1"/>
              </p:cNvSpPr>
              <p:nvPr/>
            </p:nvSpPr>
            <p:spPr bwMode="auto">
              <a:xfrm>
                <a:off x="3440" y="3775"/>
                <a:ext cx="3" cy="1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Rectangle 296"/>
              <p:cNvSpPr>
                <a:spLocks noChangeArrowheads="1"/>
              </p:cNvSpPr>
              <p:nvPr/>
            </p:nvSpPr>
            <p:spPr bwMode="auto">
              <a:xfrm>
                <a:off x="3028" y="4439"/>
                <a:ext cx="414" cy="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297"/>
              <p:cNvSpPr>
                <a:spLocks noChangeArrowheads="1"/>
              </p:cNvSpPr>
              <p:nvPr/>
            </p:nvSpPr>
            <p:spPr bwMode="auto">
              <a:xfrm>
                <a:off x="3027" y="4407"/>
                <a:ext cx="3" cy="3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Rectangle 298"/>
              <p:cNvSpPr>
                <a:spLocks noChangeArrowheads="1"/>
              </p:cNvSpPr>
              <p:nvPr/>
            </p:nvSpPr>
            <p:spPr bwMode="auto">
              <a:xfrm>
                <a:off x="3118" y="4407"/>
                <a:ext cx="3" cy="3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Rectangle 299"/>
              <p:cNvSpPr>
                <a:spLocks noChangeArrowheads="1"/>
              </p:cNvSpPr>
              <p:nvPr/>
            </p:nvSpPr>
            <p:spPr bwMode="auto">
              <a:xfrm>
                <a:off x="3210" y="4407"/>
                <a:ext cx="3" cy="3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Rectangle 300"/>
              <p:cNvSpPr>
                <a:spLocks noChangeArrowheads="1"/>
              </p:cNvSpPr>
              <p:nvPr/>
            </p:nvSpPr>
            <p:spPr bwMode="auto">
              <a:xfrm>
                <a:off x="3301" y="4407"/>
                <a:ext cx="3" cy="3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Rectangle 301"/>
              <p:cNvSpPr>
                <a:spLocks noChangeArrowheads="1"/>
              </p:cNvSpPr>
              <p:nvPr/>
            </p:nvSpPr>
            <p:spPr bwMode="auto">
              <a:xfrm>
                <a:off x="3393" y="4407"/>
                <a:ext cx="3" cy="3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Rectangle 302"/>
              <p:cNvSpPr>
                <a:spLocks noChangeArrowheads="1"/>
              </p:cNvSpPr>
              <p:nvPr/>
            </p:nvSpPr>
            <p:spPr bwMode="auto">
              <a:xfrm>
                <a:off x="3036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Rectangle 303"/>
              <p:cNvSpPr>
                <a:spLocks noChangeArrowheads="1"/>
              </p:cNvSpPr>
              <p:nvPr/>
            </p:nvSpPr>
            <p:spPr bwMode="auto">
              <a:xfrm>
                <a:off x="3045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Rectangle 304"/>
              <p:cNvSpPr>
                <a:spLocks noChangeArrowheads="1"/>
              </p:cNvSpPr>
              <p:nvPr/>
            </p:nvSpPr>
            <p:spPr bwMode="auto">
              <a:xfrm>
                <a:off x="3054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Rectangle 305"/>
              <p:cNvSpPr>
                <a:spLocks noChangeArrowheads="1"/>
              </p:cNvSpPr>
              <p:nvPr/>
            </p:nvSpPr>
            <p:spPr bwMode="auto">
              <a:xfrm>
                <a:off x="3063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Rectangle 306"/>
              <p:cNvSpPr>
                <a:spLocks noChangeArrowheads="1"/>
              </p:cNvSpPr>
              <p:nvPr/>
            </p:nvSpPr>
            <p:spPr bwMode="auto">
              <a:xfrm>
                <a:off x="3072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Rectangle 307"/>
              <p:cNvSpPr>
                <a:spLocks noChangeArrowheads="1"/>
              </p:cNvSpPr>
              <p:nvPr/>
            </p:nvSpPr>
            <p:spPr bwMode="auto">
              <a:xfrm>
                <a:off x="3082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Rectangle 308"/>
              <p:cNvSpPr>
                <a:spLocks noChangeArrowheads="1"/>
              </p:cNvSpPr>
              <p:nvPr/>
            </p:nvSpPr>
            <p:spPr bwMode="auto">
              <a:xfrm>
                <a:off x="3091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Rectangle 309"/>
              <p:cNvSpPr>
                <a:spLocks noChangeArrowheads="1"/>
              </p:cNvSpPr>
              <p:nvPr/>
            </p:nvSpPr>
            <p:spPr bwMode="auto">
              <a:xfrm>
                <a:off x="3100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Rectangle 310"/>
              <p:cNvSpPr>
                <a:spLocks noChangeArrowheads="1"/>
              </p:cNvSpPr>
              <p:nvPr/>
            </p:nvSpPr>
            <p:spPr bwMode="auto">
              <a:xfrm>
                <a:off x="3109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311"/>
              <p:cNvSpPr>
                <a:spLocks noChangeArrowheads="1"/>
              </p:cNvSpPr>
              <p:nvPr/>
            </p:nvSpPr>
            <p:spPr bwMode="auto">
              <a:xfrm>
                <a:off x="3127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Rectangle 312"/>
              <p:cNvSpPr>
                <a:spLocks noChangeArrowheads="1"/>
              </p:cNvSpPr>
              <p:nvPr/>
            </p:nvSpPr>
            <p:spPr bwMode="auto">
              <a:xfrm>
                <a:off x="3137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Rectangle 313"/>
              <p:cNvSpPr>
                <a:spLocks noChangeArrowheads="1"/>
              </p:cNvSpPr>
              <p:nvPr/>
            </p:nvSpPr>
            <p:spPr bwMode="auto">
              <a:xfrm>
                <a:off x="3146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Rectangle 314"/>
              <p:cNvSpPr>
                <a:spLocks noChangeArrowheads="1"/>
              </p:cNvSpPr>
              <p:nvPr/>
            </p:nvSpPr>
            <p:spPr bwMode="auto">
              <a:xfrm>
                <a:off x="3155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Rectangle 315"/>
              <p:cNvSpPr>
                <a:spLocks noChangeArrowheads="1"/>
              </p:cNvSpPr>
              <p:nvPr/>
            </p:nvSpPr>
            <p:spPr bwMode="auto">
              <a:xfrm>
                <a:off x="3164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Rectangle 316"/>
              <p:cNvSpPr>
                <a:spLocks noChangeArrowheads="1"/>
              </p:cNvSpPr>
              <p:nvPr/>
            </p:nvSpPr>
            <p:spPr bwMode="auto">
              <a:xfrm>
                <a:off x="3173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Rectangle 317"/>
              <p:cNvSpPr>
                <a:spLocks noChangeArrowheads="1"/>
              </p:cNvSpPr>
              <p:nvPr/>
            </p:nvSpPr>
            <p:spPr bwMode="auto">
              <a:xfrm>
                <a:off x="3182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Rectangle 318"/>
              <p:cNvSpPr>
                <a:spLocks noChangeArrowheads="1"/>
              </p:cNvSpPr>
              <p:nvPr/>
            </p:nvSpPr>
            <p:spPr bwMode="auto">
              <a:xfrm>
                <a:off x="3191" y="4424"/>
                <a:ext cx="4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Rectangle 319"/>
              <p:cNvSpPr>
                <a:spLocks noChangeArrowheads="1"/>
              </p:cNvSpPr>
              <p:nvPr/>
            </p:nvSpPr>
            <p:spPr bwMode="auto">
              <a:xfrm>
                <a:off x="3201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Rectangle 320"/>
              <p:cNvSpPr>
                <a:spLocks noChangeArrowheads="1"/>
              </p:cNvSpPr>
              <p:nvPr/>
            </p:nvSpPr>
            <p:spPr bwMode="auto">
              <a:xfrm>
                <a:off x="3219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Rectangle 321"/>
              <p:cNvSpPr>
                <a:spLocks noChangeArrowheads="1"/>
              </p:cNvSpPr>
              <p:nvPr/>
            </p:nvSpPr>
            <p:spPr bwMode="auto">
              <a:xfrm>
                <a:off x="3228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Rectangle 322"/>
              <p:cNvSpPr>
                <a:spLocks noChangeArrowheads="1"/>
              </p:cNvSpPr>
              <p:nvPr/>
            </p:nvSpPr>
            <p:spPr bwMode="auto">
              <a:xfrm>
                <a:off x="3237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Rectangle 323"/>
              <p:cNvSpPr>
                <a:spLocks noChangeArrowheads="1"/>
              </p:cNvSpPr>
              <p:nvPr/>
            </p:nvSpPr>
            <p:spPr bwMode="auto">
              <a:xfrm>
                <a:off x="3246" y="4424"/>
                <a:ext cx="4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Rectangle 324"/>
              <p:cNvSpPr>
                <a:spLocks noChangeArrowheads="1"/>
              </p:cNvSpPr>
              <p:nvPr/>
            </p:nvSpPr>
            <p:spPr bwMode="auto">
              <a:xfrm>
                <a:off x="3256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Rectangle 325"/>
              <p:cNvSpPr>
                <a:spLocks noChangeArrowheads="1"/>
              </p:cNvSpPr>
              <p:nvPr/>
            </p:nvSpPr>
            <p:spPr bwMode="auto">
              <a:xfrm>
                <a:off x="3265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Rectangle 326"/>
              <p:cNvSpPr>
                <a:spLocks noChangeArrowheads="1"/>
              </p:cNvSpPr>
              <p:nvPr/>
            </p:nvSpPr>
            <p:spPr bwMode="auto">
              <a:xfrm>
                <a:off x="3274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327"/>
              <p:cNvSpPr>
                <a:spLocks noChangeArrowheads="1"/>
              </p:cNvSpPr>
              <p:nvPr/>
            </p:nvSpPr>
            <p:spPr bwMode="auto">
              <a:xfrm>
                <a:off x="3283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Rectangle 328"/>
              <p:cNvSpPr>
                <a:spLocks noChangeArrowheads="1"/>
              </p:cNvSpPr>
              <p:nvPr/>
            </p:nvSpPr>
            <p:spPr bwMode="auto">
              <a:xfrm>
                <a:off x="3292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Rectangle 329"/>
              <p:cNvSpPr>
                <a:spLocks noChangeArrowheads="1"/>
              </p:cNvSpPr>
              <p:nvPr/>
            </p:nvSpPr>
            <p:spPr bwMode="auto">
              <a:xfrm>
                <a:off x="3311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330"/>
              <p:cNvSpPr>
                <a:spLocks noChangeArrowheads="1"/>
              </p:cNvSpPr>
              <p:nvPr/>
            </p:nvSpPr>
            <p:spPr bwMode="auto">
              <a:xfrm>
                <a:off x="3320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Rectangle 331"/>
              <p:cNvSpPr>
                <a:spLocks noChangeArrowheads="1"/>
              </p:cNvSpPr>
              <p:nvPr/>
            </p:nvSpPr>
            <p:spPr bwMode="auto">
              <a:xfrm>
                <a:off x="3329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Rectangle 332"/>
              <p:cNvSpPr>
                <a:spLocks noChangeArrowheads="1"/>
              </p:cNvSpPr>
              <p:nvPr/>
            </p:nvSpPr>
            <p:spPr bwMode="auto">
              <a:xfrm>
                <a:off x="3338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Rectangle 333"/>
              <p:cNvSpPr>
                <a:spLocks noChangeArrowheads="1"/>
              </p:cNvSpPr>
              <p:nvPr/>
            </p:nvSpPr>
            <p:spPr bwMode="auto">
              <a:xfrm>
                <a:off x="3347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Rectangle 334"/>
              <p:cNvSpPr>
                <a:spLocks noChangeArrowheads="1"/>
              </p:cNvSpPr>
              <p:nvPr/>
            </p:nvSpPr>
            <p:spPr bwMode="auto">
              <a:xfrm>
                <a:off x="3356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Rectangle 335"/>
              <p:cNvSpPr>
                <a:spLocks noChangeArrowheads="1"/>
              </p:cNvSpPr>
              <p:nvPr/>
            </p:nvSpPr>
            <p:spPr bwMode="auto">
              <a:xfrm>
                <a:off x="3366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Rectangle 336"/>
              <p:cNvSpPr>
                <a:spLocks noChangeArrowheads="1"/>
              </p:cNvSpPr>
              <p:nvPr/>
            </p:nvSpPr>
            <p:spPr bwMode="auto">
              <a:xfrm>
                <a:off x="3375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Rectangle 337"/>
              <p:cNvSpPr>
                <a:spLocks noChangeArrowheads="1"/>
              </p:cNvSpPr>
              <p:nvPr/>
            </p:nvSpPr>
            <p:spPr bwMode="auto">
              <a:xfrm>
                <a:off x="3384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Rectangle 338"/>
              <p:cNvSpPr>
                <a:spLocks noChangeArrowheads="1"/>
              </p:cNvSpPr>
              <p:nvPr/>
            </p:nvSpPr>
            <p:spPr bwMode="auto">
              <a:xfrm>
                <a:off x="3402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Rectangle 339"/>
              <p:cNvSpPr>
                <a:spLocks noChangeArrowheads="1"/>
              </p:cNvSpPr>
              <p:nvPr/>
            </p:nvSpPr>
            <p:spPr bwMode="auto">
              <a:xfrm>
                <a:off x="3413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Rectangle 340"/>
              <p:cNvSpPr>
                <a:spLocks noChangeArrowheads="1"/>
              </p:cNvSpPr>
              <p:nvPr/>
            </p:nvSpPr>
            <p:spPr bwMode="auto">
              <a:xfrm>
                <a:off x="3422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Rectangle 341"/>
              <p:cNvSpPr>
                <a:spLocks noChangeArrowheads="1"/>
              </p:cNvSpPr>
              <p:nvPr/>
            </p:nvSpPr>
            <p:spPr bwMode="auto">
              <a:xfrm>
                <a:off x="3431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342"/>
              <p:cNvSpPr>
                <a:spLocks noChangeArrowheads="1"/>
              </p:cNvSpPr>
              <p:nvPr/>
            </p:nvSpPr>
            <p:spPr bwMode="auto">
              <a:xfrm>
                <a:off x="3440" y="4424"/>
                <a:ext cx="3" cy="1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343"/>
              <p:cNvSpPr>
                <a:spLocks/>
              </p:cNvSpPr>
              <p:nvPr/>
            </p:nvSpPr>
            <p:spPr bwMode="auto">
              <a:xfrm>
                <a:off x="3369" y="4146"/>
                <a:ext cx="33" cy="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3" y="2"/>
                  </a:cxn>
                  <a:cxn ang="0">
                    <a:pos x="24" y="5"/>
                  </a:cxn>
                  <a:cxn ang="0">
                    <a:pos x="24" y="6"/>
                  </a:cxn>
                  <a:cxn ang="0">
                    <a:pos x="24" y="5"/>
                  </a:cxn>
                  <a:cxn ang="0">
                    <a:pos x="29" y="9"/>
                  </a:cxn>
                  <a:cxn ang="0">
                    <a:pos x="29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33" y="9"/>
                  </a:cxn>
                  <a:cxn ang="0">
                    <a:pos x="26" y="2"/>
                  </a:cxn>
                  <a:cxn ang="0">
                    <a:pos x="24" y="3"/>
                  </a:cxn>
                  <a:cxn ang="0">
                    <a:pos x="26" y="3"/>
                  </a:cxn>
                  <a:cxn ang="0">
                    <a:pos x="24" y="0"/>
                  </a:cxn>
                </a:cxnLst>
                <a:rect l="0" t="0" r="r" b="b"/>
                <a:pathLst>
                  <a:path w="33" h="9">
                    <a:moveTo>
                      <a:pt x="24" y="0"/>
                    </a:moveTo>
                    <a:lnTo>
                      <a:pt x="23" y="2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24" y="5"/>
                    </a:lnTo>
                    <a:lnTo>
                      <a:pt x="29" y="9"/>
                    </a:lnTo>
                    <a:lnTo>
                      <a:pt x="29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3" y="9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344"/>
              <p:cNvSpPr>
                <a:spLocks/>
              </p:cNvSpPr>
              <p:nvPr/>
            </p:nvSpPr>
            <p:spPr bwMode="auto">
              <a:xfrm>
                <a:off x="3367" y="4144"/>
                <a:ext cx="32" cy="10"/>
              </a:xfrm>
              <a:custGeom>
                <a:avLst/>
                <a:gdLst/>
                <a:ahLst/>
                <a:cxnLst>
                  <a:cxn ang="0">
                    <a:pos x="25" y="4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25" y="7"/>
                  </a:cxn>
                  <a:cxn ang="0">
                    <a:pos x="25" y="8"/>
                  </a:cxn>
                  <a:cxn ang="0">
                    <a:pos x="25" y="7"/>
                  </a:cxn>
                  <a:cxn ang="0">
                    <a:pos x="28" y="10"/>
                  </a:cxn>
                  <a:cxn ang="0">
                    <a:pos x="28" y="7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32" y="10"/>
                  </a:cxn>
                  <a:cxn ang="0">
                    <a:pos x="26" y="4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5" y="2"/>
                  </a:cxn>
                  <a:cxn ang="0">
                    <a:pos x="23" y="2"/>
                  </a:cxn>
                  <a:cxn ang="0">
                    <a:pos x="23" y="4"/>
                  </a:cxn>
                  <a:cxn ang="0">
                    <a:pos x="25" y="4"/>
                  </a:cxn>
                </a:cxnLst>
                <a:rect l="0" t="0" r="r" b="b"/>
                <a:pathLst>
                  <a:path w="32" h="10">
                    <a:moveTo>
                      <a:pt x="25" y="4"/>
                    </a:moveTo>
                    <a:lnTo>
                      <a:pt x="25" y="0"/>
                    </a:lnTo>
                    <a:lnTo>
                      <a:pt x="21" y="0"/>
                    </a:lnTo>
                    <a:lnTo>
                      <a:pt x="25" y="7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8" y="10"/>
                    </a:lnTo>
                    <a:lnTo>
                      <a:pt x="28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32" y="10"/>
                    </a:lnTo>
                    <a:lnTo>
                      <a:pt x="26" y="4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3" y="4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345"/>
              <p:cNvSpPr>
                <a:spLocks/>
              </p:cNvSpPr>
              <p:nvPr/>
            </p:nvSpPr>
            <p:spPr bwMode="auto">
              <a:xfrm>
                <a:off x="3367" y="4170"/>
                <a:ext cx="32" cy="2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3"/>
                  </a:cxn>
                  <a:cxn ang="0">
                    <a:pos x="25" y="3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8" y="5"/>
                  </a:cxn>
                  <a:cxn ang="0">
                    <a:pos x="29" y="6"/>
                  </a:cxn>
                  <a:cxn ang="0">
                    <a:pos x="29" y="5"/>
                  </a:cxn>
                  <a:cxn ang="0">
                    <a:pos x="29" y="6"/>
                  </a:cxn>
                  <a:cxn ang="0">
                    <a:pos x="31" y="10"/>
                  </a:cxn>
                  <a:cxn ang="0">
                    <a:pos x="31" y="8"/>
                  </a:cxn>
                  <a:cxn ang="0">
                    <a:pos x="29" y="8"/>
                  </a:cxn>
                  <a:cxn ang="0">
                    <a:pos x="29" y="14"/>
                  </a:cxn>
                  <a:cxn ang="0">
                    <a:pos x="31" y="14"/>
                  </a:cxn>
                  <a:cxn ang="0">
                    <a:pos x="29" y="17"/>
                  </a:cxn>
                  <a:cxn ang="0">
                    <a:pos x="29" y="16"/>
                  </a:cxn>
                  <a:cxn ang="0">
                    <a:pos x="28" y="17"/>
                  </a:cxn>
                  <a:cxn ang="0">
                    <a:pos x="25" y="19"/>
                  </a:cxn>
                  <a:cxn ang="0">
                    <a:pos x="25" y="20"/>
                  </a:cxn>
                  <a:cxn ang="0">
                    <a:pos x="25" y="19"/>
                  </a:cxn>
                  <a:cxn ang="0">
                    <a:pos x="21" y="19"/>
                  </a:cxn>
                  <a:cxn ang="0">
                    <a:pos x="21" y="20"/>
                  </a:cxn>
                  <a:cxn ang="0">
                    <a:pos x="23" y="19"/>
                  </a:cxn>
                  <a:cxn ang="0">
                    <a:pos x="20" y="17"/>
                  </a:cxn>
                  <a:cxn ang="0">
                    <a:pos x="15" y="14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14" y="17"/>
                  </a:cxn>
                  <a:cxn ang="0">
                    <a:pos x="18" y="20"/>
                  </a:cxn>
                  <a:cxn ang="0">
                    <a:pos x="21" y="22"/>
                  </a:cxn>
                  <a:cxn ang="0">
                    <a:pos x="26" y="22"/>
                  </a:cxn>
                  <a:cxn ang="0">
                    <a:pos x="29" y="20"/>
                  </a:cxn>
                  <a:cxn ang="0">
                    <a:pos x="31" y="19"/>
                  </a:cxn>
                  <a:cxn ang="0">
                    <a:pos x="29" y="20"/>
                  </a:cxn>
                  <a:cxn ang="0">
                    <a:pos x="31" y="19"/>
                  </a:cxn>
                  <a:cxn ang="0">
                    <a:pos x="32" y="16"/>
                  </a:cxn>
                  <a:cxn ang="0">
                    <a:pos x="32" y="8"/>
                  </a:cxn>
                  <a:cxn ang="0">
                    <a:pos x="32" y="10"/>
                  </a:cxn>
                  <a:cxn ang="0">
                    <a:pos x="32" y="8"/>
                  </a:cxn>
                  <a:cxn ang="0">
                    <a:pos x="31" y="5"/>
                  </a:cxn>
                  <a:cxn ang="0">
                    <a:pos x="29" y="3"/>
                  </a:cxn>
                  <a:cxn ang="0">
                    <a:pos x="31" y="3"/>
                  </a:cxn>
                  <a:cxn ang="0">
                    <a:pos x="29" y="2"/>
                  </a:cxn>
                  <a:cxn ang="0">
                    <a:pos x="26" y="0"/>
                  </a:cxn>
                  <a:cxn ang="0">
                    <a:pos x="25" y="0"/>
                  </a:cxn>
                  <a:cxn ang="0">
                    <a:pos x="23" y="0"/>
                  </a:cxn>
                </a:cxnLst>
                <a:rect l="0" t="0" r="r" b="b"/>
                <a:pathLst>
                  <a:path w="32" h="22">
                    <a:moveTo>
                      <a:pt x="23" y="0"/>
                    </a:moveTo>
                    <a:lnTo>
                      <a:pt x="23" y="3"/>
                    </a:lnTo>
                    <a:lnTo>
                      <a:pt x="25" y="3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29" y="6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9" y="8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29" y="17"/>
                    </a:lnTo>
                    <a:lnTo>
                      <a:pt x="29" y="16"/>
                    </a:lnTo>
                    <a:lnTo>
                      <a:pt x="28" y="17"/>
                    </a:lnTo>
                    <a:lnTo>
                      <a:pt x="25" y="19"/>
                    </a:lnTo>
                    <a:lnTo>
                      <a:pt x="25" y="20"/>
                    </a:lnTo>
                    <a:lnTo>
                      <a:pt x="25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3" y="19"/>
                    </a:lnTo>
                    <a:lnTo>
                      <a:pt x="20" y="17"/>
                    </a:lnTo>
                    <a:lnTo>
                      <a:pt x="15" y="14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14" y="17"/>
                    </a:lnTo>
                    <a:lnTo>
                      <a:pt x="18" y="20"/>
                    </a:lnTo>
                    <a:lnTo>
                      <a:pt x="21" y="22"/>
                    </a:lnTo>
                    <a:lnTo>
                      <a:pt x="26" y="22"/>
                    </a:lnTo>
                    <a:lnTo>
                      <a:pt x="29" y="20"/>
                    </a:lnTo>
                    <a:lnTo>
                      <a:pt x="31" y="19"/>
                    </a:lnTo>
                    <a:lnTo>
                      <a:pt x="29" y="20"/>
                    </a:lnTo>
                    <a:lnTo>
                      <a:pt x="31" y="19"/>
                    </a:lnTo>
                    <a:lnTo>
                      <a:pt x="32" y="16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1" y="5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29" y="2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346"/>
              <p:cNvSpPr>
                <a:spLocks/>
              </p:cNvSpPr>
              <p:nvPr/>
            </p:nvSpPr>
            <p:spPr bwMode="auto">
              <a:xfrm>
                <a:off x="3367" y="4170"/>
                <a:ext cx="31" cy="20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1" y="2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8" y="6"/>
                  </a:cxn>
                  <a:cxn ang="0">
                    <a:pos x="28" y="5"/>
                  </a:cxn>
                  <a:cxn ang="0">
                    <a:pos x="28" y="6"/>
                  </a:cxn>
                  <a:cxn ang="0">
                    <a:pos x="29" y="10"/>
                  </a:cxn>
                  <a:cxn ang="0">
                    <a:pos x="29" y="8"/>
                  </a:cxn>
                  <a:cxn ang="0">
                    <a:pos x="28" y="8"/>
                  </a:cxn>
                  <a:cxn ang="0">
                    <a:pos x="28" y="14"/>
                  </a:cxn>
                  <a:cxn ang="0">
                    <a:pos x="29" y="14"/>
                  </a:cxn>
                  <a:cxn ang="0">
                    <a:pos x="28" y="17"/>
                  </a:cxn>
                  <a:cxn ang="0">
                    <a:pos x="28" y="16"/>
                  </a:cxn>
                  <a:cxn ang="0">
                    <a:pos x="25" y="17"/>
                  </a:cxn>
                  <a:cxn ang="0">
                    <a:pos x="25" y="19"/>
                  </a:cxn>
                  <a:cxn ang="0">
                    <a:pos x="25" y="17"/>
                  </a:cxn>
                  <a:cxn ang="0">
                    <a:pos x="21" y="17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0" y="16"/>
                  </a:cxn>
                  <a:cxn ang="0">
                    <a:pos x="15" y="1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4" y="16"/>
                  </a:cxn>
                  <a:cxn ang="0">
                    <a:pos x="18" y="19"/>
                  </a:cxn>
                  <a:cxn ang="0">
                    <a:pos x="21" y="20"/>
                  </a:cxn>
                  <a:cxn ang="0">
                    <a:pos x="26" y="20"/>
                  </a:cxn>
                  <a:cxn ang="0">
                    <a:pos x="29" y="19"/>
                  </a:cxn>
                  <a:cxn ang="0">
                    <a:pos x="28" y="19"/>
                  </a:cxn>
                  <a:cxn ang="0">
                    <a:pos x="29" y="19"/>
                  </a:cxn>
                  <a:cxn ang="0">
                    <a:pos x="31" y="16"/>
                  </a:cxn>
                  <a:cxn ang="0">
                    <a:pos x="31" y="8"/>
                  </a:cxn>
                  <a:cxn ang="0">
                    <a:pos x="31" y="10"/>
                  </a:cxn>
                  <a:cxn ang="0">
                    <a:pos x="31" y="8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9" y="3"/>
                  </a:cxn>
                  <a:cxn ang="0">
                    <a:pos x="26" y="2"/>
                  </a:cxn>
                  <a:cxn ang="0">
                    <a:pos x="23" y="2"/>
                  </a:cxn>
                  <a:cxn ang="0">
                    <a:pos x="23" y="3"/>
                  </a:cxn>
                  <a:cxn ang="0">
                    <a:pos x="25" y="3"/>
                  </a:cxn>
                  <a:cxn ang="0">
                    <a:pos x="25" y="2"/>
                  </a:cxn>
                </a:cxnLst>
                <a:rect l="0" t="0" r="r" b="b"/>
                <a:pathLst>
                  <a:path w="31" h="20">
                    <a:moveTo>
                      <a:pt x="25" y="2"/>
                    </a:moveTo>
                    <a:lnTo>
                      <a:pt x="21" y="2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8" y="6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14"/>
                    </a:lnTo>
                    <a:lnTo>
                      <a:pt x="29" y="14"/>
                    </a:lnTo>
                    <a:lnTo>
                      <a:pt x="28" y="17"/>
                    </a:lnTo>
                    <a:lnTo>
                      <a:pt x="28" y="16"/>
                    </a:lnTo>
                    <a:lnTo>
                      <a:pt x="25" y="17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1" y="17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0" y="16"/>
                    </a:lnTo>
                    <a:lnTo>
                      <a:pt x="15" y="1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4" y="16"/>
                    </a:lnTo>
                    <a:lnTo>
                      <a:pt x="18" y="19"/>
                    </a:lnTo>
                    <a:lnTo>
                      <a:pt x="21" y="20"/>
                    </a:lnTo>
                    <a:lnTo>
                      <a:pt x="26" y="20"/>
                    </a:lnTo>
                    <a:lnTo>
                      <a:pt x="29" y="19"/>
                    </a:lnTo>
                    <a:lnTo>
                      <a:pt x="28" y="19"/>
                    </a:lnTo>
                    <a:lnTo>
                      <a:pt x="29" y="19"/>
                    </a:lnTo>
                    <a:lnTo>
                      <a:pt x="31" y="16"/>
                    </a:lnTo>
                    <a:lnTo>
                      <a:pt x="31" y="8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3" y="3"/>
                    </a:lnTo>
                    <a:lnTo>
                      <a:pt x="25" y="3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347"/>
              <p:cNvSpPr>
                <a:spLocks/>
              </p:cNvSpPr>
              <p:nvPr/>
            </p:nvSpPr>
            <p:spPr bwMode="auto">
              <a:xfrm>
                <a:off x="3366" y="4170"/>
                <a:ext cx="4" cy="2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2"/>
                  </a:cxn>
                  <a:cxn ang="0">
                    <a:pos x="1" y="20"/>
                  </a:cxn>
                  <a:cxn ang="0">
                    <a:pos x="3" y="20"/>
                  </a:cxn>
                  <a:cxn ang="0">
                    <a:pos x="3" y="19"/>
                  </a:cxn>
                  <a:cxn ang="0">
                    <a:pos x="1" y="19"/>
                  </a:cxn>
                  <a:cxn ang="0">
                    <a:pos x="1" y="20"/>
                  </a:cxn>
                  <a:cxn ang="0">
                    <a:pos x="3" y="2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4" y="22"/>
                  </a:cxn>
                  <a:cxn ang="0">
                    <a:pos x="4" y="20"/>
                  </a:cxn>
                  <a:cxn ang="0">
                    <a:pos x="4" y="2"/>
                  </a:cxn>
                </a:cxnLst>
                <a:rect l="0" t="0" r="r" b="b"/>
                <a:pathLst>
                  <a:path w="4" h="22">
                    <a:moveTo>
                      <a:pt x="4" y="2"/>
                    </a:moveTo>
                    <a:lnTo>
                      <a:pt x="1" y="2"/>
                    </a:lnTo>
                    <a:lnTo>
                      <a:pt x="1" y="20"/>
                    </a:lnTo>
                    <a:lnTo>
                      <a:pt x="3" y="20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3" y="2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348"/>
              <p:cNvSpPr>
                <a:spLocks/>
              </p:cNvSpPr>
              <p:nvPr/>
            </p:nvSpPr>
            <p:spPr bwMode="auto">
              <a:xfrm>
                <a:off x="3379" y="4199"/>
                <a:ext cx="3" cy="2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2" y="23"/>
                  </a:cxn>
                  <a:cxn ang="0">
                    <a:pos x="2" y="22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3" y="25"/>
                  </a:cxn>
                  <a:cxn ang="0">
                    <a:pos x="3" y="23"/>
                  </a:cxn>
                  <a:cxn ang="0">
                    <a:pos x="3" y="0"/>
                  </a:cxn>
                </a:cxnLst>
                <a:rect l="0" t="0" r="r" b="b"/>
                <a:pathLst>
                  <a:path w="3" h="25">
                    <a:moveTo>
                      <a:pt x="3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349"/>
              <p:cNvSpPr>
                <a:spLocks/>
              </p:cNvSpPr>
              <p:nvPr/>
            </p:nvSpPr>
            <p:spPr bwMode="auto">
              <a:xfrm>
                <a:off x="3378" y="4198"/>
                <a:ext cx="3" cy="24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3" y="24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3" y="3"/>
                  </a:cxn>
                </a:cxnLst>
                <a:rect l="0" t="0" r="r" b="b"/>
                <a:pathLst>
                  <a:path w="3" h="24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" y="24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350"/>
              <p:cNvSpPr>
                <a:spLocks/>
              </p:cNvSpPr>
              <p:nvPr/>
            </p:nvSpPr>
            <p:spPr bwMode="auto">
              <a:xfrm>
                <a:off x="3366" y="4233"/>
                <a:ext cx="30" cy="3"/>
              </a:xfrm>
              <a:custGeom>
                <a:avLst/>
                <a:gdLst/>
                <a:ahLst/>
                <a:cxnLst>
                  <a:cxn ang="0">
                    <a:pos x="30" y="3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30" y="3"/>
                  </a:cxn>
                </a:cxnLst>
                <a:rect l="0" t="0" r="r" b="b"/>
                <a:pathLst>
                  <a:path w="30" h="3">
                    <a:moveTo>
                      <a:pt x="30" y="3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3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351"/>
              <p:cNvSpPr>
                <a:spLocks/>
              </p:cNvSpPr>
              <p:nvPr/>
            </p:nvSpPr>
            <p:spPr bwMode="auto">
              <a:xfrm>
                <a:off x="3367" y="4234"/>
                <a:ext cx="31" cy="4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8" y="0"/>
                  </a:cxn>
                  <a:cxn ang="0">
                    <a:pos x="28" y="2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0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lnTo>
                      <a:pt x="28" y="0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352"/>
              <p:cNvSpPr>
                <a:spLocks/>
              </p:cNvSpPr>
              <p:nvPr/>
            </p:nvSpPr>
            <p:spPr bwMode="auto">
              <a:xfrm>
                <a:off x="3367" y="4234"/>
                <a:ext cx="21" cy="2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4" y="4"/>
                  </a:cxn>
                  <a:cxn ang="0">
                    <a:pos x="18" y="8"/>
                  </a:cxn>
                  <a:cxn ang="0">
                    <a:pos x="18" y="7"/>
                  </a:cxn>
                  <a:cxn ang="0">
                    <a:pos x="18" y="8"/>
                  </a:cxn>
                  <a:cxn ang="0">
                    <a:pos x="20" y="11"/>
                  </a:cxn>
                  <a:cxn ang="0">
                    <a:pos x="20" y="10"/>
                  </a:cxn>
                  <a:cxn ang="0">
                    <a:pos x="18" y="10"/>
                  </a:cxn>
                  <a:cxn ang="0">
                    <a:pos x="18" y="14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8" y="16"/>
                  </a:cxn>
                  <a:cxn ang="0">
                    <a:pos x="14" y="17"/>
                  </a:cxn>
                  <a:cxn ang="0">
                    <a:pos x="14" y="19"/>
                  </a:cxn>
                  <a:cxn ang="0">
                    <a:pos x="14" y="17"/>
                  </a:cxn>
                  <a:cxn ang="0">
                    <a:pos x="0" y="17"/>
                  </a:cxn>
                  <a:cxn ang="0">
                    <a:pos x="0" y="20"/>
                  </a:cxn>
                  <a:cxn ang="0">
                    <a:pos x="15" y="20"/>
                  </a:cxn>
                  <a:cxn ang="0">
                    <a:pos x="20" y="19"/>
                  </a:cxn>
                  <a:cxn ang="0">
                    <a:pos x="18" y="19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1" y="10"/>
                  </a:cxn>
                  <a:cxn ang="0">
                    <a:pos x="21" y="11"/>
                  </a:cxn>
                  <a:cxn ang="0">
                    <a:pos x="21" y="10"/>
                  </a:cxn>
                  <a:cxn ang="0">
                    <a:pos x="20" y="7"/>
                  </a:cxn>
                  <a:cxn ang="0">
                    <a:pos x="18" y="5"/>
                  </a:cxn>
                  <a:cxn ang="0">
                    <a:pos x="20" y="5"/>
                  </a:cxn>
                  <a:cxn ang="0">
                    <a:pos x="15" y="0"/>
                  </a:cxn>
                </a:cxnLst>
                <a:rect l="0" t="0" r="r" b="b"/>
                <a:pathLst>
                  <a:path w="21" h="20">
                    <a:moveTo>
                      <a:pt x="15" y="0"/>
                    </a:moveTo>
                    <a:lnTo>
                      <a:pt x="14" y="4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18" y="10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5" y="20"/>
                    </a:lnTo>
                    <a:lnTo>
                      <a:pt x="20" y="19"/>
                    </a:lnTo>
                    <a:lnTo>
                      <a:pt x="18" y="19"/>
                    </a:lnTo>
                    <a:lnTo>
                      <a:pt x="20" y="19"/>
                    </a:lnTo>
                    <a:lnTo>
                      <a:pt x="21" y="16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1" y="10"/>
                    </a:lnTo>
                    <a:lnTo>
                      <a:pt x="20" y="7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353"/>
              <p:cNvSpPr>
                <a:spLocks/>
              </p:cNvSpPr>
              <p:nvPr/>
            </p:nvSpPr>
            <p:spPr bwMode="auto">
              <a:xfrm>
                <a:off x="3366" y="4236"/>
                <a:ext cx="21" cy="1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5" y="2"/>
                  </a:cxn>
                  <a:cxn ang="0">
                    <a:pos x="18" y="6"/>
                  </a:cxn>
                  <a:cxn ang="0">
                    <a:pos x="19" y="9"/>
                  </a:cxn>
                  <a:cxn ang="0">
                    <a:pos x="19" y="8"/>
                  </a:cxn>
                  <a:cxn ang="0">
                    <a:pos x="18" y="8"/>
                  </a:cxn>
                  <a:cxn ang="0">
                    <a:pos x="18" y="11"/>
                  </a:cxn>
                  <a:cxn ang="0">
                    <a:pos x="19" y="11"/>
                  </a:cxn>
                  <a:cxn ang="0">
                    <a:pos x="18" y="14"/>
                  </a:cxn>
                  <a:cxn ang="0">
                    <a:pos x="18" y="12"/>
                  </a:cxn>
                  <a:cxn ang="0">
                    <a:pos x="15" y="14"/>
                  </a:cxn>
                  <a:cxn ang="0">
                    <a:pos x="15" y="15"/>
                  </a:cxn>
                  <a:cxn ang="0">
                    <a:pos x="15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3" y="17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1" y="17"/>
                  </a:cxn>
                  <a:cxn ang="0">
                    <a:pos x="16" y="17"/>
                  </a:cxn>
                  <a:cxn ang="0">
                    <a:pos x="19" y="15"/>
                  </a:cxn>
                  <a:cxn ang="0">
                    <a:pos x="18" y="15"/>
                  </a:cxn>
                  <a:cxn ang="0">
                    <a:pos x="19" y="15"/>
                  </a:cxn>
                  <a:cxn ang="0">
                    <a:pos x="21" y="12"/>
                  </a:cxn>
                  <a:cxn ang="0">
                    <a:pos x="21" y="8"/>
                  </a:cxn>
                  <a:cxn ang="0">
                    <a:pos x="21" y="9"/>
                  </a:cxn>
                  <a:cxn ang="0">
                    <a:pos x="21" y="8"/>
                  </a:cxn>
                  <a:cxn ang="0">
                    <a:pos x="19" y="5"/>
                  </a:cxn>
                  <a:cxn ang="0">
                    <a:pos x="16" y="0"/>
                  </a:cxn>
                </a:cxnLst>
                <a:rect l="0" t="0" r="r" b="b"/>
                <a:pathLst>
                  <a:path w="21" h="17">
                    <a:moveTo>
                      <a:pt x="16" y="0"/>
                    </a:moveTo>
                    <a:lnTo>
                      <a:pt x="15" y="2"/>
                    </a:lnTo>
                    <a:lnTo>
                      <a:pt x="18" y="6"/>
                    </a:lnTo>
                    <a:lnTo>
                      <a:pt x="19" y="9"/>
                    </a:lnTo>
                    <a:lnTo>
                      <a:pt x="19" y="8"/>
                    </a:lnTo>
                    <a:lnTo>
                      <a:pt x="18" y="8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5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16" y="17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9" y="15"/>
                    </a:lnTo>
                    <a:lnTo>
                      <a:pt x="21" y="12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1" y="8"/>
                    </a:lnTo>
                    <a:lnTo>
                      <a:pt x="19" y="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354"/>
              <p:cNvSpPr>
                <a:spLocks/>
              </p:cNvSpPr>
              <p:nvPr/>
            </p:nvSpPr>
            <p:spPr bwMode="auto">
              <a:xfrm>
                <a:off x="3364" y="4259"/>
                <a:ext cx="24" cy="23"/>
              </a:xfrm>
              <a:custGeom>
                <a:avLst/>
                <a:gdLst/>
                <a:ahLst/>
                <a:cxnLst>
                  <a:cxn ang="0">
                    <a:pos x="24" y="9"/>
                  </a:cxn>
                  <a:cxn ang="0">
                    <a:pos x="21" y="4"/>
                  </a:cxn>
                  <a:cxn ang="0">
                    <a:pos x="20" y="1"/>
                  </a:cxn>
                  <a:cxn ang="0">
                    <a:pos x="11" y="0"/>
                  </a:cxn>
                  <a:cxn ang="0">
                    <a:pos x="3" y="4"/>
                  </a:cxn>
                  <a:cxn ang="0">
                    <a:pos x="2" y="9"/>
                  </a:cxn>
                  <a:cxn ang="0">
                    <a:pos x="0" y="9"/>
                  </a:cxn>
                  <a:cxn ang="0">
                    <a:pos x="2" y="15"/>
                  </a:cxn>
                  <a:cxn ang="0">
                    <a:pos x="3" y="20"/>
                  </a:cxn>
                  <a:cxn ang="0">
                    <a:pos x="6" y="21"/>
                  </a:cxn>
                  <a:cxn ang="0">
                    <a:pos x="15" y="23"/>
                  </a:cxn>
                  <a:cxn ang="0">
                    <a:pos x="23" y="18"/>
                  </a:cxn>
                  <a:cxn ang="0">
                    <a:pos x="23" y="18"/>
                  </a:cxn>
                  <a:cxn ang="0">
                    <a:pos x="24" y="9"/>
                  </a:cxn>
                  <a:cxn ang="0">
                    <a:pos x="21" y="14"/>
                  </a:cxn>
                  <a:cxn ang="0">
                    <a:pos x="21" y="17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0"/>
                  </a:cxn>
                  <a:cxn ang="0">
                    <a:pos x="12" y="20"/>
                  </a:cxn>
                  <a:cxn ang="0">
                    <a:pos x="5" y="15"/>
                  </a:cxn>
                  <a:cxn ang="0">
                    <a:pos x="5" y="17"/>
                  </a:cxn>
                  <a:cxn ang="0">
                    <a:pos x="2" y="14"/>
                  </a:cxn>
                  <a:cxn ang="0">
                    <a:pos x="3" y="9"/>
                  </a:cxn>
                  <a:cxn ang="0">
                    <a:pos x="3" y="11"/>
                  </a:cxn>
                  <a:cxn ang="0">
                    <a:pos x="3" y="6"/>
                  </a:cxn>
                  <a:cxn ang="0">
                    <a:pos x="8" y="4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21" y="8"/>
                  </a:cxn>
                  <a:cxn ang="0">
                    <a:pos x="21" y="8"/>
                  </a:cxn>
                </a:cxnLst>
                <a:rect l="0" t="0" r="r" b="b"/>
                <a:pathLst>
                  <a:path w="24" h="23">
                    <a:moveTo>
                      <a:pt x="23" y="11"/>
                    </a:moveTo>
                    <a:lnTo>
                      <a:pt x="24" y="9"/>
                    </a:lnTo>
                    <a:lnTo>
                      <a:pt x="23" y="6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6" y="21"/>
                    </a:lnTo>
                    <a:lnTo>
                      <a:pt x="11" y="23"/>
                    </a:lnTo>
                    <a:lnTo>
                      <a:pt x="15" y="23"/>
                    </a:lnTo>
                    <a:lnTo>
                      <a:pt x="20" y="21"/>
                    </a:lnTo>
                    <a:lnTo>
                      <a:pt x="23" y="18"/>
                    </a:lnTo>
                    <a:lnTo>
                      <a:pt x="21" y="20"/>
                    </a:lnTo>
                    <a:lnTo>
                      <a:pt x="23" y="18"/>
                    </a:lnTo>
                    <a:lnTo>
                      <a:pt x="24" y="15"/>
                    </a:lnTo>
                    <a:lnTo>
                      <a:pt x="24" y="9"/>
                    </a:lnTo>
                    <a:lnTo>
                      <a:pt x="21" y="9"/>
                    </a:lnTo>
                    <a:lnTo>
                      <a:pt x="21" y="14"/>
                    </a:lnTo>
                    <a:lnTo>
                      <a:pt x="23" y="14"/>
                    </a:lnTo>
                    <a:lnTo>
                      <a:pt x="21" y="17"/>
                    </a:lnTo>
                    <a:lnTo>
                      <a:pt x="21" y="15"/>
                    </a:lnTo>
                    <a:lnTo>
                      <a:pt x="18" y="18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0"/>
                    </a:lnTo>
                    <a:lnTo>
                      <a:pt x="11" y="20"/>
                    </a:lnTo>
                    <a:lnTo>
                      <a:pt x="11" y="21"/>
                    </a:lnTo>
                    <a:lnTo>
                      <a:pt x="12" y="20"/>
                    </a:lnTo>
                    <a:lnTo>
                      <a:pt x="8" y="18"/>
                    </a:lnTo>
                    <a:lnTo>
                      <a:pt x="5" y="15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5" y="8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8" y="4"/>
                    </a:lnTo>
                    <a:lnTo>
                      <a:pt x="21" y="8"/>
                    </a:lnTo>
                    <a:lnTo>
                      <a:pt x="21" y="6"/>
                    </a:lnTo>
                    <a:lnTo>
                      <a:pt x="21" y="8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355"/>
              <p:cNvSpPr>
                <a:spLocks/>
              </p:cNvSpPr>
              <p:nvPr/>
            </p:nvSpPr>
            <p:spPr bwMode="auto">
              <a:xfrm>
                <a:off x="3366" y="4260"/>
                <a:ext cx="21" cy="20"/>
              </a:xfrm>
              <a:custGeom>
                <a:avLst/>
                <a:gdLst/>
                <a:ahLst/>
                <a:cxnLst>
                  <a:cxn ang="0">
                    <a:pos x="21" y="8"/>
                  </a:cxn>
                  <a:cxn ang="0">
                    <a:pos x="18" y="3"/>
                  </a:cxn>
                  <a:cxn ang="0">
                    <a:pos x="18" y="2"/>
                  </a:cxn>
                  <a:cxn ang="0">
                    <a:pos x="9" y="0"/>
                  </a:cxn>
                  <a:cxn ang="0">
                    <a:pos x="3" y="3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1" y="14"/>
                  </a:cxn>
                  <a:cxn ang="0">
                    <a:pos x="3" y="19"/>
                  </a:cxn>
                  <a:cxn ang="0">
                    <a:pos x="4" y="19"/>
                  </a:cxn>
                  <a:cxn ang="0">
                    <a:pos x="13" y="20"/>
                  </a:cxn>
                  <a:cxn ang="0">
                    <a:pos x="19" y="17"/>
                  </a:cxn>
                  <a:cxn ang="0">
                    <a:pos x="19" y="17"/>
                  </a:cxn>
                  <a:cxn ang="0">
                    <a:pos x="21" y="8"/>
                  </a:cxn>
                  <a:cxn ang="0">
                    <a:pos x="18" y="13"/>
                  </a:cxn>
                  <a:cxn ang="0">
                    <a:pos x="18" y="16"/>
                  </a:cxn>
                  <a:cxn ang="0">
                    <a:pos x="16" y="16"/>
                  </a:cxn>
                  <a:cxn ang="0">
                    <a:pos x="12" y="19"/>
                  </a:cxn>
                  <a:cxn ang="0">
                    <a:pos x="9" y="17"/>
                  </a:cxn>
                  <a:cxn ang="0">
                    <a:pos x="10" y="17"/>
                  </a:cxn>
                  <a:cxn ang="0">
                    <a:pos x="4" y="14"/>
                  </a:cxn>
                  <a:cxn ang="0">
                    <a:pos x="4" y="16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3" y="10"/>
                  </a:cxn>
                  <a:cxn ang="0">
                    <a:pos x="3" y="5"/>
                  </a:cxn>
                  <a:cxn ang="0">
                    <a:pos x="6" y="5"/>
                  </a:cxn>
                  <a:cxn ang="0">
                    <a:pos x="9" y="2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18" y="7"/>
                  </a:cxn>
                  <a:cxn ang="0">
                    <a:pos x="18" y="7"/>
                  </a:cxn>
                </a:cxnLst>
                <a:rect l="0" t="0" r="r" b="b"/>
                <a:pathLst>
                  <a:path w="21" h="20">
                    <a:moveTo>
                      <a:pt x="19" y="10"/>
                    </a:moveTo>
                    <a:lnTo>
                      <a:pt x="21" y="8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3" y="17"/>
                    </a:lnTo>
                    <a:lnTo>
                      <a:pt x="4" y="19"/>
                    </a:lnTo>
                    <a:lnTo>
                      <a:pt x="9" y="20"/>
                    </a:lnTo>
                    <a:lnTo>
                      <a:pt x="13" y="20"/>
                    </a:lnTo>
                    <a:lnTo>
                      <a:pt x="18" y="19"/>
                    </a:lnTo>
                    <a:lnTo>
                      <a:pt x="19" y="17"/>
                    </a:lnTo>
                    <a:lnTo>
                      <a:pt x="18" y="19"/>
                    </a:lnTo>
                    <a:lnTo>
                      <a:pt x="19" y="17"/>
                    </a:lnTo>
                    <a:lnTo>
                      <a:pt x="21" y="14"/>
                    </a:lnTo>
                    <a:lnTo>
                      <a:pt x="21" y="8"/>
                    </a:lnTo>
                    <a:lnTo>
                      <a:pt x="18" y="8"/>
                    </a:lnTo>
                    <a:lnTo>
                      <a:pt x="18" y="13"/>
                    </a:lnTo>
                    <a:lnTo>
                      <a:pt x="19" y="13"/>
                    </a:lnTo>
                    <a:lnTo>
                      <a:pt x="18" y="16"/>
                    </a:lnTo>
                    <a:lnTo>
                      <a:pt x="18" y="14"/>
                    </a:lnTo>
                    <a:lnTo>
                      <a:pt x="16" y="16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9" y="17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6" y="16"/>
                    </a:lnTo>
                    <a:lnTo>
                      <a:pt x="4" y="14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3" y="13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3" y="10"/>
                    </a:lnTo>
                    <a:lnTo>
                      <a:pt x="4" y="7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6" y="5"/>
                    </a:lnTo>
                    <a:lnTo>
                      <a:pt x="18" y="7"/>
                    </a:lnTo>
                    <a:lnTo>
                      <a:pt x="18" y="5"/>
                    </a:lnTo>
                    <a:lnTo>
                      <a:pt x="18" y="7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356"/>
              <p:cNvSpPr>
                <a:spLocks/>
              </p:cNvSpPr>
              <p:nvPr/>
            </p:nvSpPr>
            <p:spPr bwMode="auto">
              <a:xfrm>
                <a:off x="3366" y="4286"/>
                <a:ext cx="21" cy="20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21" y="0"/>
                  </a:cxn>
                  <a:cxn ang="0">
                    <a:pos x="7" y="0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3" y="16"/>
                  </a:cxn>
                  <a:cxn ang="0">
                    <a:pos x="3" y="17"/>
                  </a:cxn>
                  <a:cxn ang="0">
                    <a:pos x="3" y="16"/>
                  </a:cxn>
                  <a:cxn ang="0">
                    <a:pos x="7" y="20"/>
                  </a:cxn>
                  <a:cxn ang="0">
                    <a:pos x="9" y="17"/>
                  </a:cxn>
                  <a:cxn ang="0">
                    <a:pos x="4" y="13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3" y="11"/>
                  </a:cxn>
                  <a:cxn ang="0">
                    <a:pos x="1" y="11"/>
                  </a:cxn>
                  <a:cxn ang="0">
                    <a:pos x="3" y="11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3" y="8"/>
                  </a:cxn>
                  <a:cxn ang="0">
                    <a:pos x="4" y="5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9" y="3"/>
                  </a:cxn>
                  <a:cxn ang="0">
                    <a:pos x="7" y="2"/>
                  </a:cxn>
                  <a:cxn ang="0">
                    <a:pos x="7" y="3"/>
                  </a:cxn>
                  <a:cxn ang="0">
                    <a:pos x="21" y="3"/>
                  </a:cxn>
                </a:cxnLst>
                <a:rect l="0" t="0" r="r" b="b"/>
                <a:pathLst>
                  <a:path w="21" h="20">
                    <a:moveTo>
                      <a:pt x="21" y="3"/>
                    </a:moveTo>
                    <a:lnTo>
                      <a:pt x="21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7" y="20"/>
                    </a:lnTo>
                    <a:lnTo>
                      <a:pt x="9" y="17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357"/>
              <p:cNvSpPr>
                <a:spLocks/>
              </p:cNvSpPr>
              <p:nvPr/>
            </p:nvSpPr>
            <p:spPr bwMode="auto">
              <a:xfrm>
                <a:off x="3367" y="4288"/>
                <a:ext cx="21" cy="18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20" y="1"/>
                  </a:cxn>
                  <a:cxn ang="0">
                    <a:pos x="20" y="0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3" y="14"/>
                  </a:cxn>
                  <a:cxn ang="0">
                    <a:pos x="6" y="18"/>
                  </a:cxn>
                  <a:cxn ang="0">
                    <a:pos x="8" y="17"/>
                  </a:cxn>
                  <a:cxn ang="0">
                    <a:pos x="5" y="12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3" y="8"/>
                  </a:cxn>
                  <a:cxn ang="0">
                    <a:pos x="5" y="4"/>
                  </a:cxn>
                  <a:cxn ang="0">
                    <a:pos x="3" y="3"/>
                  </a:cxn>
                  <a:cxn ang="0">
                    <a:pos x="5" y="4"/>
                  </a:cxn>
                  <a:cxn ang="0">
                    <a:pos x="8" y="3"/>
                  </a:cxn>
                  <a:cxn ang="0">
                    <a:pos x="6" y="1"/>
                  </a:cxn>
                  <a:cxn ang="0">
                    <a:pos x="6" y="3"/>
                  </a:cxn>
                  <a:cxn ang="0">
                    <a:pos x="21" y="3"/>
                  </a:cxn>
                  <a:cxn ang="0">
                    <a:pos x="21" y="1"/>
                  </a:cxn>
                  <a:cxn ang="0">
                    <a:pos x="21" y="0"/>
                  </a:cxn>
                </a:cxnLst>
                <a:rect l="0" t="0" r="r" b="b"/>
                <a:pathLst>
                  <a:path w="21" h="18">
                    <a:moveTo>
                      <a:pt x="21" y="0"/>
                    </a:moveTo>
                    <a:lnTo>
                      <a:pt x="18" y="0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3" y="14"/>
                    </a:lnTo>
                    <a:lnTo>
                      <a:pt x="6" y="18"/>
                    </a:lnTo>
                    <a:lnTo>
                      <a:pt x="8" y="17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8" y="3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358"/>
              <p:cNvSpPr>
                <a:spLocks/>
              </p:cNvSpPr>
              <p:nvPr/>
            </p:nvSpPr>
            <p:spPr bwMode="auto">
              <a:xfrm>
                <a:off x="3366" y="4303"/>
                <a:ext cx="21" cy="3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2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21" y="3"/>
                  </a:cxn>
                </a:cxnLst>
                <a:rect l="0" t="0" r="r" b="b"/>
                <a:pathLst>
                  <a:path w="21" h="3">
                    <a:moveTo>
                      <a:pt x="21" y="3"/>
                    </a:moveTo>
                    <a:lnTo>
                      <a:pt x="2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359"/>
              <p:cNvSpPr>
                <a:spLocks/>
              </p:cNvSpPr>
              <p:nvPr/>
            </p:nvSpPr>
            <p:spPr bwMode="auto">
              <a:xfrm>
                <a:off x="3367" y="4305"/>
                <a:ext cx="21" cy="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20" y="1"/>
                  </a:cxn>
                  <a:cxn ang="0">
                    <a:pos x="2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1" y="3"/>
                  </a:cxn>
                  <a:cxn ang="0">
                    <a:pos x="21" y="1"/>
                  </a:cxn>
                  <a:cxn ang="0">
                    <a:pos x="21" y="0"/>
                  </a:cxn>
                </a:cxnLst>
                <a:rect l="0" t="0" r="r" b="b"/>
                <a:pathLst>
                  <a:path w="21" h="3">
                    <a:moveTo>
                      <a:pt x="21" y="0"/>
                    </a:moveTo>
                    <a:lnTo>
                      <a:pt x="18" y="0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360"/>
              <p:cNvSpPr>
                <a:spLocks/>
              </p:cNvSpPr>
              <p:nvPr/>
            </p:nvSpPr>
            <p:spPr bwMode="auto">
              <a:xfrm>
                <a:off x="3366" y="4315"/>
                <a:ext cx="21" cy="3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2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21" y="3"/>
                  </a:cxn>
                </a:cxnLst>
                <a:rect l="0" t="0" r="r" b="b"/>
                <a:pathLst>
                  <a:path w="21" h="3">
                    <a:moveTo>
                      <a:pt x="21" y="3"/>
                    </a:moveTo>
                    <a:lnTo>
                      <a:pt x="2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361"/>
              <p:cNvSpPr>
                <a:spLocks/>
              </p:cNvSpPr>
              <p:nvPr/>
            </p:nvSpPr>
            <p:spPr bwMode="auto">
              <a:xfrm>
                <a:off x="3367" y="4317"/>
                <a:ext cx="21" cy="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20" y="1"/>
                  </a:cxn>
                  <a:cxn ang="0">
                    <a:pos x="2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1" y="3"/>
                  </a:cxn>
                  <a:cxn ang="0">
                    <a:pos x="21" y="1"/>
                  </a:cxn>
                  <a:cxn ang="0">
                    <a:pos x="21" y="0"/>
                  </a:cxn>
                </a:cxnLst>
                <a:rect l="0" t="0" r="r" b="b"/>
                <a:pathLst>
                  <a:path w="21" h="3">
                    <a:moveTo>
                      <a:pt x="21" y="0"/>
                    </a:moveTo>
                    <a:lnTo>
                      <a:pt x="18" y="0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362"/>
              <p:cNvSpPr>
                <a:spLocks/>
              </p:cNvSpPr>
              <p:nvPr/>
            </p:nvSpPr>
            <p:spPr bwMode="auto">
              <a:xfrm>
                <a:off x="3379" y="4317"/>
                <a:ext cx="11" cy="1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5" y="4"/>
                  </a:cxn>
                  <a:cxn ang="0">
                    <a:pos x="8" y="8"/>
                  </a:cxn>
                  <a:cxn ang="0">
                    <a:pos x="8" y="6"/>
                  </a:cxn>
                  <a:cxn ang="0">
                    <a:pos x="8" y="8"/>
                  </a:cxn>
                  <a:cxn ang="0">
                    <a:pos x="9" y="11"/>
                  </a:cxn>
                  <a:cxn ang="0">
                    <a:pos x="9" y="9"/>
                  </a:cxn>
                  <a:cxn ang="0">
                    <a:pos x="8" y="9"/>
                  </a:cxn>
                  <a:cxn ang="0">
                    <a:pos x="8" y="14"/>
                  </a:cxn>
                  <a:cxn ang="0">
                    <a:pos x="11" y="14"/>
                  </a:cxn>
                  <a:cxn ang="0">
                    <a:pos x="11" y="9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9" y="6"/>
                  </a:cxn>
                  <a:cxn ang="0">
                    <a:pos x="8" y="4"/>
                  </a:cxn>
                  <a:cxn ang="0">
                    <a:pos x="9" y="4"/>
                  </a:cxn>
                  <a:cxn ang="0">
                    <a:pos x="6" y="1"/>
                  </a:cxn>
                  <a:cxn ang="0">
                    <a:pos x="2" y="0"/>
                  </a:cxn>
                </a:cxnLst>
                <a:rect l="0" t="0" r="r" b="b"/>
                <a:pathLst>
                  <a:path w="11" h="14">
                    <a:moveTo>
                      <a:pt x="2" y="0"/>
                    </a:moveTo>
                    <a:lnTo>
                      <a:pt x="0" y="3"/>
                    </a:lnTo>
                    <a:lnTo>
                      <a:pt x="5" y="4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8" y="14"/>
                    </a:lnTo>
                    <a:lnTo>
                      <a:pt x="11" y="14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6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363"/>
              <p:cNvSpPr>
                <a:spLocks/>
              </p:cNvSpPr>
              <p:nvPr/>
            </p:nvSpPr>
            <p:spPr bwMode="auto">
              <a:xfrm>
                <a:off x="3379" y="4317"/>
                <a:ext cx="9" cy="1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3" y="4"/>
                  </a:cxn>
                  <a:cxn ang="0">
                    <a:pos x="6" y="8"/>
                  </a:cxn>
                  <a:cxn ang="0">
                    <a:pos x="6" y="6"/>
                  </a:cxn>
                  <a:cxn ang="0">
                    <a:pos x="6" y="8"/>
                  </a:cxn>
                  <a:cxn ang="0">
                    <a:pos x="8" y="11"/>
                  </a:cxn>
                  <a:cxn ang="0">
                    <a:pos x="8" y="9"/>
                  </a:cxn>
                  <a:cxn ang="0">
                    <a:pos x="6" y="9"/>
                  </a:cxn>
                  <a:cxn ang="0">
                    <a:pos x="6" y="15"/>
                  </a:cxn>
                  <a:cxn ang="0">
                    <a:pos x="9" y="15"/>
                  </a:cxn>
                  <a:cxn ang="0">
                    <a:pos x="9" y="12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9" y="14"/>
                  </a:cxn>
                  <a:cxn ang="0">
                    <a:pos x="9" y="9"/>
                  </a:cxn>
                  <a:cxn ang="0">
                    <a:pos x="9" y="11"/>
                  </a:cxn>
                  <a:cxn ang="0">
                    <a:pos x="9" y="9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5" y="1"/>
                  </a:cxn>
                  <a:cxn ang="0">
                    <a:pos x="2" y="0"/>
                  </a:cxn>
                </a:cxnLst>
                <a:rect l="0" t="0" r="r" b="b"/>
                <a:pathLst>
                  <a:path w="9" h="15">
                    <a:moveTo>
                      <a:pt x="2" y="0"/>
                    </a:moveTo>
                    <a:lnTo>
                      <a:pt x="0" y="3"/>
                    </a:lnTo>
                    <a:lnTo>
                      <a:pt x="3" y="4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6" y="15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5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364"/>
              <p:cNvSpPr>
                <a:spLocks/>
              </p:cNvSpPr>
              <p:nvPr/>
            </p:nvSpPr>
            <p:spPr bwMode="auto">
              <a:xfrm>
                <a:off x="3373" y="4332"/>
                <a:ext cx="15" cy="20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1" y="20"/>
                  </a:cxn>
                  <a:cxn ang="0">
                    <a:pos x="14" y="18"/>
                  </a:cxn>
                  <a:cxn ang="0">
                    <a:pos x="15" y="14"/>
                  </a:cxn>
                  <a:cxn ang="0">
                    <a:pos x="15" y="8"/>
                  </a:cxn>
                  <a:cxn ang="0">
                    <a:pos x="14" y="3"/>
                  </a:cxn>
                  <a:cxn ang="0">
                    <a:pos x="14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5" y="6"/>
                  </a:cxn>
                  <a:cxn ang="0">
                    <a:pos x="3" y="6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0" y="17"/>
                  </a:cxn>
                  <a:cxn ang="0">
                    <a:pos x="2" y="18"/>
                  </a:cxn>
                  <a:cxn ang="0">
                    <a:pos x="3" y="15"/>
                  </a:cxn>
                  <a:cxn ang="0">
                    <a:pos x="6" y="8"/>
                  </a:cxn>
                  <a:cxn ang="0">
                    <a:pos x="5" y="6"/>
                  </a:cxn>
                  <a:cxn ang="0">
                    <a:pos x="6" y="8"/>
                  </a:cxn>
                  <a:cxn ang="0">
                    <a:pos x="8" y="5"/>
                  </a:cxn>
                  <a:cxn ang="0">
                    <a:pos x="6" y="3"/>
                  </a:cxn>
                  <a:cxn ang="0">
                    <a:pos x="8" y="5"/>
                  </a:cxn>
                  <a:cxn ang="0">
                    <a:pos x="11" y="3"/>
                  </a:cxn>
                  <a:cxn ang="0">
                    <a:pos x="9" y="2"/>
                  </a:cxn>
                  <a:cxn ang="0">
                    <a:pos x="9" y="3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11" y="5"/>
                  </a:cxn>
                  <a:cxn ang="0">
                    <a:pos x="12" y="9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2" y="12"/>
                  </a:cxn>
                  <a:cxn ang="0">
                    <a:pos x="11" y="17"/>
                  </a:cxn>
                  <a:cxn ang="0">
                    <a:pos x="12" y="17"/>
                  </a:cxn>
                  <a:cxn ang="0">
                    <a:pos x="12" y="15"/>
                  </a:cxn>
                  <a:cxn ang="0">
                    <a:pos x="9" y="17"/>
                  </a:cxn>
                </a:cxnLst>
                <a:rect l="0" t="0" r="r" b="b"/>
                <a:pathLst>
                  <a:path w="15" h="20">
                    <a:moveTo>
                      <a:pt x="9" y="17"/>
                    </a:moveTo>
                    <a:lnTo>
                      <a:pt x="11" y="20"/>
                    </a:lnTo>
                    <a:lnTo>
                      <a:pt x="14" y="18"/>
                    </a:lnTo>
                    <a:lnTo>
                      <a:pt x="15" y="14"/>
                    </a:lnTo>
                    <a:lnTo>
                      <a:pt x="15" y="8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0" y="17"/>
                    </a:lnTo>
                    <a:lnTo>
                      <a:pt x="2" y="18"/>
                    </a:lnTo>
                    <a:lnTo>
                      <a:pt x="3" y="15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8" y="5"/>
                    </a:lnTo>
                    <a:lnTo>
                      <a:pt x="6" y="3"/>
                    </a:lnTo>
                    <a:lnTo>
                      <a:pt x="8" y="5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12" y="9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5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365"/>
              <p:cNvSpPr>
                <a:spLocks/>
              </p:cNvSpPr>
              <p:nvPr/>
            </p:nvSpPr>
            <p:spPr bwMode="auto">
              <a:xfrm>
                <a:off x="3369" y="4346"/>
                <a:ext cx="9" cy="4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0"/>
                  </a:cxn>
                  <a:cxn ang="0">
                    <a:pos x="4" y="1"/>
                  </a:cxn>
                  <a:cxn ang="0">
                    <a:pos x="4" y="3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3" y="4"/>
                  </a:cxn>
                  <a:cxn ang="0">
                    <a:pos x="6" y="4"/>
                  </a:cxn>
                  <a:cxn ang="0">
                    <a:pos x="9" y="3"/>
                  </a:cxn>
                </a:cxnLst>
                <a:rect l="0" t="0" r="r" b="b"/>
                <a:pathLst>
                  <a:path w="9" h="4">
                    <a:moveTo>
                      <a:pt x="9" y="3"/>
                    </a:moveTo>
                    <a:lnTo>
                      <a:pt x="7" y="0"/>
                    </a:lnTo>
                    <a:lnTo>
                      <a:pt x="4" y="1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3" y="4"/>
                    </a:lnTo>
                    <a:lnTo>
                      <a:pt x="6" y="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366"/>
              <p:cNvSpPr>
                <a:spLocks/>
              </p:cNvSpPr>
              <p:nvPr/>
            </p:nvSpPr>
            <p:spPr bwMode="auto">
              <a:xfrm>
                <a:off x="3367" y="4335"/>
                <a:ext cx="5" cy="15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5" y="14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2" y="15"/>
                  </a:cxn>
                </a:cxnLst>
                <a:rect l="0" t="0" r="r" b="b"/>
                <a:pathLst>
                  <a:path w="5" h="15">
                    <a:moveTo>
                      <a:pt x="2" y="15"/>
                    </a:moveTo>
                    <a:lnTo>
                      <a:pt x="5" y="14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367"/>
              <p:cNvSpPr>
                <a:spLocks/>
              </p:cNvSpPr>
              <p:nvPr/>
            </p:nvSpPr>
            <p:spPr bwMode="auto">
              <a:xfrm>
                <a:off x="3369" y="4334"/>
                <a:ext cx="4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4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1" y="4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368"/>
              <p:cNvSpPr>
                <a:spLocks/>
              </p:cNvSpPr>
              <p:nvPr/>
            </p:nvSpPr>
            <p:spPr bwMode="auto">
              <a:xfrm>
                <a:off x="3381" y="4346"/>
                <a:ext cx="6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1" y="3"/>
                  </a:cxn>
                  <a:cxn ang="0">
                    <a:pos x="3" y="4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4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3" y="4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3" y="4"/>
                    </a:lnTo>
                    <a:lnTo>
                      <a:pt x="6" y="3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369"/>
              <p:cNvSpPr>
                <a:spLocks/>
              </p:cNvSpPr>
              <p:nvPr/>
            </p:nvSpPr>
            <p:spPr bwMode="auto">
              <a:xfrm>
                <a:off x="3382" y="4335"/>
                <a:ext cx="5" cy="1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3" y="15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0" y="14"/>
                  </a:cxn>
                </a:cxnLst>
                <a:rect l="0" t="0" r="r" b="b"/>
                <a:pathLst>
                  <a:path w="5" h="15">
                    <a:moveTo>
                      <a:pt x="0" y="14"/>
                    </a:moveTo>
                    <a:lnTo>
                      <a:pt x="3" y="15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370"/>
              <p:cNvSpPr>
                <a:spLocks/>
              </p:cNvSpPr>
              <p:nvPr/>
            </p:nvSpPr>
            <p:spPr bwMode="auto">
              <a:xfrm>
                <a:off x="3379" y="4334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8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2" y="4"/>
                  </a:cxn>
                  <a:cxn ang="0">
                    <a:pos x="5" y="3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8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371"/>
              <p:cNvSpPr>
                <a:spLocks/>
              </p:cNvSpPr>
              <p:nvPr/>
            </p:nvSpPr>
            <p:spPr bwMode="auto">
              <a:xfrm>
                <a:off x="3364" y="4332"/>
                <a:ext cx="18" cy="20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7" y="3"/>
                  </a:cxn>
                  <a:cxn ang="0">
                    <a:pos x="15" y="6"/>
                  </a:cxn>
                  <a:cxn ang="0">
                    <a:pos x="14" y="6"/>
                  </a:cxn>
                  <a:cxn ang="0">
                    <a:pos x="11" y="14"/>
                  </a:cxn>
                  <a:cxn ang="0">
                    <a:pos x="12" y="14"/>
                  </a:cxn>
                  <a:cxn ang="0">
                    <a:pos x="11" y="17"/>
                  </a:cxn>
                  <a:cxn ang="0">
                    <a:pos x="11" y="15"/>
                  </a:cxn>
                  <a:cxn ang="0">
                    <a:pos x="8" y="17"/>
                  </a:cxn>
                  <a:cxn ang="0">
                    <a:pos x="8" y="18"/>
                  </a:cxn>
                  <a:cxn ang="0">
                    <a:pos x="8" y="17"/>
                  </a:cxn>
                  <a:cxn ang="0">
                    <a:pos x="6" y="17"/>
                  </a:cxn>
                  <a:cxn ang="0">
                    <a:pos x="6" y="18"/>
                  </a:cxn>
                  <a:cxn ang="0">
                    <a:pos x="8" y="17"/>
                  </a:cxn>
                  <a:cxn ang="0">
                    <a:pos x="5" y="15"/>
                  </a:cxn>
                  <a:cxn ang="0">
                    <a:pos x="3" y="17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3" y="12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3" y="9"/>
                  </a:cxn>
                  <a:cxn ang="0">
                    <a:pos x="5" y="5"/>
                  </a:cxn>
                  <a:cxn ang="0">
                    <a:pos x="3" y="3"/>
                  </a:cxn>
                  <a:cxn ang="0">
                    <a:pos x="5" y="5"/>
                  </a:cxn>
                  <a:cxn ang="0">
                    <a:pos x="8" y="3"/>
                  </a:cxn>
                  <a:cxn ang="0">
                    <a:pos x="6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0" y="8"/>
                  </a:cxn>
                  <a:cxn ang="0">
                    <a:pos x="0" y="14"/>
                  </a:cxn>
                  <a:cxn ang="0">
                    <a:pos x="2" y="18"/>
                  </a:cxn>
                  <a:cxn ang="0">
                    <a:pos x="3" y="18"/>
                  </a:cxn>
                  <a:cxn ang="0">
                    <a:pos x="6" y="20"/>
                  </a:cxn>
                  <a:cxn ang="0">
                    <a:pos x="9" y="20"/>
                  </a:cxn>
                  <a:cxn ang="0">
                    <a:pos x="12" y="18"/>
                  </a:cxn>
                  <a:cxn ang="0">
                    <a:pos x="11" y="18"/>
                  </a:cxn>
                  <a:cxn ang="0">
                    <a:pos x="12" y="18"/>
                  </a:cxn>
                  <a:cxn ang="0">
                    <a:pos x="14" y="15"/>
                  </a:cxn>
                  <a:cxn ang="0">
                    <a:pos x="17" y="8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8" y="5"/>
                  </a:cxn>
                </a:cxnLst>
                <a:rect l="0" t="0" r="r" b="b"/>
                <a:pathLst>
                  <a:path w="18" h="20">
                    <a:moveTo>
                      <a:pt x="18" y="5"/>
                    </a:moveTo>
                    <a:lnTo>
                      <a:pt x="17" y="3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8" y="17"/>
                    </a:lnTo>
                    <a:lnTo>
                      <a:pt x="8" y="18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18"/>
                    </a:lnTo>
                    <a:lnTo>
                      <a:pt x="8" y="17"/>
                    </a:lnTo>
                    <a:lnTo>
                      <a:pt x="5" y="15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9" y="20"/>
                    </a:lnTo>
                    <a:lnTo>
                      <a:pt x="12" y="18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14" y="15"/>
                    </a:lnTo>
                    <a:lnTo>
                      <a:pt x="17" y="8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372"/>
              <p:cNvSpPr>
                <a:spLocks/>
              </p:cNvSpPr>
              <p:nvPr/>
            </p:nvSpPr>
            <p:spPr bwMode="auto">
              <a:xfrm>
                <a:off x="3366" y="4381"/>
                <a:ext cx="30" cy="3"/>
              </a:xfrm>
              <a:custGeom>
                <a:avLst/>
                <a:gdLst/>
                <a:ahLst/>
                <a:cxnLst>
                  <a:cxn ang="0">
                    <a:pos x="30" y="3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30" y="3"/>
                  </a:cxn>
                </a:cxnLst>
                <a:rect l="0" t="0" r="r" b="b"/>
                <a:pathLst>
                  <a:path w="30" h="3">
                    <a:moveTo>
                      <a:pt x="30" y="3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30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373"/>
              <p:cNvSpPr>
                <a:spLocks/>
              </p:cNvSpPr>
              <p:nvPr/>
            </p:nvSpPr>
            <p:spPr bwMode="auto">
              <a:xfrm>
                <a:off x="3367" y="4382"/>
                <a:ext cx="31" cy="4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8" y="0"/>
                  </a:cxn>
                  <a:cxn ang="0">
                    <a:pos x="28" y="2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0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lnTo>
                      <a:pt x="28" y="0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374"/>
              <p:cNvSpPr>
                <a:spLocks/>
              </p:cNvSpPr>
              <p:nvPr/>
            </p:nvSpPr>
            <p:spPr bwMode="auto">
              <a:xfrm>
                <a:off x="3364" y="4381"/>
                <a:ext cx="24" cy="21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8" y="3"/>
                  </a:cxn>
                  <a:cxn ang="0">
                    <a:pos x="21" y="6"/>
                  </a:cxn>
                  <a:cxn ang="0">
                    <a:pos x="21" y="5"/>
                  </a:cxn>
                  <a:cxn ang="0">
                    <a:pos x="21" y="6"/>
                  </a:cxn>
                  <a:cxn ang="0">
                    <a:pos x="23" y="9"/>
                  </a:cxn>
                  <a:cxn ang="0">
                    <a:pos x="23" y="8"/>
                  </a:cxn>
                  <a:cxn ang="0">
                    <a:pos x="21" y="8"/>
                  </a:cxn>
                  <a:cxn ang="0">
                    <a:pos x="21" y="12"/>
                  </a:cxn>
                  <a:cxn ang="0">
                    <a:pos x="23" y="12"/>
                  </a:cxn>
                  <a:cxn ang="0">
                    <a:pos x="21" y="15"/>
                  </a:cxn>
                  <a:cxn ang="0">
                    <a:pos x="21" y="14"/>
                  </a:cxn>
                  <a:cxn ang="0">
                    <a:pos x="18" y="17"/>
                  </a:cxn>
                  <a:cxn ang="0">
                    <a:pos x="14" y="18"/>
                  </a:cxn>
                  <a:cxn ang="0">
                    <a:pos x="14" y="20"/>
                  </a:cxn>
                  <a:cxn ang="0">
                    <a:pos x="14" y="18"/>
                  </a:cxn>
                  <a:cxn ang="0">
                    <a:pos x="11" y="18"/>
                  </a:cxn>
                  <a:cxn ang="0">
                    <a:pos x="11" y="20"/>
                  </a:cxn>
                  <a:cxn ang="0">
                    <a:pos x="12" y="18"/>
                  </a:cxn>
                  <a:cxn ang="0">
                    <a:pos x="8" y="17"/>
                  </a:cxn>
                  <a:cxn ang="0">
                    <a:pos x="5" y="14"/>
                  </a:cxn>
                  <a:cxn ang="0">
                    <a:pos x="3" y="15"/>
                  </a:cxn>
                  <a:cxn ang="0">
                    <a:pos x="5" y="15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3" y="12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3" y="9"/>
                  </a:cxn>
                  <a:cxn ang="0">
                    <a:pos x="5" y="6"/>
                  </a:cxn>
                  <a:cxn ang="0">
                    <a:pos x="3" y="5"/>
                  </a:cxn>
                  <a:cxn ang="0">
                    <a:pos x="5" y="6"/>
                  </a:cxn>
                  <a:cxn ang="0">
                    <a:pos x="8" y="3"/>
                  </a:cxn>
                  <a:cxn ang="0">
                    <a:pos x="6" y="0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3" y="17"/>
                  </a:cxn>
                  <a:cxn ang="0">
                    <a:pos x="3" y="18"/>
                  </a:cxn>
                  <a:cxn ang="0">
                    <a:pos x="3" y="17"/>
                  </a:cxn>
                  <a:cxn ang="0">
                    <a:pos x="6" y="20"/>
                  </a:cxn>
                  <a:cxn ang="0">
                    <a:pos x="11" y="21"/>
                  </a:cxn>
                  <a:cxn ang="0">
                    <a:pos x="15" y="21"/>
                  </a:cxn>
                  <a:cxn ang="0">
                    <a:pos x="20" y="20"/>
                  </a:cxn>
                  <a:cxn ang="0">
                    <a:pos x="23" y="17"/>
                  </a:cxn>
                  <a:cxn ang="0">
                    <a:pos x="21" y="18"/>
                  </a:cxn>
                  <a:cxn ang="0">
                    <a:pos x="23" y="17"/>
                  </a:cxn>
                  <a:cxn ang="0">
                    <a:pos x="24" y="14"/>
                  </a:cxn>
                  <a:cxn ang="0">
                    <a:pos x="24" y="8"/>
                  </a:cxn>
                  <a:cxn ang="0">
                    <a:pos x="24" y="9"/>
                  </a:cxn>
                  <a:cxn ang="0">
                    <a:pos x="24" y="8"/>
                  </a:cxn>
                  <a:cxn ang="0">
                    <a:pos x="23" y="5"/>
                  </a:cxn>
                  <a:cxn ang="0">
                    <a:pos x="21" y="3"/>
                  </a:cxn>
                  <a:cxn ang="0">
                    <a:pos x="23" y="3"/>
                  </a:cxn>
                  <a:cxn ang="0">
                    <a:pos x="20" y="0"/>
                  </a:cxn>
                </a:cxnLst>
                <a:rect l="0" t="0" r="r" b="b"/>
                <a:pathLst>
                  <a:path w="24" h="21">
                    <a:moveTo>
                      <a:pt x="20" y="0"/>
                    </a:moveTo>
                    <a:lnTo>
                      <a:pt x="18" y="3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1" y="8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1" y="15"/>
                    </a:lnTo>
                    <a:lnTo>
                      <a:pt x="21" y="14"/>
                    </a:lnTo>
                    <a:lnTo>
                      <a:pt x="18" y="17"/>
                    </a:lnTo>
                    <a:lnTo>
                      <a:pt x="14" y="18"/>
                    </a:lnTo>
                    <a:lnTo>
                      <a:pt x="14" y="20"/>
                    </a:lnTo>
                    <a:lnTo>
                      <a:pt x="14" y="18"/>
                    </a:lnTo>
                    <a:lnTo>
                      <a:pt x="11" y="18"/>
                    </a:lnTo>
                    <a:lnTo>
                      <a:pt x="11" y="20"/>
                    </a:lnTo>
                    <a:lnTo>
                      <a:pt x="12" y="18"/>
                    </a:lnTo>
                    <a:lnTo>
                      <a:pt x="8" y="17"/>
                    </a:lnTo>
                    <a:lnTo>
                      <a:pt x="5" y="14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6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6" y="20"/>
                    </a:lnTo>
                    <a:lnTo>
                      <a:pt x="11" y="21"/>
                    </a:lnTo>
                    <a:lnTo>
                      <a:pt x="15" y="21"/>
                    </a:lnTo>
                    <a:lnTo>
                      <a:pt x="20" y="20"/>
                    </a:lnTo>
                    <a:lnTo>
                      <a:pt x="23" y="17"/>
                    </a:lnTo>
                    <a:lnTo>
                      <a:pt x="21" y="18"/>
                    </a:lnTo>
                    <a:lnTo>
                      <a:pt x="23" y="17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375"/>
              <p:cNvSpPr>
                <a:spLocks/>
              </p:cNvSpPr>
              <p:nvPr/>
            </p:nvSpPr>
            <p:spPr bwMode="auto">
              <a:xfrm>
                <a:off x="3366" y="4382"/>
                <a:ext cx="21" cy="19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6" y="2"/>
                  </a:cxn>
                  <a:cxn ang="0">
                    <a:pos x="19" y="8"/>
                  </a:cxn>
                  <a:cxn ang="0">
                    <a:pos x="19" y="7"/>
                  </a:cxn>
                  <a:cxn ang="0">
                    <a:pos x="18" y="7"/>
                  </a:cxn>
                  <a:cxn ang="0">
                    <a:pos x="18" y="11"/>
                  </a:cxn>
                  <a:cxn ang="0">
                    <a:pos x="19" y="11"/>
                  </a:cxn>
                  <a:cxn ang="0">
                    <a:pos x="18" y="14"/>
                  </a:cxn>
                  <a:cxn ang="0">
                    <a:pos x="18" y="13"/>
                  </a:cxn>
                  <a:cxn ang="0">
                    <a:pos x="16" y="14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2" y="16"/>
                  </a:cxn>
                  <a:cxn ang="0">
                    <a:pos x="9" y="16"/>
                  </a:cxn>
                  <a:cxn ang="0">
                    <a:pos x="9" y="17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3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3" y="11"/>
                  </a:cxn>
                  <a:cxn ang="0">
                    <a:pos x="1" y="11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1" y="7"/>
                  </a:cxn>
                  <a:cxn ang="0">
                    <a:pos x="3" y="8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1" y="7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3" y="16"/>
                  </a:cxn>
                  <a:cxn ang="0">
                    <a:pos x="3" y="17"/>
                  </a:cxn>
                  <a:cxn ang="0">
                    <a:pos x="3" y="16"/>
                  </a:cxn>
                  <a:cxn ang="0">
                    <a:pos x="4" y="17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8" y="17"/>
                  </a:cxn>
                  <a:cxn ang="0">
                    <a:pos x="19" y="16"/>
                  </a:cxn>
                  <a:cxn ang="0">
                    <a:pos x="18" y="17"/>
                  </a:cxn>
                  <a:cxn ang="0">
                    <a:pos x="19" y="16"/>
                  </a:cxn>
                  <a:cxn ang="0">
                    <a:pos x="21" y="13"/>
                  </a:cxn>
                  <a:cxn ang="0">
                    <a:pos x="21" y="7"/>
                  </a:cxn>
                  <a:cxn ang="0">
                    <a:pos x="21" y="8"/>
                  </a:cxn>
                  <a:cxn ang="0">
                    <a:pos x="21" y="7"/>
                  </a:cxn>
                  <a:cxn ang="0">
                    <a:pos x="18" y="0"/>
                  </a:cxn>
                </a:cxnLst>
                <a:rect l="0" t="0" r="r" b="b"/>
                <a:pathLst>
                  <a:path w="21" h="19">
                    <a:moveTo>
                      <a:pt x="18" y="0"/>
                    </a:moveTo>
                    <a:lnTo>
                      <a:pt x="16" y="2"/>
                    </a:lnTo>
                    <a:lnTo>
                      <a:pt x="19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6" y="14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9" y="16"/>
                    </a:lnTo>
                    <a:lnTo>
                      <a:pt x="9" y="17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4" y="17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8" y="17"/>
                    </a:lnTo>
                    <a:lnTo>
                      <a:pt x="19" y="16"/>
                    </a:lnTo>
                    <a:lnTo>
                      <a:pt x="18" y="17"/>
                    </a:lnTo>
                    <a:lnTo>
                      <a:pt x="19" y="16"/>
                    </a:lnTo>
                    <a:lnTo>
                      <a:pt x="21" y="13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1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376"/>
              <p:cNvSpPr>
                <a:spLocks/>
              </p:cNvSpPr>
              <p:nvPr/>
            </p:nvSpPr>
            <p:spPr bwMode="auto">
              <a:xfrm>
                <a:off x="3390" y="4407"/>
                <a:ext cx="8" cy="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3" y="8"/>
                  </a:cxn>
                  <a:cxn ang="0">
                    <a:pos x="6" y="8"/>
                  </a:cxn>
                  <a:cxn ang="0">
                    <a:pos x="8" y="6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4"/>
                  </a:cxn>
                  <a:cxn ang="0">
                    <a:pos x="6" y="4"/>
                  </a:cxn>
                  <a:cxn ang="0">
                    <a:pos x="6" y="3"/>
                  </a:cxn>
                  <a:cxn ang="0">
                    <a:pos x="5" y="4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3" y="3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5" y="3"/>
                  </a:cxn>
                  <a:cxn ang="0">
                    <a:pos x="6" y="4"/>
                  </a:cxn>
                </a:cxnLst>
                <a:rect l="0" t="0" r="r" b="b"/>
                <a:pathLst>
                  <a:path w="8" h="8">
                    <a:moveTo>
                      <a:pt x="6" y="4"/>
                    </a:moveTo>
                    <a:lnTo>
                      <a:pt x="8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377"/>
              <p:cNvSpPr>
                <a:spLocks/>
              </p:cNvSpPr>
              <p:nvPr/>
            </p:nvSpPr>
            <p:spPr bwMode="auto">
              <a:xfrm>
                <a:off x="3393" y="4408"/>
                <a:ext cx="5" cy="5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3" y="3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378"/>
              <p:cNvSpPr>
                <a:spLocks/>
              </p:cNvSpPr>
              <p:nvPr/>
            </p:nvSpPr>
            <p:spPr bwMode="auto">
              <a:xfrm>
                <a:off x="3366" y="4408"/>
                <a:ext cx="21" cy="3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2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21" y="3"/>
                  </a:cxn>
                </a:cxnLst>
                <a:rect l="0" t="0" r="r" b="b"/>
                <a:pathLst>
                  <a:path w="21" h="3">
                    <a:moveTo>
                      <a:pt x="21" y="3"/>
                    </a:moveTo>
                    <a:lnTo>
                      <a:pt x="2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379"/>
              <p:cNvSpPr>
                <a:spLocks/>
              </p:cNvSpPr>
              <p:nvPr/>
            </p:nvSpPr>
            <p:spPr bwMode="auto">
              <a:xfrm>
                <a:off x="3367" y="4410"/>
                <a:ext cx="21" cy="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20" y="1"/>
                  </a:cxn>
                  <a:cxn ang="0">
                    <a:pos x="2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1" y="3"/>
                  </a:cxn>
                  <a:cxn ang="0">
                    <a:pos x="21" y="1"/>
                  </a:cxn>
                  <a:cxn ang="0">
                    <a:pos x="21" y="0"/>
                  </a:cxn>
                </a:cxnLst>
                <a:rect l="0" t="0" r="r" b="b"/>
                <a:pathLst>
                  <a:path w="21" h="3">
                    <a:moveTo>
                      <a:pt x="21" y="0"/>
                    </a:moveTo>
                    <a:lnTo>
                      <a:pt x="18" y="0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380"/>
              <p:cNvSpPr>
                <a:spLocks/>
              </p:cNvSpPr>
              <p:nvPr/>
            </p:nvSpPr>
            <p:spPr bwMode="auto">
              <a:xfrm>
                <a:off x="3366" y="4421"/>
                <a:ext cx="21" cy="3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2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21" y="3"/>
                  </a:cxn>
                </a:cxnLst>
                <a:rect l="0" t="0" r="r" b="b"/>
                <a:pathLst>
                  <a:path w="21" h="3">
                    <a:moveTo>
                      <a:pt x="21" y="3"/>
                    </a:moveTo>
                    <a:lnTo>
                      <a:pt x="2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381"/>
              <p:cNvSpPr>
                <a:spLocks/>
              </p:cNvSpPr>
              <p:nvPr/>
            </p:nvSpPr>
            <p:spPr bwMode="auto">
              <a:xfrm>
                <a:off x="3367" y="4422"/>
                <a:ext cx="21" cy="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0"/>
                  </a:cxn>
                  <a:cxn ang="0">
                    <a:pos x="18" y="2"/>
                  </a:cxn>
                  <a:cxn ang="0">
                    <a:pos x="20" y="2"/>
                  </a:cxn>
                  <a:cxn ang="0">
                    <a:pos x="2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1" y="3"/>
                  </a:cxn>
                  <a:cxn ang="0">
                    <a:pos x="21" y="2"/>
                  </a:cxn>
                  <a:cxn ang="0">
                    <a:pos x="21" y="0"/>
                  </a:cxn>
                </a:cxnLst>
                <a:rect l="0" t="0" r="r" b="b"/>
                <a:pathLst>
                  <a:path w="21" h="3">
                    <a:moveTo>
                      <a:pt x="21" y="0"/>
                    </a:moveTo>
                    <a:lnTo>
                      <a:pt x="18" y="0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382"/>
              <p:cNvSpPr>
                <a:spLocks/>
              </p:cNvSpPr>
              <p:nvPr/>
            </p:nvSpPr>
            <p:spPr bwMode="auto">
              <a:xfrm>
                <a:off x="3367" y="4422"/>
                <a:ext cx="21" cy="2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4" y="3"/>
                  </a:cxn>
                  <a:cxn ang="0">
                    <a:pos x="18" y="8"/>
                  </a:cxn>
                  <a:cxn ang="0">
                    <a:pos x="18" y="6"/>
                  </a:cxn>
                  <a:cxn ang="0">
                    <a:pos x="18" y="8"/>
                  </a:cxn>
                  <a:cxn ang="0">
                    <a:pos x="20" y="11"/>
                  </a:cxn>
                  <a:cxn ang="0">
                    <a:pos x="20" y="9"/>
                  </a:cxn>
                  <a:cxn ang="0">
                    <a:pos x="18" y="9"/>
                  </a:cxn>
                  <a:cxn ang="0">
                    <a:pos x="18" y="14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8" y="15"/>
                  </a:cxn>
                  <a:cxn ang="0">
                    <a:pos x="14" y="17"/>
                  </a:cxn>
                  <a:cxn ang="0">
                    <a:pos x="14" y="18"/>
                  </a:cxn>
                  <a:cxn ang="0">
                    <a:pos x="14" y="17"/>
                  </a:cxn>
                  <a:cxn ang="0">
                    <a:pos x="0" y="17"/>
                  </a:cxn>
                  <a:cxn ang="0">
                    <a:pos x="0" y="20"/>
                  </a:cxn>
                  <a:cxn ang="0">
                    <a:pos x="15" y="20"/>
                  </a:cxn>
                  <a:cxn ang="0">
                    <a:pos x="20" y="18"/>
                  </a:cxn>
                  <a:cxn ang="0">
                    <a:pos x="18" y="18"/>
                  </a:cxn>
                  <a:cxn ang="0">
                    <a:pos x="20" y="18"/>
                  </a:cxn>
                  <a:cxn ang="0">
                    <a:pos x="21" y="15"/>
                  </a:cxn>
                  <a:cxn ang="0">
                    <a:pos x="21" y="9"/>
                  </a:cxn>
                  <a:cxn ang="0">
                    <a:pos x="21" y="11"/>
                  </a:cxn>
                  <a:cxn ang="0">
                    <a:pos x="21" y="9"/>
                  </a:cxn>
                  <a:cxn ang="0">
                    <a:pos x="20" y="6"/>
                  </a:cxn>
                  <a:cxn ang="0">
                    <a:pos x="18" y="5"/>
                  </a:cxn>
                  <a:cxn ang="0">
                    <a:pos x="20" y="5"/>
                  </a:cxn>
                  <a:cxn ang="0">
                    <a:pos x="15" y="0"/>
                  </a:cxn>
                </a:cxnLst>
                <a:rect l="0" t="0" r="r" b="b"/>
                <a:pathLst>
                  <a:path w="21" h="20">
                    <a:moveTo>
                      <a:pt x="15" y="0"/>
                    </a:moveTo>
                    <a:lnTo>
                      <a:pt x="14" y="3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20" y="11"/>
                    </a:lnTo>
                    <a:lnTo>
                      <a:pt x="20" y="9"/>
                    </a:lnTo>
                    <a:lnTo>
                      <a:pt x="18" y="9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18" y="17"/>
                    </a:lnTo>
                    <a:lnTo>
                      <a:pt x="18" y="15"/>
                    </a:lnTo>
                    <a:lnTo>
                      <a:pt x="14" y="17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5" y="20"/>
                    </a:lnTo>
                    <a:lnTo>
                      <a:pt x="20" y="18"/>
                    </a:lnTo>
                    <a:lnTo>
                      <a:pt x="18" y="18"/>
                    </a:lnTo>
                    <a:lnTo>
                      <a:pt x="20" y="18"/>
                    </a:lnTo>
                    <a:lnTo>
                      <a:pt x="21" y="15"/>
                    </a:lnTo>
                    <a:lnTo>
                      <a:pt x="21" y="9"/>
                    </a:lnTo>
                    <a:lnTo>
                      <a:pt x="21" y="11"/>
                    </a:lnTo>
                    <a:lnTo>
                      <a:pt x="21" y="9"/>
                    </a:lnTo>
                    <a:lnTo>
                      <a:pt x="20" y="6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383"/>
              <p:cNvSpPr>
                <a:spLocks/>
              </p:cNvSpPr>
              <p:nvPr/>
            </p:nvSpPr>
            <p:spPr bwMode="auto">
              <a:xfrm>
                <a:off x="3366" y="4424"/>
                <a:ext cx="21" cy="1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5" y="1"/>
                  </a:cxn>
                  <a:cxn ang="0">
                    <a:pos x="18" y="6"/>
                  </a:cxn>
                  <a:cxn ang="0">
                    <a:pos x="19" y="9"/>
                  </a:cxn>
                  <a:cxn ang="0">
                    <a:pos x="19" y="7"/>
                  </a:cxn>
                  <a:cxn ang="0">
                    <a:pos x="18" y="7"/>
                  </a:cxn>
                  <a:cxn ang="0">
                    <a:pos x="18" y="10"/>
                  </a:cxn>
                  <a:cxn ang="0">
                    <a:pos x="19" y="10"/>
                  </a:cxn>
                  <a:cxn ang="0">
                    <a:pos x="18" y="13"/>
                  </a:cxn>
                  <a:cxn ang="0">
                    <a:pos x="18" y="12"/>
                  </a:cxn>
                  <a:cxn ang="0">
                    <a:pos x="15" y="13"/>
                  </a:cxn>
                  <a:cxn ang="0">
                    <a:pos x="15" y="15"/>
                  </a:cxn>
                  <a:cxn ang="0">
                    <a:pos x="15" y="13"/>
                  </a:cxn>
                  <a:cxn ang="0">
                    <a:pos x="0" y="13"/>
                  </a:cxn>
                  <a:cxn ang="0">
                    <a:pos x="0" y="16"/>
                  </a:cxn>
                  <a:cxn ang="0">
                    <a:pos x="3" y="16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1" y="16"/>
                  </a:cxn>
                  <a:cxn ang="0">
                    <a:pos x="16" y="16"/>
                  </a:cxn>
                  <a:cxn ang="0">
                    <a:pos x="19" y="15"/>
                  </a:cxn>
                  <a:cxn ang="0">
                    <a:pos x="18" y="15"/>
                  </a:cxn>
                  <a:cxn ang="0">
                    <a:pos x="19" y="15"/>
                  </a:cxn>
                  <a:cxn ang="0">
                    <a:pos x="21" y="12"/>
                  </a:cxn>
                  <a:cxn ang="0">
                    <a:pos x="21" y="7"/>
                  </a:cxn>
                  <a:cxn ang="0">
                    <a:pos x="21" y="9"/>
                  </a:cxn>
                  <a:cxn ang="0">
                    <a:pos x="21" y="7"/>
                  </a:cxn>
                  <a:cxn ang="0">
                    <a:pos x="19" y="4"/>
                  </a:cxn>
                  <a:cxn ang="0">
                    <a:pos x="16" y="0"/>
                  </a:cxn>
                </a:cxnLst>
                <a:rect l="0" t="0" r="r" b="b"/>
                <a:pathLst>
                  <a:path w="21" h="16">
                    <a:moveTo>
                      <a:pt x="16" y="0"/>
                    </a:moveTo>
                    <a:lnTo>
                      <a:pt x="15" y="1"/>
                    </a:lnTo>
                    <a:lnTo>
                      <a:pt x="18" y="6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5" y="13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6" y="16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9" y="15"/>
                    </a:lnTo>
                    <a:lnTo>
                      <a:pt x="21" y="12"/>
                    </a:lnTo>
                    <a:lnTo>
                      <a:pt x="21" y="7"/>
                    </a:lnTo>
                    <a:lnTo>
                      <a:pt x="21" y="9"/>
                    </a:lnTo>
                    <a:lnTo>
                      <a:pt x="21" y="7"/>
                    </a:lnTo>
                    <a:lnTo>
                      <a:pt x="19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384"/>
              <p:cNvSpPr>
                <a:spLocks/>
              </p:cNvSpPr>
              <p:nvPr/>
            </p:nvSpPr>
            <p:spPr bwMode="auto">
              <a:xfrm>
                <a:off x="3373" y="4445"/>
                <a:ext cx="15" cy="20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1" y="20"/>
                  </a:cxn>
                  <a:cxn ang="0">
                    <a:pos x="14" y="18"/>
                  </a:cxn>
                  <a:cxn ang="0">
                    <a:pos x="15" y="14"/>
                  </a:cxn>
                  <a:cxn ang="0">
                    <a:pos x="15" y="8"/>
                  </a:cxn>
                  <a:cxn ang="0">
                    <a:pos x="14" y="3"/>
                  </a:cxn>
                  <a:cxn ang="0">
                    <a:pos x="14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5" y="6"/>
                  </a:cxn>
                  <a:cxn ang="0">
                    <a:pos x="3" y="6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0" y="17"/>
                  </a:cxn>
                  <a:cxn ang="0">
                    <a:pos x="2" y="18"/>
                  </a:cxn>
                  <a:cxn ang="0">
                    <a:pos x="3" y="15"/>
                  </a:cxn>
                  <a:cxn ang="0">
                    <a:pos x="6" y="8"/>
                  </a:cxn>
                  <a:cxn ang="0">
                    <a:pos x="5" y="6"/>
                  </a:cxn>
                  <a:cxn ang="0">
                    <a:pos x="6" y="8"/>
                  </a:cxn>
                  <a:cxn ang="0">
                    <a:pos x="8" y="5"/>
                  </a:cxn>
                  <a:cxn ang="0">
                    <a:pos x="6" y="3"/>
                  </a:cxn>
                  <a:cxn ang="0">
                    <a:pos x="8" y="5"/>
                  </a:cxn>
                  <a:cxn ang="0">
                    <a:pos x="11" y="3"/>
                  </a:cxn>
                  <a:cxn ang="0">
                    <a:pos x="9" y="2"/>
                  </a:cxn>
                  <a:cxn ang="0">
                    <a:pos x="9" y="3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11" y="5"/>
                  </a:cxn>
                  <a:cxn ang="0">
                    <a:pos x="12" y="9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2" y="12"/>
                  </a:cxn>
                  <a:cxn ang="0">
                    <a:pos x="11" y="17"/>
                  </a:cxn>
                  <a:cxn ang="0">
                    <a:pos x="12" y="17"/>
                  </a:cxn>
                  <a:cxn ang="0">
                    <a:pos x="12" y="15"/>
                  </a:cxn>
                  <a:cxn ang="0">
                    <a:pos x="9" y="17"/>
                  </a:cxn>
                </a:cxnLst>
                <a:rect l="0" t="0" r="r" b="b"/>
                <a:pathLst>
                  <a:path w="15" h="20">
                    <a:moveTo>
                      <a:pt x="9" y="17"/>
                    </a:moveTo>
                    <a:lnTo>
                      <a:pt x="11" y="20"/>
                    </a:lnTo>
                    <a:lnTo>
                      <a:pt x="14" y="18"/>
                    </a:lnTo>
                    <a:lnTo>
                      <a:pt x="15" y="14"/>
                    </a:lnTo>
                    <a:lnTo>
                      <a:pt x="15" y="8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0" y="17"/>
                    </a:lnTo>
                    <a:lnTo>
                      <a:pt x="2" y="18"/>
                    </a:lnTo>
                    <a:lnTo>
                      <a:pt x="3" y="15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8" y="5"/>
                    </a:lnTo>
                    <a:lnTo>
                      <a:pt x="6" y="3"/>
                    </a:lnTo>
                    <a:lnTo>
                      <a:pt x="8" y="5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12" y="9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5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385"/>
              <p:cNvSpPr>
                <a:spLocks/>
              </p:cNvSpPr>
              <p:nvPr/>
            </p:nvSpPr>
            <p:spPr bwMode="auto">
              <a:xfrm>
                <a:off x="3369" y="4460"/>
                <a:ext cx="9" cy="5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0"/>
                  </a:cxn>
                  <a:cxn ang="0">
                    <a:pos x="4" y="2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3" y="5"/>
                  </a:cxn>
                  <a:cxn ang="0">
                    <a:pos x="6" y="5"/>
                  </a:cxn>
                  <a:cxn ang="0">
                    <a:pos x="9" y="3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lnTo>
                      <a:pt x="7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6" y="5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386"/>
              <p:cNvSpPr>
                <a:spLocks/>
              </p:cNvSpPr>
              <p:nvPr/>
            </p:nvSpPr>
            <p:spPr bwMode="auto">
              <a:xfrm>
                <a:off x="3367" y="4448"/>
                <a:ext cx="5" cy="15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5" y="14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2" y="15"/>
                  </a:cxn>
                </a:cxnLst>
                <a:rect l="0" t="0" r="r" b="b"/>
                <a:pathLst>
                  <a:path w="5" h="15">
                    <a:moveTo>
                      <a:pt x="2" y="15"/>
                    </a:moveTo>
                    <a:lnTo>
                      <a:pt x="5" y="14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387"/>
              <p:cNvSpPr>
                <a:spLocks/>
              </p:cNvSpPr>
              <p:nvPr/>
            </p:nvSpPr>
            <p:spPr bwMode="auto">
              <a:xfrm>
                <a:off x="3369" y="4448"/>
                <a:ext cx="4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5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1" y="5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388"/>
              <p:cNvSpPr>
                <a:spLocks/>
              </p:cNvSpPr>
              <p:nvPr/>
            </p:nvSpPr>
            <p:spPr bwMode="auto">
              <a:xfrm>
                <a:off x="3381" y="4459"/>
                <a:ext cx="6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1" y="3"/>
                  </a:cxn>
                  <a:cxn ang="0">
                    <a:pos x="3" y="4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4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3" y="4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3" y="4"/>
                    </a:lnTo>
                    <a:lnTo>
                      <a:pt x="6" y="3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389"/>
              <p:cNvSpPr>
                <a:spLocks/>
              </p:cNvSpPr>
              <p:nvPr/>
            </p:nvSpPr>
            <p:spPr bwMode="auto">
              <a:xfrm>
                <a:off x="3382" y="4448"/>
                <a:ext cx="5" cy="1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3" y="15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0" y="14"/>
                  </a:cxn>
                </a:cxnLst>
                <a:rect l="0" t="0" r="r" b="b"/>
                <a:pathLst>
                  <a:path w="5" h="15">
                    <a:moveTo>
                      <a:pt x="0" y="14"/>
                    </a:moveTo>
                    <a:lnTo>
                      <a:pt x="3" y="15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Freeform 390"/>
            <p:cNvSpPr>
              <a:spLocks/>
            </p:cNvSpPr>
            <p:nvPr/>
          </p:nvSpPr>
          <p:spPr bwMode="auto">
            <a:xfrm>
              <a:off x="3379" y="4448"/>
              <a:ext cx="8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8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2" y="5"/>
                </a:cxn>
                <a:cxn ang="0">
                  <a:pos x="5" y="3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6" y="5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lnTo>
                    <a:pt x="8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1"/>
            <p:cNvSpPr>
              <a:spLocks/>
            </p:cNvSpPr>
            <p:nvPr/>
          </p:nvSpPr>
          <p:spPr bwMode="auto">
            <a:xfrm>
              <a:off x="3364" y="4447"/>
              <a:ext cx="18" cy="19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7" y="3"/>
                </a:cxn>
                <a:cxn ang="0">
                  <a:pos x="15" y="6"/>
                </a:cxn>
                <a:cxn ang="0">
                  <a:pos x="14" y="6"/>
                </a:cxn>
                <a:cxn ang="0">
                  <a:pos x="11" y="13"/>
                </a:cxn>
                <a:cxn ang="0">
                  <a:pos x="12" y="13"/>
                </a:cxn>
                <a:cxn ang="0">
                  <a:pos x="11" y="16"/>
                </a:cxn>
                <a:cxn ang="0">
                  <a:pos x="11" y="15"/>
                </a:cxn>
                <a:cxn ang="0">
                  <a:pos x="8" y="16"/>
                </a:cxn>
                <a:cxn ang="0">
                  <a:pos x="8" y="18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6" y="18"/>
                </a:cxn>
                <a:cxn ang="0">
                  <a:pos x="8" y="16"/>
                </a:cxn>
                <a:cxn ang="0">
                  <a:pos x="5" y="15"/>
                </a:cxn>
                <a:cxn ang="0">
                  <a:pos x="3" y="16"/>
                </a:cxn>
                <a:cxn ang="0">
                  <a:pos x="5" y="16"/>
                </a:cxn>
                <a:cxn ang="0">
                  <a:pos x="3" y="12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3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3" y="3"/>
                </a:cxn>
                <a:cxn ang="0">
                  <a:pos x="5" y="4"/>
                </a:cxn>
                <a:cxn ang="0">
                  <a:pos x="8" y="3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0" y="7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3" y="18"/>
                </a:cxn>
                <a:cxn ang="0">
                  <a:pos x="6" y="19"/>
                </a:cxn>
                <a:cxn ang="0">
                  <a:pos x="9" y="19"/>
                </a:cxn>
                <a:cxn ang="0">
                  <a:pos x="12" y="18"/>
                </a:cxn>
                <a:cxn ang="0">
                  <a:pos x="11" y="18"/>
                </a:cxn>
                <a:cxn ang="0">
                  <a:pos x="12" y="18"/>
                </a:cxn>
                <a:cxn ang="0">
                  <a:pos x="14" y="15"/>
                </a:cxn>
                <a:cxn ang="0">
                  <a:pos x="17" y="7"/>
                </a:cxn>
                <a:cxn ang="0">
                  <a:pos x="15" y="6"/>
                </a:cxn>
                <a:cxn ang="0">
                  <a:pos x="17" y="7"/>
                </a:cxn>
                <a:cxn ang="0">
                  <a:pos x="18" y="4"/>
                </a:cxn>
              </a:cxnLst>
              <a:rect l="0" t="0" r="r" b="b"/>
              <a:pathLst>
                <a:path w="18" h="19">
                  <a:moveTo>
                    <a:pt x="18" y="4"/>
                  </a:moveTo>
                  <a:lnTo>
                    <a:pt x="17" y="3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4"/>
                  </a:lnTo>
                  <a:lnTo>
                    <a:pt x="3" y="3"/>
                  </a:lnTo>
                  <a:lnTo>
                    <a:pt x="5" y="4"/>
                  </a:lnTo>
                  <a:lnTo>
                    <a:pt x="8" y="3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6" y="19"/>
                  </a:lnTo>
                  <a:lnTo>
                    <a:pt x="9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4" y="15"/>
                  </a:lnTo>
                  <a:lnTo>
                    <a:pt x="17" y="7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92"/>
            <p:cNvSpPr>
              <a:spLocks/>
            </p:cNvSpPr>
            <p:nvPr/>
          </p:nvSpPr>
          <p:spPr bwMode="auto">
            <a:xfrm>
              <a:off x="3080" y="3804"/>
              <a:ext cx="18" cy="22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14" y="22"/>
                </a:cxn>
                <a:cxn ang="0">
                  <a:pos x="18" y="17"/>
                </a:cxn>
                <a:cxn ang="0">
                  <a:pos x="18" y="5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5" y="22"/>
                </a:cxn>
                <a:cxn ang="0">
                  <a:pos x="8" y="22"/>
                </a:cxn>
                <a:cxn ang="0">
                  <a:pos x="9" y="22"/>
                </a:cxn>
              </a:cxnLst>
              <a:rect l="0" t="0" r="r" b="b"/>
              <a:pathLst>
                <a:path w="18" h="22">
                  <a:moveTo>
                    <a:pt x="9" y="22"/>
                  </a:moveTo>
                  <a:lnTo>
                    <a:pt x="14" y="22"/>
                  </a:lnTo>
                  <a:lnTo>
                    <a:pt x="18" y="17"/>
                  </a:lnTo>
                  <a:lnTo>
                    <a:pt x="18" y="5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7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93"/>
            <p:cNvSpPr>
              <a:spLocks/>
            </p:cNvSpPr>
            <p:nvPr/>
          </p:nvSpPr>
          <p:spPr bwMode="auto">
            <a:xfrm>
              <a:off x="3100" y="3862"/>
              <a:ext cx="21" cy="20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15" y="20"/>
                </a:cxn>
                <a:cxn ang="0">
                  <a:pos x="21" y="14"/>
                </a:cxn>
                <a:cxn ang="0">
                  <a:pos x="21" y="5"/>
                </a:cxn>
                <a:cxn ang="0">
                  <a:pos x="17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0" y="14"/>
                </a:cxn>
                <a:cxn ang="0">
                  <a:pos x="6" y="20"/>
                </a:cxn>
                <a:cxn ang="0">
                  <a:pos x="9" y="20"/>
                </a:cxn>
                <a:cxn ang="0">
                  <a:pos x="11" y="20"/>
                </a:cxn>
              </a:cxnLst>
              <a:rect l="0" t="0" r="r" b="b"/>
              <a:pathLst>
                <a:path w="21" h="20">
                  <a:moveTo>
                    <a:pt x="11" y="20"/>
                  </a:moveTo>
                  <a:lnTo>
                    <a:pt x="15" y="20"/>
                  </a:lnTo>
                  <a:lnTo>
                    <a:pt x="21" y="14"/>
                  </a:lnTo>
                  <a:lnTo>
                    <a:pt x="21" y="5"/>
                  </a:lnTo>
                  <a:lnTo>
                    <a:pt x="17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14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94"/>
            <p:cNvSpPr>
              <a:spLocks/>
            </p:cNvSpPr>
            <p:nvPr/>
          </p:nvSpPr>
          <p:spPr bwMode="auto">
            <a:xfrm>
              <a:off x="3098" y="3890"/>
              <a:ext cx="20" cy="19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16" y="19"/>
                </a:cxn>
                <a:cxn ang="0">
                  <a:pos x="20" y="15"/>
                </a:cxn>
                <a:cxn ang="0">
                  <a:pos x="20" y="3"/>
                </a:cxn>
                <a:cxn ang="0">
                  <a:pos x="17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0" y="13"/>
                </a:cxn>
                <a:cxn ang="0">
                  <a:pos x="6" y="19"/>
                </a:cxn>
                <a:cxn ang="0">
                  <a:pos x="10" y="19"/>
                </a:cxn>
                <a:cxn ang="0">
                  <a:pos x="11" y="19"/>
                </a:cxn>
              </a:cxnLst>
              <a:rect l="0" t="0" r="r" b="b"/>
              <a:pathLst>
                <a:path w="20" h="19">
                  <a:moveTo>
                    <a:pt x="11" y="19"/>
                  </a:moveTo>
                  <a:lnTo>
                    <a:pt x="16" y="19"/>
                  </a:lnTo>
                  <a:lnTo>
                    <a:pt x="20" y="15"/>
                  </a:lnTo>
                  <a:lnTo>
                    <a:pt x="20" y="3"/>
                  </a:lnTo>
                  <a:lnTo>
                    <a:pt x="17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10" y="19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95"/>
            <p:cNvSpPr>
              <a:spLocks/>
            </p:cNvSpPr>
            <p:nvPr/>
          </p:nvSpPr>
          <p:spPr bwMode="auto">
            <a:xfrm>
              <a:off x="3292" y="3917"/>
              <a:ext cx="20" cy="20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16" y="20"/>
                </a:cxn>
                <a:cxn ang="0">
                  <a:pos x="20" y="15"/>
                </a:cxn>
                <a:cxn ang="0">
                  <a:pos x="20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3" y="20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0" h="20">
                  <a:moveTo>
                    <a:pt x="9" y="20"/>
                  </a:moveTo>
                  <a:lnTo>
                    <a:pt x="16" y="20"/>
                  </a:lnTo>
                  <a:lnTo>
                    <a:pt x="20" y="15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96"/>
            <p:cNvSpPr>
              <a:spLocks/>
            </p:cNvSpPr>
            <p:nvPr/>
          </p:nvSpPr>
          <p:spPr bwMode="auto">
            <a:xfrm>
              <a:off x="3358" y="3943"/>
              <a:ext cx="20" cy="21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5" y="21"/>
                </a:cxn>
                <a:cxn ang="0">
                  <a:pos x="20" y="17"/>
                </a:cxn>
                <a:cxn ang="0">
                  <a:pos x="20" y="5"/>
                </a:cxn>
                <a:cxn ang="0">
                  <a:pos x="1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5"/>
                </a:cxn>
                <a:cxn ang="0">
                  <a:pos x="6" y="21"/>
                </a:cxn>
                <a:cxn ang="0">
                  <a:pos x="9" y="21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15" y="21"/>
                  </a:lnTo>
                  <a:lnTo>
                    <a:pt x="20" y="17"/>
                  </a:lnTo>
                  <a:lnTo>
                    <a:pt x="20" y="5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9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97"/>
            <p:cNvSpPr>
              <a:spLocks/>
            </p:cNvSpPr>
            <p:nvPr/>
          </p:nvSpPr>
          <p:spPr bwMode="auto">
            <a:xfrm>
              <a:off x="3334" y="3971"/>
              <a:ext cx="19" cy="21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5" y="21"/>
                </a:cxn>
                <a:cxn ang="0">
                  <a:pos x="19" y="16"/>
                </a:cxn>
                <a:cxn ang="0">
                  <a:pos x="19" y="4"/>
                </a:cxn>
                <a:cxn ang="0">
                  <a:pos x="1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5"/>
                </a:cxn>
                <a:cxn ang="0">
                  <a:pos x="6" y="21"/>
                </a:cxn>
                <a:cxn ang="0">
                  <a:pos x="9" y="21"/>
                </a:cxn>
                <a:cxn ang="0">
                  <a:pos x="10" y="21"/>
                </a:cxn>
              </a:cxnLst>
              <a:rect l="0" t="0" r="r" b="b"/>
              <a:pathLst>
                <a:path w="19" h="21">
                  <a:moveTo>
                    <a:pt x="10" y="21"/>
                  </a:moveTo>
                  <a:lnTo>
                    <a:pt x="15" y="21"/>
                  </a:lnTo>
                  <a:lnTo>
                    <a:pt x="19" y="16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9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98"/>
            <p:cNvSpPr>
              <a:spLocks/>
            </p:cNvSpPr>
            <p:nvPr/>
          </p:nvSpPr>
          <p:spPr bwMode="auto">
            <a:xfrm>
              <a:off x="3231" y="3998"/>
              <a:ext cx="20" cy="21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5" y="21"/>
                </a:cxn>
                <a:cxn ang="0">
                  <a:pos x="20" y="17"/>
                </a:cxn>
                <a:cxn ang="0">
                  <a:pos x="20" y="5"/>
                </a:cxn>
                <a:cxn ang="0">
                  <a:pos x="1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5"/>
                </a:cxn>
                <a:cxn ang="0">
                  <a:pos x="6" y="21"/>
                </a:cxn>
                <a:cxn ang="0">
                  <a:pos x="9" y="21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15" y="21"/>
                  </a:lnTo>
                  <a:lnTo>
                    <a:pt x="20" y="17"/>
                  </a:lnTo>
                  <a:lnTo>
                    <a:pt x="20" y="5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9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99"/>
            <p:cNvSpPr>
              <a:spLocks/>
            </p:cNvSpPr>
            <p:nvPr/>
          </p:nvSpPr>
          <p:spPr bwMode="auto">
            <a:xfrm>
              <a:off x="3243" y="4025"/>
              <a:ext cx="20" cy="20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17" y="20"/>
                </a:cxn>
                <a:cxn ang="0">
                  <a:pos x="20" y="17"/>
                </a:cxn>
                <a:cxn ang="0">
                  <a:pos x="20" y="5"/>
                </a:cxn>
                <a:cxn ang="0">
                  <a:pos x="16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5" y="20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20" h="20">
                  <a:moveTo>
                    <a:pt x="11" y="20"/>
                  </a:moveTo>
                  <a:lnTo>
                    <a:pt x="17" y="20"/>
                  </a:lnTo>
                  <a:lnTo>
                    <a:pt x="20" y="17"/>
                  </a:lnTo>
                  <a:lnTo>
                    <a:pt x="20" y="5"/>
                  </a:lnTo>
                  <a:lnTo>
                    <a:pt x="16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6"/>
                  </a:lnTo>
                  <a:lnTo>
                    <a:pt x="5" y="20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00"/>
            <p:cNvSpPr>
              <a:spLocks/>
            </p:cNvSpPr>
            <p:nvPr/>
          </p:nvSpPr>
          <p:spPr bwMode="auto">
            <a:xfrm>
              <a:off x="3256" y="4054"/>
              <a:ext cx="19" cy="20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13" y="20"/>
                </a:cxn>
                <a:cxn ang="0">
                  <a:pos x="19" y="14"/>
                </a:cxn>
                <a:cxn ang="0">
                  <a:pos x="19" y="5"/>
                </a:cxn>
                <a:cxn ang="0">
                  <a:pos x="1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9" y="20"/>
                </a:cxn>
              </a:cxnLst>
              <a:rect l="0" t="0" r="r" b="b"/>
              <a:pathLst>
                <a:path w="19" h="20">
                  <a:moveTo>
                    <a:pt x="9" y="20"/>
                  </a:moveTo>
                  <a:lnTo>
                    <a:pt x="13" y="20"/>
                  </a:lnTo>
                  <a:lnTo>
                    <a:pt x="19" y="14"/>
                  </a:lnTo>
                  <a:lnTo>
                    <a:pt x="19" y="5"/>
                  </a:lnTo>
                  <a:lnTo>
                    <a:pt x="1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01"/>
            <p:cNvSpPr>
              <a:spLocks/>
            </p:cNvSpPr>
            <p:nvPr/>
          </p:nvSpPr>
          <p:spPr bwMode="auto">
            <a:xfrm>
              <a:off x="3251" y="4082"/>
              <a:ext cx="20" cy="20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14" y="20"/>
                </a:cxn>
                <a:cxn ang="0">
                  <a:pos x="20" y="14"/>
                </a:cxn>
                <a:cxn ang="0">
                  <a:pos x="20" y="4"/>
                </a:cxn>
                <a:cxn ang="0">
                  <a:pos x="1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5" y="20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0" h="20">
                  <a:moveTo>
                    <a:pt x="9" y="20"/>
                  </a:moveTo>
                  <a:lnTo>
                    <a:pt x="14" y="20"/>
                  </a:lnTo>
                  <a:lnTo>
                    <a:pt x="20" y="14"/>
                  </a:lnTo>
                  <a:lnTo>
                    <a:pt x="20" y="4"/>
                  </a:lnTo>
                  <a:lnTo>
                    <a:pt x="1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5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02"/>
            <p:cNvSpPr>
              <a:spLocks/>
            </p:cNvSpPr>
            <p:nvPr/>
          </p:nvSpPr>
          <p:spPr bwMode="auto">
            <a:xfrm>
              <a:off x="3233" y="4109"/>
              <a:ext cx="18" cy="20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13" y="20"/>
                </a:cxn>
                <a:cxn ang="0">
                  <a:pos x="18" y="16"/>
                </a:cxn>
                <a:cxn ang="0">
                  <a:pos x="18" y="3"/>
                </a:cxn>
                <a:cxn ang="0">
                  <a:pos x="1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9" y="20"/>
                </a:cxn>
              </a:cxnLst>
              <a:rect l="0" t="0" r="r" b="b"/>
              <a:pathLst>
                <a:path w="18" h="20">
                  <a:moveTo>
                    <a:pt x="9" y="20"/>
                  </a:moveTo>
                  <a:lnTo>
                    <a:pt x="13" y="20"/>
                  </a:lnTo>
                  <a:lnTo>
                    <a:pt x="18" y="16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03"/>
            <p:cNvSpPr>
              <a:spLocks/>
            </p:cNvSpPr>
            <p:nvPr/>
          </p:nvSpPr>
          <p:spPr bwMode="auto">
            <a:xfrm>
              <a:off x="3166" y="4137"/>
              <a:ext cx="21" cy="20"/>
            </a:xfrm>
            <a:custGeom>
              <a:avLst/>
              <a:gdLst/>
              <a:ahLst/>
              <a:cxnLst>
                <a:cxn ang="0">
                  <a:pos x="10" y="20"/>
                </a:cxn>
                <a:cxn ang="0">
                  <a:pos x="16" y="20"/>
                </a:cxn>
                <a:cxn ang="0">
                  <a:pos x="21" y="15"/>
                </a:cxn>
                <a:cxn ang="0">
                  <a:pos x="21" y="6"/>
                </a:cxn>
                <a:cxn ang="0">
                  <a:pos x="1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5"/>
                </a:cxn>
                <a:cxn ang="0">
                  <a:pos x="4" y="20"/>
                </a:cxn>
                <a:cxn ang="0">
                  <a:pos x="9" y="20"/>
                </a:cxn>
                <a:cxn ang="0">
                  <a:pos x="10" y="20"/>
                </a:cxn>
              </a:cxnLst>
              <a:rect l="0" t="0" r="r" b="b"/>
              <a:pathLst>
                <a:path w="21" h="20">
                  <a:moveTo>
                    <a:pt x="10" y="20"/>
                  </a:moveTo>
                  <a:lnTo>
                    <a:pt x="16" y="20"/>
                  </a:lnTo>
                  <a:lnTo>
                    <a:pt x="21" y="15"/>
                  </a:lnTo>
                  <a:lnTo>
                    <a:pt x="21" y="6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4" y="20"/>
                  </a:lnTo>
                  <a:lnTo>
                    <a:pt x="9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04"/>
            <p:cNvSpPr>
              <a:spLocks/>
            </p:cNvSpPr>
            <p:nvPr/>
          </p:nvSpPr>
          <p:spPr bwMode="auto">
            <a:xfrm>
              <a:off x="3185" y="4166"/>
              <a:ext cx="20" cy="20"/>
            </a:xfrm>
            <a:custGeom>
              <a:avLst/>
              <a:gdLst/>
              <a:ahLst/>
              <a:cxnLst>
                <a:cxn ang="0">
                  <a:pos x="10" y="20"/>
                </a:cxn>
                <a:cxn ang="0">
                  <a:pos x="14" y="20"/>
                </a:cxn>
                <a:cxn ang="0">
                  <a:pos x="20" y="14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5" y="20"/>
                </a:cxn>
                <a:cxn ang="0">
                  <a:pos x="8" y="20"/>
                </a:cxn>
                <a:cxn ang="0">
                  <a:pos x="10" y="20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4" y="20"/>
                  </a:lnTo>
                  <a:lnTo>
                    <a:pt x="20" y="1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5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05"/>
            <p:cNvSpPr>
              <a:spLocks/>
            </p:cNvSpPr>
            <p:nvPr/>
          </p:nvSpPr>
          <p:spPr bwMode="auto">
            <a:xfrm>
              <a:off x="3124" y="4192"/>
              <a:ext cx="19" cy="20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16" y="20"/>
                </a:cxn>
                <a:cxn ang="0">
                  <a:pos x="19" y="17"/>
                </a:cxn>
                <a:cxn ang="0">
                  <a:pos x="19" y="4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0" y="17"/>
                </a:cxn>
                <a:cxn ang="0">
                  <a:pos x="3" y="20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19" h="20">
                  <a:moveTo>
                    <a:pt x="9" y="20"/>
                  </a:moveTo>
                  <a:lnTo>
                    <a:pt x="16" y="20"/>
                  </a:lnTo>
                  <a:lnTo>
                    <a:pt x="19" y="17"/>
                  </a:lnTo>
                  <a:lnTo>
                    <a:pt x="19" y="4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06"/>
            <p:cNvSpPr>
              <a:spLocks/>
            </p:cNvSpPr>
            <p:nvPr/>
          </p:nvSpPr>
          <p:spPr bwMode="auto">
            <a:xfrm>
              <a:off x="3085" y="4245"/>
              <a:ext cx="19" cy="20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15" y="20"/>
                </a:cxn>
                <a:cxn ang="0">
                  <a:pos x="19" y="15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3" y="20"/>
                </a:cxn>
                <a:cxn ang="0">
                  <a:pos x="7" y="20"/>
                </a:cxn>
                <a:cxn ang="0">
                  <a:pos x="9" y="20"/>
                </a:cxn>
              </a:cxnLst>
              <a:rect l="0" t="0" r="r" b="b"/>
              <a:pathLst>
                <a:path w="19" h="20">
                  <a:moveTo>
                    <a:pt x="9" y="20"/>
                  </a:moveTo>
                  <a:lnTo>
                    <a:pt x="15" y="20"/>
                  </a:lnTo>
                  <a:lnTo>
                    <a:pt x="19" y="15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7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07"/>
            <p:cNvSpPr>
              <a:spLocks/>
            </p:cNvSpPr>
            <p:nvPr/>
          </p:nvSpPr>
          <p:spPr bwMode="auto">
            <a:xfrm>
              <a:off x="3120" y="4277"/>
              <a:ext cx="20" cy="20"/>
            </a:xfrm>
            <a:custGeom>
              <a:avLst/>
              <a:gdLst/>
              <a:ahLst/>
              <a:cxnLst>
                <a:cxn ang="0">
                  <a:pos x="10" y="20"/>
                </a:cxn>
                <a:cxn ang="0">
                  <a:pos x="17" y="20"/>
                </a:cxn>
                <a:cxn ang="0">
                  <a:pos x="20" y="17"/>
                </a:cxn>
                <a:cxn ang="0">
                  <a:pos x="20" y="5"/>
                </a:cxn>
                <a:cxn ang="0">
                  <a:pos x="1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5"/>
                </a:cxn>
                <a:cxn ang="0">
                  <a:pos x="4" y="20"/>
                </a:cxn>
                <a:cxn ang="0">
                  <a:pos x="9" y="20"/>
                </a:cxn>
                <a:cxn ang="0">
                  <a:pos x="10" y="20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7" y="20"/>
                  </a:lnTo>
                  <a:lnTo>
                    <a:pt x="20" y="17"/>
                  </a:lnTo>
                  <a:lnTo>
                    <a:pt x="20" y="5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4" y="20"/>
                  </a:lnTo>
                  <a:lnTo>
                    <a:pt x="9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08"/>
            <p:cNvSpPr>
              <a:spLocks/>
            </p:cNvSpPr>
            <p:nvPr/>
          </p:nvSpPr>
          <p:spPr bwMode="auto">
            <a:xfrm>
              <a:off x="3104" y="4302"/>
              <a:ext cx="20" cy="19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17" y="19"/>
                </a:cxn>
                <a:cxn ang="0">
                  <a:pos x="20" y="16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0" y="15"/>
                </a:cxn>
                <a:cxn ang="0">
                  <a:pos x="5" y="19"/>
                </a:cxn>
                <a:cxn ang="0">
                  <a:pos x="10" y="19"/>
                </a:cxn>
                <a:cxn ang="0">
                  <a:pos x="11" y="19"/>
                </a:cxn>
              </a:cxnLst>
              <a:rect l="0" t="0" r="r" b="b"/>
              <a:pathLst>
                <a:path w="20" h="19">
                  <a:moveTo>
                    <a:pt x="11" y="19"/>
                  </a:moveTo>
                  <a:lnTo>
                    <a:pt x="17" y="19"/>
                  </a:lnTo>
                  <a:lnTo>
                    <a:pt x="20" y="16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5" y="19"/>
                  </a:lnTo>
                  <a:lnTo>
                    <a:pt x="10" y="19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09"/>
            <p:cNvSpPr>
              <a:spLocks/>
            </p:cNvSpPr>
            <p:nvPr/>
          </p:nvSpPr>
          <p:spPr bwMode="auto">
            <a:xfrm>
              <a:off x="3069" y="4360"/>
              <a:ext cx="20" cy="19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14" y="19"/>
                </a:cxn>
                <a:cxn ang="0">
                  <a:pos x="20" y="13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5" y="19"/>
                </a:cxn>
                <a:cxn ang="0">
                  <a:pos x="8" y="19"/>
                </a:cxn>
                <a:cxn ang="0">
                  <a:pos x="10" y="19"/>
                </a:cxn>
              </a:cxnLst>
              <a:rect l="0" t="0" r="r" b="b"/>
              <a:pathLst>
                <a:path w="20" h="19">
                  <a:moveTo>
                    <a:pt x="10" y="19"/>
                  </a:moveTo>
                  <a:lnTo>
                    <a:pt x="14" y="19"/>
                  </a:lnTo>
                  <a:lnTo>
                    <a:pt x="20" y="13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5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10"/>
            <p:cNvSpPr>
              <a:spLocks/>
            </p:cNvSpPr>
            <p:nvPr/>
          </p:nvSpPr>
          <p:spPr bwMode="auto">
            <a:xfrm>
              <a:off x="3101" y="4387"/>
              <a:ext cx="20" cy="20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16" y="20"/>
                </a:cxn>
                <a:cxn ang="0">
                  <a:pos x="20" y="15"/>
                </a:cxn>
                <a:cxn ang="0">
                  <a:pos x="20" y="3"/>
                </a:cxn>
                <a:cxn ang="0">
                  <a:pos x="17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14"/>
                </a:cxn>
                <a:cxn ang="0">
                  <a:pos x="7" y="20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20" h="20">
                  <a:moveTo>
                    <a:pt x="11" y="20"/>
                  </a:moveTo>
                  <a:lnTo>
                    <a:pt x="16" y="20"/>
                  </a:lnTo>
                  <a:lnTo>
                    <a:pt x="20" y="15"/>
                  </a:lnTo>
                  <a:lnTo>
                    <a:pt x="20" y="3"/>
                  </a:lnTo>
                  <a:lnTo>
                    <a:pt x="17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4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0000D0"/>
            </a:solidFill>
            <a:ln w="0">
              <a:solidFill>
                <a:srgbClr val="0000D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411"/>
            <p:cNvSpPr>
              <a:spLocks noChangeArrowheads="1"/>
            </p:cNvSpPr>
            <p:nvPr/>
          </p:nvSpPr>
          <p:spPr bwMode="auto">
            <a:xfrm>
              <a:off x="3065" y="3816"/>
              <a:ext cx="50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412"/>
            <p:cNvSpPr>
              <a:spLocks noChangeArrowheads="1"/>
            </p:cNvSpPr>
            <p:nvPr/>
          </p:nvSpPr>
          <p:spPr bwMode="auto">
            <a:xfrm>
              <a:off x="3079" y="3871"/>
              <a:ext cx="64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413"/>
            <p:cNvSpPr>
              <a:spLocks noChangeArrowheads="1"/>
            </p:cNvSpPr>
            <p:nvPr/>
          </p:nvSpPr>
          <p:spPr bwMode="auto">
            <a:xfrm>
              <a:off x="3077" y="3899"/>
              <a:ext cx="66" cy="1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414"/>
            <p:cNvSpPr>
              <a:spLocks noChangeArrowheads="1"/>
            </p:cNvSpPr>
            <p:nvPr/>
          </p:nvSpPr>
          <p:spPr bwMode="auto">
            <a:xfrm>
              <a:off x="3265" y="3926"/>
              <a:ext cx="76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15"/>
            <p:cNvSpPr>
              <a:spLocks noChangeArrowheads="1"/>
            </p:cNvSpPr>
            <p:nvPr/>
          </p:nvSpPr>
          <p:spPr bwMode="auto">
            <a:xfrm>
              <a:off x="3301" y="3955"/>
              <a:ext cx="135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416"/>
            <p:cNvSpPr>
              <a:spLocks noChangeArrowheads="1"/>
            </p:cNvSpPr>
            <p:nvPr/>
          </p:nvSpPr>
          <p:spPr bwMode="auto">
            <a:xfrm>
              <a:off x="3297" y="3981"/>
              <a:ext cx="96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417"/>
            <p:cNvSpPr>
              <a:spLocks noChangeArrowheads="1"/>
            </p:cNvSpPr>
            <p:nvPr/>
          </p:nvSpPr>
          <p:spPr bwMode="auto">
            <a:xfrm>
              <a:off x="3188" y="4010"/>
              <a:ext cx="107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18"/>
            <p:cNvSpPr>
              <a:spLocks noChangeArrowheads="1"/>
            </p:cNvSpPr>
            <p:nvPr/>
          </p:nvSpPr>
          <p:spPr bwMode="auto">
            <a:xfrm>
              <a:off x="3221" y="4036"/>
              <a:ext cx="68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19"/>
            <p:cNvSpPr>
              <a:spLocks noChangeArrowheads="1"/>
            </p:cNvSpPr>
            <p:nvPr/>
          </p:nvSpPr>
          <p:spPr bwMode="auto">
            <a:xfrm>
              <a:off x="3222" y="4065"/>
              <a:ext cx="86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20"/>
            <p:cNvSpPr>
              <a:spLocks noChangeArrowheads="1"/>
            </p:cNvSpPr>
            <p:nvPr/>
          </p:nvSpPr>
          <p:spPr bwMode="auto">
            <a:xfrm>
              <a:off x="3221" y="4091"/>
              <a:ext cx="79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21"/>
            <p:cNvSpPr>
              <a:spLocks noChangeArrowheads="1"/>
            </p:cNvSpPr>
            <p:nvPr/>
          </p:nvSpPr>
          <p:spPr bwMode="auto">
            <a:xfrm>
              <a:off x="3196" y="4120"/>
              <a:ext cx="90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22"/>
            <p:cNvSpPr>
              <a:spLocks noChangeArrowheads="1"/>
            </p:cNvSpPr>
            <p:nvPr/>
          </p:nvSpPr>
          <p:spPr bwMode="auto">
            <a:xfrm>
              <a:off x="3147" y="4148"/>
              <a:ext cx="58" cy="1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23"/>
            <p:cNvSpPr>
              <a:spLocks noChangeArrowheads="1"/>
            </p:cNvSpPr>
            <p:nvPr/>
          </p:nvSpPr>
          <p:spPr bwMode="auto">
            <a:xfrm>
              <a:off x="3155" y="4176"/>
              <a:ext cx="78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24"/>
            <p:cNvSpPr>
              <a:spLocks noChangeArrowheads="1"/>
            </p:cNvSpPr>
            <p:nvPr/>
          </p:nvSpPr>
          <p:spPr bwMode="auto">
            <a:xfrm>
              <a:off x="3109" y="4202"/>
              <a:ext cx="50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25"/>
            <p:cNvSpPr>
              <a:spLocks noChangeArrowheads="1"/>
            </p:cNvSpPr>
            <p:nvPr/>
          </p:nvSpPr>
          <p:spPr bwMode="auto">
            <a:xfrm>
              <a:off x="3074" y="4256"/>
              <a:ext cx="41" cy="1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26"/>
            <p:cNvSpPr>
              <a:spLocks noChangeArrowheads="1"/>
            </p:cNvSpPr>
            <p:nvPr/>
          </p:nvSpPr>
          <p:spPr bwMode="auto">
            <a:xfrm>
              <a:off x="3098" y="4288"/>
              <a:ext cx="64" cy="1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27"/>
            <p:cNvSpPr>
              <a:spLocks noChangeArrowheads="1"/>
            </p:cNvSpPr>
            <p:nvPr/>
          </p:nvSpPr>
          <p:spPr bwMode="auto">
            <a:xfrm>
              <a:off x="3088" y="4311"/>
              <a:ext cx="52" cy="1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28"/>
            <p:cNvSpPr>
              <a:spLocks noChangeArrowheads="1"/>
            </p:cNvSpPr>
            <p:nvPr/>
          </p:nvSpPr>
          <p:spPr bwMode="auto">
            <a:xfrm>
              <a:off x="3060" y="4370"/>
              <a:ext cx="38" cy="2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429"/>
            <p:cNvSpPr>
              <a:spLocks noChangeArrowheads="1"/>
            </p:cNvSpPr>
            <p:nvPr/>
          </p:nvSpPr>
          <p:spPr bwMode="auto">
            <a:xfrm>
              <a:off x="3079" y="4398"/>
              <a:ext cx="65" cy="1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430"/>
            <p:cNvSpPr>
              <a:spLocks noChangeArrowheads="1"/>
            </p:cNvSpPr>
            <p:nvPr/>
          </p:nvSpPr>
          <p:spPr bwMode="auto">
            <a:xfrm>
              <a:off x="3089" y="3803"/>
              <a:ext cx="2" cy="27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431"/>
            <p:cNvSpPr>
              <a:spLocks noChangeArrowheads="1"/>
            </p:cNvSpPr>
            <p:nvPr/>
          </p:nvSpPr>
          <p:spPr bwMode="auto">
            <a:xfrm>
              <a:off x="3111" y="3858"/>
              <a:ext cx="1" cy="27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432"/>
            <p:cNvSpPr>
              <a:spLocks noChangeArrowheads="1"/>
            </p:cNvSpPr>
            <p:nvPr/>
          </p:nvSpPr>
          <p:spPr bwMode="auto">
            <a:xfrm>
              <a:off x="3109" y="3887"/>
              <a:ext cx="2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433"/>
            <p:cNvSpPr>
              <a:spLocks noChangeArrowheads="1"/>
            </p:cNvSpPr>
            <p:nvPr/>
          </p:nvSpPr>
          <p:spPr bwMode="auto">
            <a:xfrm>
              <a:off x="3301" y="3914"/>
              <a:ext cx="2" cy="28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434"/>
            <p:cNvSpPr>
              <a:spLocks noChangeArrowheads="1"/>
            </p:cNvSpPr>
            <p:nvPr/>
          </p:nvSpPr>
          <p:spPr bwMode="auto">
            <a:xfrm>
              <a:off x="3369" y="3942"/>
              <a:ext cx="1" cy="25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435"/>
            <p:cNvSpPr>
              <a:spLocks noChangeArrowheads="1"/>
            </p:cNvSpPr>
            <p:nvPr/>
          </p:nvSpPr>
          <p:spPr bwMode="auto">
            <a:xfrm>
              <a:off x="3344" y="3969"/>
              <a:ext cx="2" cy="27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436"/>
            <p:cNvSpPr>
              <a:spLocks noChangeArrowheads="1"/>
            </p:cNvSpPr>
            <p:nvPr/>
          </p:nvSpPr>
          <p:spPr bwMode="auto">
            <a:xfrm>
              <a:off x="3242" y="3996"/>
              <a:ext cx="1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437"/>
            <p:cNvSpPr>
              <a:spLocks noChangeArrowheads="1"/>
            </p:cNvSpPr>
            <p:nvPr/>
          </p:nvSpPr>
          <p:spPr bwMode="auto">
            <a:xfrm>
              <a:off x="3254" y="4024"/>
              <a:ext cx="2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438"/>
            <p:cNvSpPr>
              <a:spLocks noChangeArrowheads="1"/>
            </p:cNvSpPr>
            <p:nvPr/>
          </p:nvSpPr>
          <p:spPr bwMode="auto">
            <a:xfrm>
              <a:off x="3265" y="4051"/>
              <a:ext cx="1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439"/>
            <p:cNvSpPr>
              <a:spLocks noChangeArrowheads="1"/>
            </p:cNvSpPr>
            <p:nvPr/>
          </p:nvSpPr>
          <p:spPr bwMode="auto">
            <a:xfrm>
              <a:off x="3260" y="4079"/>
              <a:ext cx="2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440"/>
            <p:cNvSpPr>
              <a:spLocks noChangeArrowheads="1"/>
            </p:cNvSpPr>
            <p:nvPr/>
          </p:nvSpPr>
          <p:spPr bwMode="auto">
            <a:xfrm>
              <a:off x="3242" y="4108"/>
              <a:ext cx="1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41"/>
            <p:cNvSpPr>
              <a:spLocks noChangeArrowheads="1"/>
            </p:cNvSpPr>
            <p:nvPr/>
          </p:nvSpPr>
          <p:spPr bwMode="auto">
            <a:xfrm>
              <a:off x="3176" y="4134"/>
              <a:ext cx="2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442"/>
            <p:cNvSpPr>
              <a:spLocks noChangeArrowheads="1"/>
            </p:cNvSpPr>
            <p:nvPr/>
          </p:nvSpPr>
          <p:spPr bwMode="auto">
            <a:xfrm>
              <a:off x="3195" y="4163"/>
              <a:ext cx="1" cy="27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443"/>
            <p:cNvSpPr>
              <a:spLocks noChangeArrowheads="1"/>
            </p:cNvSpPr>
            <p:nvPr/>
          </p:nvSpPr>
          <p:spPr bwMode="auto">
            <a:xfrm>
              <a:off x="3133" y="4189"/>
              <a:ext cx="2" cy="26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4"/>
            <p:cNvSpPr>
              <a:spLocks noChangeArrowheads="1"/>
            </p:cNvSpPr>
            <p:nvPr/>
          </p:nvSpPr>
          <p:spPr bwMode="auto">
            <a:xfrm>
              <a:off x="3094" y="4244"/>
              <a:ext cx="1" cy="24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445"/>
            <p:cNvSpPr>
              <a:spLocks noChangeArrowheads="1"/>
            </p:cNvSpPr>
            <p:nvPr/>
          </p:nvSpPr>
          <p:spPr bwMode="auto">
            <a:xfrm>
              <a:off x="3130" y="4274"/>
              <a:ext cx="2" cy="28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446"/>
            <p:cNvSpPr>
              <a:spLocks noChangeArrowheads="1"/>
            </p:cNvSpPr>
            <p:nvPr/>
          </p:nvSpPr>
          <p:spPr bwMode="auto">
            <a:xfrm>
              <a:off x="3115" y="4300"/>
              <a:ext cx="2" cy="25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47"/>
            <p:cNvSpPr>
              <a:spLocks noChangeArrowheads="1"/>
            </p:cNvSpPr>
            <p:nvPr/>
          </p:nvSpPr>
          <p:spPr bwMode="auto">
            <a:xfrm>
              <a:off x="3079" y="4357"/>
              <a:ext cx="1" cy="25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48"/>
            <p:cNvSpPr>
              <a:spLocks noChangeArrowheads="1"/>
            </p:cNvSpPr>
            <p:nvPr/>
          </p:nvSpPr>
          <p:spPr bwMode="auto">
            <a:xfrm>
              <a:off x="3112" y="4384"/>
              <a:ext cx="2" cy="27"/>
            </a:xfrm>
            <a:prstGeom prst="rect">
              <a:avLst/>
            </a:prstGeom>
            <a:solidFill>
              <a:srgbClr val="0000D0"/>
            </a:solidFill>
            <a:ln w="0">
              <a:solidFill>
                <a:srgbClr val="0000D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76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477" name="Date Placeholder 1476"/>
          <p:cNvSpPr>
            <a:spLocks noGrp="1"/>
          </p:cNvSpPr>
          <p:nvPr>
            <p:ph type="dt" sz="half" idx="10"/>
          </p:nvPr>
        </p:nvSpPr>
        <p:spPr>
          <a:xfrm>
            <a:off x="0" y="65690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GeV-TeV</a:t>
            </a:r>
            <a:r>
              <a:rPr lang="en-US" sz="3200" dirty="0" smtClean="0"/>
              <a:t> connection: PKS 2155+304 Spectral Energy Distribution</a:t>
            </a:r>
            <a:endParaRPr lang="en-US" sz="32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400" y="1295400"/>
            <a:ext cx="3200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VHE: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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0.2 Crab,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</a:t>
            </a:r>
            <a:r>
              <a:rPr kumimoji="0" lang="en-US" sz="14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int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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 2.5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HE: 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L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=1.610.16,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</a:t>
            </a:r>
            <a:r>
              <a:rPr kumimoji="0" lang="en-US" sz="14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h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=1.960.08,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E</a:t>
            </a:r>
            <a:r>
              <a:rPr kumimoji="0" lang="en-US" sz="14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b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=1.00.3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GeV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X-ray: 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L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=2.360.01,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</a:t>
            </a:r>
            <a:r>
              <a:rPr kumimoji="0" lang="en-US" sz="14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h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=2.670.01,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E</a:t>
            </a:r>
            <a:r>
              <a:rPr kumimoji="0" lang="en-US" sz="14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b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=4.40.5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keV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SSC Model parameters (3-component power-law):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p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0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=1.3, p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1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=3.2, p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2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=4.3 where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dn/d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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</a:t>
            </a:r>
            <a:r>
              <a:rPr kumimoji="0" lang="en-US" sz="14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p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break energies: 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1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=7.4GeV, 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2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=120GeV</a:t>
            </a:r>
            <a:endParaRPr kumimoji="0" lang="en-US" sz="1400" b="1" i="0" u="none" strike="noStrike" kern="0" cap="none" spc="0" normalizeH="0" baseline="3000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ＭＳ Ｐゴシック" charset="-128"/>
              <a:sym typeface="Symbol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R=1.5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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10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17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cm,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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=32, B=0.02G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ＭＳ Ｐゴシック" charset="-128"/>
              <a:sym typeface="Symbol" charset="2"/>
            </a:endParaRPr>
          </a:p>
        </p:txBody>
      </p:sp>
      <p:pic>
        <p:nvPicPr>
          <p:cNvPr id="4" name="Picture 4" descr="S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4713" y="990600"/>
            <a:ext cx="5729287" cy="4135438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6525" y="5214938"/>
            <a:ext cx="8715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800" dirty="0">
                <a:latin typeface="Times New Roman" charset="0"/>
              </a:rPr>
              <a:t> </a:t>
            </a:r>
            <a:r>
              <a:rPr lang="en-US" sz="1800" b="1" dirty="0">
                <a:latin typeface="Arial" charset="0"/>
              </a:rPr>
              <a:t>X-rays are produced by highest energy electrons, </a:t>
            </a:r>
            <a:r>
              <a:rPr lang="en-US" sz="1800" b="1" dirty="0" err="1">
                <a:latin typeface="Times New Roman" charset="0"/>
                <a:sym typeface="Symbol" charset="2"/>
              </a:rPr>
              <a:t></a:t>
            </a:r>
            <a:r>
              <a:rPr lang="en-US" sz="1800" b="1" dirty="0">
                <a:latin typeface="Times New Roman" charset="0"/>
                <a:sym typeface="Symbol" charset="2"/>
              </a:rPr>
              <a:t> &gt; </a:t>
            </a:r>
            <a:r>
              <a:rPr lang="en-US" sz="1800" b="1" baseline="-25000" dirty="0">
                <a:latin typeface="Arial" charset="0"/>
                <a:sym typeface="Symbol" charset="2"/>
              </a:rPr>
              <a:t>2</a:t>
            </a:r>
            <a:r>
              <a:rPr lang="en-US" sz="1800" b="1" dirty="0">
                <a:latin typeface="Arial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sz="1800" b="1" dirty="0">
                <a:latin typeface="Arial" charset="0"/>
              </a:rPr>
              <a:t> HE and VHE are produced by electrons with </a:t>
            </a:r>
            <a:r>
              <a:rPr lang="en-US" sz="1800" b="1" dirty="0">
                <a:latin typeface="Times New Roman" charset="0"/>
                <a:sym typeface="Symbol" charset="2"/>
              </a:rPr>
              <a:t></a:t>
            </a:r>
            <a:r>
              <a:rPr lang="en-US" sz="1800" b="1" baseline="-25000" dirty="0">
                <a:latin typeface="Arial" charset="0"/>
                <a:sym typeface="Symbol" charset="2"/>
              </a:rPr>
              <a:t>1</a:t>
            </a:r>
            <a:r>
              <a:rPr lang="en-US" sz="1800" b="1" dirty="0">
                <a:latin typeface="Times New Roman" charset="0"/>
                <a:sym typeface="Symbol" charset="2"/>
              </a:rPr>
              <a:t> &lt; </a:t>
            </a:r>
            <a:r>
              <a:rPr lang="en-US" sz="1800" b="1" dirty="0" err="1">
                <a:latin typeface="Times New Roman" charset="0"/>
                <a:sym typeface="Symbol" charset="2"/>
              </a:rPr>
              <a:t></a:t>
            </a:r>
            <a:r>
              <a:rPr lang="en-US" sz="1800" b="1" dirty="0">
                <a:latin typeface="Times New Roman" charset="0"/>
                <a:sym typeface="Symbol" charset="2"/>
              </a:rPr>
              <a:t> &lt; </a:t>
            </a:r>
            <a:r>
              <a:rPr lang="en-US" sz="1800" b="1" baseline="-25000" dirty="0">
                <a:latin typeface="Arial" charset="0"/>
                <a:sym typeface="Symbol" charset="2"/>
              </a:rPr>
              <a:t>2</a:t>
            </a:r>
          </a:p>
          <a:p>
            <a:pPr eaLnBrk="1" hangingPunct="1"/>
            <a:r>
              <a:rPr lang="en-US" sz="1800" b="1" dirty="0" err="1">
                <a:latin typeface="Arial" charset="0"/>
                <a:sym typeface="Symbol" charset="2"/>
              </a:rPr>
              <a:t></a:t>
            </a:r>
            <a:r>
              <a:rPr lang="en-US" sz="1800" b="1" dirty="0">
                <a:latin typeface="Arial" charset="0"/>
                <a:sym typeface="Symbol" charset="2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sym typeface="Symbol" charset="2"/>
              </a:rPr>
              <a:t>X-rays can vary (mostly) independently of VHE emission</a:t>
            </a:r>
            <a:r>
              <a:rPr lang="en-US" sz="1800" b="1" dirty="0">
                <a:latin typeface="Arial" charset="0"/>
                <a:sym typeface="Symbol" charset="2"/>
              </a:rPr>
              <a:t> (cf. July 2006 flare)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Dark matter searches with Fermi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295400"/>
            <a:ext cx="6718300" cy="148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2844800"/>
            <a:ext cx="3467100" cy="401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362" y="3429000"/>
            <a:ext cx="4797638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43200"/>
            <a:ext cx="690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Gamma-ray lines “smoking gun” signal, but loop suppressed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24600"/>
            <a:ext cx="228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Continuum spectra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4495800"/>
            <a:ext cx="19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DM contribution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5459510" y="4267200"/>
            <a:ext cx="45720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42372" y="6504801"/>
            <a:ext cx="1125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Energy (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GeV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7055" y="5117068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Bkg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7696200" y="5333998"/>
            <a:ext cx="744429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10400" y="3429000"/>
            <a:ext cx="202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ex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excess”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Fermi can help to disentangle the Dark Matter Puzzle?</a:t>
            </a:r>
            <a:endParaRPr lang="en-US" sz="32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783422" cy="585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Sensitivity Map for GC with Fermi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7651"/>
            <a:ext cx="4449715" cy="3994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871" y="2787651"/>
            <a:ext cx="4249529" cy="3994149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914400"/>
            <a:ext cx="876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- Select a region of 0.5deg around the GC, assume NFW profile and consider one WIMP annihilation channel at the time.</a:t>
            </a:r>
          </a:p>
          <a:p>
            <a:r>
              <a:rPr lang="en-US" b="1" u="sng" dirty="0" smtClean="0">
                <a:solidFill>
                  <a:srgbClr val="0000FF"/>
                </a:solidFill>
                <a:latin typeface="Arial"/>
                <a:cs typeface="Arial"/>
              </a:rPr>
              <a:t>- Remove astrophysical sources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(based on spectral analysis,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multiwavelength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observations. Difficult, their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behaviour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at these energies needs to be determined) in the region and perform χ</a:t>
            </a:r>
            <a:r>
              <a:rPr lang="en-US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test to disentangle dark matter contribution from diffuse background.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382000" cy="5627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Electron + Positron flux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048000" y="1143000"/>
            <a:ext cx="5867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57443" y="838200"/>
            <a:ext cx="9353843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Fermi covers electron energy measurement 20GeV – 1000 </a:t>
            </a:r>
            <a:r>
              <a:rPr lang="en-US" sz="2400" b="1" dirty="0" err="1" smtClean="0">
                <a:latin typeface="Arial"/>
                <a:cs typeface="Arial"/>
              </a:rPr>
              <a:t>GeV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086600" y="2644914"/>
            <a:ext cx="213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 smtClean="0">
                <a:latin typeface="Trebuchet MS" charset="0"/>
              </a:rPr>
              <a:t>Fermi paper accepted </a:t>
            </a:r>
            <a:r>
              <a:rPr lang="en-US" sz="2000" b="1" i="1" dirty="0">
                <a:latin typeface="Trebuchet MS" charset="0"/>
              </a:rPr>
              <a:t>to </a:t>
            </a:r>
            <a:r>
              <a:rPr lang="en-US" sz="2000" b="1" i="1" dirty="0" smtClean="0">
                <a:latin typeface="Trebuchet MS" charset="0"/>
              </a:rPr>
              <a:t>PRL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Adding candidate pulsars within 1Kpc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117600"/>
            <a:ext cx="8051800" cy="5664200"/>
          </a:xfrm>
          <a:prstGeom prst="rect">
            <a:avLst/>
          </a:prstGeom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5867400"/>
            <a:ext cx="7391400" cy="4572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Claudia Cecchi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27294"/>
            <a:ext cx="84582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Fermi telescope is off to a great start!</a:t>
            </a:r>
          </a:p>
          <a:p>
            <a:r>
              <a:rPr lang="en-US" sz="2400" b="1" dirty="0" smtClean="0">
                <a:latin typeface="Arial"/>
                <a:cs typeface="Arial"/>
              </a:rPr>
              <a:t>Instruments are working very well, gamma ray sky is showing itself in its beautiful composition</a:t>
            </a:r>
          </a:p>
          <a:p>
            <a:endParaRPr lang="en-US" sz="24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Already addressing many important questions from EGRET era:</a:t>
            </a:r>
          </a:p>
          <a:p>
            <a:pPr lvl="1"/>
            <a:r>
              <a:rPr lang="en-US" sz="2400" b="1" dirty="0" smtClean="0">
                <a:latin typeface="Arial"/>
                <a:cs typeface="Arial"/>
              </a:rPr>
              <a:t>EGRET </a:t>
            </a:r>
            <a:r>
              <a:rPr lang="en-US" sz="2400" b="1" dirty="0" err="1" smtClean="0">
                <a:latin typeface="Arial"/>
                <a:cs typeface="Arial"/>
              </a:rPr>
              <a:t>GeV</a:t>
            </a:r>
            <a:r>
              <a:rPr lang="en-US" sz="2400" b="1" dirty="0" smtClean="0">
                <a:latin typeface="Arial"/>
                <a:cs typeface="Arial"/>
              </a:rPr>
              <a:t> excess excluded</a:t>
            </a:r>
          </a:p>
          <a:p>
            <a:pPr lvl="1"/>
            <a:r>
              <a:rPr lang="en-US" sz="2400" b="1" dirty="0" smtClean="0">
                <a:latin typeface="Arial"/>
                <a:cs typeface="Arial"/>
              </a:rPr>
              <a:t>Many variable sources discovered</a:t>
            </a:r>
          </a:p>
          <a:p>
            <a:pPr lvl="1"/>
            <a:r>
              <a:rPr lang="en-US" sz="2400" b="1" dirty="0" smtClean="0">
                <a:latin typeface="Arial"/>
                <a:cs typeface="Arial"/>
              </a:rPr>
              <a:t>Many pulsars discovered</a:t>
            </a:r>
          </a:p>
          <a:p>
            <a:pPr lvl="1"/>
            <a:r>
              <a:rPr lang="en-US" sz="2400" b="1" dirty="0" smtClean="0">
                <a:latin typeface="Arial"/>
                <a:cs typeface="Arial"/>
              </a:rPr>
              <a:t>Challenge of great discovery potential</a:t>
            </a:r>
          </a:p>
          <a:p>
            <a:pPr lvl="1"/>
            <a:endParaRPr lang="en-US" sz="24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November 2-5 2009 Second Fermi Symposium in Washington DC</a:t>
            </a:r>
          </a:p>
          <a:p>
            <a:endParaRPr lang="en-US" sz="24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 Gamma-ray data are very fascinating join the fun!</a:t>
            </a:r>
          </a:p>
          <a:p>
            <a:pPr lvl="1"/>
            <a:endParaRPr lang="en-US" sz="2400" b="1" dirty="0">
              <a:latin typeface="Arial"/>
              <a:cs typeface="Arial"/>
            </a:endParaRPr>
          </a:p>
          <a:p>
            <a:pPr lvl="1"/>
            <a:r>
              <a:rPr lang="en-US" sz="2400" b="1" dirty="0" smtClean="0">
                <a:latin typeface="Arial"/>
                <a:cs typeface="Arial"/>
              </a:rPr>
              <a:t> 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16675"/>
            <a:ext cx="2743200" cy="365125"/>
          </a:xfrm>
        </p:spPr>
        <p:txBody>
          <a:bodyPr/>
          <a:lstStyle/>
          <a:p>
            <a:r>
              <a:rPr lang="en-US" dirty="0" smtClean="0"/>
              <a:t>DESY Seminar June 9th-10th 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 descr="70%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152400"/>
            <a:ext cx="9372600" cy="7029450"/>
          </a:xfrm>
          <a:prstGeom prst="rect">
            <a:avLst/>
          </a:prstGeom>
          <a:noFill/>
          <a:ln w="12700" cap="rnd">
            <a:noFill/>
            <a:miter lim="800000"/>
            <a:headEnd/>
            <a:tailEnd/>
          </a:ln>
          <a:effectLst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733800" y="0"/>
            <a:ext cx="2579753" cy="584776"/>
          </a:xfrm>
          <a:prstGeom prst="rect">
            <a:avLst/>
          </a:prstGeom>
          <a:solidFill>
            <a:srgbClr val="B2B2B2"/>
          </a:solidFill>
          <a:ln w="12700" cap="rnd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2008 - Fermi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DESY Seminar June 9th-10th 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Claudia Cecchi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Observatory</a:t>
            </a:r>
            <a:endParaRPr lang="en-US" sz="3200" dirty="0"/>
          </a:p>
        </p:txBody>
      </p:sp>
      <p:pic>
        <p:nvPicPr>
          <p:cNvPr id="3" name="Picture 2" descr="228085main_fairopen-lg"/>
          <p:cNvPicPr>
            <a:picLocks noChangeAspect="1" noChangeArrowheads="1"/>
          </p:cNvPicPr>
          <p:nvPr/>
        </p:nvPicPr>
        <p:blipFill>
          <a:blip r:embed="rId3"/>
          <a:srcRect l="29880" t="39999" r="29880" b="30000"/>
          <a:stretch>
            <a:fillRect/>
          </a:stretch>
        </p:blipFill>
        <p:spPr bwMode="auto">
          <a:xfrm>
            <a:off x="0" y="914400"/>
            <a:ext cx="50339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3886200" y="2362200"/>
            <a:ext cx="1219200" cy="1905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2819400" y="1828800"/>
            <a:ext cx="2286000" cy="3429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05400" y="1752600"/>
            <a:ext cx="3587750" cy="94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600" b="1">
                <a:latin typeface="Comic Sans MS" charset="0"/>
              </a:rPr>
              <a:t>Gamma-ray Burst Monitor (GBM) </a:t>
            </a:r>
          </a:p>
          <a:p>
            <a:pPr algn="ctr" eaLnBrk="1" hangingPunct="1"/>
            <a:r>
              <a:rPr lang="en-US" sz="1600" b="1">
                <a:latin typeface="Comic Sans MS" charset="0"/>
              </a:rPr>
              <a:t>NaI and BGO Detectors</a:t>
            </a:r>
          </a:p>
          <a:p>
            <a:pPr algn="ctr" eaLnBrk="1" hangingPunct="1"/>
            <a:r>
              <a:rPr lang="en-US" sz="1600" b="1">
                <a:latin typeface="Comic Sans MS" charset="0"/>
              </a:rPr>
              <a:t>8 keV - 30 MeV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05400" y="914400"/>
            <a:ext cx="3581400" cy="66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600" b="1">
                <a:latin typeface="Comic Sans MS" charset="0"/>
              </a:rPr>
              <a:t>Large AreaTelescope (LAT)</a:t>
            </a:r>
          </a:p>
          <a:p>
            <a:pPr algn="ctr" eaLnBrk="1" hangingPunct="1"/>
            <a:r>
              <a:rPr lang="en-US" sz="1600" b="1">
                <a:latin typeface="Comic Sans MS" charset="0"/>
              </a:rPr>
              <a:t>20 MeV - &gt;300 GeV</a:t>
            </a:r>
            <a:endParaRPr lang="en-US" sz="1400">
              <a:latin typeface="Comic Sans MS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4114800" y="1295400"/>
            <a:ext cx="990600" cy="838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47800" y="3124200"/>
            <a:ext cx="2209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Spacecraft Partner: General Dynamics</a:t>
            </a:r>
            <a:endParaRPr lang="en-US" sz="1800">
              <a:latin typeface="Comic Sans MS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05400" y="2668588"/>
            <a:ext cx="3886200" cy="38084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>
                <a:latin typeface="Arial" charset="0"/>
              </a:rPr>
              <a:t>             KEY FEATURES</a:t>
            </a:r>
            <a:endParaRPr lang="en-US" sz="1800" b="1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>
                <a:latin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Huge field of view</a:t>
            </a:r>
            <a:endParaRPr lang="en-US" sz="1800" b="1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b="1">
                <a:solidFill>
                  <a:srgbClr val="0033CC"/>
                </a:solidFill>
                <a:latin typeface="Arial" charset="0"/>
              </a:rPr>
              <a:t>LAT: 20% of the sky at any instant; in sky survey mode, expose all parts of sky for ~30 minutes every 3 hours.  GBM: whole unocculted sky at any time.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>
                <a:latin typeface="Arial" charset="0"/>
              </a:rPr>
              <a:t> Huge energy range, including largely unexplored band 10 GeV - 100 GeV. 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Total of &gt;7 energy decades!</a:t>
            </a:r>
            <a:endParaRPr lang="en-US" sz="1800" b="1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>
                <a:latin typeface="Arial" charset="0"/>
              </a:rPr>
              <a:t> Large leap in all key capabilities.  Great discovery potential.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4038600" y="931863"/>
            <a:ext cx="5105400" cy="4402137"/>
            <a:chOff x="2208" y="586"/>
            <a:chExt cx="3074" cy="2867"/>
          </a:xfrm>
        </p:grpSpPr>
        <p:pic>
          <p:nvPicPr>
            <p:cNvPr id="23" name="Picture 3" descr="AO eclate telescope"/>
            <p:cNvPicPr>
              <a:picLocks noChangeAspect="1" noChangeArrowheads="1"/>
            </p:cNvPicPr>
            <p:nvPr/>
          </p:nvPicPr>
          <p:blipFill>
            <a:blip r:embed="rId2"/>
            <a:srcRect t="1459"/>
            <a:stretch>
              <a:fillRect/>
            </a:stretch>
          </p:blipFill>
          <p:spPr bwMode="auto">
            <a:xfrm>
              <a:off x="2208" y="858"/>
              <a:ext cx="3074" cy="2595"/>
            </a:xfrm>
            <a:prstGeom prst="rect">
              <a:avLst/>
            </a:prstGeom>
            <a:noFill/>
          </p:spPr>
        </p:pic>
        <p:grpSp>
          <p:nvGrpSpPr>
            <p:cNvPr id="24" name="Group 4"/>
            <p:cNvGrpSpPr>
              <a:grpSpLocks/>
            </p:cNvGrpSpPr>
            <p:nvPr/>
          </p:nvGrpSpPr>
          <p:grpSpPr bwMode="auto">
            <a:xfrm>
              <a:off x="3088" y="1837"/>
              <a:ext cx="747" cy="1360"/>
              <a:chOff x="3452" y="1933"/>
              <a:chExt cx="747" cy="1360"/>
            </a:xfrm>
          </p:grpSpPr>
          <p:sp>
            <p:nvSpPr>
              <p:cNvPr id="28" name="Line 5"/>
              <p:cNvSpPr>
                <a:spLocks noChangeShapeType="1"/>
              </p:cNvSpPr>
              <p:nvPr/>
            </p:nvSpPr>
            <p:spPr bwMode="auto">
              <a:xfrm flipH="1">
                <a:off x="3717" y="1933"/>
                <a:ext cx="125" cy="1325"/>
              </a:xfrm>
              <a:prstGeom prst="lin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6"/>
              <p:cNvSpPr>
                <a:spLocks noChangeShapeType="1"/>
              </p:cNvSpPr>
              <p:nvPr/>
            </p:nvSpPr>
            <p:spPr bwMode="auto">
              <a:xfrm>
                <a:off x="3851" y="1933"/>
                <a:ext cx="98" cy="1301"/>
              </a:xfrm>
              <a:prstGeom prst="lin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7"/>
              <p:cNvSpPr>
                <a:spLocks noChangeArrowheads="1"/>
              </p:cNvSpPr>
              <p:nvPr/>
            </p:nvSpPr>
            <p:spPr bwMode="auto">
              <a:xfrm>
                <a:off x="3452" y="2997"/>
                <a:ext cx="298" cy="2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FD0036"/>
                    </a:solidFill>
                    <a:latin typeface="Times New Roman" charset="0"/>
                  </a:rPr>
                  <a:t>e</a:t>
                </a:r>
                <a:r>
                  <a:rPr lang="en-US" b="1" baseline="30000">
                    <a:solidFill>
                      <a:srgbClr val="FD0036"/>
                    </a:solidFill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31" name="Rectangle 8"/>
              <p:cNvSpPr>
                <a:spLocks noChangeArrowheads="1"/>
              </p:cNvSpPr>
              <p:nvPr/>
            </p:nvSpPr>
            <p:spPr bwMode="auto">
              <a:xfrm>
                <a:off x="3947" y="2983"/>
                <a:ext cx="252" cy="2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FD0036"/>
                    </a:solidFill>
                    <a:latin typeface="Times New Roman" charset="0"/>
                  </a:rPr>
                  <a:t>e</a:t>
                </a:r>
                <a:r>
                  <a:rPr lang="en-US" b="1" baseline="30000">
                    <a:solidFill>
                      <a:srgbClr val="FD0036"/>
                    </a:solidFill>
                    <a:latin typeface="Times New Roman" charset="0"/>
                  </a:rPr>
                  <a:t>–</a:t>
                </a:r>
              </a:p>
            </p:txBody>
          </p:sp>
        </p:grpSp>
        <p:grpSp>
          <p:nvGrpSpPr>
            <p:cNvPr id="25" name="Group 9"/>
            <p:cNvGrpSpPr>
              <a:grpSpLocks/>
            </p:cNvGrpSpPr>
            <p:nvPr/>
          </p:nvGrpSpPr>
          <p:grpSpPr bwMode="auto">
            <a:xfrm>
              <a:off x="3363" y="586"/>
              <a:ext cx="184" cy="1276"/>
              <a:chOff x="3727" y="666"/>
              <a:chExt cx="184" cy="1276"/>
            </a:xfrm>
          </p:grpSpPr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>
                <a:off x="3727" y="666"/>
                <a:ext cx="184" cy="29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D60D0D"/>
                    </a:solidFill>
                    <a:latin typeface="Symbol" charset="2"/>
                  </a:rPr>
                  <a:t></a:t>
                </a: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V="1">
                <a:off x="3842" y="927"/>
                <a:ext cx="54" cy="101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LAT: how it works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13"/>
          <p:cNvSpPr txBox="1">
            <a:spLocks noChangeArrowheads="1"/>
          </p:cNvSpPr>
          <p:nvPr/>
        </p:nvSpPr>
        <p:spPr bwMode="auto">
          <a:xfrm>
            <a:off x="265113" y="820738"/>
            <a:ext cx="4002087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Precision Si-strip Tracker (TKR): </a:t>
            </a:r>
            <a:r>
              <a:rPr lang="en-US" sz="2000" b="1" kern="0" dirty="0">
                <a:latin typeface="Arial"/>
                <a:cs typeface="Arial"/>
              </a:rPr>
              <a:t>m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easure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photon direction; gamma ID.</a:t>
            </a:r>
            <a:endParaRPr kumimoji="0" lang="en-US" sz="20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Hodoscopic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CsI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Calorimeter (CAL):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measure the photon energy; shower shape.</a:t>
            </a:r>
            <a:endParaRPr kumimoji="0" lang="en-US" sz="20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Segmented Anticoincidence Detector (ACD):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000" b="1" kern="0" dirty="0">
                <a:latin typeface="Arial"/>
                <a:cs typeface="Arial"/>
              </a:rPr>
              <a:t>r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eject background of charged cosmic rays;  segmentation removes self-veto effects at high energy.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Electronics System </a:t>
            </a:r>
            <a:r>
              <a:rPr lang="en-US" sz="2000" b="1" kern="0" dirty="0">
                <a:latin typeface="Arial"/>
                <a:cs typeface="Arial"/>
              </a:rPr>
              <a:t>i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ncludes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flexible, robust hardware trigger and software filters.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148513" y="4918075"/>
            <a:ext cx="14414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Comic Sans MS" charset="0"/>
              </a:rPr>
              <a:t>Calorimeter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7772400" y="1295400"/>
            <a:ext cx="104298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Comic Sans MS" charset="0"/>
              </a:rPr>
              <a:t>Tracker</a:t>
            </a: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4724400" y="3276600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6629400" y="48768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6629400" y="1524000"/>
            <a:ext cx="1219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880100" y="5486400"/>
            <a:ext cx="3265488" cy="411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Comic Sans MS" charset="0"/>
              </a:rPr>
              <a:t>Atwood et al, ApJ submitted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4329113" y="4537075"/>
            <a:ext cx="1538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latin typeface="Comic Sans MS" charset="0"/>
              </a:rPr>
              <a:t>ACD [</a:t>
            </a:r>
            <a:r>
              <a:rPr lang="en-US" sz="1600" dirty="0">
                <a:latin typeface="Comic Sans MS" charset="0"/>
              </a:rPr>
              <a:t>surrounds 4x4 array of TKR towers]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533400" y="5867400"/>
            <a:ext cx="8320088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Systems work together to identify and measure the flux of cosmic gamma rays with energy 20 </a:t>
            </a:r>
            <a:r>
              <a:rPr lang="en-US" sz="1800" b="1" u="sng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MeV</a:t>
            </a:r>
            <a:r>
              <a:rPr lang="en-US" sz="18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-  &gt;300 </a:t>
            </a:r>
            <a:r>
              <a:rPr lang="en-US" sz="1800" b="1" u="sng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GeV</a:t>
            </a:r>
            <a:r>
              <a:rPr lang="en-US" sz="18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Launch!</a:t>
            </a:r>
            <a:endParaRPr lang="en-US" sz="3200" dirty="0"/>
          </a:p>
        </p:txBody>
      </p:sp>
      <p:pic>
        <p:nvPicPr>
          <p:cNvPr id="3" name="Picture 4" descr="228085main_GL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685800"/>
            <a:ext cx="4114800" cy="617220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2263" y="1257300"/>
            <a:ext cx="4097337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Launch from Cape Canaveral Air Station 11 June 2008 at 12:05PM EDT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Circular orbit, 565 km altitude (96 min period), 25.6 deg inclination.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194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DESY Seminar June 9th-10th  2009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Claudia Cecchi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48655</TotalTime>
  <Words>5193</Words>
  <Application>Microsoft Macintosh PowerPoint</Application>
  <PresentationFormat>On-screen Show (4:3)</PresentationFormat>
  <Paragraphs>643</Paragraphs>
  <Slides>58</Slides>
  <Notes>19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Office Theme</vt:lpstr>
      <vt:lpstr>Equation</vt:lpstr>
      <vt:lpstr>Microsoft Equation</vt:lpstr>
      <vt:lpstr>Slide 1</vt:lpstr>
      <vt:lpstr>Why explore the Universe in gamma?</vt:lpstr>
      <vt:lpstr>The discovery of the Gamma Ray  Sky</vt:lpstr>
      <vt:lpstr>The EGRET Gamma Ray Sky</vt:lpstr>
      <vt:lpstr>Variability over 3 months (north-south Galactic Emisphere)</vt:lpstr>
      <vt:lpstr>Slide 6</vt:lpstr>
      <vt:lpstr>The Observatory</vt:lpstr>
      <vt:lpstr>The LAT: how it works</vt:lpstr>
      <vt:lpstr>The Launch!</vt:lpstr>
      <vt:lpstr>Slide 10</vt:lpstr>
      <vt:lpstr>Slide 11</vt:lpstr>
      <vt:lpstr>The LAT Collaboration</vt:lpstr>
      <vt:lpstr>Fermi Science</vt:lpstr>
      <vt:lpstr>Operating modes</vt:lpstr>
      <vt:lpstr>Performance of the LAT on Orbit</vt:lpstr>
      <vt:lpstr>The First Light</vt:lpstr>
      <vt:lpstr>AGILE 9-month sky map</vt:lpstr>
      <vt:lpstr>Slide 18</vt:lpstr>
      <vt:lpstr>Open questions from EGRET </vt:lpstr>
      <vt:lpstr>EGRET Gamma-ray Pulsar  light curves</vt:lpstr>
      <vt:lpstr>Phase averaged SED for VELA</vt:lpstr>
      <vt:lpstr>Discovery of the first  Gamma-ray-only Pulsar</vt:lpstr>
      <vt:lpstr>The Pulsing sky</vt:lpstr>
      <vt:lpstr>Resolving EGRET UNID’s:  Pulsar J1028</vt:lpstr>
      <vt:lpstr>23 radio ms pulsars in the Globular Cluster 47 Tucanae</vt:lpstr>
      <vt:lpstr>Fermi-LAT Pulsar discovery summary</vt:lpstr>
      <vt:lpstr>Gamma Ray Burst’s</vt:lpstr>
      <vt:lpstr>Gamma Ray Burst at High Energy</vt:lpstr>
      <vt:lpstr>Slide 29</vt:lpstr>
      <vt:lpstr>GRB080910C …first look at this burst…</vt:lpstr>
      <vt:lpstr>GRB080916C</vt:lpstr>
      <vt:lpstr>Summary on GRB’s</vt:lpstr>
      <vt:lpstr>EGRET: diffuse emission from the Galaxy</vt:lpstr>
      <vt:lpstr>Diffuse emission: nailing the EGRET “GeV excess”</vt:lpstr>
      <vt:lpstr>Gamma-ray loud Blazar: EGRET Era</vt:lpstr>
      <vt:lpstr>Extragalactic sources: Blazars</vt:lpstr>
      <vt:lpstr>Blazars: Fermi LAT</vt:lpstr>
      <vt:lpstr>Open questions about Blazars</vt:lpstr>
      <vt:lpstr>205 preliminary LAT Bright Sources</vt:lpstr>
      <vt:lpstr>Vital statistics</vt:lpstr>
      <vt:lpstr>The LAT Sky, August – October</vt:lpstr>
      <vt:lpstr>The LAT Sky, August – October</vt:lpstr>
      <vt:lpstr>The LAT Sky, August – October</vt:lpstr>
      <vt:lpstr>The LAT Sky, August – October</vt:lpstr>
      <vt:lpstr>Spectral Index distribution</vt:lpstr>
      <vt:lpstr>Redshift distribution</vt:lpstr>
      <vt:lpstr>Flaring and variability of Gamma-Ray Blazars</vt:lpstr>
      <vt:lpstr>The very first week: Aug 3 – Aug 10</vt:lpstr>
      <vt:lpstr>3C454.3 with LAT</vt:lpstr>
      <vt:lpstr>Slide 50</vt:lpstr>
      <vt:lpstr>Slide 51</vt:lpstr>
      <vt:lpstr>GeV-TeV connection: PKS 2155+304 Spectral Energy Distribution</vt:lpstr>
      <vt:lpstr>Dark matter searches with Fermi</vt:lpstr>
      <vt:lpstr>How Fermi can help to disentangle the Dark Matter Puzzle?</vt:lpstr>
      <vt:lpstr>Sensitivity Map for GC with Fermi</vt:lpstr>
      <vt:lpstr>Electron + Positron flux</vt:lpstr>
      <vt:lpstr>Adding candidate pulsars within 1Kpc</vt:lpstr>
      <vt:lpstr>Conclusions</vt:lpstr>
    </vt:vector>
  </TitlesOfParts>
  <Company>INFN Sezione di Perugia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 Cecchi</dc:creator>
  <cp:lastModifiedBy>Claudia Cecchi</cp:lastModifiedBy>
  <cp:revision>254</cp:revision>
  <dcterms:created xsi:type="dcterms:W3CDTF">2009-06-02T19:30:03Z</dcterms:created>
  <dcterms:modified xsi:type="dcterms:W3CDTF">2009-06-09T14:30:23Z</dcterms:modified>
</cp:coreProperties>
</file>