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embeddings/Microsoft_Equation17.bin" ContentType="application/vnd.openxmlformats-officedocument.oleObject"/>
  <Override PartName="/ppt/embeddings/Microsoft_Equation22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Microsoft_Equation14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embeddings/Microsoft_Equation18.bin" ContentType="application/vnd.openxmlformats-officedocument.oleObject"/>
  <Override PartName="/ppt/embeddings/Microsoft_Equation23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1.bin" ContentType="application/vnd.openxmlformats-officedocument.oleObject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embeddings/Microsoft_Equation15.bin" ContentType="application/vnd.openxmlformats-officedocument.oleObject"/>
  <Override PartName="/ppt/slideLayouts/slideLayout12.xml" ContentType="application/vnd.openxmlformats-officedocument.presentationml.slideLayout+xml"/>
  <Override PartName="/ppt/embeddings/Microsoft_Equation20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Equation4.bin" ContentType="application/vnd.openxmlformats-officedocument.oleObject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embeddings/Microsoft_Equation19.bin" ContentType="application/vnd.openxmlformats-officedocument.oleObject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embeddings/Microsoft_Equation24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embeddings/Microsoft_Equation12.bin" ContentType="application/vnd.openxmlformats-officedocument.oleObject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Microsoft_Equation1.bin" ContentType="application/vnd.openxmlformats-officedocument.oleObject"/>
  <Override PartName="/ppt/embeddings/oleObject1.bin" ContentType="application/vnd.openxmlformats-officedocument.oleObject"/>
  <Default Extension="pdf" ContentType="application/pdf"/>
  <Override PartName="/ppt/embeddings/Microsoft_Equation16.bin" ContentType="application/vnd.openxmlformats-officedocument.oleObject"/>
  <Default Extension="png" ContentType="image/png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64" r:id="rId3"/>
    <p:sldId id="314" r:id="rId4"/>
    <p:sldId id="258" r:id="rId5"/>
    <p:sldId id="259" r:id="rId6"/>
    <p:sldId id="318" r:id="rId7"/>
    <p:sldId id="31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97" r:id="rId16"/>
    <p:sldId id="298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304" r:id="rId27"/>
    <p:sldId id="290" r:id="rId28"/>
    <p:sldId id="311" r:id="rId29"/>
    <p:sldId id="306" r:id="rId30"/>
    <p:sldId id="322" r:id="rId31"/>
    <p:sldId id="294" r:id="rId32"/>
    <p:sldId id="319" r:id="rId33"/>
    <p:sldId id="320" r:id="rId34"/>
    <p:sldId id="321" r:id="rId35"/>
    <p:sldId id="296" r:id="rId36"/>
    <p:sldId id="325" r:id="rId37"/>
    <p:sldId id="263" r:id="rId38"/>
    <p:sldId id="284" r:id="rId39"/>
    <p:sldId id="285" r:id="rId40"/>
    <p:sldId id="286" r:id="rId41"/>
    <p:sldId id="287" r:id="rId42"/>
    <p:sldId id="288" r:id="rId43"/>
    <p:sldId id="289" r:id="rId44"/>
    <p:sldId id="324" r:id="rId45"/>
    <p:sldId id="291" r:id="rId46"/>
    <p:sldId id="323" r:id="rId47"/>
    <p:sldId id="305" r:id="rId48"/>
    <p:sldId id="309" r:id="rId49"/>
    <p:sldId id="310" r:id="rId50"/>
    <p:sldId id="313" r:id="rId51"/>
    <p:sldId id="307" r:id="rId52"/>
    <p:sldId id="308" r:id="rId53"/>
    <p:sldId id="300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6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84BC9"/>
    <a:srgbClr val="1B42EE"/>
    <a:srgbClr val="CD0C0C"/>
    <a:srgbClr val="50CD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0" autoAdjust="0"/>
    <p:restoredTop sz="93078" autoAdjust="0"/>
  </p:normalViewPr>
  <p:slideViewPr>
    <p:cSldViewPr snapToGrid="0" snapToObjects="1">
      <p:cViewPr varScale="1">
        <p:scale>
          <a:sx n="133" d="100"/>
          <a:sy n="133" d="100"/>
        </p:scale>
        <p:origin x="-9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image" Target="../media/image12.wmf"/><Relationship Id="rId13" Type="http://schemas.openxmlformats.org/officeDocument/2006/relationships/image" Target="../media/image13.wmf"/><Relationship Id="rId14" Type="http://schemas.openxmlformats.org/officeDocument/2006/relationships/image" Target="../media/image14.wmf"/><Relationship Id="rId15" Type="http://schemas.openxmlformats.org/officeDocument/2006/relationships/image" Target="../media/image15.wmf"/><Relationship Id="rId16" Type="http://schemas.openxmlformats.org/officeDocument/2006/relationships/image" Target="../media/image16.wmf"/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8" Type="http://schemas.openxmlformats.org/officeDocument/2006/relationships/image" Target="../media/image8.wmf"/><Relationship Id="rId9" Type="http://schemas.openxmlformats.org/officeDocument/2006/relationships/image" Target="../media/image9.wmf"/><Relationship Id="rId10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D6701-5A7E-9340-9694-EDC597B7CF33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81601-AB0F-3141-9809-E1813A123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AD46-49F3-8A4C-AD18-7334F774A9AA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3D52-F2B5-8545-B119-95AE4D720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53737-1BB9-AA40-B48D-9DD03C7352BB}" type="slidenum">
              <a:rPr lang="it-IT"/>
              <a:pPr/>
              <a:t>4</a:t>
            </a:fld>
            <a:endParaRPr 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Spontaneuos</a:t>
            </a:r>
            <a:r>
              <a:rPr lang="it-IT" dirty="0" smtClean="0"/>
              <a:t> SB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spontaneous</a:t>
            </a:r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consequence is that Higgs restore </a:t>
            </a:r>
            <a:r>
              <a:rPr lang="en-US" dirty="0" err="1" smtClean="0"/>
              <a:t>unitarity</a:t>
            </a:r>
            <a:r>
              <a:rPr lang="en-US" dirty="0" smtClean="0"/>
              <a:t> in VV scattering</a:t>
            </a:r>
          </a:p>
          <a:p>
            <a:r>
              <a:rPr lang="en-US" dirty="0" smtClean="0"/>
              <a:t>1)</a:t>
            </a:r>
            <a:r>
              <a:rPr lang="en-US" baseline="0" dirty="0" smtClean="0"/>
              <a:t> Diagrams based on TGC and QGC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C3D52-F2B5-8545-B119-95AE4D7201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signature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C3D52-F2B5-8545-B119-95AE4D7201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C3D52-F2B5-8545-B119-95AE4D7201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5D442-DE07-A74A-9B19-9B9D47D0664C}" type="slidenum">
              <a:rPr lang="en-US"/>
              <a:pPr/>
              <a:t>11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leggo che modello esattamente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A5244-C66B-3948-86AC-68A4E2DA9506}" type="slidenum">
              <a:rPr lang="en-US"/>
              <a:pPr/>
              <a:t>12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leggo che modello esattamente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90B5B-205B-B34D-BE25-9658AF38880B}" type="slidenum">
              <a:rPr lang="en-US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1" charset="0"/>
              </a:rPr>
              <a:t>questa si puo’ togliere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C3D52-F2B5-8545-B119-95AE4D72012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88A-B45A-A946-AA28-6AA78D03A766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81B-F81C-4445-9971-61EE13216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88A-B45A-A946-AA28-6AA78D03A766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81B-F81C-4445-9971-61EE13216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88A-B45A-A946-AA28-6AA78D03A766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81B-F81C-4445-9971-61EE13216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C4145D9-A4D7-994A-841A-FBE1D1B431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88A-B45A-A946-AA28-6AA78D03A766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81B-F81C-4445-9971-61EE13216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88A-B45A-A946-AA28-6AA78D03A766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81B-F81C-4445-9971-61EE13216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88A-B45A-A946-AA28-6AA78D03A766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81B-F81C-4445-9971-61EE13216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88A-B45A-A946-AA28-6AA78D03A766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81B-F81C-4445-9971-61EE13216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88A-B45A-A946-AA28-6AA78D03A766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81B-F81C-4445-9971-61EE13216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88A-B45A-A946-AA28-6AA78D03A766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81B-F81C-4445-9971-61EE13216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88A-B45A-A946-AA28-6AA78D03A766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81B-F81C-4445-9971-61EE13216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88A-B45A-A946-AA28-6AA78D03A766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381B-F81C-4445-9971-61EE13216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3288A-B45A-A946-AA28-6AA78D03A766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2381B-F81C-4445-9971-61EE13216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wmf"/><Relationship Id="rId3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wmf"/><Relationship Id="rId3" Type="http://schemas.openxmlformats.org/officeDocument/2006/relationships/image" Target="../media/image6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wmf"/><Relationship Id="rId3" Type="http://schemas.openxmlformats.org/officeDocument/2006/relationships/image" Target="../media/image6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4" Type="http://schemas.openxmlformats.org/officeDocument/2006/relationships/image" Target="../media/image75.wmf"/><Relationship Id="rId5" Type="http://schemas.openxmlformats.org/officeDocument/2006/relationships/image" Target="../media/image76.wmf"/><Relationship Id="rId6" Type="http://schemas.openxmlformats.org/officeDocument/2006/relationships/image" Target="../media/image77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0.wmf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7.pdf"/><Relationship Id="rId3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89.png"/><Relationship Id="rId5" Type="http://schemas.openxmlformats.org/officeDocument/2006/relationships/oleObject" Target="../embeddings/Microsoft_Equation23.bin"/><Relationship Id="rId6" Type="http://schemas.openxmlformats.org/officeDocument/2006/relationships/oleObject" Target="../embeddings/Microsoft_Equation2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df"/><Relationship Id="rId5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jpeg"/><Relationship Id="rId5" Type="http://schemas.openxmlformats.org/officeDocument/2006/relationships/image" Target="../media/image23.png"/><Relationship Id="rId6" Type="http://schemas.openxmlformats.org/officeDocument/2006/relationships/image" Target="../media/image97.jpeg"/><Relationship Id="rId7" Type="http://schemas.openxmlformats.org/officeDocument/2006/relationships/image" Target="../media/image98.png"/><Relationship Id="rId8" Type="http://schemas.openxmlformats.org/officeDocument/2006/relationships/oleObject" Target="../embeddings/oleObject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wmf"/><Relationship Id="rId3" Type="http://schemas.openxmlformats.org/officeDocument/2006/relationships/image" Target="../media/image3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4" Type="http://schemas.openxmlformats.org/officeDocument/2006/relationships/image" Target="../media/image101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2.w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8.bin"/><Relationship Id="rId12" Type="http://schemas.openxmlformats.org/officeDocument/2006/relationships/oleObject" Target="../embeddings/Microsoft_Equation9.bin"/><Relationship Id="rId13" Type="http://schemas.openxmlformats.org/officeDocument/2006/relationships/oleObject" Target="../embeddings/Microsoft_Equation10.bin"/><Relationship Id="rId14" Type="http://schemas.openxmlformats.org/officeDocument/2006/relationships/oleObject" Target="../embeddings/Microsoft_Equation11.bin"/><Relationship Id="rId15" Type="http://schemas.openxmlformats.org/officeDocument/2006/relationships/oleObject" Target="../embeddings/Microsoft_Equation12.bin"/><Relationship Id="rId16" Type="http://schemas.openxmlformats.org/officeDocument/2006/relationships/oleObject" Target="../embeddings/Microsoft_Equation13.bin"/><Relationship Id="rId17" Type="http://schemas.openxmlformats.org/officeDocument/2006/relationships/oleObject" Target="../embeddings/Microsoft_Equation14.bin"/><Relationship Id="rId18" Type="http://schemas.openxmlformats.org/officeDocument/2006/relationships/oleObject" Target="../embeddings/Microsoft_Equation15.bin"/><Relationship Id="rId19" Type="http://schemas.openxmlformats.org/officeDocument/2006/relationships/oleObject" Target="../embeddings/Microsoft_Equation1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9" Type="http://schemas.openxmlformats.org/officeDocument/2006/relationships/oleObject" Target="../embeddings/Microsoft_Equation6.bin"/><Relationship Id="rId10" Type="http://schemas.openxmlformats.org/officeDocument/2006/relationships/oleObject" Target="../embeddings/Microsoft_Equation7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5.png"/><Relationship Id="rId3" Type="http://schemas.openxmlformats.org/officeDocument/2006/relationships/image" Target="../media/image10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4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7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0.wmf"/><Relationship Id="rId3" Type="http://schemas.openxmlformats.org/officeDocument/2006/relationships/image" Target="../media/image11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4" Type="http://schemas.openxmlformats.org/officeDocument/2006/relationships/image" Target="../media/image114.wmf"/><Relationship Id="rId5" Type="http://schemas.openxmlformats.org/officeDocument/2006/relationships/image" Target="../media/image115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117.png"/><Relationship Id="rId5" Type="http://schemas.openxmlformats.org/officeDocument/2006/relationships/image" Target="../media/image74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6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wmf"/><Relationship Id="rId3" Type="http://schemas.openxmlformats.org/officeDocument/2006/relationships/image" Target="../media/image76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8.wmf"/><Relationship Id="rId3" Type="http://schemas.openxmlformats.org/officeDocument/2006/relationships/image" Target="../media/image77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4" Type="http://schemas.openxmlformats.org/officeDocument/2006/relationships/image" Target="../media/image122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4" Type="http://schemas.openxmlformats.org/officeDocument/2006/relationships/image" Target="../media/image125.wmf"/><Relationship Id="rId5" Type="http://schemas.openxmlformats.org/officeDocument/2006/relationships/image" Target="../media/image126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7.bin"/><Relationship Id="rId5" Type="http://schemas.openxmlformats.org/officeDocument/2006/relationships/image" Target="../media/image23.png"/><Relationship Id="rId6" Type="http://schemas.openxmlformats.org/officeDocument/2006/relationships/oleObject" Target="../embeddings/Microsoft_Equation18.bin"/><Relationship Id="rId7" Type="http://schemas.openxmlformats.org/officeDocument/2006/relationships/oleObject" Target="../embeddings/Microsoft_Equation19.bin"/><Relationship Id="rId8" Type="http://schemas.openxmlformats.org/officeDocument/2006/relationships/oleObject" Target="../embeddings/Microsoft_Equation20.bin"/><Relationship Id="rId9" Type="http://schemas.openxmlformats.org/officeDocument/2006/relationships/oleObject" Target="../embeddings/Microsoft_Equation21.bin"/><Relationship Id="rId10" Type="http://schemas.openxmlformats.org/officeDocument/2006/relationships/oleObject" Target="../embeddings/Microsoft_Equation22.bin"/><Relationship Id="rId11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4" Type="http://schemas.openxmlformats.org/officeDocument/2006/relationships/image" Target="../media/image129.png"/><Relationship Id="rId5" Type="http://schemas.openxmlformats.org/officeDocument/2006/relationships/image" Target="../media/image130.wmf"/><Relationship Id="rId6" Type="http://schemas.openxmlformats.org/officeDocument/2006/relationships/image" Target="../media/image131.png"/><Relationship Id="rId7" Type="http://schemas.openxmlformats.org/officeDocument/2006/relationships/image" Target="../media/image132.wmf"/><Relationship Id="rId8" Type="http://schemas.openxmlformats.org/officeDocument/2006/relationships/image" Target="../media/image133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4" Type="http://schemas.openxmlformats.org/officeDocument/2006/relationships/image" Target="../media/image136.wmf"/><Relationship Id="rId5" Type="http://schemas.openxmlformats.org/officeDocument/2006/relationships/image" Target="../media/image137.wmf"/><Relationship Id="rId6" Type="http://schemas.openxmlformats.org/officeDocument/2006/relationships/image" Target="../media/image138.wmf"/><Relationship Id="rId7" Type="http://schemas.openxmlformats.org/officeDocument/2006/relationships/image" Target="../media/image139.wmf"/><Relationship Id="rId8" Type="http://schemas.openxmlformats.org/officeDocument/2006/relationships/image" Target="../media/image140.wmf"/><Relationship Id="rId9" Type="http://schemas.openxmlformats.org/officeDocument/2006/relationships/image" Target="../media/image141.jpeg"/><Relationship Id="rId10" Type="http://schemas.openxmlformats.org/officeDocument/2006/relationships/image" Target="../media/image142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4" Type="http://schemas.openxmlformats.org/officeDocument/2006/relationships/image" Target="../media/image145.wmf"/><Relationship Id="rId5" Type="http://schemas.openxmlformats.org/officeDocument/2006/relationships/image" Target="../media/image146.wmf"/><Relationship Id="rId6" Type="http://schemas.openxmlformats.org/officeDocument/2006/relationships/image" Target="../media/image147.wmf"/><Relationship Id="rId7" Type="http://schemas.openxmlformats.org/officeDocument/2006/relationships/image" Target="../media/image148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4" Type="http://schemas.openxmlformats.org/officeDocument/2006/relationships/image" Target="../media/image15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3.png"/><Relationship Id="rId3" Type="http://schemas.openxmlformats.org/officeDocument/2006/relationships/image" Target="../media/image10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6.png"/><Relationship Id="rId3" Type="http://schemas.openxmlformats.org/officeDocument/2006/relationships/image" Target="../media/image16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gif"/><Relationship Id="rId6" Type="http://schemas.openxmlformats.org/officeDocument/2006/relationships/image" Target="../media/image29.png"/><Relationship Id="rId7" Type="http://schemas.openxmlformats.org/officeDocument/2006/relationships/image" Target="../media/image30.pdf"/><Relationship Id="rId8" Type="http://schemas.openxmlformats.org/officeDocument/2006/relationships/image" Target="../media/image31.png"/><Relationship Id="rId9" Type="http://schemas.openxmlformats.org/officeDocument/2006/relationships/image" Target="../media/image32.pdf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5667" y="285750"/>
            <a:ext cx="8307916" cy="2825750"/>
          </a:xfrm>
          <a:prstGeom prst="roundRect">
            <a:avLst/>
          </a:prstGeom>
          <a:gradFill flip="none" rotWithShape="1">
            <a:gsLst>
              <a:gs pos="0">
                <a:srgbClr val="CD0C0C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38100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rotWithShape="0">
              <a:srgbClr val="CD0C0C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1331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The road to the ElectroWeak Symmetry Breaking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632" y="4233325"/>
            <a:ext cx="7283215" cy="2270008"/>
          </a:xfrm>
        </p:spPr>
        <p:txBody>
          <a:bodyPr>
            <a:normAutofit fontScale="77500" lnSpcReduction="20000"/>
          </a:bodyPr>
          <a:lstStyle/>
          <a:p>
            <a:r>
              <a:rPr lang="en-US" sz="3765" b="1" dirty="0" smtClean="0">
                <a:solidFill>
                  <a:schemeClr val="tx1"/>
                </a:solidFill>
              </a:rPr>
              <a:t>14</a:t>
            </a:r>
            <a:r>
              <a:rPr lang="en-US" sz="3765" b="1" baseline="30000" dirty="0" smtClean="0">
                <a:solidFill>
                  <a:schemeClr val="tx1"/>
                </a:solidFill>
              </a:rPr>
              <a:t>th</a:t>
            </a:r>
            <a:r>
              <a:rPr lang="en-US" sz="3765" b="1" dirty="0" smtClean="0">
                <a:solidFill>
                  <a:schemeClr val="tx1"/>
                </a:solidFill>
              </a:rPr>
              <a:t> - 15</a:t>
            </a:r>
            <a:r>
              <a:rPr lang="en-US" sz="3765" b="1" baseline="30000" dirty="0" smtClean="0">
                <a:solidFill>
                  <a:schemeClr val="tx1"/>
                </a:solidFill>
              </a:rPr>
              <a:t>th</a:t>
            </a:r>
            <a:r>
              <a:rPr lang="en-US" sz="3765" b="1" dirty="0" smtClean="0">
                <a:solidFill>
                  <a:schemeClr val="tx1"/>
                </a:solidFill>
              </a:rPr>
              <a:t> </a:t>
            </a:r>
            <a:r>
              <a:rPr lang="en-US" sz="3765" b="1" dirty="0" smtClean="0">
                <a:solidFill>
                  <a:schemeClr val="tx1"/>
                </a:solidFill>
              </a:rPr>
              <a:t>Febru</a:t>
            </a:r>
            <a:r>
              <a:rPr lang="en-US" sz="3765" b="1" dirty="0" smtClean="0">
                <a:solidFill>
                  <a:schemeClr val="tx1"/>
                </a:solidFill>
              </a:rPr>
              <a:t>ary </a:t>
            </a:r>
            <a:r>
              <a:rPr lang="en-US" sz="3765" b="1" dirty="0" smtClean="0">
                <a:solidFill>
                  <a:schemeClr val="tx1"/>
                </a:solidFill>
              </a:rPr>
              <a:t>2012</a:t>
            </a:r>
          </a:p>
          <a:p>
            <a:r>
              <a:rPr lang="en-US" sz="3765" b="1" dirty="0" smtClean="0">
                <a:solidFill>
                  <a:schemeClr val="tx1"/>
                </a:solidFill>
              </a:rPr>
              <a:t>Seminar at</a:t>
            </a:r>
            <a:r>
              <a:rPr lang="en-US" sz="3765" b="1" dirty="0" smtClean="0">
                <a:solidFill>
                  <a:schemeClr val="tx1"/>
                </a:solidFill>
              </a:rPr>
              <a:t> DESY</a:t>
            </a:r>
          </a:p>
          <a:p>
            <a:endParaRPr lang="en-US" sz="3765" b="1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S.Bolognesi (Johns Hopkins University)</a:t>
            </a:r>
            <a:endParaRPr lang="en-US" dirty="0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568325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Shot 2012-01-17 at Tuesday 17 Jan,7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21" y="1408331"/>
            <a:ext cx="5973913" cy="4011442"/>
          </a:xfrm>
          <a:prstGeom prst="rect">
            <a:avLst/>
          </a:prstGeom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904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What’s next ?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6588125" y="3213100"/>
            <a:ext cx="1296988" cy="865188"/>
          </a:xfrm>
          <a:prstGeom prst="rightArrow">
            <a:avLst>
              <a:gd name="adj1" fmla="val 50000"/>
              <a:gd name="adj2" fmla="val 3747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rot="5400000">
            <a:off x="3924300" y="4581525"/>
            <a:ext cx="1296988" cy="865188"/>
          </a:xfrm>
          <a:prstGeom prst="rightArrow">
            <a:avLst>
              <a:gd name="adj1" fmla="val 50000"/>
              <a:gd name="adj2" fmla="val 3747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019925" y="28527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higher mass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924300" y="5734050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lower xsec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0" y="112395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-36513" y="-26988"/>
            <a:ext cx="9371013" cy="1143001"/>
          </a:xfrm>
        </p:spPr>
        <p:txBody>
          <a:bodyPr/>
          <a:lstStyle/>
          <a:p>
            <a:r>
              <a:rPr lang="en-US" sz="3600"/>
              <a:t>1 TeV masses: not anymore “the” Higgs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3850" y="1125538"/>
            <a:ext cx="561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→ </a:t>
            </a:r>
            <a:r>
              <a:rPr lang="en-US" b="1">
                <a:solidFill>
                  <a:srgbClr val="FF0000"/>
                </a:solidFill>
              </a:rPr>
              <a:t>General search for X→VV→4f: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011863" y="4819650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→ importance of </a:t>
            </a:r>
            <a:r>
              <a:rPr lang="en-US">
                <a:solidFill>
                  <a:srgbClr val="FF0000"/>
                </a:solidFill>
              </a:rPr>
              <a:t>semileptonic final states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1933575"/>
            <a:ext cx="5634037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23850" y="2436813"/>
            <a:ext cx="547211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23850" y="4668838"/>
            <a:ext cx="5472113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940425" y="2895600"/>
            <a:ext cx="3024188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None/>
            </a:pPr>
            <a:r>
              <a:rPr lang="en-US" dirty="0"/>
              <a:t>xsec larger than </a:t>
            </a:r>
            <a:r>
              <a:rPr lang="en-US" dirty="0" smtClean="0"/>
              <a:t>Higgs:</a:t>
            </a:r>
          </a:p>
          <a:p>
            <a:pPr>
              <a:spcBef>
                <a:spcPct val="50000"/>
              </a:spcBef>
              <a:buFont typeface="Wingdings" pitchFamily="-1" charset="2"/>
              <a:buNone/>
            </a:pPr>
            <a:endParaRPr lang="en-US" dirty="0"/>
          </a:p>
          <a:p>
            <a:pPr>
              <a:spcBef>
                <a:spcPct val="50000"/>
              </a:spcBef>
              <a:buFont typeface="Wingdings" pitchFamily="-1" charset="2"/>
              <a:buNone/>
            </a:pPr>
            <a:endParaRPr lang="en-US" dirty="0"/>
          </a:p>
          <a:p>
            <a:pPr>
              <a:spcBef>
                <a:spcPct val="50000"/>
              </a:spcBef>
              <a:buFont typeface="Wingdings" pitchFamily="-1" charset="2"/>
              <a:buNone/>
            </a:pPr>
            <a:r>
              <a:rPr lang="en-US" dirty="0"/>
              <a:t>at high mass still very low number of events per fb</a:t>
            </a:r>
            <a:r>
              <a:rPr lang="en-US" baseline="30000" dirty="0"/>
              <a:t>-1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356100" y="5173663"/>
            <a:ext cx="1295400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284663" y="5676900"/>
            <a:ext cx="1366837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 flipV="1">
            <a:off x="5724525" y="2581275"/>
            <a:ext cx="3603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5651500" y="4381500"/>
            <a:ext cx="3603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23850" y="1644650"/>
            <a:ext cx="388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RS Graviton vs SM Higgs: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3995738" y="1131888"/>
            <a:ext cx="482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/>
              <a:t>exotic models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Technicolor, 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084888" y="1420813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ExtraDimension, …)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3717" y="3217340"/>
            <a:ext cx="257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first, repeat “Higgs” search for different spin, width resonance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5795963" y="1936107"/>
            <a:ext cx="3025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CMS AN-2010-35:</a:t>
            </a:r>
            <a:r>
              <a:rPr lang="en-US" sz="1200" dirty="0" smtClean="0"/>
              <a:t>                                         </a:t>
            </a:r>
            <a:r>
              <a:rPr lang="en-US" sz="1200" b="1" dirty="0" smtClean="0"/>
              <a:t>Angular </a:t>
            </a:r>
            <a:r>
              <a:rPr lang="en-US" sz="1200" b="1" dirty="0"/>
              <a:t>Analysis of Resonances pp → X → ZZ</a:t>
            </a:r>
          </a:p>
        </p:txBody>
      </p:sp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6947" y="2351588"/>
            <a:ext cx="2711987" cy="30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ounded Rectangle 24"/>
          <p:cNvSpPr/>
          <p:nvPr/>
        </p:nvSpPr>
        <p:spPr>
          <a:xfrm>
            <a:off x="5836947" y="2011363"/>
            <a:ext cx="2984791" cy="643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-36513" y="9525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813" y="-102244"/>
            <a:ext cx="5627687" cy="1143001"/>
          </a:xfrm>
        </p:spPr>
        <p:txBody>
          <a:bodyPr/>
          <a:lstStyle/>
          <a:p>
            <a:r>
              <a:rPr lang="en-US" dirty="0"/>
              <a:t>Available results: ZZ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516438" y="2584450"/>
            <a:ext cx="138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244792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8650" y="1555750"/>
            <a:ext cx="50038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124075" y="2276475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low statistics</a:t>
            </a: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4427538" y="2852738"/>
            <a:ext cx="10795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284663" y="1341438"/>
            <a:ext cx="2341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MET control V+jets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258888" y="13414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ZZ→4l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563938" y="13414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ZZ→llnn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23850" y="981075"/>
            <a:ext cx="882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CDF search for G→ZZ</a:t>
            </a:r>
            <a:r>
              <a:rPr lang="en-US"/>
              <a:t>: same features discussed for high mass Higgs @ LHC </a:t>
            </a:r>
          </a:p>
        </p:txBody>
      </p:sp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127500"/>
            <a:ext cx="54102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827088" y="3911600"/>
            <a:ext cx="2665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ZZ→lljj</a:t>
            </a:r>
            <a:r>
              <a:rPr lang="en-US"/>
              <a:t>: large V+jets</a:t>
            </a:r>
          </a:p>
        </p:txBody>
      </p:sp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933825"/>
            <a:ext cx="31718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5867400" y="3933825"/>
            <a:ext cx="3203575" cy="2735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684213" y="3933825"/>
            <a:ext cx="489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3132138" y="1557338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940425" y="6394450"/>
            <a:ext cx="3382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arXiv:1111.3432v1 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-36513" y="89958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3506788" y="-65079"/>
            <a:ext cx="5637212" cy="1143000"/>
          </a:xfrm>
        </p:spPr>
        <p:txBody>
          <a:bodyPr/>
          <a:lstStyle/>
          <a:p>
            <a:r>
              <a:rPr lang="en-US" sz="4000" dirty="0"/>
              <a:t>Available results: W+2jets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072470"/>
            <a:ext cx="277177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9813" y="4143908"/>
            <a:ext cx="302418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 descr="CDFBump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404813"/>
            <a:ext cx="3529013" cy="3386137"/>
          </a:xfrm>
          <a:prstGeom prst="rect">
            <a:avLst/>
          </a:prstGeom>
          <a:noFill/>
        </p:spPr>
      </p:pic>
      <p:pic>
        <p:nvPicPr>
          <p:cNvPr id="13322" name="Picture 10" descr="CDFbump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689350"/>
            <a:ext cx="3302000" cy="3168650"/>
          </a:xfrm>
          <a:prstGeom prst="rect">
            <a:avLst/>
          </a:prstGeom>
          <a:noFill/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55650" y="188913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CDF “bump”</a:t>
            </a: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1226083"/>
            <a:ext cx="2732088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635375" y="1419225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ATLAS &amp; D0 xchecks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3635375" y="6514042"/>
            <a:ext cx="5329238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635375" y="1015998"/>
            <a:ext cx="5472112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rot="16200000">
            <a:off x="865184" y="3886201"/>
            <a:ext cx="5108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952451" y="-77382"/>
            <a:ext cx="520723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Control of </a:t>
            </a:r>
            <a:r>
              <a:rPr lang="en-US" dirty="0" err="1"/>
              <a:t>V+jets</a:t>
            </a:r>
            <a:endParaRPr lang="en-US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23850" y="3144902"/>
            <a:ext cx="6572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Improving </a:t>
            </a:r>
            <a:r>
              <a:rPr lang="en-US" dirty="0">
                <a:solidFill>
                  <a:srgbClr val="FF0000"/>
                </a:solidFill>
              </a:rPr>
              <a:t>theoretical </a:t>
            </a:r>
            <a:r>
              <a:rPr lang="en-US" dirty="0" smtClean="0">
                <a:solidFill>
                  <a:srgbClr val="FF0000"/>
                </a:solidFill>
              </a:rPr>
              <a:t>tools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Blackhat</a:t>
            </a:r>
            <a:r>
              <a:rPr lang="en-US" dirty="0"/>
              <a:t>, </a:t>
            </a:r>
            <a:r>
              <a:rPr lang="en-US" dirty="0" err="1"/>
              <a:t>Madgraph</a:t>
            </a:r>
            <a:r>
              <a:rPr lang="en-US" dirty="0"/>
              <a:t>, …)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23851" y="2087979"/>
            <a:ext cx="7274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Control region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Z→jj</a:t>
            </a:r>
            <a:r>
              <a:rPr lang="en-US" dirty="0"/>
              <a:t> sidebands)  has very low stat for M(lljj)</a:t>
            </a:r>
            <a:r>
              <a:rPr lang="en-US" dirty="0">
                <a:ea typeface="Arial" pitchFamily="-1" charset="0"/>
                <a:cs typeface="Arial" pitchFamily="-1" charset="0"/>
              </a:rPr>
              <a:t>~1 </a:t>
            </a:r>
            <a:r>
              <a:rPr lang="en-US" dirty="0" err="1">
                <a:ea typeface="Arial" pitchFamily="-1" charset="0"/>
                <a:cs typeface="Arial" pitchFamily="-1" charset="0"/>
              </a:rPr>
              <a:t>TeV</a:t>
            </a:r>
            <a:endParaRPr lang="en-US" dirty="0">
              <a:ea typeface="Arial" pitchFamily="-1" charset="0"/>
              <a:cs typeface="Arial" pitchFamily="-1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17738" y="3946580"/>
            <a:ext cx="6278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 rely on them to extrapolate </a:t>
            </a:r>
            <a:r>
              <a:rPr lang="en-US" dirty="0"/>
              <a:t>at higher energy/multiplicity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11189" y="3577248"/>
            <a:ext cx="4321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test them where we have statistics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1033869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323850" y="476250"/>
            <a:ext cx="504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QCD measurement</a:t>
            </a:r>
            <a:r>
              <a:rPr lang="en-US" dirty="0"/>
              <a:t> (jet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&gt;20-30 GeV):</a:t>
            </a:r>
          </a:p>
        </p:txBody>
      </p:sp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539750" y="836613"/>
            <a:ext cx="2808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→ syst. dominated by jet scale, PileUp removal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title"/>
          </p:nvPr>
        </p:nvSpPr>
        <p:spPr>
          <a:xfrm>
            <a:off x="4429677" y="-52915"/>
            <a:ext cx="4546600" cy="11430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V+</a:t>
            </a:r>
            <a:r>
              <a:rPr lang="en-US" b="1" dirty="0" err="1" smtClean="0">
                <a:solidFill>
                  <a:srgbClr val="FF0000"/>
                </a:solidFill>
              </a:rPr>
              <a:t>jets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3598863" y="1196975"/>
            <a:ext cx="5437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Data unfolded for detector effects → compared to </a:t>
            </a:r>
            <a:r>
              <a:rPr lang="en-US" dirty="0" smtClean="0"/>
              <a:t>NLO </a:t>
            </a:r>
            <a:r>
              <a:rPr lang="en-US" sz="1400" dirty="0" smtClean="0"/>
              <a:t>(</a:t>
            </a:r>
            <a:r>
              <a:rPr lang="en-US" sz="1400" dirty="0"/>
              <a:t>“</a:t>
            </a:r>
            <a:r>
              <a:rPr lang="en-US" sz="1400" dirty="0" err="1"/>
              <a:t>hadron</a:t>
            </a:r>
            <a:r>
              <a:rPr lang="en-US" sz="1400" dirty="0"/>
              <a:t> level”)</a:t>
            </a:r>
          </a:p>
        </p:txBody>
      </p:sp>
      <p:sp>
        <p:nvSpPr>
          <p:cNvPr id="13319" name="Text Box 18"/>
          <p:cNvSpPr txBox="1">
            <a:spLocks noChangeArrowheads="1"/>
          </p:cNvSpPr>
          <p:nvPr/>
        </p:nvSpPr>
        <p:spPr bwMode="auto">
          <a:xfrm>
            <a:off x="3348038" y="1843088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ATLAS:</a:t>
            </a:r>
          </a:p>
        </p:txBody>
      </p:sp>
      <p:pic>
        <p:nvPicPr>
          <p:cNvPr id="13327" name="Picture 17" descr="CDF_sy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15264"/>
            <a:ext cx="31702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4576490" y="1025004"/>
            <a:ext cx="4461679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23" name="Picture 22" descr="Screen Shot 2012-01-16 at Monday 16 Jan,6.1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700" y="2158829"/>
            <a:ext cx="3498246" cy="4294359"/>
          </a:xfrm>
          <a:prstGeom prst="rect">
            <a:avLst/>
          </a:prstGeom>
        </p:spPr>
      </p:pic>
      <p:pic>
        <p:nvPicPr>
          <p:cNvPr id="24" name="Picture 23" descr="Screen Shot 2012-01-16 at Monday 16 Jan,6.1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425" y="1677479"/>
            <a:ext cx="2345625" cy="2204653"/>
          </a:xfrm>
          <a:prstGeom prst="rect">
            <a:avLst/>
          </a:prstGeom>
        </p:spPr>
      </p:pic>
      <p:pic>
        <p:nvPicPr>
          <p:cNvPr id="25" name="Picture 24" descr="Screen Shot 2012-01-16 at Monday 16 Jan,6.1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815" y="3896516"/>
            <a:ext cx="2446644" cy="2975868"/>
          </a:xfrm>
          <a:prstGeom prst="rect">
            <a:avLst/>
          </a:prstGeom>
        </p:spPr>
      </p:pic>
      <p:pic>
        <p:nvPicPr>
          <p:cNvPr id="27" name="Picture 26" descr="Screen Shot 2012-01-17 at Tuesday 17 Jan,6.54 PM 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24" y="1452722"/>
            <a:ext cx="2843576" cy="2770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D0_Vjets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6507" y="1125538"/>
            <a:ext cx="5456237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2029295" y="-92718"/>
            <a:ext cx="5483225" cy="1143000"/>
          </a:xfrm>
        </p:spPr>
        <p:txBody>
          <a:bodyPr/>
          <a:lstStyle/>
          <a:p>
            <a:pPr eaLnBrk="1" hangingPunct="1"/>
            <a:r>
              <a:rPr lang="en-US" dirty="0" err="1"/>
              <a:t>V+jets</a:t>
            </a:r>
            <a:r>
              <a:rPr lang="en-US" dirty="0"/>
              <a:t> at </a:t>
            </a:r>
            <a:r>
              <a:rPr lang="en-US" dirty="0" err="1"/>
              <a:t>Tevatron</a:t>
            </a:r>
            <a:endParaRPr lang="en-US" dirty="0"/>
          </a:p>
        </p:txBody>
      </p:sp>
      <p:sp>
        <p:nvSpPr>
          <p:cNvPr id="14342" name="Oval 13"/>
          <p:cNvSpPr>
            <a:spLocks noChangeArrowheads="1"/>
          </p:cNvSpPr>
          <p:nvPr/>
        </p:nvSpPr>
        <p:spPr bwMode="auto">
          <a:xfrm>
            <a:off x="4210050" y="1804166"/>
            <a:ext cx="935038" cy="7921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290343" y="1494714"/>
            <a:ext cx="5472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At </a:t>
            </a:r>
            <a:r>
              <a:rPr lang="en-US" b="1" dirty="0"/>
              <a:t>low </a:t>
            </a:r>
            <a:r>
              <a:rPr lang="en-US" b="1" dirty="0" err="1"/>
              <a:t>p</a:t>
            </a:r>
            <a:r>
              <a:rPr lang="en-US" b="1" baseline="-25000" dirty="0" err="1"/>
              <a:t>T</a:t>
            </a:r>
            <a:r>
              <a:rPr lang="en-US" b="1" dirty="0"/>
              <a:t>, low multiplicity:</a:t>
            </a:r>
          </a:p>
        </p:txBody>
      </p:sp>
      <p:sp>
        <p:nvSpPr>
          <p:cNvPr id="14347" name="Rectangle 18"/>
          <p:cNvSpPr>
            <a:spLocks noChangeArrowheads="1"/>
          </p:cNvSpPr>
          <p:nvPr/>
        </p:nvSpPr>
        <p:spPr bwMode="auto">
          <a:xfrm>
            <a:off x="290343" y="2530505"/>
            <a:ext cx="3700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but </a:t>
            </a:r>
            <a:r>
              <a:rPr lang="en-US" b="1" dirty="0">
                <a:solidFill>
                  <a:srgbClr val="FF0000"/>
                </a:solidFill>
              </a:rPr>
              <a:t>results limited by </a:t>
            </a:r>
            <a:r>
              <a:rPr lang="en-US" b="1" dirty="0" err="1">
                <a:solidFill>
                  <a:srgbClr val="FF0000"/>
                </a:solidFill>
              </a:rPr>
              <a:t>systematics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348" name="Text Box 19"/>
          <p:cNvSpPr txBox="1">
            <a:spLocks noChangeArrowheads="1"/>
          </p:cNvSpPr>
          <p:nvPr/>
        </p:nvSpPr>
        <p:spPr bwMode="auto">
          <a:xfrm>
            <a:off x="506243" y="1804166"/>
            <a:ext cx="32784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interesting discrepancy data-NLO observed</a:t>
            </a:r>
          </a:p>
        </p:txBody>
      </p:sp>
      <p:sp>
        <p:nvSpPr>
          <p:cNvPr id="14349" name="Rectangle 20"/>
          <p:cNvSpPr>
            <a:spLocks noChangeArrowheads="1"/>
          </p:cNvSpPr>
          <p:nvPr/>
        </p:nvSpPr>
        <p:spPr bwMode="auto">
          <a:xfrm>
            <a:off x="290343" y="2897218"/>
            <a:ext cx="1770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→ new </a:t>
            </a:r>
            <a:r>
              <a:rPr lang="en-US" b="1" dirty="0" smtClean="0">
                <a:solidFill>
                  <a:srgbClr val="FF0000"/>
                </a:solidFill>
              </a:rPr>
              <a:t>variables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2" descr="D0_Vjets_2.JPG"/>
          <p:cNvPicPr>
            <a:picLocks noChangeAspect="1"/>
          </p:cNvPicPr>
          <p:nvPr/>
        </p:nvPicPr>
        <p:blipFill>
          <a:blip r:embed="rId4"/>
          <a:srcRect r="49025" b="126"/>
          <a:stretch>
            <a:fillRect/>
          </a:stretch>
        </p:blipFill>
        <p:spPr bwMode="auto">
          <a:xfrm>
            <a:off x="2915849" y="3920599"/>
            <a:ext cx="3248224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D0_Vjets_3.JPG"/>
          <p:cNvPicPr>
            <a:picLocks noChangeAspect="1"/>
          </p:cNvPicPr>
          <p:nvPr/>
        </p:nvPicPr>
        <p:blipFill>
          <a:blip r:embed="rId5"/>
          <a:srcRect r="50309"/>
          <a:stretch>
            <a:fillRect/>
          </a:stretch>
        </p:blipFill>
        <p:spPr bwMode="auto">
          <a:xfrm>
            <a:off x="6011863" y="3920599"/>
            <a:ext cx="3156149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49237" y="4005263"/>
            <a:ext cx="2954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D0 </a:t>
            </a:r>
            <a:r>
              <a:rPr lang="en-US" dirty="0">
                <a:solidFill>
                  <a:srgbClr val="FF0000"/>
                </a:solidFill>
              </a:rPr>
              <a:t>novel measurement: angular </a:t>
            </a:r>
            <a:r>
              <a:rPr lang="en-US" dirty="0" smtClean="0">
                <a:solidFill>
                  <a:srgbClr val="FF0000"/>
                </a:solidFill>
              </a:rPr>
              <a:t>correlations </a:t>
            </a:r>
            <a:r>
              <a:rPr lang="en-US" dirty="0" smtClean="0"/>
              <a:t>have much lower </a:t>
            </a:r>
            <a:r>
              <a:rPr lang="en-US" dirty="0" err="1" smtClean="0"/>
              <a:t>systematics</a:t>
            </a:r>
            <a:endParaRPr lang="en-US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4012" y="969851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/>
              <a:t>High mass: what’s new ?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42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Can we simply keep the same Higgs analysis strategy? Not at very high masses!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2262" y="2086768"/>
            <a:ext cx="6840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New experimental issues at very high mass (1 TeV and above)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2625" y="2453481"/>
            <a:ext cx="6408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X → boosted VV → </a:t>
            </a:r>
            <a:r>
              <a:rPr lang="en-US" b="1" dirty="0">
                <a:solidFill>
                  <a:srgbClr val="FF0000"/>
                </a:solidFill>
              </a:rPr>
              <a:t>jet merging (and nearby leptons)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23850" y="3284538"/>
            <a:ext cx="860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Unknown signal and very small background → no point in pushed optimization! Keep </a:t>
            </a:r>
            <a:r>
              <a:rPr lang="en-US" b="1" dirty="0">
                <a:solidFill>
                  <a:srgbClr val="FF0000"/>
                </a:solidFill>
              </a:rPr>
              <a:t>model independent approach</a:t>
            </a:r>
            <a:r>
              <a:rPr lang="en-US" dirty="0"/>
              <a:t> as much as possible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95288" y="4357688"/>
            <a:ext cx="5183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How to disentangle the various models?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187450" y="4868863"/>
            <a:ext cx="489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peak → mass and width, xsec and BR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180475" y="5310664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 spin</a:t>
            </a:r>
            <a:r>
              <a:rPr lang="en-US" dirty="0"/>
              <a:t>! → </a:t>
            </a:r>
            <a:r>
              <a:rPr lang="en-US" b="1" dirty="0">
                <a:solidFill>
                  <a:srgbClr val="FF0000"/>
                </a:solidFill>
              </a:rPr>
              <a:t>angular analysis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219700" y="4221163"/>
            <a:ext cx="1943100" cy="1512887"/>
            <a:chOff x="3470" y="2931"/>
            <a:chExt cx="1224" cy="953"/>
          </a:xfrm>
        </p:grpSpPr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4105" y="297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rot="-5400000">
              <a:off x="4105" y="297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3651" y="2931"/>
              <a:ext cx="771" cy="749"/>
            </a:xfrm>
            <a:custGeom>
              <a:avLst/>
              <a:gdLst/>
              <a:ahLst/>
              <a:cxnLst>
                <a:cxn ang="0">
                  <a:pos x="0" y="749"/>
                </a:cxn>
                <a:cxn ang="0">
                  <a:pos x="272" y="567"/>
                </a:cxn>
                <a:cxn ang="0">
                  <a:pos x="408" y="68"/>
                </a:cxn>
                <a:cxn ang="0">
                  <a:pos x="499" y="159"/>
                </a:cxn>
                <a:cxn ang="0">
                  <a:pos x="544" y="476"/>
                </a:cxn>
                <a:cxn ang="0">
                  <a:pos x="771" y="749"/>
                </a:cxn>
              </a:cxnLst>
              <a:rect l="0" t="0" r="r" b="b"/>
              <a:pathLst>
                <a:path w="771" h="749">
                  <a:moveTo>
                    <a:pt x="0" y="749"/>
                  </a:moveTo>
                  <a:cubicBezTo>
                    <a:pt x="102" y="715"/>
                    <a:pt x="204" y="681"/>
                    <a:pt x="272" y="567"/>
                  </a:cubicBezTo>
                  <a:cubicBezTo>
                    <a:pt x="340" y="453"/>
                    <a:pt x="370" y="136"/>
                    <a:pt x="408" y="68"/>
                  </a:cubicBezTo>
                  <a:cubicBezTo>
                    <a:pt x="446" y="0"/>
                    <a:pt x="476" y="91"/>
                    <a:pt x="499" y="159"/>
                  </a:cubicBezTo>
                  <a:cubicBezTo>
                    <a:pt x="522" y="227"/>
                    <a:pt x="499" y="378"/>
                    <a:pt x="544" y="476"/>
                  </a:cubicBezTo>
                  <a:cubicBezTo>
                    <a:pt x="589" y="574"/>
                    <a:pt x="733" y="703"/>
                    <a:pt x="771" y="74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3560" y="2931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3470" y="3702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0" y="119433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sz="4000"/>
              <a:t>&gt;1 TeV M(ZZ)→4f : jet merging (1)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8313" y="125571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Jet merging: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580063" y="1327150"/>
            <a:ext cx="3313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Symbol" pitchFamily="-1" charset="2"/>
              </a:rPr>
              <a:t>D</a:t>
            </a:r>
            <a:r>
              <a:rPr lang="en-US" dirty="0"/>
              <a:t>R 0.8 (CA) → M</a:t>
            </a:r>
            <a:r>
              <a:rPr lang="en-US" baseline="-25000" dirty="0"/>
              <a:t>X</a:t>
            </a:r>
            <a:r>
              <a:rPr lang="en-US" dirty="0"/>
              <a:t>&gt;600 GeV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580063" y="1752600"/>
            <a:ext cx="3313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Symbol" pitchFamily="-1" charset="2"/>
              </a:rPr>
              <a:t>D</a:t>
            </a:r>
            <a:r>
              <a:rPr lang="en-US" dirty="0"/>
              <a:t>R 0.5 (</a:t>
            </a:r>
            <a:r>
              <a:rPr lang="en-US" dirty="0" err="1"/>
              <a:t>Akt</a:t>
            </a:r>
            <a:r>
              <a:rPr lang="en-US" dirty="0"/>
              <a:t>) → M</a:t>
            </a:r>
            <a:r>
              <a:rPr lang="en-US" baseline="-25000" dirty="0"/>
              <a:t>X</a:t>
            </a:r>
            <a:r>
              <a:rPr lang="en-US" dirty="0"/>
              <a:t>&gt;900 GeV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0" y="118268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approx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500563" y="15414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84213" y="2555232"/>
            <a:ext cx="676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Handles to </a:t>
            </a:r>
            <a:r>
              <a:rPr lang="en-US" dirty="0"/>
              <a:t>distinguish </a:t>
            </a:r>
            <a:r>
              <a:rPr lang="en-US" dirty="0" err="1"/>
              <a:t>wrt</a:t>
            </a:r>
            <a:r>
              <a:rPr lang="en-US" dirty="0"/>
              <a:t> to jets from QCD (</a:t>
            </a:r>
            <a:r>
              <a:rPr lang="en-US" dirty="0" err="1"/>
              <a:t>eg</a:t>
            </a:r>
            <a:r>
              <a:rPr lang="en-US" dirty="0"/>
              <a:t>, X→ZZ→2l2j VS </a:t>
            </a:r>
            <a:r>
              <a:rPr lang="en-US" dirty="0" err="1"/>
              <a:t>Z+jets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84213" y="2976401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jet mass</a:t>
            </a:r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636" y="3357563"/>
            <a:ext cx="446405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326311" y="3214688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ttbar → WW→ln (jj)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829923" y="3214688"/>
            <a:ext cx="1655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/>
              <a:t>CMS EXO-11-006</a:t>
            </a:r>
          </a:p>
        </p:txBody>
      </p:sp>
      <p:pic>
        <p:nvPicPr>
          <p:cNvPr id="19483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182688"/>
            <a:ext cx="223202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84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903413"/>
            <a:ext cx="1081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0" y="96150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23850" y="1456064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jet radiation</a:t>
            </a:r>
            <a:r>
              <a:rPr lang="en-US" b="1" dirty="0"/>
              <a:t>: </a:t>
            </a:r>
          </a:p>
        </p:txBody>
      </p:sp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8078" y="2311173"/>
            <a:ext cx="579755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4345291" y="1853973"/>
            <a:ext cx="337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soft/collinear singularity in QCD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1463978" y="1853973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 singularity, just decay!</a:t>
            </a:r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-80961"/>
            <a:ext cx="8229600" cy="1143001"/>
          </a:xfrm>
          <a:noFill/>
          <a:ln/>
        </p:spPr>
        <p:txBody>
          <a:bodyPr/>
          <a:lstStyle/>
          <a:p>
            <a:r>
              <a:rPr lang="en-US" dirty="0"/>
              <a:t>Jet merging (2)</a:t>
            </a:r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>
            <a:off x="4170112" y="1780948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842450" y="5763548"/>
            <a:ext cx="20146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by David </a:t>
            </a:r>
            <a:r>
              <a:rPr lang="en-US" sz="1400" dirty="0" err="1"/>
              <a:t>Krohn</a:t>
            </a:r>
            <a:r>
              <a:rPr lang="en-US" sz="1400" dirty="0"/>
              <a:t> (Harvard)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57200" y="5763548"/>
            <a:ext cx="248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JHU seminar: </a:t>
            </a:r>
            <a:r>
              <a:rPr lang="en-US" sz="1400" b="1" dirty="0"/>
              <a:t>Path-Integral Jets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457200" y="6029840"/>
            <a:ext cx="8497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www.pha.jhu.edu/groups/particle-theory/seminars/talks/F11/talk.khron.pdf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32796" y="1079928"/>
            <a:ext cx="676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Handles to </a:t>
            </a:r>
            <a:r>
              <a:rPr lang="en-US" dirty="0"/>
              <a:t>distinguish </a:t>
            </a:r>
            <a:r>
              <a:rPr lang="en-US" dirty="0" err="1"/>
              <a:t>wrt</a:t>
            </a:r>
            <a:r>
              <a:rPr lang="en-US" dirty="0"/>
              <a:t> to jets from QCD (</a:t>
            </a:r>
            <a:r>
              <a:rPr lang="en-US" dirty="0" err="1"/>
              <a:t>eg</a:t>
            </a:r>
            <a:r>
              <a:rPr lang="en-US" dirty="0"/>
              <a:t>, X→ZZ→2l2j VS </a:t>
            </a:r>
            <a:r>
              <a:rPr lang="en-US" dirty="0" err="1"/>
              <a:t>Z+jets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36272" y="5763548"/>
            <a:ext cx="5038839" cy="5823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98267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755650" y="2099289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</a:t>
            </a:r>
            <a:r>
              <a:rPr lang="en-US" b="1" dirty="0"/>
              <a:t>Status: </a:t>
            </a:r>
            <a:r>
              <a:rPr lang="en-US" dirty="0" smtClean="0">
                <a:solidFill>
                  <a:srgbClr val="FF0000"/>
                </a:solidFill>
              </a:rPr>
              <a:t>CMS </a:t>
            </a:r>
            <a:r>
              <a:rPr lang="en-US" dirty="0">
                <a:solidFill>
                  <a:srgbClr val="FF0000"/>
                </a:solidFill>
              </a:rPr>
              <a:t>results</a:t>
            </a:r>
            <a:r>
              <a:rPr lang="en-US" dirty="0"/>
              <a:t> in a </a:t>
            </a:r>
            <a:r>
              <a:rPr lang="en-US" dirty="0" smtClean="0"/>
              <a:t>nutshell, focusing on </a:t>
            </a:r>
            <a:r>
              <a:rPr lang="en-US" dirty="0" smtClean="0">
                <a:solidFill>
                  <a:srgbClr val="FF0000"/>
                </a:solidFill>
              </a:rPr>
              <a:t>high mass H-&gt;VV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034176" y="3260305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/>
              <a:t>move to </a:t>
            </a:r>
            <a:r>
              <a:rPr lang="en-US" b="1" dirty="0">
                <a:solidFill>
                  <a:srgbClr val="FF0000"/>
                </a:solidFill>
              </a:rPr>
              <a:t>larger </a:t>
            </a:r>
            <a:r>
              <a:rPr lang="en-US" b="1" dirty="0" smtClean="0">
                <a:solidFill>
                  <a:srgbClr val="FF0000"/>
                </a:solidFill>
              </a:rPr>
              <a:t>mass (&gt;600 GeV beyond SM)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034176" y="4732332"/>
            <a:ext cx="7112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dirty="0" smtClean="0"/>
              <a:t> improve </a:t>
            </a:r>
            <a:r>
              <a:rPr lang="en-US" dirty="0"/>
              <a:t>sensitivity 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smaller </a:t>
            </a:r>
            <a:r>
              <a:rPr lang="en-US" b="1" dirty="0">
                <a:solidFill>
                  <a:srgbClr val="FF0000"/>
                </a:solidFill>
              </a:rPr>
              <a:t>xsec</a:t>
            </a:r>
            <a:r>
              <a:rPr lang="en-US" b="1" dirty="0" smtClean="0">
                <a:solidFill>
                  <a:srgbClr val="FF0000"/>
                </a:solidFill>
              </a:rPr>
              <a:t> -&gt; Vector Boson Fusion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755650" y="5735819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The final arbiter: </a:t>
            </a:r>
            <a:r>
              <a:rPr lang="en-US" dirty="0">
                <a:solidFill>
                  <a:srgbClr val="FF0000"/>
                </a:solidFill>
              </a:rPr>
              <a:t>VV scattering</a:t>
            </a: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0" y="120491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0" y="653520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0" y="6535208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5651500" y="6535208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/>
              <a:t>S.Bolognesi (Johns Hopkins University)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4211638" y="6535208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55650" y="1518924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 smtClean="0"/>
              <a:t> The Higgs boson and the </a:t>
            </a:r>
            <a:r>
              <a:rPr lang="en-US" dirty="0" smtClean="0">
                <a:solidFill>
                  <a:srgbClr val="FF0000"/>
                </a:solidFill>
              </a:rPr>
              <a:t>ElectroWeak Symmetry Breaking (EWSB)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812" y="3627017"/>
            <a:ext cx="410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control of V+jets background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55379" y="3957657"/>
            <a:ext cx="410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jet merging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51805" y="4299437"/>
            <a:ext cx="410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signal characterization (angular analysis)</a:t>
            </a:r>
            <a:endParaRPr lang="en-US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55650" y="2733171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What’s next 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5379" y="5130072"/>
            <a:ext cx="633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control of V</a:t>
            </a:r>
            <a:r>
              <a:rPr lang="en-US" dirty="0"/>
              <a:t>V</a:t>
            </a:r>
            <a:r>
              <a:rPr lang="en-US" dirty="0" smtClean="0"/>
              <a:t> 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4906963" cy="1143000"/>
          </a:xfrm>
        </p:spPr>
        <p:txBody>
          <a:bodyPr/>
          <a:lstStyle/>
          <a:p>
            <a:r>
              <a:rPr lang="en-US"/>
              <a:t>Jet pruning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60350"/>
            <a:ext cx="3411537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23850" y="1412875"/>
            <a:ext cx="4176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1" charset="2"/>
              <a:buChar char="q"/>
            </a:pPr>
            <a:r>
              <a:rPr lang="en-US"/>
              <a:t> Remove all parts of the jet which are</a:t>
            </a:r>
            <a:r>
              <a:rPr lang="en-US" i="1"/>
              <a:t> </a:t>
            </a:r>
            <a:r>
              <a:rPr lang="en-US"/>
              <a:t>soft and wide angle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39750" y="3573463"/>
            <a:ext cx="374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Boosted objects mass reconstruction improved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68313" y="2781300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1" charset="2"/>
              <a:buChar char="q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QCD jets mass substantially decreased</a:t>
            </a:r>
            <a:r>
              <a:rPr lang="en-US"/>
              <a:t> -&gt; lower backgrounds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95288" y="5013325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Typically used for boosted top or boosted H→bb …</a:t>
            </a:r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2781300"/>
            <a:ext cx="455612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4284663" y="2997200"/>
            <a:ext cx="10080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3492500" y="4005263"/>
            <a:ext cx="19431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7402513" y="2997200"/>
            <a:ext cx="1490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arXiv:0912.0033v1</a:t>
            </a: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0" y="1152000"/>
            <a:ext cx="5157788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US"/>
              <a:t>Example in X→ZZ→2l2j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68313" y="1341438"/>
            <a:ext cx="6408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First look at Z boosted (no numbers yet) …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076825" y="1485900"/>
            <a:ext cx="2411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M</a:t>
            </a:r>
            <a:r>
              <a:rPr lang="en-US" baseline="-25000" dirty="0"/>
              <a:t>G</a:t>
            </a:r>
            <a:r>
              <a:rPr lang="en-US" dirty="0"/>
              <a:t> 1500 GeV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076825" y="112553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RS Graviton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076825" y="18462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CA 0.8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68313" y="1639244"/>
            <a:ext cx="3313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preliminary, A.Bonato, R.Covarelli</a:t>
            </a:r>
          </a:p>
        </p:txBody>
      </p:sp>
      <p:pic>
        <p:nvPicPr>
          <p:cNvPr id="25620" name="Picture 20" descr="PythiaGZZ2m2j_1500_CA8_J1Mass_withpruning"/>
          <p:cNvPicPr>
            <a:picLocks noChangeAspect="1" noChangeArrowheads="1"/>
          </p:cNvPicPr>
          <p:nvPr/>
        </p:nvPicPr>
        <p:blipFill>
          <a:blip r:embed="rId2"/>
          <a:srcRect r="31993" b="31152"/>
          <a:stretch>
            <a:fillRect/>
          </a:stretch>
        </p:blipFill>
        <p:spPr bwMode="auto">
          <a:xfrm>
            <a:off x="9407" y="2608438"/>
            <a:ext cx="4487010" cy="3637205"/>
          </a:xfrm>
          <a:prstGeom prst="rect">
            <a:avLst/>
          </a:prstGeom>
          <a:noFill/>
        </p:spPr>
      </p:pic>
      <p:pic>
        <p:nvPicPr>
          <p:cNvPr id="25621" name="Picture 21" descr="ZJetsMadgraph_CA8_J1Mass_withpruning_log"/>
          <p:cNvPicPr>
            <a:picLocks noChangeAspect="1" noChangeArrowheads="1"/>
          </p:cNvPicPr>
          <p:nvPr/>
        </p:nvPicPr>
        <p:blipFill>
          <a:blip r:embed="rId3"/>
          <a:srcRect r="26111" b="31330"/>
          <a:stretch>
            <a:fillRect/>
          </a:stretch>
        </p:blipFill>
        <p:spPr bwMode="auto">
          <a:xfrm>
            <a:off x="4619040" y="2640195"/>
            <a:ext cx="4928007" cy="3668111"/>
          </a:xfrm>
          <a:prstGeom prst="rect">
            <a:avLst/>
          </a:prstGeom>
          <a:noFill/>
        </p:spPr>
      </p:pic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984790" y="2230324"/>
            <a:ext cx="21761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X-&gt;ZZ-&gt;2l2q signal</a:t>
            </a:r>
            <a:endParaRPr lang="en-US" b="1" dirty="0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6394539" y="2270863"/>
            <a:ext cx="1439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Z+jets</a:t>
            </a:r>
            <a:endParaRPr lang="en-US" b="1" dirty="0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900113" y="3213100"/>
            <a:ext cx="216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3333FF"/>
                </a:solidFill>
              </a:rPr>
              <a:t>before jet pruning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900113" y="3494088"/>
            <a:ext cx="2160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after jet pruning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6659563" y="3160713"/>
            <a:ext cx="2160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3333FF"/>
                </a:solidFill>
              </a:rPr>
              <a:t>before jet pruning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6659563" y="3441700"/>
            <a:ext cx="216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after jet pruning</a:t>
            </a: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0" y="100383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-36513" y="-100013"/>
            <a:ext cx="6707188" cy="114300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Angular analysis </a:t>
            </a:r>
            <a:r>
              <a:rPr lang="en-US" dirty="0"/>
              <a:t>(1)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6192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X→ZZ→4f </a:t>
            </a:r>
            <a:r>
              <a:rPr lang="en-US">
                <a:solidFill>
                  <a:srgbClr val="FF0000"/>
                </a:solidFill>
              </a:rPr>
              <a:t>decay kinematic fully defined by 5 angles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68313" y="161131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signal (M</a:t>
            </a:r>
            <a:r>
              <a:rPr lang="en-US" baseline="-25000"/>
              <a:t>X</a:t>
            </a:r>
            <a:r>
              <a:rPr lang="en-US"/>
              <a:t> 250):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-242888"/>
            <a:ext cx="2627312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900238"/>
            <a:ext cx="7129463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7" name="Text Box 11"/>
          <p:cNvSpPr txBox="1">
            <a:spLocks noChangeArrowheads="1"/>
          </p:cNvSpPr>
          <p:nvPr/>
        </p:nvSpPr>
        <p:spPr bwMode="auto">
          <a:xfrm rot="5400000">
            <a:off x="7251700" y="2903819"/>
            <a:ext cx="2954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MC from Johns Hopkins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11188" y="22606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0+</a:t>
            </a:r>
            <a:r>
              <a:rPr lang="en-US"/>
              <a:t> , </a:t>
            </a:r>
            <a:r>
              <a:rPr lang="en-US">
                <a:solidFill>
                  <a:srgbClr val="3333FF"/>
                </a:solidFill>
              </a:rPr>
              <a:t>0-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39750" y="34766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1+</a:t>
            </a:r>
            <a:r>
              <a:rPr lang="en-US"/>
              <a:t> , </a:t>
            </a:r>
            <a:r>
              <a:rPr lang="en-US">
                <a:solidFill>
                  <a:srgbClr val="3333FF"/>
                </a:solidFill>
              </a:rPr>
              <a:t>1-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50825" y="4845050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2+m</a:t>
            </a:r>
            <a:r>
              <a:rPr lang="en-US"/>
              <a:t> , </a:t>
            </a:r>
            <a:r>
              <a:rPr lang="en-US">
                <a:solidFill>
                  <a:srgbClr val="33CC33"/>
                </a:solidFill>
              </a:rPr>
              <a:t>2+L</a:t>
            </a:r>
            <a:r>
              <a:rPr lang="en-US"/>
              <a:t> , </a:t>
            </a:r>
            <a:r>
              <a:rPr lang="en-US">
                <a:solidFill>
                  <a:srgbClr val="3333FF"/>
                </a:solidFill>
              </a:rPr>
              <a:t>2-</a:t>
            </a:r>
          </a:p>
        </p:txBody>
      </p:sp>
      <p:sp>
        <p:nvSpPr>
          <p:cNvPr id="29711" name="AutoShape 15"/>
          <p:cNvSpPr>
            <a:spLocks/>
          </p:cNvSpPr>
          <p:nvPr/>
        </p:nvSpPr>
        <p:spPr bwMode="auto">
          <a:xfrm rot="-5400000">
            <a:off x="3382963" y="495300"/>
            <a:ext cx="144462" cy="2808288"/>
          </a:xfrm>
          <a:prstGeom prst="rightBrace">
            <a:avLst>
              <a:gd name="adj1" fmla="val 16199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987675" y="146843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X→ZZ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435600" y="141287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 decays</a:t>
            </a:r>
          </a:p>
        </p:txBody>
      </p:sp>
      <p:sp>
        <p:nvSpPr>
          <p:cNvPr id="29714" name="AutoShape 18"/>
          <p:cNvSpPr>
            <a:spLocks/>
          </p:cNvSpPr>
          <p:nvPr/>
        </p:nvSpPr>
        <p:spPr bwMode="auto">
          <a:xfrm rot="-5400000">
            <a:off x="6480176" y="495300"/>
            <a:ext cx="144462" cy="2808287"/>
          </a:xfrm>
          <a:prstGeom prst="rightBrace">
            <a:avLst>
              <a:gd name="adj1" fmla="val 16199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092816" y="3783025"/>
            <a:ext cx="4608533" cy="26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0" y="931332"/>
            <a:ext cx="6300788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437063"/>
            <a:ext cx="74898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33375"/>
            <a:ext cx="3362325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50825" y="1196975"/>
            <a:ext cx="4897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Can be clearly used to disentangle different signals… but </a:t>
            </a:r>
            <a:r>
              <a:rPr lang="en-US">
                <a:solidFill>
                  <a:srgbClr val="FF0000"/>
                </a:solidFill>
              </a:rPr>
              <a:t>what about background?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50825" y="2139950"/>
            <a:ext cx="604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Already used in </a:t>
            </a:r>
            <a:r>
              <a:rPr lang="en-US" dirty="0">
                <a:solidFill>
                  <a:srgbClr val="FF0000"/>
                </a:solidFill>
              </a:rPr>
              <a:t>H→ZZ→2l2q: cut on likelihood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2625" y="2852738"/>
            <a:ext cx="453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Z+jets from MC: no correlations, 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50825" y="3716338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To optimize further (</a:t>
            </a:r>
            <a:r>
              <a:rPr lang="en-US">
                <a:solidFill>
                  <a:srgbClr val="FF0000"/>
                </a:solidFill>
              </a:rPr>
              <a:t>multidimensional fit</a:t>
            </a:r>
            <a:r>
              <a:rPr lang="en-US"/>
              <a:t>), need full theoretical description of background: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39750" y="436562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/>
              <a:t> qq → ZZ: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39750" y="6021388"/>
            <a:ext cx="712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/>
              <a:t> gg also available → can be used to disentangle qq-gg!! 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682625" y="24923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signal: ideal </a:t>
            </a:r>
            <a:r>
              <a:rPr lang="en-US">
                <a:ea typeface="Arial" pitchFamily="-1" charset="0"/>
                <a:cs typeface="Arial" pitchFamily="-1" charset="0"/>
              </a:rPr>
              <a:t>× uncorr. accept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817563" y="3141663"/>
            <a:ext cx="332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(background from jj sidebands)</a:t>
            </a:r>
          </a:p>
        </p:txBody>
      </p:sp>
      <p:sp>
        <p:nvSpPr>
          <p:cNvPr id="31765" name="Rectangle 21"/>
          <p:cNvSpPr>
            <a:spLocks noGrp="1" noChangeArrowheads="1"/>
          </p:cNvSpPr>
          <p:nvPr>
            <p:ph type="title"/>
          </p:nvPr>
        </p:nvSpPr>
        <p:spPr>
          <a:xfrm>
            <a:off x="-396875" y="-100013"/>
            <a:ext cx="6707188" cy="1143001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Angular analysis </a:t>
            </a:r>
            <a:r>
              <a:rPr lang="en-US" dirty="0"/>
              <a:t>(2)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V="1">
            <a:off x="5003800" y="1700213"/>
            <a:ext cx="7921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6302375" y="115888"/>
            <a:ext cx="259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CMS PAS -11- 017</a:t>
            </a: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0" y="1021822"/>
            <a:ext cx="542925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Shot 2012-01-17 at Tuesday 17 Jan,7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21" y="1408331"/>
            <a:ext cx="5973913" cy="4011442"/>
          </a:xfrm>
          <a:prstGeom prst="rect">
            <a:avLst/>
          </a:prstGeom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613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What’s next ?</a:t>
            </a:r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6588125" y="3213100"/>
            <a:ext cx="1296988" cy="865188"/>
          </a:xfrm>
          <a:prstGeom prst="rightArrow">
            <a:avLst>
              <a:gd name="adj1" fmla="val 50000"/>
              <a:gd name="adj2" fmla="val 3747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 rot="5400000">
            <a:off x="3924300" y="4581525"/>
            <a:ext cx="1296988" cy="865188"/>
          </a:xfrm>
          <a:prstGeom prst="rightArrow">
            <a:avLst>
              <a:gd name="adj1" fmla="val 50000"/>
              <a:gd name="adj2" fmla="val 3747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7019925" y="28527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higher mass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924300" y="5734050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lower xsec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0" y="100541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44665"/>
            <a:ext cx="460851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63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6708" y="663668"/>
            <a:ext cx="3898867" cy="334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-432864" y="-152928"/>
            <a:ext cx="5915025" cy="114300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Improve</a:t>
            </a:r>
            <a:r>
              <a:rPr lang="en-US" dirty="0" smtClean="0">
                <a:solidFill>
                  <a:srgbClr val="FF0000"/>
                </a:solidFill>
              </a:rPr>
              <a:t> sensitivity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755650" y="4470121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/>
              <a:t> Improve theoretical control of 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403351" y="4835085"/>
            <a:ext cx="6562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signal</a:t>
            </a:r>
            <a:r>
              <a:rPr lang="en-US" dirty="0"/>
              <a:t>: →  </a:t>
            </a:r>
            <a:r>
              <a:rPr lang="en-US" dirty="0">
                <a:solidFill>
                  <a:srgbClr val="FF0000"/>
                </a:solidFill>
              </a:rPr>
              <a:t>NNLO&amp;NNLL</a:t>
            </a:r>
            <a:r>
              <a:rPr lang="en-US" dirty="0"/>
              <a:t> effects, precise </a:t>
            </a:r>
            <a:r>
              <a:rPr lang="en-US" dirty="0">
                <a:solidFill>
                  <a:srgbClr val="FF0000"/>
                </a:solidFill>
              </a:rPr>
              <a:t>mass shape</a:t>
            </a:r>
            <a:r>
              <a:rPr lang="en-US" dirty="0"/>
              <a:t> </a:t>
            </a:r>
            <a:r>
              <a:rPr lang="en-US" dirty="0" smtClean="0"/>
              <a:t>prediction,  </a:t>
            </a:r>
            <a:r>
              <a:rPr lang="en-US" dirty="0" smtClean="0">
                <a:solidFill>
                  <a:srgbClr val="FF0000"/>
                </a:solidFill>
              </a:rPr>
              <a:t>signal-background interference </a:t>
            </a:r>
            <a:r>
              <a:rPr lang="en-US" dirty="0" smtClean="0"/>
              <a:t>(back-up) </a:t>
            </a:r>
            <a:endParaRPr lang="en-US" dirty="0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403350" y="5825706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background: →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control of </a:t>
            </a:r>
            <a:r>
              <a:rPr lang="en-US" dirty="0">
                <a:solidFill>
                  <a:srgbClr val="FF0000"/>
                </a:solidFill>
              </a:rPr>
              <a:t>ZZ, WW </a:t>
            </a:r>
            <a:r>
              <a:rPr lang="en-US" dirty="0" err="1">
                <a:solidFill>
                  <a:srgbClr val="FF0000"/>
                </a:solidFill>
              </a:rPr>
              <a:t>ewk</a:t>
            </a:r>
            <a:r>
              <a:rPr lang="en-US" dirty="0"/>
              <a:t> continuum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755650" y="4073429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 dirty="0"/>
              <a:t> Factor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>
                <a:solidFill>
                  <a:srgbClr val="FF0000"/>
                </a:solidFill>
              </a:rPr>
              <a:t>in luminosity</a:t>
            </a:r>
            <a:r>
              <a:rPr lang="en-US" dirty="0"/>
              <a:t> </a:t>
            </a:r>
            <a:r>
              <a:rPr lang="en-US" dirty="0" err="1"/>
              <a:t>wrt</a:t>
            </a:r>
            <a:r>
              <a:rPr lang="en-US" dirty="0"/>
              <a:t> to present results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179388" y="1023407"/>
            <a:ext cx="417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b="1" dirty="0"/>
              <a:t> WHY? Models with lower xsec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23850" y="3663923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b="1"/>
              <a:t> HOW?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395288" y="1351226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Ex of </a:t>
            </a:r>
            <a:r>
              <a:rPr lang="en-US" dirty="0">
                <a:solidFill>
                  <a:srgbClr val="FF0000"/>
                </a:solidFill>
              </a:rPr>
              <a:t>(light) composite </a:t>
            </a:r>
            <a:r>
              <a:rPr lang="en-US" dirty="0" err="1" smtClean="0">
                <a:solidFill>
                  <a:srgbClr val="FF0000"/>
                </a:solidFill>
              </a:rPr>
              <a:t>higgs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889" y="1717939"/>
            <a:ext cx="28797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1403350" y="5416260"/>
            <a:ext cx="656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(studied in the Higgs Xsec WG and documented in 2 Yellow Report)</a:t>
            </a:r>
            <a:endParaRPr lang="en-US" sz="1400" dirty="0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580063" y="33659"/>
            <a:ext cx="3542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First LHC to </a:t>
            </a:r>
            <a:r>
              <a:rPr lang="en-US" sz="1400" dirty="0" err="1"/>
              <a:t>Terascale</a:t>
            </a:r>
            <a:r>
              <a:rPr lang="en-US" sz="1400" dirty="0"/>
              <a:t> Workshop (Sept 2011):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678081" y="292596"/>
            <a:ext cx="24441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LCH at LHC</a:t>
            </a:r>
            <a:r>
              <a:rPr lang="en-US" sz="1400" dirty="0"/>
              <a:t> by J.R. Espinoza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580063" y="50264"/>
            <a:ext cx="3455987" cy="5823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0" y="866259"/>
            <a:ext cx="5146708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1429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err="1">
                <a:solidFill>
                  <a:srgbClr val="FF0000"/>
                </a:solidFill>
              </a:rPr>
              <a:t>Diboson</a:t>
            </a:r>
            <a:r>
              <a:rPr lang="en-US" sz="4000" b="1" dirty="0">
                <a:solidFill>
                  <a:srgbClr val="FF0000"/>
                </a:solidFill>
              </a:rPr>
              <a:t> production (WW,WZ,ZZ)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539750" y="3771798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SM test: TGC</a:t>
            </a:r>
            <a:r>
              <a:rPr lang="en-US"/>
              <a:t> fixed by ewk gauge structure 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82625" y="4141335"/>
            <a:ext cx="8713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→ any deviation from SM in VV xsec is direct hint of NP in </a:t>
            </a:r>
            <a:r>
              <a:rPr lang="en-US" dirty="0" err="1"/>
              <a:t>bosonic</a:t>
            </a:r>
            <a:r>
              <a:rPr lang="en-US" dirty="0"/>
              <a:t> sector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539750" y="4742233"/>
            <a:ext cx="604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Backgrounds for </a:t>
            </a:r>
            <a:r>
              <a:rPr lang="en-US">
                <a:solidFill>
                  <a:srgbClr val="FF0000"/>
                </a:solidFill>
              </a:rPr>
              <a:t>high mass Higgs→VV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79388" y="1181942"/>
            <a:ext cx="8726487" cy="2160588"/>
            <a:chOff x="309563" y="2636838"/>
            <a:chExt cx="8726487" cy="2160587"/>
          </a:xfrm>
        </p:grpSpPr>
        <p:pic>
          <p:nvPicPr>
            <p:cNvPr id="23566" name="Picture 14"/>
            <p:cNvPicPr>
              <a:picLocks noChangeAspect="1" noChangeArrowheads="1"/>
            </p:cNvPicPr>
            <p:nvPr/>
          </p:nvPicPr>
          <p:blipFill>
            <a:blip r:embed="rId2"/>
            <a:srcRect r="32497"/>
            <a:stretch>
              <a:fillRect/>
            </a:stretch>
          </p:blipFill>
          <p:spPr bwMode="auto">
            <a:xfrm>
              <a:off x="309563" y="3135313"/>
              <a:ext cx="3816350" cy="1223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Picture 15"/>
            <p:cNvPicPr>
              <a:picLocks noChangeAspect="1" noChangeArrowheads="1"/>
            </p:cNvPicPr>
            <p:nvPr/>
          </p:nvPicPr>
          <p:blipFill>
            <a:blip r:embed="rId2"/>
            <a:srcRect l="68900"/>
            <a:stretch>
              <a:fillRect/>
            </a:stretch>
          </p:blipFill>
          <p:spPr bwMode="auto">
            <a:xfrm>
              <a:off x="5630863" y="3151188"/>
              <a:ext cx="1735137" cy="1208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8" name="Text Box 19"/>
            <p:cNvSpPr txBox="1">
              <a:spLocks noChangeArrowheads="1"/>
            </p:cNvSpPr>
            <p:nvPr/>
          </p:nvSpPr>
          <p:spPr bwMode="auto">
            <a:xfrm>
              <a:off x="5854700" y="2636838"/>
              <a:ext cx="15128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gg→ VV</a:t>
              </a:r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23569" name="Rectangle 23"/>
            <p:cNvSpPr>
              <a:spLocks noChangeArrowheads="1"/>
            </p:cNvSpPr>
            <p:nvPr/>
          </p:nvSpPr>
          <p:spPr bwMode="auto">
            <a:xfrm>
              <a:off x="7223125" y="3290888"/>
              <a:ext cx="1812925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(LHC: few % of xsec with </a:t>
              </a:r>
              <a:r>
                <a:rPr lang="en-US" dirty="0">
                  <a:ea typeface="Arial" pitchFamily="-1" charset="0"/>
                  <a:cs typeface="Arial" pitchFamily="-1" charset="0"/>
                </a:rPr>
                <a:t>~</a:t>
              </a:r>
              <a:r>
                <a:rPr lang="en-US" dirty="0"/>
                <a:t>50% uncertainty)</a:t>
              </a:r>
            </a:p>
          </p:txBody>
        </p:sp>
        <p:sp>
          <p:nvSpPr>
            <p:cNvPr id="23570" name="Text Box 24"/>
            <p:cNvSpPr txBox="1">
              <a:spLocks noChangeArrowheads="1"/>
            </p:cNvSpPr>
            <p:nvPr/>
          </p:nvSpPr>
          <p:spPr bwMode="auto">
            <a:xfrm>
              <a:off x="1317625" y="2636838"/>
              <a:ext cx="23034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solidFill>
                    <a:srgbClr val="FF0000"/>
                  </a:solidFill>
                </a:rPr>
                <a:t>qqbar</a:t>
              </a:r>
              <a:r>
                <a:rPr lang="en-US" dirty="0">
                  <a:solidFill>
                    <a:srgbClr val="FF0000"/>
                  </a:solidFill>
                </a:rPr>
                <a:t> → VV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571" name="Text Box 26"/>
            <p:cNvSpPr txBox="1">
              <a:spLocks noChangeArrowheads="1"/>
            </p:cNvSpPr>
            <p:nvPr/>
          </p:nvSpPr>
          <p:spPr bwMode="auto">
            <a:xfrm>
              <a:off x="598488" y="4424363"/>
              <a:ext cx="22320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WW,WZ,ZZ</a:t>
              </a:r>
            </a:p>
          </p:txBody>
        </p:sp>
        <p:sp>
          <p:nvSpPr>
            <p:cNvPr id="23572" name="Text Box 27"/>
            <p:cNvSpPr txBox="1">
              <a:spLocks noChangeArrowheads="1"/>
            </p:cNvSpPr>
            <p:nvPr/>
          </p:nvSpPr>
          <p:spPr bwMode="auto">
            <a:xfrm>
              <a:off x="2181225" y="4430713"/>
              <a:ext cx="20161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forbidden for ZZ</a:t>
              </a:r>
            </a:p>
          </p:txBody>
        </p:sp>
        <p:sp>
          <p:nvSpPr>
            <p:cNvPr id="23573" name="Text Box 28"/>
            <p:cNvSpPr txBox="1">
              <a:spLocks noChangeArrowheads="1"/>
            </p:cNvSpPr>
            <p:nvPr/>
          </p:nvSpPr>
          <p:spPr bwMode="auto">
            <a:xfrm>
              <a:off x="3981450" y="3638550"/>
              <a:ext cx="18002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+ NLO qqbar +</a:t>
              </a:r>
            </a:p>
          </p:txBody>
        </p:sp>
        <p:sp>
          <p:nvSpPr>
            <p:cNvPr id="23574" name="Text Box 29"/>
            <p:cNvSpPr txBox="1">
              <a:spLocks noChangeArrowheads="1"/>
            </p:cNvSpPr>
            <p:nvPr/>
          </p:nvSpPr>
          <p:spPr bwMode="auto">
            <a:xfrm>
              <a:off x="5565775" y="4365625"/>
              <a:ext cx="20161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forbidden for ZW</a:t>
              </a:r>
            </a:p>
          </p:txBody>
        </p:sp>
        <p:sp>
          <p:nvSpPr>
            <p:cNvPr id="23575" name="Text Box 30"/>
            <p:cNvSpPr txBox="1">
              <a:spLocks noChangeArrowheads="1"/>
            </p:cNvSpPr>
            <p:nvPr/>
          </p:nvSpPr>
          <p:spPr bwMode="auto">
            <a:xfrm>
              <a:off x="2614613" y="2997200"/>
              <a:ext cx="10810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TGC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9148" y="5683367"/>
            <a:ext cx="676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LHC focused on </a:t>
            </a:r>
            <a:r>
              <a:rPr lang="en-US" i="1" dirty="0" err="1" smtClean="0"/>
              <a:t>leptonic</a:t>
            </a:r>
            <a:r>
              <a:rPr lang="en-US" i="1" dirty="0" smtClean="0"/>
              <a:t> final state, </a:t>
            </a:r>
            <a:r>
              <a:rPr lang="en-US" i="1" dirty="0" err="1" smtClean="0"/>
              <a:t>Tevatron</a:t>
            </a:r>
            <a:r>
              <a:rPr lang="en-US" i="1" dirty="0" smtClean="0"/>
              <a:t> looked at </a:t>
            </a:r>
            <a:r>
              <a:rPr lang="en-US" i="1" dirty="0" err="1" smtClean="0"/>
              <a:t>semileptonic</a:t>
            </a:r>
            <a:r>
              <a:rPr lang="en-US" i="1" dirty="0" smtClean="0"/>
              <a:t> but limited by </a:t>
            </a:r>
            <a:r>
              <a:rPr lang="en-US" i="1" dirty="0" err="1" smtClean="0"/>
              <a:t>systematics</a:t>
            </a:r>
            <a:r>
              <a:rPr lang="en-US" i="1" dirty="0" smtClean="0"/>
              <a:t> (</a:t>
            </a:r>
            <a:r>
              <a:rPr lang="en-US" i="1" dirty="0" err="1" smtClean="0"/>
              <a:t>V+jets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0" y="994833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-187486" y="-65079"/>
            <a:ext cx="5766093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VV: theoretical </a:t>
            </a:r>
            <a:r>
              <a:rPr lang="en-US" sz="3600" dirty="0"/>
              <a:t>prediction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2" y="1512840"/>
            <a:ext cx="3270256" cy="29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247711" y="1235615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qq→ZZ NLO + gg→ZZ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97022" y="4417741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 smtClean="0"/>
              <a:t> Uncertainty dominated by QCD part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7122" name="Picture 18" descr="pr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678" y="3385753"/>
            <a:ext cx="1602643" cy="615156"/>
          </a:xfrm>
          <a:prstGeom prst="rect">
            <a:avLst/>
          </a:prstGeom>
          <a:noFill/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0" y="1127305"/>
            <a:ext cx="5075238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0" y="6524625"/>
            <a:ext cx="5412493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/>
          <a:srcRect r="49046"/>
          <a:stretch>
            <a:fillRect/>
          </a:stretch>
        </p:blipFill>
        <p:spPr bwMode="auto">
          <a:xfrm>
            <a:off x="5254802" y="0"/>
            <a:ext cx="3305939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/>
          <a:srcRect r="50038"/>
          <a:stretch>
            <a:fillRect/>
          </a:stretch>
        </p:blipFill>
        <p:spPr bwMode="auto">
          <a:xfrm>
            <a:off x="5412493" y="3471335"/>
            <a:ext cx="3167062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8275927" y="76993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PDF+</a:t>
            </a:r>
            <a:r>
              <a:rPr lang="en-US" b="1" dirty="0" err="1">
                <a:solidFill>
                  <a:srgbClr val="FF0000"/>
                </a:solidFill>
                <a:latin typeface="Symbol" pitchFamily="-1" charset="2"/>
              </a:rPr>
              <a:t>a</a:t>
            </a:r>
            <a:r>
              <a:rPr lang="en-US" b="1" baseline="-25000" dirty="0" err="1">
                <a:solidFill>
                  <a:srgbClr val="FF0000"/>
                </a:solidFill>
              </a:rPr>
              <a:t>s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8351183" y="3525085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scale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97022" y="4982979"/>
            <a:ext cx="4239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/>
              <a:t> WW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jet </a:t>
            </a:r>
            <a:r>
              <a:rPr lang="en-US" dirty="0" smtClean="0">
                <a:solidFill>
                  <a:srgbClr val="FF0000"/>
                </a:solidFill>
              </a:rPr>
              <a:t>bins</a:t>
            </a:r>
            <a:r>
              <a:rPr lang="en-US" dirty="0" smtClean="0"/>
              <a:t>: uncertainty </a:t>
            </a:r>
            <a:r>
              <a:rPr lang="en-US" dirty="0"/>
              <a:t>on </a:t>
            </a:r>
            <a:r>
              <a:rPr lang="en-US" b="1" dirty="0" err="1">
                <a:latin typeface="Symbol" pitchFamily="-1" charset="2"/>
              </a:rPr>
              <a:t>s</a:t>
            </a:r>
            <a:r>
              <a:rPr lang="en-US" b="1" dirty="0">
                <a:latin typeface="Symbol" pitchFamily="-1" charset="2"/>
              </a:rPr>
              <a:t>(</a:t>
            </a:r>
            <a:r>
              <a:rPr lang="en-US" dirty="0"/>
              <a:t>&gt;=N) + modeling: MC@NLO </a:t>
            </a:r>
            <a:r>
              <a:rPr lang="en-US" dirty="0" err="1"/>
              <a:t>vs</a:t>
            </a:r>
            <a:r>
              <a:rPr lang="en-US" dirty="0"/>
              <a:t> ALPGEN </a:t>
            </a: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327" y="5651021"/>
            <a:ext cx="47529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Arrow Connector 27"/>
          <p:cNvCxnSpPr/>
          <p:nvPr/>
        </p:nvCxnSpPr>
        <p:spPr>
          <a:xfrm rot="5400000">
            <a:off x="1109775" y="2679896"/>
            <a:ext cx="843795" cy="567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0" y="310444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qq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96000" y="3891797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US" dirty="0"/>
              <a:t>ZZ→</a:t>
            </a:r>
            <a:r>
              <a:rPr lang="en-US" dirty="0" smtClean="0"/>
              <a:t>4l: measurement</a:t>
            </a:r>
            <a:endParaRPr lang="en-US" dirty="0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323850" y="1065738"/>
            <a:ext cx="9072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4l is 0.5% of</a:t>
            </a:r>
            <a:r>
              <a:rPr lang="en-US" dirty="0" smtClean="0"/>
              <a:t> ZZ xsec </a:t>
            </a:r>
            <a:r>
              <a:rPr lang="en-US" dirty="0"/>
              <a:t>but </a:t>
            </a:r>
            <a:r>
              <a:rPr lang="en-US" dirty="0">
                <a:solidFill>
                  <a:srgbClr val="FF0000"/>
                </a:solidFill>
              </a:rPr>
              <a:t>very clean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2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46041"/>
            <a:ext cx="2924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933703"/>
            <a:ext cx="3097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8900" y="5202946"/>
            <a:ext cx="14398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2" name="Rectangle 40"/>
          <p:cNvSpPr>
            <a:spLocks noChangeArrowheads="1"/>
          </p:cNvSpPr>
          <p:nvPr/>
        </p:nvSpPr>
        <p:spPr bwMode="auto">
          <a:xfrm>
            <a:off x="2987675" y="3270003"/>
            <a:ext cx="288925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3" name="Text Box 14"/>
          <p:cNvSpPr txBox="1">
            <a:spLocks noChangeArrowheads="1"/>
          </p:cNvSpPr>
          <p:nvPr/>
        </p:nvSpPr>
        <p:spPr bwMode="auto">
          <a:xfrm>
            <a:off x="1908175" y="3341441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observed events: 8</a:t>
            </a:r>
          </a:p>
        </p:txBody>
      </p:sp>
      <p:sp>
        <p:nvSpPr>
          <p:cNvPr id="30744" name="Text Box 15"/>
          <p:cNvSpPr txBox="1">
            <a:spLocks noChangeArrowheads="1"/>
          </p:cNvSpPr>
          <p:nvPr/>
        </p:nvSpPr>
        <p:spPr bwMode="auto">
          <a:xfrm>
            <a:off x="1908175" y="3624016"/>
            <a:ext cx="331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expected events: 12.5</a:t>
            </a:r>
            <a:r>
              <a:rPr lang="en-US" sz="1600">
                <a:ea typeface="Arial" pitchFamily="-1" charset="0"/>
                <a:cs typeface="Arial" pitchFamily="-1" charset="0"/>
              </a:rPr>
              <a:t>±1.1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2992" y="1573206"/>
            <a:ext cx="808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Dedicated EWK analysis with very low luminosity, Higgs results much beyond that</a:t>
            </a:r>
            <a:endParaRPr lang="en-US" dirty="0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0" y="92075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Screen Shot 2012-01-16 at Monday 16 Jan,3.28 PM 1.png"/>
          <p:cNvPicPr>
            <a:picLocks noChangeAspect="1"/>
          </p:cNvPicPr>
          <p:nvPr/>
        </p:nvPicPr>
        <p:blipFill>
          <a:blip r:embed="rId5"/>
          <a:srcRect r="51933"/>
          <a:stretch>
            <a:fillRect/>
          </a:stretch>
        </p:blipFill>
        <p:spPr>
          <a:xfrm>
            <a:off x="4437793" y="5149382"/>
            <a:ext cx="3403107" cy="298849"/>
          </a:xfrm>
          <a:prstGeom prst="rect">
            <a:avLst/>
          </a:prstGeom>
        </p:spPr>
      </p:pic>
      <p:pic>
        <p:nvPicPr>
          <p:cNvPr id="21" name="Picture 20" descr="Screen Shot 2012-01-16 at Monday 16 Jan,3.28 PM 1.png"/>
          <p:cNvPicPr>
            <a:picLocks noChangeAspect="1"/>
          </p:cNvPicPr>
          <p:nvPr/>
        </p:nvPicPr>
        <p:blipFill>
          <a:blip r:embed="rId5"/>
          <a:srcRect l="47607"/>
          <a:stretch>
            <a:fillRect/>
          </a:stretch>
        </p:blipFill>
        <p:spPr>
          <a:xfrm>
            <a:off x="4437793" y="5448231"/>
            <a:ext cx="4488212" cy="3615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420516" y="4933702"/>
            <a:ext cx="1208384" cy="377825"/>
          </a:xfrm>
          <a:prstGeom prst="ellips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12088" y="5448231"/>
            <a:ext cx="1715986" cy="377825"/>
          </a:xfrm>
          <a:prstGeom prst="ellips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Screen Shot 2012-01-16 at Monday 16 Jan,3.38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088" y="1989923"/>
            <a:ext cx="2909423" cy="317023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20516" y="4721792"/>
            <a:ext cx="75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39%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92276" y="5283097"/>
            <a:ext cx="75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16%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1286726" y="2210221"/>
            <a:ext cx="889132" cy="353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0"/>
          </p:cNvCxnSpPr>
          <p:nvPr/>
        </p:nvCxnSpPr>
        <p:spPr>
          <a:xfrm rot="16200000" flipH="1">
            <a:off x="5585552" y="2171170"/>
            <a:ext cx="623769" cy="261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en-US" dirty="0" smtClean="0"/>
              <a:t>WW-&gt;</a:t>
            </a:r>
            <a:r>
              <a:rPr lang="en-US" dirty="0" err="1" smtClean="0"/>
              <a:t>lnln</a:t>
            </a:r>
            <a:r>
              <a:rPr lang="en-US" dirty="0" smtClean="0"/>
              <a:t>: measurement</a:t>
            </a:r>
            <a:endParaRPr lang="en-US" dirty="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0" y="106204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4075" y="1322301"/>
            <a:ext cx="650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Dedicated EWK results only with very low luminosity, </a:t>
            </a:r>
            <a:endParaRPr lang="en-US" dirty="0"/>
          </a:p>
        </p:txBody>
      </p:sp>
      <p:pic>
        <p:nvPicPr>
          <p:cNvPr id="20" name="Picture 19" descr="Screen Shot 2012-01-16 at Monday 16 Jan,4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75" y="4471663"/>
            <a:ext cx="7202161" cy="202431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3788" y="3990220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Higgs analysis much beyond that: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540132" y="4359552"/>
            <a:ext cx="2805517" cy="1156228"/>
          </a:xfrm>
          <a:prstGeom prst="ellips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86323" y="5676895"/>
            <a:ext cx="226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stat. and syst. errors included</a:t>
            </a:r>
            <a:endParaRPr lang="en-US" dirty="0"/>
          </a:p>
        </p:txBody>
      </p:sp>
      <p:pic>
        <p:nvPicPr>
          <p:cNvPr id="25" name="Picture 24" descr="Screen Shot 2012-01-16 at Monday 16 Jan,4.32 PM.png"/>
          <p:cNvPicPr>
            <a:picLocks noChangeAspect="1"/>
          </p:cNvPicPr>
          <p:nvPr/>
        </p:nvPicPr>
        <p:blipFill>
          <a:blip r:embed="rId4"/>
          <a:srcRect r="49105"/>
          <a:stretch>
            <a:fillRect/>
          </a:stretch>
        </p:blipFill>
        <p:spPr>
          <a:xfrm>
            <a:off x="1791796" y="1855608"/>
            <a:ext cx="2912420" cy="338829"/>
          </a:xfrm>
          <a:prstGeom prst="rect">
            <a:avLst/>
          </a:prstGeom>
        </p:spPr>
      </p:pic>
      <p:pic>
        <p:nvPicPr>
          <p:cNvPr id="26" name="Picture 25" descr="Screen Shot 2012-01-16 at Monday 16 Jan,4.32 PM.png"/>
          <p:cNvPicPr>
            <a:picLocks noChangeAspect="1"/>
          </p:cNvPicPr>
          <p:nvPr/>
        </p:nvPicPr>
        <p:blipFill>
          <a:blip r:embed="rId4"/>
          <a:srcRect l="50191"/>
          <a:stretch>
            <a:fillRect/>
          </a:stretch>
        </p:blipFill>
        <p:spPr>
          <a:xfrm>
            <a:off x="2909333" y="2177422"/>
            <a:ext cx="2850313" cy="338829"/>
          </a:xfrm>
          <a:prstGeom prst="rect">
            <a:avLst/>
          </a:prstGeom>
        </p:spPr>
      </p:pic>
      <p:pic>
        <p:nvPicPr>
          <p:cNvPr id="27" name="Picture 26" descr="Screen Shot 2012-01-16 at Monday 16 Jan,4.3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646" y="1245079"/>
            <a:ext cx="3276404" cy="3114473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301457" y="1799507"/>
            <a:ext cx="1402759" cy="400399"/>
          </a:xfrm>
          <a:prstGeom prst="ellips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324492" y="1604145"/>
            <a:ext cx="75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37%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822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Why we need the Higgs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529" y="1536455"/>
            <a:ext cx="343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Higgs boson provides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5165" y="1975712"/>
            <a:ext cx="757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1) an EXPLICATION of the </a:t>
            </a:r>
            <a:r>
              <a:rPr lang="en-US" b="1" dirty="0" smtClean="0">
                <a:solidFill>
                  <a:srgbClr val="FF0000"/>
                </a:solidFill>
              </a:rPr>
              <a:t>W,Z mass (ie EWSB)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165" y="2474148"/>
            <a:ext cx="538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2) a DESCRIPTION of the </a:t>
            </a:r>
            <a:r>
              <a:rPr lang="en-US" b="1" dirty="0" smtClean="0">
                <a:solidFill>
                  <a:srgbClr val="FF0000"/>
                </a:solidFill>
              </a:rPr>
              <a:t>fermions masses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529" y="3302000"/>
            <a:ext cx="6154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s really fundamental to make the SM “working” </a:t>
            </a:r>
            <a:r>
              <a:rPr lang="en-US" dirty="0" smtClean="0"/>
              <a:t>(next slides) … even if not less arbitrary!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3529" y="4244610"/>
            <a:ext cx="615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2 </a:t>
            </a:r>
            <a:r>
              <a:rPr lang="en-US" dirty="0"/>
              <a:t>i</a:t>
            </a:r>
            <a:r>
              <a:rPr lang="en-US" dirty="0" smtClean="0"/>
              <a:t>s just another way of formulating the same question: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7560" y="4645827"/>
            <a:ext cx="616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the fermions have those particular masses?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711" y="5015159"/>
            <a:ext cx="616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the fermions have those particular Higgs couplings?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811" y="5384491"/>
            <a:ext cx="686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(SM works well without 2: just the </a:t>
            </a:r>
            <a:r>
              <a:rPr lang="en-US" dirty="0" smtClean="0">
                <a:solidFill>
                  <a:srgbClr val="FF0000"/>
                </a:solidFill>
              </a:rPr>
              <a:t>fermio-phobic Higgs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/>
              <a:t>S.Bolognesi (Johns Hopkins University)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659" y="1355546"/>
            <a:ext cx="592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b="1" dirty="0" smtClean="0"/>
              <a:t> First </a:t>
            </a:r>
            <a:r>
              <a:rPr lang="en-US" b="1" dirty="0" smtClean="0">
                <a:solidFill>
                  <a:srgbClr val="FF0000"/>
                </a:solidFill>
              </a:rPr>
              <a:t>search for a VBF resonance, feasible in 2012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59" y="1800484"/>
            <a:ext cx="526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b="1" dirty="0" smtClean="0"/>
              <a:t> Measurement of </a:t>
            </a:r>
            <a:r>
              <a:rPr lang="en-US" b="1" dirty="0" smtClean="0">
                <a:solidFill>
                  <a:srgbClr val="FF0000"/>
                </a:solidFill>
              </a:rPr>
              <a:t>VV scattering spectrum with higher </a:t>
            </a:r>
            <a:r>
              <a:rPr lang="en-US" b="1" dirty="0" err="1" smtClean="0">
                <a:solidFill>
                  <a:srgbClr val="FF0000"/>
                </a:solidFill>
              </a:rPr>
              <a:t>lumi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(&gt;50 fb</a:t>
            </a:r>
            <a:r>
              <a:rPr lang="en-US" b="1" baseline="30000" dirty="0" smtClean="0"/>
              <a:t>-1</a:t>
            </a:r>
            <a:r>
              <a:rPr lang="en-US" b="1" dirty="0" smtClean="0"/>
              <a:t>)</a:t>
            </a:r>
            <a:endParaRPr lang="en-US" b="1" dirty="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5390254" y="868506"/>
            <a:ext cx="3221701" cy="2564860"/>
            <a:chOff x="3198" y="2886"/>
            <a:chExt cx="2087" cy="1451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2918"/>
              <a:ext cx="2087" cy="1419"/>
            </a:xfrm>
            <a:prstGeom prst="rect">
              <a:avLst/>
            </a:prstGeom>
            <a:noFill/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830" y="2886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830" y="3929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288" y="2886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3288" y="3929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11" descr="Screen Shot 2012-01-16 at Monday 16 Jan,3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33" y="3320198"/>
            <a:ext cx="8126384" cy="3191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902"/>
            <a:ext cx="8229600" cy="1143000"/>
          </a:xfrm>
        </p:spPr>
        <p:txBody>
          <a:bodyPr/>
          <a:lstStyle/>
          <a:p>
            <a:r>
              <a:rPr lang="en-US" dirty="0" smtClean="0"/>
              <a:t>From VBF to VV scattering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5653" y="2664780"/>
            <a:ext cx="377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</a:t>
            </a:r>
            <a:r>
              <a:rPr lang="en-US" dirty="0" smtClean="0"/>
              <a:t>signature: forward-backward “spectator” jets with very high energy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606757" y="1141944"/>
            <a:ext cx="654778" cy="262252"/>
          </a:xfrm>
          <a:prstGeom prst="ellips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82183" y="2967323"/>
            <a:ext cx="654778" cy="262252"/>
          </a:xfrm>
          <a:prstGeom prst="ellips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0" y="103337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7667681" y="4558859"/>
            <a:ext cx="1547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JHEP 0704 (2007) 052 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460260" y="3604720"/>
            <a:ext cx="8909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0CD46"/>
                </a:solidFill>
              </a:rPr>
              <a:t>VBF </a:t>
            </a:r>
            <a:endParaRPr lang="en-US" sz="1200" b="1" dirty="0">
              <a:solidFill>
                <a:srgbClr val="50CD4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1074" y="3404935"/>
            <a:ext cx="8909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1B42EE"/>
                </a:solidFill>
              </a:rPr>
              <a:t>ggH</a:t>
            </a:r>
            <a:r>
              <a:rPr lang="en-US" sz="1200" b="1" dirty="0" smtClean="0">
                <a:solidFill>
                  <a:srgbClr val="1B42EE"/>
                </a:solidFill>
              </a:rPr>
              <a:t> + 2jets</a:t>
            </a:r>
            <a:endParaRPr lang="en-US" sz="1200" b="1" dirty="0">
              <a:solidFill>
                <a:srgbClr val="1B42E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2183" y="3599039"/>
            <a:ext cx="8909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0CD46"/>
                </a:solidFill>
              </a:rPr>
              <a:t>VBF </a:t>
            </a:r>
            <a:endParaRPr lang="en-US" sz="1200" b="1" dirty="0">
              <a:solidFill>
                <a:srgbClr val="50CD4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2997" y="3399254"/>
            <a:ext cx="8909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1B42EE"/>
                </a:solidFill>
              </a:rPr>
              <a:t>ggH</a:t>
            </a:r>
            <a:r>
              <a:rPr lang="en-US" sz="1200" b="1" dirty="0" smtClean="0">
                <a:solidFill>
                  <a:srgbClr val="1B42EE"/>
                </a:solidFill>
              </a:rPr>
              <a:t> + 2jets</a:t>
            </a:r>
            <a:endParaRPr lang="en-US" sz="1200" b="1" dirty="0">
              <a:solidFill>
                <a:srgbClr val="1B42EE"/>
              </a:solidFill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0544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Higgs-like resonance in VBF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95288" y="1693863"/>
            <a:ext cx="756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Today only WW→lnln. </a:t>
            </a:r>
            <a:r>
              <a:rPr lang="en-US" b="1"/>
              <a:t>Expectations for next year</a:t>
            </a:r>
            <a:r>
              <a:rPr lang="en-US"/>
              <a:t>: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55650" y="211931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lumi </a:t>
            </a:r>
            <a:r>
              <a:rPr lang="en-US">
                <a:ea typeface="Arial" pitchFamily="-1" charset="0"/>
                <a:cs typeface="Arial" pitchFamily="-1" charset="0"/>
              </a:rPr>
              <a:t>&gt; 10 fb-1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755650" y="24733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b="1">
                <a:latin typeface="Symbol" pitchFamily="-1" charset="2"/>
              </a:rPr>
              <a:t>s</a:t>
            </a:r>
            <a:r>
              <a:rPr lang="en-US"/>
              <a:t>(vbf) </a:t>
            </a:r>
            <a:r>
              <a:rPr lang="en-US">
                <a:ea typeface="Arial" pitchFamily="-1" charset="0"/>
                <a:cs typeface="Arial" pitchFamily="-1" charset="0"/>
              </a:rPr>
              <a:t>~ 0.1×</a:t>
            </a:r>
            <a:r>
              <a:rPr lang="en-US" b="1">
                <a:latin typeface="Symbol" pitchFamily="-1" charset="2"/>
                <a:ea typeface="Arial" pitchFamily="-1" charset="0"/>
                <a:cs typeface="Arial" pitchFamily="-1" charset="0"/>
              </a:rPr>
              <a:t>s</a:t>
            </a:r>
            <a:r>
              <a:rPr lang="en-US">
                <a:ea typeface="Arial" pitchFamily="-1" charset="0"/>
                <a:cs typeface="Arial" pitchFamily="-1" charset="0"/>
              </a:rPr>
              <a:t>(gg)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755650" y="284003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0.5 effic. VBF cuts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203575" y="2119313"/>
            <a:ext cx="21340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VBF</a:t>
            </a:r>
            <a:r>
              <a:rPr lang="en-US" dirty="0" smtClean="0">
                <a:solidFill>
                  <a:srgbClr val="FF0000"/>
                </a:solidFill>
              </a:rPr>
              <a:t> yields </a:t>
            </a:r>
            <a:r>
              <a:rPr lang="en-US" dirty="0">
                <a:solidFill>
                  <a:srgbClr val="FF0000"/>
                </a:solidFill>
              </a:rPr>
              <a:t>in 2012 ~</a:t>
            </a:r>
            <a:r>
              <a:rPr lang="en-US" dirty="0">
                <a:solidFill>
                  <a:srgbClr val="FF0000"/>
                </a:solidFill>
                <a:ea typeface="Arial" pitchFamily="-1" charset="0"/>
                <a:cs typeface="Arial" pitchFamily="-1" charset="0"/>
              </a:rPr>
              <a:t> 0.5 </a:t>
            </a:r>
            <a:r>
              <a:rPr lang="en-US" dirty="0" err="1">
                <a:solidFill>
                  <a:srgbClr val="FF0000"/>
                </a:solidFill>
                <a:ea typeface="Arial" pitchFamily="-1" charset="0"/>
                <a:cs typeface="Arial" pitchFamily="-1" charset="0"/>
              </a:rPr>
              <a:t>gg</a:t>
            </a:r>
            <a:r>
              <a:rPr lang="en-US" dirty="0" smtClean="0">
                <a:solidFill>
                  <a:srgbClr val="FF0000"/>
                </a:solidFill>
                <a:ea typeface="Arial" pitchFamily="-1" charset="0"/>
                <a:cs typeface="Arial" pitchFamily="-1" charset="0"/>
              </a:rPr>
              <a:t> yields of 2011 summer results,</a:t>
            </a:r>
            <a:endParaRPr lang="en-US" dirty="0">
              <a:solidFill>
                <a:srgbClr val="FF0000"/>
              </a:solidFill>
              <a:ea typeface="Arial" pitchFamily="-1" charset="0"/>
              <a:cs typeface="Arial" pitchFamily="-1" charset="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55650" y="3722787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 dirty="0"/>
              <a:t> ZZ→4l will be still limited by statistics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755650" y="4119806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 dirty="0"/>
              <a:t> </a:t>
            </a:r>
            <a:r>
              <a:rPr lang="en-US" dirty="0" err="1"/>
              <a:t>WW→lnln</a:t>
            </a:r>
            <a:r>
              <a:rPr lang="en-US" dirty="0"/>
              <a:t> will improve S/B (signal/10, </a:t>
            </a:r>
            <a:r>
              <a:rPr lang="en-US" dirty="0" smtClean="0"/>
              <a:t>WW*</a:t>
            </a:r>
            <a:r>
              <a:rPr lang="en-US" b="1" dirty="0" smtClean="0">
                <a:latin typeface="Symbol" pitchFamily="-1" charset="2"/>
              </a:rPr>
              <a:t>a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</a:t>
            </a:r>
            <a:r>
              <a:rPr lang="en-US" dirty="0"/>
              <a:t>)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755650" y="4507012"/>
            <a:ext cx="7129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semileptonic final states </a:t>
            </a:r>
            <a:r>
              <a:rPr lang="en-US"/>
              <a:t>will have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reasonable signal yields + much lower background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than inclusive analysis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1343847" y="5175388"/>
            <a:ext cx="10335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/>
              <a:t>eg</a:t>
            </a:r>
            <a:r>
              <a:rPr lang="en-US" sz="1400" dirty="0"/>
              <a:t>, </a:t>
            </a:r>
            <a:r>
              <a:rPr lang="en-US" sz="1400" dirty="0" err="1"/>
              <a:t>ZZ→lljj</a:t>
            </a:r>
            <a:r>
              <a:rPr lang="en-US" sz="1400" dirty="0"/>
              <a:t> :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2339975" y="5175388"/>
            <a:ext cx="56880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/>
              <a:t> signal yields for </a:t>
            </a:r>
            <a:r>
              <a:rPr lang="en-US" sz="1400" dirty="0" err="1" smtClean="0"/>
              <a:t>m</a:t>
            </a:r>
            <a:r>
              <a:rPr lang="en-US" sz="1400" baseline="-25000" dirty="0" err="1" smtClean="0"/>
              <a:t>H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300</a:t>
            </a:r>
            <a:r>
              <a:rPr lang="en-US" sz="1400" dirty="0"/>
              <a:t>-500 ~ </a:t>
            </a:r>
            <a:r>
              <a:rPr lang="en-US" sz="1400" dirty="0">
                <a:solidFill>
                  <a:srgbClr val="3333FF"/>
                </a:solidFill>
              </a:rPr>
              <a:t>15 – 5 events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2339975" y="5448201"/>
            <a:ext cx="63468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/>
              <a:t> V+(N+1)jets/V+N jets ~ 0.15 → asking 2 jets </a:t>
            </a:r>
            <a:r>
              <a:rPr lang="en-US" sz="1400" dirty="0" smtClean="0"/>
              <a:t>reduces </a:t>
            </a:r>
            <a:r>
              <a:rPr lang="en-US" sz="1400" dirty="0" smtClean="0">
                <a:solidFill>
                  <a:srgbClr val="1B42EE"/>
                </a:solidFill>
              </a:rPr>
              <a:t>background to </a:t>
            </a:r>
            <a:r>
              <a:rPr lang="en-US" sz="1400" dirty="0">
                <a:solidFill>
                  <a:srgbClr val="3333FF"/>
                </a:solidFill>
              </a:rPr>
              <a:t>2</a:t>
            </a:r>
            <a:r>
              <a:rPr lang="en-US" sz="1400" dirty="0" smtClean="0">
                <a:solidFill>
                  <a:srgbClr val="3333FF"/>
                </a:solidFill>
              </a:rPr>
              <a:t>%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339975" y="5742996"/>
            <a:ext cx="6804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/>
              <a:t> S/B may increase of</a:t>
            </a:r>
            <a:r>
              <a:rPr lang="en-US" sz="1400" dirty="0" smtClean="0"/>
              <a:t> a </a:t>
            </a:r>
            <a:r>
              <a:rPr lang="en-US" sz="1400" dirty="0"/>
              <a:t>factor 2 (</a:t>
            </a:r>
            <a:r>
              <a:rPr lang="en-US" sz="1400" dirty="0" err="1"/>
              <a:t>eff</a:t>
            </a:r>
            <a:r>
              <a:rPr lang="en-US" sz="1400" dirty="0"/>
              <a:t> 0.5 </a:t>
            </a:r>
            <a:r>
              <a:rPr lang="en-US" sz="1400" dirty="0">
                <a:ea typeface="Arial" pitchFamily="-1" charset="0"/>
                <a:cs typeface="Arial" pitchFamily="-1" charset="0"/>
              </a:rPr>
              <a:t>× </a:t>
            </a:r>
            <a:r>
              <a:rPr lang="en-US" sz="1400" b="1" dirty="0" err="1">
                <a:latin typeface="Symbol" pitchFamily="-1" charset="2"/>
                <a:ea typeface="Arial" pitchFamily="-1" charset="0"/>
                <a:cs typeface="Arial" pitchFamily="-1" charset="0"/>
              </a:rPr>
              <a:t>s</a:t>
            </a:r>
            <a:r>
              <a:rPr lang="en-US" sz="1400" dirty="0">
                <a:ea typeface="Arial" pitchFamily="-1" charset="0"/>
                <a:cs typeface="Arial" pitchFamily="-1" charset="0"/>
              </a:rPr>
              <a:t> 0.1 / 0.02</a:t>
            </a:r>
            <a:r>
              <a:rPr lang="en-US" sz="1400" dirty="0"/>
              <a:t>)</a:t>
            </a:r>
          </a:p>
        </p:txBody>
      </p:sp>
      <p:sp>
        <p:nvSpPr>
          <p:cNvPr id="37914" name="AutoShape 26"/>
          <p:cNvSpPr>
            <a:spLocks/>
          </p:cNvSpPr>
          <p:nvPr/>
        </p:nvSpPr>
        <p:spPr bwMode="auto">
          <a:xfrm>
            <a:off x="2987675" y="2198688"/>
            <a:ext cx="215900" cy="1008062"/>
          </a:xfrm>
          <a:prstGeom prst="rightBrace">
            <a:avLst>
              <a:gd name="adj1" fmla="val 389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395288" y="1268413"/>
            <a:ext cx="7272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u="sng" dirty="0"/>
              <a:t> </a:t>
            </a:r>
            <a:r>
              <a:rPr lang="en-US" b="1" u="sng" dirty="0"/>
              <a:t>RE-DO all the analyses in VBF </a:t>
            </a:r>
            <a:r>
              <a:rPr lang="en-US" b="1" u="sng" dirty="0" smtClean="0"/>
              <a:t>mode</a:t>
            </a:r>
            <a:endParaRPr lang="en-US" b="1" u="sng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1014421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28" name="Picture 27" descr="ULsummer201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06778" y="1655897"/>
            <a:ext cx="3688583" cy="247907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55650" y="3369464"/>
            <a:ext cx="331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 much less background: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1896" y="2075487"/>
            <a:ext cx="153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summer2011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003800" y="2840038"/>
            <a:ext cx="901058" cy="5294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8"/>
          <p:cNvGrpSpPr>
            <a:grpSpLocks/>
          </p:cNvGrpSpPr>
          <p:nvPr/>
        </p:nvGrpSpPr>
        <p:grpSpPr bwMode="auto">
          <a:xfrm>
            <a:off x="6825088" y="932240"/>
            <a:ext cx="2623065" cy="2020822"/>
            <a:chOff x="3198" y="2795"/>
            <a:chExt cx="2087" cy="1419"/>
          </a:xfrm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98" y="2795"/>
              <a:ext cx="2087" cy="1419"/>
            </a:xfrm>
            <a:prstGeom prst="rect">
              <a:avLst/>
            </a:prstGeom>
            <a:noFill/>
          </p:spPr>
        </p:pic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4830" y="2886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4830" y="3929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3288" y="2886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3288" y="3929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943" name="Text Box 7"/>
          <p:cNvSpPr txBox="1">
            <a:spLocks noGrp="1" noChangeArrowheads="1"/>
          </p:cNvSpPr>
          <p:nvPr>
            <p:ph type="title"/>
          </p:nvPr>
        </p:nvSpPr>
        <p:spPr>
          <a:xfrm>
            <a:off x="-323850" y="-172432"/>
            <a:ext cx="9937750" cy="1143001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VV </a:t>
            </a:r>
            <a:r>
              <a:rPr lang="en-US" dirty="0">
                <a:solidFill>
                  <a:srgbClr val="FF0000"/>
                </a:solidFill>
              </a:rPr>
              <a:t>scattering spectrum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/>
          <a:srcRect t="6443"/>
          <a:stretch>
            <a:fillRect/>
          </a:stretch>
        </p:blipFill>
        <p:spPr bwMode="auto">
          <a:xfrm>
            <a:off x="-17643" y="2851088"/>
            <a:ext cx="9190077" cy="334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68314" y="1013821"/>
            <a:ext cx="271633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 smtClean="0"/>
              <a:t> In no Higgs case: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BUT increasing </a:t>
            </a:r>
            <a:r>
              <a:rPr lang="en-US" dirty="0"/>
              <a:t>of xsec at high VV is suppressed </a:t>
            </a:r>
            <a:r>
              <a:rPr lang="en-US" dirty="0" smtClean="0"/>
              <a:t>by</a:t>
            </a:r>
            <a:endParaRPr lang="en-US" dirty="0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811032" y="2484376"/>
            <a:ext cx="6913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→ small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difference </a:t>
            </a:r>
            <a:r>
              <a:rPr lang="en-US" dirty="0">
                <a:solidFill>
                  <a:srgbClr val="FF0000"/>
                </a:solidFill>
              </a:rPr>
              <a:t>btw SM and violation of </a:t>
            </a:r>
            <a:r>
              <a:rPr lang="en-US" dirty="0" err="1">
                <a:solidFill>
                  <a:srgbClr val="FF0000"/>
                </a:solidFill>
              </a:rPr>
              <a:t>unitarity</a:t>
            </a:r>
            <a:r>
              <a:rPr lang="en-US" dirty="0">
                <a:solidFill>
                  <a:srgbClr val="FF0000"/>
                </a:solidFill>
              </a:rPr>
              <a:t> (no Higgs)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828675" y="6125889"/>
            <a:ext cx="7993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→ with proper cut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b="1" dirty="0">
                <a:latin typeface="Symbol" pitchFamily="-1" charset="2"/>
              </a:rPr>
              <a:t>Dh</a:t>
            </a:r>
            <a:r>
              <a:rPr lang="en-US" dirty="0"/>
              <a:t> jets) can be </a:t>
            </a:r>
            <a:r>
              <a:rPr lang="en-US" dirty="0" smtClean="0"/>
              <a:t>enhanced -&gt; </a:t>
            </a:r>
            <a:r>
              <a:rPr lang="en-US" dirty="0" smtClean="0">
                <a:solidFill>
                  <a:srgbClr val="FF0000"/>
                </a:solidFill>
              </a:rPr>
              <a:t>selection of the longitudinal 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5115305" y="3096210"/>
            <a:ext cx="3302564" cy="2621004"/>
          </a:xfrm>
          <a:prstGeom prst="line">
            <a:avLst/>
          </a:prstGeom>
          <a:noFill/>
          <a:ln w="28575">
            <a:solidFill>
              <a:srgbClr val="33CC33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V="1">
            <a:off x="6787176" y="4213881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7434876" y="3971422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CC33"/>
                </a:solidFill>
              </a:rPr>
              <a:t>SILH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840562" y="4966039"/>
            <a:ext cx="172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W</a:t>
            </a:r>
            <a:r>
              <a:rPr lang="en-US" sz="1400" baseline="30000" dirty="0">
                <a:ea typeface="Arial" pitchFamily="-1" charset="0"/>
                <a:cs typeface="Arial" pitchFamily="-1" charset="0"/>
              </a:rPr>
              <a:t>±</a:t>
            </a:r>
            <a:r>
              <a:rPr lang="en-US" sz="1400" dirty="0"/>
              <a:t>W</a:t>
            </a:r>
            <a:r>
              <a:rPr lang="en-US" sz="1400" baseline="30000" dirty="0"/>
              <a:t>±</a:t>
            </a:r>
            <a:r>
              <a:rPr lang="en-US" sz="1400" dirty="0"/>
              <a:t> scattering</a:t>
            </a: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0" y="841117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88826" y="1573319"/>
            <a:ext cx="89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PDF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89577" y="1820489"/>
            <a:ext cx="304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offshell</a:t>
            </a:r>
            <a:r>
              <a:rPr lang="en-US" dirty="0" smtClean="0"/>
              <a:t> bosons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9807" y="2115044"/>
            <a:ext cx="378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unpolarized</a:t>
            </a:r>
            <a:r>
              <a:rPr lang="en-US" dirty="0" smtClean="0"/>
              <a:t> bosons</a:t>
            </a:r>
          </a:p>
        </p:txBody>
      </p:sp>
      <p:graphicFrame>
        <p:nvGraphicFramePr>
          <p:cNvPr id="23" name="Object 84"/>
          <p:cNvGraphicFramePr>
            <a:graphicFrameLocks noChangeAspect="1"/>
          </p:cNvGraphicFramePr>
          <p:nvPr/>
        </p:nvGraphicFramePr>
        <p:xfrm>
          <a:off x="4435754" y="865489"/>
          <a:ext cx="2772925" cy="726851"/>
        </p:xfrm>
        <a:graphic>
          <a:graphicData uri="http://schemas.openxmlformats.org/presentationml/2006/ole">
            <p:oleObj spid="_x0000_s76802" name="Equation" r:id="rId5" imgW="1841400" imgH="482400" progId="Equation.3">
              <p:embed/>
            </p:oleObj>
          </a:graphicData>
        </a:graphic>
      </p:graphicFrame>
      <p:graphicFrame>
        <p:nvGraphicFramePr>
          <p:cNvPr id="36" name="Object 33"/>
          <p:cNvGraphicFramePr>
            <a:graphicFrameLocks noChangeAspect="1"/>
          </p:cNvGraphicFramePr>
          <p:nvPr/>
        </p:nvGraphicFramePr>
        <p:xfrm>
          <a:off x="2406636" y="1013821"/>
          <a:ext cx="2029118" cy="335065"/>
        </p:xfrm>
        <a:graphic>
          <a:graphicData uri="http://schemas.openxmlformats.org/presentationml/2006/ole">
            <p:oleObj spid="_x0000_s76803" name="Equation" r:id="rId6" imgW="1384200" imgH="228600" progId="Equation.3">
              <p:embed/>
            </p:oleObj>
          </a:graphicData>
        </a:graphic>
      </p:graphicFrame>
      <p:sp>
        <p:nvSpPr>
          <p:cNvPr id="37" name="Oval 36"/>
          <p:cNvSpPr/>
          <p:nvPr/>
        </p:nvSpPr>
        <p:spPr>
          <a:xfrm>
            <a:off x="7444354" y="1348886"/>
            <a:ext cx="1161764" cy="1135490"/>
          </a:xfrm>
          <a:prstGeom prst="ellips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236592" y="2075650"/>
            <a:ext cx="1198284" cy="1588"/>
          </a:xfrm>
          <a:prstGeom prst="straightConnector1">
            <a:avLst/>
          </a:prstGeom>
          <a:ln>
            <a:solidFill>
              <a:srgbClr val="CD0C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32920" y="2962539"/>
            <a:ext cx="1636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reducible background</a:t>
            </a:r>
            <a:endParaRPr lang="en-US" sz="1200" dirty="0"/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32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651500" y="970569"/>
            <a:ext cx="1286705" cy="62177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0586"/>
            <a:ext cx="8229600" cy="1143000"/>
          </a:xfrm>
        </p:spPr>
        <p:txBody>
          <a:bodyPr/>
          <a:lstStyle/>
          <a:p>
            <a:r>
              <a:rPr lang="en-US" dirty="0" smtClean="0"/>
              <a:t>Longitudinal polarization</a:t>
            </a:r>
            <a:endParaRPr lang="en-US" dirty="0"/>
          </a:p>
        </p:txBody>
      </p:sp>
      <p:pic>
        <p:nvPicPr>
          <p:cNvPr id="3" name="Picture 36" descr="mh500"/>
          <p:cNvPicPr>
            <a:picLocks noChangeAspect="1" noChangeArrowheads="1"/>
          </p:cNvPicPr>
          <p:nvPr/>
        </p:nvPicPr>
        <p:blipFill>
          <a:blip r:embed="rId2"/>
          <a:srcRect t="9541"/>
          <a:stretch>
            <a:fillRect/>
          </a:stretch>
        </p:blipFill>
        <p:spPr bwMode="auto">
          <a:xfrm>
            <a:off x="88125" y="1129366"/>
            <a:ext cx="4650056" cy="2801582"/>
          </a:xfrm>
          <a:prstGeom prst="rect">
            <a:avLst/>
          </a:prstGeom>
          <a:noFill/>
        </p:spPr>
      </p:pic>
      <p:pic>
        <p:nvPicPr>
          <p:cNvPr id="4" name="Picture 11" descr="polariz20000"/>
          <p:cNvPicPr>
            <a:picLocks noChangeAspect="1" noChangeArrowheads="1"/>
          </p:cNvPicPr>
          <p:nvPr/>
        </p:nvPicPr>
        <p:blipFill>
          <a:blip r:embed="rId3"/>
          <a:srcRect t="10582" r="9807"/>
          <a:stretch>
            <a:fillRect/>
          </a:stretch>
        </p:blipFill>
        <p:spPr bwMode="auto">
          <a:xfrm>
            <a:off x="4363460" y="1160144"/>
            <a:ext cx="4109963" cy="27857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54610" y="3045469"/>
            <a:ext cx="2699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ud</a:t>
            </a:r>
            <a:r>
              <a:rPr lang="en-US" sz="1200" dirty="0" smtClean="0"/>
              <a:t>-&gt;</a:t>
            </a:r>
            <a:r>
              <a:rPr lang="en-US" sz="1200" dirty="0" err="1" smtClean="0"/>
              <a:t>udWW</a:t>
            </a:r>
            <a:r>
              <a:rPr lang="en-US" sz="1200" dirty="0" smtClean="0"/>
              <a:t>-&gt;</a:t>
            </a:r>
            <a:r>
              <a:rPr lang="en-US" sz="1200" dirty="0" err="1" smtClean="0"/>
              <a:t>udcs</a:t>
            </a:r>
            <a:r>
              <a:rPr lang="en-US" sz="1200" dirty="0" err="1" smtClean="0">
                <a:latin typeface="Symbol" charset="2"/>
                <a:cs typeface="Symbol" charset="2"/>
              </a:rPr>
              <a:t>mn</a:t>
            </a:r>
            <a:endParaRPr lang="en-US" sz="1200" dirty="0">
              <a:latin typeface="Symbol" charset="2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6922" y="3045468"/>
            <a:ext cx="2699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ud</a:t>
            </a:r>
            <a:r>
              <a:rPr lang="en-US" sz="1200" dirty="0" smtClean="0"/>
              <a:t>-&gt;</a:t>
            </a:r>
            <a:r>
              <a:rPr lang="en-US" sz="1200" dirty="0" err="1" smtClean="0"/>
              <a:t>udWW</a:t>
            </a:r>
            <a:r>
              <a:rPr lang="en-US" sz="1200" dirty="0" smtClean="0"/>
              <a:t>-&gt;</a:t>
            </a:r>
            <a:r>
              <a:rPr lang="en-US" sz="1200" dirty="0" err="1" smtClean="0"/>
              <a:t>udcs</a:t>
            </a:r>
            <a:r>
              <a:rPr lang="en-US" sz="1200" dirty="0" err="1" smtClean="0">
                <a:latin typeface="Symbol" charset="2"/>
                <a:cs typeface="Symbol" charset="2"/>
              </a:rPr>
              <a:t>mn</a:t>
            </a:r>
            <a:endParaRPr lang="en-US" sz="1200" dirty="0"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573" y="852367"/>
            <a:ext cx="1206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mH</a:t>
            </a:r>
            <a:r>
              <a:rPr lang="en-US" sz="1400" b="1" dirty="0" smtClean="0"/>
              <a:t> 500 GeV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80351" y="852367"/>
            <a:ext cx="2548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noHiggs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unitarity</a:t>
            </a:r>
            <a:r>
              <a:rPr lang="en-US" sz="1400" b="1" dirty="0" smtClean="0"/>
              <a:t> violation)</a:t>
            </a:r>
            <a:endParaRPr lang="en-US" sz="14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3431578" y="4186826"/>
            <a:ext cx="5580979" cy="2339299"/>
            <a:chOff x="457200" y="4205780"/>
            <a:chExt cx="5580979" cy="2339299"/>
          </a:xfrm>
        </p:grpSpPr>
        <p:pic>
          <p:nvPicPr>
            <p:cNvPr id="9" name="Picture 8" descr="angularVV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57200" y="4205781"/>
              <a:ext cx="3561516" cy="233929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306651" y="4205780"/>
              <a:ext cx="1271273" cy="2028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66942" y="4395301"/>
              <a:ext cx="1668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WW tail (TT): neutrino </a:t>
              </a:r>
              <a:endParaRPr 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66942" y="4634392"/>
              <a:ext cx="1668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WW tail (TT): lepton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90636" y="4911391"/>
              <a:ext cx="2137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Higgs peak (LL): neutrino </a:t>
              </a: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90637" y="5150482"/>
              <a:ext cx="1668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Higgs peak (LL): lepton</a:t>
              </a:r>
              <a:endParaRPr lang="en-US" sz="1200" b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12622" y="4549099"/>
              <a:ext cx="506449" cy="1588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403896" y="4767838"/>
              <a:ext cx="506449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21348" y="5055712"/>
              <a:ext cx="506449" cy="1588"/>
            </a:xfrm>
            <a:prstGeom prst="line">
              <a:avLst/>
            </a:prstGeom>
            <a:ln w="28575" cap="flat" cmpd="sng" algn="ctr">
              <a:solidFill>
                <a:srgbClr val="B84BC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2622" y="5274451"/>
              <a:ext cx="506449" cy="1588"/>
            </a:xfrm>
            <a:prstGeom prst="line">
              <a:avLst/>
            </a:prstGeom>
            <a:ln w="28575" cap="flat" cmpd="sng" algn="ctr">
              <a:solidFill>
                <a:srgbClr val="1B42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900866" y="5452348"/>
              <a:ext cx="2137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Transverse distribution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00867" y="5691439"/>
              <a:ext cx="21270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Longitudinal distribution</a:t>
              </a:r>
              <a:endParaRPr lang="en-US" sz="1200" b="1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431578" y="5596669"/>
              <a:ext cx="506449" cy="1588"/>
            </a:xfrm>
            <a:prstGeom prst="line">
              <a:avLst/>
            </a:prstGeom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422852" y="5815408"/>
              <a:ext cx="506449" cy="1588"/>
            </a:xfrm>
            <a:prstGeom prst="line">
              <a:avLst/>
            </a:prstGeom>
            <a:ln w="2857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25812" y="3836448"/>
            <a:ext cx="585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Angular analysis can boost LL-TT separation </a:t>
            </a:r>
            <a:r>
              <a:rPr lang="en-US" dirty="0" smtClean="0"/>
              <a:t>(new!):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86104" y="4311226"/>
            <a:ext cx="244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partonic</a:t>
            </a:r>
            <a:r>
              <a:rPr lang="en-US" dirty="0" smtClean="0"/>
              <a:t> study in the center of mass of W</a:t>
            </a:r>
            <a:endParaRPr lang="en-US" dirty="0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0" y="81268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33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Screen Shot 2012-01-18 at Wednesday 18 Jan,11.27 AM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67" y="3423450"/>
            <a:ext cx="4323331" cy="2927080"/>
          </a:xfrm>
          <a:prstGeom prst="rect">
            <a:avLst/>
          </a:prstGeom>
        </p:spPr>
      </p:pic>
      <p:grpSp>
        <p:nvGrpSpPr>
          <p:cNvPr id="24" name="Group 75"/>
          <p:cNvGrpSpPr>
            <a:grpSpLocks/>
          </p:cNvGrpSpPr>
          <p:nvPr/>
        </p:nvGrpSpPr>
        <p:grpSpPr bwMode="auto">
          <a:xfrm>
            <a:off x="6746563" y="1991013"/>
            <a:ext cx="1685925" cy="1277937"/>
            <a:chOff x="3470" y="1975"/>
            <a:chExt cx="1062" cy="805"/>
          </a:xfrm>
        </p:grpSpPr>
        <p:pic>
          <p:nvPicPr>
            <p:cNvPr id="40" name="Picture 15" descr="p5"/>
            <p:cNvPicPr>
              <a:picLocks noChangeAspect="1" noChangeArrowheads="1"/>
            </p:cNvPicPr>
            <p:nvPr/>
          </p:nvPicPr>
          <p:blipFill>
            <a:blip r:embed="rId4"/>
            <a:srcRect l="66658" t="-7378"/>
            <a:stretch>
              <a:fillRect/>
            </a:stretch>
          </p:blipFill>
          <p:spPr bwMode="auto">
            <a:xfrm>
              <a:off x="3515" y="1975"/>
              <a:ext cx="1017" cy="805"/>
            </a:xfrm>
            <a:prstGeom prst="rect">
              <a:avLst/>
            </a:prstGeom>
            <a:noFill/>
          </p:spPr>
        </p:pic>
        <p:sp>
          <p:nvSpPr>
            <p:cNvPr id="41" name="Rectangle 65"/>
            <p:cNvSpPr>
              <a:spLocks noChangeArrowheads="1"/>
            </p:cNvSpPr>
            <p:nvPr/>
          </p:nvSpPr>
          <p:spPr bwMode="auto">
            <a:xfrm>
              <a:off x="3470" y="2251"/>
              <a:ext cx="136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66"/>
            <p:cNvSpPr>
              <a:spLocks noChangeArrowheads="1"/>
            </p:cNvSpPr>
            <p:nvPr/>
          </p:nvSpPr>
          <p:spPr bwMode="auto">
            <a:xfrm>
              <a:off x="3470" y="2569"/>
              <a:ext cx="136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70"/>
            <p:cNvSpPr>
              <a:spLocks noChangeArrowheads="1"/>
            </p:cNvSpPr>
            <p:nvPr/>
          </p:nvSpPr>
          <p:spPr bwMode="auto">
            <a:xfrm rot="-1638316">
              <a:off x="4014" y="2250"/>
              <a:ext cx="18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72"/>
            <p:cNvSpPr>
              <a:spLocks noChangeShapeType="1"/>
            </p:cNvSpPr>
            <p:nvPr/>
          </p:nvSpPr>
          <p:spPr bwMode="auto">
            <a:xfrm>
              <a:off x="4150" y="2478"/>
              <a:ext cx="182" cy="45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73"/>
            <p:cNvSpPr>
              <a:spLocks noChangeShapeType="1"/>
            </p:cNvSpPr>
            <p:nvPr/>
          </p:nvSpPr>
          <p:spPr bwMode="auto">
            <a:xfrm flipV="1">
              <a:off x="4150" y="2341"/>
              <a:ext cx="182" cy="46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74"/>
            <p:cNvSpPr>
              <a:spLocks noChangeArrowheads="1"/>
            </p:cNvSpPr>
            <p:nvPr/>
          </p:nvSpPr>
          <p:spPr bwMode="auto">
            <a:xfrm>
              <a:off x="3787" y="2478"/>
              <a:ext cx="136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28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VV scattering: interference effects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979831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34</a:t>
            </a:r>
            <a:endParaRPr lang="en-US" dirty="0"/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2425388" y="2173575"/>
            <a:ext cx="1584325" cy="1231900"/>
            <a:chOff x="430" y="2106"/>
            <a:chExt cx="998" cy="776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0" y="2106"/>
              <a:ext cx="998" cy="776"/>
            </a:xfrm>
            <a:prstGeom prst="rect">
              <a:avLst/>
            </a:prstGeom>
            <a:noFill/>
          </p:spPr>
        </p:pic>
        <p:sp>
          <p:nvSpPr>
            <p:cNvPr id="14" name="Oval 76"/>
            <p:cNvSpPr>
              <a:spLocks noChangeArrowheads="1"/>
            </p:cNvSpPr>
            <p:nvPr/>
          </p:nvSpPr>
          <p:spPr bwMode="auto">
            <a:xfrm>
              <a:off x="1202" y="2160"/>
              <a:ext cx="45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77"/>
            <p:cNvSpPr>
              <a:spLocks noChangeArrowheads="1"/>
            </p:cNvSpPr>
            <p:nvPr/>
          </p:nvSpPr>
          <p:spPr bwMode="auto">
            <a:xfrm>
              <a:off x="1202" y="2749"/>
              <a:ext cx="45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78"/>
            <p:cNvSpPr>
              <a:spLocks noChangeArrowheads="1"/>
            </p:cNvSpPr>
            <p:nvPr/>
          </p:nvSpPr>
          <p:spPr bwMode="auto">
            <a:xfrm>
              <a:off x="521" y="2750"/>
              <a:ext cx="45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79"/>
            <p:cNvSpPr>
              <a:spLocks noChangeArrowheads="1"/>
            </p:cNvSpPr>
            <p:nvPr/>
          </p:nvSpPr>
          <p:spPr bwMode="auto">
            <a:xfrm>
              <a:off x="522" y="2160"/>
              <a:ext cx="45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Picture 13" descr="p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8437" y="2278350"/>
            <a:ext cx="3389313" cy="1041400"/>
          </a:xfrm>
          <a:prstGeom prst="rect">
            <a:avLst/>
          </a:prstGeom>
          <a:noFill/>
        </p:spPr>
      </p:pic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447557" y="2567170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rgbClr val="FF0000"/>
                </a:solidFill>
                <a:latin typeface="Arial Unicode MS" pitchFamily="-84" charset="0"/>
              </a:rPr>
              <a:t>...</a:t>
            </a:r>
          </a:p>
        </p:txBody>
      </p: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3722375" y="2646651"/>
            <a:ext cx="287338" cy="287337"/>
            <a:chOff x="1066" y="2750"/>
            <a:chExt cx="181" cy="181"/>
          </a:xfrm>
        </p:grpSpPr>
        <p:sp>
          <p:nvSpPr>
            <p:cNvPr id="33" name="Line 19"/>
            <p:cNvSpPr>
              <a:spLocks noChangeShapeType="1"/>
            </p:cNvSpPr>
            <p:nvPr/>
          </p:nvSpPr>
          <p:spPr bwMode="auto">
            <a:xfrm>
              <a:off x="1156" y="2750"/>
              <a:ext cx="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 rot="-5400000">
              <a:off x="1157" y="2749"/>
              <a:ext cx="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8304682" y="2580922"/>
            <a:ext cx="287338" cy="287337"/>
            <a:chOff x="1066" y="2750"/>
            <a:chExt cx="181" cy="181"/>
          </a:xfrm>
        </p:grpSpPr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1156" y="2750"/>
              <a:ext cx="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rot="-5400000">
              <a:off x="1157" y="2749"/>
              <a:ext cx="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5090799" y="2629895"/>
            <a:ext cx="287338" cy="287337"/>
            <a:chOff x="1066" y="2750"/>
            <a:chExt cx="181" cy="181"/>
          </a:xfrm>
        </p:grpSpPr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156" y="2750"/>
              <a:ext cx="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rot="-5400000">
              <a:off x="1157" y="2749"/>
              <a:ext cx="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6718635" y="2573625"/>
            <a:ext cx="287338" cy="287337"/>
            <a:chOff x="1066" y="2750"/>
            <a:chExt cx="181" cy="181"/>
          </a:xfrm>
        </p:grpSpPr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1156" y="2750"/>
              <a:ext cx="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rot="-5400000">
              <a:off x="1157" y="2749"/>
              <a:ext cx="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2642876" y="2168813"/>
            <a:ext cx="0" cy="1150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8831599" y="2173575"/>
            <a:ext cx="0" cy="1150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8803165" y="2039121"/>
            <a:ext cx="503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err="1">
                <a:solidFill>
                  <a:srgbClr val="FF0000"/>
                </a:solidFill>
                <a:latin typeface="Arial Unicode MS" pitchFamily="-84" charset="0"/>
              </a:rPr>
              <a:t>2</a:t>
            </a:r>
            <a:endParaRPr lang="it-IT" sz="2000" dirty="0">
              <a:solidFill>
                <a:srgbClr val="FF0000"/>
              </a:solidFill>
              <a:latin typeface="Arial Unicode MS" pitchFamily="-84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2822951" y="1903701"/>
            <a:ext cx="900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err="1" smtClean="0">
                <a:latin typeface="Arial Unicode MS" pitchFamily="-84" charset="0"/>
              </a:rPr>
              <a:t>signal</a:t>
            </a:r>
            <a:endParaRPr lang="it-IT" sz="1400" b="1" dirty="0">
              <a:latin typeface="Arial Unicode MS" pitchFamily="-84" charset="0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4687316" y="1749812"/>
            <a:ext cx="3618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err="1" smtClean="0">
                <a:latin typeface="Arial Unicode MS" pitchFamily="-84" charset="0"/>
              </a:rPr>
              <a:t>irreducible</a:t>
            </a:r>
            <a:r>
              <a:rPr lang="it-IT" sz="1400" b="1" dirty="0" smtClean="0">
                <a:latin typeface="Arial Unicode MS" pitchFamily="-84" charset="0"/>
              </a:rPr>
              <a:t> background (</a:t>
            </a:r>
            <a:r>
              <a:rPr lang="it-IT" sz="1400" b="1" dirty="0" smtClean="0">
                <a:latin typeface="Symbol" charset="2"/>
                <a:cs typeface="Symbol" charset="2"/>
              </a:rPr>
              <a:t>a</a:t>
            </a:r>
            <a:r>
              <a:rPr lang="it-IT" sz="1400" b="1" baseline="-25000" dirty="0" smtClean="0">
                <a:latin typeface="Arial Unicode MS" pitchFamily="-84" charset="0"/>
              </a:rPr>
              <a:t>EW</a:t>
            </a:r>
            <a:r>
              <a:rPr lang="it-IT" sz="1400" b="1" baseline="30000" dirty="0" smtClean="0">
                <a:latin typeface="Arial Unicode MS" pitchFamily="-84" charset="0"/>
              </a:rPr>
              <a:t>6</a:t>
            </a:r>
            <a:r>
              <a:rPr lang="it-IT" sz="1400" b="1" dirty="0" smtClean="0">
                <a:latin typeface="Arial Unicode MS" pitchFamily="-84" charset="0"/>
              </a:rPr>
              <a:t>)</a:t>
            </a:r>
            <a:endParaRPr lang="it-IT" sz="1400" b="1" dirty="0">
              <a:latin typeface="Arial Unicode MS" pitchFamily="-84" charset="0"/>
            </a:endParaRPr>
          </a:p>
        </p:txBody>
      </p:sp>
      <p:sp>
        <p:nvSpPr>
          <p:cNvPr id="38" name="AutoShape 52"/>
          <p:cNvSpPr>
            <a:spLocks/>
          </p:cNvSpPr>
          <p:nvPr/>
        </p:nvSpPr>
        <p:spPr bwMode="auto">
          <a:xfrm rot="16200000" flipH="1" flipV="1">
            <a:off x="6196233" y="-213505"/>
            <a:ext cx="215900" cy="4774159"/>
          </a:xfrm>
          <a:prstGeom prst="leftBrace">
            <a:avLst>
              <a:gd name="adj1" fmla="val 3489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1687" y="2185120"/>
            <a:ext cx="2092325" cy="11350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48684" y="1749812"/>
            <a:ext cx="2987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>
                <a:solidFill>
                  <a:srgbClr val="FF0000"/>
                </a:solidFill>
              </a:rPr>
              <a:t>qq</a:t>
            </a:r>
            <a:r>
              <a:rPr lang="en-US" b="1" i="1" dirty="0">
                <a:solidFill>
                  <a:srgbClr val="FF0000"/>
                </a:solidFill>
              </a:rPr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&gt;6f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O(</a:t>
            </a:r>
            <a:r>
              <a:rPr lang="en-US" b="1" dirty="0">
                <a:solidFill>
                  <a:srgbClr val="FF0000"/>
                </a:solidFill>
                <a:latin typeface="Symbol" pitchFamily="-84" charset="2"/>
              </a:rPr>
              <a:t>a</a:t>
            </a:r>
            <a:r>
              <a:rPr lang="en-US" b="1" baseline="-25000" dirty="0">
                <a:solidFill>
                  <a:srgbClr val="FF0000"/>
                </a:solidFill>
              </a:rPr>
              <a:t>EW</a:t>
            </a:r>
            <a:r>
              <a:rPr lang="en-US" b="1" baseline="30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343464" y="3423450"/>
          <a:ext cx="4156159" cy="2940891"/>
        </p:xfrm>
        <a:graphic>
          <a:graphicData uri="http://schemas.openxmlformats.org/presentationml/2006/ole">
            <p:oleObj spid="_x0000_s79874" name="Bitmap Image" r:id="rId8" imgW="7228571" imgH="5114286" progId="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023635" y="5278851"/>
            <a:ext cx="184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WW approximated without interference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6074" y="1251008"/>
            <a:ext cx="600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Big interference effects considered only in </a:t>
            </a:r>
            <a:r>
              <a:rPr lang="en-US" b="1" dirty="0" smtClean="0">
                <a:solidFill>
                  <a:srgbClr val="FF0000"/>
                </a:solidFill>
              </a:rPr>
              <a:t>Phantom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26321" y="1020175"/>
            <a:ext cx="3691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JHEP 0603 (2006) 093 </a:t>
            </a:r>
          </a:p>
          <a:p>
            <a:pPr algn="r"/>
            <a:r>
              <a:rPr lang="en-US" sz="1200" dirty="0" err="1" smtClean="0"/>
              <a:t>Accomando</a:t>
            </a:r>
            <a:r>
              <a:rPr lang="en-US" sz="1200" dirty="0" smtClean="0"/>
              <a:t>, </a:t>
            </a:r>
            <a:r>
              <a:rPr lang="en-US" sz="1200" dirty="0" err="1" smtClean="0"/>
              <a:t>Ballestrero</a:t>
            </a:r>
            <a:r>
              <a:rPr lang="en-US" sz="1200" dirty="0" smtClean="0"/>
              <a:t>, </a:t>
            </a:r>
            <a:r>
              <a:rPr lang="en-US" sz="1200" dirty="0" err="1" smtClean="0"/>
              <a:t>Bolognesi</a:t>
            </a:r>
            <a:r>
              <a:rPr lang="en-US" sz="1200" dirty="0" smtClean="0"/>
              <a:t>, </a:t>
            </a:r>
            <a:r>
              <a:rPr lang="en-US" sz="1200" dirty="0" err="1" smtClean="0"/>
              <a:t>Maina</a:t>
            </a:r>
            <a:r>
              <a:rPr lang="en-US" sz="1200" dirty="0" smtClean="0"/>
              <a:t>, </a:t>
            </a:r>
            <a:r>
              <a:rPr lang="en-US" sz="1200" dirty="0" err="1" smtClean="0"/>
              <a:t>Mariotti</a:t>
            </a:r>
            <a:endParaRPr lang="en-US" sz="1200" dirty="0"/>
          </a:p>
        </p:txBody>
      </p:sp>
      <p:sp>
        <p:nvSpPr>
          <p:cNvPr id="53" name="Rounded Rectangle 52"/>
          <p:cNvSpPr/>
          <p:nvPr/>
        </p:nvSpPr>
        <p:spPr>
          <a:xfrm>
            <a:off x="5651500" y="1062717"/>
            <a:ext cx="3455987" cy="4191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217236" y="2312477"/>
            <a:ext cx="416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=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15757" y="5017241"/>
            <a:ext cx="184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WW signal with “a posteriori” cuts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1370969" y="20202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8021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338135" y="5127131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control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b="1" dirty="0" err="1">
                <a:solidFill>
                  <a:srgbClr val="FF0000"/>
                </a:solidFill>
              </a:rPr>
              <a:t>V+</a:t>
            </a:r>
            <a:r>
              <a:rPr lang="en-US" b="1" dirty="0" err="1" smtClean="0">
                <a:solidFill>
                  <a:srgbClr val="FF0000"/>
                </a:solidFill>
              </a:rPr>
              <a:t>jets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(jet pruning)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326958" y="5503657"/>
            <a:ext cx="5616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control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uncertainties on </a:t>
            </a:r>
            <a:r>
              <a:rPr lang="en-US" b="1" dirty="0" smtClean="0">
                <a:solidFill>
                  <a:srgbClr val="FF0000"/>
                </a:solidFill>
              </a:rPr>
              <a:t>VV EWK continuum</a:t>
            </a:r>
            <a:endParaRPr lang="en-US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556010" y="3332444"/>
            <a:ext cx="179016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angular analysis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7172" y="4710059"/>
            <a:ext cx="509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Ingredients along the EWSB road: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26958" y="3406781"/>
            <a:ext cx="366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search for </a:t>
            </a:r>
            <a:r>
              <a:rPr lang="en-US" b="1" dirty="0" smtClean="0">
                <a:solidFill>
                  <a:srgbClr val="FF0000"/>
                </a:solidFill>
              </a:rPr>
              <a:t>VBF</a:t>
            </a:r>
            <a:r>
              <a:rPr lang="en-US" dirty="0" smtClean="0">
                <a:solidFill>
                  <a:srgbClr val="FF0000"/>
                </a:solidFill>
              </a:rPr>
              <a:t> resonance </a:t>
            </a:r>
            <a:r>
              <a:rPr lang="en-US" dirty="0" smtClean="0"/>
              <a:t>and measuring of </a:t>
            </a:r>
            <a:r>
              <a:rPr lang="en-US" b="1" dirty="0" smtClean="0">
                <a:solidFill>
                  <a:srgbClr val="FF0000"/>
                </a:solidFill>
              </a:rPr>
              <a:t>VV scattering </a:t>
            </a:r>
            <a:r>
              <a:rPr lang="en-US" dirty="0" smtClean="0">
                <a:solidFill>
                  <a:srgbClr val="FF0000"/>
                </a:solidFill>
              </a:rPr>
              <a:t>spectrum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4798" y="3001304"/>
            <a:ext cx="809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search for </a:t>
            </a:r>
            <a:r>
              <a:rPr lang="en-US" dirty="0" smtClean="0">
                <a:solidFill>
                  <a:srgbClr val="FF0000"/>
                </a:solidFill>
              </a:rPr>
              <a:t>generic resonance </a:t>
            </a:r>
            <a:r>
              <a:rPr lang="en-US" b="1" dirty="0" smtClean="0">
                <a:solidFill>
                  <a:srgbClr val="FF0000"/>
                </a:solidFill>
              </a:rPr>
              <a:t>X-&gt;ZZ-&gt;4f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2387" y="2555588"/>
            <a:ext cx="509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Main steps: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5251743" y="3001304"/>
            <a:ext cx="248264" cy="1051808"/>
          </a:xfrm>
          <a:prstGeom prst="rightBrac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42386" y="1401323"/>
            <a:ext cx="774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The first aim of the Higgs search is </a:t>
            </a:r>
            <a:r>
              <a:rPr lang="en-US" b="1" dirty="0" smtClean="0">
                <a:solidFill>
                  <a:srgbClr val="FF0000"/>
                </a:solidFill>
              </a:rPr>
              <a:t>the understanding of the EWSB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0106" y="1745061"/>
            <a:ext cx="324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-&gt; focus on H-&gt;</a:t>
            </a:r>
            <a:r>
              <a:rPr lang="en-US" dirty="0" smtClean="0">
                <a:solidFill>
                  <a:srgbClr val="FF0000"/>
                </a:solidFill>
              </a:rPr>
              <a:t>VV final state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0" y="102949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1500"/>
            <a:ext cx="8229600" cy="1143000"/>
          </a:xfrm>
        </p:spPr>
        <p:txBody>
          <a:bodyPr/>
          <a:lstStyle/>
          <a:p>
            <a:r>
              <a:rPr lang="en-US" b="1" dirty="0" smtClean="0"/>
              <a:t>BACK-UP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65667" y="285750"/>
            <a:ext cx="8307916" cy="2825750"/>
          </a:xfrm>
          <a:prstGeom prst="roundRect">
            <a:avLst/>
          </a:prstGeom>
          <a:gradFill flip="none" rotWithShape="1">
            <a:gsLst>
              <a:gs pos="0">
                <a:srgbClr val="CD0C0C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38100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rotWithShape="0">
              <a:srgbClr val="CD0C0C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50632" y="4778963"/>
            <a:ext cx="7283215" cy="227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  <a:r>
              <a:rPr kumimoji="0" lang="en-US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January 2012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Seminar at Johns Hopkins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S.Bolognesi (Johns Hopkins University)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568325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32133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road to the ElectroWeak Symmetry Breaking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/>
              <a:t>Sources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684213" y="4724400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First LHC to Terascale Workshop (Sept 2011):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042988" y="522763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LCH at LHC</a:t>
            </a:r>
            <a:r>
              <a:rPr lang="en-US" dirty="0"/>
              <a:t> by J.R. Espinoza</a:t>
            </a: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611188" y="1412875"/>
            <a:ext cx="715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CMS AN-2010-35: </a:t>
            </a:r>
            <a:r>
              <a:rPr lang="en-US" b="1"/>
              <a:t>Angular Analysis of Resonances pp → X → ZZ</a:t>
            </a:r>
          </a:p>
        </p:txBody>
      </p:sp>
      <p:pic>
        <p:nvPicPr>
          <p:cNvPr id="7886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470150"/>
            <a:ext cx="47513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4173538" y="3573463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by David Krohn (Harvard)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684213" y="3573463"/>
            <a:ext cx="354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JHU seminar: </a:t>
            </a:r>
            <a:r>
              <a:rPr lang="en-US" b="1"/>
              <a:t>Path-Integral Jets</a:t>
            </a:r>
          </a:p>
        </p:txBody>
      </p:sp>
      <p:pic>
        <p:nvPicPr>
          <p:cNvPr id="7886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73238"/>
            <a:ext cx="455771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70" name="Line 22"/>
          <p:cNvSpPr>
            <a:spLocks noChangeShapeType="1"/>
          </p:cNvSpPr>
          <p:nvPr/>
        </p:nvSpPr>
        <p:spPr bwMode="auto">
          <a:xfrm>
            <a:off x="755650" y="260625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684213" y="3933825"/>
            <a:ext cx="8497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www.pha.jhu.edu/groups/particle-theory/seminars/talks/F11/talk.khron.pdf</a:t>
            </a: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1042988" y="5659438"/>
            <a:ext cx="692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Boson Boson scattering analysis</a:t>
            </a:r>
            <a:r>
              <a:rPr lang="en-US" dirty="0"/>
              <a:t> by </a:t>
            </a:r>
            <a:r>
              <a:rPr lang="en-US" dirty="0" err="1"/>
              <a:t>A.Ballestrero</a:t>
            </a:r>
            <a:r>
              <a:rPr lang="en-US" dirty="0"/>
              <a:t> (INFN Torino)</a:t>
            </a:r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>
            <a:off x="34925" y="3357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>
            <a:off x="-34925" y="45815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>
            <a:off x="-36513" y="6524625"/>
            <a:ext cx="9144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LHC To Terascale Physics WS</a:t>
            </a:r>
          </a:p>
        </p:txBody>
      </p: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37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-252413" y="-171450"/>
            <a:ext cx="4186238" cy="1143000"/>
          </a:xfrm>
        </p:spPr>
        <p:txBody>
          <a:bodyPr/>
          <a:lstStyle/>
          <a:p>
            <a:r>
              <a:rPr lang="en-US"/>
              <a:t>Mass shape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549275"/>
            <a:ext cx="542925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541595"/>
            <a:ext cx="5148262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816350" y="115888"/>
            <a:ext cx="572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Passarino talk at last LHC to Terascale WS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50825" y="90805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Present approx: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11188" y="1196975"/>
            <a:ext cx="26654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xsec for </a:t>
            </a:r>
            <a:r>
              <a:rPr lang="en-US" dirty="0">
                <a:solidFill>
                  <a:srgbClr val="FF0000"/>
                </a:solidFill>
              </a:rPr>
              <a:t>on-shell </a:t>
            </a:r>
            <a:r>
              <a:rPr lang="en-US" dirty="0"/>
              <a:t>Higgs production and decay in </a:t>
            </a:r>
            <a:r>
              <a:rPr lang="en-US" dirty="0">
                <a:solidFill>
                  <a:srgbClr val="FF0000"/>
                </a:solidFill>
              </a:rPr>
              <a:t>zero width</a:t>
            </a:r>
            <a:r>
              <a:rPr lang="en-US" dirty="0"/>
              <a:t> approx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39750" y="2133600"/>
            <a:ext cx="3024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acceptance from MC with </a:t>
            </a:r>
            <a:r>
              <a:rPr lang="en-US">
                <a:solidFill>
                  <a:srgbClr val="FF0000"/>
                </a:solidFill>
              </a:rPr>
              <a:t>ad-hoc BW distribution</a:t>
            </a: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V="1">
            <a:off x="3203575" y="2349500"/>
            <a:ext cx="7921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250825" y="3141663"/>
            <a:ext cx="374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10-30% uncertainty on xsec</a:t>
            </a:r>
          </a:p>
          <a:p>
            <a:r>
              <a:rPr lang="en-US" b="1" dirty="0">
                <a:solidFill>
                  <a:srgbClr val="FF0000"/>
                </a:solidFill>
              </a:rPr>
              <a:t>for </a:t>
            </a:r>
            <a:r>
              <a:rPr lang="en-US" b="1" dirty="0" err="1">
                <a:solidFill>
                  <a:srgbClr val="FF0000"/>
                </a:solidFill>
              </a:rPr>
              <a:t>mH</a:t>
            </a:r>
            <a:r>
              <a:rPr lang="en-US" b="1" dirty="0">
                <a:solidFill>
                  <a:srgbClr val="FF0000"/>
                </a:solidFill>
              </a:rPr>
              <a:t> 400–600 GeV</a:t>
            </a:r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1476375" y="2781300"/>
            <a:ext cx="647700" cy="287338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4067175" y="5949950"/>
            <a:ext cx="410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Study with QFT-consistent Higgs propagator in the YR2</a:t>
            </a:r>
          </a:p>
        </p:txBody>
      </p:sp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9363"/>
            <a:ext cx="4067175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2627313" y="3716338"/>
            <a:ext cx="5048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 rot="-2740128">
            <a:off x="2701925" y="5187950"/>
            <a:ext cx="1584325" cy="5746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0" y="836613"/>
            <a:ext cx="3492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4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429000"/>
            <a:ext cx="3240087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4186238" cy="1143000"/>
          </a:xfrm>
        </p:spPr>
        <p:txBody>
          <a:bodyPr/>
          <a:lstStyle/>
          <a:p>
            <a:r>
              <a:rPr lang="en-US" sz="4000"/>
              <a:t>Higgs qT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187450" y="126841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q</a:t>
            </a:r>
            <a:r>
              <a:rPr lang="en-US" baseline="-25000">
                <a:solidFill>
                  <a:srgbClr val="FF0000"/>
                </a:solidFill>
              </a:rPr>
              <a:t>T</a:t>
            </a:r>
            <a:r>
              <a:rPr lang="en-US">
                <a:solidFill>
                  <a:srgbClr val="FF0000"/>
                </a:solidFill>
              </a:rPr>
              <a:t> &gt; mH  NNLO</a:t>
            </a:r>
            <a:endParaRPr lang="en-U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181100" y="1627188"/>
            <a:ext cx="285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q</a:t>
            </a:r>
            <a:r>
              <a:rPr lang="en-US" baseline="-25000">
                <a:solidFill>
                  <a:srgbClr val="FF0000"/>
                </a:solidFill>
              </a:rPr>
              <a:t>T</a:t>
            </a:r>
            <a:r>
              <a:rPr lang="en-US">
                <a:solidFill>
                  <a:srgbClr val="FF0000"/>
                </a:solidFill>
              </a:rPr>
              <a:t> &lt;&lt; mH  NNLL</a:t>
            </a:r>
            <a:r>
              <a:rPr lang="en-US"/>
              <a:t> (resumming ln(mH</a:t>
            </a:r>
            <a:r>
              <a:rPr lang="en-US" baseline="30000"/>
              <a:t>2</a:t>
            </a:r>
            <a:r>
              <a:rPr lang="en-US"/>
              <a:t>/q</a:t>
            </a:r>
            <a:r>
              <a:rPr lang="en-US" baseline="-25000"/>
              <a:t>T</a:t>
            </a:r>
            <a:r>
              <a:rPr lang="en-US" baseline="30000"/>
              <a:t>2</a:t>
            </a:r>
            <a:r>
              <a:rPr lang="en-US"/>
              <a:t>))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50825" y="1319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HqT: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95288" y="249237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Uncertainties: 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908175" y="24923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factor/renorm scale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11188" y="3284538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PDF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4716463" y="3213100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large mt approximation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1908175" y="2852738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non perturb. effects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2051050" y="3140075"/>
            <a:ext cx="5329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(smearing with NP form factor)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LHC To Terascale Physics WS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>
            <a:off x="144463" y="1052513"/>
            <a:ext cx="4859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9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88913"/>
            <a:ext cx="35290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7956550" y="260350"/>
            <a:ext cx="647700" cy="2592388"/>
          </a:xfrm>
          <a:prstGeom prst="rect">
            <a:avLst/>
          </a:prstGeom>
          <a:solidFill>
            <a:srgbClr val="BBE0E3">
              <a:alpha val="67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 flipV="1">
            <a:off x="2987675" y="1484313"/>
            <a:ext cx="2447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 flipV="1">
            <a:off x="4500563" y="2133600"/>
            <a:ext cx="6477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3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79813"/>
            <a:ext cx="345598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85229" y="-40214"/>
            <a:ext cx="8507412" cy="1143000"/>
          </a:xfrm>
        </p:spPr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  </a:t>
            </a:r>
            <a:r>
              <a:rPr lang="it-IT" sz="4000" dirty="0" smtClean="0">
                <a:solidFill>
                  <a:srgbClr val="FF0000"/>
                </a:solidFill>
              </a:rPr>
              <a:t>EWSB and the W, Z mass</a:t>
            </a:r>
            <a:endParaRPr lang="it-IT" sz="4000" dirty="0">
              <a:solidFill>
                <a:srgbClr val="FF0000"/>
              </a:solidFill>
            </a:endParaRP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>
            <p:ph sz="quarter" idx="1"/>
          </p:nvPr>
        </p:nvGraphicFramePr>
        <p:xfrm>
          <a:off x="323850" y="1271588"/>
          <a:ext cx="5113338" cy="533400"/>
        </p:xfrm>
        <a:graphic>
          <a:graphicData uri="http://schemas.openxmlformats.org/presentationml/2006/ole">
            <p:oleObj spid="_x0000_s16386" name="Equation" r:id="rId4" imgW="3771720" imgH="393480" progId="Equation.3">
              <p:embed/>
            </p:oleObj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>
            <p:ph sz="quarter" idx="2"/>
          </p:nvPr>
        </p:nvGraphicFramePr>
        <p:xfrm>
          <a:off x="5580063" y="1208088"/>
          <a:ext cx="2520950" cy="314325"/>
        </p:xfrm>
        <a:graphic>
          <a:graphicData uri="http://schemas.openxmlformats.org/presentationml/2006/ole">
            <p:oleObj spid="_x0000_s16387" name="Equation" r:id="rId5" imgW="2031840" imgH="253800" progId="Equation.3">
              <p:embed/>
            </p:oleObj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>
            <p:ph sz="quarter" idx="3"/>
          </p:nvPr>
        </p:nvGraphicFramePr>
        <p:xfrm>
          <a:off x="6011863" y="1557338"/>
          <a:ext cx="1584325" cy="328612"/>
        </p:xfrm>
        <a:graphic>
          <a:graphicData uri="http://schemas.openxmlformats.org/presentationml/2006/ole">
            <p:oleObj spid="_x0000_s16388" name="Equation" r:id="rId6" imgW="1168200" imgH="241200" progId="Equation.3">
              <p:embed/>
            </p:oleObj>
          </a:graphicData>
        </a:graphic>
      </p:graphicFrame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3132138" y="1268413"/>
            <a:ext cx="20875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042988" y="1773238"/>
            <a:ext cx="230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rgbClr val="FF0000"/>
                </a:solidFill>
              </a:rPr>
              <a:t>Gauge invariance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8101013" y="1125538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solidFill>
                  <a:srgbClr val="FF0000"/>
                </a:solidFill>
              </a:rPr>
              <a:t>SU(2) 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7019925" y="6237288"/>
            <a:ext cx="147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solidFill>
                  <a:srgbClr val="FF0000"/>
                </a:solidFill>
              </a:rPr>
              <a:t>U(1)</a:t>
            </a:r>
            <a:r>
              <a:rPr lang="it-IT" sz="1400" b="1" baseline="-25000" dirty="0">
                <a:solidFill>
                  <a:srgbClr val="FF0000"/>
                </a:solidFill>
              </a:rPr>
              <a:t>EM</a:t>
            </a:r>
            <a:r>
              <a:rPr lang="it-IT" sz="1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508626" y="2097678"/>
            <a:ext cx="223202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 smtClean="0"/>
              <a:t>complex scalar      doublet of </a:t>
            </a:r>
            <a:r>
              <a:rPr lang="it-IT" sz="1600" dirty="0"/>
              <a:t>SU(2)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95288" y="2347913"/>
            <a:ext cx="360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rgbClr val="000066"/>
                </a:solidFill>
              </a:rPr>
              <a:t>scalar potential (</a:t>
            </a:r>
            <a:r>
              <a:rPr lang="it-IT" sz="1600" b="1" dirty="0">
                <a:solidFill>
                  <a:srgbClr val="000066"/>
                </a:solidFill>
                <a:latin typeface="Symbol" pitchFamily="-1" charset="2"/>
              </a:rPr>
              <a:t>l</a:t>
            </a:r>
            <a:r>
              <a:rPr lang="it-IT" sz="1600" b="1" dirty="0">
                <a:solidFill>
                  <a:srgbClr val="000066"/>
                </a:solidFill>
              </a:rPr>
              <a:t>&gt;0, </a:t>
            </a:r>
            <a:r>
              <a:rPr lang="it-IT" sz="1600" b="1" dirty="0">
                <a:solidFill>
                  <a:srgbClr val="000066"/>
                </a:solidFill>
                <a:latin typeface="Symbol" pitchFamily="-1" charset="2"/>
              </a:rPr>
              <a:t>m</a:t>
            </a:r>
            <a:r>
              <a:rPr lang="it-IT" sz="1600" b="1" dirty="0">
                <a:solidFill>
                  <a:srgbClr val="000066"/>
                </a:solidFill>
              </a:rPr>
              <a:t>&lt;0)</a:t>
            </a:r>
          </a:p>
        </p:txBody>
      </p:sp>
      <p:graphicFrame>
        <p:nvGraphicFramePr>
          <p:cNvPr id="7190" name="Object 22"/>
          <p:cNvGraphicFramePr>
            <a:graphicFrameLocks noChangeAspect="1"/>
          </p:cNvGraphicFramePr>
          <p:nvPr>
            <p:ph sz="quarter" idx="4"/>
          </p:nvPr>
        </p:nvGraphicFramePr>
        <p:xfrm>
          <a:off x="2864462" y="2276475"/>
          <a:ext cx="2446338" cy="449263"/>
        </p:xfrm>
        <a:graphic>
          <a:graphicData uri="http://schemas.openxmlformats.org/presentationml/2006/ole">
            <p:oleObj spid="_x0000_s16389" name="Equation" r:id="rId7" imgW="1726920" imgH="317160" progId="Equation.3">
              <p:embed/>
            </p:oleObj>
          </a:graphicData>
        </a:graphic>
      </p:graphicFrame>
      <p:graphicFrame>
        <p:nvGraphicFramePr>
          <p:cNvPr id="7192" name="Object 24"/>
          <p:cNvGraphicFramePr>
            <a:graphicFrameLocks noChangeAspect="1"/>
          </p:cNvGraphicFramePr>
          <p:nvPr/>
        </p:nvGraphicFramePr>
        <p:xfrm>
          <a:off x="7380288" y="2038940"/>
          <a:ext cx="863600" cy="669925"/>
        </p:xfrm>
        <a:graphic>
          <a:graphicData uri="http://schemas.openxmlformats.org/presentationml/2006/ole">
            <p:oleObj spid="_x0000_s16390" name="Equation" r:id="rId8" imgW="622080" imgH="482400" progId="Equation.3">
              <p:embed/>
            </p:oleObj>
          </a:graphicData>
        </a:graphic>
      </p:graphicFrame>
      <p:graphicFrame>
        <p:nvGraphicFramePr>
          <p:cNvPr id="7194" name="Object 26"/>
          <p:cNvGraphicFramePr>
            <a:graphicFrameLocks noChangeAspect="1"/>
          </p:cNvGraphicFramePr>
          <p:nvPr/>
        </p:nvGraphicFramePr>
        <p:xfrm>
          <a:off x="3333750" y="2795588"/>
          <a:ext cx="876300" cy="457200"/>
        </p:xfrm>
        <a:graphic>
          <a:graphicData uri="http://schemas.openxmlformats.org/presentationml/2006/ole">
            <p:oleObj spid="_x0000_s16391" name="Equation" r:id="rId9" imgW="876240" imgH="457200" progId="Equation.3">
              <p:embed/>
            </p:oleObj>
          </a:graphicData>
        </a:graphic>
      </p:graphicFrame>
      <p:graphicFrame>
        <p:nvGraphicFramePr>
          <p:cNvPr id="7195" name="Object 27"/>
          <p:cNvGraphicFramePr>
            <a:graphicFrameLocks noChangeAspect="1"/>
          </p:cNvGraphicFramePr>
          <p:nvPr/>
        </p:nvGraphicFramePr>
        <p:xfrm>
          <a:off x="4775200" y="2795588"/>
          <a:ext cx="876300" cy="457200"/>
        </p:xfrm>
        <a:graphic>
          <a:graphicData uri="http://schemas.openxmlformats.org/presentationml/2006/ole">
            <p:oleObj spid="_x0000_s16392" name="Equation" r:id="rId10" imgW="876240" imgH="457200" progId="Equation.3">
              <p:embed/>
            </p:oleObj>
          </a:graphicData>
        </a:graphic>
      </p:graphicFrame>
      <p:sp>
        <p:nvSpPr>
          <p:cNvPr id="7196" name="Line 28"/>
          <p:cNvSpPr>
            <a:spLocks noChangeShapeType="1"/>
          </p:cNvSpPr>
          <p:nvPr/>
        </p:nvSpPr>
        <p:spPr bwMode="auto">
          <a:xfrm flipV="1">
            <a:off x="4859337" y="2795588"/>
            <a:ext cx="792163" cy="40163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395288" y="2692229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 smtClean="0">
                <a:solidFill>
                  <a:srgbClr val="000066"/>
                </a:solidFill>
              </a:rPr>
              <a:t>with minimum </a:t>
            </a:r>
            <a:r>
              <a:rPr lang="it-IT" sz="1600" b="1" dirty="0" smtClean="0">
                <a:solidFill>
                  <a:srgbClr val="000066"/>
                </a:solidFill>
              </a:rPr>
              <a:t>(</a:t>
            </a:r>
            <a:r>
              <a:rPr lang="it-IT" sz="1600" b="1" dirty="0">
                <a:solidFill>
                  <a:srgbClr val="000066"/>
                </a:solidFill>
              </a:rPr>
              <a:t>=</a:t>
            </a:r>
            <a:r>
              <a:rPr lang="it-IT" sz="1600" b="1" dirty="0" smtClean="0">
                <a:solidFill>
                  <a:srgbClr val="000066"/>
                </a:solidFill>
              </a:rPr>
              <a:t> empty state)</a:t>
            </a:r>
            <a:r>
              <a:rPr lang="it-IT" sz="1600" dirty="0" smtClean="0">
                <a:solidFill>
                  <a:srgbClr val="000066"/>
                </a:solidFill>
              </a:rPr>
              <a:t> at</a:t>
            </a:r>
            <a:endParaRPr lang="it-IT" sz="1600" dirty="0">
              <a:solidFill>
                <a:srgbClr val="000066"/>
              </a:solidFill>
            </a:endParaRP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6299200" y="2892425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solidFill>
                  <a:srgbClr val="FF0000"/>
                </a:solidFill>
              </a:rPr>
              <a:t>SU(</a:t>
            </a:r>
            <a:r>
              <a:rPr lang="it-IT" sz="1400" b="1" dirty="0" err="1">
                <a:solidFill>
                  <a:srgbClr val="FF0000"/>
                </a:solidFill>
              </a:rPr>
              <a:t>2</a:t>
            </a:r>
            <a:r>
              <a:rPr lang="it-IT" sz="1400" b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V="1">
            <a:off x="6370637" y="2836863"/>
            <a:ext cx="431800" cy="43338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539750" y="5186009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err="1">
                <a:solidFill>
                  <a:srgbClr val="000066"/>
                </a:solidFill>
              </a:rPr>
              <a:t>3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 smtClean="0">
                <a:solidFill>
                  <a:srgbClr val="000066"/>
                </a:solidFill>
              </a:rPr>
              <a:t>Goldstone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 smtClean="0">
                <a:solidFill>
                  <a:srgbClr val="000066"/>
                </a:solidFill>
              </a:rPr>
              <a:t>bosons</a:t>
            </a:r>
            <a:r>
              <a:rPr lang="it-IT" sz="1400" dirty="0" smtClean="0"/>
              <a:t> </a:t>
            </a:r>
            <a:r>
              <a:rPr lang="it-IT" sz="2000" i="1" dirty="0" err="1">
                <a:latin typeface="Symbol" pitchFamily="-1" charset="2"/>
              </a:rPr>
              <a:t>w</a:t>
            </a:r>
            <a:r>
              <a:rPr lang="it-IT" sz="2000" i="1" baseline="-25000" dirty="0" err="1"/>
              <a:t>i</a:t>
            </a:r>
            <a:endParaRPr lang="it-IT" sz="2000" i="1" baseline="-25000" dirty="0"/>
          </a:p>
        </p:txBody>
      </p:sp>
      <p:graphicFrame>
        <p:nvGraphicFramePr>
          <p:cNvPr id="7201" name="Object 33"/>
          <p:cNvGraphicFramePr>
            <a:graphicFrameLocks noChangeAspect="1"/>
          </p:cNvGraphicFramePr>
          <p:nvPr/>
        </p:nvGraphicFramePr>
        <p:xfrm>
          <a:off x="611188" y="4191000"/>
          <a:ext cx="1800225" cy="677863"/>
        </p:xfrm>
        <a:graphic>
          <a:graphicData uri="http://schemas.openxmlformats.org/presentationml/2006/ole">
            <p:oleObj spid="_x0000_s16393" name="Equation" r:id="rId11" imgW="1282680" imgH="482400" progId="Equation.3">
              <p:embed/>
            </p:oleObj>
          </a:graphicData>
        </a:graphic>
      </p:graphicFrame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539750" y="4940300"/>
            <a:ext cx="2665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err="1">
                <a:solidFill>
                  <a:srgbClr val="000066"/>
                </a:solidFill>
              </a:rPr>
              <a:t>1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 smtClean="0">
                <a:solidFill>
                  <a:srgbClr val="000066"/>
                </a:solidFill>
              </a:rPr>
              <a:t>physical</a:t>
            </a:r>
            <a:r>
              <a:rPr lang="it-IT" sz="1400" dirty="0" smtClean="0">
                <a:solidFill>
                  <a:srgbClr val="000066"/>
                </a:solidFill>
              </a:rPr>
              <a:t> scalar </a:t>
            </a:r>
            <a:r>
              <a:rPr lang="it-IT" sz="1400" dirty="0" err="1" smtClean="0">
                <a:solidFill>
                  <a:srgbClr val="000066"/>
                </a:solidFill>
              </a:rPr>
              <a:t>field</a:t>
            </a:r>
            <a:endParaRPr lang="it-IT" sz="1400" dirty="0">
              <a:solidFill>
                <a:srgbClr val="000066"/>
              </a:solidFill>
            </a:endParaRPr>
          </a:p>
        </p:txBody>
      </p:sp>
      <p:graphicFrame>
        <p:nvGraphicFramePr>
          <p:cNvPr id="7203" name="Object 35"/>
          <p:cNvGraphicFramePr>
            <a:graphicFrameLocks noChangeAspect="1"/>
          </p:cNvGraphicFramePr>
          <p:nvPr/>
        </p:nvGraphicFramePr>
        <p:xfrm>
          <a:off x="2339976" y="4884738"/>
          <a:ext cx="792162" cy="439737"/>
        </p:xfrm>
        <a:graphic>
          <a:graphicData uri="http://schemas.openxmlformats.org/presentationml/2006/ole">
            <p:oleObj spid="_x0000_s16394" name="Equation" r:id="rId12" imgW="457200" imgH="253800" progId="Equation.3">
              <p:embed/>
            </p:oleObj>
          </a:graphicData>
        </a:graphic>
      </p:graphicFrame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376474" y="2964281"/>
            <a:ext cx="331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i="1" dirty="0">
                <a:solidFill>
                  <a:srgbClr val="000066"/>
                </a:solidFill>
              </a:rPr>
              <a:t>(</a:t>
            </a:r>
            <a:r>
              <a:rPr lang="it-IT" sz="1400" b="1" i="1" dirty="0" err="1">
                <a:solidFill>
                  <a:srgbClr val="000066"/>
                </a:solidFill>
              </a:rPr>
              <a:t>v</a:t>
            </a:r>
            <a:r>
              <a:rPr lang="it-IT" sz="1400" i="1" dirty="0">
                <a:solidFill>
                  <a:srgbClr val="000066"/>
                </a:solidFill>
              </a:rPr>
              <a:t> </a:t>
            </a:r>
            <a:r>
              <a:rPr lang="it-IT" sz="1400" i="1" dirty="0" smtClean="0">
                <a:solidFill>
                  <a:srgbClr val="000066"/>
                </a:solidFill>
              </a:rPr>
              <a:t>= </a:t>
            </a:r>
            <a:r>
              <a:rPr lang="it-IT" sz="1400" i="1" dirty="0" err="1" smtClean="0">
                <a:solidFill>
                  <a:srgbClr val="000066"/>
                </a:solidFill>
              </a:rPr>
              <a:t>empty</a:t>
            </a:r>
            <a:r>
              <a:rPr lang="it-IT" sz="1400" i="1" dirty="0" smtClean="0">
                <a:solidFill>
                  <a:srgbClr val="000066"/>
                </a:solidFill>
              </a:rPr>
              <a:t> </a:t>
            </a:r>
            <a:r>
              <a:rPr lang="it-IT" sz="1400" i="1" dirty="0" err="1" smtClean="0">
                <a:solidFill>
                  <a:srgbClr val="000066"/>
                </a:solidFill>
              </a:rPr>
              <a:t>expectation</a:t>
            </a:r>
            <a:r>
              <a:rPr lang="it-IT" sz="1400" i="1" dirty="0" smtClean="0">
                <a:solidFill>
                  <a:srgbClr val="000066"/>
                </a:solidFill>
              </a:rPr>
              <a:t> </a:t>
            </a:r>
            <a:r>
              <a:rPr lang="it-IT" sz="1400" i="1" dirty="0" err="1" smtClean="0">
                <a:solidFill>
                  <a:srgbClr val="000066"/>
                </a:solidFill>
              </a:rPr>
              <a:t>value</a:t>
            </a:r>
            <a:r>
              <a:rPr lang="it-IT" sz="1400" i="1" dirty="0" smtClean="0">
                <a:solidFill>
                  <a:srgbClr val="000066"/>
                </a:solidFill>
              </a:rPr>
              <a:t>)</a:t>
            </a:r>
            <a:endParaRPr lang="it-IT" sz="1400" i="1" dirty="0">
              <a:solidFill>
                <a:srgbClr val="000066"/>
              </a:solidFill>
            </a:endParaRP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539750" y="3844925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err="1" smtClean="0">
                <a:solidFill>
                  <a:srgbClr val="000066"/>
                </a:solidFill>
              </a:rPr>
              <a:t>generic</a:t>
            </a:r>
            <a:r>
              <a:rPr lang="it-IT" sz="1400" b="1" dirty="0" smtClean="0">
                <a:solidFill>
                  <a:srgbClr val="000066"/>
                </a:solidFill>
              </a:rPr>
              <a:t> </a:t>
            </a:r>
            <a:r>
              <a:rPr lang="it-IT" sz="1400" b="1" dirty="0" err="1" smtClean="0">
                <a:solidFill>
                  <a:srgbClr val="000066"/>
                </a:solidFill>
              </a:rPr>
              <a:t>Gauge</a:t>
            </a:r>
            <a:endParaRPr lang="it-IT" sz="1400" b="1" dirty="0">
              <a:solidFill>
                <a:srgbClr val="000066"/>
              </a:solidFill>
            </a:endParaRP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3781425" y="3500438"/>
            <a:ext cx="3024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solidFill>
                  <a:srgbClr val="000066"/>
                </a:solidFill>
              </a:rPr>
              <a:t>Gauge unitario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3708400" y="4149725"/>
            <a:ext cx="4859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err="1">
                <a:solidFill>
                  <a:srgbClr val="000066"/>
                </a:solidFill>
              </a:rPr>
              <a:t>4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 smtClean="0">
                <a:solidFill>
                  <a:srgbClr val="000066"/>
                </a:solidFill>
              </a:rPr>
              <a:t>Gauge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 smtClean="0">
                <a:solidFill>
                  <a:srgbClr val="000066"/>
                </a:solidFill>
              </a:rPr>
              <a:t>fields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 smtClean="0">
                <a:solidFill>
                  <a:srgbClr val="000066"/>
                </a:solidFill>
              </a:rPr>
              <a:t>combined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 smtClean="0">
                <a:solidFill>
                  <a:srgbClr val="000066"/>
                </a:solidFill>
              </a:rPr>
              <a:t>into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 smtClean="0">
                <a:solidFill>
                  <a:srgbClr val="000066"/>
                </a:solidFill>
              </a:rPr>
              <a:t>known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 smtClean="0">
                <a:solidFill>
                  <a:srgbClr val="000066"/>
                </a:solidFill>
              </a:rPr>
              <a:t>vector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 smtClean="0">
                <a:solidFill>
                  <a:srgbClr val="000066"/>
                </a:solidFill>
              </a:rPr>
              <a:t>bosons</a:t>
            </a:r>
            <a:r>
              <a:rPr lang="it-IT" sz="1400" dirty="0" smtClean="0">
                <a:solidFill>
                  <a:srgbClr val="000066"/>
                </a:solidFill>
              </a:rPr>
              <a:t>:                  </a:t>
            </a:r>
            <a:r>
              <a:rPr lang="it-IT" sz="1400" dirty="0" err="1" smtClean="0">
                <a:solidFill>
                  <a:srgbClr val="000066"/>
                </a:solidFill>
              </a:rPr>
              <a:t>W</a:t>
            </a:r>
            <a:r>
              <a:rPr lang="it-IT" sz="1400" dirty="0">
                <a:solidFill>
                  <a:srgbClr val="000066"/>
                </a:solidFill>
              </a:rPr>
              <a:t>,</a:t>
            </a:r>
            <a:r>
              <a:rPr lang="it-IT" sz="1400" dirty="0" err="1">
                <a:solidFill>
                  <a:srgbClr val="000066"/>
                </a:solidFill>
              </a:rPr>
              <a:t>Z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 smtClean="0">
                <a:solidFill>
                  <a:srgbClr val="000066"/>
                </a:solidFill>
              </a:rPr>
              <a:t>with</a:t>
            </a:r>
            <a:r>
              <a:rPr lang="it-IT" sz="1400" dirty="0" smtClean="0">
                <a:solidFill>
                  <a:srgbClr val="000066"/>
                </a:solidFill>
              </a:rPr>
              <a:t> mass, </a:t>
            </a:r>
            <a:r>
              <a:rPr lang="it-IT" sz="1400" dirty="0" err="1" smtClean="0">
                <a:solidFill>
                  <a:srgbClr val="000066"/>
                </a:solidFill>
              </a:rPr>
              <a:t>photon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>
                <a:solidFill>
                  <a:srgbClr val="000066"/>
                </a:solidFill>
              </a:rPr>
              <a:t>massless</a:t>
            </a:r>
            <a:endParaRPr lang="it-IT" sz="1400" dirty="0">
              <a:solidFill>
                <a:srgbClr val="000066"/>
              </a:solidFill>
            </a:endParaRP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3708400" y="3860800"/>
            <a:ext cx="2665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err="1">
                <a:solidFill>
                  <a:srgbClr val="000066"/>
                </a:solidFill>
              </a:rPr>
              <a:t>1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 smtClean="0">
                <a:solidFill>
                  <a:srgbClr val="000066"/>
                </a:solidFill>
              </a:rPr>
              <a:t>physical</a:t>
            </a:r>
            <a:r>
              <a:rPr lang="it-IT" sz="1400" dirty="0" smtClean="0">
                <a:solidFill>
                  <a:srgbClr val="000066"/>
                </a:solidFill>
              </a:rPr>
              <a:t> scalar </a:t>
            </a:r>
            <a:r>
              <a:rPr lang="it-IT" sz="1400" dirty="0" err="1" smtClean="0">
                <a:solidFill>
                  <a:srgbClr val="000066"/>
                </a:solidFill>
              </a:rPr>
              <a:t>field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>
                <a:solidFill>
                  <a:srgbClr val="000066"/>
                </a:solidFill>
              </a:rPr>
              <a:t>-&gt; </a:t>
            </a:r>
            <a:r>
              <a:rPr lang="it-IT" sz="1400" dirty="0" err="1">
                <a:solidFill>
                  <a:srgbClr val="000066"/>
                </a:solidFill>
              </a:rPr>
              <a:t>Higgs</a:t>
            </a:r>
            <a:endParaRPr lang="it-IT" sz="1400" dirty="0">
              <a:solidFill>
                <a:srgbClr val="000066"/>
              </a:solidFill>
            </a:endParaRPr>
          </a:p>
        </p:txBody>
      </p:sp>
      <p:graphicFrame>
        <p:nvGraphicFramePr>
          <p:cNvPr id="7209" name="Object 41"/>
          <p:cNvGraphicFramePr>
            <a:graphicFrameLocks noChangeAspect="1"/>
          </p:cNvGraphicFramePr>
          <p:nvPr/>
        </p:nvGraphicFramePr>
        <p:xfrm>
          <a:off x="6588125" y="3490913"/>
          <a:ext cx="1368425" cy="639762"/>
        </p:xfrm>
        <a:graphic>
          <a:graphicData uri="http://schemas.openxmlformats.org/presentationml/2006/ole">
            <p:oleObj spid="_x0000_s16395" name="Equation" r:id="rId13" imgW="977760" imgH="457200" progId="Equation.3">
              <p:embed/>
            </p:oleObj>
          </a:graphicData>
        </a:graphic>
      </p:graphicFrame>
      <p:graphicFrame>
        <p:nvGraphicFramePr>
          <p:cNvPr id="7210" name="Object 42"/>
          <p:cNvGraphicFramePr>
            <a:graphicFrameLocks noChangeAspect="1"/>
          </p:cNvGraphicFramePr>
          <p:nvPr/>
        </p:nvGraphicFramePr>
        <p:xfrm>
          <a:off x="3851275" y="4664075"/>
          <a:ext cx="1873250" cy="600075"/>
        </p:xfrm>
        <a:graphic>
          <a:graphicData uri="http://schemas.openxmlformats.org/presentationml/2006/ole">
            <p:oleObj spid="_x0000_s16396" name="Equation" r:id="rId14" imgW="1307880" imgH="419040" progId="Equation.3">
              <p:embed/>
            </p:oleObj>
          </a:graphicData>
        </a:graphic>
      </p:graphicFrame>
      <p:graphicFrame>
        <p:nvGraphicFramePr>
          <p:cNvPr id="7211" name="Object 43"/>
          <p:cNvGraphicFramePr>
            <a:graphicFrameLocks noChangeAspect="1"/>
          </p:cNvGraphicFramePr>
          <p:nvPr/>
        </p:nvGraphicFramePr>
        <p:xfrm>
          <a:off x="3851275" y="5324475"/>
          <a:ext cx="1657350" cy="684213"/>
        </p:xfrm>
        <a:graphic>
          <a:graphicData uri="http://schemas.openxmlformats.org/presentationml/2006/ole">
            <p:oleObj spid="_x0000_s16397" name="Equation" r:id="rId15" imgW="1231560" imgH="507960" progId="Equation.3">
              <p:embed/>
            </p:oleObj>
          </a:graphicData>
        </a:graphic>
      </p:graphicFrame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539750" y="5516563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err="1" smtClean="0">
                <a:solidFill>
                  <a:srgbClr val="000066"/>
                </a:solidFill>
              </a:rPr>
              <a:t>4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 smtClean="0">
                <a:solidFill>
                  <a:srgbClr val="000066"/>
                </a:solidFill>
              </a:rPr>
              <a:t>Gauge</a:t>
            </a:r>
            <a:r>
              <a:rPr lang="it-IT" sz="1400" dirty="0" smtClean="0">
                <a:solidFill>
                  <a:srgbClr val="000066"/>
                </a:solidFill>
              </a:rPr>
              <a:t> </a:t>
            </a:r>
            <a:r>
              <a:rPr lang="it-IT" sz="1400" dirty="0" err="1" smtClean="0">
                <a:solidFill>
                  <a:srgbClr val="000066"/>
                </a:solidFill>
              </a:rPr>
              <a:t>fields</a:t>
            </a:r>
            <a:r>
              <a:rPr lang="it-IT" sz="1400" dirty="0" smtClean="0"/>
              <a:t> </a:t>
            </a:r>
            <a:r>
              <a:rPr lang="it-IT" sz="2000" i="1" dirty="0"/>
              <a:t>W</a:t>
            </a:r>
            <a:r>
              <a:rPr lang="it-IT" sz="2000" i="1" baseline="30000" dirty="0"/>
              <a:t>i</a:t>
            </a:r>
            <a:r>
              <a:rPr lang="it-IT" sz="2000" i="1" baseline="-25000" dirty="0">
                <a:latin typeface="Symbol" pitchFamily="-1" charset="2"/>
              </a:rPr>
              <a:t>m</a:t>
            </a:r>
            <a:r>
              <a:rPr lang="it-IT" sz="2000" i="1" dirty="0"/>
              <a:t>,</a:t>
            </a:r>
            <a:r>
              <a:rPr lang="it-IT" sz="2000" i="1" dirty="0" err="1"/>
              <a:t>B</a:t>
            </a:r>
            <a:r>
              <a:rPr lang="it-IT" sz="2000" i="1" baseline="-25000" dirty="0" err="1">
                <a:latin typeface="Symbol" pitchFamily="-1" charset="2"/>
              </a:rPr>
              <a:t>m</a:t>
            </a:r>
            <a:endParaRPr lang="it-IT" sz="2000" i="1" baseline="-25000" dirty="0">
              <a:latin typeface="Symbol" pitchFamily="-1" charset="2"/>
            </a:endParaRPr>
          </a:p>
        </p:txBody>
      </p:sp>
      <p:graphicFrame>
        <p:nvGraphicFramePr>
          <p:cNvPr id="7213" name="Object 45"/>
          <p:cNvGraphicFramePr>
            <a:graphicFrameLocks noChangeAspect="1"/>
          </p:cNvGraphicFramePr>
          <p:nvPr/>
        </p:nvGraphicFramePr>
        <p:xfrm>
          <a:off x="3851275" y="6118225"/>
          <a:ext cx="1512888" cy="623888"/>
        </p:xfrm>
        <a:graphic>
          <a:graphicData uri="http://schemas.openxmlformats.org/presentationml/2006/ole">
            <p:oleObj spid="_x0000_s16398" name="Equation" r:id="rId16" imgW="1231560" imgH="507960" progId="Equation.3">
              <p:embed/>
            </p:oleObj>
          </a:graphicData>
        </a:graphic>
      </p:graphicFrame>
      <p:graphicFrame>
        <p:nvGraphicFramePr>
          <p:cNvPr id="7214" name="Object 46"/>
          <p:cNvGraphicFramePr>
            <a:graphicFrameLocks noChangeAspect="1"/>
          </p:cNvGraphicFramePr>
          <p:nvPr/>
        </p:nvGraphicFramePr>
        <p:xfrm>
          <a:off x="5867400" y="4591050"/>
          <a:ext cx="1511300" cy="709613"/>
        </p:xfrm>
        <a:graphic>
          <a:graphicData uri="http://schemas.openxmlformats.org/presentationml/2006/ole">
            <p:oleObj spid="_x0000_s16399" name="Equation" r:id="rId17" imgW="838080" imgH="393480" progId="Equation.3">
              <p:embed/>
            </p:oleObj>
          </a:graphicData>
        </a:graphic>
      </p:graphicFrame>
      <p:graphicFrame>
        <p:nvGraphicFramePr>
          <p:cNvPr id="7216" name="Object 48"/>
          <p:cNvGraphicFramePr>
            <a:graphicFrameLocks noChangeAspect="1"/>
          </p:cNvGraphicFramePr>
          <p:nvPr/>
        </p:nvGraphicFramePr>
        <p:xfrm>
          <a:off x="5867400" y="5275263"/>
          <a:ext cx="2376488" cy="750887"/>
        </p:xfrm>
        <a:graphic>
          <a:graphicData uri="http://schemas.openxmlformats.org/presentationml/2006/ole">
            <p:oleObj spid="_x0000_s16400" name="Equation" r:id="rId18" imgW="1244520" imgH="393480" progId="Equation.3">
              <p:embed/>
            </p:oleObj>
          </a:graphicData>
        </a:graphic>
      </p:graphicFrame>
      <p:graphicFrame>
        <p:nvGraphicFramePr>
          <p:cNvPr id="7217" name="Object 49"/>
          <p:cNvGraphicFramePr>
            <a:graphicFrameLocks noChangeAspect="1"/>
          </p:cNvGraphicFramePr>
          <p:nvPr/>
        </p:nvGraphicFramePr>
        <p:xfrm>
          <a:off x="5867400" y="6189663"/>
          <a:ext cx="936625" cy="431800"/>
        </p:xfrm>
        <a:graphic>
          <a:graphicData uri="http://schemas.openxmlformats.org/presentationml/2006/ole">
            <p:oleObj spid="_x0000_s16401" name="Equation" r:id="rId19" imgW="495000" imgH="228600" progId="Equation.3">
              <p:embed/>
            </p:oleObj>
          </a:graphicData>
        </a:graphic>
      </p:graphicFrame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8110538" y="1539875"/>
            <a:ext cx="63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solidFill>
                  <a:srgbClr val="FF0000"/>
                </a:solidFill>
              </a:rPr>
              <a:t>U(1) </a:t>
            </a:r>
          </a:p>
        </p:txBody>
      </p:sp>
      <p:sp>
        <p:nvSpPr>
          <p:cNvPr id="7219" name="AutoShape 51"/>
          <p:cNvSpPr>
            <a:spLocks noChangeArrowheads="1"/>
          </p:cNvSpPr>
          <p:nvPr/>
        </p:nvSpPr>
        <p:spPr bwMode="auto">
          <a:xfrm>
            <a:off x="1908175" y="2133600"/>
            <a:ext cx="360363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4286840" y="2844800"/>
            <a:ext cx="525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rgbClr val="000066"/>
                </a:solidFill>
              </a:rPr>
              <a:t>or</a:t>
            </a:r>
            <a:endParaRPr lang="it-IT" sz="1600" b="1" dirty="0">
              <a:solidFill>
                <a:srgbClr val="000066"/>
              </a:solidFill>
            </a:endParaRPr>
          </a:p>
        </p:txBody>
      </p:sp>
      <p:sp>
        <p:nvSpPr>
          <p:cNvPr id="7221" name="AutoShape 53"/>
          <p:cNvSpPr>
            <a:spLocks/>
          </p:cNvSpPr>
          <p:nvPr/>
        </p:nvSpPr>
        <p:spPr bwMode="auto">
          <a:xfrm>
            <a:off x="5364163" y="1196975"/>
            <a:ext cx="287337" cy="719138"/>
          </a:xfrm>
          <a:prstGeom prst="rightBrace">
            <a:avLst>
              <a:gd name="adj1" fmla="val 208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6" name="Rectangle 58"/>
          <p:cNvSpPr>
            <a:spLocks noChangeArrowheads="1"/>
          </p:cNvSpPr>
          <p:nvPr/>
        </p:nvSpPr>
        <p:spPr bwMode="auto">
          <a:xfrm>
            <a:off x="5508626" y="2038940"/>
            <a:ext cx="2808287" cy="71913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7" name="AutoShape 59"/>
          <p:cNvSpPr>
            <a:spLocks noChangeArrowheads="1"/>
          </p:cNvSpPr>
          <p:nvPr/>
        </p:nvSpPr>
        <p:spPr bwMode="auto">
          <a:xfrm rot="-1001738">
            <a:off x="4781550" y="1945664"/>
            <a:ext cx="1019175" cy="271463"/>
          </a:xfrm>
          <a:prstGeom prst="curvedDownArrow">
            <a:avLst>
              <a:gd name="adj1" fmla="val 75088"/>
              <a:gd name="adj2" fmla="val 15017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8" name="Rectangle 60"/>
          <p:cNvSpPr>
            <a:spLocks noChangeArrowheads="1"/>
          </p:cNvSpPr>
          <p:nvPr/>
        </p:nvSpPr>
        <p:spPr bwMode="auto">
          <a:xfrm>
            <a:off x="468313" y="3716338"/>
            <a:ext cx="2879725" cy="2376487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" name="Rectangle 61"/>
          <p:cNvSpPr>
            <a:spLocks noChangeArrowheads="1"/>
          </p:cNvSpPr>
          <p:nvPr/>
        </p:nvSpPr>
        <p:spPr bwMode="auto">
          <a:xfrm>
            <a:off x="3635375" y="3429000"/>
            <a:ext cx="5040313" cy="3313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>
            <a:off x="5795962" y="3052763"/>
            <a:ext cx="4318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8243888" y="12922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ea typeface="Arial" pitchFamily="-1" charset="0"/>
                <a:cs typeface="Arial" pitchFamily="-1" charset="0"/>
                <a:sym typeface="Symbol" pitchFamily="-1" charset="2"/>
              </a:rPr>
              <a:t>×</a:t>
            </a:r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0" y="99325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0" y="6524625"/>
            <a:ext cx="34925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</a:t>
            </a:r>
            <a:r>
              <a:rPr lang="en-US" sz="1200" b="1" dirty="0" smtClean="0"/>
              <a:t> 2012, DESY seminar</a:t>
            </a:r>
            <a:endParaRPr lang="en-US" sz="1200" b="1" dirty="0"/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2411413" y="6491287"/>
            <a:ext cx="45304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6" grpId="0" animBg="1"/>
      <p:bldP spid="7198" grpId="0"/>
      <p:bldP spid="7199" grpId="0" animBg="1"/>
      <p:bldP spid="72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/>
              <a:t>Reweight  to HqT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68313" y="5949950"/>
            <a:ext cx="6192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/>
              <a:t> Very small effect on acceptance in 4l: 1-2%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95288" y="981075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HqT used to reweight full event generators (POWHEG at NLO)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2875"/>
            <a:ext cx="64516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573463"/>
            <a:ext cx="645001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916238" y="1641475"/>
            <a:ext cx="1655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/>
              <a:t>mH</a:t>
            </a:r>
            <a:r>
              <a:rPr lang="en-US" sz="1200" dirty="0"/>
              <a:t> 120 GeV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227763" y="1628775"/>
            <a:ext cx="1081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/>
              <a:t>mH</a:t>
            </a:r>
            <a:r>
              <a:rPr lang="en-US" sz="1200" dirty="0"/>
              <a:t> 500 GeV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395288" y="1484313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 p</a:t>
            </a:r>
            <a:r>
              <a:rPr lang="en-US" b="1" baseline="-25000"/>
              <a:t>T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395288" y="36449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 y</a:t>
            </a:r>
            <a:endParaRPr lang="en-US" b="1" baseline="-25000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2916238" y="3860800"/>
            <a:ext cx="180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/>
              <a:t>mH</a:t>
            </a:r>
            <a:r>
              <a:rPr lang="en-US" sz="1200" dirty="0"/>
              <a:t> 120 GeV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6156325" y="3860800"/>
            <a:ext cx="1728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/>
              <a:t>mH</a:t>
            </a:r>
            <a:r>
              <a:rPr lang="en-US" sz="1200" dirty="0"/>
              <a:t> 500 GeV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7740650" y="1628775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Powheg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7740650" y="2008188"/>
            <a:ext cx="1403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Powheg re-weighted to Hqt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7812088" y="34290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HNNLO</a:t>
            </a: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5219700" y="594995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(larger if jet veto!)</a:t>
            </a:r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LHC To Terascale Physics WS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36513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7740650" y="28527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(to be redone before PS)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61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221163"/>
            <a:ext cx="3457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8438" y="1687306"/>
            <a:ext cx="34432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  <a:noFill/>
          <a:ln/>
        </p:spPr>
        <p:txBody>
          <a:bodyPr/>
          <a:lstStyle/>
          <a:p>
            <a:r>
              <a:rPr lang="en-US"/>
              <a:t>Signal: jet counting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95288" y="1196975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b="1"/>
              <a:t> Analysis in exclusive jet bins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46113" y="1484313"/>
            <a:ext cx="2197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(ex, WW+0,1,2 jets)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3984625" y="1125538"/>
            <a:ext cx="3540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/>
              <a:t> if background depends on Njets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3984625" y="1484313"/>
            <a:ext cx="1101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for VBF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→ theoretical uncert in jet bins to be combined with correlations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684213" y="2708275"/>
            <a:ext cx="3600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1" charset="2"/>
              <a:buChar char="§"/>
            </a:pPr>
            <a:r>
              <a:rPr lang="en-US"/>
              <a:t> varying renormalization and factorization scales in the </a:t>
            </a:r>
            <a:r>
              <a:rPr lang="en-US">
                <a:solidFill>
                  <a:srgbClr val="FF0000"/>
                </a:solidFill>
              </a:rPr>
              <a:t>fixed-order predictions for each exclusive jet cross section σN</a:t>
            </a:r>
            <a:endParaRPr lang="en-US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684213" y="3860800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(results as 100% correlated)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7235825" y="2420938"/>
            <a:ext cx="18002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different treatments of the uncontrolled higher-order O(α</a:t>
            </a:r>
            <a:r>
              <a:rPr lang="en-US" sz="1200" baseline="30000"/>
              <a:t>3</a:t>
            </a:r>
            <a:r>
              <a:rPr lang="en-US" sz="1200"/>
              <a:t>s) terms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7235825" y="314166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i.e., different NNLO expansions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39750" y="4508500"/>
            <a:ext cx="3887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1" charset="2"/>
              <a:buChar char="§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inclusive xsec (</a:t>
            </a:r>
            <a:r>
              <a:rPr lang="en-US" dirty="0" err="1">
                <a:solidFill>
                  <a:srgbClr val="FF0000"/>
                </a:solidFill>
              </a:rPr>
              <a:t>σ≥Njets</a:t>
            </a:r>
            <a:r>
              <a:rPr lang="en-US" dirty="0">
                <a:solidFill>
                  <a:srgbClr val="FF0000"/>
                </a:solidFill>
              </a:rPr>
              <a:t>), as source </a:t>
            </a:r>
            <a:r>
              <a:rPr lang="en-US" dirty="0"/>
              <a:t>of </a:t>
            </a:r>
            <a:r>
              <a:rPr lang="en-US" dirty="0" err="1"/>
              <a:t>perturbative</a:t>
            </a:r>
            <a:r>
              <a:rPr lang="en-US" dirty="0"/>
              <a:t> uncertainties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755650" y="5295900"/>
            <a:ext cx="213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σN = σ≥N − σ≥N+1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755650" y="56546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with error propagation</a:t>
            </a:r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LHC To Terascale Physics WS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82968" name="Line 24"/>
          <p:cNvSpPr>
            <a:spLocks noChangeShapeType="1"/>
          </p:cNvSpPr>
          <p:nvPr/>
        </p:nvSpPr>
        <p:spPr bwMode="auto">
          <a:xfrm flipV="1">
            <a:off x="3851275" y="3284538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3635375" y="4941888"/>
            <a:ext cx="5048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>
            <a:off x="36513" y="9810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 descr="Screen Shot 2012-02-14 at Tuesday 14 Feb,10.1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462" y="3993621"/>
            <a:ext cx="614363" cy="227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1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757488"/>
            <a:ext cx="5688012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US"/>
              <a:t>Signal: jet veto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50825" y="1125538"/>
            <a:ext cx="921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1" charset="2"/>
              <a:buChar char="§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Resummation of jet-veto logarithms</a:t>
            </a:r>
            <a:r>
              <a:rPr lang="en-US"/>
              <a:t> ( ln(p</a:t>
            </a:r>
            <a:r>
              <a:rPr lang="en-US" baseline="-25000"/>
              <a:t>cut</a:t>
            </a:r>
            <a:r>
              <a:rPr lang="en-US"/>
              <a:t>/mH) ), induced by jet cut parameter p</a:t>
            </a:r>
            <a:r>
              <a:rPr lang="en-US" baseline="-25000"/>
              <a:t>cut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5795963" y="56610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443663" y="5516563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direct exclusive prediction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5795963" y="53721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443663" y="5013325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from inclusive to exclusive prediction</a:t>
            </a: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LHC To Terascale Physics WS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34925" y="10525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468313" y="1484313"/>
            <a:ext cx="532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Presently doable only on beam thrust variable </a:t>
            </a:r>
          </a:p>
        </p:txBody>
      </p:sp>
      <p:pic>
        <p:nvPicPr>
          <p:cNvPr id="5633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73238"/>
            <a:ext cx="32575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3779838" y="177323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</a:t>
            </a:r>
            <a:r>
              <a:rPr lang="en-US">
                <a:ea typeface="Arial" pitchFamily="-1" charset="0"/>
                <a:cs typeface="Arial" pitchFamily="-1" charset="0"/>
              </a:rPr>
              <a:t>~raw approx of p</a:t>
            </a:r>
            <a:r>
              <a:rPr lang="en-US" baseline="-25000">
                <a:ea typeface="Arial" pitchFamily="-1" charset="0"/>
                <a:cs typeface="Arial" pitchFamily="-1" charset="0"/>
              </a:rPr>
              <a:t>cut</a:t>
            </a:r>
            <a:r>
              <a:rPr lang="en-US"/>
              <a:t>)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468313" y="2205038"/>
            <a:ext cx="374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and used to reweight MC@NLO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/>
              <a:t>Signal-background interference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60363" y="1052513"/>
            <a:ext cx="586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1" charset="2"/>
              <a:buChar char="q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Recent results for WW, but focused on low mass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57" y="1771650"/>
            <a:ext cx="467995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84213" y="1484313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Effect on gg→H→WW at LO</a:t>
            </a:r>
          </a:p>
        </p:txBody>
      </p:sp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364038"/>
            <a:ext cx="411162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755650" y="3716338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m</a:t>
            </a:r>
            <a:r>
              <a:rPr lang="en-US" b="1" baseline="-25000">
                <a:solidFill>
                  <a:srgbClr val="FF0000"/>
                </a:solidFill>
              </a:rPr>
              <a:t>T</a:t>
            </a:r>
            <a:r>
              <a:rPr lang="en-US" b="1">
                <a:solidFill>
                  <a:srgbClr val="FF0000"/>
                </a:solidFill>
              </a:rPr>
              <a:t> &lt; mH </a:t>
            </a:r>
          </a:p>
        </p:txBody>
      </p:sp>
      <p:pic>
        <p:nvPicPr>
          <p:cNvPr id="7271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771650"/>
            <a:ext cx="471646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4675" y="4430713"/>
            <a:ext cx="46513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22" name="Line 18"/>
          <p:cNvSpPr>
            <a:spLocks noChangeShapeType="1"/>
          </p:cNvSpPr>
          <p:nvPr/>
        </p:nvSpPr>
        <p:spPr bwMode="auto">
          <a:xfrm flipV="1">
            <a:off x="7092950" y="2060575"/>
            <a:ext cx="18716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>
            <a:off x="7021513" y="1989138"/>
            <a:ext cx="1871662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5630863" y="1125538"/>
            <a:ext cx="1677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( arXiv:1107.5569v1 )</a:t>
            </a:r>
          </a:p>
        </p:txBody>
      </p:sp>
      <p:sp>
        <p:nvSpPr>
          <p:cNvPr id="72727" name="AutoShape 23"/>
          <p:cNvSpPr>
            <a:spLocks noChangeArrowheads="1"/>
          </p:cNvSpPr>
          <p:nvPr/>
        </p:nvSpPr>
        <p:spPr bwMode="auto">
          <a:xfrm>
            <a:off x="1763713" y="3789363"/>
            <a:ext cx="504825" cy="4318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8" name="Line 24"/>
          <p:cNvSpPr>
            <a:spLocks noChangeShapeType="1"/>
          </p:cNvSpPr>
          <p:nvPr/>
        </p:nvSpPr>
        <p:spPr bwMode="auto">
          <a:xfrm flipH="1">
            <a:off x="755650" y="3213100"/>
            <a:ext cx="360363" cy="12239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>
            <a:off x="1476375" y="3213100"/>
            <a:ext cx="2590800" cy="12239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2268538" y="3716338"/>
            <a:ext cx="3240087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non-resonant diagrams can be large for m</a:t>
            </a:r>
            <a:r>
              <a:rPr lang="en-US" baseline="-25000"/>
              <a:t>T</a:t>
            </a:r>
            <a:r>
              <a:rPr lang="en-US"/>
              <a:t> &gt; mH</a:t>
            </a:r>
          </a:p>
        </p:txBody>
      </p:sp>
      <p:sp>
        <p:nvSpPr>
          <p:cNvPr id="72730" name="Line 26"/>
          <p:cNvSpPr>
            <a:spLocks noChangeShapeType="1"/>
          </p:cNvSpPr>
          <p:nvPr/>
        </p:nvSpPr>
        <p:spPr bwMode="auto">
          <a:xfrm flipH="1">
            <a:off x="5148263" y="3068638"/>
            <a:ext cx="215900" cy="13684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1" name="Line 27"/>
          <p:cNvSpPr>
            <a:spLocks noChangeShapeType="1"/>
          </p:cNvSpPr>
          <p:nvPr/>
        </p:nvSpPr>
        <p:spPr bwMode="auto">
          <a:xfrm>
            <a:off x="6804025" y="3068638"/>
            <a:ext cx="1944688" cy="13684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539750" y="6021388"/>
            <a:ext cx="5256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Worth to investigate further at high mass? 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5580063" y="371633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also shape effects!</a:t>
            </a: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0" y="950923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01/18/2012 seminar</a:t>
            </a:r>
            <a:endParaRPr lang="en-US" sz="1200" b="1" dirty="0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-65079"/>
            <a:ext cx="489585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ZZ: theoretical </a:t>
            </a:r>
            <a:r>
              <a:rPr lang="en-US" sz="4000" dirty="0"/>
              <a:t>prediction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7823" y="620713"/>
            <a:ext cx="29241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644900"/>
            <a:ext cx="3182938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0848" y="33337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Single resonant contribution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580063" y="335756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qq→ZZ NLO + gg→ZZ</a:t>
            </a:r>
          </a:p>
        </p:txBody>
      </p:sp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852738"/>
            <a:ext cx="3294062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95288" y="1445418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ZZ fully from MC, well under control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900113" y="2205038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Interference in the final state with identical leptons</a:t>
            </a:r>
          </a:p>
        </p:txBody>
      </p:sp>
      <p:pic>
        <p:nvPicPr>
          <p:cNvPr id="47122" name="Picture 18" descr="pro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184" y="1196975"/>
            <a:ext cx="1602643" cy="615156"/>
          </a:xfrm>
          <a:prstGeom prst="rect">
            <a:avLst/>
          </a:prstGeom>
          <a:noFill/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0" y="1014421"/>
            <a:ext cx="5075238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01/18/2012 seminar</a:t>
            </a:r>
            <a:endParaRPr lang="en-US" sz="1200" b="1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44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 rot="16200000">
            <a:off x="-3570288" y="2814862"/>
            <a:ext cx="8229601" cy="1143001"/>
          </a:xfrm>
        </p:spPr>
        <p:txBody>
          <a:bodyPr/>
          <a:lstStyle/>
          <a:p>
            <a:r>
              <a:rPr lang="en-US" dirty="0" smtClean="0"/>
              <a:t>ZZ: theoretical </a:t>
            </a:r>
            <a:r>
              <a:rPr lang="en-US" dirty="0"/>
              <a:t>uncertainties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9513" y="115888"/>
            <a:ext cx="6488112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451725" y="26035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PDF+</a:t>
            </a:r>
            <a:r>
              <a:rPr lang="en-US" b="1" dirty="0" err="1">
                <a:solidFill>
                  <a:srgbClr val="FF0000"/>
                </a:solidFill>
                <a:latin typeface="Symbol" pitchFamily="-1" charset="2"/>
              </a:rPr>
              <a:t>a</a:t>
            </a:r>
            <a:r>
              <a:rPr lang="en-US" b="1" baseline="-25000" dirty="0" err="1">
                <a:solidFill>
                  <a:srgbClr val="FF0000"/>
                </a:solidFill>
              </a:rPr>
              <a:t>s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38" y="3427413"/>
            <a:ext cx="6338887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524750" y="350043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scale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835150" y="33337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qq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076825" y="32543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gg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1835150" y="350837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qq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5076825" y="350043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gg</a:t>
            </a: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rot="5400000">
            <a:off x="-2312988" y="3418416"/>
            <a:ext cx="6858004" cy="1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rot="16200000">
            <a:off x="5318126" y="3428999"/>
            <a:ext cx="6858000" cy="1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 rot="16200000">
            <a:off x="7481094" y="5231607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01/18/2012 seminar</a:t>
            </a:r>
            <a:endParaRPr lang="en-US" sz="1200" b="1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 rot="16200000">
            <a:off x="7282657" y="1554956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 err="1"/>
              <a:t>S.Bolognesi</a:t>
            </a:r>
            <a:r>
              <a:rPr lang="en-US" sz="1200" b="1" dirty="0"/>
              <a:t> (Johns Hopkins University)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 rot="16200000">
            <a:off x="8600548" y="3356514"/>
            <a:ext cx="735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8465"/>
            <a:ext cx="8229600" cy="1143000"/>
          </a:xfrm>
        </p:spPr>
        <p:txBody>
          <a:bodyPr/>
          <a:lstStyle/>
          <a:p>
            <a:r>
              <a:rPr lang="en-US" dirty="0" smtClean="0"/>
              <a:t>WW: theoretical </a:t>
            </a:r>
            <a:r>
              <a:rPr lang="en-US" dirty="0"/>
              <a:t>uncertainties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68313" y="1406525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WW taken from MC for large </a:t>
            </a:r>
            <a:r>
              <a:rPr lang="en-US" dirty="0" err="1"/>
              <a:t>m</a:t>
            </a:r>
            <a:r>
              <a:rPr lang="en-US" baseline="-25000" dirty="0" err="1"/>
              <a:t>H</a:t>
            </a:r>
            <a:endParaRPr lang="en-US" baseline="-25000" dirty="0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827088" y="1773238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→ gg+qq NLO available (MCFM)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11188" y="4581525"/>
            <a:ext cx="6265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WW from control region for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&lt;</a:t>
            </a:r>
            <a:r>
              <a:rPr lang="en-US" dirty="0"/>
              <a:t>200 GeV (</a:t>
            </a:r>
            <a:r>
              <a:rPr lang="en-US" dirty="0" err="1"/>
              <a:t>mll</a:t>
            </a:r>
            <a:r>
              <a:rPr lang="en-US" dirty="0"/>
              <a:t>, </a:t>
            </a:r>
            <a:r>
              <a:rPr lang="en-US" b="1" dirty="0" err="1">
                <a:latin typeface="Symbol" pitchFamily="-1" charset="2"/>
              </a:rPr>
              <a:t>Df</a:t>
            </a:r>
            <a:r>
              <a:rPr lang="en-US" dirty="0" err="1"/>
              <a:t>ll</a:t>
            </a:r>
            <a:r>
              <a:rPr lang="en-US" dirty="0"/>
              <a:t>)</a:t>
            </a:r>
          </a:p>
        </p:txBody>
      </p:sp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986338"/>
            <a:ext cx="84963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827088" y="2781300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/>
              <a:t> in jet bins using uncert on </a:t>
            </a:r>
            <a:r>
              <a:rPr lang="en-US" b="1">
                <a:latin typeface="Symbol" pitchFamily="-1" charset="2"/>
              </a:rPr>
              <a:t>s(</a:t>
            </a:r>
            <a:r>
              <a:rPr lang="en-US"/>
              <a:t>&gt;=N) + modeling: MC@NLO vs ALPGEN </a:t>
            </a:r>
          </a:p>
        </p:txBody>
      </p:sp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141663"/>
            <a:ext cx="47529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1114425" y="2133600"/>
            <a:ext cx="5761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PDF+</a:t>
            </a:r>
            <a:r>
              <a:rPr lang="en-US" b="1">
                <a:solidFill>
                  <a:srgbClr val="FF0000"/>
                </a:solidFill>
                <a:latin typeface="Symbol" pitchFamily="-1" charset="2"/>
              </a:rPr>
              <a:t>a</a:t>
            </a:r>
            <a:r>
              <a:rPr lang="en-US" baseline="-25000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rgbClr val="FF0000"/>
                </a:solidFill>
              </a:rPr>
              <a:t> and scale uncertainty</a:t>
            </a:r>
            <a:r>
              <a:rPr lang="en-US"/>
              <a:t> dominates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1121831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01/18/2012 seminar</a:t>
            </a:r>
            <a:endParaRPr lang="en-US" sz="1200" b="1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46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US" dirty="0" err="1"/>
              <a:t>WW→l</a:t>
            </a:r>
            <a:r>
              <a:rPr lang="en-US" dirty="0" err="1">
                <a:latin typeface="Symbol" pitchFamily="-1" charset="2"/>
              </a:rPr>
              <a:t>n</a:t>
            </a:r>
            <a:r>
              <a:rPr lang="en-US" dirty="0" err="1"/>
              <a:t>l</a:t>
            </a:r>
            <a:r>
              <a:rPr lang="en-US" dirty="0" err="1">
                <a:latin typeface="Symbol" pitchFamily="-1" charset="2"/>
              </a:rPr>
              <a:t>n</a:t>
            </a:r>
            <a:r>
              <a:rPr lang="en-US" dirty="0" smtClean="0"/>
              <a:t> measurement</a:t>
            </a:r>
            <a:endParaRPr lang="en-US" dirty="0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757238" y="235108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Background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843213" y="234315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Cuts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179387" y="1086905"/>
            <a:ext cx="8729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Complex analysis (no mass </a:t>
            </a:r>
            <a:r>
              <a:rPr lang="en-US" dirty="0" err="1"/>
              <a:t>peak→</a:t>
            </a:r>
            <a:r>
              <a:rPr lang="en-US" dirty="0" err="1">
                <a:solidFill>
                  <a:srgbClr val="FF0000"/>
                </a:solidFill>
              </a:rPr>
              <a:t>counting</a:t>
            </a:r>
            <a:r>
              <a:rPr lang="en-US" dirty="0">
                <a:solidFill>
                  <a:srgbClr val="FF0000"/>
                </a:solidFill>
              </a:rPr>
              <a:t> experiment, many backgrounds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539750" y="198278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background estimate: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539750" y="486886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signal acceptance: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2773363" y="522922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leptonic efficiency 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2773363" y="486886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jet-veto efficiency 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2774950" y="558165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missing E</a:t>
            </a:r>
            <a:r>
              <a:rPr lang="en-US" baseline="-25000"/>
              <a:t>T</a:t>
            </a:r>
            <a:r>
              <a:rPr lang="en-US"/>
              <a:t> uncertainty 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2773363" y="5948363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theoretical (gg box, PDF)</a:t>
            </a:r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755650" y="27686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W+jets</a:t>
            </a:r>
          </a:p>
        </p:txBody>
      </p:sp>
      <p:sp>
        <p:nvSpPr>
          <p:cNvPr id="24590" name="Text Box 16"/>
          <p:cNvSpPr txBox="1">
            <a:spLocks noChangeArrowheads="1"/>
          </p:cNvSpPr>
          <p:nvPr/>
        </p:nvSpPr>
        <p:spPr bwMode="auto">
          <a:xfrm>
            <a:off x="2195513" y="2774950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tight lepton quality</a:t>
            </a:r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755650" y="31273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top</a:t>
            </a:r>
          </a:p>
        </p:txBody>
      </p:sp>
      <p:sp>
        <p:nvSpPr>
          <p:cNvPr id="24592" name="Text Box 19"/>
          <p:cNvSpPr txBox="1">
            <a:spLocks noChangeArrowheads="1"/>
          </p:cNvSpPr>
          <p:nvPr/>
        </p:nvSpPr>
        <p:spPr bwMode="auto">
          <a:xfrm>
            <a:off x="2195513" y="3135313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(b-)jet veto</a:t>
            </a:r>
          </a:p>
        </p:txBody>
      </p:sp>
      <p:sp>
        <p:nvSpPr>
          <p:cNvPr id="24593" name="Text Box 20"/>
          <p:cNvSpPr txBox="1">
            <a:spLocks noChangeArrowheads="1"/>
          </p:cNvSpPr>
          <p:nvPr/>
        </p:nvSpPr>
        <p:spPr bwMode="auto">
          <a:xfrm>
            <a:off x="755650" y="35671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Drell-Yan</a:t>
            </a:r>
          </a:p>
        </p:txBody>
      </p:sp>
      <p:sp>
        <p:nvSpPr>
          <p:cNvPr id="24594" name="Text Box 21"/>
          <p:cNvSpPr txBox="1">
            <a:spLocks noChangeArrowheads="1"/>
          </p:cNvSpPr>
          <p:nvPr/>
        </p:nvSpPr>
        <p:spPr bwMode="auto">
          <a:xfrm>
            <a:off x="2195513" y="356711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 mass veto</a:t>
            </a:r>
          </a:p>
        </p:txBody>
      </p:sp>
      <p:sp>
        <p:nvSpPr>
          <p:cNvPr id="24595" name="Text Box 22"/>
          <p:cNvSpPr txBox="1">
            <a:spLocks noChangeArrowheads="1"/>
          </p:cNvSpPr>
          <p:nvPr/>
        </p:nvSpPr>
        <p:spPr bwMode="auto">
          <a:xfrm>
            <a:off x="2195513" y="3848100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missing E</a:t>
            </a:r>
            <a:r>
              <a:rPr lang="en-US" baseline="-25000"/>
              <a:t>T</a:t>
            </a:r>
            <a:r>
              <a:rPr lang="en-US"/>
              <a:t> </a:t>
            </a:r>
          </a:p>
        </p:txBody>
      </p:sp>
      <p:sp>
        <p:nvSpPr>
          <p:cNvPr id="24596" name="Text Box 23"/>
          <p:cNvSpPr txBox="1">
            <a:spLocks noChangeArrowheads="1"/>
          </p:cNvSpPr>
          <p:nvPr/>
        </p:nvSpPr>
        <p:spPr bwMode="auto">
          <a:xfrm>
            <a:off x="755650" y="4359275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WZ, ZZ, W</a:t>
            </a:r>
            <a:r>
              <a:rPr lang="en-US" b="1">
                <a:latin typeface="Symbol" pitchFamily="-1" charset="2"/>
              </a:rPr>
              <a:t>g</a:t>
            </a:r>
          </a:p>
        </p:txBody>
      </p:sp>
      <p:sp>
        <p:nvSpPr>
          <p:cNvPr id="24597" name="Text Box 24"/>
          <p:cNvSpPr txBox="1">
            <a:spLocks noChangeArrowheads="1"/>
          </p:cNvSpPr>
          <p:nvPr/>
        </p:nvSpPr>
        <p:spPr bwMode="auto">
          <a:xfrm>
            <a:off x="2266950" y="4359275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 leptons</a:t>
            </a:r>
          </a:p>
        </p:txBody>
      </p:sp>
      <p:sp>
        <p:nvSpPr>
          <p:cNvPr id="24598" name="Text Box 25"/>
          <p:cNvSpPr txBox="1">
            <a:spLocks noChangeArrowheads="1"/>
          </p:cNvSpPr>
          <p:nvPr/>
        </p:nvSpPr>
        <p:spPr bwMode="auto">
          <a:xfrm rot="5400000" flipH="1">
            <a:off x="4056062" y="3200401"/>
            <a:ext cx="140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estimated from data</a:t>
            </a:r>
          </a:p>
        </p:txBody>
      </p:sp>
      <p:pic>
        <p:nvPicPr>
          <p:cNvPr id="24599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54200"/>
            <a:ext cx="32575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0" name="Line 32"/>
          <p:cNvSpPr>
            <a:spLocks noChangeShapeType="1"/>
          </p:cNvSpPr>
          <p:nvPr/>
        </p:nvSpPr>
        <p:spPr bwMode="auto">
          <a:xfrm>
            <a:off x="2195513" y="2414588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33"/>
          <p:cNvSpPr>
            <a:spLocks noChangeShapeType="1"/>
          </p:cNvSpPr>
          <p:nvPr/>
        </p:nvSpPr>
        <p:spPr bwMode="auto">
          <a:xfrm>
            <a:off x="827088" y="2703513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AutoShape 34"/>
          <p:cNvSpPr>
            <a:spLocks/>
          </p:cNvSpPr>
          <p:nvPr/>
        </p:nvSpPr>
        <p:spPr bwMode="auto">
          <a:xfrm>
            <a:off x="4211638" y="2846388"/>
            <a:ext cx="215900" cy="1296987"/>
          </a:xfrm>
          <a:prstGeom prst="rightBrace">
            <a:avLst>
              <a:gd name="adj1" fmla="val 500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8" name="Text Box 26"/>
          <p:cNvSpPr txBox="1">
            <a:spLocks noChangeArrowheads="1"/>
          </p:cNvSpPr>
          <p:nvPr/>
        </p:nvSpPr>
        <p:spPr bwMode="auto">
          <a:xfrm flipH="1">
            <a:off x="3271838" y="4359275"/>
            <a:ext cx="274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→ estimated from MC</a:t>
            </a: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0" y="93133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01/18/2012 seminar</a:t>
            </a:r>
            <a:endParaRPr lang="en-US" sz="1200" b="1" dirty="0"/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47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89374" y="1628794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 smtClean="0"/>
              <a:t> Main </a:t>
            </a:r>
            <a:r>
              <a:rPr lang="en-US" dirty="0" err="1" smtClean="0"/>
              <a:t>systematics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8" descr="CDF_VWdijet_fig1"/>
          <p:cNvPicPr>
            <a:picLocks noChangeAspect="1" noChangeArrowheads="1"/>
          </p:cNvPicPr>
          <p:nvPr/>
        </p:nvPicPr>
        <p:blipFill>
          <a:blip r:embed="rId2"/>
          <a:srcRect r="34264" b="33009"/>
          <a:stretch>
            <a:fillRect/>
          </a:stretch>
        </p:blipFill>
        <p:spPr bwMode="auto">
          <a:xfrm>
            <a:off x="117139" y="2141537"/>
            <a:ext cx="3946104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/>
              <a:t>WW/WZ→l</a:t>
            </a:r>
            <a:r>
              <a:rPr lang="en-US">
                <a:latin typeface="Symbol" pitchFamily="-1" charset="2"/>
              </a:rPr>
              <a:t>n</a:t>
            </a:r>
            <a:r>
              <a:rPr lang="en-US"/>
              <a:t>2j at CDF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95288" y="10382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First observation: 5.4</a:t>
            </a:r>
            <a:r>
              <a:rPr lang="en-US" b="1">
                <a:solidFill>
                  <a:srgbClr val="FF0000"/>
                </a:solidFill>
                <a:latin typeface="Symbol" pitchFamily="-1" charset="2"/>
              </a:rPr>
              <a:t>s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(first evidence at D0 with 4.4</a:t>
            </a:r>
            <a:r>
              <a:rPr lang="en-US">
                <a:latin typeface="Symbol" pitchFamily="-1" charset="2"/>
              </a:rPr>
              <a:t>s</a:t>
            </a:r>
            <a:r>
              <a:rPr lang="en-US"/>
              <a:t> in 2008)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395288" y="1463675"/>
            <a:ext cx="7345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Much </a:t>
            </a:r>
            <a:r>
              <a:rPr lang="en-US">
                <a:solidFill>
                  <a:srgbClr val="FF0000"/>
                </a:solidFill>
              </a:rPr>
              <a:t>larger backgrounds</a:t>
            </a:r>
            <a:r>
              <a:rPr lang="en-US"/>
              <a:t>, no</a:t>
            </a:r>
            <a:r>
              <a:rPr lang="en-US">
                <a:solidFill>
                  <a:srgbClr val="FF0000"/>
                </a:solidFill>
              </a:rPr>
              <a:t> resolution</a:t>
            </a:r>
            <a:r>
              <a:rPr lang="en-US"/>
              <a:t> to distinguish W/Z→jj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969963" y="1909763"/>
            <a:ext cx="2903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fit to Mjj (3.9 fb-1)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4032250" y="1916113"/>
            <a:ext cx="4211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+ matrix element method:  (2.7 fb-1)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4103688" y="2492375"/>
            <a:ext cx="47164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discriminant</a:t>
            </a:r>
            <a:r>
              <a:rPr lang="en-US" dirty="0"/>
              <a:t> exploiting full kinematic information, based on calculations of differential xsec of signal and background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2339975" y="3213100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QCD from data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4103688" y="357346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data-MC validation of input kinematic variables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4103688" y="43656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fit to shape of discriminant</a:t>
            </a:r>
          </a:p>
        </p:txBody>
      </p:sp>
      <p:sp>
        <p:nvSpPr>
          <p:cNvPr id="28684" name="Text Box 18"/>
          <p:cNvSpPr txBox="1">
            <a:spLocks noChangeArrowheads="1"/>
          </p:cNvSpPr>
          <p:nvPr/>
        </p:nvSpPr>
        <p:spPr bwMode="auto">
          <a:xfrm>
            <a:off x="5651500" y="593248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(NLO expected                       )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00" y="5976938"/>
            <a:ext cx="12239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5932488"/>
            <a:ext cx="460851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Line 21"/>
          <p:cNvSpPr>
            <a:spLocks noChangeShapeType="1"/>
          </p:cNvSpPr>
          <p:nvPr/>
        </p:nvSpPr>
        <p:spPr bwMode="auto">
          <a:xfrm>
            <a:off x="2484438" y="5445125"/>
            <a:ext cx="57467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Line 22"/>
          <p:cNvSpPr>
            <a:spLocks noChangeShapeType="1"/>
          </p:cNvSpPr>
          <p:nvPr/>
        </p:nvSpPr>
        <p:spPr bwMode="auto">
          <a:xfrm flipH="1">
            <a:off x="4356100" y="4868863"/>
            <a:ext cx="12954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Line 23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0" name="Text Box 24"/>
          <p:cNvSpPr txBox="1">
            <a:spLocks noChangeArrowheads="1"/>
          </p:cNvSpPr>
          <p:nvPr/>
        </p:nvSpPr>
        <p:spPr bwMode="auto">
          <a:xfrm>
            <a:off x="0" y="6524625"/>
            <a:ext cx="320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Sara Bolognesi (CERN)</a:t>
            </a:r>
          </a:p>
        </p:txBody>
      </p:sp>
      <p:sp>
        <p:nvSpPr>
          <p:cNvPr id="28691" name="Text Box 25"/>
          <p:cNvSpPr txBox="1">
            <a:spLocks noChangeArrowheads="1"/>
          </p:cNvSpPr>
          <p:nvPr/>
        </p:nvSpPr>
        <p:spPr bwMode="auto">
          <a:xfrm>
            <a:off x="5940425" y="6524625"/>
            <a:ext cx="320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Physics in Collisions, August 2011</a:t>
            </a:r>
          </a:p>
        </p:txBody>
      </p:sp>
      <p:sp>
        <p:nvSpPr>
          <p:cNvPr id="28692" name="Text Box 26"/>
          <p:cNvSpPr txBox="1">
            <a:spLocks noChangeArrowheads="1"/>
          </p:cNvSpPr>
          <p:nvPr/>
        </p:nvSpPr>
        <p:spPr bwMode="auto">
          <a:xfrm>
            <a:off x="4210050" y="652462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48</a:t>
            </a:r>
            <a:endParaRPr lang="en-US" dirty="0"/>
          </a:p>
        </p:txBody>
      </p:sp>
      <p:sp>
        <p:nvSpPr>
          <p:cNvPr id="28693" name="Line 27"/>
          <p:cNvSpPr>
            <a:spLocks noChangeShapeType="1"/>
          </p:cNvSpPr>
          <p:nvPr/>
        </p:nvSpPr>
        <p:spPr bwMode="auto">
          <a:xfrm>
            <a:off x="36513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WZ/ZZ→l</a:t>
            </a:r>
            <a:r>
              <a:rPr lang="en-US">
                <a:latin typeface="Symbol" pitchFamily="-1" charset="2"/>
              </a:rPr>
              <a:t>n/nn+</a:t>
            </a:r>
            <a:r>
              <a:rPr lang="en-US"/>
              <a:t>2b at Tevatron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755650" y="126841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WZ → l</a:t>
            </a:r>
            <a:r>
              <a:rPr lang="en-US" b="1">
                <a:latin typeface="Symbol" pitchFamily="-1" charset="2"/>
              </a:rPr>
              <a:t>n</a:t>
            </a:r>
            <a:r>
              <a:rPr lang="en-US"/>
              <a:t>bb + ZZ → </a:t>
            </a:r>
            <a:r>
              <a:rPr lang="en-US" b="1">
                <a:latin typeface="Symbol" pitchFamily="-1" charset="2"/>
              </a:rPr>
              <a:t>nn</a:t>
            </a:r>
            <a:r>
              <a:rPr lang="en-US"/>
              <a:t>bb 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b-tag jets + missing E</a:t>
            </a:r>
            <a:r>
              <a:rPr lang="en-US" baseline="-25000"/>
              <a:t>T</a:t>
            </a:r>
            <a:r>
              <a:rPr lang="en-US"/>
              <a:t> (+ topological cuts)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95288" y="908050"/>
            <a:ext cx="705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Crucial for Higgs search (ZH→</a:t>
            </a:r>
            <a:r>
              <a:rPr lang="en-US" b="1">
                <a:solidFill>
                  <a:srgbClr val="FF0000"/>
                </a:solidFill>
                <a:latin typeface="Symbol" pitchFamily="-1" charset="2"/>
              </a:rPr>
              <a:t>nn</a:t>
            </a:r>
            <a:r>
              <a:rPr lang="en-US">
                <a:solidFill>
                  <a:srgbClr val="FF0000"/>
                </a:solidFill>
              </a:rPr>
              <a:t>bb). Very complex analysis! 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755650" y="1627188"/>
            <a:ext cx="712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No leptons! → huge background: multijets QCD, V+jets (from data)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755650" y="1987550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very sophisticated techniques: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4067175" y="1987550"/>
            <a:ext cx="4608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b-tag probability with Boosted Decision Tree or Neural Network which exploits much info and different variables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4068763" y="2492375"/>
            <a:ext cx="5183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different channels combined (0,1,2 b-tag)</a:t>
            </a:r>
          </a:p>
        </p:txBody>
      </p:sp>
      <p:pic>
        <p:nvPicPr>
          <p:cNvPr id="2970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2800350"/>
            <a:ext cx="44831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47950"/>
            <a:ext cx="3744913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684213" y="2432050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CDF (2b-tags)</a:t>
            </a:r>
          </a:p>
        </p:txBody>
      </p:sp>
      <p:sp>
        <p:nvSpPr>
          <p:cNvPr id="29709" name="AutoShape 15"/>
          <p:cNvSpPr>
            <a:spLocks noChangeArrowheads="1"/>
          </p:cNvSpPr>
          <p:nvPr/>
        </p:nvSpPr>
        <p:spPr bwMode="auto">
          <a:xfrm>
            <a:off x="3636963" y="1268413"/>
            <a:ext cx="288925" cy="358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1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5876925"/>
            <a:ext cx="23764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5516563"/>
            <a:ext cx="40322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Text Box 18"/>
          <p:cNvSpPr txBox="1">
            <a:spLocks noChangeArrowheads="1"/>
          </p:cNvSpPr>
          <p:nvPr/>
        </p:nvSpPr>
        <p:spPr bwMode="auto">
          <a:xfrm>
            <a:off x="3851275" y="544353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D0:</a:t>
            </a:r>
          </a:p>
        </p:txBody>
      </p:sp>
      <p:sp>
        <p:nvSpPr>
          <p:cNvPr id="29713" name="Text Box 19"/>
          <p:cNvSpPr txBox="1">
            <a:spLocks noChangeArrowheads="1"/>
          </p:cNvSpPr>
          <p:nvPr/>
        </p:nvSpPr>
        <p:spPr bwMode="auto">
          <a:xfrm>
            <a:off x="3851275" y="58689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CDF:</a:t>
            </a:r>
          </a:p>
        </p:txBody>
      </p:sp>
      <p:sp>
        <p:nvSpPr>
          <p:cNvPr id="29714" name="Text Box 20"/>
          <p:cNvSpPr txBox="1">
            <a:spLocks noChangeArrowheads="1"/>
          </p:cNvSpPr>
          <p:nvPr/>
        </p:nvSpPr>
        <p:spPr bwMode="auto">
          <a:xfrm>
            <a:off x="7092950" y="5803900"/>
            <a:ext cx="187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(expected 4.6 pb)</a:t>
            </a:r>
          </a:p>
        </p:txBody>
      </p:sp>
      <p:sp>
        <p:nvSpPr>
          <p:cNvPr id="29715" name="Text Box 21"/>
          <p:cNvSpPr txBox="1">
            <a:spLocks noChangeArrowheads="1"/>
          </p:cNvSpPr>
          <p:nvPr/>
        </p:nvSpPr>
        <p:spPr bwMode="auto">
          <a:xfrm>
            <a:off x="5795963" y="6219825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(expected 5.1 pb)</a:t>
            </a:r>
          </a:p>
        </p:txBody>
      </p:sp>
      <p:sp>
        <p:nvSpPr>
          <p:cNvPr id="29716" name="Line 22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7" name="Text Box 23"/>
          <p:cNvSpPr txBox="1">
            <a:spLocks noChangeArrowheads="1"/>
          </p:cNvSpPr>
          <p:nvPr/>
        </p:nvSpPr>
        <p:spPr bwMode="auto">
          <a:xfrm>
            <a:off x="0" y="6524625"/>
            <a:ext cx="320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Sara Bolognesi (CERN)</a:t>
            </a:r>
          </a:p>
        </p:txBody>
      </p:sp>
      <p:sp>
        <p:nvSpPr>
          <p:cNvPr id="29718" name="Text Box 24"/>
          <p:cNvSpPr txBox="1">
            <a:spLocks noChangeArrowheads="1"/>
          </p:cNvSpPr>
          <p:nvPr/>
        </p:nvSpPr>
        <p:spPr bwMode="auto">
          <a:xfrm>
            <a:off x="5940425" y="6524625"/>
            <a:ext cx="320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Physics in Collisions, August 2011</a:t>
            </a:r>
          </a:p>
        </p:txBody>
      </p:sp>
      <p:sp>
        <p:nvSpPr>
          <p:cNvPr id="29719" name="Text Box 25"/>
          <p:cNvSpPr txBox="1">
            <a:spLocks noChangeArrowheads="1"/>
          </p:cNvSpPr>
          <p:nvPr/>
        </p:nvSpPr>
        <p:spPr bwMode="auto">
          <a:xfrm>
            <a:off x="4210050" y="652462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49</a:t>
            </a:r>
            <a:endParaRPr lang="en-US" dirty="0"/>
          </a:p>
        </p:txBody>
      </p:sp>
      <p:sp>
        <p:nvSpPr>
          <p:cNvPr id="29720" name="Line 26"/>
          <p:cNvSpPr>
            <a:spLocks noChangeShapeType="1"/>
          </p:cNvSpPr>
          <p:nvPr/>
        </p:nvSpPr>
        <p:spPr bwMode="auto">
          <a:xfrm>
            <a:off x="36513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64" name="Object 84"/>
          <p:cNvGraphicFramePr>
            <a:graphicFrameLocks noChangeAspect="1"/>
          </p:cNvGraphicFramePr>
          <p:nvPr/>
        </p:nvGraphicFramePr>
        <p:xfrm>
          <a:off x="322263" y="2577627"/>
          <a:ext cx="3960812" cy="1038225"/>
        </p:xfrm>
        <a:graphic>
          <a:graphicData uri="http://schemas.openxmlformats.org/presentationml/2006/ole">
            <p:oleObj spid="_x0000_s19458" name="Equation" r:id="rId4" imgW="1841400" imgH="482400" progId="Equation.3">
              <p:embed/>
            </p:oleObj>
          </a:graphicData>
        </a:graphic>
      </p:graphicFrame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54513" y="1511525"/>
            <a:ext cx="3313112" cy="2252663"/>
            <a:chOff x="3198" y="2795"/>
            <a:chExt cx="2087" cy="1419"/>
          </a:xfrm>
        </p:grpSpPr>
        <p:pic>
          <p:nvPicPr>
            <p:cNvPr id="71689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98" y="2795"/>
              <a:ext cx="2087" cy="1419"/>
            </a:xfrm>
            <a:prstGeom prst="rect">
              <a:avLst/>
            </a:prstGeom>
            <a:noFill/>
          </p:spPr>
        </p:pic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4830" y="2886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4830" y="3929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3288" y="2886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3288" y="3929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5219700" y="2888124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V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6154738" y="2977024"/>
            <a:ext cx="287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V</a:t>
            </a: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4930775" y="1700674"/>
            <a:ext cx="20875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4856163" y="3249141"/>
            <a:ext cx="2087562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 rot="5400000">
            <a:off x="6262687" y="2384887"/>
            <a:ext cx="1223963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373063" y="-11952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Higgs and </a:t>
            </a:r>
            <a:r>
              <a:rPr lang="en-US" sz="4000" dirty="0" err="1" smtClean="0">
                <a:solidFill>
                  <a:srgbClr val="000000"/>
                </a:solidFill>
              </a:rPr>
              <a:t>unitarity</a:t>
            </a:r>
            <a:r>
              <a:rPr lang="en-US" sz="4000" dirty="0" smtClean="0">
                <a:solidFill>
                  <a:srgbClr val="000000"/>
                </a:solidFill>
              </a:rPr>
              <a:t> in VBF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252413" y="6008696"/>
            <a:ext cx="892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VBF is the smoking gun of the EWSB 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322263" y="3801526"/>
            <a:ext cx="4467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Same behavior for all VV amplitudes</a:t>
            </a:r>
            <a:endParaRPr lang="en-US" sz="1400" dirty="0"/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3203575" y="4168249"/>
            <a:ext cx="11679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 smtClean="0"/>
              <a:t>(</a:t>
            </a:r>
            <a:r>
              <a:rPr lang="it-IT" sz="1200" dirty="0" err="1" smtClean="0"/>
              <a:t>s</a:t>
            </a:r>
            <a:r>
              <a:rPr lang="it-IT" sz="1200" dirty="0" smtClean="0"/>
              <a:t> </a:t>
            </a:r>
            <a:r>
              <a:rPr lang="it-IT" sz="1200" dirty="0" err="1" smtClean="0"/>
              <a:t>channel</a:t>
            </a:r>
            <a:r>
              <a:rPr lang="it-IT" sz="1200" dirty="0" smtClean="0"/>
              <a:t> </a:t>
            </a:r>
            <a:r>
              <a:rPr lang="it-IT" sz="1200" dirty="0" err="1" smtClean="0"/>
              <a:t>only</a:t>
            </a:r>
            <a:r>
              <a:rPr lang="it-IT" sz="1200" dirty="0" smtClean="0"/>
              <a:t>)</a:t>
            </a:r>
            <a:endParaRPr lang="it-IT" sz="1200" dirty="0"/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3203575" y="4731811"/>
            <a:ext cx="11593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 smtClean="0"/>
              <a:t>(</a:t>
            </a:r>
            <a:r>
              <a:rPr lang="it-IT" sz="1200" dirty="0" err="1" smtClean="0"/>
              <a:t>t</a:t>
            </a:r>
            <a:r>
              <a:rPr lang="it-IT" sz="1200" dirty="0" smtClean="0"/>
              <a:t> </a:t>
            </a:r>
            <a:r>
              <a:rPr lang="it-IT" sz="1200" dirty="0" err="1" smtClean="0"/>
              <a:t>channel</a:t>
            </a:r>
            <a:r>
              <a:rPr lang="it-IT" sz="1200" dirty="0" smtClean="0"/>
              <a:t> </a:t>
            </a:r>
            <a:r>
              <a:rPr lang="it-IT" sz="1200" dirty="0" err="1" smtClean="0"/>
              <a:t>only</a:t>
            </a:r>
            <a:r>
              <a:rPr lang="it-IT" sz="1200" dirty="0" smtClean="0"/>
              <a:t>)</a:t>
            </a:r>
            <a:endParaRPr lang="it-IT" sz="1200" dirty="0"/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250825" y="5626990"/>
            <a:ext cx="1303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 smtClean="0"/>
              <a:t>(</a:t>
            </a:r>
            <a:r>
              <a:rPr lang="it-IT" sz="1200" dirty="0" err="1" smtClean="0"/>
              <a:t>t</a:t>
            </a:r>
            <a:r>
              <a:rPr lang="it-IT" sz="1200" dirty="0" smtClean="0"/>
              <a:t> and </a:t>
            </a:r>
            <a:r>
              <a:rPr lang="it-IT" sz="1200" dirty="0" err="1" smtClean="0"/>
              <a:t>u</a:t>
            </a:r>
            <a:r>
              <a:rPr lang="it-IT" sz="1200" dirty="0" smtClean="0"/>
              <a:t> </a:t>
            </a:r>
            <a:r>
              <a:rPr lang="it-IT" sz="1200" dirty="0" err="1" smtClean="0"/>
              <a:t>channels</a:t>
            </a:r>
            <a:r>
              <a:rPr lang="it-IT" sz="1200" dirty="0" smtClean="0"/>
              <a:t>)</a:t>
            </a:r>
            <a:endParaRPr lang="it-IT" sz="1200" dirty="0"/>
          </a:p>
        </p:txBody>
      </p: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1116013" y="4312711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graphicFrame>
        <p:nvGraphicFramePr>
          <p:cNvPr id="71710" name="Object 30"/>
          <p:cNvGraphicFramePr>
            <a:graphicFrameLocks noChangeAspect="1"/>
          </p:cNvGraphicFramePr>
          <p:nvPr/>
        </p:nvGraphicFramePr>
        <p:xfrm>
          <a:off x="323850" y="3999974"/>
          <a:ext cx="2879725" cy="579437"/>
        </p:xfrm>
        <a:graphic>
          <a:graphicData uri="http://schemas.openxmlformats.org/presentationml/2006/ole">
            <p:oleObj spid="_x0000_s19459" name="Equation" r:id="rId6" imgW="2400120" imgH="482400" progId="Equation.3">
              <p:embed/>
            </p:oleObj>
          </a:graphicData>
        </a:graphic>
      </p:graphicFrame>
      <p:graphicFrame>
        <p:nvGraphicFramePr>
          <p:cNvPr id="71711" name="Object 31"/>
          <p:cNvGraphicFramePr>
            <a:graphicFrameLocks noChangeAspect="1"/>
          </p:cNvGraphicFramePr>
          <p:nvPr/>
        </p:nvGraphicFramePr>
        <p:xfrm>
          <a:off x="323850" y="4619099"/>
          <a:ext cx="2951163" cy="603250"/>
        </p:xfrm>
        <a:graphic>
          <a:graphicData uri="http://schemas.openxmlformats.org/presentationml/2006/ole">
            <p:oleObj spid="_x0000_s19460" name="Equation" r:id="rId7" imgW="2361960" imgH="482400" progId="Equation.3">
              <p:embed/>
            </p:oleObj>
          </a:graphicData>
        </a:graphic>
      </p:graphicFrame>
      <p:graphicFrame>
        <p:nvGraphicFramePr>
          <p:cNvPr id="71712" name="Object 32"/>
          <p:cNvGraphicFramePr>
            <a:graphicFrameLocks noChangeAspect="1"/>
          </p:cNvGraphicFramePr>
          <p:nvPr/>
        </p:nvGraphicFramePr>
        <p:xfrm>
          <a:off x="323850" y="5163611"/>
          <a:ext cx="4246563" cy="635000"/>
        </p:xfrm>
        <a:graphic>
          <a:graphicData uri="http://schemas.openxmlformats.org/presentationml/2006/ole">
            <p:oleObj spid="_x0000_s19461" name="Equation" r:id="rId8" imgW="3225600" imgH="482400" progId="Equation.3">
              <p:embed/>
            </p:oleObj>
          </a:graphicData>
        </a:graphic>
      </p:graphicFrame>
      <p:graphicFrame>
        <p:nvGraphicFramePr>
          <p:cNvPr id="71713" name="Object 33"/>
          <p:cNvGraphicFramePr>
            <a:graphicFrameLocks noChangeAspect="1"/>
          </p:cNvGraphicFramePr>
          <p:nvPr/>
        </p:nvGraphicFramePr>
        <p:xfrm>
          <a:off x="684213" y="2091616"/>
          <a:ext cx="3095625" cy="511175"/>
        </p:xfrm>
        <a:graphic>
          <a:graphicData uri="http://schemas.openxmlformats.org/presentationml/2006/ole">
            <p:oleObj spid="_x0000_s19462" name="Equation" r:id="rId9" imgW="1384200" imgH="228600" progId="Equation.3">
              <p:embed/>
            </p:oleObj>
          </a:graphicData>
        </a:graphic>
      </p:graphicFrame>
      <p:graphicFrame>
        <p:nvGraphicFramePr>
          <p:cNvPr id="71715" name="Object 35"/>
          <p:cNvGraphicFramePr>
            <a:graphicFrameLocks noChangeAspect="1"/>
          </p:cNvGraphicFramePr>
          <p:nvPr/>
        </p:nvGraphicFramePr>
        <p:xfrm>
          <a:off x="5278438" y="4881563"/>
          <a:ext cx="3213100" cy="482600"/>
        </p:xfrm>
        <a:graphic>
          <a:graphicData uri="http://schemas.openxmlformats.org/presentationml/2006/ole">
            <p:oleObj spid="_x0000_s19463" name="Equation" r:id="rId10" imgW="3213000" imgH="482400" progId="Equation.3">
              <p:embed/>
            </p:oleObj>
          </a:graphicData>
        </a:graphic>
      </p:graphicFrame>
      <p:pic>
        <p:nvPicPr>
          <p:cNvPr id="71716" name="Picture 36" descr="diagrammiSegnale"/>
          <p:cNvPicPr>
            <a:picLocks noChangeAspect="1" noChangeArrowheads="1"/>
          </p:cNvPicPr>
          <p:nvPr/>
        </p:nvPicPr>
        <p:blipFill>
          <a:blip r:embed="rId11">
            <a:lum bright="-36000" contrast="66000"/>
          </a:blip>
          <a:srcRect/>
          <a:stretch>
            <a:fillRect/>
          </a:stretch>
        </p:blipFill>
        <p:spPr bwMode="auto">
          <a:xfrm>
            <a:off x="4645025" y="3627438"/>
            <a:ext cx="413702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7" name="Text Box 37"/>
          <p:cNvSpPr txBox="1">
            <a:spLocks noChangeArrowheads="1"/>
          </p:cNvSpPr>
          <p:nvPr/>
        </p:nvSpPr>
        <p:spPr bwMode="auto">
          <a:xfrm>
            <a:off x="5076825" y="470852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canale</a:t>
            </a:r>
            <a:r>
              <a:rPr lang="en-US" b="1" dirty="0"/>
              <a:t> S</a:t>
            </a:r>
          </a:p>
        </p:txBody>
      </p:sp>
      <p:sp>
        <p:nvSpPr>
          <p:cNvPr id="71718" name="Text Box 38"/>
          <p:cNvSpPr txBox="1">
            <a:spLocks noChangeArrowheads="1"/>
          </p:cNvSpPr>
          <p:nvPr/>
        </p:nvSpPr>
        <p:spPr bwMode="auto">
          <a:xfrm>
            <a:off x="6516688" y="4708525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canale T</a:t>
            </a:r>
          </a:p>
        </p:txBody>
      </p:sp>
      <p:sp>
        <p:nvSpPr>
          <p:cNvPr id="71719" name="Text Box 39"/>
          <p:cNvSpPr txBox="1">
            <a:spLocks noChangeArrowheads="1"/>
          </p:cNvSpPr>
          <p:nvPr/>
        </p:nvSpPr>
        <p:spPr bwMode="auto">
          <a:xfrm>
            <a:off x="7669213" y="470852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  QGC</a:t>
            </a:r>
          </a:p>
        </p:txBody>
      </p:sp>
      <p:sp>
        <p:nvSpPr>
          <p:cNvPr id="71721" name="Rectangle 41"/>
          <p:cNvSpPr>
            <a:spLocks noChangeArrowheads="1"/>
          </p:cNvSpPr>
          <p:nvPr/>
        </p:nvSpPr>
        <p:spPr bwMode="auto">
          <a:xfrm>
            <a:off x="4860925" y="3771900"/>
            <a:ext cx="649288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2" name="Rectangle 42"/>
          <p:cNvSpPr>
            <a:spLocks noChangeArrowheads="1"/>
          </p:cNvSpPr>
          <p:nvPr/>
        </p:nvSpPr>
        <p:spPr bwMode="auto">
          <a:xfrm>
            <a:off x="4860925" y="4564063"/>
            <a:ext cx="865188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3" name="Rectangle 43"/>
          <p:cNvSpPr>
            <a:spLocks noChangeArrowheads="1"/>
          </p:cNvSpPr>
          <p:nvPr/>
        </p:nvSpPr>
        <p:spPr bwMode="auto">
          <a:xfrm>
            <a:off x="6516688" y="4564063"/>
            <a:ext cx="865187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4" name="Rectangle 44"/>
          <p:cNvSpPr>
            <a:spLocks noChangeArrowheads="1"/>
          </p:cNvSpPr>
          <p:nvPr/>
        </p:nvSpPr>
        <p:spPr bwMode="auto">
          <a:xfrm>
            <a:off x="6661150" y="3700463"/>
            <a:ext cx="865188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5" name="Rectangle 45"/>
          <p:cNvSpPr>
            <a:spLocks noChangeArrowheads="1"/>
          </p:cNvSpPr>
          <p:nvPr/>
        </p:nvSpPr>
        <p:spPr bwMode="auto">
          <a:xfrm>
            <a:off x="4789488" y="5068888"/>
            <a:ext cx="865187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6" name="Rectangle 46"/>
          <p:cNvSpPr>
            <a:spLocks noChangeArrowheads="1"/>
          </p:cNvSpPr>
          <p:nvPr/>
        </p:nvSpPr>
        <p:spPr bwMode="auto">
          <a:xfrm>
            <a:off x="4789488" y="5859463"/>
            <a:ext cx="10080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7" name="Rectangle 47"/>
          <p:cNvSpPr>
            <a:spLocks noChangeArrowheads="1"/>
          </p:cNvSpPr>
          <p:nvPr/>
        </p:nvSpPr>
        <p:spPr bwMode="auto">
          <a:xfrm>
            <a:off x="6661150" y="5859463"/>
            <a:ext cx="649288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8" name="Rectangle 48"/>
          <p:cNvSpPr>
            <a:spLocks noChangeArrowheads="1"/>
          </p:cNvSpPr>
          <p:nvPr/>
        </p:nvSpPr>
        <p:spPr bwMode="auto">
          <a:xfrm>
            <a:off x="6661150" y="5067300"/>
            <a:ext cx="649288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9" name="Rectangle 49"/>
          <p:cNvSpPr>
            <a:spLocks noChangeArrowheads="1"/>
          </p:cNvSpPr>
          <p:nvPr/>
        </p:nvSpPr>
        <p:spPr bwMode="auto">
          <a:xfrm>
            <a:off x="8029575" y="4491038"/>
            <a:ext cx="2889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0" name="Rectangle 50"/>
          <p:cNvSpPr>
            <a:spLocks noChangeArrowheads="1"/>
          </p:cNvSpPr>
          <p:nvPr/>
        </p:nvSpPr>
        <p:spPr bwMode="auto">
          <a:xfrm>
            <a:off x="6805613" y="5911850"/>
            <a:ext cx="2889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2" name="Oval 52"/>
          <p:cNvSpPr>
            <a:spLocks noChangeArrowheads="1"/>
          </p:cNvSpPr>
          <p:nvPr/>
        </p:nvSpPr>
        <p:spPr bwMode="auto">
          <a:xfrm>
            <a:off x="684213" y="2758602"/>
            <a:ext cx="1295400" cy="6477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4" name="Text Box 64"/>
          <p:cNvSpPr txBox="1">
            <a:spLocks noChangeArrowheads="1"/>
          </p:cNvSpPr>
          <p:nvPr/>
        </p:nvSpPr>
        <p:spPr bwMode="auto">
          <a:xfrm>
            <a:off x="5221288" y="2140411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V</a:t>
            </a:r>
          </a:p>
        </p:txBody>
      </p:sp>
      <p:sp>
        <p:nvSpPr>
          <p:cNvPr id="71745" name="Text Box 65"/>
          <p:cNvSpPr txBox="1">
            <a:spLocks noChangeArrowheads="1"/>
          </p:cNvSpPr>
          <p:nvPr/>
        </p:nvSpPr>
        <p:spPr bwMode="auto">
          <a:xfrm>
            <a:off x="6157913" y="2067386"/>
            <a:ext cx="434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V</a:t>
            </a:r>
          </a:p>
        </p:txBody>
      </p:sp>
      <p:sp>
        <p:nvSpPr>
          <p:cNvPr id="71746" name="Text Box 66"/>
          <p:cNvSpPr txBox="1">
            <a:spLocks noChangeArrowheads="1"/>
          </p:cNvSpPr>
          <p:nvPr/>
        </p:nvSpPr>
        <p:spPr bwMode="auto">
          <a:xfrm>
            <a:off x="5219700" y="2888124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V</a:t>
            </a:r>
          </a:p>
        </p:txBody>
      </p:sp>
      <p:sp>
        <p:nvSpPr>
          <p:cNvPr id="71748" name="Rectangle 68"/>
          <p:cNvSpPr>
            <a:spLocks noChangeArrowheads="1"/>
          </p:cNvSpPr>
          <p:nvPr/>
        </p:nvSpPr>
        <p:spPr bwMode="auto">
          <a:xfrm>
            <a:off x="4930775" y="1700674"/>
            <a:ext cx="20875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9" name="Rectangle 69"/>
          <p:cNvSpPr>
            <a:spLocks noChangeArrowheads="1"/>
          </p:cNvSpPr>
          <p:nvPr/>
        </p:nvSpPr>
        <p:spPr bwMode="auto">
          <a:xfrm>
            <a:off x="4856163" y="3148013"/>
            <a:ext cx="2087562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0" name="Rectangle 70"/>
          <p:cNvSpPr>
            <a:spLocks noChangeArrowheads="1"/>
          </p:cNvSpPr>
          <p:nvPr/>
        </p:nvSpPr>
        <p:spPr bwMode="auto">
          <a:xfrm rot="5400000">
            <a:off x="6192837" y="2384887"/>
            <a:ext cx="1223963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9" name="Text Box 79"/>
          <p:cNvSpPr txBox="1">
            <a:spLocks noChangeArrowheads="1"/>
          </p:cNvSpPr>
          <p:nvPr/>
        </p:nvSpPr>
        <p:spPr bwMode="auto">
          <a:xfrm>
            <a:off x="1116013" y="4312711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71770" name="Line 90"/>
          <p:cNvSpPr>
            <a:spLocks noChangeShapeType="1"/>
          </p:cNvSpPr>
          <p:nvPr/>
        </p:nvSpPr>
        <p:spPr bwMode="auto">
          <a:xfrm>
            <a:off x="6732588" y="3141663"/>
            <a:ext cx="0" cy="431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1" name="Rectangle 91"/>
          <p:cNvSpPr>
            <a:spLocks noChangeArrowheads="1"/>
          </p:cNvSpPr>
          <p:nvPr/>
        </p:nvSpPr>
        <p:spPr bwMode="auto">
          <a:xfrm>
            <a:off x="4860925" y="3771900"/>
            <a:ext cx="649288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2" name="Rectangle 92"/>
          <p:cNvSpPr>
            <a:spLocks noChangeArrowheads="1"/>
          </p:cNvSpPr>
          <p:nvPr/>
        </p:nvSpPr>
        <p:spPr bwMode="auto">
          <a:xfrm>
            <a:off x="4860925" y="4564063"/>
            <a:ext cx="865188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3" name="Rectangle 93"/>
          <p:cNvSpPr>
            <a:spLocks noChangeArrowheads="1"/>
          </p:cNvSpPr>
          <p:nvPr/>
        </p:nvSpPr>
        <p:spPr bwMode="auto">
          <a:xfrm>
            <a:off x="6516688" y="4564063"/>
            <a:ext cx="865187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4" name="Rectangle 94"/>
          <p:cNvSpPr>
            <a:spLocks noChangeArrowheads="1"/>
          </p:cNvSpPr>
          <p:nvPr/>
        </p:nvSpPr>
        <p:spPr bwMode="auto">
          <a:xfrm>
            <a:off x="6661150" y="3700463"/>
            <a:ext cx="865188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5" name="Rectangle 95"/>
          <p:cNvSpPr>
            <a:spLocks noChangeArrowheads="1"/>
          </p:cNvSpPr>
          <p:nvPr/>
        </p:nvSpPr>
        <p:spPr bwMode="auto">
          <a:xfrm>
            <a:off x="4789488" y="5068888"/>
            <a:ext cx="865187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6" name="Rectangle 96"/>
          <p:cNvSpPr>
            <a:spLocks noChangeArrowheads="1"/>
          </p:cNvSpPr>
          <p:nvPr/>
        </p:nvSpPr>
        <p:spPr bwMode="auto">
          <a:xfrm>
            <a:off x="4789488" y="5859463"/>
            <a:ext cx="10080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7" name="Rectangle 97"/>
          <p:cNvSpPr>
            <a:spLocks noChangeArrowheads="1"/>
          </p:cNvSpPr>
          <p:nvPr/>
        </p:nvSpPr>
        <p:spPr bwMode="auto">
          <a:xfrm>
            <a:off x="6661150" y="5859463"/>
            <a:ext cx="649288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8" name="Rectangle 98"/>
          <p:cNvSpPr>
            <a:spLocks noChangeArrowheads="1"/>
          </p:cNvSpPr>
          <p:nvPr/>
        </p:nvSpPr>
        <p:spPr bwMode="auto">
          <a:xfrm>
            <a:off x="6661150" y="5067300"/>
            <a:ext cx="649288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9" name="Rectangle 99"/>
          <p:cNvSpPr>
            <a:spLocks noChangeArrowheads="1"/>
          </p:cNvSpPr>
          <p:nvPr/>
        </p:nvSpPr>
        <p:spPr bwMode="auto">
          <a:xfrm>
            <a:off x="8029575" y="4491038"/>
            <a:ext cx="2889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0" name="Rectangle 100"/>
          <p:cNvSpPr>
            <a:spLocks noChangeArrowheads="1"/>
          </p:cNvSpPr>
          <p:nvPr/>
        </p:nvSpPr>
        <p:spPr bwMode="auto">
          <a:xfrm>
            <a:off x="6805613" y="5911850"/>
            <a:ext cx="2889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1" name="Text Box 101"/>
          <p:cNvSpPr txBox="1">
            <a:spLocks noChangeArrowheads="1"/>
          </p:cNvSpPr>
          <p:nvPr/>
        </p:nvSpPr>
        <p:spPr bwMode="auto">
          <a:xfrm>
            <a:off x="6805613" y="2427749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FF0000"/>
                </a:solidFill>
              </a:rPr>
              <a:t>VV -&gt; VV</a:t>
            </a:r>
          </a:p>
        </p:txBody>
      </p:sp>
      <p:sp>
        <p:nvSpPr>
          <p:cNvPr id="71783" name="Oval 103"/>
          <p:cNvSpPr>
            <a:spLocks noChangeArrowheads="1"/>
          </p:cNvSpPr>
          <p:nvPr/>
        </p:nvSpPr>
        <p:spPr bwMode="auto">
          <a:xfrm>
            <a:off x="4643438" y="3654425"/>
            <a:ext cx="4465637" cy="1152525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4" name="Oval 104"/>
          <p:cNvSpPr>
            <a:spLocks noChangeArrowheads="1"/>
          </p:cNvSpPr>
          <p:nvPr/>
        </p:nvSpPr>
        <p:spPr bwMode="auto">
          <a:xfrm>
            <a:off x="1835150" y="2614140"/>
            <a:ext cx="2305050" cy="10810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5" name="Oval 105"/>
          <p:cNvSpPr>
            <a:spLocks noChangeArrowheads="1"/>
          </p:cNvSpPr>
          <p:nvPr/>
        </p:nvSpPr>
        <p:spPr bwMode="auto">
          <a:xfrm>
            <a:off x="4718050" y="5002213"/>
            <a:ext cx="3168650" cy="1081087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4500563" y="1549861"/>
            <a:ext cx="2698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Vector Boson Fusion (VBF)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4175" y="1053628"/>
            <a:ext cx="843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W,Z mass (-&gt; longitudinal degrees of freedom) arise from the Higgs mechanism: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11819" y="1356871"/>
            <a:ext cx="3653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without Higgs, W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baseline="-25000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baseline="-25000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-&gt;W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baseline="-25000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baseline="-25000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would break </a:t>
            </a:r>
            <a:r>
              <a:rPr lang="en-US" dirty="0" err="1" smtClean="0">
                <a:solidFill>
                  <a:srgbClr val="FF0000"/>
                </a:solidFill>
              </a:rPr>
              <a:t>unitarity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747" name="Text Box 67"/>
          <p:cNvSpPr txBox="1">
            <a:spLocks noChangeArrowheads="1"/>
          </p:cNvSpPr>
          <p:nvPr/>
        </p:nvSpPr>
        <p:spPr bwMode="auto">
          <a:xfrm>
            <a:off x="6154738" y="2967617"/>
            <a:ext cx="287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/>
              <a:t>V</a:t>
            </a:r>
          </a:p>
        </p:txBody>
      </p:sp>
      <p:sp>
        <p:nvSpPr>
          <p:cNvPr id="73" name="Line 11"/>
          <p:cNvSpPr>
            <a:spLocks noChangeShapeType="1"/>
          </p:cNvSpPr>
          <p:nvPr/>
        </p:nvSpPr>
        <p:spPr bwMode="auto">
          <a:xfrm>
            <a:off x="0" y="950923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2" grpId="0" animBg="1"/>
      <p:bldP spid="71783" grpId="0" animBg="1"/>
      <p:bldP spid="71784" grpId="0" animBg="1"/>
      <p:bldP spid="7178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7" name="Picture 29" descr="CDF_ZZ4l_llnn_llj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95250"/>
            <a:ext cx="3167063" cy="2901950"/>
          </a:xfrm>
          <a:prstGeom prst="rect">
            <a:avLst/>
          </a:prstGeom>
          <a:noFill/>
        </p:spPr>
      </p:pic>
      <p:pic>
        <p:nvPicPr>
          <p:cNvPr id="3277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268788"/>
            <a:ext cx="367188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16"/>
          <p:cNvSpPr txBox="1">
            <a:spLocks noChangeArrowheads="1"/>
          </p:cNvSpPr>
          <p:nvPr/>
        </p:nvSpPr>
        <p:spPr bwMode="auto">
          <a:xfrm>
            <a:off x="3924300" y="2846388"/>
            <a:ext cx="4465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ZZ→2l2</a:t>
            </a:r>
            <a:r>
              <a:rPr lang="en-US" b="1">
                <a:solidFill>
                  <a:srgbClr val="FF0000"/>
                </a:solidFill>
                <a:latin typeface="Symbol" pitchFamily="-1" charset="2"/>
              </a:rPr>
              <a:t>n</a:t>
            </a:r>
            <a:r>
              <a:rPr lang="en-US"/>
              <a:t> (5.9 fb-1)</a:t>
            </a:r>
          </a:p>
        </p:txBody>
      </p:sp>
      <p:sp>
        <p:nvSpPr>
          <p:cNvPr id="32773" name="Text Box 18"/>
          <p:cNvSpPr txBox="1">
            <a:spLocks noChangeArrowheads="1"/>
          </p:cNvSpPr>
          <p:nvPr/>
        </p:nvSpPr>
        <p:spPr bwMode="auto">
          <a:xfrm>
            <a:off x="4067175" y="3140075"/>
            <a:ext cx="431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Shape analysis with fit to neural network</a:t>
            </a:r>
          </a:p>
        </p:txBody>
      </p:sp>
      <p:pic>
        <p:nvPicPr>
          <p:cNvPr id="32774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498850"/>
            <a:ext cx="407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7325" y="3857625"/>
            <a:ext cx="37782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-100013"/>
            <a:ext cx="4475163" cy="1143001"/>
          </a:xfrm>
        </p:spPr>
        <p:txBody>
          <a:bodyPr/>
          <a:lstStyle/>
          <a:p>
            <a:pPr eaLnBrk="1" hangingPunct="1"/>
            <a:r>
              <a:rPr lang="en-US"/>
              <a:t>ZZ at CDF</a:t>
            </a:r>
          </a:p>
        </p:txBody>
      </p:sp>
      <p:sp>
        <p:nvSpPr>
          <p:cNvPr id="3277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ZZ→4l</a:t>
            </a:r>
            <a:r>
              <a:rPr lang="en-US"/>
              <a:t> (6 fb-1) excess of events at high M</a:t>
            </a:r>
            <a:r>
              <a:rPr lang="en-US" baseline="-25000"/>
              <a:t>ZZ</a:t>
            </a:r>
            <a:r>
              <a:rPr lang="en-US"/>
              <a:t> </a:t>
            </a:r>
            <a:r>
              <a:rPr lang="en-US" sz="1400"/>
              <a:t>(eg Randall Sundrum Graviton)</a:t>
            </a:r>
          </a:p>
        </p:txBody>
      </p:sp>
      <p:sp>
        <p:nvSpPr>
          <p:cNvPr id="32778" name="Text Box 6"/>
          <p:cNvSpPr txBox="1">
            <a:spLocks noChangeArrowheads="1"/>
          </p:cNvSpPr>
          <p:nvPr/>
        </p:nvSpPr>
        <p:spPr bwMode="auto">
          <a:xfrm>
            <a:off x="538163" y="1700213"/>
            <a:ext cx="432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But xsec still compatible with SM</a:t>
            </a:r>
          </a:p>
        </p:txBody>
      </p:sp>
      <p:sp>
        <p:nvSpPr>
          <p:cNvPr id="32779" name="Text Box 7"/>
          <p:cNvSpPr txBox="1">
            <a:spLocks noChangeArrowheads="1"/>
          </p:cNvSpPr>
          <p:nvPr/>
        </p:nvSpPr>
        <p:spPr bwMode="auto">
          <a:xfrm>
            <a:off x="539750" y="2636838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No excess in other final states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50825" y="3284538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ZZ→2l2j</a:t>
            </a:r>
          </a:p>
        </p:txBody>
      </p:sp>
      <p:sp>
        <p:nvSpPr>
          <p:cNvPr id="32781" name="Text Box 15"/>
          <p:cNvSpPr txBox="1">
            <a:spLocks noChangeArrowheads="1"/>
          </p:cNvSpPr>
          <p:nvPr/>
        </p:nvSpPr>
        <p:spPr bwMode="auto">
          <a:xfrm>
            <a:off x="827088" y="5013325"/>
            <a:ext cx="2232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Control of </a:t>
            </a:r>
            <a:r>
              <a:rPr lang="en-US" dirty="0" err="1"/>
              <a:t>Z+jets</a:t>
            </a:r>
            <a:r>
              <a:rPr lang="en-US" dirty="0"/>
              <a:t> very challenging to measure ZZ xsec</a:t>
            </a:r>
          </a:p>
        </p:txBody>
      </p:sp>
      <p:pic>
        <p:nvPicPr>
          <p:cNvPr id="32782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060575"/>
            <a:ext cx="4333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063" y="2419350"/>
            <a:ext cx="12525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3644900"/>
            <a:ext cx="29448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5" name="Text Box 27"/>
          <p:cNvSpPr txBox="1">
            <a:spLocks noChangeArrowheads="1"/>
          </p:cNvSpPr>
          <p:nvPr/>
        </p:nvSpPr>
        <p:spPr bwMode="auto">
          <a:xfrm>
            <a:off x="2843213" y="4292600"/>
            <a:ext cx="1657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control of Z+jets is crucial</a:t>
            </a:r>
          </a:p>
        </p:txBody>
      </p:sp>
      <p:sp>
        <p:nvSpPr>
          <p:cNvPr id="32786" name="Line 28"/>
          <p:cNvSpPr>
            <a:spLocks noChangeShapeType="1"/>
          </p:cNvSpPr>
          <p:nvPr/>
        </p:nvSpPr>
        <p:spPr bwMode="auto">
          <a:xfrm flipH="1">
            <a:off x="2051050" y="4941888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" name="Line 29"/>
          <p:cNvSpPr>
            <a:spLocks noChangeShapeType="1"/>
          </p:cNvSpPr>
          <p:nvPr/>
        </p:nvSpPr>
        <p:spPr bwMode="auto">
          <a:xfrm>
            <a:off x="3635375" y="4868863"/>
            <a:ext cx="93662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Line 30"/>
          <p:cNvSpPr>
            <a:spLocks noChangeShapeType="1"/>
          </p:cNvSpPr>
          <p:nvPr/>
        </p:nvSpPr>
        <p:spPr bwMode="auto">
          <a:xfrm flipH="1">
            <a:off x="1331913" y="29972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" name="Line 31"/>
          <p:cNvSpPr>
            <a:spLocks noChangeShapeType="1"/>
          </p:cNvSpPr>
          <p:nvPr/>
        </p:nvSpPr>
        <p:spPr bwMode="auto">
          <a:xfrm>
            <a:off x="3419475" y="2997200"/>
            <a:ext cx="5762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Line 32"/>
          <p:cNvSpPr>
            <a:spLocks noChangeShapeType="1"/>
          </p:cNvSpPr>
          <p:nvPr/>
        </p:nvSpPr>
        <p:spPr bwMode="auto">
          <a:xfrm>
            <a:off x="0" y="908050"/>
            <a:ext cx="471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1" name="Text Box 33"/>
          <p:cNvSpPr txBox="1">
            <a:spLocks noChangeArrowheads="1"/>
          </p:cNvSpPr>
          <p:nvPr/>
        </p:nvSpPr>
        <p:spPr bwMode="auto">
          <a:xfrm>
            <a:off x="0" y="6524625"/>
            <a:ext cx="320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Sara Bolognesi (CERN)</a:t>
            </a:r>
          </a:p>
        </p:txBody>
      </p:sp>
      <p:sp>
        <p:nvSpPr>
          <p:cNvPr id="32792" name="Text Box 35"/>
          <p:cNvSpPr txBox="1">
            <a:spLocks noChangeArrowheads="1"/>
          </p:cNvSpPr>
          <p:nvPr/>
        </p:nvSpPr>
        <p:spPr bwMode="auto">
          <a:xfrm>
            <a:off x="3563938" y="652462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32793" name="Line 36"/>
          <p:cNvSpPr>
            <a:spLocks noChangeShapeType="1"/>
          </p:cNvSpPr>
          <p:nvPr/>
        </p:nvSpPr>
        <p:spPr bwMode="auto">
          <a:xfrm>
            <a:off x="36513" y="6524625"/>
            <a:ext cx="4175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4" name="Line 37"/>
          <p:cNvSpPr>
            <a:spLocks noChangeShapeType="1"/>
          </p:cNvSpPr>
          <p:nvPr/>
        </p:nvSpPr>
        <p:spPr bwMode="auto">
          <a:xfrm>
            <a:off x="4356100" y="1268413"/>
            <a:ext cx="18716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5" name="Oval 38"/>
          <p:cNvSpPr>
            <a:spLocks noChangeArrowheads="1"/>
          </p:cNvSpPr>
          <p:nvPr/>
        </p:nvSpPr>
        <p:spPr bwMode="auto">
          <a:xfrm>
            <a:off x="6804025" y="836613"/>
            <a:ext cx="647700" cy="20161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44663"/>
            <a:ext cx="3681412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24"/>
          <p:cNvSpPr txBox="1">
            <a:spLocks noChangeArrowheads="1"/>
          </p:cNvSpPr>
          <p:nvPr/>
        </p:nvSpPr>
        <p:spPr bwMode="auto">
          <a:xfrm>
            <a:off x="4356100" y="4910138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(NLO expected                  )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US"/>
              <a:t>WZ→3l+</a:t>
            </a:r>
            <a:r>
              <a:rPr lang="en-US">
                <a:latin typeface="Symbol" pitchFamily="-1" charset="2"/>
              </a:rPr>
              <a:t>n</a:t>
            </a:r>
            <a:r>
              <a:rPr lang="en-US"/>
              <a:t> at LHC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68313" y="1046163"/>
            <a:ext cx="734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Very clean, low background</a:t>
            </a:r>
          </a:p>
        </p:txBody>
      </p:sp>
      <p:pic>
        <p:nvPicPr>
          <p:cNvPr id="2663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479925"/>
            <a:ext cx="40005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75" y="4219575"/>
            <a:ext cx="3889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445125"/>
            <a:ext cx="2590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5445125"/>
            <a:ext cx="2665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 Box 29"/>
          <p:cNvSpPr txBox="1">
            <a:spLocks noChangeArrowheads="1"/>
          </p:cNvSpPr>
          <p:nvPr/>
        </p:nvSpPr>
        <p:spPr bwMode="auto">
          <a:xfrm>
            <a:off x="396875" y="5803900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(NLO expected                          )</a:t>
            </a:r>
          </a:p>
        </p:txBody>
      </p:sp>
      <p:pic>
        <p:nvPicPr>
          <p:cNvPr id="26636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4508500"/>
            <a:ext cx="46434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 Box 32"/>
          <p:cNvSpPr txBox="1">
            <a:spLocks noChangeArrowheads="1"/>
          </p:cNvSpPr>
          <p:nvPr/>
        </p:nvSpPr>
        <p:spPr bwMode="auto">
          <a:xfrm>
            <a:off x="3203575" y="148431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CMS:</a:t>
            </a:r>
          </a:p>
        </p:txBody>
      </p:sp>
      <p:sp>
        <p:nvSpPr>
          <p:cNvPr id="26638" name="Text Box 33"/>
          <p:cNvSpPr txBox="1">
            <a:spLocks noChangeArrowheads="1"/>
          </p:cNvSpPr>
          <p:nvPr/>
        </p:nvSpPr>
        <p:spPr bwMode="auto">
          <a:xfrm>
            <a:off x="7524750" y="11255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ATLAS:</a:t>
            </a:r>
          </a:p>
        </p:txBody>
      </p:sp>
      <p:pic>
        <p:nvPicPr>
          <p:cNvPr id="26639" name="Picture 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4910138"/>
            <a:ext cx="100806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Line 36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1" name="Text Box 37"/>
          <p:cNvSpPr txBox="1">
            <a:spLocks noChangeArrowheads="1"/>
          </p:cNvSpPr>
          <p:nvPr/>
        </p:nvSpPr>
        <p:spPr bwMode="auto">
          <a:xfrm>
            <a:off x="0" y="6524625"/>
            <a:ext cx="320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Sara Bolognesi (CERN)</a:t>
            </a:r>
          </a:p>
        </p:txBody>
      </p:sp>
      <p:sp>
        <p:nvSpPr>
          <p:cNvPr id="26642" name="Text Box 38"/>
          <p:cNvSpPr txBox="1">
            <a:spLocks noChangeArrowheads="1"/>
          </p:cNvSpPr>
          <p:nvPr/>
        </p:nvSpPr>
        <p:spPr bwMode="auto">
          <a:xfrm>
            <a:off x="5940425" y="6524625"/>
            <a:ext cx="320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Physics in Collisions, August 2011</a:t>
            </a:r>
          </a:p>
        </p:txBody>
      </p:sp>
      <p:sp>
        <p:nvSpPr>
          <p:cNvPr id="26643" name="Text Box 39"/>
          <p:cNvSpPr txBox="1">
            <a:spLocks noChangeArrowheads="1"/>
          </p:cNvSpPr>
          <p:nvPr/>
        </p:nvSpPr>
        <p:spPr bwMode="auto">
          <a:xfrm>
            <a:off x="4210050" y="652462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51</a:t>
            </a:r>
            <a:endParaRPr lang="en-US" dirty="0"/>
          </a:p>
        </p:txBody>
      </p:sp>
      <p:sp>
        <p:nvSpPr>
          <p:cNvPr id="26644" name="Line 40"/>
          <p:cNvSpPr>
            <a:spLocks noChangeShapeType="1"/>
          </p:cNvSpPr>
          <p:nvPr/>
        </p:nvSpPr>
        <p:spPr bwMode="auto">
          <a:xfrm>
            <a:off x="36513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45" name="Picture 23" descr="ATLAS_WZ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3138" y="1412875"/>
            <a:ext cx="396557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Picture 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5513" y="5805488"/>
            <a:ext cx="11525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7" descr="D0_W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8013" y="952500"/>
            <a:ext cx="38258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26"/>
          <p:cNvSpPr txBox="1">
            <a:spLocks noChangeArrowheads="1"/>
          </p:cNvSpPr>
          <p:nvPr/>
        </p:nvSpPr>
        <p:spPr bwMode="auto">
          <a:xfrm>
            <a:off x="684213" y="551656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(NLO expected                       )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US"/>
              <a:t>Recent WZ→3l+</a:t>
            </a:r>
            <a:r>
              <a:rPr lang="en-US">
                <a:latin typeface="Symbol" pitchFamily="-1" charset="2"/>
              </a:rPr>
              <a:t>n</a:t>
            </a:r>
            <a:r>
              <a:rPr lang="en-US"/>
              <a:t> at Tevatron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8313" y="1916113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 b="1"/>
              <a:t> D0 with 4.1 fb-1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250825" y="1203325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/>
              <a:t> Possible </a:t>
            </a:r>
            <a:r>
              <a:rPr lang="en-US">
                <a:solidFill>
                  <a:srgbClr val="FF0000"/>
                </a:solidFill>
              </a:rPr>
              <a:t>only at hadron colliders (charged final state) </a:t>
            </a: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11188" y="2274888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statistics 2 times smaller than LHC, while xsec is 6 times smaller</a:t>
            </a: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755650" y="4371975"/>
            <a:ext cx="324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Shape analysis with fit to neural network</a:t>
            </a:r>
          </a:p>
        </p:txBody>
      </p:sp>
      <p:pic>
        <p:nvPicPr>
          <p:cNvPr id="2765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492500"/>
            <a:ext cx="1295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9750" y="2990850"/>
            <a:ext cx="3241675" cy="798513"/>
            <a:chOff x="520" y="1253"/>
            <a:chExt cx="2042" cy="503"/>
          </a:xfrm>
        </p:grpSpPr>
        <p:pic>
          <p:nvPicPr>
            <p:cNvPr id="27672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7" y="1253"/>
              <a:ext cx="1406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3" name="Text Box 20"/>
            <p:cNvSpPr txBox="1">
              <a:spLocks noChangeArrowheads="1"/>
            </p:cNvSpPr>
            <p:nvPr/>
          </p:nvSpPr>
          <p:spPr bwMode="auto">
            <a:xfrm>
              <a:off x="520" y="1525"/>
              <a:ext cx="20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(NLO expected                    )</a:t>
              </a:r>
            </a:p>
          </p:txBody>
        </p:sp>
      </p:grpSp>
      <p:sp>
        <p:nvSpPr>
          <p:cNvPr id="27659" name="Text Box 21"/>
          <p:cNvSpPr txBox="1">
            <a:spLocks noChangeArrowheads="1"/>
          </p:cNvSpPr>
          <p:nvPr/>
        </p:nvSpPr>
        <p:spPr bwMode="auto">
          <a:xfrm>
            <a:off x="539750" y="3998913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 b="1"/>
              <a:t> CDF with 7.1 fb-1</a:t>
            </a:r>
          </a:p>
        </p:txBody>
      </p:sp>
      <p:pic>
        <p:nvPicPr>
          <p:cNvPr id="27660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5084763"/>
            <a:ext cx="37449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5589588"/>
            <a:ext cx="12969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Line 27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3" name="Text Box 28"/>
          <p:cNvSpPr txBox="1">
            <a:spLocks noChangeArrowheads="1"/>
          </p:cNvSpPr>
          <p:nvPr/>
        </p:nvSpPr>
        <p:spPr bwMode="auto">
          <a:xfrm>
            <a:off x="0" y="6524625"/>
            <a:ext cx="320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Sara Bolognesi (CERN)</a:t>
            </a:r>
          </a:p>
        </p:txBody>
      </p:sp>
      <p:sp>
        <p:nvSpPr>
          <p:cNvPr id="27664" name="Text Box 29"/>
          <p:cNvSpPr txBox="1">
            <a:spLocks noChangeArrowheads="1"/>
          </p:cNvSpPr>
          <p:nvPr/>
        </p:nvSpPr>
        <p:spPr bwMode="auto">
          <a:xfrm>
            <a:off x="5940425" y="6524625"/>
            <a:ext cx="320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Physics in Collisions, August 2011</a:t>
            </a:r>
          </a:p>
        </p:txBody>
      </p:sp>
      <p:sp>
        <p:nvSpPr>
          <p:cNvPr id="27665" name="Text Box 30"/>
          <p:cNvSpPr txBox="1">
            <a:spLocks noChangeArrowheads="1"/>
          </p:cNvSpPr>
          <p:nvPr/>
        </p:nvSpPr>
        <p:spPr bwMode="auto">
          <a:xfrm>
            <a:off x="4210050" y="6524625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52</a:t>
            </a:r>
            <a:endParaRPr lang="en-US" dirty="0"/>
          </a:p>
        </p:txBody>
      </p:sp>
      <p:sp>
        <p:nvSpPr>
          <p:cNvPr id="27666" name="Line 31"/>
          <p:cNvSpPr>
            <a:spLocks noChangeShapeType="1"/>
          </p:cNvSpPr>
          <p:nvPr/>
        </p:nvSpPr>
        <p:spPr bwMode="auto">
          <a:xfrm>
            <a:off x="36513" y="65246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7" name="Rectangle 32"/>
          <p:cNvSpPr>
            <a:spLocks noChangeArrowheads="1"/>
          </p:cNvSpPr>
          <p:nvPr/>
        </p:nvSpPr>
        <p:spPr bwMode="auto">
          <a:xfrm>
            <a:off x="7956550" y="1700213"/>
            <a:ext cx="431800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8" name="Text Box 15"/>
          <p:cNvSpPr txBox="1">
            <a:spLocks noChangeArrowheads="1"/>
          </p:cNvSpPr>
          <p:nvPr/>
        </p:nvSpPr>
        <p:spPr bwMode="auto">
          <a:xfrm>
            <a:off x="6877050" y="1776413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observed events: 34</a:t>
            </a:r>
          </a:p>
        </p:txBody>
      </p:sp>
      <p:sp>
        <p:nvSpPr>
          <p:cNvPr id="27669" name="Text Box 16"/>
          <p:cNvSpPr txBox="1">
            <a:spLocks noChangeArrowheads="1"/>
          </p:cNvSpPr>
          <p:nvPr/>
        </p:nvSpPr>
        <p:spPr bwMode="auto">
          <a:xfrm>
            <a:off x="6877050" y="2063750"/>
            <a:ext cx="230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expected signal: 23.3</a:t>
            </a:r>
            <a:r>
              <a:rPr lang="en-US" sz="1400">
                <a:ea typeface="Arial" pitchFamily="-1" charset="0"/>
                <a:cs typeface="Arial" pitchFamily="-1" charset="0"/>
              </a:rPr>
              <a:t>±1.5</a:t>
            </a:r>
          </a:p>
        </p:txBody>
      </p:sp>
      <p:sp>
        <p:nvSpPr>
          <p:cNvPr id="27670" name="Text Box 17"/>
          <p:cNvSpPr txBox="1">
            <a:spLocks noChangeArrowheads="1"/>
          </p:cNvSpPr>
          <p:nvPr/>
        </p:nvSpPr>
        <p:spPr bwMode="auto">
          <a:xfrm>
            <a:off x="6877050" y="2335213"/>
            <a:ext cx="2124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expected background: 		      6.0</a:t>
            </a:r>
            <a:r>
              <a:rPr lang="en-US" sz="1400">
                <a:ea typeface="Arial" pitchFamily="-1" charset="0"/>
                <a:cs typeface="Arial" pitchFamily="-1" charset="0"/>
              </a:rPr>
              <a:t>±0.6</a:t>
            </a:r>
          </a:p>
        </p:txBody>
      </p:sp>
      <p:pic>
        <p:nvPicPr>
          <p:cNvPr id="27671" name="Picture 34" descr="CDF_WZ_fig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644900"/>
            <a:ext cx="40767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1"/>
          <p:cNvSpPr>
            <a:spLocks noGrp="1" noChangeArrowheads="1"/>
          </p:cNvSpPr>
          <p:nvPr>
            <p:ph type="title"/>
          </p:nvPr>
        </p:nvSpPr>
        <p:spPr>
          <a:xfrm>
            <a:off x="-396875" y="-132820"/>
            <a:ext cx="5770563" cy="1143001"/>
          </a:xfrm>
        </p:spPr>
        <p:txBody>
          <a:bodyPr/>
          <a:lstStyle/>
          <a:p>
            <a:pPr eaLnBrk="1" hangingPunct="1"/>
            <a:r>
              <a:rPr lang="en-US" dirty="0" err="1"/>
              <a:t>V+jets</a:t>
            </a:r>
            <a:r>
              <a:rPr lang="en-US" dirty="0"/>
              <a:t>: ratios</a:t>
            </a:r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1116013" y="5642503"/>
            <a:ext cx="345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Very well known theoretically → any </a:t>
            </a:r>
            <a:r>
              <a:rPr lang="en-US" dirty="0">
                <a:solidFill>
                  <a:srgbClr val="FF0000"/>
                </a:solidFill>
              </a:rPr>
              <a:t>deviation is hint of NP</a:t>
            </a:r>
          </a:p>
        </p:txBody>
      </p:sp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5076825" y="88900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/>
              <a:t> Use high statistics W sample to predict Z+jets background for NP</a:t>
            </a:r>
          </a:p>
        </p:txBody>
      </p:sp>
      <p:pic>
        <p:nvPicPr>
          <p:cNvPr id="16396" name="Picture 17" descr="CMS_Wjets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415519"/>
            <a:ext cx="420846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8" descr="CMS_Wjets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187" y="729778"/>
            <a:ext cx="36734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9" descr="CMS_Wjets_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514725"/>
            <a:ext cx="381635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3025319" y="687918"/>
            <a:ext cx="2087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CMS PAS EWK-10-011</a:t>
            </a:r>
          </a:p>
        </p:txBody>
      </p:sp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468313" y="1126594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/>
              <a:t> Many </a:t>
            </a:r>
            <a:r>
              <a:rPr lang="en-US" dirty="0" err="1">
                <a:solidFill>
                  <a:srgbClr val="FF0000"/>
                </a:solidFill>
              </a:rPr>
              <a:t>systematics</a:t>
            </a:r>
            <a:r>
              <a:rPr lang="en-US" dirty="0">
                <a:solidFill>
                  <a:srgbClr val="FF0000"/>
                </a:solidFill>
              </a:rPr>
              <a:t> cancel out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0" y="961506"/>
            <a:ext cx="4500563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01/18/2012 seminar</a:t>
            </a:r>
            <a:endParaRPr lang="en-US" sz="1200" b="1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53</a:t>
            </a:r>
            <a:endParaRPr lang="en-US" dirty="0"/>
          </a:p>
        </p:txBody>
      </p:sp>
      <p:sp>
        <p:nvSpPr>
          <p:cNvPr id="16395" name="Line 25"/>
          <p:cNvSpPr>
            <a:spLocks noChangeShapeType="1"/>
          </p:cNvSpPr>
          <p:nvPr/>
        </p:nvSpPr>
        <p:spPr bwMode="auto">
          <a:xfrm flipV="1">
            <a:off x="4356100" y="5317859"/>
            <a:ext cx="7207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577" y="-173196"/>
            <a:ext cx="5662045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input: signal description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0825" y="1866651"/>
            <a:ext cx="407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Higgs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reweighted at NNLO+NNLL </a:t>
            </a:r>
            <a:r>
              <a:rPr lang="en-US" dirty="0" smtClean="0"/>
              <a:t>(</a:t>
            </a:r>
            <a:r>
              <a:rPr lang="en-US" dirty="0" err="1" smtClean="0"/>
              <a:t>Powheg+HqT+HNNLO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88913"/>
            <a:ext cx="35290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429135"/>
            <a:ext cx="345598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39453" y="2557076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u</a:t>
            </a:r>
            <a:r>
              <a:rPr lang="en-US" dirty="0" smtClean="0"/>
              <a:t>ncertainties</a:t>
            </a:r>
            <a:r>
              <a:rPr lang="en-US" dirty="0"/>
              <a:t>: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798404" y="2557076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factor/</a:t>
            </a:r>
            <a:r>
              <a:rPr lang="en-US" dirty="0" err="1"/>
              <a:t>renorm</a:t>
            </a:r>
            <a:r>
              <a:rPr lang="en-US" dirty="0"/>
              <a:t> scale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798404" y="2917439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non perturb. </a:t>
            </a:r>
            <a:r>
              <a:rPr lang="en-US" dirty="0" smtClean="0"/>
              <a:t>effects, PDF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031285" y="1462635"/>
            <a:ext cx="1300034" cy="12228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59739" y="3050138"/>
            <a:ext cx="1178440" cy="3789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0825" y="3309975"/>
            <a:ext cx="444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Mass shape uncertainty at high mass:</a:t>
            </a:r>
            <a:endParaRPr lang="en-US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28637" y="3679307"/>
            <a:ext cx="43949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xsec for </a:t>
            </a:r>
            <a:r>
              <a:rPr lang="en-US" dirty="0">
                <a:solidFill>
                  <a:srgbClr val="FF0000"/>
                </a:solidFill>
              </a:rPr>
              <a:t>on-shell </a:t>
            </a:r>
            <a:r>
              <a:rPr lang="en-US" dirty="0"/>
              <a:t>Higgs production and decay in </a:t>
            </a:r>
            <a:r>
              <a:rPr lang="en-US" dirty="0">
                <a:solidFill>
                  <a:srgbClr val="FF0000"/>
                </a:solidFill>
              </a:rPr>
              <a:t>zero width</a:t>
            </a:r>
            <a:r>
              <a:rPr lang="en-US" dirty="0"/>
              <a:t> approx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05305" y="4295257"/>
            <a:ext cx="424360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acceptance from MC with </a:t>
            </a:r>
            <a:r>
              <a:rPr lang="en-US" dirty="0">
                <a:solidFill>
                  <a:srgbClr val="FF0000"/>
                </a:solidFill>
              </a:rPr>
              <a:t>ad-hoc BW distribution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50824" y="5243189"/>
            <a:ext cx="5271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10-30% uncertainty on </a:t>
            </a:r>
            <a:r>
              <a:rPr lang="en-US" b="1" dirty="0" smtClean="0">
                <a:solidFill>
                  <a:srgbClr val="FF0000"/>
                </a:solidFill>
              </a:rPr>
              <a:t>xsec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for </a:t>
            </a:r>
            <a:r>
              <a:rPr lang="en-US" b="1" dirty="0" err="1">
                <a:solidFill>
                  <a:srgbClr val="FF0000"/>
                </a:solidFill>
              </a:rPr>
              <a:t>mH</a:t>
            </a:r>
            <a:r>
              <a:rPr lang="en-US" b="1" dirty="0">
                <a:solidFill>
                  <a:srgbClr val="FF0000"/>
                </a:solidFill>
              </a:rPr>
              <a:t> 400–600 </a:t>
            </a:r>
            <a:r>
              <a:rPr lang="en-US" b="1" dirty="0" err="1">
                <a:solidFill>
                  <a:srgbClr val="FF0000"/>
                </a:solidFill>
              </a:rPr>
              <a:t>GeV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1829100" y="4936607"/>
            <a:ext cx="705453" cy="287338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0824" y="5602899"/>
            <a:ext cx="444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shape from proper (QFT-consistent) Higgs propagator available!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0824" y="762102"/>
            <a:ext cx="441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effort CMS-ATLAS-theoreticians: </a:t>
            </a:r>
            <a:r>
              <a:rPr lang="en-US" b="1" dirty="0" smtClean="0"/>
              <a:t>Higgs Xsec working group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0824" y="1354837"/>
            <a:ext cx="4208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(2 yellow reports published: </a:t>
            </a:r>
            <a:r>
              <a:rPr lang="en-US" sz="1400" b="1" dirty="0"/>
              <a:t>arXiv:1101.0593 [</a:t>
            </a:r>
            <a:r>
              <a:rPr lang="en-US" sz="1400" b="1" dirty="0" err="1"/>
              <a:t>hep</a:t>
            </a:r>
            <a:r>
              <a:rPr lang="en-US" sz="1400" b="1" dirty="0"/>
              <a:t>-ph</a:t>
            </a:r>
            <a:r>
              <a:rPr lang="en-US" sz="1400" b="1" dirty="0" smtClean="0"/>
              <a:t>]</a:t>
            </a:r>
            <a:endParaRPr lang="en-US" sz="1400" dirty="0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0" y="6535208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6 Febr. 2012 – CERN Winter school</a:t>
            </a:r>
            <a:endParaRPr lang="en-US" sz="1200" b="1" dirty="0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0" y="653520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226459" y="6512502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8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V="1">
            <a:off x="0" y="733236"/>
            <a:ext cx="5292725" cy="7647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666321" y="6550990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 err="1"/>
              <a:t>S.Bolognesi</a:t>
            </a:r>
            <a:r>
              <a:rPr lang="en-US" sz="1200" b="1" dirty="0"/>
              <a:t> (Johns Hopkins University)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04178" y="1576143"/>
            <a:ext cx="2174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arXiv:1201.3084 [</a:t>
            </a:r>
            <a:r>
              <a:rPr lang="en-US" sz="1400" b="1" dirty="0" err="1"/>
              <a:t>hep</a:t>
            </a:r>
            <a:r>
              <a:rPr lang="en-US" sz="1400" b="1" dirty="0"/>
              <a:t>-ph</a:t>
            </a:r>
            <a:r>
              <a:rPr lang="en-US" sz="1400" b="1" dirty="0" smtClean="0"/>
              <a:t>]</a:t>
            </a:r>
            <a:r>
              <a:rPr lang="en-US" sz="1400" dirty="0" smtClean="0"/>
              <a:t> )</a:t>
            </a:r>
            <a:endParaRPr lang="en-US" sz="1400" dirty="0"/>
          </a:p>
        </p:txBody>
      </p:sp>
      <p:sp>
        <p:nvSpPr>
          <p:cNvPr id="32" name="Rounded Rectangle 31"/>
          <p:cNvSpPr/>
          <p:nvPr/>
        </p:nvSpPr>
        <p:spPr>
          <a:xfrm>
            <a:off x="8091652" y="375253"/>
            <a:ext cx="490695" cy="2348821"/>
          </a:xfrm>
          <a:prstGeom prst="roundRect">
            <a:avLst/>
          </a:prstGeom>
          <a:solidFill>
            <a:schemeClr val="accent3">
              <a:alpha val="71000"/>
            </a:schemeClr>
          </a:solidFill>
          <a:ln>
            <a:solidFill>
              <a:schemeClr val="accent1">
                <a:shade val="95000"/>
                <a:satMod val="105000"/>
                <a:alpha val="5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2-02-03 at Friday 3 Feb,5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607" y="699876"/>
            <a:ext cx="3868395" cy="2673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2130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input: object reconstruction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3263" y="842870"/>
            <a:ext cx="420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Leptons (</a:t>
            </a:r>
            <a:r>
              <a:rPr lang="en-US" dirty="0" err="1" smtClean="0">
                <a:solidFill>
                  <a:srgbClr val="FF0000"/>
                </a:solidFill>
              </a:rPr>
              <a:t>e,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) from V</a:t>
            </a:r>
            <a:r>
              <a:rPr lang="en-US" dirty="0" smtClean="0"/>
              <a:t>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&gt;20 </a:t>
            </a:r>
            <a:r>
              <a:rPr lang="en-US" dirty="0" err="1" smtClean="0"/>
              <a:t>GeV</a:t>
            </a:r>
            <a:r>
              <a:rPr lang="en-US" dirty="0" smtClean="0"/>
              <a:t>, isolated, if from Z then M(ll)~91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263" y="1827353"/>
            <a:ext cx="87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Jets: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0253" y="1827353"/>
            <a:ext cx="398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ATLAS: clusters of calorimeter deposits,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&gt;25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0253" y="2473684"/>
            <a:ext cx="446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CMS: particle-flow (full particle identification with </a:t>
            </a:r>
            <a:r>
              <a:rPr lang="en-US" dirty="0" err="1" smtClean="0"/>
              <a:t>tracker+calo</a:t>
            </a:r>
            <a:r>
              <a:rPr lang="en-US" dirty="0" smtClean="0"/>
              <a:t>),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&gt;30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0231" y="3238318"/>
            <a:ext cx="134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B-tagging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99" y="6149132"/>
            <a:ext cx="108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MET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9456" y="6147837"/>
            <a:ext cx="574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calorimeter deposits (in CMS also part. flow)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9083" y="1441091"/>
            <a:ext cx="438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-&gt; optimal performances, </a:t>
            </a:r>
            <a:r>
              <a:rPr lang="en-US" sz="1400" dirty="0" smtClean="0"/>
              <a:t>see previous lecturer </a:t>
            </a:r>
            <a:endParaRPr lang="en-US" sz="1400" dirty="0"/>
          </a:p>
        </p:txBody>
      </p:sp>
      <p:pic>
        <p:nvPicPr>
          <p:cNvPr id="17" name="Picture 16" descr="Screen Shot 2012-02-03 at Friday 3 Feb,5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847" y="2096675"/>
            <a:ext cx="875364" cy="215474"/>
          </a:xfrm>
          <a:prstGeom prst="rect">
            <a:avLst/>
          </a:prstGeom>
        </p:spPr>
      </p:pic>
      <p:pic>
        <p:nvPicPr>
          <p:cNvPr id="18" name="Picture 17" descr="Screen Shot 2012-02-03 at Friday 3 Feb,5.3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790" y="3190208"/>
            <a:ext cx="3279441" cy="3005739"/>
          </a:xfrm>
          <a:prstGeom prst="rect">
            <a:avLst/>
          </a:prstGeom>
        </p:spPr>
      </p:pic>
      <p:pic>
        <p:nvPicPr>
          <p:cNvPr id="19" name="Picture 18" descr="Screen Shot 2012-02-03 at Friday 3 Feb,5.36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082" y="3373026"/>
            <a:ext cx="4005361" cy="2878066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0" y="6554452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6 Febr. 2012 – CERN Winter school</a:t>
            </a:r>
            <a:endParaRPr lang="en-US" sz="1200" b="1" dirty="0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0" y="653520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226459" y="6512502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9</a:t>
            </a: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0" y="769749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666321" y="6550990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 err="1"/>
              <a:t>S.Bolognesi</a:t>
            </a:r>
            <a:r>
              <a:rPr lang="en-US" sz="1200" b="1" dirty="0"/>
              <a:t> (Johns Hopkins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creen Shot 2012-02-03 at Friday 3 Feb,12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817" y="78503"/>
            <a:ext cx="4714272" cy="3318023"/>
          </a:xfrm>
          <a:prstGeom prst="rect">
            <a:avLst/>
          </a:prstGeom>
        </p:spPr>
      </p:pic>
      <p:pic>
        <p:nvPicPr>
          <p:cNvPr id="42" name="Picture 41" descr="Screen Shot 2012-02-03 at Friday 3 Feb,12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498" y="4005129"/>
            <a:ext cx="3618480" cy="2602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626" y="-105842"/>
            <a:ext cx="4507476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H-&gt;ZZ-&gt;ll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nn</a:t>
            </a:r>
            <a:endParaRPr lang="en-US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053" y="1029104"/>
            <a:ext cx="331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2 leptons from Z + MET.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8958" y="1708188"/>
            <a:ext cx="100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Z+jets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3979" y="2276795"/>
            <a:ext cx="2844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high </a:t>
            </a:r>
            <a:r>
              <a:rPr lang="en-US" sz="1400" dirty="0" err="1" smtClean="0">
                <a:latin typeface="Symbol" charset="2"/>
                <a:cs typeface="Symbol" charset="2"/>
              </a:rPr>
              <a:t>Df</a:t>
            </a:r>
            <a:r>
              <a:rPr lang="en-US" sz="1400" dirty="0" err="1" smtClean="0"/>
              <a:t>(jet</a:t>
            </a:r>
            <a:r>
              <a:rPr lang="en-US" sz="1400" dirty="0" smtClean="0"/>
              <a:t>-MET, Z-MET)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98958" y="2561473"/>
            <a:ext cx="86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ttbar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791" y="2892221"/>
            <a:ext cx="249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VV mainly irreducible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1034" y="3262578"/>
            <a:ext cx="213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W+jets</a:t>
            </a:r>
            <a:r>
              <a:rPr lang="en-US" dirty="0" smtClean="0"/>
              <a:t> with lepton fake or from HF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884" y="3996728"/>
            <a:ext cx="181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b="1" dirty="0" smtClean="0"/>
              <a:t> Final cuts: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2928" y="4346816"/>
            <a:ext cx="235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high MET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2928" y="4716148"/>
            <a:ext cx="2131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high </a:t>
            </a:r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r>
              <a:rPr lang="en-US" dirty="0" err="1" smtClean="0"/>
              <a:t>(ll</a:t>
            </a:r>
            <a:r>
              <a:rPr lang="en-US" dirty="0" smtClean="0"/>
              <a:t>) or </a:t>
            </a:r>
            <a:r>
              <a:rPr lang="en-US" dirty="0" err="1" smtClean="0"/>
              <a:t>p</a:t>
            </a:r>
            <a:r>
              <a:rPr lang="en-US" baseline="-25000" dirty="0" err="1"/>
              <a:t>T</a:t>
            </a:r>
            <a:r>
              <a:rPr lang="en-US" dirty="0" err="1" smtClean="0"/>
              <a:t>Z</a:t>
            </a:r>
            <a:r>
              <a:rPr lang="en-US" dirty="0" smtClean="0"/>
              <a:t> -&gt; for high </a:t>
            </a:r>
            <a:r>
              <a:rPr lang="en-US" dirty="0" err="1" smtClean="0"/>
              <a:t>mH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5197" y="5365524"/>
            <a:ext cx="211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UL from fit to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6197" y="139658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b="1" dirty="0" smtClean="0"/>
              <a:t> Backgrounds: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1352453" y="1715866"/>
            <a:ext cx="2159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removed asking for high, “real” MET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21954" y="2559420"/>
            <a:ext cx="304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removed vetoing </a:t>
            </a:r>
            <a:r>
              <a:rPr lang="en-US" dirty="0" err="1" smtClean="0"/>
              <a:t>b</a:t>
            </a:r>
            <a:r>
              <a:rPr lang="en-US" dirty="0" smtClean="0"/>
              <a:t>-tag jets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271316" y="1660078"/>
            <a:ext cx="1319501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Screen Shot 2012-02-03 at Friday 3 Feb,12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914" y="3396526"/>
            <a:ext cx="4381375" cy="604935"/>
          </a:xfrm>
          <a:prstGeom prst="rect">
            <a:avLst/>
          </a:prstGeom>
        </p:spPr>
      </p:pic>
      <p:pic>
        <p:nvPicPr>
          <p:cNvPr id="43" name="Picture 42" descr="Screen Shot 2012-02-03 at Friday 3 Feb,12.2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326" y="3890886"/>
            <a:ext cx="2999673" cy="280329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11995" y="5638636"/>
            <a:ext cx="211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 distribution but pretty good S/B</a:t>
            </a:r>
            <a:endParaRPr lang="en-US" dirty="0"/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0" y="6535208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6 Febr. 2012 – CERN Winter school</a:t>
            </a:r>
            <a:endParaRPr lang="en-US" sz="1200" b="1" dirty="0"/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>
            <a:off x="0" y="6535208"/>
            <a:ext cx="4887704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4226459" y="650288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>
            <a:off x="0" y="894835"/>
            <a:ext cx="4101051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220"/>
            <a:ext cx="8229600" cy="1143000"/>
          </a:xfrm>
        </p:spPr>
        <p:txBody>
          <a:bodyPr/>
          <a:lstStyle/>
          <a:p>
            <a:r>
              <a:rPr lang="en-US" dirty="0" smtClean="0"/>
              <a:t>H-&gt;ZZ-&gt;ll</a:t>
            </a:r>
            <a:r>
              <a:rPr lang="en-US" dirty="0" smtClean="0">
                <a:latin typeface="Symbol" charset="2"/>
                <a:cs typeface="Symbol" charset="2"/>
              </a:rPr>
              <a:t>nn</a:t>
            </a:r>
            <a:r>
              <a:rPr lang="en-US" dirty="0" smtClean="0"/>
              <a:t>: </a:t>
            </a:r>
            <a:r>
              <a:rPr lang="en-US" dirty="0" err="1" smtClean="0"/>
              <a:t>Z+jets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38297"/>
            <a:ext cx="811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Z+jets</a:t>
            </a:r>
            <a:r>
              <a:rPr lang="en-US" b="1" dirty="0" smtClean="0">
                <a:solidFill>
                  <a:srgbClr val="FF0000"/>
                </a:solidFill>
              </a:rPr>
              <a:t> is 10</a:t>
            </a:r>
            <a:r>
              <a:rPr lang="en-US" b="1" baseline="30000" dirty="0" smtClean="0">
                <a:solidFill>
                  <a:srgbClr val="FF0000"/>
                </a:solidFill>
              </a:rPr>
              <a:t>5 </a:t>
            </a:r>
            <a:r>
              <a:rPr lang="en-US" b="1" dirty="0" smtClean="0">
                <a:solidFill>
                  <a:srgbClr val="FF0000"/>
                </a:solidFill>
              </a:rPr>
              <a:t>× signal and steeply falling </a:t>
            </a:r>
            <a:r>
              <a:rPr lang="en-US" dirty="0" smtClean="0"/>
              <a:t>with MET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err="1" smtClean="0"/>
              <a:t>Z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6509" y="1407629"/>
            <a:ext cx="7337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high MET tail dominated by </a:t>
            </a:r>
            <a:r>
              <a:rPr lang="en-US" dirty="0" smtClean="0">
                <a:solidFill>
                  <a:srgbClr val="FF0000"/>
                </a:solidFill>
              </a:rPr>
              <a:t>fake MET </a:t>
            </a:r>
            <a:r>
              <a:rPr lang="en-US" dirty="0" smtClean="0"/>
              <a:t>(difficult to simulate)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6508" y="1776961"/>
            <a:ext cx="548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cut on </a:t>
            </a:r>
            <a:r>
              <a:rPr lang="en-US" dirty="0" smtClean="0">
                <a:solidFill>
                  <a:srgbClr val="FF0000"/>
                </a:solidFill>
              </a:rPr>
              <a:t>Z boost depends on </a:t>
            </a:r>
            <a:r>
              <a:rPr lang="en-US" dirty="0" err="1" smtClean="0">
                <a:solidFill>
                  <a:srgbClr val="FF0000"/>
                </a:solidFill>
              </a:rPr>
              <a:t>Z+jets</a:t>
            </a:r>
            <a:r>
              <a:rPr lang="en-US" dirty="0" smtClean="0">
                <a:solidFill>
                  <a:srgbClr val="FF0000"/>
                </a:solidFill>
              </a:rPr>
              <a:t> modeling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9991" y="2232673"/>
            <a:ext cx="284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CMS: fully data-driven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78295" y="2602005"/>
            <a:ext cx="246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err="1" smtClean="0">
                <a:solidFill>
                  <a:srgbClr val="FF0000"/>
                </a:solidFill>
              </a:rPr>
              <a:t>+jets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reweighted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3473" y="2602005"/>
            <a:ext cx="303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jets, boson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N vertices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227" y="2932849"/>
            <a:ext cx="421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boson mass by sampling Z line-shape from fit to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83384" y="3895692"/>
            <a:ext cx="2720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</a:t>
            </a:r>
            <a:r>
              <a:rPr lang="en-US" dirty="0" err="1" smtClean="0"/>
              <a:t>systematics</a:t>
            </a:r>
            <a:r>
              <a:rPr lang="en-US" dirty="0" smtClean="0"/>
              <a:t>: contamination from 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+ real MET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Z+jets</a:t>
            </a:r>
            <a:r>
              <a:rPr lang="en-US" dirty="0" smtClean="0"/>
              <a:t> left float btw </a:t>
            </a:r>
          </a:p>
          <a:p>
            <a:r>
              <a:rPr lang="en-US" dirty="0" smtClean="0"/>
              <a:t>0 and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+jet</a:t>
            </a:r>
            <a:r>
              <a:rPr lang="en-US" dirty="0"/>
              <a:t> </a:t>
            </a:r>
            <a:r>
              <a:rPr lang="en-US" dirty="0" smtClean="0"/>
              <a:t>prediction </a:t>
            </a:r>
          </a:p>
          <a:p>
            <a:r>
              <a:rPr lang="en-US" b="1" dirty="0" smtClean="0"/>
              <a:t>(-100%,+0% uncertainty)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321119"/>
            <a:ext cx="80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ATLAS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6065" y="2690451"/>
            <a:ext cx="288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 shape comparison </a:t>
            </a:r>
            <a:r>
              <a:rPr lang="en-US" dirty="0" err="1" smtClean="0">
                <a:solidFill>
                  <a:srgbClr val="FF0000"/>
                </a:solidFill>
              </a:rPr>
              <a:t>pythia-alpgen</a:t>
            </a:r>
            <a:r>
              <a:rPr lang="en-US" dirty="0" smtClean="0">
                <a:solidFill>
                  <a:srgbClr val="FF0000"/>
                </a:solidFill>
              </a:rPr>
              <a:t> (5-20%)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065" y="3425237"/>
            <a:ext cx="270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JES</a:t>
            </a:r>
            <a:r>
              <a:rPr lang="en-US" dirty="0" smtClean="0"/>
              <a:t> </a:t>
            </a:r>
            <a:r>
              <a:rPr lang="en-US" dirty="0" err="1" smtClean="0"/>
              <a:t>systematics</a:t>
            </a:r>
            <a:r>
              <a:rPr lang="en-US" dirty="0" smtClean="0"/>
              <a:t> on MET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7960" y="5282416"/>
            <a:ext cx="167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7% uncertainty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938268" y="5009172"/>
            <a:ext cx="5449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7302173" y="5041359"/>
            <a:ext cx="472491" cy="9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6444" y="3886070"/>
            <a:ext cx="240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normalization data-MC comparison </a:t>
            </a:r>
            <a:r>
              <a:rPr lang="en-US" dirty="0" err="1" smtClean="0"/>
              <a:t>m(ll</a:t>
            </a:r>
            <a:r>
              <a:rPr lang="en-US" dirty="0" smtClean="0"/>
              <a:t>) (2.5%)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972801" y="4379080"/>
            <a:ext cx="411592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0" y="6535208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6 Febr. 2012 – CERN Winter school</a:t>
            </a:r>
            <a:endParaRPr lang="en-US" sz="1200" b="1" dirty="0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0" y="653520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 descr="Screen Shot 2012-02-03 at Friday 3 Feb,12.52 PM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959" y="3532751"/>
            <a:ext cx="3425699" cy="3222528"/>
          </a:xfrm>
          <a:prstGeom prst="rect">
            <a:avLst/>
          </a:prstGeom>
        </p:spPr>
      </p:pic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669605" y="6506342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0" y="952567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666321" y="6550990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 err="1"/>
              <a:t>S.Bolognesi</a:t>
            </a:r>
            <a:r>
              <a:rPr lang="en-US" sz="1200" b="1" dirty="0"/>
              <a:t> (Johns Hopkins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48" y="12987"/>
            <a:ext cx="88948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H-&gt;ZZ-&gt;ll</a:t>
            </a:r>
            <a:r>
              <a:rPr lang="en-US" dirty="0" smtClean="0">
                <a:latin typeface="Symbol" charset="2"/>
                <a:cs typeface="Symbol" charset="2"/>
              </a:rPr>
              <a:t>nn</a:t>
            </a:r>
            <a:r>
              <a:rPr lang="en-US" dirty="0" smtClean="0"/>
              <a:t>: non resonant backgrounds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963" y="3308830"/>
            <a:ext cx="345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W+jets</a:t>
            </a:r>
            <a:r>
              <a:rPr lang="en-US" dirty="0" smtClean="0"/>
              <a:t> normalization from control region </a:t>
            </a:r>
            <a:r>
              <a:rPr lang="en-US" sz="1400" dirty="0" smtClean="0"/>
              <a:t>(same-sign </a:t>
            </a:r>
            <a:r>
              <a:rPr lang="en-US" sz="1400" dirty="0" err="1" smtClean="0"/>
              <a:t>ll</a:t>
            </a:r>
            <a:r>
              <a:rPr lang="en-US" sz="1400" dirty="0" smtClean="0"/>
              <a:t> + MET)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96548" y="2408249"/>
            <a:ext cx="400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systematics</a:t>
            </a:r>
            <a:r>
              <a:rPr lang="en-US" dirty="0" smtClean="0"/>
              <a:t>  btag </a:t>
            </a:r>
            <a:r>
              <a:rPr lang="en-US" dirty="0" err="1" smtClean="0"/>
              <a:t>eff</a:t>
            </a:r>
            <a:r>
              <a:rPr lang="en-US" dirty="0" smtClean="0"/>
              <a:t> and </a:t>
            </a:r>
            <a:r>
              <a:rPr lang="en-US" dirty="0" err="1" smtClean="0"/>
              <a:t>mistag</a:t>
            </a:r>
            <a:r>
              <a:rPr lang="en-US" dirty="0" smtClean="0"/>
              <a:t> 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557" y="4432509"/>
            <a:ext cx="722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VV from MC -&gt;</a:t>
            </a:r>
            <a:r>
              <a:rPr lang="en-US" dirty="0" err="1" smtClean="0"/>
              <a:t>systematics</a:t>
            </a:r>
            <a:r>
              <a:rPr lang="en-US" dirty="0" smtClean="0"/>
              <a:t> on norm from PDF, scale, missing VZ*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9774" y="1608157"/>
            <a:ext cx="396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non resonant from data</a:t>
            </a:r>
            <a:r>
              <a:rPr lang="en-US" dirty="0" smtClean="0"/>
              <a:t>: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7002" y="1550425"/>
            <a:ext cx="33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ttbar</a:t>
            </a:r>
            <a:r>
              <a:rPr lang="en-US" dirty="0" smtClean="0">
                <a:solidFill>
                  <a:srgbClr val="FF0000"/>
                </a:solidFill>
              </a:rPr>
              <a:t> from MC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316" y="1852403"/>
            <a:ext cx="3350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xcheck</a:t>
            </a:r>
            <a:r>
              <a:rPr lang="en-US" dirty="0" smtClean="0"/>
              <a:t> in control regions </a:t>
            </a:r>
          </a:p>
          <a:p>
            <a:r>
              <a:rPr lang="en-US" sz="1400" dirty="0" smtClean="0"/>
              <a:t>   (</a:t>
            </a:r>
            <a:r>
              <a:rPr lang="en-US" sz="1400" dirty="0" err="1" smtClean="0"/>
              <a:t>mll</a:t>
            </a:r>
            <a:r>
              <a:rPr lang="en-US" sz="1400" dirty="0" smtClean="0"/>
              <a:t> sidebands, </a:t>
            </a:r>
            <a:r>
              <a:rPr lang="en-US" sz="1400" dirty="0" err="1" smtClean="0"/>
              <a:t>e+mu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7002" y="2777581"/>
            <a:ext cx="282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-&gt; 9% uncertainty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5963" y="3892608"/>
            <a:ext cx="282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-&gt; 100% uncertainty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65955" y="1890891"/>
            <a:ext cx="280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e+mu</a:t>
            </a:r>
            <a:r>
              <a:rPr lang="en-US" dirty="0" smtClean="0"/>
              <a:t> and </a:t>
            </a:r>
            <a:r>
              <a:rPr lang="en-US" dirty="0" err="1" smtClean="0"/>
              <a:t>m(ll</a:t>
            </a:r>
            <a:r>
              <a:rPr lang="en-US" dirty="0" smtClean="0"/>
              <a:t>) sidebands </a:t>
            </a:r>
            <a:endParaRPr lang="en-US" dirty="0"/>
          </a:p>
        </p:txBody>
      </p:sp>
      <p:grpSp>
        <p:nvGrpSpPr>
          <p:cNvPr id="4" name="Group 26"/>
          <p:cNvGrpSpPr/>
          <p:nvPr/>
        </p:nvGrpSpPr>
        <p:grpSpPr>
          <a:xfrm>
            <a:off x="5086415" y="2317955"/>
            <a:ext cx="1957460" cy="869861"/>
            <a:chOff x="4983966" y="2190670"/>
            <a:chExt cx="1957460" cy="869861"/>
          </a:xfrm>
        </p:grpSpPr>
        <p:pic>
          <p:nvPicPr>
            <p:cNvPr id="22" name="Picture 21" descr="Screen Shot 2012-02-03 at Friday 3 Feb,2.20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3966" y="2393543"/>
              <a:ext cx="537117" cy="407169"/>
            </a:xfrm>
            <a:prstGeom prst="rect">
              <a:avLst/>
            </a:prstGeom>
          </p:spPr>
        </p:pic>
        <p:pic>
          <p:nvPicPr>
            <p:cNvPr id="23" name="Picture 22" descr="Screen Shot 2012-02-03 at Friday 3 Feb,2.21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1950" y="2460246"/>
              <a:ext cx="409476" cy="393097"/>
            </a:xfrm>
            <a:prstGeom prst="rect">
              <a:avLst/>
            </a:prstGeom>
          </p:spPr>
        </p:pic>
        <p:pic>
          <p:nvPicPr>
            <p:cNvPr id="24" name="Picture 23" descr="Screen Shot 2012-02-03 at Friday 3 Feb,2.21 PM 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4161" y="2190670"/>
              <a:ext cx="637898" cy="86986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521083" y="2431380"/>
              <a:ext cx="633728" cy="38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02059" y="2431380"/>
              <a:ext cx="326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×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45082" y="3605258"/>
            <a:ext cx="282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-&gt; 15-100% uncertainty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6954" y="1229203"/>
            <a:ext cx="149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b="1" dirty="0" smtClean="0"/>
              <a:t> ATLAS: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37318" y="1219581"/>
            <a:ext cx="106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b="1" dirty="0" smtClean="0"/>
              <a:t> CMS: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14894" y="4715243"/>
            <a:ext cx="282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-&gt; 5-10% uncertainty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019067" y="3149328"/>
            <a:ext cx="428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systematics</a:t>
            </a:r>
            <a:r>
              <a:rPr lang="en-US" dirty="0" smtClean="0"/>
              <a:t> from statistics in </a:t>
            </a:r>
            <a:r>
              <a:rPr lang="en-US" dirty="0" err="1" smtClean="0"/>
              <a:t>e+mu</a:t>
            </a:r>
            <a:r>
              <a:rPr lang="en-US" dirty="0" smtClean="0"/>
              <a:t> data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2858609" y="2741221"/>
            <a:ext cx="3132088" cy="557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Screen Shot 2012-02-03 at Friday 3 Feb,4.3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5" y="5480671"/>
            <a:ext cx="9144000" cy="463346"/>
          </a:xfrm>
          <a:prstGeom prst="rect">
            <a:avLst/>
          </a:prstGeom>
        </p:spPr>
      </p:pic>
      <p:pic>
        <p:nvPicPr>
          <p:cNvPr id="36" name="Picture 35" descr="Screen Shot 2012-02-03 at Friday 3 Feb,4.38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7" y="5953639"/>
            <a:ext cx="8894864" cy="20642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639" y="5190417"/>
            <a:ext cx="225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 4.6 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8" name="Oval 37"/>
          <p:cNvSpPr/>
          <p:nvPr/>
        </p:nvSpPr>
        <p:spPr>
          <a:xfrm>
            <a:off x="7618106" y="5897808"/>
            <a:ext cx="654778" cy="262252"/>
          </a:xfrm>
          <a:prstGeom prst="ellips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57259" y="5897808"/>
            <a:ext cx="1237861" cy="308461"/>
          </a:xfrm>
          <a:prstGeom prst="ellips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158684" y="5897808"/>
            <a:ext cx="327389" cy="262252"/>
          </a:xfrm>
          <a:prstGeom prst="ellips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728126" y="5897808"/>
            <a:ext cx="327389" cy="262252"/>
          </a:xfrm>
          <a:prstGeom prst="ellips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0" y="6535208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6 Febr. 2012 – CERN Winter school</a:t>
            </a:r>
            <a:endParaRPr lang="en-US" sz="1200" b="1" dirty="0"/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>
            <a:off x="0" y="653520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4226459" y="650288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>
            <a:off x="0" y="971811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5666321" y="6560612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 err="1"/>
              <a:t>S.Bolognesi</a:t>
            </a:r>
            <a:r>
              <a:rPr lang="en-US" sz="1200" b="1" dirty="0"/>
              <a:t> (Johns Hopkins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266"/>
            <a:ext cx="8229600" cy="1143000"/>
          </a:xfrm>
        </p:spPr>
        <p:txBody>
          <a:bodyPr/>
          <a:lstStyle/>
          <a:p>
            <a:r>
              <a:rPr lang="en-US" dirty="0" smtClean="0"/>
              <a:t>H-&gt;ZZ-&gt;ll</a:t>
            </a:r>
            <a:r>
              <a:rPr lang="en-US" dirty="0" smtClean="0">
                <a:latin typeface="Symbol" charset="2"/>
                <a:cs typeface="Symbol" charset="2"/>
              </a:rPr>
              <a:t>nn</a:t>
            </a:r>
            <a:r>
              <a:rPr lang="en-US" dirty="0" smtClean="0"/>
              <a:t>: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190528"/>
            <a:ext cx="720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ATLAS includes H-&gt;WW-&gt;l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l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(13%-77%) and H-&gt;ZZ-&gt;4l, H-&gt;ZZ-&gt;2l2q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5559860"/>
            <a:ext cx="808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(exclusive cuts </a:t>
            </a:r>
            <a:r>
              <a:rPr lang="en-US" dirty="0" err="1" smtClean="0"/>
              <a:t>wrt</a:t>
            </a:r>
            <a:r>
              <a:rPr lang="en-US" dirty="0" smtClean="0"/>
              <a:t> to dedicated analysis to avoid double counting in combination)</a:t>
            </a:r>
            <a:endParaRPr lang="en-US" dirty="0"/>
          </a:p>
        </p:txBody>
      </p:sp>
      <p:pic>
        <p:nvPicPr>
          <p:cNvPr id="6" name="Picture 5" descr="Screen Shot 2012-02-03 at Friday 3 Feb,2.31 PM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989" y="1408016"/>
            <a:ext cx="4486527" cy="3431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8593" y="2703749"/>
            <a:ext cx="238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270-440 </a:t>
            </a:r>
            <a:r>
              <a:rPr lang="en-US" dirty="0" err="1" smtClean="0"/>
              <a:t>GeV</a:t>
            </a:r>
            <a:r>
              <a:rPr lang="en-US" dirty="0" smtClean="0"/>
              <a:t> excluded</a:t>
            </a:r>
            <a:endParaRPr lang="en-US" dirty="0"/>
          </a:p>
        </p:txBody>
      </p:sp>
      <p:pic>
        <p:nvPicPr>
          <p:cNvPr id="8" name="Picture 7" descr="Screen Shot 2012-02-03 at Friday 3 Feb,2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1663"/>
            <a:ext cx="4541332" cy="32313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7012" y="2856149"/>
            <a:ext cx="238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310-470 </a:t>
            </a:r>
            <a:r>
              <a:rPr lang="en-US" dirty="0" err="1" smtClean="0"/>
              <a:t>GeV</a:t>
            </a:r>
            <a:r>
              <a:rPr lang="en-US" dirty="0" smtClean="0"/>
              <a:t> excluded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91011" y="1837779"/>
            <a:ext cx="1010254" cy="4907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48749" y="1837779"/>
            <a:ext cx="518287" cy="2453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025611" y="4465031"/>
            <a:ext cx="956899" cy="494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0" y="6535208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6 Febr. 2012 – CERN Winter school</a:t>
            </a:r>
            <a:endParaRPr lang="en-US" sz="1200" b="1" dirty="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0" y="653520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226459" y="650288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0" y="1029543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666321" y="6560612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 err="1"/>
              <a:t>S.Bolognesi</a:t>
            </a:r>
            <a:r>
              <a:rPr lang="en-US" sz="1200" b="1" dirty="0"/>
              <a:t> (Johns Hopkins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970" y="1925822"/>
            <a:ext cx="5976231" cy="329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15469"/>
            <a:ext cx="8229600" cy="1143000"/>
          </a:xfrm>
        </p:spPr>
        <p:txBody>
          <a:bodyPr/>
          <a:lstStyle/>
          <a:p>
            <a:r>
              <a:rPr lang="en-US" dirty="0"/>
              <a:t>VBF and VV scattering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36273" y="1102144"/>
            <a:ext cx="6480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VV scattering spectrum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</a:rPr>
              <a:t>(VV</a:t>
            </a:r>
            <a:r>
              <a:rPr lang="en-US" b="1" dirty="0" smtClean="0">
                <a:solidFill>
                  <a:srgbClr val="FF0000"/>
                </a:solidFill>
              </a:rPr>
              <a:t>-&gt;VV) </a:t>
            </a:r>
            <a:r>
              <a:rPr lang="en-US" b="1" dirty="0" err="1" smtClean="0">
                <a:solidFill>
                  <a:srgbClr val="FF0000"/>
                </a:solidFill>
              </a:rPr>
              <a:t>vs</a:t>
            </a:r>
            <a:r>
              <a:rPr lang="en-US" b="1" dirty="0" smtClean="0">
                <a:solidFill>
                  <a:srgbClr val="FF0000"/>
                </a:solidFill>
              </a:rPr>
              <a:t> M(VV)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64836" y="5072063"/>
            <a:ext cx="77041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q"/>
            </a:pPr>
            <a:r>
              <a:rPr lang="en-US" dirty="0" smtClean="0"/>
              <a:t> Whatever we will see or not see at low mass (&lt;2×m</a:t>
            </a:r>
            <a:r>
              <a:rPr lang="en-US" baseline="-25000" dirty="0" smtClean="0"/>
              <a:t>W</a:t>
            </a:r>
            <a:r>
              <a:rPr lang="en-US" dirty="0" smtClean="0"/>
              <a:t>), the EWSB mechanism must be probed in the VV final state </a:t>
            </a:r>
            <a:endParaRPr lang="en-US" dirty="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939511" y="5682103"/>
            <a:ext cx="4977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 dirty="0" smtClean="0"/>
              <a:t> search for possible </a:t>
            </a:r>
            <a:r>
              <a:rPr lang="en-US" dirty="0" smtClean="0">
                <a:solidFill>
                  <a:srgbClr val="FF0000"/>
                </a:solidFill>
              </a:rPr>
              <a:t>resonances </a:t>
            </a:r>
            <a:r>
              <a:rPr lang="en-US" dirty="0">
                <a:solidFill>
                  <a:srgbClr val="FF0000"/>
                </a:solidFill>
              </a:rPr>
              <a:t>in VBF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939511" y="6020594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 dirty="0"/>
              <a:t> measurement of </a:t>
            </a:r>
            <a:r>
              <a:rPr lang="en-US" dirty="0">
                <a:solidFill>
                  <a:srgbClr val="FF0000"/>
                </a:solidFill>
              </a:rPr>
              <a:t>VV scattering spectrum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758535" y="1443255"/>
            <a:ext cx="817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None/>
            </a:pPr>
            <a:r>
              <a:rPr lang="en-US" dirty="0" smtClean="0"/>
              <a:t>is the </a:t>
            </a:r>
            <a:r>
              <a:rPr lang="en-US" dirty="0"/>
              <a:t>fundamental</a:t>
            </a:r>
            <a:r>
              <a:rPr lang="en-US" dirty="0" smtClean="0"/>
              <a:t> probe </a:t>
            </a:r>
            <a:r>
              <a:rPr lang="en-US" dirty="0"/>
              <a:t>to test </a:t>
            </a:r>
            <a:r>
              <a:rPr lang="en-US" dirty="0">
                <a:solidFill>
                  <a:srgbClr val="FF0000"/>
                </a:solidFill>
              </a:rPr>
              <a:t>nature of Higgs boson</a:t>
            </a:r>
            <a:r>
              <a:rPr lang="en-US" dirty="0"/>
              <a:t> or to find </a:t>
            </a:r>
            <a:r>
              <a:rPr lang="en-US" dirty="0">
                <a:solidFill>
                  <a:srgbClr val="FF0000"/>
                </a:solidFill>
              </a:rPr>
              <a:t>alternative EWSB mechanism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525424" y="2054226"/>
            <a:ext cx="1439862" cy="37623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ymbol" pitchFamily="-1" charset="2"/>
              </a:rPr>
              <a:t>L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SB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&lt;1TeV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3073787" y="2419614"/>
            <a:ext cx="12239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SB sector weakly coupled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4573945" y="2394047"/>
            <a:ext cx="23801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</a:rPr>
              <a:t>SB sector strongly coupled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512745" y="4109244"/>
            <a:ext cx="374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CC33"/>
                </a:solidFill>
              </a:rPr>
              <a:t>strongly </a:t>
            </a:r>
            <a:r>
              <a:rPr lang="en-US" dirty="0">
                <a:solidFill>
                  <a:srgbClr val="33CC33"/>
                </a:solidFill>
              </a:rPr>
              <a:t>interacting light Higgs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685055" y="1996494"/>
            <a:ext cx="1383918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SM </a:t>
            </a:r>
            <a:r>
              <a:rPr lang="en-US" dirty="0" smtClean="0"/>
              <a:t>No-Higgs</a:t>
            </a:r>
            <a:endParaRPr lang="en-US" dirty="0"/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4669428" y="2044797"/>
            <a:ext cx="1511300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Symbol" pitchFamily="-1" charset="2"/>
              </a:rPr>
              <a:t>L</a:t>
            </a:r>
            <a:r>
              <a:rPr lang="en-US" baseline="-25000" dirty="0">
                <a:solidFill>
                  <a:srgbClr val="FF0000"/>
                </a:solidFill>
              </a:rPr>
              <a:t>SB</a:t>
            </a:r>
            <a:r>
              <a:rPr lang="en-US" dirty="0">
                <a:solidFill>
                  <a:srgbClr val="FF0000"/>
                </a:solidFill>
              </a:rPr>
              <a:t>&gt;1TeV</a:t>
            </a:r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2511929" y="2244525"/>
            <a:ext cx="5557044" cy="2417964"/>
          </a:xfrm>
          <a:custGeom>
            <a:avLst/>
            <a:gdLst/>
            <a:ahLst/>
            <a:cxnLst>
              <a:cxn ang="0">
                <a:pos x="0" y="1043"/>
              </a:cxn>
              <a:cxn ang="0">
                <a:pos x="1088" y="680"/>
              </a:cxn>
              <a:cxn ang="0">
                <a:pos x="1859" y="0"/>
              </a:cxn>
            </a:cxnLst>
            <a:rect l="0" t="0" r="r" b="b"/>
            <a:pathLst>
              <a:path w="1859" h="1043">
                <a:moveTo>
                  <a:pt x="0" y="1043"/>
                </a:moveTo>
                <a:cubicBezTo>
                  <a:pt x="389" y="948"/>
                  <a:pt x="778" y="854"/>
                  <a:pt x="1088" y="680"/>
                </a:cubicBezTo>
                <a:cubicBezTo>
                  <a:pt x="1398" y="506"/>
                  <a:pt x="1738" y="113"/>
                  <a:pt x="1859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689386" y="2353042"/>
            <a:ext cx="15891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/>
              <a:t>Unitarity</a:t>
            </a:r>
            <a:r>
              <a:rPr lang="en-US" sz="1400" dirty="0" smtClean="0"/>
              <a:t> violation</a:t>
            </a:r>
            <a:endParaRPr lang="en-US" sz="1400" dirty="0"/>
          </a:p>
        </p:txBody>
      </p:sp>
      <p:sp>
        <p:nvSpPr>
          <p:cNvPr id="28" name="Freeform 27"/>
          <p:cNvSpPr/>
          <p:nvPr/>
        </p:nvSpPr>
        <p:spPr>
          <a:xfrm>
            <a:off x="2511782" y="3443111"/>
            <a:ext cx="3960519" cy="1185333"/>
          </a:xfrm>
          <a:custGeom>
            <a:avLst/>
            <a:gdLst>
              <a:gd name="connsiteX0" fmla="*/ 0 w 3960519"/>
              <a:gd name="connsiteY0" fmla="*/ 703987 h 703987"/>
              <a:gd name="connsiteX1" fmla="*/ 442148 w 3960519"/>
              <a:gd name="connsiteY1" fmla="*/ 656950 h 703987"/>
              <a:gd name="connsiteX2" fmla="*/ 526815 w 3960519"/>
              <a:gd name="connsiteY2" fmla="*/ 515839 h 703987"/>
              <a:gd name="connsiteX3" fmla="*/ 545630 w 3960519"/>
              <a:gd name="connsiteY3" fmla="*/ 73691 h 703987"/>
              <a:gd name="connsiteX4" fmla="*/ 611482 w 3960519"/>
              <a:gd name="connsiteY4" fmla="*/ 73691 h 703987"/>
              <a:gd name="connsiteX5" fmla="*/ 620889 w 3960519"/>
              <a:gd name="connsiteY5" fmla="*/ 431173 h 703987"/>
              <a:gd name="connsiteX6" fmla="*/ 733778 w 3960519"/>
              <a:gd name="connsiteY6" fmla="*/ 562876 h 703987"/>
              <a:gd name="connsiteX7" fmla="*/ 1157111 w 3960519"/>
              <a:gd name="connsiteY7" fmla="*/ 656950 h 703987"/>
              <a:gd name="connsiteX8" fmla="*/ 1843852 w 3960519"/>
              <a:gd name="connsiteY8" fmla="*/ 572284 h 703987"/>
              <a:gd name="connsiteX9" fmla="*/ 2953926 w 3960519"/>
              <a:gd name="connsiteY9" fmla="*/ 393543 h 703987"/>
              <a:gd name="connsiteX10" fmla="*/ 3960519 w 3960519"/>
              <a:gd name="connsiteY10" fmla="*/ 186580 h 70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0519" h="703987">
                <a:moveTo>
                  <a:pt x="0" y="703987"/>
                </a:moveTo>
                <a:cubicBezTo>
                  <a:pt x="177173" y="696147"/>
                  <a:pt x="354346" y="688308"/>
                  <a:pt x="442148" y="656950"/>
                </a:cubicBezTo>
                <a:cubicBezTo>
                  <a:pt x="529951" y="625592"/>
                  <a:pt x="509568" y="613049"/>
                  <a:pt x="526815" y="515839"/>
                </a:cubicBezTo>
                <a:cubicBezTo>
                  <a:pt x="544062" y="418629"/>
                  <a:pt x="531519" y="147382"/>
                  <a:pt x="545630" y="73691"/>
                </a:cubicBezTo>
                <a:cubicBezTo>
                  <a:pt x="559741" y="0"/>
                  <a:pt x="598939" y="14111"/>
                  <a:pt x="611482" y="73691"/>
                </a:cubicBezTo>
                <a:cubicBezTo>
                  <a:pt x="624025" y="133271"/>
                  <a:pt x="600506" y="349642"/>
                  <a:pt x="620889" y="431173"/>
                </a:cubicBezTo>
                <a:cubicBezTo>
                  <a:pt x="641272" y="512704"/>
                  <a:pt x="644408" y="525247"/>
                  <a:pt x="733778" y="562876"/>
                </a:cubicBezTo>
                <a:cubicBezTo>
                  <a:pt x="823148" y="600506"/>
                  <a:pt x="972099" y="655382"/>
                  <a:pt x="1157111" y="656950"/>
                </a:cubicBezTo>
                <a:cubicBezTo>
                  <a:pt x="1342123" y="658518"/>
                  <a:pt x="1544383" y="616185"/>
                  <a:pt x="1843852" y="572284"/>
                </a:cubicBezTo>
                <a:cubicBezTo>
                  <a:pt x="2143321" y="528383"/>
                  <a:pt x="2601148" y="457827"/>
                  <a:pt x="2953926" y="393543"/>
                </a:cubicBezTo>
                <a:cubicBezTo>
                  <a:pt x="3306704" y="329259"/>
                  <a:pt x="3960519" y="186580"/>
                  <a:pt x="3960519" y="186580"/>
                </a:cubicBezTo>
              </a:path>
            </a:pathLst>
          </a:custGeom>
          <a:ln w="19050" cap="flat" cmpd="sng" algn="ctr">
            <a:solidFill>
              <a:srgbClr val="50CD46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561398" y="3955355"/>
            <a:ext cx="2785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other scenarios possible:</a:t>
            </a:r>
            <a:endParaRPr lang="en-US" sz="1400" dirty="0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0" y="95345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14821" y="656061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14821" y="6560612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5666321" y="6560612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226459" y="6560612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317" y="-149034"/>
            <a:ext cx="4688653" cy="1143000"/>
          </a:xfrm>
        </p:spPr>
        <p:txBody>
          <a:bodyPr/>
          <a:lstStyle/>
          <a:p>
            <a:r>
              <a:rPr lang="en-US" dirty="0" smtClean="0"/>
              <a:t>H-&gt;ZZ-&gt;lljj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61320"/>
            <a:ext cx="283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2l from Z + 2jets from 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9621" y="1363298"/>
            <a:ext cx="2515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(to improve </a:t>
            </a:r>
            <a:r>
              <a:rPr lang="en-US" sz="1400" dirty="0" err="1" smtClean="0"/>
              <a:t>mH</a:t>
            </a:r>
            <a:r>
              <a:rPr lang="en-US" sz="1400" dirty="0" smtClean="0"/>
              <a:t> resolution:</a:t>
            </a:r>
          </a:p>
          <a:p>
            <a:r>
              <a:rPr lang="en-US" sz="1400" dirty="0" smtClean="0"/>
              <a:t>kinematic fit M(Z-&gt;</a:t>
            </a:r>
            <a:r>
              <a:rPr lang="en-US" sz="1400" dirty="0" err="1" smtClean="0"/>
              <a:t>jj</a:t>
            </a:r>
            <a:r>
              <a:rPr lang="en-US" sz="1400" dirty="0" smtClean="0"/>
              <a:t>) in CMS, </a:t>
            </a:r>
          </a:p>
          <a:p>
            <a:r>
              <a:rPr lang="en-US" sz="1400" dirty="0" err="1" smtClean="0"/>
              <a:t>mZ/mjj</a:t>
            </a:r>
            <a:r>
              <a:rPr lang="en-US" sz="1400" dirty="0" smtClean="0"/>
              <a:t> rescaling in ATLAS)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7199" y="2435841"/>
            <a:ext cx="321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Main background </a:t>
            </a:r>
            <a:r>
              <a:rPr lang="en-US" dirty="0" err="1" smtClean="0">
                <a:solidFill>
                  <a:srgbClr val="FF0000"/>
                </a:solidFill>
              </a:rPr>
              <a:t>Z+jets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333" y="4144001"/>
            <a:ext cx="338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(CMS remove jet from gluons with </a:t>
            </a:r>
            <a:r>
              <a:rPr lang="en-US" dirty="0" err="1" smtClean="0"/>
              <a:t>qg-likelihhod</a:t>
            </a:r>
            <a:r>
              <a:rPr lang="en-US" dirty="0" smtClean="0"/>
              <a:t> </a:t>
            </a:r>
            <a:r>
              <a:rPr lang="en-US" dirty="0" err="1" smtClean="0"/>
              <a:t>discriminant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190474"/>
            <a:ext cx="387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2 btag </a:t>
            </a:r>
            <a:r>
              <a:rPr lang="en-US" dirty="0" err="1" smtClean="0">
                <a:solidFill>
                  <a:srgbClr val="FF0000"/>
                </a:solidFill>
              </a:rPr>
              <a:t>ttbar</a:t>
            </a:r>
            <a:r>
              <a:rPr lang="en-US" dirty="0" smtClean="0">
                <a:solidFill>
                  <a:srgbClr val="FF0000"/>
                </a:solidFill>
              </a:rPr>
              <a:t> relevant -&gt; MET cut </a:t>
            </a:r>
            <a:r>
              <a:rPr lang="en-US" dirty="0" smtClean="0"/>
              <a:t>(MET significance in CMS)</a:t>
            </a:r>
            <a:endParaRPr lang="en-US" dirty="0"/>
          </a:p>
        </p:txBody>
      </p:sp>
      <p:pic>
        <p:nvPicPr>
          <p:cNvPr id="17" name="Picture 16" descr="Screen Shot 2012-02-03 at Friday 3 Feb,2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95" y="1066024"/>
            <a:ext cx="2712861" cy="2668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7333" y="3497670"/>
            <a:ext cx="3385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no </a:t>
            </a:r>
            <a:r>
              <a:rPr lang="en-US" dirty="0" err="1" smtClean="0"/>
              <a:t>b</a:t>
            </a:r>
            <a:r>
              <a:rPr lang="en-US" dirty="0" smtClean="0"/>
              <a:t>-jets -&gt; 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categories (CMS:0,1,2 </a:t>
            </a:r>
            <a:r>
              <a:rPr lang="en-US" dirty="0" err="1" smtClean="0">
                <a:solidFill>
                  <a:srgbClr val="FF0000"/>
                </a:solidFill>
              </a:rPr>
              <a:t>bjet</a:t>
            </a:r>
            <a:r>
              <a:rPr lang="en-US" dirty="0" smtClean="0">
                <a:solidFill>
                  <a:srgbClr val="FF0000"/>
                </a:solidFill>
              </a:rPr>
              <a:t>; ATLAS: 2 </a:t>
            </a:r>
            <a:r>
              <a:rPr lang="en-US" dirty="0" err="1" smtClean="0">
                <a:solidFill>
                  <a:srgbClr val="FF0000"/>
                </a:solidFill>
              </a:rPr>
              <a:t>bjets</a:t>
            </a:r>
            <a:r>
              <a:rPr lang="en-US" dirty="0" smtClean="0">
                <a:solidFill>
                  <a:srgbClr val="FF0000"/>
                </a:solidFill>
              </a:rPr>
              <a:t> or less)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333" y="2805173"/>
            <a:ext cx="351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still peaking ~M</a:t>
            </a:r>
            <a:r>
              <a:rPr lang="en-US" baseline="-25000" dirty="0" smtClean="0"/>
              <a:t>Z</a:t>
            </a:r>
            <a:r>
              <a:rPr lang="en-US" dirty="0" smtClean="0"/>
              <a:t> because of kinematic </a:t>
            </a:r>
            <a:r>
              <a:rPr lang="en-US" dirty="0" err="1" smtClean="0"/>
              <a:t>pT</a:t>
            </a:r>
            <a:r>
              <a:rPr lang="en-US" dirty="0" smtClean="0"/>
              <a:t> cuts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3256869" y="2435840"/>
            <a:ext cx="649447" cy="48258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reen Shot 2012-02-03 at Friday 3 Feb,2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756" y="1061320"/>
            <a:ext cx="2758244" cy="2546950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rot="10800000" flipV="1">
            <a:off x="3906316" y="3608269"/>
            <a:ext cx="3146220" cy="53573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Screen Shot 2012-02-03 at Friday 3 Feb,2.5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659" y="3916942"/>
            <a:ext cx="3852194" cy="2806350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rot="10800000">
            <a:off x="3672896" y="5551829"/>
            <a:ext cx="1157081" cy="28497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0" y="6535208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6 Febr. 2012 – CERN Winter school</a:t>
            </a:r>
            <a:endParaRPr lang="en-US" sz="1200" b="1" dirty="0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>
            <a:off x="0" y="6535208"/>
            <a:ext cx="4829977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4226459" y="650288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0" y="865969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3753" y="-96220"/>
            <a:ext cx="6191233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H-&gt;ZZ-&gt;lljj: final cuts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2506" y="1003892"/>
            <a:ext cx="462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ATLAS</a:t>
            </a:r>
            <a:r>
              <a:rPr lang="en-US" dirty="0" smtClean="0"/>
              <a:t>: 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jets + small </a:t>
            </a:r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r>
              <a:rPr lang="en-US" dirty="0" err="1" smtClean="0"/>
              <a:t>(jj</a:t>
            </a:r>
            <a:r>
              <a:rPr lang="en-US" dirty="0" smtClean="0"/>
              <a:t>), </a:t>
            </a:r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r>
              <a:rPr lang="en-US" dirty="0" err="1" smtClean="0"/>
              <a:t>(ll</a:t>
            </a:r>
            <a:r>
              <a:rPr lang="en-US" dirty="0" smtClean="0"/>
              <a:t>) -&gt; </a:t>
            </a:r>
            <a:r>
              <a:rPr lang="en-US" dirty="0" smtClean="0">
                <a:solidFill>
                  <a:srgbClr val="FF0000"/>
                </a:solidFill>
              </a:rPr>
              <a:t>high Z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high mass Higgs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127" y="1671506"/>
            <a:ext cx="326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CMS</a:t>
            </a:r>
            <a:r>
              <a:rPr lang="en-US" dirty="0" smtClean="0"/>
              <a:t>: exploit </a:t>
            </a:r>
            <a:r>
              <a:rPr lang="en-US" dirty="0" smtClean="0">
                <a:solidFill>
                  <a:srgbClr val="FF0000"/>
                </a:solidFill>
              </a:rPr>
              <a:t>full angular info   H(spin0) -&gt; ZZ -&gt;4f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0232" y="3326755"/>
            <a:ext cx="356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UL from </a:t>
            </a:r>
            <a:r>
              <a:rPr lang="en-US" dirty="0" smtClean="0">
                <a:solidFill>
                  <a:srgbClr val="FF0000"/>
                </a:solidFill>
              </a:rPr>
              <a:t>fit to </a:t>
            </a:r>
            <a:r>
              <a:rPr lang="en-US" dirty="0" err="1" smtClean="0">
                <a:solidFill>
                  <a:srgbClr val="FF0000"/>
                </a:solidFill>
              </a:rPr>
              <a:t>m(lljj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62" y="2896191"/>
            <a:ext cx="498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-&gt;no </a:t>
            </a:r>
            <a:r>
              <a:rPr lang="en-US" dirty="0" err="1" smtClean="0"/>
              <a:t>m(jj</a:t>
            </a:r>
            <a:r>
              <a:rPr lang="en-US" dirty="0" smtClean="0"/>
              <a:t>) bias -&gt; background from sidebands</a:t>
            </a:r>
            <a:endParaRPr lang="en-US" dirty="0"/>
          </a:p>
        </p:txBody>
      </p:sp>
      <p:pic>
        <p:nvPicPr>
          <p:cNvPr id="14" name="Picture 13" descr="Screen Shot 2012-02-03 at Friday 3 Feb,2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500" y="0"/>
            <a:ext cx="2816259" cy="2724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704" y="2259482"/>
            <a:ext cx="356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likelihood </a:t>
            </a:r>
            <a:r>
              <a:rPr lang="en-US" dirty="0" err="1" smtClean="0"/>
              <a:t>discriminant</a:t>
            </a:r>
            <a:r>
              <a:rPr lang="en-US" dirty="0" smtClean="0"/>
              <a:t> built with angles distributions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405999" y="1746444"/>
            <a:ext cx="2068615" cy="26453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Shot 2012-02-03 at Friday 3 Feb,3.0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8420"/>
            <a:ext cx="2658832" cy="2575418"/>
          </a:xfrm>
          <a:prstGeom prst="rect">
            <a:avLst/>
          </a:prstGeom>
        </p:spPr>
      </p:pic>
      <p:pic>
        <p:nvPicPr>
          <p:cNvPr id="19" name="Picture 18" descr="Screen Shot 2012-02-03 at Friday 3 Feb,3.03 PM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969" y="3855774"/>
            <a:ext cx="2682531" cy="2422139"/>
          </a:xfrm>
          <a:prstGeom prst="rect">
            <a:avLst/>
          </a:prstGeom>
        </p:spPr>
      </p:pic>
      <p:pic>
        <p:nvPicPr>
          <p:cNvPr id="20" name="Picture 19" descr="Screen Shot 2012-02-03 at Friday 3 Feb,3.0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414" y="2703751"/>
            <a:ext cx="3137465" cy="2171309"/>
          </a:xfrm>
          <a:prstGeom prst="rect">
            <a:avLst/>
          </a:prstGeom>
        </p:spPr>
      </p:pic>
      <p:pic>
        <p:nvPicPr>
          <p:cNvPr id="21" name="Picture 20" descr="Screen Shot 2012-02-03 at Friday 3 Feb,3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0473" y="4647888"/>
            <a:ext cx="3138405" cy="2241718"/>
          </a:xfrm>
          <a:prstGeom prst="rect">
            <a:avLst/>
          </a:prstGeom>
        </p:spPr>
      </p:pic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0" y="6535208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6 Febr. 2012 – CERN Winter school</a:t>
            </a:r>
            <a:endParaRPr lang="en-US" sz="1200" b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658832" y="3550476"/>
            <a:ext cx="2459787" cy="79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4695257" y="3127114"/>
            <a:ext cx="846725" cy="1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19414" y="2703751"/>
            <a:ext cx="3655362" cy="1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0" y="6535208"/>
            <a:ext cx="5117825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226459" y="650288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0" y="885213"/>
            <a:ext cx="4947184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smtClean="0"/>
              <a:t>H-&gt;ZZ-&gt;lljj: background control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36626" y="2502011"/>
            <a:ext cx="2894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shape and normalization from data </a:t>
            </a:r>
            <a:r>
              <a:rPr lang="en-US" dirty="0" err="1" smtClean="0">
                <a:solidFill>
                  <a:srgbClr val="FF0000"/>
                </a:solidFill>
              </a:rPr>
              <a:t>M(jj</a:t>
            </a:r>
            <a:r>
              <a:rPr lang="en-US" dirty="0" smtClean="0">
                <a:solidFill>
                  <a:srgbClr val="FF0000"/>
                </a:solidFill>
              </a:rPr>
              <a:t>) sidebands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110" y="1641957"/>
            <a:ext cx="189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b="1" dirty="0" smtClean="0"/>
              <a:t> </a:t>
            </a:r>
            <a:r>
              <a:rPr lang="en-US" b="1" dirty="0" err="1" smtClean="0"/>
              <a:t>Z+jets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0497" y="2011289"/>
            <a:ext cx="411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shape from MC </a:t>
            </a:r>
            <a:r>
              <a:rPr lang="en-US" dirty="0" smtClean="0"/>
              <a:t>-&gt; uncertainty from </a:t>
            </a:r>
            <a:r>
              <a:rPr lang="en-US" dirty="0" err="1" smtClean="0"/>
              <a:t>Pythia-Alpgen</a:t>
            </a:r>
            <a:r>
              <a:rPr lang="en-US" dirty="0" smtClean="0"/>
              <a:t> comparison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57602" y="1767043"/>
            <a:ext cx="434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b="1" dirty="0" smtClean="0"/>
              <a:t> All background at once, data-driven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59644" y="2036459"/>
            <a:ext cx="298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(highly dominated by </a:t>
            </a:r>
            <a:r>
              <a:rPr lang="en-US" dirty="0" err="1" smtClean="0"/>
              <a:t>Z+jets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496" y="2669281"/>
            <a:ext cx="411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normalization from data </a:t>
            </a:r>
            <a:r>
              <a:rPr lang="en-US" dirty="0" err="1" smtClean="0">
                <a:solidFill>
                  <a:srgbClr val="FF0000"/>
                </a:solidFill>
              </a:rPr>
              <a:t>M(jj</a:t>
            </a:r>
            <a:r>
              <a:rPr lang="en-US" dirty="0" smtClean="0">
                <a:solidFill>
                  <a:srgbClr val="FF0000"/>
                </a:solidFill>
              </a:rPr>
              <a:t>) sidebands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570" y="2931575"/>
            <a:ext cx="4223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-&gt; uncertainty from data statistics: 1-12% depend. on </a:t>
            </a:r>
            <a:r>
              <a:rPr lang="en-US" dirty="0" err="1" smtClean="0"/>
              <a:t>mH</a:t>
            </a:r>
            <a:r>
              <a:rPr lang="en-US" dirty="0" smtClean="0"/>
              <a:t> and untagged (16%)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110" y="3810938"/>
            <a:ext cx="208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b="1" dirty="0" smtClean="0"/>
              <a:t> </a:t>
            </a:r>
            <a:r>
              <a:rPr lang="en-US" b="1" dirty="0" err="1" smtClean="0"/>
              <a:t>ttbar</a:t>
            </a:r>
            <a:r>
              <a:rPr lang="en-US" b="1" dirty="0" smtClean="0"/>
              <a:t> from MC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8417" y="4180270"/>
            <a:ext cx="429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xcheck</a:t>
            </a:r>
            <a:r>
              <a:rPr lang="en-US" dirty="0" smtClean="0"/>
              <a:t> in MET&gt;50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err="1" smtClean="0"/>
              <a:t>M(ll</a:t>
            </a:r>
            <a:r>
              <a:rPr lang="en-US" dirty="0" smtClean="0"/>
              <a:t>) sidebands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8417" y="4549602"/>
            <a:ext cx="364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-&gt; uncertainty from data statistics + theoretical uncertainty (~15-20%)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45125" y="3668295"/>
            <a:ext cx="330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-&gt; uncertainty from statistics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40033" y="3189330"/>
            <a:ext cx="283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rescaled SB/SR from MC</a:t>
            </a:r>
            <a:endParaRPr lang="en-US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0" y="6535208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6 Febr. 2012 – CERN Winter school</a:t>
            </a:r>
            <a:endParaRPr lang="en-US" sz="1200" b="1" dirty="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0" y="653520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226459" y="650288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103916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666321" y="6560612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 err="1"/>
              <a:t>S.Bolognesi</a:t>
            </a:r>
            <a:r>
              <a:rPr lang="en-US" sz="1200" b="1" dirty="0"/>
              <a:t> (Johns Hopkins University)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6954" y="1229203"/>
            <a:ext cx="149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b="1" dirty="0" smtClean="0"/>
              <a:t> ATLAS: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08747" y="1219581"/>
            <a:ext cx="106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b="1" dirty="0" smtClean="0"/>
              <a:t> CMS:</a:t>
            </a:r>
            <a:endParaRPr lang="en-US" b="1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904121" y="3291510"/>
            <a:ext cx="4091701" cy="557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198"/>
            <a:ext cx="8229600" cy="1143000"/>
          </a:xfrm>
        </p:spPr>
        <p:txBody>
          <a:bodyPr/>
          <a:lstStyle/>
          <a:p>
            <a:r>
              <a:rPr lang="en-US" dirty="0" smtClean="0"/>
              <a:t>Combined results: high mass</a:t>
            </a:r>
            <a:endParaRPr lang="en-US" dirty="0"/>
          </a:p>
        </p:txBody>
      </p:sp>
      <p:pic>
        <p:nvPicPr>
          <p:cNvPr id="3" name="Picture 2" descr="Screen Shot 2012-02-04 at Saturday 4 Feb,9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4" y="2216728"/>
            <a:ext cx="4768749" cy="3184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465" y="1847396"/>
            <a:ext cx="36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127-600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 95% CL exclusion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2-02-04 at Saturday 4 Feb,9.3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023" y="2124884"/>
            <a:ext cx="4229180" cy="3276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3142" y="1834946"/>
            <a:ext cx="442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131-237 251-468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 95% CL exclusion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95704" y="2447524"/>
            <a:ext cx="755284" cy="29828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85257" y="2599924"/>
            <a:ext cx="901149" cy="29828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6535208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6 Febr. 2012 – CERN Winter school</a:t>
            </a:r>
            <a:endParaRPr lang="en-US" sz="1200" b="1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0" y="653520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226459" y="650288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666321" y="6560612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 err="1"/>
              <a:t>S.Bolognesi</a:t>
            </a:r>
            <a:r>
              <a:rPr lang="en-US" sz="1200" b="1" dirty="0"/>
              <a:t> (Johns Hopkins University)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0" y="1241223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3446"/>
            <a:ext cx="8229600" cy="1143000"/>
          </a:xfrm>
        </p:spPr>
        <p:txBody>
          <a:bodyPr/>
          <a:lstStyle/>
          <a:p>
            <a:r>
              <a:rPr lang="en-US" dirty="0" smtClean="0"/>
              <a:t>Higgs production and decay</a:t>
            </a:r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-3858" y="91528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8" name="Picture 7" descr="Higgs_XS_7T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3053"/>
            <a:ext cx="4464311" cy="3208023"/>
          </a:xfrm>
          <a:prstGeom prst="rect">
            <a:avLst/>
          </a:prstGeom>
        </p:spPr>
      </p:pic>
      <p:pic>
        <p:nvPicPr>
          <p:cNvPr id="9" name="Picture 8" descr="YRHXS_BR_fig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009" y="943928"/>
            <a:ext cx="3608153" cy="3455653"/>
          </a:xfrm>
          <a:prstGeom prst="rect">
            <a:avLst/>
          </a:prstGeom>
        </p:spPr>
      </p:pic>
      <p:pic>
        <p:nvPicPr>
          <p:cNvPr id="11" name="Picture 10" descr="ggf.gif"/>
          <p:cNvPicPr>
            <a:picLocks noChangeAspect="1"/>
          </p:cNvPicPr>
          <p:nvPr/>
        </p:nvPicPr>
        <p:blipFill>
          <a:blip r:embed="rId5"/>
          <a:srcRect t="8385" r="52884" b="53358"/>
          <a:stretch>
            <a:fillRect/>
          </a:stretch>
        </p:blipFill>
        <p:spPr>
          <a:xfrm>
            <a:off x="391986" y="4181076"/>
            <a:ext cx="1869967" cy="1145405"/>
          </a:xfrm>
          <a:prstGeom prst="rect">
            <a:avLst/>
          </a:prstGeom>
        </p:spPr>
      </p:pic>
      <p:pic>
        <p:nvPicPr>
          <p:cNvPr id="12" name="Picture 11" descr="ggf.gif"/>
          <p:cNvPicPr>
            <a:picLocks noChangeAspect="1"/>
          </p:cNvPicPr>
          <p:nvPr/>
        </p:nvPicPr>
        <p:blipFill>
          <a:blip r:embed="rId5"/>
          <a:srcRect l="62393" t="9651" b="52514"/>
          <a:stretch>
            <a:fillRect/>
          </a:stretch>
        </p:blipFill>
        <p:spPr>
          <a:xfrm>
            <a:off x="2525929" y="4181076"/>
            <a:ext cx="1685709" cy="1279356"/>
          </a:xfrm>
          <a:prstGeom prst="rect">
            <a:avLst/>
          </a:prstGeom>
        </p:spPr>
      </p:pic>
      <p:pic>
        <p:nvPicPr>
          <p:cNvPr id="13" name="Picture 12" descr="ggf.gif"/>
          <p:cNvPicPr>
            <a:picLocks noChangeAspect="1"/>
          </p:cNvPicPr>
          <p:nvPr/>
        </p:nvPicPr>
        <p:blipFill>
          <a:blip r:embed="rId5"/>
          <a:srcRect t="65067" r="51399"/>
          <a:stretch>
            <a:fillRect/>
          </a:stretch>
        </p:blipFill>
        <p:spPr>
          <a:xfrm>
            <a:off x="2683519" y="5621970"/>
            <a:ext cx="1408289" cy="763590"/>
          </a:xfrm>
          <a:prstGeom prst="rect">
            <a:avLst/>
          </a:prstGeom>
        </p:spPr>
      </p:pic>
      <p:pic>
        <p:nvPicPr>
          <p:cNvPr id="14" name="Picture 13" descr="ggf.gif"/>
          <p:cNvPicPr>
            <a:picLocks noChangeAspect="1"/>
          </p:cNvPicPr>
          <p:nvPr/>
        </p:nvPicPr>
        <p:blipFill>
          <a:blip r:embed="rId5"/>
          <a:srcRect l="60802" t="62817"/>
          <a:stretch>
            <a:fillRect/>
          </a:stretch>
        </p:blipFill>
        <p:spPr>
          <a:xfrm>
            <a:off x="605520" y="5488245"/>
            <a:ext cx="1196855" cy="8564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569" y="4181076"/>
            <a:ext cx="2002384" cy="1145405"/>
          </a:xfrm>
          <a:prstGeom prst="rect">
            <a:avLst/>
          </a:prstGeom>
          <a:noFill/>
          <a:ln w="57150" cap="flat" cmpd="sng" algn="ctr">
            <a:solidFill>
              <a:srgbClr val="1B42E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14689" y="4181076"/>
            <a:ext cx="2002384" cy="127935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1360" y="5460432"/>
            <a:ext cx="1422430" cy="925128"/>
          </a:xfrm>
          <a:prstGeom prst="rect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63009" y="5599497"/>
            <a:ext cx="1565879" cy="786063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ZZ4fDiagr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540" y="4547065"/>
            <a:ext cx="1611260" cy="1274929"/>
          </a:xfrm>
          <a:prstGeom prst="rect">
            <a:avLst/>
          </a:prstGeom>
        </p:spPr>
      </p:pic>
      <p:pic>
        <p:nvPicPr>
          <p:cNvPr id="20" name="Picture 19" descr="hg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122351" y="5304470"/>
            <a:ext cx="1727200" cy="635000"/>
          </a:xfrm>
          <a:prstGeom prst="rect">
            <a:avLst/>
          </a:prstGeom>
        </p:spPr>
      </p:pic>
      <p:pic>
        <p:nvPicPr>
          <p:cNvPr id="21" name="Picture 20" descr="hf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495566" y="4399581"/>
            <a:ext cx="952500" cy="6731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rot="16200000" flipH="1">
            <a:off x="5642974" y="4311512"/>
            <a:ext cx="385368" cy="176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7082500" y="4343118"/>
            <a:ext cx="686033" cy="407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 rot="5400000">
            <a:off x="5629230" y="3719716"/>
            <a:ext cx="180265" cy="7424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 rot="5400000">
            <a:off x="7145340" y="3094387"/>
            <a:ext cx="180265" cy="199311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2-01-17 at Tuesday 17 Jan,7.0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689" y="100010"/>
            <a:ext cx="4710849" cy="3350604"/>
          </a:xfrm>
          <a:prstGeom prst="rect">
            <a:avLst/>
          </a:prstGeom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3482908" cy="1143000"/>
          </a:xfrm>
        </p:spPr>
        <p:txBody>
          <a:bodyPr/>
          <a:lstStyle/>
          <a:p>
            <a:r>
              <a:rPr lang="en-US" sz="3600" b="1" dirty="0" smtClean="0"/>
              <a:t>CMS results</a:t>
            </a:r>
            <a:endParaRPr lang="en-US" sz="3600" b="1" dirty="0"/>
          </a:p>
        </p:txBody>
      </p:sp>
      <p:pic>
        <p:nvPicPr>
          <p:cNvPr id="53251" name="Picture 3" descr="XSBR_7TeV_SM"/>
          <p:cNvPicPr>
            <a:picLocks noChangeAspect="1" noChangeArrowheads="1"/>
          </p:cNvPicPr>
          <p:nvPr/>
        </p:nvPicPr>
        <p:blipFill>
          <a:blip r:embed="rId4"/>
          <a:srcRect r="32460" b="31914"/>
          <a:stretch>
            <a:fillRect/>
          </a:stretch>
        </p:blipFill>
        <p:spPr bwMode="auto">
          <a:xfrm>
            <a:off x="137940" y="836613"/>
            <a:ext cx="2881314" cy="2797024"/>
          </a:xfrm>
          <a:prstGeom prst="rect">
            <a:avLst/>
          </a:prstGeom>
          <a:noFill/>
        </p:spPr>
      </p:pic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132138" y="21336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95288" y="3500438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WW→lnqq, ZZ→llqq</a:t>
            </a:r>
            <a:r>
              <a:rPr lang="en-US"/>
              <a:t> limited by huge </a:t>
            </a:r>
            <a:r>
              <a:rPr lang="en-US">
                <a:solidFill>
                  <a:srgbClr val="FF0000"/>
                </a:solidFill>
              </a:rPr>
              <a:t>V+jets background</a:t>
            </a:r>
            <a:r>
              <a:rPr lang="en-US"/>
              <a:t>, taken from simu/data with large theoretical/statistical error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395288" y="4583113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ZZ→llnn</a:t>
            </a:r>
            <a:r>
              <a:rPr lang="en-US"/>
              <a:t>: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395288" y="4149725"/>
            <a:ext cx="832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WW→lnln</a:t>
            </a:r>
            <a:r>
              <a:rPr lang="en-US" dirty="0"/>
              <a:t> at high mass limited by signal &lt;&lt; </a:t>
            </a:r>
            <a:r>
              <a:rPr lang="en-US" dirty="0">
                <a:solidFill>
                  <a:srgbClr val="FF0000"/>
                </a:solidFill>
              </a:rPr>
              <a:t>WW background</a:t>
            </a:r>
            <a:r>
              <a:rPr lang="en-US" dirty="0"/>
              <a:t> (</a:t>
            </a:r>
            <a:r>
              <a:rPr lang="en-US" dirty="0" err="1">
                <a:latin typeface="Symbol" pitchFamily="-1" charset="2"/>
              </a:rPr>
              <a:t>Df</a:t>
            </a:r>
            <a:r>
              <a:rPr lang="en-US" dirty="0"/>
              <a:t> not effective)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1619250" y="4941888"/>
            <a:ext cx="6983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&gt;400 GeV limited by </a:t>
            </a:r>
            <a:r>
              <a:rPr lang="en-US" dirty="0" err="1">
                <a:solidFill>
                  <a:srgbClr val="FF0000"/>
                </a:solidFill>
              </a:rPr>
              <a:t>Z+jets</a:t>
            </a:r>
            <a:r>
              <a:rPr lang="en-US" dirty="0">
                <a:solidFill>
                  <a:srgbClr val="FF0000"/>
                </a:solidFill>
              </a:rPr>
              <a:t> tail at high MET</a:t>
            </a:r>
            <a:r>
              <a:rPr lang="en-US" dirty="0"/>
              <a:t>: not large but not well known (controlled with 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dirty="0" err="1"/>
              <a:t>+jets</a:t>
            </a:r>
            <a:r>
              <a:rPr lang="en-US" dirty="0"/>
              <a:t> → statistical </a:t>
            </a:r>
            <a:r>
              <a:rPr lang="en-US" dirty="0" err="1"/>
              <a:t>error+met</a:t>
            </a:r>
            <a:r>
              <a:rPr lang="en-US" dirty="0"/>
              <a:t> uncertainty)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1619250" y="4581525"/>
            <a:ext cx="691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200-400 GeV limited by </a:t>
            </a:r>
            <a:r>
              <a:rPr lang="en-US" dirty="0">
                <a:solidFill>
                  <a:srgbClr val="FF0000"/>
                </a:solidFill>
              </a:rPr>
              <a:t>non-Z background</a:t>
            </a:r>
            <a:r>
              <a:rPr lang="en-US" dirty="0"/>
              <a:t> (top, </a:t>
            </a:r>
            <a:r>
              <a:rPr lang="en-US" dirty="0" err="1"/>
              <a:t>W+jets</a:t>
            </a:r>
            <a:r>
              <a:rPr lang="en-US" dirty="0"/>
              <a:t>, WW)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395288" y="6094413"/>
            <a:ext cx="860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ZZ→4l</a:t>
            </a:r>
            <a:r>
              <a:rPr lang="en-US"/>
              <a:t>  </a:t>
            </a:r>
            <a:r>
              <a:rPr lang="en-US">
                <a:solidFill>
                  <a:srgbClr val="FF0000"/>
                </a:solidFill>
              </a:rPr>
              <a:t>limited by statistics</a:t>
            </a:r>
            <a:r>
              <a:rPr lang="en-US"/>
              <a:t> (only ZZ background: small and well known)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1330325" y="5589588"/>
            <a:ext cx="432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drives the UL for </a:t>
            </a:r>
            <a:r>
              <a:rPr lang="en-US" b="1" dirty="0" err="1"/>
              <a:t>mH</a:t>
            </a:r>
            <a:r>
              <a:rPr lang="en-US" b="1" dirty="0"/>
              <a:t>&gt;</a:t>
            </a:r>
            <a:r>
              <a:rPr lang="en-US" b="1" dirty="0" smtClean="0"/>
              <a:t>300-400</a:t>
            </a:r>
            <a:endParaRPr lang="en-US" b="1" dirty="0"/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1330325" y="6446838"/>
            <a:ext cx="432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drives the UL for mH 200-300</a:t>
            </a:r>
          </a:p>
        </p:txBody>
      </p:sp>
      <p:sp>
        <p:nvSpPr>
          <p:cNvPr id="53272" name="AutoShape 24"/>
          <p:cNvSpPr>
            <a:spLocks noChangeArrowheads="1"/>
          </p:cNvSpPr>
          <p:nvPr/>
        </p:nvSpPr>
        <p:spPr bwMode="auto">
          <a:xfrm>
            <a:off x="755650" y="5589588"/>
            <a:ext cx="576263" cy="360362"/>
          </a:xfrm>
          <a:prstGeom prst="rightArrow">
            <a:avLst>
              <a:gd name="adj1" fmla="val 50000"/>
              <a:gd name="adj2" fmla="val 39978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auto">
          <a:xfrm>
            <a:off x="755650" y="6453188"/>
            <a:ext cx="576263" cy="360362"/>
          </a:xfrm>
          <a:prstGeom prst="rightArrow">
            <a:avLst>
              <a:gd name="adj1" fmla="val 50000"/>
              <a:gd name="adj2" fmla="val 39978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0" y="760429"/>
            <a:ext cx="41402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27116"/>
            <a:ext cx="3462907" cy="1143001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improvements 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4991" y="2550186"/>
            <a:ext cx="3816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 dirty="0"/>
              <a:t> Combination of </a:t>
            </a:r>
            <a:r>
              <a:rPr lang="en-US" dirty="0">
                <a:solidFill>
                  <a:srgbClr val="FF0000"/>
                </a:solidFill>
              </a:rPr>
              <a:t>&gt;5 different channels</a:t>
            </a:r>
            <a:r>
              <a:rPr lang="en-US" dirty="0"/>
              <a:t> (</a:t>
            </a:r>
            <a:r>
              <a:rPr lang="en-US" dirty="0" err="1"/>
              <a:t>ele</a:t>
            </a:r>
            <a:r>
              <a:rPr lang="en-US" dirty="0"/>
              <a:t>, mu, </a:t>
            </a:r>
            <a:r>
              <a:rPr lang="en-US" dirty="0" err="1"/>
              <a:t>btag</a:t>
            </a:r>
            <a:r>
              <a:rPr lang="en-US" dirty="0"/>
              <a:t>, …) Robust!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95288" y="4234073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" charset="2"/>
              <a:buChar char="§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Very optimized analyses</a:t>
            </a:r>
            <a:r>
              <a:rPr lang="en-US"/>
              <a:t>, some space for further improvement. With higher lumi: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042988" y="4594435"/>
            <a:ext cx="6551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use shape analyses (where not yet done)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044575" y="5300873"/>
            <a:ext cx="792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extract background (norm and shape) from data with lower uncertainty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044575" y="4946860"/>
            <a:ext cx="619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extract signal with multidimensional fit (now only mZZ fit)</a:t>
            </a: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384991" y="2070151"/>
            <a:ext cx="3565109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CD0C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6524625"/>
            <a:ext cx="298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February </a:t>
            </a:r>
            <a:r>
              <a:rPr lang="en-US" sz="1200" b="1" dirty="0" smtClean="0"/>
              <a:t>2012, DESY </a:t>
            </a:r>
            <a:r>
              <a:rPr lang="en-US" sz="1200" b="1" dirty="0" smtClean="0"/>
              <a:t>seminar</a:t>
            </a:r>
            <a:endParaRPr lang="en-US" sz="1200" b="1" dirty="0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651500" y="6524625"/>
            <a:ext cx="338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/>
              <a:t>S.Bolognesi (Johns Hopkins University)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211638" y="6524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16" name="Picture 15" descr="Screen Shot 2012-01-17 at Tuesday 17 Jan,7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689" y="330033"/>
            <a:ext cx="4710849" cy="3350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32488</TotalTime>
  <Words>5224</Words>
  <Application>Microsoft Macintosh PowerPoint</Application>
  <PresentationFormat>On-screen Show (4:3)</PresentationFormat>
  <Paragraphs>781</Paragraphs>
  <Slides>63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Office Theme</vt:lpstr>
      <vt:lpstr>Equation</vt:lpstr>
      <vt:lpstr>Bitmap Image</vt:lpstr>
      <vt:lpstr>The road to the ElectroWeak Symmetry Breaking</vt:lpstr>
      <vt:lpstr>Outline</vt:lpstr>
      <vt:lpstr>Why we need the Higgs</vt:lpstr>
      <vt:lpstr>  EWSB and the W, Z mass</vt:lpstr>
      <vt:lpstr>Slide 5</vt:lpstr>
      <vt:lpstr>VBF and VV scattering</vt:lpstr>
      <vt:lpstr>Higgs production and decay</vt:lpstr>
      <vt:lpstr>CMS results</vt:lpstr>
      <vt:lpstr>Future improvements ?</vt:lpstr>
      <vt:lpstr>What’s next ?</vt:lpstr>
      <vt:lpstr>1 TeV masses: not anymore “the” Higgs</vt:lpstr>
      <vt:lpstr>Available results: ZZ</vt:lpstr>
      <vt:lpstr>Available results: W+2jets</vt:lpstr>
      <vt:lpstr>Control of V+jets</vt:lpstr>
      <vt:lpstr>V+jets</vt:lpstr>
      <vt:lpstr>V+jets at Tevatron</vt:lpstr>
      <vt:lpstr>High mass: what’s new ?</vt:lpstr>
      <vt:lpstr>&gt;1 TeV M(ZZ)→4f : jet merging (1)</vt:lpstr>
      <vt:lpstr>Jet merging (2)</vt:lpstr>
      <vt:lpstr>Jet pruning</vt:lpstr>
      <vt:lpstr>Example in X→ZZ→2l2j</vt:lpstr>
      <vt:lpstr>Angular analysis (1)</vt:lpstr>
      <vt:lpstr>Angular analysis (2)</vt:lpstr>
      <vt:lpstr>What’s next ?</vt:lpstr>
      <vt:lpstr>Improve sensitivity</vt:lpstr>
      <vt:lpstr>Diboson production (WW,WZ,ZZ)</vt:lpstr>
      <vt:lpstr>VV: theoretical prediction</vt:lpstr>
      <vt:lpstr>ZZ→4l: measurement</vt:lpstr>
      <vt:lpstr>WW-&gt;lnln: measurement</vt:lpstr>
      <vt:lpstr>From VBF to VV scattering</vt:lpstr>
      <vt:lpstr>Higgs-like resonance in VBF</vt:lpstr>
      <vt:lpstr>VV scattering spectrum</vt:lpstr>
      <vt:lpstr>Longitudinal polarization</vt:lpstr>
      <vt:lpstr>VV scattering: interference effects</vt:lpstr>
      <vt:lpstr>Summary</vt:lpstr>
      <vt:lpstr>BACK-UP</vt:lpstr>
      <vt:lpstr>Sources</vt:lpstr>
      <vt:lpstr>Mass shape</vt:lpstr>
      <vt:lpstr>Higgs qT</vt:lpstr>
      <vt:lpstr>Reweight  to HqT</vt:lpstr>
      <vt:lpstr>Signal: jet counting</vt:lpstr>
      <vt:lpstr>Signal: jet veto</vt:lpstr>
      <vt:lpstr>Signal-background interference</vt:lpstr>
      <vt:lpstr>ZZ: theoretical prediction</vt:lpstr>
      <vt:lpstr>ZZ: theoretical uncertainties</vt:lpstr>
      <vt:lpstr>WW: theoretical uncertainties</vt:lpstr>
      <vt:lpstr>WW→lnln measurement</vt:lpstr>
      <vt:lpstr>WW/WZ→ln2j at CDF</vt:lpstr>
      <vt:lpstr>WZ/ZZ→ln/nn+2b at Tevatron</vt:lpstr>
      <vt:lpstr>ZZ at CDF</vt:lpstr>
      <vt:lpstr>WZ→3l+n at LHC</vt:lpstr>
      <vt:lpstr>Recent WZ→3l+n at Tevatron</vt:lpstr>
      <vt:lpstr>V+jets: ratios</vt:lpstr>
      <vt:lpstr>The input: signal description</vt:lpstr>
      <vt:lpstr>The input: object reconstruction</vt:lpstr>
      <vt:lpstr>H-&gt;ZZ-&gt;llnn</vt:lpstr>
      <vt:lpstr>H-&gt;ZZ-&gt;llnn: Z+jets control</vt:lpstr>
      <vt:lpstr>H-&gt;ZZ-&gt;llnn: non resonant backgrounds</vt:lpstr>
      <vt:lpstr>H-&gt;ZZ-&gt;llnn: results</vt:lpstr>
      <vt:lpstr>H-&gt;ZZ-&gt;lljj</vt:lpstr>
      <vt:lpstr>H-&gt;ZZ-&gt;lljj: final cuts</vt:lpstr>
      <vt:lpstr>H-&gt;ZZ-&gt;lljj: background control</vt:lpstr>
      <vt:lpstr>Combined results: high mass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 Bolognesi</dc:creator>
  <cp:lastModifiedBy>Sara Bolognesi</cp:lastModifiedBy>
  <cp:revision>50</cp:revision>
  <cp:lastPrinted>2012-02-14T09:21:25Z</cp:lastPrinted>
  <dcterms:created xsi:type="dcterms:W3CDTF">2012-02-13T10:20:52Z</dcterms:created>
  <dcterms:modified xsi:type="dcterms:W3CDTF">2012-02-14T11:45:35Z</dcterms:modified>
</cp:coreProperties>
</file>