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85" r:id="rId2"/>
    <p:sldId id="697" r:id="rId3"/>
    <p:sldId id="695" r:id="rId4"/>
    <p:sldId id="725" r:id="rId5"/>
    <p:sldId id="728" r:id="rId6"/>
    <p:sldId id="703" r:id="rId7"/>
    <p:sldId id="756" r:id="rId8"/>
    <p:sldId id="755" r:id="rId9"/>
    <p:sldId id="753" r:id="rId10"/>
    <p:sldId id="734" r:id="rId11"/>
    <p:sldId id="739" r:id="rId12"/>
    <p:sldId id="747" r:id="rId13"/>
    <p:sldId id="751" r:id="rId14"/>
    <p:sldId id="757" r:id="rId15"/>
    <p:sldId id="698" r:id="rId16"/>
    <p:sldId id="737" r:id="rId17"/>
    <p:sldId id="738" r:id="rId18"/>
    <p:sldId id="758" r:id="rId19"/>
    <p:sldId id="736" r:id="rId20"/>
    <p:sldId id="759" r:id="rId21"/>
    <p:sldId id="745" r:id="rId22"/>
    <p:sldId id="746" r:id="rId23"/>
    <p:sldId id="740" r:id="rId24"/>
    <p:sldId id="741" r:id="rId25"/>
    <p:sldId id="742" r:id="rId26"/>
    <p:sldId id="743" r:id="rId27"/>
    <p:sldId id="752" r:id="rId28"/>
    <p:sldId id="744" r:id="rId29"/>
    <p:sldId id="707" r:id="rId30"/>
    <p:sldId id="690" r:id="rId31"/>
    <p:sldId id="704" r:id="rId32"/>
    <p:sldId id="705" r:id="rId33"/>
    <p:sldId id="749" r:id="rId34"/>
    <p:sldId id="711" r:id="rId35"/>
    <p:sldId id="713" r:id="rId36"/>
    <p:sldId id="712" r:id="rId37"/>
    <p:sldId id="708" r:id="rId38"/>
    <p:sldId id="706" r:id="rId39"/>
    <p:sldId id="714" r:id="rId40"/>
    <p:sldId id="710" r:id="rId41"/>
    <p:sldId id="715" r:id="rId42"/>
    <p:sldId id="716" r:id="rId43"/>
    <p:sldId id="717" r:id="rId44"/>
    <p:sldId id="750" r:id="rId45"/>
    <p:sldId id="718" r:id="rId46"/>
    <p:sldId id="719" r:id="rId47"/>
    <p:sldId id="709" r:id="rId48"/>
    <p:sldId id="722" r:id="rId49"/>
    <p:sldId id="723" r:id="rId50"/>
    <p:sldId id="720" r:id="rId51"/>
    <p:sldId id="721" r:id="rId52"/>
    <p:sldId id="727" r:id="rId53"/>
    <p:sldId id="726" r:id="rId54"/>
    <p:sldId id="729" r:id="rId55"/>
    <p:sldId id="730" r:id="rId56"/>
    <p:sldId id="731" r:id="rId57"/>
    <p:sldId id="732" r:id="rId58"/>
    <p:sldId id="724" r:id="rId59"/>
  </p:sldIdLst>
  <p:sldSz cx="9144000" cy="6858000" type="screen4x3"/>
  <p:notesSz cx="9855200" cy="6718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0FFCC"/>
    <a:srgbClr val="66FF99"/>
    <a:srgbClr val="66FFFF"/>
    <a:srgbClr val="FF9933"/>
    <a:srgbClr val="0000FF"/>
    <a:srgbClr val="66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5" autoAdjust="0"/>
    <p:restoredTop sz="94660" autoAdjust="0"/>
  </p:normalViewPr>
  <p:slideViewPr>
    <p:cSldViewPr>
      <p:cViewPr varScale="1">
        <p:scale>
          <a:sx n="94" d="100"/>
          <a:sy n="94" d="100"/>
        </p:scale>
        <p:origin x="-10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2968"/>
    </p:cViewPr>
  </p:sorterViewPr>
  <p:notesViewPr>
    <p:cSldViewPr>
      <p:cViewPr varScale="1">
        <p:scale>
          <a:sx n="96" d="100"/>
          <a:sy n="96" d="100"/>
        </p:scale>
        <p:origin x="-680" y="-104"/>
      </p:cViewPr>
      <p:guideLst>
        <p:guide orient="horz" pos="2117"/>
        <p:guide pos="31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4825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dirty="0"/>
              <a:t>Arnaud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4825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44FCCF1-4E2F-3943-89A2-4CA66881D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009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4825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9613" y="504825"/>
            <a:ext cx="3359150" cy="2519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4450" y="3192463"/>
            <a:ext cx="722630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dirty="0"/>
              <a:t>Arnaud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4825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B4FF53B3-5CE5-4E44-92B9-C584C82AA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519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3238"/>
            <a:ext cx="3359150" cy="2519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43AA9-A32C-441E-8638-8740F8CD1F23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6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F184FA-2CE7-4B86-BCC9-6EF78E0CB15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4742-B83F-5943-B629-7A2DEBF21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B3AB1-B05B-574E-9A67-095D3FFFF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0"/>
            <a:ext cx="219075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41985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E2D6-F1BF-8540-B44A-73D2DC8CE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776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16 Nov2011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LRossi-16Nov2011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48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EE7C4-606D-2D40-A955-0835C28065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8FA24-26FE-6044-A046-CE819CFF4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291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2291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81C5D-D4B6-4D48-A3D6-F3680D32A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1728C-CDE4-CC4F-94DB-07C785A13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C5C0C-1F2F-BD40-8E0C-C9FFE1816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CC17C-D2DB-0F44-AD78-F773224F07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5ACC-64B6-1D47-A5FA-8941875E36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E1C5F-B1AA-CD47-AF5D-F4D1D531E1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0"/>
            <a:ext cx="838842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610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34542FFF-6B0D-3544-8BDC-A9E2AA51C6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 rot="16200000">
            <a:off x="-2590800" y="388620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b="0" dirty="0" err="1" smtClean="0">
                <a:solidFill>
                  <a:schemeClr val="bg2"/>
                </a:solidFill>
              </a:rPr>
              <a:t>Desy</a:t>
            </a:r>
            <a:r>
              <a:rPr lang="en-US" sz="1400" b="0" baseline="0" dirty="0" smtClean="0">
                <a:solidFill>
                  <a:schemeClr val="bg2"/>
                </a:solidFill>
              </a:rPr>
              <a:t> </a:t>
            </a:r>
            <a:r>
              <a:rPr lang="en-US" sz="1400" b="0" dirty="0" smtClean="0">
                <a:solidFill>
                  <a:schemeClr val="bg2"/>
                </a:solidFill>
              </a:rPr>
              <a:t>seminar, HFM&amp;HI-LUMI,</a:t>
            </a:r>
            <a:r>
              <a:rPr lang="en-US" sz="1400" b="0" baseline="0" dirty="0" smtClean="0">
                <a:solidFill>
                  <a:schemeClr val="bg2"/>
                </a:solidFill>
              </a:rPr>
              <a:t> </a:t>
            </a:r>
            <a:r>
              <a:rPr lang="en-US" sz="1400" b="0" dirty="0" smtClean="0">
                <a:solidFill>
                  <a:schemeClr val="bg2"/>
                </a:solidFill>
              </a:rPr>
              <a:t>20-21 March 2011, GdR</a:t>
            </a:r>
            <a:endParaRPr lang="en-US" sz="1400" b="0" dirty="0">
              <a:solidFill>
                <a:schemeClr val="bg2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762000"/>
            <a:ext cx="9144000" cy="3810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Tahom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" name="Picture 6" descr="Logo CERN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5395" cy="7862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ea typeface="ＭＳ Ｐゴシック" pitchFamily="-106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9pPr>
    </p:titleStyle>
    <p:bodyStyle>
      <a:lvl1pPr marL="288000" indent="-2880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pitchFamily="-106" charset="-128"/>
          <a:cs typeface="ＭＳ Ｐゴシック" charset="-128"/>
        </a:defRPr>
      </a:lvl1pPr>
      <a:lvl2pPr marL="576000" indent="-288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6" charset="-128"/>
          <a:cs typeface="ＭＳ Ｐゴシック" charset="-128"/>
        </a:defRPr>
      </a:lvl2pPr>
      <a:lvl3pPr marL="864000" indent="-2880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pitchFamily="-106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6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6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6.png"/><Relationship Id="rId13" Type="http://schemas.openxmlformats.org/officeDocument/2006/relationships/image" Target="../media/image67.jpeg"/><Relationship Id="rId14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wmf"/><Relationship Id="rId6" Type="http://schemas.openxmlformats.org/officeDocument/2006/relationships/image" Target="../media/image60.wmf"/><Relationship Id="rId7" Type="http://schemas.openxmlformats.org/officeDocument/2006/relationships/image" Target="../media/image61.jpg"/><Relationship Id="rId8" Type="http://schemas.openxmlformats.org/officeDocument/2006/relationships/image" Target="../media/image62.jpeg"/><Relationship Id="rId9" Type="http://schemas.openxmlformats.org/officeDocument/2006/relationships/image" Target="../media/image63.jpeg"/><Relationship Id="rId10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pn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emf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emf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emf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jp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17775"/>
          </a:xfrm>
        </p:spPr>
        <p:txBody>
          <a:bodyPr/>
          <a:lstStyle/>
          <a:p>
            <a:pPr algn="ctr"/>
            <a:r>
              <a:rPr lang="en-GB" dirty="0" smtClean="0">
                <a:latin typeface="Arial" charset="0"/>
                <a:ea typeface="ＭＳ Ｐゴシック" charset="-128"/>
              </a:rPr>
              <a:t/>
            </a:r>
            <a:br>
              <a:rPr lang="en-GB" dirty="0" smtClean="0">
                <a:latin typeface="Arial" charset="0"/>
                <a:ea typeface="ＭＳ Ｐゴシック" charset="-128"/>
              </a:rPr>
            </a:br>
            <a:r>
              <a:rPr lang="en-GB" dirty="0" smtClean="0">
                <a:latin typeface="Arial" charset="0"/>
                <a:ea typeface="ＭＳ Ｐゴシック" charset="-128"/>
              </a:rPr>
              <a:t>The </a:t>
            </a:r>
            <a:r>
              <a:rPr lang="en-US" dirty="0" smtClean="0"/>
              <a:t>LHC long term upgrade plans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 smtClean="0">
                <a:latin typeface="Arial" charset="0"/>
                <a:ea typeface="ＭＳ Ｐゴシック" charset="-128"/>
              </a:rPr>
              <a:t>CERN </a:t>
            </a:r>
            <a:r>
              <a:rPr lang="en-GB" dirty="0" smtClean="0"/>
              <a:t>Magnet development program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err="1" smtClean="0">
                <a:latin typeface="Arial" charset="0"/>
                <a:ea typeface="ＭＳ Ｐゴシック" charset="-128"/>
              </a:rPr>
              <a:t>Gijs</a:t>
            </a:r>
            <a:r>
              <a:rPr lang="en-GB" sz="2000" dirty="0" smtClean="0">
                <a:latin typeface="Arial" charset="0"/>
                <a:ea typeface="ＭＳ Ｐゴシック" charset="-128"/>
              </a:rPr>
              <a:t> de Rijk</a:t>
            </a:r>
            <a:r>
              <a:rPr lang="en-GB" sz="2000" b="0" dirty="0" smtClean="0">
                <a:latin typeface="Arial" charset="0"/>
                <a:ea typeface="ＭＳ Ｐゴシック" charset="-128"/>
              </a:rPr>
              <a:t/>
            </a:r>
            <a:br>
              <a:rPr lang="en-GB" sz="2000" b="0" dirty="0" smtClean="0">
                <a:latin typeface="Arial" charset="0"/>
                <a:ea typeface="ＭＳ Ｐゴシック" charset="-128"/>
              </a:rPr>
            </a:br>
            <a:r>
              <a:rPr lang="en-GB" sz="2000" b="0" dirty="0" smtClean="0">
                <a:latin typeface="Arial" charset="0"/>
                <a:ea typeface="ＭＳ Ｐゴシック" charset="-128"/>
              </a:rPr>
              <a:t>CERN</a:t>
            </a:r>
            <a:r>
              <a:rPr lang="en-GB" sz="2000" dirty="0" smtClean="0">
                <a:latin typeface="Arial" charset="0"/>
                <a:ea typeface="ＭＳ Ｐゴシック" charset="-128"/>
              </a:rPr>
              <a:t/>
            </a:r>
            <a:br>
              <a:rPr lang="en-GB" sz="2000" dirty="0" smtClean="0">
                <a:latin typeface="Arial" charset="0"/>
                <a:ea typeface="ＭＳ Ｐゴシック" charset="-128"/>
              </a:rPr>
            </a:br>
            <a:r>
              <a:rPr lang="en-GB" dirty="0" smtClean="0">
                <a:latin typeface="Arial" charset="0"/>
                <a:ea typeface="ＭＳ Ｐゴシック" charset="-128"/>
              </a:rPr>
              <a:t/>
            </a:r>
            <a:br>
              <a:rPr lang="en-GB" dirty="0" smtClean="0">
                <a:latin typeface="Arial" charset="0"/>
                <a:ea typeface="ＭＳ Ｐゴシック" charset="-128"/>
              </a:rPr>
            </a:br>
            <a:r>
              <a:rPr lang="en-GB" dirty="0" smtClean="0">
                <a:latin typeface="Arial" charset="0"/>
                <a:ea typeface="ＭＳ Ｐゴシック" charset="-128"/>
              </a:rPr>
              <a:t>	</a:t>
            </a:r>
            <a:endParaRPr lang="en-GB" sz="2000" dirty="0" smtClean="0">
              <a:latin typeface="Arial" charset="0"/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AD0A70-758E-D14F-9338-42D1A123ACB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planning and forecast </a:t>
            </a:r>
            <a:r>
              <a:rPr lang="en-US" dirty="0"/>
              <a:t>for the next 10 years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085292" cy="53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56376" y="1700808"/>
            <a:ext cx="838199" cy="325482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vert270" wrap="square" anchor="ctr" anchorCtr="1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5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75" y="3101041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49827" y="1340768"/>
            <a:ext cx="5400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" name="Rectangle 4"/>
          <p:cNvSpPr/>
          <p:nvPr/>
        </p:nvSpPr>
        <p:spPr>
          <a:xfrm>
            <a:off x="1181585" y="1340768"/>
            <a:ext cx="499952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" name="Rectangle 5"/>
          <p:cNvSpPr/>
          <p:nvPr/>
        </p:nvSpPr>
        <p:spPr>
          <a:xfrm>
            <a:off x="1700434" y="1340768"/>
            <a:ext cx="5213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Rectangle 6"/>
          <p:cNvSpPr/>
          <p:nvPr/>
        </p:nvSpPr>
        <p:spPr>
          <a:xfrm>
            <a:off x="2233137" y="1340768"/>
            <a:ext cx="5400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" name="Rectangle 7"/>
          <p:cNvSpPr/>
          <p:nvPr/>
        </p:nvSpPr>
        <p:spPr>
          <a:xfrm>
            <a:off x="2780554" y="1340768"/>
            <a:ext cx="534946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Rectangle 8"/>
          <p:cNvSpPr/>
          <p:nvPr/>
        </p:nvSpPr>
        <p:spPr>
          <a:xfrm>
            <a:off x="3315500" y="1340769"/>
            <a:ext cx="5400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" name="Rectangle 9"/>
          <p:cNvSpPr/>
          <p:nvPr/>
        </p:nvSpPr>
        <p:spPr>
          <a:xfrm>
            <a:off x="3860674" y="1340769"/>
            <a:ext cx="5400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1" name="Rectangle 10"/>
          <p:cNvSpPr/>
          <p:nvPr/>
        </p:nvSpPr>
        <p:spPr>
          <a:xfrm>
            <a:off x="4400734" y="1340769"/>
            <a:ext cx="5400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Rectangle 11"/>
          <p:cNvSpPr/>
          <p:nvPr/>
        </p:nvSpPr>
        <p:spPr>
          <a:xfrm>
            <a:off x="4940794" y="1340768"/>
            <a:ext cx="540060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" name="Rectangle 12"/>
          <p:cNvSpPr/>
          <p:nvPr/>
        </p:nvSpPr>
        <p:spPr>
          <a:xfrm>
            <a:off x="5480853" y="1340769"/>
            <a:ext cx="554781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Rectangle 13"/>
          <p:cNvSpPr/>
          <p:nvPr/>
        </p:nvSpPr>
        <p:spPr>
          <a:xfrm>
            <a:off x="6035634" y="1340769"/>
            <a:ext cx="56180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" name="Rectangle 14"/>
          <p:cNvSpPr/>
          <p:nvPr/>
        </p:nvSpPr>
        <p:spPr>
          <a:xfrm>
            <a:off x="6597437" y="1340769"/>
            <a:ext cx="5400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7" name="Pentagon 16"/>
          <p:cNvSpPr/>
          <p:nvPr/>
        </p:nvSpPr>
        <p:spPr>
          <a:xfrm>
            <a:off x="7163602" y="1340769"/>
            <a:ext cx="978408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8" name="TextBox 17"/>
          <p:cNvSpPr txBox="1"/>
          <p:nvPr/>
        </p:nvSpPr>
        <p:spPr>
          <a:xfrm>
            <a:off x="359589" y="1485745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1980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36311" y="1497618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1990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64263" y="1485746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2000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7201" y="1492674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2010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0764" y="1505961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2020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0559" y="1497618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2030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8" y="2160954"/>
            <a:ext cx="1040338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07" y="2160954"/>
            <a:ext cx="873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81" y="2160954"/>
            <a:ext cx="515701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4151" y="2274738"/>
            <a:ext cx="563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LEP</a:t>
            </a:r>
            <a:endParaRPr lang="en-GB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97081" y="2293086"/>
            <a:ext cx="923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93663" y="2293086"/>
            <a:ext cx="950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Physics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7418" y="2301819"/>
            <a:ext cx="747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Upgr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79" y="3101041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35" y="3101040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22184" y="3196477"/>
            <a:ext cx="595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LHC</a:t>
            </a:r>
            <a:endParaRPr lang="en-GB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075765" y="3215322"/>
            <a:ext cx="1061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58140" y="3218890"/>
            <a:ext cx="950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Physics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21782" y="3228438"/>
            <a:ext cx="81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Proto.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67" y="3101041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1189887" y="3101041"/>
            <a:ext cx="9540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Design,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R&amp;D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88" y="3987198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49" y="3987198"/>
            <a:ext cx="121161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898988" y="4083232"/>
            <a:ext cx="958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HL-LHC</a:t>
            </a:r>
            <a:endParaRPr lang="en-GB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403163" y="4092529"/>
            <a:ext cx="1061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04454" y="4105047"/>
            <a:ext cx="950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Physics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30" y="3987198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0" name="TextBox 49"/>
          <p:cNvSpPr txBox="1"/>
          <p:nvPr/>
        </p:nvSpPr>
        <p:spPr>
          <a:xfrm>
            <a:off x="3128134" y="3978248"/>
            <a:ext cx="1537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Design,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R&amp;D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63" y="4929964"/>
            <a:ext cx="770787" cy="6058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28" y="4938914"/>
            <a:ext cx="123703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736987" y="5034948"/>
            <a:ext cx="71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endParaRPr lang="en-GB" sz="1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374171" y="4938914"/>
            <a:ext cx="113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73950" y="5056763"/>
            <a:ext cx="1045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Physics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58" y="4929964"/>
            <a:ext cx="698505" cy="6058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3632039" y="4953452"/>
            <a:ext cx="9610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Design,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R&amp;D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67" y="5771336"/>
            <a:ext cx="1158228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39" y="5773614"/>
            <a:ext cx="1130929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000667" y="5885120"/>
            <a:ext cx="96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HE-LHC</a:t>
            </a:r>
            <a:endParaRPr lang="en-GB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5504842" y="5894417"/>
            <a:ext cx="1061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69349" y="5942951"/>
            <a:ext cx="950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Physics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09" y="5771336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4229813" y="5780136"/>
            <a:ext cx="1537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Design,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R&amp;D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453336"/>
            <a:ext cx="2785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Source: L. Rossi. LMC 2011 (modified)</a:t>
            </a:r>
            <a:endParaRPr lang="en-GB" sz="1200" b="0" dirty="0"/>
          </a:p>
        </p:txBody>
      </p:sp>
      <p:sp>
        <p:nvSpPr>
          <p:cNvPr id="3" name="Rectangle 2"/>
          <p:cNvSpPr/>
          <p:nvPr/>
        </p:nvSpPr>
        <p:spPr>
          <a:xfrm>
            <a:off x="288561" y="4863665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i="1" dirty="0" smtClean="0">
                <a:solidFill>
                  <a:srgbClr val="FF0000"/>
                </a:solidFill>
              </a:rPr>
              <a:t>runs in </a:t>
            </a:r>
            <a:r>
              <a:rPr lang="en-US" sz="1400" i="1" dirty="0">
                <a:solidFill>
                  <a:srgbClr val="FF0000"/>
                </a:solidFill>
              </a:rPr>
              <a:t>parallel to </a:t>
            </a:r>
            <a:r>
              <a:rPr lang="en-US" sz="1400" i="1" dirty="0" smtClean="0">
                <a:solidFill>
                  <a:srgbClr val="FF0000"/>
                </a:solidFill>
              </a:rPr>
              <a:t>HL-LHC; tight R&amp;D </a:t>
            </a:r>
            <a:r>
              <a:rPr lang="en-US" sz="1400" i="1" dirty="0">
                <a:solidFill>
                  <a:srgbClr val="FF0000"/>
                </a:solidFill>
              </a:rPr>
              <a:t>schedule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232" y="5838231"/>
            <a:ext cx="2754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i="1" dirty="0">
                <a:solidFill>
                  <a:srgbClr val="FF0000"/>
                </a:solidFill>
              </a:rPr>
              <a:t>follows </a:t>
            </a:r>
            <a:r>
              <a:rPr lang="en-US" sz="1400" i="1" dirty="0" smtClean="0">
                <a:solidFill>
                  <a:srgbClr val="FF0000"/>
                </a:solidFill>
              </a:rPr>
              <a:t>HL-LHC; R&amp;D  &amp; </a:t>
            </a:r>
            <a:r>
              <a:rPr lang="en-US" sz="1400" i="1" dirty="0" err="1" smtClean="0">
                <a:solidFill>
                  <a:srgbClr val="FF0000"/>
                </a:solidFill>
              </a:rPr>
              <a:t>protot</a:t>
            </a:r>
            <a:r>
              <a:rPr lang="en-US" sz="1400" i="1" dirty="0" smtClean="0">
                <a:solidFill>
                  <a:srgbClr val="FF0000"/>
                </a:solidFill>
              </a:rPr>
              <a:t>. time &lt; for </a:t>
            </a:r>
            <a:r>
              <a:rPr lang="en-US" sz="1400" i="1" dirty="0">
                <a:solidFill>
                  <a:srgbClr val="FF0000"/>
                </a:solidFill>
              </a:rPr>
              <a:t>LHC</a:t>
            </a:r>
            <a:endParaRPr lang="en-GB" sz="1400" i="1" dirty="0">
              <a:solidFill>
                <a:srgbClr val="FF0000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04" y="5740068"/>
            <a:ext cx="1251074" cy="74449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830" y="5028922"/>
            <a:ext cx="803274" cy="4953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46" y="3114001"/>
            <a:ext cx="651046" cy="6204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5" y="3950152"/>
            <a:ext cx="1455885" cy="7025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43" y="2121613"/>
            <a:ext cx="743955" cy="73407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869349" y="1505961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2040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time line of </a:t>
            </a:r>
            <a:r>
              <a:rPr lang="en-US" dirty="0" smtClean="0">
                <a:cs typeface="Arial"/>
              </a:rPr>
              <a:t>CERN LHC tunnel (proto) projects </a:t>
            </a:r>
            <a:endParaRPr lang="en-GB" dirty="0">
              <a:cs typeface="Arial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3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HL-LHC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1143000"/>
            <a:ext cx="8964488" cy="845840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HL-LHC Final Goal: Given by </a:t>
            </a:r>
            <a:r>
              <a:rPr lang="fr-CH" dirty="0" smtClean="0"/>
              <a:t>Physics: 3000 </a:t>
            </a:r>
            <a:r>
              <a:rPr lang="fr-CH" dirty="0"/>
              <a:t>fb</a:t>
            </a:r>
            <a:r>
              <a:rPr lang="fr-CH" baseline="30000" dirty="0"/>
              <a:t>-1</a:t>
            </a:r>
            <a:r>
              <a:rPr lang="fr-CH" dirty="0"/>
              <a:t> in 10-12 years of </a:t>
            </a:r>
            <a:r>
              <a:rPr lang="fr-CH" dirty="0" smtClean="0"/>
              <a:t>running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FA004B2-1541-5046-B6F2-22AF56585712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200900" y="6381750"/>
            <a:ext cx="1943100" cy="320675"/>
          </a:xfrm>
          <a:prstGeom prst="rect">
            <a:avLst/>
          </a:prstGeom>
        </p:spPr>
        <p:txBody>
          <a:bodyPr/>
          <a:lstStyle/>
          <a:p>
            <a:r>
              <a:rPr lang="en-US" sz="1400" b="0" dirty="0" smtClean="0"/>
              <a:t>L. Rossi-16 Nov 2011</a:t>
            </a:r>
            <a:endParaRPr lang="en-US" sz="1400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672187" cy="423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5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HI-LUMI for HL-</a:t>
            </a:r>
            <a:r>
              <a:rPr lang="en-US" dirty="0" smtClean="0"/>
              <a:t>LHC: </a:t>
            </a:r>
            <a:r>
              <a:rPr lang="fr-CH" dirty="0" smtClean="0"/>
              <a:t>The HL composition</a:t>
            </a:r>
            <a:endParaRPr lang="en-GB" dirty="0"/>
          </a:p>
        </p:txBody>
      </p:sp>
      <p:pic>
        <p:nvPicPr>
          <p:cNvPr id="11" name="Picture 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6840067" cy="407590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339752" y="5301208"/>
            <a:ext cx="1102422" cy="5040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smtClean="0">
                <a:solidFill>
                  <a:schemeClr val="tx1"/>
                </a:solidFill>
              </a:rPr>
              <a:t>Collimation</a:t>
            </a:r>
          </a:p>
          <a:p>
            <a:pPr algn="ctr"/>
            <a:r>
              <a:rPr lang="fr-CH" sz="1400" b="1" dirty="0" smtClean="0">
                <a:solidFill>
                  <a:schemeClr val="tx1"/>
                </a:solidFill>
              </a:rPr>
              <a:t>Project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52120" y="5085184"/>
            <a:ext cx="1584176" cy="4320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err="1" smtClean="0">
                <a:solidFill>
                  <a:schemeClr val="tx1"/>
                </a:solidFill>
              </a:rPr>
              <a:t>Matching</a:t>
            </a:r>
            <a:r>
              <a:rPr lang="fr-CH" sz="1100" dirty="0" smtClean="0">
                <a:solidFill>
                  <a:schemeClr val="tx1"/>
                </a:solidFill>
              </a:rPr>
              <a:t> section and correctors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52120" y="5661248"/>
            <a:ext cx="1584176" cy="2880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err="1" smtClean="0">
                <a:solidFill>
                  <a:schemeClr val="tx1"/>
                </a:solidFill>
              </a:rPr>
              <a:t>Beam</a:t>
            </a:r>
            <a:r>
              <a:rPr lang="fr-CH" sz="1100" dirty="0" smtClean="0">
                <a:solidFill>
                  <a:schemeClr val="tx1"/>
                </a:solidFill>
              </a:rPr>
              <a:t> Diagnostics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7904" y="5301208"/>
            <a:ext cx="1584176" cy="504056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smtClean="0">
                <a:solidFill>
                  <a:schemeClr val="tx1"/>
                </a:solidFill>
              </a:rPr>
              <a:t>High Field </a:t>
            </a:r>
            <a:r>
              <a:rPr lang="fr-CH" sz="1100" dirty="0" err="1" smtClean="0">
                <a:solidFill>
                  <a:schemeClr val="tx1"/>
                </a:solidFill>
              </a:rPr>
              <a:t>Magnets</a:t>
            </a:r>
            <a:r>
              <a:rPr lang="fr-CH" sz="1100" dirty="0" smtClean="0">
                <a:solidFill>
                  <a:schemeClr val="tx1"/>
                </a:solidFill>
              </a:rPr>
              <a:t> R&amp;D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7904" y="5877272"/>
            <a:ext cx="1584176" cy="504056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b="1" dirty="0" smtClean="0">
                <a:solidFill>
                  <a:schemeClr val="tx1"/>
                </a:solidFill>
              </a:rPr>
              <a:t>HE-LHC </a:t>
            </a:r>
            <a:r>
              <a:rPr lang="fr-CH" sz="1100" b="1" dirty="0" err="1" smtClean="0">
                <a:solidFill>
                  <a:schemeClr val="tx1"/>
                </a:solidFill>
              </a:rPr>
              <a:t>Studies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52120" y="6093296"/>
            <a:ext cx="1584176" cy="36004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smtClean="0">
                <a:solidFill>
                  <a:schemeClr val="tx1"/>
                </a:solidFill>
              </a:rPr>
              <a:t>Hardware </a:t>
            </a:r>
            <a:r>
              <a:rPr lang="fr-CH" sz="1100" dirty="0" err="1" smtClean="0">
                <a:solidFill>
                  <a:schemeClr val="tx1"/>
                </a:solidFill>
              </a:rPr>
              <a:t>Commissioning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/>
          <a:lstStyle/>
          <a:p>
            <a:r>
              <a:rPr lang="en-US" sz="1600" b="0" dirty="0" smtClean="0"/>
              <a:t>L. Rossi -16 Nov 2011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1358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planning and forecast </a:t>
            </a:r>
            <a:r>
              <a:rPr lang="en-US" dirty="0"/>
              <a:t>for the next 10 years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085292" cy="53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56376" y="1700808"/>
            <a:ext cx="838199" cy="325482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vert270" wrap="square" anchor="ctr" anchorCtr="1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7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LS1: go to the full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712968" cy="1584176"/>
          </a:xfrm>
        </p:spPr>
        <p:txBody>
          <a:bodyPr/>
          <a:lstStyle/>
          <a:p>
            <a:r>
              <a:rPr lang="en-US" dirty="0" smtClean="0"/>
              <a:t>Consolidation of the splices (soldering connections between the magnets):    </a:t>
            </a:r>
          </a:p>
          <a:p>
            <a:r>
              <a:rPr lang="en-US" dirty="0"/>
              <a:t>Replace magnets with an issue</a:t>
            </a:r>
          </a:p>
          <a:p>
            <a:r>
              <a:rPr lang="en-US" dirty="0" smtClean="0"/>
              <a:t>Repair known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221088"/>
            <a:ext cx="3024336" cy="171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>
            <a:spLocks/>
          </p:cNvSpPr>
          <p:nvPr/>
        </p:nvSpPr>
        <p:spPr bwMode="auto">
          <a:xfrm>
            <a:off x="4716016" y="1772816"/>
            <a:ext cx="44279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tx2"/>
                </a:solidFill>
              </a:rPr>
              <a:t>Total magnet to magnet interconnects in the machine: 1 695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tx2"/>
                </a:solidFill>
              </a:rPr>
              <a:t>Total 13 kA splices: 10 170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tx2"/>
                </a:solidFill>
              </a:rPr>
              <a:t>Number </a:t>
            </a:r>
            <a:r>
              <a:rPr lang="en-US" sz="1600" b="0" dirty="0">
                <a:solidFill>
                  <a:schemeClr val="tx2"/>
                </a:solidFill>
              </a:rPr>
              <a:t>of splices to be redone: ~1 500 (15%)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0" dirty="0">
                <a:solidFill>
                  <a:schemeClr val="tx2"/>
                </a:solidFill>
              </a:rPr>
              <a:t>Number of shunts to be applied:  </a:t>
            </a:r>
            <a:r>
              <a:rPr lang="en-US" sz="1600" b="0" dirty="0" smtClean="0">
                <a:solidFill>
                  <a:schemeClr val="tx2"/>
                </a:solidFill>
              </a:rPr>
              <a:t>&gt; 27 </a:t>
            </a:r>
            <a:r>
              <a:rPr lang="en-US" sz="1600" b="0" dirty="0">
                <a:solidFill>
                  <a:schemeClr val="tx2"/>
                </a:solidFill>
              </a:rPr>
              <a:t>000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8506" y="4221088"/>
            <a:ext cx="3515493" cy="2636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35426" t="47196" r="14092" b="20588"/>
          <a:stretch/>
        </p:blipFill>
        <p:spPr bwMode="auto">
          <a:xfrm>
            <a:off x="7884368" y="3573016"/>
            <a:ext cx="1026000" cy="5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\\cern.ch\dfs\Users\s\savary\Documents\My Pictures\2011-11-24\0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25057" b="42659"/>
          <a:stretch/>
        </p:blipFill>
        <p:spPr bwMode="auto">
          <a:xfrm>
            <a:off x="323528" y="5914129"/>
            <a:ext cx="272616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67544" y="2276872"/>
            <a:ext cx="4104456" cy="2341374"/>
            <a:chOff x="0" y="1371600"/>
            <a:chExt cx="4648201" cy="2651551"/>
          </a:xfrm>
        </p:grpSpPr>
        <p:pic>
          <p:nvPicPr>
            <p:cNvPr id="15" name="Picture 2" descr="\\cern.ch\dfs\Users\s\savary\Documents\LMF Interconnection\Material for Main Splices Review\Image dipole splice with surface milling.bmp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29" b="16311"/>
            <a:stretch/>
          </p:blipFill>
          <p:spPr bwMode="auto">
            <a:xfrm>
              <a:off x="1" y="1371600"/>
              <a:ext cx="4641449" cy="133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\\cern.ch\dfs\Users\s\savary\Documents\LMF Interconnection\Material for Main Splices Review\Image dipole splice with shunts separated.bmp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00" b="16039"/>
            <a:stretch/>
          </p:blipFill>
          <p:spPr bwMode="auto">
            <a:xfrm>
              <a:off x="1" y="2057400"/>
              <a:ext cx="4648200" cy="128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\\cern.ch\dfs\Users\s\savary\Documents\LMF Interconnection\Material for Main Splices Review\Image dipole splice with shunts.bmp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10" b="16430"/>
            <a:stretch/>
          </p:blipFill>
          <p:spPr bwMode="auto">
            <a:xfrm>
              <a:off x="0" y="2667000"/>
              <a:ext cx="4648201" cy="135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622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96752"/>
            <a:ext cx="4644752" cy="42934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latin typeface="Algerian" pitchFamily="82" charset="0"/>
              </a:rPr>
              <a:t>Start at P5 / clockwise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544" y="1412776"/>
            <a:ext cx="8604448" cy="5267672"/>
            <a:chOff x="0" y="533400"/>
            <a:chExt cx="9144000" cy="5715000"/>
          </a:xfrm>
        </p:grpSpPr>
        <p:sp>
          <p:nvSpPr>
            <p:cNvPr id="6" name="Oval 5"/>
            <p:cNvSpPr/>
            <p:nvPr/>
          </p:nvSpPr>
          <p:spPr bwMode="auto">
            <a:xfrm>
              <a:off x="304800" y="838200"/>
              <a:ext cx="8534400" cy="5105400"/>
            </a:xfrm>
            <a:prstGeom prst="ellipse">
              <a:avLst/>
            </a:prstGeom>
            <a:noFill/>
            <a:ln w="1270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7-Point Star 6"/>
            <p:cNvSpPr/>
            <p:nvPr/>
          </p:nvSpPr>
          <p:spPr bwMode="auto">
            <a:xfrm>
              <a:off x="4419600" y="533400"/>
              <a:ext cx="533400" cy="609600"/>
            </a:xfrm>
            <a:prstGeom prst="star7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normalizeH="0" baseline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5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7-Point Star 7"/>
            <p:cNvSpPr/>
            <p:nvPr/>
          </p:nvSpPr>
          <p:spPr bwMode="auto">
            <a:xfrm>
              <a:off x="4419600" y="5638800"/>
              <a:ext cx="533400" cy="609600"/>
            </a:xfrm>
            <a:prstGeom prst="star7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1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7-Point Star 8"/>
            <p:cNvSpPr/>
            <p:nvPr/>
          </p:nvSpPr>
          <p:spPr bwMode="auto">
            <a:xfrm>
              <a:off x="6781800" y="5105400"/>
              <a:ext cx="533400" cy="609600"/>
            </a:xfrm>
            <a:prstGeom prst="star7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8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7-Point Star 9"/>
            <p:cNvSpPr/>
            <p:nvPr/>
          </p:nvSpPr>
          <p:spPr bwMode="auto">
            <a:xfrm>
              <a:off x="1752600" y="5105400"/>
              <a:ext cx="533400" cy="609600"/>
            </a:xfrm>
            <a:prstGeom prst="star7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2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Regular Pentagon 10"/>
            <p:cNvSpPr/>
            <p:nvPr/>
          </p:nvSpPr>
          <p:spPr bwMode="auto">
            <a:xfrm>
              <a:off x="0" y="3124200"/>
              <a:ext cx="609600" cy="533400"/>
            </a:xfrm>
            <a:prstGeom prst="pent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normalizeH="0" baseline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3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egular Pentagon 11"/>
            <p:cNvSpPr/>
            <p:nvPr/>
          </p:nvSpPr>
          <p:spPr bwMode="auto">
            <a:xfrm>
              <a:off x="1828800" y="1143000"/>
              <a:ext cx="609600" cy="533400"/>
            </a:xfrm>
            <a:prstGeom prst="pent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4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egular Pentagon 12"/>
            <p:cNvSpPr/>
            <p:nvPr/>
          </p:nvSpPr>
          <p:spPr bwMode="auto">
            <a:xfrm>
              <a:off x="8534400" y="3124200"/>
              <a:ext cx="609600" cy="533400"/>
            </a:xfrm>
            <a:prstGeom prst="pent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7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egular Pentagon 13"/>
            <p:cNvSpPr/>
            <p:nvPr/>
          </p:nvSpPr>
          <p:spPr bwMode="auto">
            <a:xfrm>
              <a:off x="6781800" y="1143000"/>
              <a:ext cx="609600" cy="533400"/>
            </a:xfrm>
            <a:prstGeom prst="pent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6</a:t>
              </a:r>
              <a:endParaRPr kumimoji="0" lang="en-US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048000" y="2099846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Isosceles Triangle 15"/>
            <p:cNvSpPr/>
            <p:nvPr/>
          </p:nvSpPr>
          <p:spPr bwMode="auto">
            <a:xfrm>
              <a:off x="5257800" y="1600200"/>
              <a:ext cx="152400" cy="152400"/>
            </a:xfrm>
            <a:prstGeom prst="triangl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3800" y="2023646"/>
              <a:ext cx="1685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High inner splice</a:t>
              </a:r>
              <a:endParaRPr lang="en-US" sz="1600" b="0" dirty="0"/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3505200" y="1600200"/>
              <a:ext cx="304800" cy="152400"/>
            </a:xfrm>
            <a:prstGeom prst="round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0200" y="1490246"/>
              <a:ext cx="523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SSS</a:t>
              </a:r>
              <a:endParaRPr lang="en-US" sz="1600" b="0" dirty="0"/>
            </a:p>
          </p:txBody>
        </p:sp>
        <p:sp>
          <p:nvSpPr>
            <p:cNvPr id="20" name="Isosceles Triangle 19"/>
            <p:cNvSpPr/>
            <p:nvPr/>
          </p:nvSpPr>
          <p:spPr bwMode="auto">
            <a:xfrm>
              <a:off x="3429000" y="2099846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3048000" y="2404646"/>
              <a:ext cx="304800" cy="152400"/>
            </a:xfrm>
            <a:prstGeom prst="roundRect">
              <a:avLst/>
            </a:prstGeom>
            <a:solidFill>
              <a:srgbClr val="92D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895600" y="56388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3276600" y="57150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429000" y="59436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3352800" y="57912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1295400" y="51054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33400" y="43434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1219200" y="5029200"/>
              <a:ext cx="304800" cy="152400"/>
            </a:xfrm>
            <a:prstGeom prst="roundRect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Isosceles Triangle 28"/>
            <p:cNvSpPr/>
            <p:nvPr/>
          </p:nvSpPr>
          <p:spPr bwMode="auto">
            <a:xfrm>
              <a:off x="304800" y="2895600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1371600" y="1600200"/>
              <a:ext cx="304800" cy="152400"/>
            </a:xfrm>
            <a:prstGeom prst="roundRect">
              <a:avLst/>
            </a:prstGeom>
            <a:solidFill>
              <a:srgbClr val="92D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3800" y="2328446"/>
              <a:ext cx="12950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Highest leak</a:t>
              </a:r>
              <a:endParaRPr lang="en-US" sz="1600" b="0" dirty="0"/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3048000" y="2709446"/>
              <a:ext cx="304800" cy="152400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33800" y="2599492"/>
              <a:ext cx="23101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Electrical integrity issue</a:t>
              </a:r>
              <a:endParaRPr lang="en-US" sz="1600" b="0" dirty="0"/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3429000" y="2709446"/>
              <a:ext cx="304800" cy="152400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7924800" y="4724400"/>
              <a:ext cx="304800" cy="152400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8229600" y="4495800"/>
              <a:ext cx="304800" cy="152400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2667000" y="990600"/>
              <a:ext cx="304800" cy="152400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3048000" y="914400"/>
              <a:ext cx="304800" cy="152400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" name="Group 41"/>
            <p:cNvGrpSpPr/>
            <p:nvPr/>
          </p:nvGrpSpPr>
          <p:grpSpPr>
            <a:xfrm>
              <a:off x="3810000" y="5791200"/>
              <a:ext cx="533400" cy="381000"/>
              <a:chOff x="3886200" y="5257800"/>
              <a:chExt cx="533400" cy="381000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3886200" y="5257800"/>
                <a:ext cx="533400" cy="381000"/>
              </a:xfrm>
              <a:prstGeom prst="roundRect">
                <a:avLst/>
              </a:prstGeom>
              <a:solidFill>
                <a:srgbClr val="0000FF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 bwMode="auto">
              <a:xfrm>
                <a:off x="4000500" y="5372100"/>
                <a:ext cx="304800" cy="152400"/>
              </a:xfrm>
              <a:prstGeom prst="roundRect">
                <a:avLst/>
              </a:prstGeom>
              <a:solidFill>
                <a:srgbClr val="FFFF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45" name="Rounded Rectangle 44"/>
            <p:cNvSpPr/>
            <p:nvPr/>
          </p:nvSpPr>
          <p:spPr bwMode="auto">
            <a:xfrm>
              <a:off x="3657600" y="5867400"/>
              <a:ext cx="304800" cy="152400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3" name="Isosceles Triangle 52"/>
            <p:cNvSpPr/>
            <p:nvPr/>
          </p:nvSpPr>
          <p:spPr bwMode="auto">
            <a:xfrm>
              <a:off x="3124200" y="3319046"/>
              <a:ext cx="152400" cy="152400"/>
            </a:xfrm>
            <a:prstGeom prst="triangl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733800" y="3251538"/>
              <a:ext cx="1285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Beam optics</a:t>
              </a:r>
              <a:endParaRPr lang="en-US" sz="1600" b="0" dirty="0"/>
            </a:p>
          </p:txBody>
        </p:sp>
        <p:sp>
          <p:nvSpPr>
            <p:cNvPr id="55" name="Isosceles Triangle 54"/>
            <p:cNvSpPr/>
            <p:nvPr/>
          </p:nvSpPr>
          <p:spPr bwMode="auto">
            <a:xfrm>
              <a:off x="914400" y="1905000"/>
              <a:ext cx="152400" cy="152400"/>
            </a:xfrm>
            <a:prstGeom prst="triangl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Isosceles Triangle 55"/>
            <p:cNvSpPr/>
            <p:nvPr/>
          </p:nvSpPr>
          <p:spPr bwMode="auto">
            <a:xfrm>
              <a:off x="609600" y="2286000"/>
              <a:ext cx="152400" cy="152400"/>
            </a:xfrm>
            <a:prstGeom prst="triangl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9" name="Isosceles Triangle 58"/>
            <p:cNvSpPr/>
            <p:nvPr/>
          </p:nvSpPr>
          <p:spPr bwMode="auto">
            <a:xfrm>
              <a:off x="7391400" y="5181600"/>
              <a:ext cx="152400" cy="152400"/>
            </a:xfrm>
            <a:prstGeom prst="triangle">
              <a:avLst/>
            </a:prstGeom>
            <a:solidFill>
              <a:srgbClr val="FFCC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43200" y="4953000"/>
              <a:ext cx="39276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Spread all around : work on leaks, PIMs, </a:t>
              </a:r>
              <a:endParaRPr lang="en-US" sz="1600" b="0" dirty="0"/>
            </a:p>
          </p:txBody>
        </p:sp>
        <p:sp>
          <p:nvSpPr>
            <p:cNvPr id="62" name="Diamond 61"/>
            <p:cNvSpPr/>
            <p:nvPr/>
          </p:nvSpPr>
          <p:spPr bwMode="auto">
            <a:xfrm>
              <a:off x="3124200" y="3590092"/>
              <a:ext cx="152400" cy="228600"/>
            </a:xfrm>
            <a:prstGeom prst="diamo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3800" y="3513892"/>
              <a:ext cx="17848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SAM (He, DN160)</a:t>
              </a:r>
              <a:endParaRPr lang="en-US" sz="1600" b="0" dirty="0"/>
            </a:p>
          </p:txBody>
        </p:sp>
        <p:sp>
          <p:nvSpPr>
            <p:cNvPr id="64" name="Diamond 63"/>
            <p:cNvSpPr/>
            <p:nvPr/>
          </p:nvSpPr>
          <p:spPr bwMode="auto">
            <a:xfrm>
              <a:off x="7543800" y="5029200"/>
              <a:ext cx="152400" cy="228600"/>
            </a:xfrm>
            <a:prstGeom prst="diamo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Diamond 64"/>
            <p:cNvSpPr/>
            <p:nvPr/>
          </p:nvSpPr>
          <p:spPr bwMode="auto">
            <a:xfrm>
              <a:off x="1600200" y="5181600"/>
              <a:ext cx="152400" cy="228600"/>
            </a:xfrm>
            <a:prstGeom prst="diamo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" name="Flowchart: Terminator 65"/>
            <p:cNvSpPr/>
            <p:nvPr/>
          </p:nvSpPr>
          <p:spPr bwMode="auto">
            <a:xfrm>
              <a:off x="3200400" y="3894892"/>
              <a:ext cx="304800" cy="76200"/>
            </a:xfrm>
            <a:prstGeom prst="flowChartTerminator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33800" y="3818692"/>
              <a:ext cx="1359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Y-lines repair</a:t>
              </a:r>
              <a:endParaRPr lang="en-US" sz="1600" b="0" dirty="0"/>
            </a:p>
          </p:txBody>
        </p:sp>
        <p:sp>
          <p:nvSpPr>
            <p:cNvPr id="68" name="Flowchart: Terminator 67"/>
            <p:cNvSpPr/>
            <p:nvPr/>
          </p:nvSpPr>
          <p:spPr bwMode="auto">
            <a:xfrm rot="17679355">
              <a:off x="8480203" y="4154899"/>
              <a:ext cx="304800" cy="76200"/>
            </a:xfrm>
            <a:prstGeom prst="flowChartTerminator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Flowchart: Terminator 68"/>
            <p:cNvSpPr/>
            <p:nvPr/>
          </p:nvSpPr>
          <p:spPr bwMode="auto">
            <a:xfrm rot="20337749">
              <a:off x="6019800" y="5715000"/>
              <a:ext cx="304800" cy="76200"/>
            </a:xfrm>
            <a:prstGeom prst="flowChartTerminator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Flowchart: Stored Data 69"/>
            <p:cNvSpPr/>
            <p:nvPr/>
          </p:nvSpPr>
          <p:spPr bwMode="auto">
            <a:xfrm>
              <a:off x="2971800" y="4123492"/>
              <a:ext cx="304800" cy="76200"/>
            </a:xfrm>
            <a:prstGeom prst="flowChartOnlineStorag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733800" y="4047292"/>
              <a:ext cx="28621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CC Consolidation / Inspection</a:t>
              </a:r>
              <a:endParaRPr lang="en-US" sz="1600" b="0" dirty="0"/>
            </a:p>
          </p:txBody>
        </p:sp>
        <p:sp>
          <p:nvSpPr>
            <p:cNvPr id="72" name="Flowchart: Stored Data 71"/>
            <p:cNvSpPr/>
            <p:nvPr/>
          </p:nvSpPr>
          <p:spPr bwMode="auto">
            <a:xfrm>
              <a:off x="3352800" y="4123492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3" name="Flowchart: Stored Data 72"/>
            <p:cNvSpPr/>
            <p:nvPr/>
          </p:nvSpPr>
          <p:spPr bwMode="auto">
            <a:xfrm>
              <a:off x="5181600" y="5867400"/>
              <a:ext cx="304800" cy="76200"/>
            </a:xfrm>
            <a:prstGeom prst="flowChartOnlineStorag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4" name="Flowchart: Stored Data 73"/>
            <p:cNvSpPr/>
            <p:nvPr/>
          </p:nvSpPr>
          <p:spPr bwMode="auto">
            <a:xfrm rot="3647686">
              <a:off x="381000" y="4114800"/>
              <a:ext cx="304800" cy="76200"/>
            </a:xfrm>
            <a:prstGeom prst="flowChartOnlineStorag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5" name="Flowchart: Stored Data 74"/>
            <p:cNvSpPr/>
            <p:nvPr/>
          </p:nvSpPr>
          <p:spPr bwMode="auto">
            <a:xfrm rot="17285686">
              <a:off x="8610600" y="38100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6" name="Flowchart: Stored Data 75"/>
            <p:cNvSpPr/>
            <p:nvPr/>
          </p:nvSpPr>
          <p:spPr bwMode="auto">
            <a:xfrm rot="12939900">
              <a:off x="7543800" y="16002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7" name="Flowchart: Stored Data 76"/>
            <p:cNvSpPr/>
            <p:nvPr/>
          </p:nvSpPr>
          <p:spPr bwMode="auto">
            <a:xfrm rot="9365292">
              <a:off x="2357739" y="1144938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Flowchart: Stored Data 77"/>
            <p:cNvSpPr/>
            <p:nvPr/>
          </p:nvSpPr>
          <p:spPr bwMode="auto">
            <a:xfrm rot="8933722">
              <a:off x="1513898" y="1523244"/>
              <a:ext cx="304800" cy="45719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9" name="Flowchart: Stored Data 78"/>
            <p:cNvSpPr/>
            <p:nvPr/>
          </p:nvSpPr>
          <p:spPr bwMode="auto">
            <a:xfrm rot="6130228">
              <a:off x="297973" y="2709707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Flowchart: Stored Data 79"/>
            <p:cNvSpPr/>
            <p:nvPr/>
          </p:nvSpPr>
          <p:spPr bwMode="auto">
            <a:xfrm>
              <a:off x="1600200" y="51054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1" name="Flowchart: Stored Data 80"/>
            <p:cNvSpPr/>
            <p:nvPr/>
          </p:nvSpPr>
          <p:spPr bwMode="auto">
            <a:xfrm>
              <a:off x="2438400" y="55626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Flowchart: Stored Data 81"/>
            <p:cNvSpPr/>
            <p:nvPr/>
          </p:nvSpPr>
          <p:spPr bwMode="auto">
            <a:xfrm>
              <a:off x="4114800" y="57150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3" name="Flowchart: Stored Data 82"/>
            <p:cNvSpPr/>
            <p:nvPr/>
          </p:nvSpPr>
          <p:spPr bwMode="auto">
            <a:xfrm rot="20468859">
              <a:off x="6400800" y="56388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Flowchart: Stored Data 83"/>
            <p:cNvSpPr/>
            <p:nvPr/>
          </p:nvSpPr>
          <p:spPr bwMode="auto">
            <a:xfrm rot="10800000">
              <a:off x="3810000" y="8382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" name="Flowchart: Stored Data 84"/>
            <p:cNvSpPr/>
            <p:nvPr/>
          </p:nvSpPr>
          <p:spPr bwMode="auto">
            <a:xfrm rot="10800000">
              <a:off x="5105400" y="83820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Flowchart: Stored Data 85"/>
            <p:cNvSpPr/>
            <p:nvPr/>
          </p:nvSpPr>
          <p:spPr bwMode="auto">
            <a:xfrm rot="11906097">
              <a:off x="6477000" y="1113038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" name="Flowchart: Stored Data 86"/>
            <p:cNvSpPr/>
            <p:nvPr/>
          </p:nvSpPr>
          <p:spPr bwMode="auto">
            <a:xfrm rot="15505619">
              <a:off x="8604230" y="2901110"/>
              <a:ext cx="304800" cy="76200"/>
            </a:xfrm>
            <a:prstGeom prst="flowChartOnlineStorage">
              <a:avLst/>
            </a:prstGeom>
            <a:solidFill>
              <a:srgbClr val="BEFAD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" name="Flowchart: Stored Data 87"/>
            <p:cNvSpPr/>
            <p:nvPr/>
          </p:nvSpPr>
          <p:spPr bwMode="auto">
            <a:xfrm rot="20169475">
              <a:off x="7698596" y="5011352"/>
              <a:ext cx="304800" cy="76200"/>
            </a:xfrm>
            <a:prstGeom prst="flowChartOnlineStorag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762001" y="3733800"/>
              <a:ext cx="1066800" cy="1295400"/>
            </a:xfrm>
            <a:custGeom>
              <a:avLst/>
              <a:gdLst>
                <a:gd name="connsiteX0" fmla="*/ 1352550 w 1352550"/>
                <a:gd name="connsiteY0" fmla="*/ 1487487 h 1487487"/>
                <a:gd name="connsiteX1" fmla="*/ 762000 w 1352550"/>
                <a:gd name="connsiteY1" fmla="*/ 1306512 h 1487487"/>
                <a:gd name="connsiteX2" fmla="*/ 352425 w 1352550"/>
                <a:gd name="connsiteY2" fmla="*/ 820737 h 1487487"/>
                <a:gd name="connsiteX3" fmla="*/ 133350 w 1352550"/>
                <a:gd name="connsiteY3" fmla="*/ 420687 h 1487487"/>
                <a:gd name="connsiteX4" fmla="*/ 38100 w 1352550"/>
                <a:gd name="connsiteY4" fmla="*/ 68262 h 1487487"/>
                <a:gd name="connsiteX5" fmla="*/ 0 w 1352550"/>
                <a:gd name="connsiteY5" fmla="*/ 11112 h 148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550" h="1487487">
                  <a:moveTo>
                    <a:pt x="1352550" y="1487487"/>
                  </a:moveTo>
                  <a:cubicBezTo>
                    <a:pt x="1140618" y="1452562"/>
                    <a:pt x="928687" y="1417637"/>
                    <a:pt x="762000" y="1306512"/>
                  </a:cubicBezTo>
                  <a:cubicBezTo>
                    <a:pt x="595313" y="1195387"/>
                    <a:pt x="457200" y="968374"/>
                    <a:pt x="352425" y="820737"/>
                  </a:cubicBezTo>
                  <a:cubicBezTo>
                    <a:pt x="247650" y="673100"/>
                    <a:pt x="185738" y="546100"/>
                    <a:pt x="133350" y="420687"/>
                  </a:cubicBezTo>
                  <a:cubicBezTo>
                    <a:pt x="80963" y="295275"/>
                    <a:pt x="60325" y="136524"/>
                    <a:pt x="38100" y="68262"/>
                  </a:cubicBezTo>
                  <a:cubicBezTo>
                    <a:pt x="15875" y="0"/>
                    <a:pt x="7937" y="5556"/>
                    <a:pt x="0" y="11112"/>
                  </a:cubicBezTo>
                </a:path>
              </a:pathLst>
            </a:cu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 rot="18539083">
              <a:off x="3132028" y="4178793"/>
              <a:ext cx="317793" cy="367833"/>
            </a:xfrm>
            <a:custGeom>
              <a:avLst/>
              <a:gdLst>
                <a:gd name="connsiteX0" fmla="*/ 1352550 w 1352550"/>
                <a:gd name="connsiteY0" fmla="*/ 1487487 h 1487487"/>
                <a:gd name="connsiteX1" fmla="*/ 762000 w 1352550"/>
                <a:gd name="connsiteY1" fmla="*/ 1306512 h 1487487"/>
                <a:gd name="connsiteX2" fmla="*/ 352425 w 1352550"/>
                <a:gd name="connsiteY2" fmla="*/ 820737 h 1487487"/>
                <a:gd name="connsiteX3" fmla="*/ 133350 w 1352550"/>
                <a:gd name="connsiteY3" fmla="*/ 420687 h 1487487"/>
                <a:gd name="connsiteX4" fmla="*/ 38100 w 1352550"/>
                <a:gd name="connsiteY4" fmla="*/ 68262 h 1487487"/>
                <a:gd name="connsiteX5" fmla="*/ 0 w 1352550"/>
                <a:gd name="connsiteY5" fmla="*/ 11112 h 148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550" h="1487487">
                  <a:moveTo>
                    <a:pt x="1352550" y="1487487"/>
                  </a:moveTo>
                  <a:cubicBezTo>
                    <a:pt x="1140618" y="1452562"/>
                    <a:pt x="928687" y="1417637"/>
                    <a:pt x="762000" y="1306512"/>
                  </a:cubicBezTo>
                  <a:cubicBezTo>
                    <a:pt x="595313" y="1195387"/>
                    <a:pt x="457200" y="968374"/>
                    <a:pt x="352425" y="820737"/>
                  </a:cubicBezTo>
                  <a:cubicBezTo>
                    <a:pt x="247650" y="673100"/>
                    <a:pt x="185738" y="546100"/>
                    <a:pt x="133350" y="420687"/>
                  </a:cubicBezTo>
                  <a:cubicBezTo>
                    <a:pt x="80963" y="295275"/>
                    <a:pt x="60325" y="136524"/>
                    <a:pt x="38100" y="68262"/>
                  </a:cubicBezTo>
                  <a:cubicBezTo>
                    <a:pt x="15875" y="0"/>
                    <a:pt x="7937" y="5556"/>
                    <a:pt x="0" y="11112"/>
                  </a:cubicBezTo>
                </a:path>
              </a:pathLst>
            </a:cu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733800" y="4275892"/>
              <a:ext cx="18976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DN 200 installation</a:t>
              </a:r>
              <a:endParaRPr lang="en-US" sz="1600" b="0" dirty="0"/>
            </a:p>
          </p:txBody>
        </p:sp>
        <p:sp>
          <p:nvSpPr>
            <p:cNvPr id="92" name="Freeform 91"/>
            <p:cNvSpPr/>
            <p:nvPr/>
          </p:nvSpPr>
          <p:spPr bwMode="auto">
            <a:xfrm rot="16761930">
              <a:off x="7147938" y="3778373"/>
              <a:ext cx="1565086" cy="1143515"/>
            </a:xfrm>
            <a:custGeom>
              <a:avLst/>
              <a:gdLst>
                <a:gd name="connsiteX0" fmla="*/ 1352550 w 1352550"/>
                <a:gd name="connsiteY0" fmla="*/ 1487487 h 1487487"/>
                <a:gd name="connsiteX1" fmla="*/ 762000 w 1352550"/>
                <a:gd name="connsiteY1" fmla="*/ 1306512 h 1487487"/>
                <a:gd name="connsiteX2" fmla="*/ 352425 w 1352550"/>
                <a:gd name="connsiteY2" fmla="*/ 820737 h 1487487"/>
                <a:gd name="connsiteX3" fmla="*/ 133350 w 1352550"/>
                <a:gd name="connsiteY3" fmla="*/ 420687 h 1487487"/>
                <a:gd name="connsiteX4" fmla="*/ 38100 w 1352550"/>
                <a:gd name="connsiteY4" fmla="*/ 68262 h 1487487"/>
                <a:gd name="connsiteX5" fmla="*/ 0 w 1352550"/>
                <a:gd name="connsiteY5" fmla="*/ 11112 h 148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550" h="1487487">
                  <a:moveTo>
                    <a:pt x="1352550" y="1487487"/>
                  </a:moveTo>
                  <a:cubicBezTo>
                    <a:pt x="1140618" y="1452562"/>
                    <a:pt x="928687" y="1417637"/>
                    <a:pt x="762000" y="1306512"/>
                  </a:cubicBezTo>
                  <a:cubicBezTo>
                    <a:pt x="595313" y="1195387"/>
                    <a:pt x="457200" y="968374"/>
                    <a:pt x="352425" y="820737"/>
                  </a:cubicBezTo>
                  <a:cubicBezTo>
                    <a:pt x="247650" y="673100"/>
                    <a:pt x="185738" y="546100"/>
                    <a:pt x="133350" y="420687"/>
                  </a:cubicBezTo>
                  <a:cubicBezTo>
                    <a:pt x="80963" y="295275"/>
                    <a:pt x="60325" y="136524"/>
                    <a:pt x="38100" y="68262"/>
                  </a:cubicBezTo>
                  <a:cubicBezTo>
                    <a:pt x="15875" y="0"/>
                    <a:pt x="7937" y="5556"/>
                    <a:pt x="0" y="11112"/>
                  </a:cubicBezTo>
                </a:path>
              </a:pathLst>
            </a:cu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5067300" y="5467350"/>
              <a:ext cx="1647825" cy="288925"/>
            </a:xfrm>
            <a:custGeom>
              <a:avLst/>
              <a:gdLst>
                <a:gd name="connsiteX0" fmla="*/ 0 w 1647825"/>
                <a:gd name="connsiteY0" fmla="*/ 285750 h 288925"/>
                <a:gd name="connsiteX1" fmla="*/ 419100 w 1647825"/>
                <a:gd name="connsiteY1" fmla="*/ 276225 h 288925"/>
                <a:gd name="connsiteX2" fmla="*/ 876300 w 1647825"/>
                <a:gd name="connsiteY2" fmla="*/ 209550 h 288925"/>
                <a:gd name="connsiteX3" fmla="*/ 1647825 w 1647825"/>
                <a:gd name="connsiteY3" fmla="*/ 0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88925">
                  <a:moveTo>
                    <a:pt x="0" y="285750"/>
                  </a:moveTo>
                  <a:cubicBezTo>
                    <a:pt x="136525" y="287337"/>
                    <a:pt x="273050" y="288925"/>
                    <a:pt x="419100" y="276225"/>
                  </a:cubicBezTo>
                  <a:cubicBezTo>
                    <a:pt x="565150" y="263525"/>
                    <a:pt x="671513" y="255588"/>
                    <a:pt x="876300" y="209550"/>
                  </a:cubicBezTo>
                  <a:cubicBezTo>
                    <a:pt x="1081088" y="163513"/>
                    <a:pt x="1364456" y="81756"/>
                    <a:pt x="1647825" y="0"/>
                  </a:cubicBezTo>
                </a:path>
              </a:pathLst>
            </a:cu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 rot="10800000">
              <a:off x="2667000" y="990600"/>
              <a:ext cx="1647825" cy="304800"/>
            </a:xfrm>
            <a:custGeom>
              <a:avLst/>
              <a:gdLst>
                <a:gd name="connsiteX0" fmla="*/ 0 w 1647825"/>
                <a:gd name="connsiteY0" fmla="*/ 285750 h 288925"/>
                <a:gd name="connsiteX1" fmla="*/ 419100 w 1647825"/>
                <a:gd name="connsiteY1" fmla="*/ 276225 h 288925"/>
                <a:gd name="connsiteX2" fmla="*/ 876300 w 1647825"/>
                <a:gd name="connsiteY2" fmla="*/ 209550 h 288925"/>
                <a:gd name="connsiteX3" fmla="*/ 1647825 w 1647825"/>
                <a:gd name="connsiteY3" fmla="*/ 0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88925">
                  <a:moveTo>
                    <a:pt x="0" y="285750"/>
                  </a:moveTo>
                  <a:cubicBezTo>
                    <a:pt x="136525" y="287337"/>
                    <a:pt x="273050" y="288925"/>
                    <a:pt x="419100" y="276225"/>
                  </a:cubicBezTo>
                  <a:cubicBezTo>
                    <a:pt x="565150" y="263525"/>
                    <a:pt x="671513" y="255588"/>
                    <a:pt x="876300" y="209550"/>
                  </a:cubicBezTo>
                  <a:cubicBezTo>
                    <a:pt x="1081088" y="163513"/>
                    <a:pt x="1364456" y="81756"/>
                    <a:pt x="1647825" y="0"/>
                  </a:cubicBezTo>
                </a:path>
              </a:pathLst>
            </a:custGeom>
            <a:noFill/>
            <a:ln w="508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5" name="Multiply 94"/>
            <p:cNvSpPr/>
            <p:nvPr/>
          </p:nvSpPr>
          <p:spPr bwMode="auto">
            <a:xfrm>
              <a:off x="3429000" y="4580692"/>
              <a:ext cx="381000" cy="228600"/>
            </a:xfrm>
            <a:prstGeom prst="mathMultiply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Multiply 95"/>
            <p:cNvSpPr/>
            <p:nvPr/>
          </p:nvSpPr>
          <p:spPr bwMode="auto">
            <a:xfrm>
              <a:off x="4800600" y="914400"/>
              <a:ext cx="381000" cy="228600"/>
            </a:xfrm>
            <a:prstGeom prst="mathMultiply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" name="Multiply 96"/>
            <p:cNvSpPr/>
            <p:nvPr/>
          </p:nvSpPr>
          <p:spPr bwMode="auto">
            <a:xfrm>
              <a:off x="4800600" y="5638800"/>
              <a:ext cx="381000" cy="228600"/>
            </a:xfrm>
            <a:prstGeom prst="mathMultiply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" name="Multiply 97"/>
            <p:cNvSpPr/>
            <p:nvPr/>
          </p:nvSpPr>
          <p:spPr bwMode="auto">
            <a:xfrm>
              <a:off x="2971800" y="4580692"/>
              <a:ext cx="381000" cy="228600"/>
            </a:xfrm>
            <a:prstGeom prst="mathMultiply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9" name="Multiply 98"/>
            <p:cNvSpPr/>
            <p:nvPr/>
          </p:nvSpPr>
          <p:spPr bwMode="auto">
            <a:xfrm>
              <a:off x="6705600" y="5638800"/>
              <a:ext cx="381000" cy="228600"/>
            </a:xfrm>
            <a:prstGeom prst="mathMultiply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0" name="Multiply 99"/>
            <p:cNvSpPr/>
            <p:nvPr/>
          </p:nvSpPr>
          <p:spPr bwMode="auto">
            <a:xfrm>
              <a:off x="7162800" y="5562600"/>
              <a:ext cx="381000" cy="228600"/>
            </a:xfrm>
            <a:prstGeom prst="mathMultiply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1" name="Multiply 100"/>
            <p:cNvSpPr/>
            <p:nvPr/>
          </p:nvSpPr>
          <p:spPr bwMode="auto">
            <a:xfrm>
              <a:off x="2057400" y="5638800"/>
              <a:ext cx="381000" cy="228600"/>
            </a:xfrm>
            <a:prstGeom prst="mathMultiply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Multiply 101"/>
            <p:cNvSpPr/>
            <p:nvPr/>
          </p:nvSpPr>
          <p:spPr bwMode="auto">
            <a:xfrm>
              <a:off x="1447800" y="5486400"/>
              <a:ext cx="381000" cy="228600"/>
            </a:xfrm>
            <a:prstGeom prst="mathMultiply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733800" y="4504492"/>
              <a:ext cx="3606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Triplet braid </a:t>
              </a:r>
              <a:r>
                <a:rPr lang="en-US" sz="1600" b="0" i="1" dirty="0" smtClean="0"/>
                <a:t>(End of LS1 for </a:t>
              </a:r>
              <a:r>
                <a:rPr lang="en-US" sz="1600" b="0" i="1" dirty="0" err="1" smtClean="0"/>
                <a:t>rad</a:t>
              </a:r>
              <a:r>
                <a:rPr lang="en-US" sz="1600" b="0" i="1" dirty="0" smtClean="0"/>
                <a:t> </a:t>
              </a:r>
              <a:r>
                <a:rPr lang="en-US" sz="1600" b="0" i="1" dirty="0" err="1" smtClean="0"/>
                <a:t>prot</a:t>
              </a:r>
              <a:r>
                <a:rPr lang="en-US" sz="1600" b="0" i="1" dirty="0" smtClean="0"/>
                <a:t>)</a:t>
              </a:r>
              <a:endParaRPr lang="en-US" sz="1600" b="0" i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810000" y="1524000"/>
              <a:ext cx="1231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err="1" smtClean="0"/>
                <a:t>Cryo</a:t>
              </a:r>
              <a:r>
                <a:rPr lang="en-US" sz="1600" b="0" dirty="0" smtClean="0"/>
                <a:t>-dipole</a:t>
              </a:r>
              <a:endParaRPr lang="en-US" sz="1600" b="0" dirty="0"/>
            </a:p>
          </p:txBody>
        </p:sp>
        <p:sp>
          <p:nvSpPr>
            <p:cNvPr id="105" name="Freeform 104"/>
            <p:cNvSpPr/>
            <p:nvPr/>
          </p:nvSpPr>
          <p:spPr bwMode="auto">
            <a:xfrm rot="18539083">
              <a:off x="3132029" y="4602238"/>
              <a:ext cx="317793" cy="367833"/>
            </a:xfrm>
            <a:custGeom>
              <a:avLst/>
              <a:gdLst>
                <a:gd name="connsiteX0" fmla="*/ 1352550 w 1352550"/>
                <a:gd name="connsiteY0" fmla="*/ 1487487 h 1487487"/>
                <a:gd name="connsiteX1" fmla="*/ 762000 w 1352550"/>
                <a:gd name="connsiteY1" fmla="*/ 1306512 h 1487487"/>
                <a:gd name="connsiteX2" fmla="*/ 352425 w 1352550"/>
                <a:gd name="connsiteY2" fmla="*/ 820737 h 1487487"/>
                <a:gd name="connsiteX3" fmla="*/ 133350 w 1352550"/>
                <a:gd name="connsiteY3" fmla="*/ 420687 h 1487487"/>
                <a:gd name="connsiteX4" fmla="*/ 38100 w 1352550"/>
                <a:gd name="connsiteY4" fmla="*/ 68262 h 1487487"/>
                <a:gd name="connsiteX5" fmla="*/ 0 w 1352550"/>
                <a:gd name="connsiteY5" fmla="*/ 11112 h 148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550" h="1487487">
                  <a:moveTo>
                    <a:pt x="1352550" y="1487487"/>
                  </a:moveTo>
                  <a:cubicBezTo>
                    <a:pt x="1140618" y="1452562"/>
                    <a:pt x="928687" y="1417637"/>
                    <a:pt x="762000" y="1306512"/>
                  </a:cubicBezTo>
                  <a:cubicBezTo>
                    <a:pt x="595313" y="1195387"/>
                    <a:pt x="457200" y="968374"/>
                    <a:pt x="352425" y="820737"/>
                  </a:cubicBezTo>
                  <a:cubicBezTo>
                    <a:pt x="247650" y="673100"/>
                    <a:pt x="185738" y="546100"/>
                    <a:pt x="133350" y="420687"/>
                  </a:cubicBezTo>
                  <a:cubicBezTo>
                    <a:pt x="80963" y="295275"/>
                    <a:pt x="60325" y="136524"/>
                    <a:pt x="38100" y="68262"/>
                  </a:cubicBezTo>
                  <a:cubicBezTo>
                    <a:pt x="15875" y="0"/>
                    <a:pt x="7937" y="5556"/>
                    <a:pt x="0" y="11112"/>
                  </a:cubicBezTo>
                </a:path>
              </a:pathLst>
            </a:custGeom>
            <a:noFill/>
            <a:ln w="508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733800" y="4690646"/>
              <a:ext cx="24306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Circuit and splices issues</a:t>
              </a:r>
              <a:endParaRPr lang="en-US" sz="1600" b="0" dirty="0"/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5638800" y="5349875"/>
              <a:ext cx="990600" cy="288925"/>
            </a:xfrm>
            <a:custGeom>
              <a:avLst/>
              <a:gdLst>
                <a:gd name="connsiteX0" fmla="*/ 0 w 1647825"/>
                <a:gd name="connsiteY0" fmla="*/ 285750 h 288925"/>
                <a:gd name="connsiteX1" fmla="*/ 419100 w 1647825"/>
                <a:gd name="connsiteY1" fmla="*/ 276225 h 288925"/>
                <a:gd name="connsiteX2" fmla="*/ 876300 w 1647825"/>
                <a:gd name="connsiteY2" fmla="*/ 209550 h 288925"/>
                <a:gd name="connsiteX3" fmla="*/ 1647825 w 1647825"/>
                <a:gd name="connsiteY3" fmla="*/ 0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88925">
                  <a:moveTo>
                    <a:pt x="0" y="285750"/>
                  </a:moveTo>
                  <a:cubicBezTo>
                    <a:pt x="136525" y="287337"/>
                    <a:pt x="273050" y="288925"/>
                    <a:pt x="419100" y="276225"/>
                  </a:cubicBezTo>
                  <a:cubicBezTo>
                    <a:pt x="565150" y="263525"/>
                    <a:pt x="671513" y="255588"/>
                    <a:pt x="876300" y="209550"/>
                  </a:cubicBezTo>
                  <a:cubicBezTo>
                    <a:pt x="1081088" y="163513"/>
                    <a:pt x="1364456" y="81756"/>
                    <a:pt x="1647825" y="0"/>
                  </a:cubicBezTo>
                </a:path>
              </a:pathLst>
            </a:custGeom>
            <a:noFill/>
            <a:ln w="508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4876800" y="6019800"/>
              <a:ext cx="228600" cy="76200"/>
            </a:xfrm>
            <a:custGeom>
              <a:avLst/>
              <a:gdLst>
                <a:gd name="connsiteX0" fmla="*/ 0 w 1647825"/>
                <a:gd name="connsiteY0" fmla="*/ 285750 h 288925"/>
                <a:gd name="connsiteX1" fmla="*/ 419100 w 1647825"/>
                <a:gd name="connsiteY1" fmla="*/ 276225 h 288925"/>
                <a:gd name="connsiteX2" fmla="*/ 876300 w 1647825"/>
                <a:gd name="connsiteY2" fmla="*/ 209550 h 288925"/>
                <a:gd name="connsiteX3" fmla="*/ 1647825 w 1647825"/>
                <a:gd name="connsiteY3" fmla="*/ 0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88925">
                  <a:moveTo>
                    <a:pt x="0" y="285750"/>
                  </a:moveTo>
                  <a:cubicBezTo>
                    <a:pt x="136525" y="287337"/>
                    <a:pt x="273050" y="288925"/>
                    <a:pt x="419100" y="276225"/>
                  </a:cubicBezTo>
                  <a:cubicBezTo>
                    <a:pt x="565150" y="263525"/>
                    <a:pt x="671513" y="255588"/>
                    <a:pt x="876300" y="209550"/>
                  </a:cubicBezTo>
                  <a:cubicBezTo>
                    <a:pt x="1081088" y="163513"/>
                    <a:pt x="1364456" y="81756"/>
                    <a:pt x="1647825" y="0"/>
                  </a:cubicBezTo>
                </a:path>
              </a:pathLst>
            </a:custGeom>
            <a:noFill/>
            <a:ln w="508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8458200" y="4343400"/>
              <a:ext cx="228600" cy="76200"/>
            </a:xfrm>
            <a:custGeom>
              <a:avLst/>
              <a:gdLst>
                <a:gd name="connsiteX0" fmla="*/ 0 w 1647825"/>
                <a:gd name="connsiteY0" fmla="*/ 285750 h 288925"/>
                <a:gd name="connsiteX1" fmla="*/ 419100 w 1647825"/>
                <a:gd name="connsiteY1" fmla="*/ 276225 h 288925"/>
                <a:gd name="connsiteX2" fmla="*/ 876300 w 1647825"/>
                <a:gd name="connsiteY2" fmla="*/ 209550 h 288925"/>
                <a:gd name="connsiteX3" fmla="*/ 1647825 w 1647825"/>
                <a:gd name="connsiteY3" fmla="*/ 0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88925">
                  <a:moveTo>
                    <a:pt x="0" y="285750"/>
                  </a:moveTo>
                  <a:cubicBezTo>
                    <a:pt x="136525" y="287337"/>
                    <a:pt x="273050" y="288925"/>
                    <a:pt x="419100" y="276225"/>
                  </a:cubicBezTo>
                  <a:cubicBezTo>
                    <a:pt x="565150" y="263525"/>
                    <a:pt x="671513" y="255588"/>
                    <a:pt x="876300" y="209550"/>
                  </a:cubicBezTo>
                  <a:cubicBezTo>
                    <a:pt x="1081088" y="163513"/>
                    <a:pt x="1364456" y="81756"/>
                    <a:pt x="1647825" y="0"/>
                  </a:cubicBezTo>
                </a:path>
              </a:pathLst>
            </a:custGeom>
            <a:noFill/>
            <a:ln w="508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762000" y="1143000"/>
              <a:ext cx="7543800" cy="44958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c 110"/>
            <p:cNvSpPr/>
            <p:nvPr/>
          </p:nvSpPr>
          <p:spPr>
            <a:xfrm>
              <a:off x="1905000" y="533400"/>
              <a:ext cx="5562600" cy="1371600"/>
            </a:xfrm>
            <a:prstGeom prst="arc">
              <a:avLst/>
            </a:prstGeom>
            <a:noFill/>
            <a:ln w="127000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112"/>
            <p:cNvSpPr/>
            <p:nvPr/>
          </p:nvSpPr>
          <p:spPr bwMode="auto">
            <a:xfrm>
              <a:off x="3429000" y="3327738"/>
              <a:ext cx="152400" cy="152400"/>
            </a:xfrm>
            <a:prstGeom prst="triangle">
              <a:avLst/>
            </a:prstGeom>
            <a:solidFill>
              <a:srgbClr val="FFCC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" name="Rounded Rectangle 114"/>
            <p:cNvSpPr/>
            <p:nvPr/>
          </p:nvSpPr>
          <p:spPr bwMode="auto">
            <a:xfrm>
              <a:off x="3048000" y="2971800"/>
              <a:ext cx="304800" cy="152400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733800" y="2895600"/>
              <a:ext cx="28665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Critical reversed beam screen</a:t>
              </a:r>
              <a:endParaRPr lang="en-US" sz="1600" b="0" dirty="0"/>
            </a:p>
          </p:txBody>
        </p:sp>
        <p:sp>
          <p:nvSpPr>
            <p:cNvPr id="117" name="Rounded Rectangle 116"/>
            <p:cNvSpPr/>
            <p:nvPr/>
          </p:nvSpPr>
          <p:spPr bwMode="auto">
            <a:xfrm>
              <a:off x="762000" y="2133600"/>
              <a:ext cx="304800" cy="152400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ounded Rectangle 117"/>
            <p:cNvSpPr/>
            <p:nvPr/>
          </p:nvSpPr>
          <p:spPr bwMode="auto">
            <a:xfrm>
              <a:off x="1066800" y="1752600"/>
              <a:ext cx="304800" cy="152400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 Splice intervention train</a:t>
            </a:r>
            <a:endParaRPr lang="en-US" dirty="0"/>
          </a:p>
        </p:txBody>
      </p:sp>
      <p:sp>
        <p:nvSpPr>
          <p:cNvPr id="124" name="Slide Number Placeholder 123"/>
          <p:cNvSpPr>
            <a:spLocks noGrp="1"/>
          </p:cNvSpPr>
          <p:nvPr>
            <p:ph type="sldNum" sz="quarter" idx="10"/>
          </p:nvPr>
        </p:nvSpPr>
        <p:spPr>
          <a:xfrm>
            <a:off x="683568" y="6453336"/>
            <a:ext cx="864096" cy="304800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 smtClean="0"/>
              <a:t>J.Ph</a:t>
            </a:r>
            <a:r>
              <a:rPr lang="en-US" sz="1200" dirty="0" smtClean="0"/>
              <a:t>. Tock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464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7043900" cy="475922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1828800"/>
            <a:ext cx="2018501" cy="3046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Preliminary</a:t>
            </a:r>
            <a:r>
              <a:rPr lang="fr-CH" sz="1200" b="0" dirty="0" smtClean="0"/>
              <a:t> </a:t>
            </a:r>
            <a:r>
              <a:rPr lang="fr-CH" sz="1200" b="0" dirty="0" err="1" smtClean="0"/>
              <a:t>powering</a:t>
            </a:r>
            <a:r>
              <a:rPr lang="fr-CH" sz="1200" b="0" dirty="0" smtClean="0"/>
              <a:t> tests</a:t>
            </a:r>
          </a:p>
          <a:p>
            <a:pPr>
              <a:buFont typeface="Arial" pitchFamily="34" charset="0"/>
              <a:buChar char="•"/>
            </a:pPr>
            <a:r>
              <a:rPr lang="fr-CH" sz="1200" b="0" dirty="0" smtClean="0"/>
              <a:t>Warm-up</a:t>
            </a:r>
          </a:p>
          <a:p>
            <a:pPr>
              <a:buFont typeface="Arial" pitchFamily="34" charset="0"/>
              <a:buChar char="•"/>
            </a:pP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Opening</a:t>
            </a: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Splice</a:t>
            </a:r>
            <a:r>
              <a:rPr lang="fr-CH" sz="1200" b="0" dirty="0" smtClean="0"/>
              <a:t> consolidation</a:t>
            </a:r>
          </a:p>
          <a:p>
            <a:r>
              <a:rPr lang="fr-CH" sz="1200" b="0" dirty="0" smtClean="0"/>
              <a:t>(incl. </a:t>
            </a:r>
            <a:r>
              <a:rPr lang="fr-CH" sz="1200" b="0" dirty="0" err="1" smtClean="0"/>
              <a:t>internal</a:t>
            </a:r>
            <a:r>
              <a:rPr lang="fr-CH" sz="1200" b="0" dirty="0" smtClean="0"/>
              <a:t> </a:t>
            </a:r>
            <a:r>
              <a:rPr lang="fr-CH" sz="1200" b="0" dirty="0" err="1" smtClean="0"/>
              <a:t>leak</a:t>
            </a:r>
            <a:r>
              <a:rPr lang="fr-CH" sz="1200" b="0" dirty="0" smtClean="0"/>
              <a:t> tests)</a:t>
            </a:r>
          </a:p>
          <a:p>
            <a:pPr>
              <a:buFont typeface="Arial" pitchFamily="34" charset="0"/>
              <a:buChar char="•"/>
            </a:pP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Closure</a:t>
            </a: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Leak</a:t>
            </a:r>
            <a:r>
              <a:rPr lang="fr-CH" sz="1200" b="0" dirty="0" smtClean="0"/>
              <a:t> tests (</a:t>
            </a:r>
            <a:r>
              <a:rPr lang="fr-CH" sz="1200" b="0" dirty="0" err="1" smtClean="0"/>
              <a:t>Ins</a:t>
            </a:r>
            <a:r>
              <a:rPr lang="fr-CH" sz="1200" b="0" dirty="0" smtClean="0"/>
              <a:t> vacuum)</a:t>
            </a:r>
          </a:p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Preparation</a:t>
            </a:r>
            <a:r>
              <a:rPr lang="fr-CH" sz="1200" b="0" dirty="0" smtClean="0"/>
              <a:t> for cool-down</a:t>
            </a:r>
          </a:p>
          <a:p>
            <a:pPr>
              <a:buFont typeface="Arial" pitchFamily="34" charset="0"/>
              <a:buChar char="•"/>
            </a:pPr>
            <a:r>
              <a:rPr lang="fr-CH" sz="1200" b="0" dirty="0" smtClean="0"/>
              <a:t>Cool-down</a:t>
            </a:r>
          </a:p>
          <a:p>
            <a:pPr>
              <a:buFont typeface="Arial" pitchFamily="34" charset="0"/>
              <a:buChar char="•"/>
            </a:pP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r>
              <a:rPr lang="fr-CH" sz="1200" b="0" dirty="0" smtClean="0"/>
              <a:t>ELQA@cold</a:t>
            </a:r>
          </a:p>
          <a:p>
            <a:pPr>
              <a:buFont typeface="Arial" pitchFamily="34" charset="0"/>
              <a:buChar char="•"/>
            </a:pPr>
            <a:endParaRPr lang="fr-CH" sz="1200" b="0" dirty="0" smtClean="0"/>
          </a:p>
          <a:p>
            <a:pPr>
              <a:buFont typeface="Arial" pitchFamily="34" charset="0"/>
              <a:buChar char="•"/>
            </a:pPr>
            <a:r>
              <a:rPr lang="fr-CH" sz="1200" b="0" dirty="0" err="1" smtClean="0"/>
              <a:t>Powering</a:t>
            </a:r>
            <a:r>
              <a:rPr lang="fr-CH" sz="1200" b="0" dirty="0" smtClean="0"/>
              <a:t> tests</a:t>
            </a:r>
            <a:endParaRPr lang="en-US" sz="1200" b="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858000" y="19050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858000" y="2209800"/>
            <a:ext cx="44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781800" y="2590800"/>
            <a:ext cx="489599" cy="2580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81801" y="2819400"/>
            <a:ext cx="457199" cy="410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29400" y="3581400"/>
            <a:ext cx="682084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858000" y="3810000"/>
            <a:ext cx="397728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934201" y="3962400"/>
            <a:ext cx="380999" cy="620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934201" y="4114800"/>
            <a:ext cx="380999" cy="620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34201" y="4572000"/>
            <a:ext cx="304799" cy="425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34201" y="4953000"/>
            <a:ext cx="380999" cy="182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smtClean="0"/>
              <a:t>Planning LS1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0"/>
          </p:nvPr>
        </p:nvSpPr>
        <p:spPr>
          <a:xfrm>
            <a:off x="7884368" y="6436568"/>
            <a:ext cx="936104" cy="304800"/>
          </a:xfrm>
          <a:prstGeom prst="rect">
            <a:avLst/>
          </a:prstGeom>
        </p:spPr>
        <p:txBody>
          <a:bodyPr/>
          <a:lstStyle/>
          <a:p>
            <a:r>
              <a:rPr lang="en-US" sz="1400" dirty="0" err="1" smtClean="0"/>
              <a:t>J.Ph</a:t>
            </a:r>
            <a:r>
              <a:rPr lang="en-US" sz="1400" dirty="0" smtClean="0"/>
              <a:t>. Tock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993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planning and forecast </a:t>
            </a:r>
            <a:r>
              <a:rPr lang="en-US" dirty="0"/>
              <a:t>for the next 10 years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085292" cy="53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56376" y="1700808"/>
            <a:ext cx="838199" cy="325482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vert270" wrap="square" anchor="ctr" anchorCtr="1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7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LS2: first steps of HL-LHC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3448" cy="2286000"/>
          </a:xfrm>
        </p:spPr>
        <p:txBody>
          <a:bodyPr/>
          <a:lstStyle/>
          <a:p>
            <a:r>
              <a:rPr lang="fr-CH" dirty="0"/>
              <a:t>Shut down to overcome </a:t>
            </a:r>
            <a:r>
              <a:rPr lang="fr-CH" dirty="0" smtClean="0"/>
              <a:t>some beam </a:t>
            </a:r>
            <a:r>
              <a:rPr lang="fr-CH" dirty="0"/>
              <a:t>intensity  </a:t>
            </a:r>
            <a:r>
              <a:rPr lang="fr-CH" dirty="0" smtClean="0"/>
              <a:t>limitations </a:t>
            </a:r>
            <a:endParaRPr lang="fr-CH" dirty="0" smtClean="0"/>
          </a:p>
          <a:p>
            <a:pPr lvl="1"/>
            <a:r>
              <a:rPr lang="fr-CH" dirty="0" smtClean="0"/>
              <a:t>Collimation of off momentum particles in the Dispersion suppressors:  replace 15 m 8T dipole with a 11 m 11T dipole to gain space for the collimator</a:t>
            </a:r>
            <a:endParaRPr lang="fr-CH" dirty="0"/>
          </a:p>
          <a:p>
            <a:pPr lvl="1"/>
            <a:r>
              <a:rPr lang="fr-CH" dirty="0"/>
              <a:t>New Cryo </a:t>
            </a:r>
            <a:r>
              <a:rPr lang="fr-CH" dirty="0" smtClean="0"/>
              <a:t>P4</a:t>
            </a:r>
            <a:endParaRPr lang="fr-CH" dirty="0"/>
          </a:p>
          <a:p>
            <a:pPr lvl="1"/>
            <a:r>
              <a:rPr lang="fr-CH" dirty="0" smtClean="0"/>
              <a:t>Injectors Upgrade </a:t>
            </a:r>
            <a:endParaRPr lang="en-GB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72184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8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>
                <a:latin typeface="Arial" charset="0"/>
                <a:ea typeface="ＭＳ Ｐゴシック" charset="-128"/>
              </a:rPr>
              <a:t>Content</a:t>
            </a:r>
            <a:endParaRPr lang="en-US" smtClean="0">
              <a:latin typeface="Arial" charset="0"/>
              <a:ea typeface="ＭＳ Ｐゴシック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>
              <a:latin typeface="Arial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charset="0"/>
                <a:ea typeface="ＭＳ Ｐゴシック" charset="-128"/>
              </a:rPr>
              <a:t>LHC performance and short term plans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charset="0"/>
                <a:ea typeface="ＭＳ Ｐゴシック" charset="-128"/>
              </a:rPr>
              <a:t>The long term upgrade plans for the LHC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charset="0"/>
                <a:ea typeface="ＭＳ Ｐゴシック" charset="-128"/>
              </a:rPr>
              <a:t>Accelerator R&amp;D magnet programs for the upgrades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9E11BB3-DBB4-0748-B35A-ABF0B49328D1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667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planning and forecast </a:t>
            </a:r>
            <a:r>
              <a:rPr lang="en-US" dirty="0"/>
              <a:t>for the next 10 years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085292" cy="53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56376" y="1700808"/>
            <a:ext cx="838199" cy="325482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vert270" wrap="square" anchor="ctr" anchorCtr="1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7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After LS3: Machine cycling for HL-LHC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6316003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2286001" y="1371600"/>
            <a:ext cx="1480456" cy="3744686"/>
          </a:xfrm>
          <a:custGeom>
            <a:avLst/>
            <a:gdLst>
              <a:gd name="connsiteX0" fmla="*/ 0 w 1077685"/>
              <a:gd name="connsiteY0" fmla="*/ 0 h 827314"/>
              <a:gd name="connsiteX1" fmla="*/ 250371 w 1077685"/>
              <a:gd name="connsiteY1" fmla="*/ 315685 h 827314"/>
              <a:gd name="connsiteX2" fmla="*/ 674914 w 1077685"/>
              <a:gd name="connsiteY2" fmla="*/ 620485 h 827314"/>
              <a:gd name="connsiteX3" fmla="*/ 1077685 w 1077685"/>
              <a:gd name="connsiteY3" fmla="*/ 827314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685" h="827314">
                <a:moveTo>
                  <a:pt x="0" y="0"/>
                </a:moveTo>
                <a:cubicBezTo>
                  <a:pt x="68942" y="106135"/>
                  <a:pt x="137885" y="212271"/>
                  <a:pt x="250371" y="315685"/>
                </a:cubicBezTo>
                <a:cubicBezTo>
                  <a:pt x="362857" y="419099"/>
                  <a:pt x="537028" y="535214"/>
                  <a:pt x="674914" y="620485"/>
                </a:cubicBezTo>
                <a:cubicBezTo>
                  <a:pt x="812800" y="705757"/>
                  <a:pt x="945242" y="766535"/>
                  <a:pt x="1077685" y="827314"/>
                </a:cubicBezTo>
              </a:path>
            </a:pathLst>
          </a:custGeom>
          <a:noFill/>
          <a:ln w="254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187624" y="1556792"/>
            <a:ext cx="1098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2060"/>
                </a:solidFill>
              </a:rPr>
              <a:t>20E+34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8514" y="1214734"/>
            <a:ext cx="421175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000" dirty="0" smtClean="0"/>
              <a:t>pile up</a:t>
            </a:r>
          </a:p>
          <a:p>
            <a:r>
              <a:rPr lang="fr-CH" sz="2000" dirty="0" err="1" smtClean="0"/>
              <a:t>heat</a:t>
            </a:r>
            <a:r>
              <a:rPr lang="fr-CH" sz="2000" dirty="0" smtClean="0"/>
              <a:t> </a:t>
            </a:r>
            <a:r>
              <a:rPr lang="fr-CH" sz="2000" dirty="0" err="1" smtClean="0"/>
              <a:t>deposition</a:t>
            </a:r>
            <a:r>
              <a:rPr lang="fr-CH" sz="2000" dirty="0" smtClean="0"/>
              <a:t> in IR and DS</a:t>
            </a:r>
          </a:p>
          <a:p>
            <a:r>
              <a:rPr lang="fr-CH" sz="2000" dirty="0" err="1" smtClean="0"/>
              <a:t>other</a:t>
            </a:r>
            <a:r>
              <a:rPr lang="fr-CH" sz="2000" dirty="0" smtClean="0"/>
              <a:t>?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2627784" y="3140968"/>
            <a:ext cx="15737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Levelling</a:t>
            </a:r>
            <a:endParaRPr lang="en-US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8224" y="6537960"/>
            <a:ext cx="2016224" cy="320040"/>
          </a:xfrm>
        </p:spPr>
        <p:txBody>
          <a:bodyPr/>
          <a:lstStyle/>
          <a:p>
            <a:r>
              <a:rPr lang="en-US" sz="1400" b="0" dirty="0" smtClean="0"/>
              <a:t>L. Rossi-16 Nov 2011</a:t>
            </a:r>
            <a:endParaRPr lang="en-US" sz="1400" b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1960" y="2348880"/>
            <a:ext cx="4800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dirty="0" smtClean="0">
                <a:solidFill>
                  <a:srgbClr val="0000FF"/>
                </a:solidFill>
              </a:rPr>
              <a:t>150 </a:t>
            </a:r>
            <a:r>
              <a:rPr lang="fr-CH" sz="2000" dirty="0" err="1" smtClean="0">
                <a:solidFill>
                  <a:srgbClr val="0000FF"/>
                </a:solidFill>
              </a:rPr>
              <a:t>days</a:t>
            </a:r>
            <a:r>
              <a:rPr lang="fr-CH" sz="2000" dirty="0" smtClean="0">
                <a:solidFill>
                  <a:srgbClr val="0000FF"/>
                </a:solidFill>
              </a:rPr>
              <a:t> of </a:t>
            </a:r>
            <a:r>
              <a:rPr lang="fr-CH" sz="2000" dirty="0" err="1" smtClean="0">
                <a:solidFill>
                  <a:srgbClr val="0000FF"/>
                </a:solidFill>
              </a:rPr>
              <a:t>Physics</a:t>
            </a:r>
            <a:r>
              <a:rPr lang="fr-CH" sz="2000" dirty="0" smtClean="0">
                <a:solidFill>
                  <a:srgbClr val="0000FF"/>
                </a:solidFill>
              </a:rPr>
              <a:t> /y of </a:t>
            </a:r>
            <a:r>
              <a:rPr lang="fr-CH" sz="2000" dirty="0" err="1" smtClean="0">
                <a:solidFill>
                  <a:srgbClr val="0000FF"/>
                </a:solidFill>
              </a:rPr>
              <a:t>this</a:t>
            </a:r>
            <a:r>
              <a:rPr lang="fr-CH" sz="2000" dirty="0" smtClean="0">
                <a:solidFill>
                  <a:srgbClr val="0000FF"/>
                </a:solidFill>
              </a:rPr>
              <a:t> cycle</a:t>
            </a:r>
          </a:p>
          <a:p>
            <a:r>
              <a:rPr lang="fr-CH" sz="2000" dirty="0">
                <a:solidFill>
                  <a:srgbClr val="0000FF"/>
                </a:solidFill>
              </a:rPr>
              <a:t>w</a:t>
            </a:r>
            <a:r>
              <a:rPr lang="fr-CH" sz="2000" dirty="0" smtClean="0">
                <a:solidFill>
                  <a:srgbClr val="0000FF"/>
                </a:solidFill>
              </a:rPr>
              <a:t>ith 60% efficiency will give 250 fb</a:t>
            </a:r>
            <a:r>
              <a:rPr lang="fr-CH" sz="2000" baseline="30000" dirty="0" smtClean="0">
                <a:solidFill>
                  <a:srgbClr val="0000FF"/>
                </a:solidFill>
              </a:rPr>
              <a:t>-1</a:t>
            </a:r>
            <a:r>
              <a:rPr lang="fr-CH" sz="2000" dirty="0" smtClean="0">
                <a:solidFill>
                  <a:srgbClr val="0000FF"/>
                </a:solidFill>
              </a:rPr>
              <a:t>/y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6165304"/>
            <a:ext cx="842493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0000FF"/>
                </a:solidFill>
              </a:rPr>
              <a:t>The set of parameters we need to reach this goal: the scenarios are known</a:t>
            </a:r>
            <a:endParaRPr lang="en-GB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8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fr-CH" sz="2000" dirty="0" smtClean="0"/>
              <a:t>LS3: full implementation of HL-LHC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845840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Many changes : IR Magnets (triplet, D1, D2, MQ4, …),  SC Crab Cavities, IR Col, New Cryo IP1-IP5, Cold Powering on surface 0.1-1 GW d.c. </a:t>
            </a:r>
            <a:r>
              <a:rPr lang="fr-CH" dirty="0" smtClean="0"/>
              <a:t>HT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092825"/>
            <a:ext cx="1800225" cy="320675"/>
          </a:xfrm>
          <a:prstGeom prst="rect">
            <a:avLst/>
          </a:prstGeom>
        </p:spPr>
        <p:txBody>
          <a:bodyPr/>
          <a:lstStyle/>
          <a:p>
            <a:r>
              <a:rPr lang="en-US" sz="1400" b="0" dirty="0" smtClean="0"/>
              <a:t>L. Rossi-16 Nov 2011</a:t>
            </a:r>
            <a:endParaRPr lang="en-US" sz="1400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3999" cy="483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21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needed for L= 5 </a:t>
            </a:r>
            <a:r>
              <a:rPr lang="en-US" baseline="30000" dirty="0" smtClean="0"/>
              <a:t>.</a:t>
            </a:r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?	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High Gradient/Large Aperture insertion </a:t>
            </a:r>
            <a:r>
              <a:rPr lang="en-US" dirty="0" err="1" smtClean="0"/>
              <a:t>Quadupole</a:t>
            </a:r>
            <a:r>
              <a:rPr lang="en-US" dirty="0" smtClean="0"/>
              <a:t> magnets</a:t>
            </a:r>
          </a:p>
          <a:p>
            <a:pPr lvl="2"/>
            <a:r>
              <a:rPr lang="en-US" dirty="0" smtClean="0"/>
              <a:t>Possibly: l = 8 m, G= 150 T/m, A=140 mm,     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peak-ss</a:t>
            </a:r>
            <a:r>
              <a:rPr lang="en-US" baseline="-25000" dirty="0" smtClean="0"/>
              <a:t> </a:t>
            </a:r>
            <a:r>
              <a:rPr lang="en-US" dirty="0" smtClean="0"/>
              <a:t>=13 T)</a:t>
            </a:r>
          </a:p>
          <a:p>
            <a:pPr lvl="2"/>
            <a:r>
              <a:rPr lang="en-US" dirty="0" err="1" smtClean="0"/>
              <a:t></a:t>
            </a:r>
            <a:r>
              <a:rPr lang="en-US" dirty="0" smtClean="0"/>
              <a:t> ≤ 22 cm are possible with a factor 2.5 in luminosity by itself, </a:t>
            </a:r>
          </a:p>
          <a:p>
            <a:pPr lvl="2"/>
            <a:r>
              <a:rPr lang="en-US" dirty="0" smtClean="0"/>
              <a:t>Necessarily coupled with a mechanism to compensate the geometrical reduction .</a:t>
            </a:r>
          </a:p>
          <a:p>
            <a:pPr lvl="2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Crab Cavities: </a:t>
            </a:r>
          </a:p>
          <a:p>
            <a:pPr lvl="2"/>
            <a:r>
              <a:rPr lang="en-US" dirty="0" smtClean="0"/>
              <a:t>best candidate for exploiting small </a:t>
            </a:r>
            <a:r>
              <a:rPr lang="en-US" dirty="0" err="1" smtClean="0"/>
              <a:t></a:t>
            </a:r>
            <a:r>
              <a:rPr lang="en-US" dirty="0" smtClean="0"/>
              <a:t>  (for </a:t>
            </a:r>
            <a:r>
              <a:rPr lang="en-US" dirty="0" err="1" smtClean="0"/>
              <a:t></a:t>
            </a:r>
            <a:r>
              <a:rPr lang="en-US" baseline="-25000" dirty="0" err="1" smtClean="0"/>
              <a:t>nominal</a:t>
            </a:r>
            <a:r>
              <a:rPr lang="en-US" baseline="-25000" dirty="0" smtClean="0"/>
              <a:t> </a:t>
            </a:r>
            <a:r>
              <a:rPr lang="en-US" dirty="0" smtClean="0"/>
              <a:t>only +15%). </a:t>
            </a:r>
          </a:p>
          <a:p>
            <a:pPr lvl="2"/>
            <a:r>
              <a:rPr lang="en-US" dirty="0" smtClean="0"/>
              <a:t>However today Crab Cavities are not validated for LHC , conceptually the </a:t>
            </a:r>
            <a:r>
              <a:rPr lang="en-US" dirty="0" err="1" smtClean="0"/>
              <a:t>desin</a:t>
            </a:r>
            <a:r>
              <a:rPr lang="en-US" dirty="0" smtClean="0"/>
              <a:t> is moving fast: the issue of machine protection should be addressed with priority. </a:t>
            </a:r>
          </a:p>
          <a:p>
            <a:pPr lvl="2"/>
            <a:r>
              <a:rPr lang="en-US" dirty="0" smtClean="0"/>
              <a:t>Global Scheme: 1 cavity in IP4, Proof on LHC, good for 1 X-</a:t>
            </a:r>
            <a:r>
              <a:rPr lang="en-US" dirty="0" err="1" smtClean="0"/>
              <a:t>ing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Local scheme; 1 cavity per IP side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8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could be needed for L= 5 </a:t>
            </a:r>
            <a:r>
              <a:rPr lang="en-US" baseline="30000" dirty="0" smtClean="0"/>
              <a:t>.</a:t>
            </a:r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?	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Separation dipole D1: 8 T  , 3.5 </a:t>
            </a:r>
            <a:r>
              <a:rPr lang="en-US" dirty="0" err="1" smtClean="0"/>
              <a:t>m</a:t>
            </a:r>
            <a:r>
              <a:rPr lang="en-US" dirty="0" smtClean="0"/>
              <a:t> long , 150 mm aperture</a:t>
            </a:r>
          </a:p>
          <a:p>
            <a:pPr lvl="1"/>
            <a:r>
              <a:rPr lang="en-US" dirty="0" smtClean="0"/>
              <a:t>SC links to replace at the surface electronic equipment today in the tunnel and exposed to high radiation (Power Converters &amp; </a:t>
            </a:r>
            <a:r>
              <a:rPr lang="en-US" dirty="0" err="1" smtClean="0"/>
              <a:t>DFBs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Cryoplants</a:t>
            </a:r>
            <a:r>
              <a:rPr lang="en-US" dirty="0" smtClean="0"/>
              <a:t> in IP1 &amp; IP5</a:t>
            </a:r>
          </a:p>
          <a:p>
            <a:pPr lvl="1"/>
            <a:r>
              <a:rPr lang="en-US" dirty="0" smtClean="0"/>
              <a:t>Improve some correctors</a:t>
            </a:r>
          </a:p>
          <a:p>
            <a:pPr lvl="1"/>
            <a:r>
              <a:rPr lang="en-US" dirty="0" smtClean="0"/>
              <a:t>Commissioning the lattice </a:t>
            </a:r>
            <a:r>
              <a:rPr lang="en-US" dirty="0" err="1" smtClean="0"/>
              <a:t>sextupoles</a:t>
            </a:r>
            <a:r>
              <a:rPr lang="en-US" dirty="0" smtClean="0"/>
              <a:t> @ 600-650 A</a:t>
            </a:r>
          </a:p>
          <a:p>
            <a:pPr lvl="1"/>
            <a:r>
              <a:rPr lang="en-US" dirty="0" smtClean="0"/>
              <a:t>New MQT corrector scheme using existing spare 600 A bus bars</a:t>
            </a:r>
          </a:p>
          <a:p>
            <a:pPr lvl="1"/>
            <a:r>
              <a:rPr lang="en-US" dirty="0" smtClean="0"/>
              <a:t>Review Matching section (MS) : new large </a:t>
            </a:r>
            <a:r>
              <a:rPr lang="en-US" dirty="0"/>
              <a:t>aperture Q4 (today 2x70 </a:t>
            </a:r>
            <a:r>
              <a:rPr lang="en-US" dirty="0" smtClean="0"/>
              <a:t>mm)</a:t>
            </a:r>
          </a:p>
          <a:p>
            <a:pPr lvl="1"/>
            <a:r>
              <a:rPr lang="en-US" dirty="0"/>
              <a:t>Matching section </a:t>
            </a:r>
            <a:r>
              <a:rPr lang="en-US" dirty="0" smtClean="0"/>
              <a:t>: with new stronger corrector orbit, displacements of few magnets</a:t>
            </a:r>
          </a:p>
          <a:p>
            <a:pPr lvl="1"/>
            <a:r>
              <a:rPr lang="en-US" dirty="0" smtClean="0"/>
              <a:t>Larger aperture separation magnet D2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-plant for RF in point 4 : 5-7 kW @ 4.5 K</a:t>
            </a:r>
          </a:p>
          <a:p>
            <a:pPr lvl="1"/>
            <a:r>
              <a:rPr lang="en-US" dirty="0" smtClean="0"/>
              <a:t>For extra collimators: </a:t>
            </a:r>
            <a:r>
              <a:rPr lang="en-US" dirty="0" err="1" smtClean="0"/>
              <a:t>l</a:t>
            </a:r>
            <a:r>
              <a:rPr lang="en-US" dirty="0" smtClean="0"/>
              <a:t> = 11 </a:t>
            </a:r>
            <a:r>
              <a:rPr lang="en-US" dirty="0" err="1" smtClean="0"/>
              <a:t>m</a:t>
            </a:r>
            <a:r>
              <a:rPr lang="en-US" dirty="0" smtClean="0"/>
              <a:t>, B= 11 T Dispersion </a:t>
            </a:r>
            <a:r>
              <a:rPr lang="en-US" dirty="0" err="1" smtClean="0"/>
              <a:t>Supressor</a:t>
            </a:r>
            <a:r>
              <a:rPr lang="en-US" dirty="0" smtClean="0"/>
              <a:t> dipoles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5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-128"/>
              </a:rPr>
              <a:t>Crab Cavities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4876800"/>
            <a:ext cx="8610600" cy="1981200"/>
          </a:xfrm>
        </p:spPr>
        <p:txBody>
          <a:bodyPr/>
          <a:lstStyle/>
          <a:p>
            <a:r>
              <a:rPr lang="en-GB" dirty="0" smtClean="0"/>
              <a:t>When colliding under an collision angle, if the beams are not ‘head on’ there is a geometrical reduction factor in the luminosity.</a:t>
            </a:r>
          </a:p>
          <a:p>
            <a:r>
              <a:rPr lang="en-GB" dirty="0" smtClean="0"/>
              <a:t>Cure: turn the bunches with a transversely accelerating RF field</a:t>
            </a:r>
          </a:p>
          <a:p>
            <a:r>
              <a:rPr lang="en-GB" dirty="0" smtClean="0"/>
              <a:t>First successfully used at KEK B-factory BELLE </a:t>
            </a:r>
          </a:p>
          <a:p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62400" y="1295400"/>
            <a:ext cx="501431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57200" y="1524000"/>
            <a:ext cx="2994025" cy="1752600"/>
            <a:chOff x="1371600" y="914400"/>
            <a:chExt cx="6422360" cy="3733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371600" y="914400"/>
              <a:ext cx="5029601" cy="373380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146" y="1066594"/>
              <a:ext cx="5639145" cy="358160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103788" y="1523172"/>
              <a:ext cx="990938" cy="76434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>
              <a:off x="2665607" y="1218786"/>
              <a:ext cx="1144174" cy="686560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237748" y="1178201"/>
              <a:ext cx="755972" cy="2638011"/>
            </a:xfrm>
            <a:custGeom>
              <a:avLst/>
              <a:gdLst>
                <a:gd name="connsiteX0" fmla="*/ 36945 w 755072"/>
                <a:gd name="connsiteY0" fmla="*/ 0 h 2639291"/>
                <a:gd name="connsiteX1" fmla="*/ 743527 w 755072"/>
                <a:gd name="connsiteY1" fmla="*/ 928255 h 2639291"/>
                <a:gd name="connsiteX2" fmla="*/ 106218 w 755072"/>
                <a:gd name="connsiteY2" fmla="*/ 2396837 h 2639291"/>
                <a:gd name="connsiteX3" fmla="*/ 106218 w 755072"/>
                <a:gd name="connsiteY3" fmla="*/ 2382982 h 263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072" h="2639291">
                  <a:moveTo>
                    <a:pt x="36945" y="0"/>
                  </a:moveTo>
                  <a:cubicBezTo>
                    <a:pt x="384463" y="264391"/>
                    <a:pt x="731982" y="528782"/>
                    <a:pt x="743527" y="928255"/>
                  </a:cubicBezTo>
                  <a:cubicBezTo>
                    <a:pt x="755072" y="1327728"/>
                    <a:pt x="212436" y="2154383"/>
                    <a:pt x="106218" y="2396837"/>
                  </a:cubicBezTo>
                  <a:cubicBezTo>
                    <a:pt x="0" y="2639291"/>
                    <a:pt x="106218" y="2382982"/>
                    <a:pt x="106218" y="2382982"/>
                  </a:cubicBezTo>
                </a:path>
              </a:pathLst>
            </a:custGeom>
            <a:ln w="34925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7239000" y="2209800"/>
              <a:ext cx="5549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i="1" dirty="0">
                  <a:solidFill>
                    <a:srgbClr val="7F7F7F"/>
                  </a:solidFill>
                  <a:latin typeface="Symbol" charset="2"/>
                </a:rPr>
                <a:t>q</a:t>
              </a:r>
              <a:r>
                <a:rPr lang="en-US" sz="3600" i="1" baseline="-25000" dirty="0">
                  <a:solidFill>
                    <a:srgbClr val="7F7F7F"/>
                  </a:solidFill>
                  <a:latin typeface="Calibri" charset="0"/>
                </a:rPr>
                <a:t>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734865" y="2591904"/>
              <a:ext cx="1447246" cy="30438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53474" y="2591904"/>
              <a:ext cx="1447246" cy="30438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9422144">
              <a:off x="1626997" y="3751954"/>
              <a:ext cx="1447243" cy="3043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1983671">
              <a:off x="5829114" y="3806067"/>
              <a:ext cx="1447243" cy="30776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2780995" y="4000535"/>
              <a:ext cx="382174" cy="0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1486988" y="3926130"/>
              <a:ext cx="382174" cy="0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6976292" y="3922735"/>
              <a:ext cx="378791" cy="3404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5677187" y="3998832"/>
              <a:ext cx="382174" cy="3406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265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-128"/>
              </a:rPr>
              <a:t>Crab Cavities</a:t>
            </a:r>
          </a:p>
        </p:txBody>
      </p:sp>
      <p:pic>
        <p:nvPicPr>
          <p:cNvPr id="41989" name="Picture 20" descr="cavitydesign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03650" y="3873600"/>
            <a:ext cx="5340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Box 22"/>
          <p:cNvSpPr txBox="1">
            <a:spLocks noChangeArrowheads="1"/>
          </p:cNvSpPr>
          <p:nvPr/>
        </p:nvSpPr>
        <p:spPr bwMode="auto">
          <a:xfrm>
            <a:off x="304800" y="1371600"/>
            <a:ext cx="8610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 Elliptical </a:t>
            </a:r>
            <a:r>
              <a:rPr lang="en-US" sz="2000" b="0" dirty="0">
                <a:latin typeface="Arial"/>
                <a:cs typeface="Arial"/>
              </a:rPr>
              <a:t>800 MHz</a:t>
            </a:r>
            <a:r>
              <a:rPr lang="en-US" sz="2000" b="0" dirty="0" smtClean="0">
                <a:latin typeface="Arial"/>
                <a:cs typeface="Arial"/>
              </a:rPr>
              <a:t> is </a:t>
            </a:r>
            <a:r>
              <a:rPr lang="en-US" sz="2000" b="0" dirty="0">
                <a:latin typeface="Arial"/>
                <a:cs typeface="Arial"/>
              </a:rPr>
              <a:t>not far from being designed. </a:t>
            </a:r>
            <a:r>
              <a:rPr lang="en-US" sz="2000" b="0" dirty="0" smtClean="0">
                <a:latin typeface="Arial"/>
                <a:cs typeface="Arial"/>
              </a:rPr>
              <a:t>Requires a </a:t>
            </a:r>
            <a:r>
              <a:rPr lang="en-US" sz="2000" b="0" dirty="0">
                <a:latin typeface="Arial"/>
                <a:cs typeface="Arial"/>
              </a:rPr>
              <a:t>400 mm beam-</a:t>
            </a:r>
            <a:r>
              <a:rPr lang="en-US" sz="2000" b="0" dirty="0" smtClean="0">
                <a:latin typeface="Arial"/>
                <a:cs typeface="Arial"/>
              </a:rPr>
              <a:t>beam distance</a:t>
            </a:r>
          </a:p>
          <a:p>
            <a:pPr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 400 </a:t>
            </a:r>
            <a:r>
              <a:rPr lang="en-US" sz="2000" b="0" dirty="0">
                <a:latin typeface="Arial"/>
                <a:cs typeface="Arial"/>
              </a:rPr>
              <a:t>MHz small cavity  under conceptual study, they can (?) fit in 194 mm beam-beam. Required for final </a:t>
            </a:r>
            <a:r>
              <a:rPr lang="en-US" sz="2000" b="0" dirty="0" smtClean="0">
                <a:latin typeface="Arial"/>
                <a:cs typeface="Arial"/>
              </a:rPr>
              <a:t>solution</a:t>
            </a:r>
          </a:p>
          <a:p>
            <a:pPr>
              <a:buFont typeface="Arial"/>
              <a:buChar char="•"/>
            </a:pPr>
            <a:endParaRPr lang="en-US" sz="2000" b="0" dirty="0" smtClean="0">
              <a:latin typeface="Arial"/>
              <a:cs typeface="Arial"/>
            </a:endParaRPr>
          </a:p>
          <a:p>
            <a:r>
              <a:rPr lang="en-US" sz="2000" b="0" dirty="0" smtClean="0">
                <a:latin typeface="Arial"/>
                <a:cs typeface="Arial"/>
              </a:rPr>
              <a:t>Work done by the LARP collaboration, </a:t>
            </a:r>
            <a:r>
              <a:rPr lang="en-US" sz="2000" b="0" dirty="0" err="1" smtClean="0">
                <a:latin typeface="Arial"/>
                <a:cs typeface="Arial"/>
              </a:rPr>
              <a:t>EuCARD</a:t>
            </a:r>
            <a:r>
              <a:rPr lang="en-US" sz="2000" b="0" dirty="0" smtClean="0">
                <a:latin typeface="Arial"/>
                <a:cs typeface="Arial"/>
              </a:rPr>
              <a:t> and at CERN</a:t>
            </a:r>
          </a:p>
          <a:p>
            <a:endParaRPr lang="en-US" sz="2000" b="0" dirty="0">
              <a:latin typeface="Arial"/>
              <a:cs typeface="Arial"/>
            </a:endParaRPr>
          </a:p>
          <a:p>
            <a:r>
              <a:rPr lang="en-US" sz="1600" b="0" dirty="0">
                <a:latin typeface="Arial"/>
                <a:cs typeface="Arial"/>
              </a:rPr>
              <a:t>Ref. : F. Zimmermann, Ed Ciapala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8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564342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5013176"/>
            <a:ext cx="3672408" cy="165618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They started building crab cavities in Europe and the US!</a:t>
            </a:r>
            <a:endParaRPr 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23325"/>
            <a:ext cx="5148064" cy="383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-128"/>
              </a:rPr>
              <a:t>Crab </a:t>
            </a:r>
            <a:r>
              <a:rPr lang="en-US" dirty="0" smtClean="0">
                <a:latin typeface="Arial" charset="0"/>
                <a:ea typeface="ＭＳ Ｐゴシック" charset="-128"/>
              </a:rPr>
              <a:t>Cavities: fast progress since 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0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latin typeface="Arial" charset="0"/>
                <a:ea typeface="ＭＳ Ｐゴシック" charset="-128"/>
              </a:rPr>
              <a:t>SC link to remove Power Convertors from High Rad zones</a:t>
            </a:r>
            <a:endParaRPr lang="en-US" dirty="0" smtClean="0">
              <a:latin typeface="Arial" charset="0"/>
              <a:ea typeface="ＭＳ Ｐゴシック" charset="-128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1773238"/>
            <a:ext cx="3211513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825" y="4221163"/>
            <a:ext cx="355758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5410200" y="3581400"/>
            <a:ext cx="3594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Semi-horizontal link (100-700 m) 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3779838" y="3284538"/>
            <a:ext cx="1539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Vertical link</a:t>
            </a:r>
          </a:p>
          <a:p>
            <a:r>
              <a:rPr lang="fr-CH" sz="1800"/>
              <a:t>H = 100 m</a:t>
            </a:r>
            <a:endParaRPr lang="en-US" sz="1800" dirty="0"/>
          </a:p>
        </p:txBody>
      </p:sp>
      <p:pic>
        <p:nvPicPr>
          <p:cNvPr id="46087" name="Picture 1"/>
          <p:cNvPicPr>
            <a:picLocks noChangeAspect="1" noChangeArrowheads="1"/>
          </p:cNvPicPr>
          <p:nvPr/>
        </p:nvPicPr>
        <p:blipFill>
          <a:blip r:embed="rId4" cstate="screen"/>
          <a:srcRect b="31760"/>
          <a:stretch>
            <a:fillRect/>
          </a:stretch>
        </p:blipFill>
        <p:spPr bwMode="auto">
          <a:xfrm>
            <a:off x="7283450" y="1412875"/>
            <a:ext cx="18605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80063" y="3068638"/>
            <a:ext cx="1465262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8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64163" y="1341438"/>
            <a:ext cx="1731962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114800" y="1557338"/>
            <a:ext cx="1371600" cy="1603375"/>
            <a:chOff x="783188" y="1524000"/>
            <a:chExt cx="1682451" cy="1889039"/>
          </a:xfrm>
        </p:grpSpPr>
        <p:pic>
          <p:nvPicPr>
            <p:cNvPr id="46091" name="Picture 10"/>
            <p:cNvPicPr>
              <a:picLocks noChangeAspect="1" noChangeArrowheads="1"/>
            </p:cNvPicPr>
            <p:nvPr/>
          </p:nvPicPr>
          <p:blipFill>
            <a:blip r:embed="rId7" cstate="screen"/>
            <a:srcRect t="3960"/>
            <a:stretch>
              <a:fillRect/>
            </a:stretch>
          </p:blipFill>
          <p:spPr bwMode="auto">
            <a:xfrm>
              <a:off x="1066800" y="1524000"/>
              <a:ext cx="10953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2" name="TextBox 11"/>
            <p:cNvSpPr txBox="1">
              <a:spLocks noChangeArrowheads="1"/>
            </p:cNvSpPr>
            <p:nvPr/>
          </p:nvSpPr>
          <p:spPr bwMode="auto">
            <a:xfrm>
              <a:off x="783188" y="2651917"/>
              <a:ext cx="1682451" cy="76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1.1 mm  </a:t>
              </a:r>
            </a:p>
            <a:p>
              <a:r>
                <a:rPr lang="en-US" sz="1800" dirty="0"/>
                <a:t>MgB</a:t>
              </a:r>
              <a:r>
                <a:rPr lang="en-US" sz="1800" baseline="-25000" dirty="0"/>
                <a:t>2</a:t>
              </a:r>
              <a:r>
                <a:rPr lang="en-US" sz="1800" dirty="0"/>
                <a:t> wire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52600" y="6550223"/>
            <a:ext cx="1897888" cy="3077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0" dirty="0" smtClean="0"/>
              <a:t>Courtesy: A. </a:t>
            </a:r>
            <a:r>
              <a:rPr lang="en-GB" sz="1400" b="0" dirty="0" err="1" smtClean="0"/>
              <a:t>Ballerino</a:t>
            </a:r>
            <a:endParaRPr lang="en-GB" sz="1400" b="0" dirty="0"/>
          </a:p>
        </p:txBody>
      </p:sp>
    </p:spTree>
    <p:extLst>
      <p:ext uri="{BB962C8B-B14F-4D97-AF65-F5344CB8AC3E}">
        <p14:creationId xmlns:p14="http://schemas.microsoft.com/office/powerpoint/2010/main" val="12374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HE-LHC – (33 TeV cms)</a:t>
            </a:r>
            <a:endParaRPr lang="en-US" dirty="0" smtClean="0"/>
          </a:p>
        </p:txBody>
      </p:sp>
      <p:pic>
        <p:nvPicPr>
          <p:cNvPr id="121859" name="Picture 3" descr="CERNcomplex-cropp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1861" name="TextBox 5"/>
          <p:cNvSpPr txBox="1">
            <a:spLocks noChangeArrowheads="1"/>
          </p:cNvSpPr>
          <p:nvPr/>
        </p:nvSpPr>
        <p:spPr bwMode="auto">
          <a:xfrm>
            <a:off x="5257801" y="4648200"/>
            <a:ext cx="17235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2-GeV Booster</a:t>
            </a:r>
          </a:p>
        </p:txBody>
      </p:sp>
      <p:sp>
        <p:nvSpPr>
          <p:cNvPr id="121862" name="TextBox 6"/>
          <p:cNvSpPr txBox="1">
            <a:spLocks noChangeArrowheads="1"/>
          </p:cNvSpPr>
          <p:nvPr/>
        </p:nvSpPr>
        <p:spPr bwMode="auto">
          <a:xfrm>
            <a:off x="3048000" y="5410200"/>
            <a:ext cx="857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1" y="2133602"/>
            <a:ext cx="23059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SPS+,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1.3 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TeV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2030?</a:t>
            </a:r>
            <a:endParaRPr lang="en-US" sz="2800" b="1" dirty="0">
              <a:solidFill>
                <a:srgbClr val="FF0000"/>
              </a:solidFill>
              <a:latin typeface="Calibri"/>
              <a:ea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94101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" y="1600200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1219202"/>
            <a:ext cx="13225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HE-LHC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2030?</a:t>
            </a:r>
            <a:endParaRPr lang="en-US" sz="2800" b="1" dirty="0">
              <a:solidFill>
                <a:srgbClr val="FF0000"/>
              </a:solidFill>
              <a:latin typeface="Calibri"/>
              <a:ea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1553" y="6412468"/>
            <a:ext cx="246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FF"/>
                </a:solidFill>
              </a:rPr>
              <a:t>By courtesy of our DG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8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C2011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12599" b="9873"/>
          <a:stretch/>
        </p:blipFill>
        <p:spPr>
          <a:xfrm>
            <a:off x="4788024" y="3555889"/>
            <a:ext cx="4355976" cy="3302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2011 LHC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268760"/>
            <a:ext cx="4392488" cy="2232248"/>
          </a:xfrm>
        </p:spPr>
        <p:txBody>
          <a:bodyPr/>
          <a:lstStyle/>
          <a:p>
            <a:r>
              <a:rPr lang="en-US" dirty="0" smtClean="0"/>
              <a:t>p-p   5 fb</a:t>
            </a:r>
            <a:r>
              <a:rPr lang="en-US" baseline="30000" dirty="0" smtClean="0"/>
              <a:t>-1</a:t>
            </a:r>
          </a:p>
          <a:p>
            <a:endParaRPr lang="en-US" baseline="30000" dirty="0"/>
          </a:p>
          <a:p>
            <a:r>
              <a:rPr lang="en-US" dirty="0" err="1" smtClean="0"/>
              <a:t>Pb-Pb</a:t>
            </a:r>
            <a:r>
              <a:rPr lang="en-US" dirty="0" smtClean="0"/>
              <a:t>   150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 descr="LHC_2011_prot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-1" r="13385" b="9326"/>
          <a:stretch/>
        </p:blipFill>
        <p:spPr>
          <a:xfrm>
            <a:off x="179512" y="1196752"/>
            <a:ext cx="4320480" cy="3341305"/>
          </a:xfrm>
          <a:prstGeom prst="rect">
            <a:avLst/>
          </a:prstGeom>
        </p:spPr>
      </p:pic>
      <p:pic>
        <p:nvPicPr>
          <p:cNvPr id="8" name="Picture 7" descr="LHC_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r="2756" b="22474"/>
          <a:stretch/>
        </p:blipFill>
        <p:spPr>
          <a:xfrm>
            <a:off x="539552" y="4483413"/>
            <a:ext cx="3960440" cy="23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-128"/>
              </a:rPr>
              <a:t>CERN program on High Field Magnets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HFM program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-128"/>
                <a:sym typeface="Wingdings" charset="2"/>
              </a:rPr>
              <a:t>aim: 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High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field magnets technology (dipoles and 			             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     quads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) for LHC upgrades and future accelerators </a:t>
            </a:r>
            <a:endParaRPr lang="en-US" sz="1800" dirty="0" smtClean="0">
              <a:solidFill>
                <a:srgbClr val="000000"/>
              </a:solidFill>
              <a:latin typeface="Arial" charset="0"/>
              <a:ea typeface="ＭＳ Ｐゴシック" charset="-128"/>
              <a:sym typeface="Wingdings" charset="2"/>
            </a:endParaRPr>
          </a:p>
          <a:p>
            <a:pPr>
              <a:buFontTx/>
              <a:buNone/>
            </a:pPr>
            <a:endParaRPr lang="en-US" sz="1000" dirty="0">
              <a:solidFill>
                <a:srgbClr val="000000"/>
              </a:solidFill>
              <a:latin typeface="Arial" charset="0"/>
              <a:ea typeface="ＭＳ Ｐゴシック" charset="-128"/>
              <a:sym typeface="Wingdings" charset="2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-128"/>
                <a:sym typeface="Wingdings" charset="2"/>
              </a:rPr>
              <a:t>Priorities:</a:t>
            </a:r>
            <a:r>
              <a:rPr lang="en-US" dirty="0">
                <a:latin typeface="Arial" charset="0"/>
                <a:ea typeface="ＭＳ Ｐゴシック" charset="-128"/>
                <a:sym typeface="Wingdings" charset="2"/>
              </a:rPr>
              <a:t>    	</a:t>
            </a:r>
            <a:r>
              <a:rPr lang="en-US" dirty="0" smtClean="0">
                <a:latin typeface="Arial" charset="0"/>
                <a:ea typeface="ＭＳ Ｐゴシック" charset="-128"/>
                <a:sym typeface="Wingdings" charset="2"/>
              </a:rPr>
              <a:t>      - </a:t>
            </a:r>
            <a:r>
              <a:rPr lang="en-US" sz="1800" dirty="0">
                <a:latin typeface="Arial" charset="0"/>
                <a:ea typeface="ＭＳ Ｐゴシック" charset="-128"/>
                <a:sym typeface="Wingdings" charset="2"/>
              </a:rPr>
              <a:t>Conductor is the heart of the magnet</a:t>
            </a:r>
          </a:p>
          <a:p>
            <a:pPr lvl="4">
              <a:buFontTx/>
              <a:buNone/>
            </a:pPr>
            <a:r>
              <a:rPr lang="en-US" sz="1800" dirty="0">
                <a:latin typeface="Arial" charset="0"/>
                <a:ea typeface="ＭＳ Ｐゴシック" charset="-128"/>
                <a:sym typeface="Wingdings" charset="2"/>
              </a:rPr>
              <a:t> 	</a:t>
            </a:r>
            <a:r>
              <a:rPr lang="en-US" sz="1800" dirty="0" smtClean="0">
                <a:latin typeface="Arial" charset="0"/>
                <a:ea typeface="ＭＳ Ｐゴシック" charset="-128"/>
                <a:sym typeface="Wingdings" charset="2"/>
              </a:rPr>
              <a:t>   - </a:t>
            </a:r>
            <a:r>
              <a:rPr lang="en-US" sz="1800" dirty="0">
                <a:latin typeface="Arial" charset="0"/>
                <a:ea typeface="ＭＳ Ｐゴシック" charset="-128"/>
                <a:sym typeface="Wingdings" charset="2"/>
              </a:rPr>
              <a:t>Magnet design and </a:t>
            </a:r>
            <a:r>
              <a:rPr lang="en-US" sz="1800" dirty="0" smtClean="0">
                <a:latin typeface="Arial" charset="0"/>
                <a:ea typeface="ＭＳ Ｐゴシック" charset="-128"/>
                <a:sym typeface="Wingdings" charset="2"/>
              </a:rPr>
              <a:t>tests</a:t>
            </a:r>
          </a:p>
          <a:p>
            <a:pPr lvl="4">
              <a:buFontTx/>
              <a:buNone/>
            </a:pPr>
            <a:r>
              <a:rPr lang="en-US" sz="1800" dirty="0">
                <a:latin typeface="Arial" charset="0"/>
                <a:ea typeface="ＭＳ Ｐゴシック" charset="-128"/>
                <a:sym typeface="Wingdings" charset="2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-128"/>
                <a:sym typeface="Wingdings" charset="2"/>
              </a:rPr>
              <a:t>   - Germinate new projects</a:t>
            </a:r>
            <a:endParaRPr lang="en-US" sz="1800" dirty="0">
              <a:latin typeface="Arial" charset="0"/>
              <a:ea typeface="ＭＳ Ｐゴシック" charset="-128"/>
              <a:sym typeface="Wingdings" charset="2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-128"/>
                <a:sym typeface="Wingdings" charset="2"/>
              </a:rPr>
              <a:t>	First step (2004 – 2012):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Conductor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technology : NED 1.25 mm, Fresca2 1 mm (2010), 11 T 0.7 mm (2011)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-128"/>
              <a:sym typeface="Wingdings" charset="2"/>
            </a:endParaRPr>
          </a:p>
          <a:p>
            <a:pPr lvl="2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Magnet technology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: Short Model Coil (2011)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-128"/>
              <a:sym typeface="Wingdings" charset="2"/>
            </a:endParaRPr>
          </a:p>
          <a:p>
            <a:pPr lvl="2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Personnel training on existing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sym typeface="Wingdings" charset="2"/>
              </a:rPr>
              <a:t>technologies : test TQ &amp; HQ @ CERN (2009)</a:t>
            </a:r>
            <a:endParaRPr lang="en-US" sz="1600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	Second step (2009 – 2014):</a:t>
            </a:r>
          </a:p>
          <a:p>
            <a:pPr lvl="2"/>
            <a:r>
              <a:rPr lang="en-US" sz="1600" dirty="0" smtClean="0">
                <a:latin typeface="Arial" charset="0"/>
                <a:ea typeface="ＭＳ Ｐゴシック" charset="-128"/>
              </a:rPr>
              <a:t>Magnet </a:t>
            </a:r>
            <a:r>
              <a:rPr lang="en-US" sz="1600" dirty="0">
                <a:latin typeface="Arial" charset="0"/>
                <a:ea typeface="ＭＳ Ｐゴシック" charset="-128"/>
              </a:rPr>
              <a:t>models </a:t>
            </a:r>
            <a:r>
              <a:rPr lang="en-US" sz="1600" dirty="0" smtClean="0">
                <a:latin typeface="Arial" charset="0"/>
                <a:ea typeface="ＭＳ Ｐゴシック" charset="-128"/>
              </a:rPr>
              <a:t>: Fresca2 (2013), IR quad model (2013), 11 T dipole model (2013)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-128"/>
              </a:rPr>
              <a:t>Conductor test facilities upgrade to 15 T test station (2014-2015)</a:t>
            </a:r>
          </a:p>
          <a:p>
            <a:pPr lvl="2"/>
            <a:r>
              <a:rPr lang="en-US" sz="1600" dirty="0" smtClean="0">
                <a:latin typeface="Arial" charset="0"/>
                <a:ea typeface="ＭＳ Ｐゴシック" charset="-128"/>
              </a:rPr>
              <a:t>Radiation hardness studies for Nb</a:t>
            </a:r>
            <a:r>
              <a:rPr lang="en-US" sz="1600" baseline="-25000" dirty="0" smtClean="0">
                <a:latin typeface="Arial" charset="0"/>
                <a:ea typeface="ＭＳ Ｐゴシック" charset="-128"/>
              </a:rPr>
              <a:t>3</a:t>
            </a:r>
            <a:r>
              <a:rPr lang="en-US" sz="1600" dirty="0" smtClean="0">
                <a:latin typeface="Arial" charset="0"/>
                <a:ea typeface="ＭＳ Ｐゴシック" charset="-128"/>
              </a:rPr>
              <a:t>Sn and coil insulation (2010-2014)</a:t>
            </a:r>
          </a:p>
          <a:p>
            <a:pPr lvl="2"/>
            <a:r>
              <a:rPr lang="en-US" sz="1600" dirty="0" smtClean="0">
                <a:latin typeface="Arial" charset="0"/>
                <a:ea typeface="ＭＳ Ｐゴシック" charset="-128"/>
              </a:rPr>
              <a:t>Magnet </a:t>
            </a:r>
            <a:r>
              <a:rPr lang="en-US" sz="1600" dirty="0">
                <a:latin typeface="Arial" charset="0"/>
                <a:ea typeface="ＭＳ Ｐゴシック" charset="-128"/>
              </a:rPr>
              <a:t>concepts from 15 T to 20 </a:t>
            </a:r>
            <a:r>
              <a:rPr lang="en-US" sz="1600" dirty="0" smtClean="0">
                <a:latin typeface="Arial" charset="0"/>
                <a:ea typeface="ＭＳ Ｐゴシック" charset="-128"/>
              </a:rPr>
              <a:t>T : </a:t>
            </a:r>
            <a:r>
              <a:rPr lang="en-US" sz="1600" dirty="0" err="1" smtClean="0">
                <a:latin typeface="Arial" charset="0"/>
                <a:ea typeface="ＭＳ Ｐゴシック" charset="-128"/>
              </a:rPr>
              <a:t>EuCARD</a:t>
            </a:r>
            <a:r>
              <a:rPr lang="en-US" sz="1600" dirty="0" smtClean="0">
                <a:latin typeface="Arial" charset="0"/>
                <a:ea typeface="ＭＳ Ｐゴシック" charset="-128"/>
              </a:rPr>
              <a:t> 6 T insert (2013), EuCARD2 (2016)</a:t>
            </a:r>
            <a:endParaRPr lang="en-US" sz="1600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	Third step (2014 – 2016)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:</a:t>
            </a:r>
            <a:endParaRPr lang="en-US" sz="1600" dirty="0" smtClean="0">
              <a:latin typeface="Arial" charset="0"/>
              <a:ea typeface="ＭＳ Ｐゴシック" charset="-128"/>
            </a:endParaRPr>
          </a:p>
          <a:p>
            <a:pPr lvl="2"/>
            <a:r>
              <a:rPr lang="en-US" sz="1600" dirty="0" smtClean="0">
                <a:latin typeface="Arial" charset="0"/>
                <a:ea typeface="ＭＳ Ｐゴシック" charset="-128"/>
              </a:rPr>
              <a:t>LHC </a:t>
            </a:r>
            <a:r>
              <a:rPr lang="en-US" sz="1600" dirty="0">
                <a:latin typeface="Arial" charset="0"/>
                <a:ea typeface="ＭＳ Ｐゴシック" charset="-128"/>
              </a:rPr>
              <a:t>Dispersion Suppressor dipole </a:t>
            </a:r>
            <a:r>
              <a:rPr lang="en-US" sz="1600" dirty="0" smtClean="0">
                <a:latin typeface="Arial" charset="0"/>
                <a:ea typeface="ＭＳ Ｐゴシック" charset="-128"/>
              </a:rPr>
              <a:t>prototype (2015)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-128"/>
              </a:rPr>
              <a:t>LHC Inner triplet </a:t>
            </a:r>
            <a:r>
              <a:rPr lang="en-US" sz="1600" dirty="0" err="1">
                <a:latin typeface="Arial" charset="0"/>
                <a:ea typeface="ＭＳ Ｐゴシック" charset="-128"/>
              </a:rPr>
              <a:t>quadrupole</a:t>
            </a:r>
            <a:r>
              <a:rPr lang="en-US" sz="1600" dirty="0">
                <a:latin typeface="Arial" charset="0"/>
                <a:ea typeface="ＭＳ Ｐゴシック" charset="-128"/>
              </a:rPr>
              <a:t> prototype (</a:t>
            </a:r>
            <a:r>
              <a:rPr lang="en-US" sz="1600" dirty="0" smtClean="0">
                <a:latin typeface="Arial" charset="0"/>
                <a:ea typeface="ＭＳ Ｐゴシック" charset="-128"/>
              </a:rPr>
              <a:t>2016</a:t>
            </a:r>
            <a:r>
              <a:rPr lang="en-US" sz="1600" dirty="0">
                <a:latin typeface="Arial" charset="0"/>
                <a:ea typeface="ＭＳ Ｐゴシック" charset="-128"/>
              </a:rPr>
              <a:t>)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D42567-99EB-9C48-998F-F4B3D4FD6D36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6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HFM program </a:t>
            </a:r>
            <a:r>
              <a:rPr lang="en-US" dirty="0" err="1" smtClean="0"/>
              <a:t>gantt</a:t>
            </a:r>
            <a:r>
              <a:rPr lang="en-US" dirty="0" smtClean="0"/>
              <a:t> 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4221088"/>
            <a:ext cx="8763000" cy="263691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Continuous conductor development , starting with Nb</a:t>
            </a:r>
            <a:r>
              <a:rPr lang="en-GB" baseline="-25000" dirty="0" smtClean="0"/>
              <a:t>3</a:t>
            </a:r>
            <a:r>
              <a:rPr lang="en-GB" dirty="0" smtClean="0"/>
              <a:t>Sn , now also HTS</a:t>
            </a:r>
          </a:p>
          <a:p>
            <a:pPr marL="0" indent="0">
              <a:buNone/>
            </a:pPr>
            <a:r>
              <a:rPr lang="en-GB" dirty="0" smtClean="0"/>
              <a:t>From the HFM project new construction projects germinate</a:t>
            </a:r>
          </a:p>
          <a:p>
            <a:pPr marL="0" indent="0">
              <a:buNone/>
            </a:pPr>
            <a:r>
              <a:rPr lang="en-GB" dirty="0" smtClean="0"/>
              <a:t>After 2016 this will result in : IT Quad construction, 11 T DS construction </a:t>
            </a:r>
            <a:r>
              <a:rPr lang="en-GB" dirty="0" smtClean="0"/>
              <a:t>and </a:t>
            </a:r>
            <a:r>
              <a:rPr lang="en-GB" dirty="0" smtClean="0"/>
              <a:t>a more targeted HE-LHC magnet development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892480" cy="29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-128"/>
              </a:rPr>
              <a:t>Conductors for HFMs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>
                <a:latin typeface="Arial" charset="0"/>
                <a:ea typeface="ＭＳ Ｐゴシック" charset="-128"/>
              </a:rPr>
              <a:t>To meet these requirements one has to switch from Nb-Ti to Nb</a:t>
            </a:r>
            <a:r>
              <a:rPr lang="en-GB" baseline="-25000">
                <a:latin typeface="Arial" charset="0"/>
                <a:ea typeface="ＭＳ Ｐゴシック" charset="-128"/>
              </a:rPr>
              <a:t>3</a:t>
            </a:r>
            <a:r>
              <a:rPr lang="en-GB">
                <a:latin typeface="Arial" charset="0"/>
                <a:ea typeface="ＭＳ Ｐゴシック" charset="-128"/>
              </a:rPr>
              <a:t>Sn conductors</a:t>
            </a:r>
          </a:p>
          <a:p>
            <a:pPr marL="0" indent="0"/>
            <a:endParaRPr lang="en-GB">
              <a:latin typeface="Arial" charset="0"/>
              <a:ea typeface="ＭＳ Ｐゴシック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5EF96F-51DD-9B4E-9099-7E8788AA1551}" type="slidenum">
              <a:rPr lang="en-US"/>
              <a:pPr/>
              <a:t>32</a:t>
            </a:fld>
            <a:endParaRPr lang="en-US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14438" y="2286000"/>
            <a:ext cx="68580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2571750" y="6000750"/>
            <a:ext cx="4786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CH" sz="1400" b="0">
                <a:latin typeface="Arial" charset="0"/>
                <a:ea typeface="Arial" charset="0"/>
                <a:cs typeface="Arial" charset="0"/>
              </a:rPr>
              <a:t>Engineering current density in practical superconductors</a:t>
            </a:r>
            <a:endParaRPr lang="en-US" sz="1400" b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6858000" y="5638800"/>
            <a:ext cx="178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0"/>
              <a:t>Courtesy E. Todesco</a:t>
            </a:r>
          </a:p>
        </p:txBody>
      </p:sp>
    </p:spTree>
    <p:extLst>
      <p:ext uri="{BB962C8B-B14F-4D97-AF65-F5344CB8AC3E}">
        <p14:creationId xmlns:p14="http://schemas.microsoft.com/office/powerpoint/2010/main" val="194958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1200" y="1126800"/>
            <a:ext cx="7939738" cy="57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72200" y="3717032"/>
            <a:ext cx="2771800" cy="246625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Compilation of engineering current densities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ang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29" y="3140968"/>
            <a:ext cx="4891235" cy="3737316"/>
          </a:xfrm>
          <a:prstGeom prst="rect">
            <a:avLst/>
          </a:prstGeom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ea typeface="ＭＳ Ｐゴシック" charset="-128"/>
              </a:rPr>
              <a:t>Conductor R&amp;D - NED and post-NED strands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8CD898E-1E4E-0442-8931-8842D62FF42A}" type="slidenum">
              <a:rPr lang="en-US"/>
              <a:pPr/>
              <a:t>34</a:t>
            </a:fld>
            <a:endParaRPr lang="en-US"/>
          </a:p>
        </p:txBody>
      </p:sp>
      <p:sp>
        <p:nvSpPr>
          <p:cNvPr id="41989" name="Content Placeholder 2"/>
          <p:cNvSpPr>
            <a:spLocks/>
          </p:cNvSpPr>
          <p:nvPr/>
        </p:nvSpPr>
        <p:spPr bwMode="auto">
          <a:xfrm>
            <a:off x="179512" y="1124744"/>
            <a:ext cx="670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>
              <a:spcBef>
                <a:spcPct val="20000"/>
              </a:spcBef>
              <a:buFontTx/>
              <a:buChar char="•"/>
            </a:pPr>
            <a:r>
              <a:rPr lang="en-GB" sz="2000" b="0" dirty="0">
                <a:latin typeface="Arial" charset="0"/>
              </a:rPr>
              <a:t>The NED program </a:t>
            </a:r>
            <a:r>
              <a:rPr lang="en-GB" sz="2000" b="0" dirty="0" smtClean="0">
                <a:latin typeface="Arial" charset="0"/>
              </a:rPr>
              <a:t>(2004-2008/2010) achieved </a:t>
            </a:r>
            <a:r>
              <a:rPr lang="en-GB" sz="2000" b="0" dirty="0">
                <a:latin typeface="Arial" charset="0"/>
              </a:rPr>
              <a:t>Nb</a:t>
            </a:r>
            <a:r>
              <a:rPr lang="en-GB" sz="2000" b="0" baseline="-25000" dirty="0">
                <a:latin typeface="Arial" charset="0"/>
              </a:rPr>
              <a:t>3</a:t>
            </a:r>
            <a:r>
              <a:rPr lang="en-GB" sz="2000" b="0" dirty="0">
                <a:latin typeface="Arial" charset="0"/>
              </a:rPr>
              <a:t>Sn 1.25 mm strands with J</a:t>
            </a:r>
            <a:r>
              <a:rPr lang="en-GB" sz="2000" b="0" baseline="-25000" dirty="0">
                <a:latin typeface="Arial" charset="0"/>
              </a:rPr>
              <a:t>C</a:t>
            </a:r>
            <a:r>
              <a:rPr lang="en-GB" sz="2000" b="0" dirty="0">
                <a:latin typeface="Arial" charset="0"/>
              </a:rPr>
              <a:t> of 1500 A/mm</a:t>
            </a:r>
            <a:r>
              <a:rPr lang="en-GB" sz="2000" b="0" baseline="30000" dirty="0">
                <a:latin typeface="Arial" charset="0"/>
              </a:rPr>
              <a:t>2</a:t>
            </a:r>
            <a:r>
              <a:rPr lang="en-GB" sz="2000" b="0" dirty="0">
                <a:latin typeface="Arial" charset="0"/>
              </a:rPr>
              <a:t> at 15 T and 4.2 K, filament diameter of 50 </a:t>
            </a:r>
            <a:r>
              <a:rPr lang="en-GB" sz="2000" b="0" dirty="0">
                <a:latin typeface="Symbol" charset="2"/>
                <a:sym typeface="Symbol" charset="2"/>
              </a:rPr>
              <a:t></a:t>
            </a:r>
            <a:r>
              <a:rPr lang="en-GB" sz="2000" b="0" dirty="0">
                <a:latin typeface="Arial" charset="0"/>
              </a:rPr>
              <a:t>m, and RRR regularly in excess of 150</a:t>
            </a:r>
          </a:p>
          <a:p>
            <a:pPr marL="381000" indent="-381000">
              <a:spcBef>
                <a:spcPct val="20000"/>
              </a:spcBef>
              <a:buFontTx/>
              <a:buChar char="•"/>
            </a:pPr>
            <a:r>
              <a:rPr lang="en-GB" sz="2000" b="0" dirty="0">
                <a:latin typeface="Arial" charset="0"/>
              </a:rPr>
              <a:t>The HFM program has since focussed on issues of cable production and degradation, and thermo-magnetic stability</a:t>
            </a:r>
          </a:p>
        </p:txBody>
      </p:sp>
      <p:pic>
        <p:nvPicPr>
          <p:cNvPr id="41990" name="Picture 6" descr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58000" y="1219200"/>
            <a:ext cx="19812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6553200" y="3124200"/>
            <a:ext cx="24653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/>
              <a:t>Bruker-EAS PIT, 288 subelements, (Nb-Ta)</a:t>
            </a:r>
            <a:r>
              <a:rPr lang="en-US" sz="1400" b="0" baseline="-25000"/>
              <a:t>3</a:t>
            </a:r>
            <a:r>
              <a:rPr lang="en-US" sz="1400" b="0"/>
              <a:t>Sn</a:t>
            </a: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304800" y="6400800"/>
            <a:ext cx="2244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b="0" dirty="0"/>
              <a:t>Courtesy L. </a:t>
            </a:r>
            <a:r>
              <a:rPr lang="en-GB" sz="1200" b="0" dirty="0" err="1"/>
              <a:t>Bottura</a:t>
            </a:r>
            <a:r>
              <a:rPr lang="en-GB" sz="1200" b="0" dirty="0"/>
              <a:t>, B. </a:t>
            </a:r>
            <a:r>
              <a:rPr lang="en-GB" sz="1200" b="0" dirty="0" err="1"/>
              <a:t>Bordini</a:t>
            </a:r>
            <a:endParaRPr lang="en-GB" sz="1200" b="0" dirty="0"/>
          </a:p>
        </p:txBody>
      </p:sp>
    </p:spTree>
    <p:extLst>
      <p:ext uri="{BB962C8B-B14F-4D97-AF65-F5344CB8AC3E}">
        <p14:creationId xmlns:p14="http://schemas.microsoft.com/office/powerpoint/2010/main" val="180408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Conductor R&amp;</a:t>
            </a:r>
            <a:r>
              <a:rPr lang="en-US" dirty="0" smtClean="0"/>
              <a:t>D:  improve </a:t>
            </a:r>
            <a:r>
              <a:rPr lang="en-US" dirty="0" err="1" smtClean="0"/>
              <a:t>Jc</a:t>
            </a:r>
            <a:r>
              <a:rPr lang="en-US" dirty="0" smtClean="0"/>
              <a:t> and stability</a:t>
            </a:r>
            <a:endParaRPr 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1" t="13605" r="10895" b="7936"/>
          <a:stretch>
            <a:fillRect/>
          </a:stretch>
        </p:blipFill>
        <p:spPr bwMode="auto">
          <a:xfrm>
            <a:off x="323529" y="2636912"/>
            <a:ext cx="5008560" cy="3888432"/>
          </a:xfrm>
          <a:prstGeom prst="rect">
            <a:avLst/>
          </a:prstGeom>
          <a:noFill/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5076056" y="6517380"/>
            <a:ext cx="3618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C</a:t>
            </a:r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ourtesy of B. </a:t>
            </a:r>
            <a:r>
              <a:rPr lang="en-US" sz="1400" dirty="0" err="1" smtClean="0">
                <a:solidFill>
                  <a:srgbClr val="3366FF"/>
                </a:solidFill>
                <a:latin typeface="Arial"/>
                <a:cs typeface="Arial"/>
              </a:rPr>
              <a:t>Bordini</a:t>
            </a:r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 (CERN)</a:t>
            </a:r>
            <a:endParaRPr lang="en-US" sz="14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520" y="1196752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 smtClean="0">
                <a:latin typeface="Arial"/>
                <a:cs typeface="Arial"/>
              </a:rPr>
              <a:t>Conductors to be studied in detail:</a:t>
            </a:r>
          </a:p>
          <a:p>
            <a:pPr marL="342900" indent="-342900">
              <a:buFont typeface="Arial"/>
              <a:buChar char="•"/>
            </a:pPr>
            <a:r>
              <a:rPr lang="en-GB" sz="2000" b="0" dirty="0" smtClean="0">
                <a:latin typeface="Arial"/>
                <a:cs typeface="Arial"/>
              </a:rPr>
              <a:t>Nb</a:t>
            </a:r>
            <a:r>
              <a:rPr lang="en-GB" sz="2000" b="0" baseline="-25000" dirty="0" smtClean="0">
                <a:latin typeface="Arial"/>
                <a:cs typeface="Arial"/>
              </a:rPr>
              <a:t>3</a:t>
            </a:r>
            <a:r>
              <a:rPr lang="en-GB" sz="2000" b="0" dirty="0" smtClean="0">
                <a:latin typeface="Arial"/>
                <a:cs typeface="Arial"/>
              </a:rPr>
              <a:t>Sn Critical current as function of field and temperature</a:t>
            </a:r>
          </a:p>
          <a:p>
            <a:pPr marL="342900" indent="-342900">
              <a:buFont typeface="Arial"/>
              <a:buChar char="•"/>
            </a:pPr>
            <a:r>
              <a:rPr lang="en-GB" sz="2000" b="0" dirty="0">
                <a:latin typeface="Arial"/>
                <a:cs typeface="Arial"/>
              </a:rPr>
              <a:t>Nb</a:t>
            </a:r>
            <a:r>
              <a:rPr lang="en-GB" sz="2000" b="0" baseline="-25000" dirty="0">
                <a:latin typeface="Arial"/>
                <a:cs typeface="Arial"/>
              </a:rPr>
              <a:t>3</a:t>
            </a:r>
            <a:r>
              <a:rPr lang="en-GB" sz="2000" b="0" dirty="0">
                <a:latin typeface="Arial"/>
                <a:cs typeface="Arial"/>
              </a:rPr>
              <a:t>Sn </a:t>
            </a:r>
            <a:r>
              <a:rPr lang="en-GB" sz="2000" b="0" dirty="0" smtClean="0">
                <a:latin typeface="Arial"/>
                <a:cs typeface="Arial"/>
              </a:rPr>
              <a:t>stability: magneto-thermal instabilities understanding</a:t>
            </a:r>
          </a:p>
          <a:p>
            <a:pPr marL="342900" indent="-342900">
              <a:buFont typeface="Arial"/>
              <a:buChar char="•"/>
            </a:pPr>
            <a:r>
              <a:rPr lang="en-GB" sz="2000" b="0" dirty="0" smtClean="0">
                <a:latin typeface="Arial"/>
                <a:cs typeface="Arial"/>
              </a:rPr>
              <a:t>Accompany industry with detailed characterization and metallurgic studies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4088" y="2492896"/>
            <a:ext cx="37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 smtClean="0">
                <a:latin typeface="Arial"/>
                <a:cs typeface="Arial"/>
              </a:rPr>
              <a:t>Example:</a:t>
            </a:r>
          </a:p>
          <a:p>
            <a:r>
              <a:rPr lang="en-GB" sz="2000" b="0" dirty="0" smtClean="0">
                <a:latin typeface="Arial"/>
                <a:cs typeface="Arial"/>
              </a:rPr>
              <a:t>Magneto-thermal instabilities</a:t>
            </a:r>
          </a:p>
          <a:p>
            <a:r>
              <a:rPr lang="en-GB" sz="2000" b="0" dirty="0" smtClean="0">
                <a:latin typeface="Arial"/>
                <a:cs typeface="Arial"/>
              </a:rPr>
              <a:t>In-depth study to understand this effect which was seen in other labs,</a:t>
            </a:r>
          </a:p>
          <a:p>
            <a:r>
              <a:rPr lang="en-GB" sz="2000" b="0" dirty="0" smtClean="0">
                <a:latin typeface="Arial"/>
                <a:cs typeface="Arial"/>
              </a:rPr>
              <a:t>Guide strand choice and strand layout development :  </a:t>
            </a:r>
          </a:p>
          <a:p>
            <a:r>
              <a:rPr lang="en-GB" sz="2000" b="0" dirty="0" smtClean="0">
                <a:latin typeface="Arial"/>
                <a:cs typeface="Arial"/>
              </a:rPr>
              <a:t>-small sub-elements ≤50 </a:t>
            </a:r>
            <a:r>
              <a:rPr lang="en-GB" sz="2000" b="0" dirty="0" err="1" smtClean="0">
                <a:latin typeface="Arial"/>
                <a:cs typeface="Arial"/>
              </a:rPr>
              <a:t>μm</a:t>
            </a:r>
            <a:r>
              <a:rPr lang="en-GB" sz="2000" b="0" dirty="0" smtClean="0">
                <a:latin typeface="Arial"/>
                <a:cs typeface="Arial"/>
              </a:rPr>
              <a:t> </a:t>
            </a:r>
          </a:p>
          <a:p>
            <a:r>
              <a:rPr lang="en-GB" sz="2000" b="0" dirty="0">
                <a:latin typeface="Arial"/>
                <a:cs typeface="Arial"/>
              </a:rPr>
              <a:t>-</a:t>
            </a:r>
            <a:r>
              <a:rPr lang="en-GB" sz="2000" b="0" dirty="0" smtClean="0">
                <a:latin typeface="Arial"/>
                <a:cs typeface="Arial"/>
              </a:rPr>
              <a:t>reduce strand diameter: 1mm, -high RRR</a:t>
            </a:r>
            <a:r>
              <a:rPr lang="en-GB" sz="2000" b="0" dirty="0">
                <a:latin typeface="Arial"/>
                <a:cs typeface="Arial"/>
              </a:rPr>
              <a:t>: ≥100</a:t>
            </a:r>
            <a:endParaRPr lang="en-GB" sz="2000" b="0" dirty="0" smtClean="0">
              <a:latin typeface="Arial"/>
              <a:cs typeface="Arial"/>
            </a:endParaRPr>
          </a:p>
          <a:p>
            <a:r>
              <a:rPr lang="en-GB" sz="2000" b="0" dirty="0" smtClean="0">
                <a:latin typeface="Arial"/>
                <a:cs typeface="Arial"/>
              </a:rPr>
              <a:t>-reduce </a:t>
            </a:r>
            <a:r>
              <a:rPr lang="en-GB" sz="2000" b="0" dirty="0" err="1" smtClean="0">
                <a:latin typeface="Arial"/>
                <a:cs typeface="Arial"/>
              </a:rPr>
              <a:t>J</a:t>
            </a:r>
            <a:r>
              <a:rPr lang="en-GB" sz="2000" b="0" baseline="-25000" dirty="0" err="1" smtClean="0">
                <a:latin typeface="Arial"/>
                <a:cs typeface="Arial"/>
              </a:rPr>
              <a:t>c</a:t>
            </a:r>
            <a:r>
              <a:rPr lang="en-GB" sz="2000" b="0" dirty="0" smtClean="0">
                <a:latin typeface="Arial"/>
                <a:cs typeface="Arial"/>
              </a:rPr>
              <a:t>: 1250A/mm</a:t>
            </a:r>
            <a:r>
              <a:rPr lang="en-GB" sz="2000" b="0" baseline="30000" dirty="0" smtClean="0">
                <a:latin typeface="Arial"/>
                <a:cs typeface="Arial"/>
              </a:rPr>
              <a:t>2</a:t>
            </a:r>
            <a:r>
              <a:rPr lang="en-GB" sz="1400" b="0" dirty="0" smtClean="0">
                <a:latin typeface="Arial"/>
                <a:cs typeface="Arial"/>
              </a:rPr>
              <a:t>@</a:t>
            </a:r>
            <a:r>
              <a:rPr lang="en-GB" sz="2000" b="0" dirty="0" smtClean="0">
                <a:latin typeface="Arial"/>
                <a:cs typeface="Arial"/>
              </a:rPr>
              <a:t>15T, 4.2 K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13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793038" cy="764704"/>
          </a:xfrm>
        </p:spPr>
        <p:txBody>
          <a:bodyPr/>
          <a:lstStyle/>
          <a:p>
            <a:r>
              <a:rPr lang="en-US" dirty="0" smtClean="0"/>
              <a:t>Cables for HFM Program</a:t>
            </a:r>
            <a:endParaRPr lang="en-US" dirty="0"/>
          </a:p>
        </p:txBody>
      </p:sp>
      <p:pic>
        <p:nvPicPr>
          <p:cNvPr id="8" name="Picture 7" descr="\\cern.ch\dfs\Workspaces\d\div_lhc\MMS_SECA\Home\Bonasia\Métallographie\Cable Run 39B\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304255" cy="6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1560" y="306896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SMC Dipole cable </a:t>
            </a:r>
            <a:r>
              <a:rPr lang="en-GB" sz="1600" b="0" dirty="0" smtClean="0">
                <a:latin typeface="Arial"/>
                <a:cs typeface="Arial"/>
              </a:rPr>
              <a:t>– 14 strands (1.25 mm) and </a:t>
            </a:r>
          </a:p>
          <a:p>
            <a:r>
              <a:rPr lang="en-GB" sz="1600" b="0" dirty="0" smtClean="0">
                <a:latin typeface="Arial"/>
                <a:cs typeface="Arial"/>
              </a:rPr>
              <a:t>18 Strands (1 mm), Width = 10 mm, Twist Pitch = 60 mm</a:t>
            </a:r>
          </a:p>
          <a:p>
            <a:r>
              <a:rPr lang="en-GB" sz="1600" b="0" dirty="0" smtClean="0">
                <a:latin typeface="Arial"/>
                <a:cs typeface="Arial"/>
              </a:rPr>
              <a:t>Average I</a:t>
            </a:r>
            <a:r>
              <a:rPr lang="en-GB" sz="1600" b="0" baseline="-25000" dirty="0" smtClean="0">
                <a:latin typeface="Arial"/>
                <a:cs typeface="Arial"/>
              </a:rPr>
              <a:t>C</a:t>
            </a:r>
            <a:r>
              <a:rPr lang="en-GB" sz="1600" b="0" dirty="0" smtClean="0">
                <a:latin typeface="Arial"/>
                <a:cs typeface="Arial"/>
              </a:rPr>
              <a:t> degradation 0 … 4 %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00"/>
          <a:stretch>
            <a:fillRect/>
          </a:stretch>
        </p:blipFill>
        <p:spPr bwMode="auto">
          <a:xfrm>
            <a:off x="3851920" y="5373216"/>
            <a:ext cx="5075470" cy="72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547664" y="6027003"/>
            <a:ext cx="729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DS Dipole cable </a:t>
            </a:r>
            <a:r>
              <a:rPr lang="en-GB" sz="1600" b="0" dirty="0">
                <a:latin typeface="Arial"/>
                <a:cs typeface="Arial"/>
              </a:rPr>
              <a:t>– 40 Strands </a:t>
            </a:r>
            <a:r>
              <a:rPr lang="en-GB" sz="1600" b="0" dirty="0" smtClean="0">
                <a:latin typeface="Arial"/>
                <a:cs typeface="Arial"/>
              </a:rPr>
              <a:t>(0.7 </a:t>
            </a:r>
            <a:r>
              <a:rPr lang="en-GB" sz="1600" b="0" dirty="0">
                <a:latin typeface="Arial"/>
                <a:cs typeface="Arial"/>
              </a:rPr>
              <a:t>mm)</a:t>
            </a:r>
          </a:p>
          <a:p>
            <a:r>
              <a:rPr lang="en-GB" sz="1600" b="0" dirty="0" smtClean="0">
                <a:latin typeface="Arial"/>
                <a:cs typeface="Arial"/>
              </a:rPr>
              <a:t>Width = 14.7 … 15.1 </a:t>
            </a:r>
            <a:r>
              <a:rPr lang="en-GB" sz="1600" b="0" dirty="0">
                <a:latin typeface="Arial"/>
                <a:cs typeface="Arial"/>
              </a:rPr>
              <a:t>mm, Twist Pitch = </a:t>
            </a:r>
            <a:r>
              <a:rPr lang="en-GB" sz="1600" b="0" dirty="0" smtClean="0">
                <a:latin typeface="Arial"/>
                <a:cs typeface="Arial"/>
              </a:rPr>
              <a:t>100 mm</a:t>
            </a:r>
            <a:r>
              <a:rPr lang="en-GB" sz="1600" b="0" dirty="0">
                <a:latin typeface="Arial"/>
                <a:cs typeface="Arial"/>
              </a:rPr>
              <a:t>,</a:t>
            </a:r>
            <a:r>
              <a:rPr lang="en-GB" sz="1600" b="0" dirty="0" smtClean="0">
                <a:latin typeface="Arial"/>
                <a:cs typeface="Arial"/>
              </a:rPr>
              <a:t> 0.8° keystone</a:t>
            </a:r>
          </a:p>
          <a:p>
            <a:r>
              <a:rPr lang="en-GB" sz="1600" b="0" dirty="0">
                <a:latin typeface="Arial"/>
                <a:cs typeface="Arial"/>
              </a:rPr>
              <a:t>Average I</a:t>
            </a:r>
            <a:r>
              <a:rPr lang="en-GB" sz="1600" b="0" baseline="-25000" dirty="0">
                <a:latin typeface="Arial"/>
                <a:cs typeface="Arial"/>
              </a:rPr>
              <a:t>C</a:t>
            </a:r>
            <a:r>
              <a:rPr lang="en-GB" sz="1600" b="0" dirty="0" smtClean="0">
                <a:latin typeface="Arial"/>
                <a:cs typeface="Arial"/>
              </a:rPr>
              <a:t> degradation &lt; 3 %</a:t>
            </a:r>
          </a:p>
        </p:txBody>
      </p:sp>
      <p:pic>
        <p:nvPicPr>
          <p:cNvPr id="13" name="Picture 12" descr="\\cern.ch\dfs\Workspaces\d\div_lhc\MMS_SECA\CABLAGE\Câblage Nb3Sn\40 brins\40 x 1 mm\20.85 mm\Run 60A\pas de  140 mm\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4101084" cy="5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99592" y="458112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Fresca 2 Dipole cable </a:t>
            </a:r>
            <a:r>
              <a:rPr lang="en-GB" sz="1600" b="0" dirty="0" smtClean="0">
                <a:latin typeface="Arial"/>
                <a:cs typeface="Arial"/>
              </a:rPr>
              <a:t>– 40 Strands (1 mm)</a:t>
            </a:r>
          </a:p>
          <a:p>
            <a:r>
              <a:rPr lang="en-GB" sz="1600" b="0" dirty="0" smtClean="0">
                <a:latin typeface="Arial"/>
                <a:cs typeface="Arial"/>
              </a:rPr>
              <a:t>Width = 20.9 mm, Twist Pitch = 120 … 140 mm</a:t>
            </a:r>
          </a:p>
          <a:p>
            <a:r>
              <a:rPr lang="en-GB" sz="1600" b="0" dirty="0">
                <a:solidFill>
                  <a:srgbClr val="FF0000"/>
                </a:solidFill>
                <a:latin typeface="Arial"/>
                <a:cs typeface="Arial"/>
              </a:rPr>
              <a:t>Average I</a:t>
            </a:r>
            <a:r>
              <a:rPr lang="en-GB" sz="1600" b="0" baseline="-250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GB" sz="1600" b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00" b="0" dirty="0">
                <a:solidFill>
                  <a:srgbClr val="FF0000"/>
                </a:solidFill>
                <a:latin typeface="Arial"/>
                <a:cs typeface="Arial"/>
              </a:rPr>
              <a:t>degradation &lt; </a:t>
            </a:r>
            <a:r>
              <a:rPr lang="en-GB" sz="1600" b="0" dirty="0" smtClean="0">
                <a:solidFill>
                  <a:srgbClr val="FF0000"/>
                </a:solidFill>
                <a:latin typeface="Arial"/>
                <a:cs typeface="Arial"/>
              </a:rPr>
              <a:t>15 %</a:t>
            </a:r>
            <a:endParaRPr lang="en-GB" sz="16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236296" y="4293096"/>
            <a:ext cx="18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Cabling by             L. </a:t>
            </a:r>
            <a:r>
              <a:rPr lang="en-US" sz="1400" dirty="0" err="1" smtClean="0">
                <a:solidFill>
                  <a:srgbClr val="3366FF"/>
                </a:solidFill>
                <a:latin typeface="Arial"/>
                <a:cs typeface="Arial"/>
              </a:rPr>
              <a:t>Oberli</a:t>
            </a:r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 and        A. </a:t>
            </a:r>
            <a:r>
              <a:rPr lang="en-US" sz="1400" dirty="0" err="1" smtClean="0">
                <a:solidFill>
                  <a:srgbClr val="3366FF"/>
                </a:solidFill>
                <a:latin typeface="Arial"/>
                <a:cs typeface="Arial"/>
              </a:rPr>
              <a:t>Bonasia</a:t>
            </a:r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 (CERN)</a:t>
            </a:r>
            <a:endParaRPr lang="en-US" sz="14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1" name="Content Placeholder 2"/>
          <p:cNvSpPr>
            <a:spLocks/>
          </p:cNvSpPr>
          <p:nvPr/>
        </p:nvSpPr>
        <p:spPr bwMode="auto">
          <a:xfrm>
            <a:off x="395536" y="1124744"/>
            <a:ext cx="8748464" cy="19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>
              <a:spcBef>
                <a:spcPct val="20000"/>
              </a:spcBef>
              <a:buFontTx/>
              <a:buChar char="•"/>
            </a:pPr>
            <a:r>
              <a:rPr lang="en-GB" sz="1600" b="0" dirty="0">
                <a:latin typeface="Arial" charset="0"/>
              </a:rPr>
              <a:t>Cabling tests were performed on several variants of strands/cable sizes to explore the space of parameters, and among others: dimensions, compaction, twist pitch, cabling angle and cabling force, …</a:t>
            </a:r>
          </a:p>
          <a:p>
            <a:pPr marL="381000" indent="-381000">
              <a:spcBef>
                <a:spcPct val="20000"/>
              </a:spcBef>
              <a:buFontTx/>
              <a:buChar char="•"/>
            </a:pPr>
            <a:r>
              <a:rPr lang="en-GB" sz="1600" b="0" dirty="0">
                <a:latin typeface="Arial" charset="0"/>
              </a:rPr>
              <a:t>Cabling degradation was reduced from 45 % (worst case) to </a:t>
            </a:r>
            <a:r>
              <a:rPr lang="en-GB" sz="1600" b="0" i="1" dirty="0">
                <a:latin typeface="Arial" charset="0"/>
              </a:rPr>
              <a:t>negligible</a:t>
            </a:r>
            <a:r>
              <a:rPr lang="en-GB" sz="1600" b="0" dirty="0">
                <a:latin typeface="Arial" charset="0"/>
              </a:rPr>
              <a:t> (within the scatter of measurements of extracted strands)</a:t>
            </a:r>
          </a:p>
        </p:txBody>
      </p:sp>
      <p:pic>
        <p:nvPicPr>
          <p:cNvPr id="15" name="Picture 12" descr="IMG_043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6084168" y="2420888"/>
            <a:ext cx="2758105" cy="123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76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high current HTS (YBCO) 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24744"/>
            <a:ext cx="5184576" cy="4800600"/>
          </a:xfrm>
        </p:spPr>
        <p:txBody>
          <a:bodyPr/>
          <a:lstStyle/>
          <a:p>
            <a:r>
              <a:rPr lang="en-US" dirty="0" err="1" smtClean="0"/>
              <a:t>Roebel</a:t>
            </a:r>
            <a:r>
              <a:rPr lang="en-US" dirty="0" smtClean="0"/>
              <a:t> cables of punched HTS tapes after an idea of W. </a:t>
            </a:r>
            <a:r>
              <a:rPr lang="en-US" dirty="0" err="1" smtClean="0"/>
              <a:t>Goldacker</a:t>
            </a:r>
            <a:r>
              <a:rPr lang="en-US" dirty="0" smtClean="0"/>
              <a:t> (KIT)</a:t>
            </a:r>
          </a:p>
          <a:p>
            <a:r>
              <a:rPr lang="en-US" dirty="0" smtClean="0"/>
              <a:t>Manufacturing by IRL Ltd.</a:t>
            </a:r>
          </a:p>
          <a:p>
            <a:r>
              <a:rPr lang="en-US" dirty="0" smtClean="0"/>
              <a:t>First test at liquid helium (4.3 K) and in high field (10 T) show a current carrying capacity of </a:t>
            </a:r>
            <a:r>
              <a:rPr lang="en-US" b="1" dirty="0" smtClean="0">
                <a:solidFill>
                  <a:srgbClr val="FF0000"/>
                </a:solidFill>
              </a:rPr>
              <a:t>4 to 10 kA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Roebel on sample hol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/>
          <a:stretch/>
        </p:blipFill>
        <p:spPr>
          <a:xfrm>
            <a:off x="5989956" y="1124744"/>
            <a:ext cx="2758508" cy="5270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824" y="6381328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00FF"/>
                </a:solidFill>
              </a:rPr>
              <a:t>By courtesy of J. </a:t>
            </a:r>
            <a:r>
              <a:rPr lang="en-US" sz="1600" b="0" dirty="0" err="1" smtClean="0">
                <a:solidFill>
                  <a:srgbClr val="0000FF"/>
                </a:solidFill>
              </a:rPr>
              <a:t>Fleiter</a:t>
            </a:r>
            <a:r>
              <a:rPr lang="en-US" sz="1600" b="0" dirty="0" smtClean="0">
                <a:solidFill>
                  <a:srgbClr val="0000FF"/>
                </a:solidFill>
              </a:rPr>
              <a:t>, Ph. Denis, G. </a:t>
            </a:r>
            <a:r>
              <a:rPr lang="en-US" sz="1600" b="0" dirty="0" err="1" smtClean="0">
                <a:solidFill>
                  <a:srgbClr val="0000FF"/>
                </a:solidFill>
              </a:rPr>
              <a:t>Peiro</a:t>
            </a:r>
            <a:r>
              <a:rPr lang="en-US" sz="1600" b="0" dirty="0" smtClean="0">
                <a:solidFill>
                  <a:srgbClr val="0000FF"/>
                </a:solidFill>
              </a:rPr>
              <a:t>,  A. </a:t>
            </a:r>
            <a:r>
              <a:rPr lang="en-US" sz="1600" b="0" dirty="0" err="1" smtClean="0">
                <a:solidFill>
                  <a:srgbClr val="0000FF"/>
                </a:solidFill>
              </a:rPr>
              <a:t>Ballarino</a:t>
            </a:r>
            <a:endParaRPr lang="en-US" sz="1600" b="0" dirty="0">
              <a:solidFill>
                <a:srgbClr val="0000FF"/>
              </a:solidFill>
            </a:endParaRPr>
          </a:p>
        </p:txBody>
      </p:sp>
      <p:pic>
        <p:nvPicPr>
          <p:cNvPr id="9" name="Picture 8" descr="banner-logo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7"/>
          <a:stretch/>
        </p:blipFill>
        <p:spPr>
          <a:xfrm>
            <a:off x="611560" y="5877272"/>
            <a:ext cx="3091833" cy="8286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7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</a:t>
            </a:r>
            <a:r>
              <a:rPr lang="en-US" dirty="0"/>
              <a:t>F</a:t>
            </a:r>
            <a:r>
              <a:rPr lang="en-US" dirty="0" smtClean="0"/>
              <a:t>ield </a:t>
            </a:r>
            <a:r>
              <a:rPr lang="en-US" dirty="0"/>
              <a:t>M</a:t>
            </a:r>
            <a:r>
              <a:rPr lang="en-US" dirty="0" smtClean="0"/>
              <a:t>agnet R&amp;D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971600" y="4149080"/>
            <a:ext cx="6946172" cy="2063823"/>
            <a:chOff x="971600" y="4149080"/>
            <a:chExt cx="6946172" cy="2063823"/>
          </a:xfrm>
        </p:grpSpPr>
        <p:sp>
          <p:nvSpPr>
            <p:cNvPr id="22" name="TextBox 21"/>
            <p:cNvSpPr txBox="1"/>
            <p:nvPr/>
          </p:nvSpPr>
          <p:spPr>
            <a:xfrm>
              <a:off x="3748801" y="4149080"/>
              <a:ext cx="1903319" cy="5847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HQ/LHQ</a:t>
              </a:r>
            </a:p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Nb</a:t>
              </a:r>
              <a:r>
                <a:rPr lang="en-US" sz="1600" baseline="-25000" dirty="0" smtClean="0">
                  <a:solidFill>
                    <a:srgbClr val="000090"/>
                  </a:solidFill>
                  <a:latin typeface="Arial"/>
                  <a:cs typeface="Arial"/>
                </a:rPr>
                <a:t>3</a:t>
              </a:r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Sn </a:t>
              </a:r>
              <a:r>
                <a:rPr lang="en-US" sz="1600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Quadrupole</a:t>
              </a:r>
              <a:endParaRPr lang="en-US" sz="1600" b="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71600" y="4762451"/>
              <a:ext cx="6946172" cy="1450452"/>
              <a:chOff x="971600" y="4762451"/>
              <a:chExt cx="6946172" cy="1450452"/>
            </a:xfrm>
          </p:grpSpPr>
          <p:pic>
            <p:nvPicPr>
              <p:cNvPr id="21" name="Picture 2" descr="C:\Documents and Settings\caspi\Desktop\Reviews-Talks-conference\LARP-meetings\CM-12-April-NAPA_2009\hq_struct_assy_xsect-end-wht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5" t="10588" r="24545" b="9412"/>
              <a:stretch>
                <a:fillRect/>
              </a:stretch>
            </p:blipFill>
            <p:spPr bwMode="auto">
              <a:xfrm>
                <a:off x="3962374" y="4762451"/>
                <a:ext cx="1472905" cy="1450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5512908" y="4851640"/>
                <a:ext cx="2404864" cy="1097640"/>
                <a:chOff x="2085688" y="5352748"/>
                <a:chExt cx="2404864" cy="1097640"/>
              </a:xfrm>
            </p:grpSpPr>
            <p:pic>
              <p:nvPicPr>
                <p:cNvPr id="24" name="Picture 34" descr="DOE_OffOfScience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2015" y="5352748"/>
                  <a:ext cx="2344041" cy="473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12" descr="Rev_Logo_Smal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5688" y="5904227"/>
                  <a:ext cx="83820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0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0457" y="5872538"/>
                  <a:ext cx="542925" cy="57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11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9952" y="5779152"/>
                  <a:ext cx="990600" cy="609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971600" y="5210036"/>
                <a:ext cx="28423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dirty="0" smtClean="0"/>
                  <a:t>US-LARP program</a:t>
                </a:r>
                <a:endParaRPr lang="en-US" sz="2800" dirty="0"/>
              </a:p>
            </p:txBody>
          </p:sp>
        </p:grpSp>
      </p:grpSp>
      <p:pic>
        <p:nvPicPr>
          <p:cNvPr id="12" name="Picture 11" descr="logoHomepage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6632"/>
            <a:ext cx="1438861" cy="68212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9910" y="836712"/>
            <a:ext cx="5212210" cy="2520280"/>
            <a:chOff x="439910" y="836712"/>
            <a:chExt cx="5212210" cy="2520280"/>
          </a:xfrm>
        </p:grpSpPr>
        <p:pic>
          <p:nvPicPr>
            <p:cNvPr id="5" name="Picture 4" descr="SMC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910" y="1717939"/>
              <a:ext cx="1224000" cy="11808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 rot="16200000">
              <a:off x="1821082" y="2179160"/>
              <a:ext cx="0" cy="31434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85837" y="1082462"/>
              <a:ext cx="121402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Short Model Coil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07372" y="836712"/>
              <a:ext cx="1412700" cy="5847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FReSCa2 </a:t>
              </a:r>
            </a:p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Nb</a:t>
              </a:r>
              <a:r>
                <a:rPr lang="en-US" sz="1600" baseline="-25000" dirty="0" smtClean="0">
                  <a:solidFill>
                    <a:srgbClr val="000090"/>
                  </a:solidFill>
                  <a:latin typeface="Arial"/>
                  <a:cs typeface="Arial"/>
                </a:rPr>
                <a:t>3</a:t>
              </a:r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Sn</a:t>
              </a:r>
              <a:r>
                <a:rPr lang="en-US" sz="1600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Dipole</a:t>
              </a:r>
              <a:endParaRPr lang="en-US" sz="1600" b="0" dirty="0" smtClean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594720" y="1299592"/>
              <a:ext cx="2057400" cy="2057400"/>
              <a:chOff x="76200" y="2895600"/>
              <a:chExt cx="2057400" cy="2057400"/>
            </a:xfrm>
          </p:grpSpPr>
          <p:pic>
            <p:nvPicPr>
              <p:cNvPr id="6" name="Picture 5" descr="FRESCA2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200" y="2970858"/>
                <a:ext cx="2016224" cy="1982142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 bwMode="auto">
              <a:xfrm>
                <a:off x="1600200" y="2895600"/>
                <a:ext cx="533400" cy="228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4" name="Picture 3" descr="Screen shot 2012-02-05 at 10.08.19 PM.p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286" y="1689832"/>
              <a:ext cx="1301750" cy="12255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079891" y="1082462"/>
              <a:ext cx="118494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Race-track </a:t>
              </a:r>
            </a:p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Model Coil</a:t>
              </a: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rot="16200000">
              <a:off x="3421208" y="2179159"/>
              <a:ext cx="0" cy="31434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1092854" y="2624442"/>
            <a:ext cx="7827961" cy="2169665"/>
            <a:chOff x="1092854" y="2624442"/>
            <a:chExt cx="7827961" cy="2169665"/>
          </a:xfrm>
        </p:grpSpPr>
        <p:pic>
          <p:nvPicPr>
            <p:cNvPr id="7" name="Picture 6" descr="DIPOLE11T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8184" y="3216024"/>
              <a:ext cx="1512168" cy="157808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256161" y="2624442"/>
              <a:ext cx="1412700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11 T DS </a:t>
              </a:r>
            </a:p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Nb</a:t>
              </a:r>
              <a:r>
                <a:rPr lang="en-US" sz="1600" baseline="-25000" dirty="0" smtClean="0">
                  <a:solidFill>
                    <a:srgbClr val="000090"/>
                  </a:solidFill>
                  <a:latin typeface="Arial"/>
                  <a:cs typeface="Arial"/>
                </a:rPr>
                <a:t>3</a:t>
              </a:r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Sn</a:t>
              </a:r>
              <a:r>
                <a:rPr lang="en-US" sz="1600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Dipole</a:t>
              </a:r>
              <a:endParaRPr lang="en-US" sz="1600" b="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6200000" flipH="1">
              <a:off x="900329" y="3205527"/>
              <a:ext cx="992064" cy="607014"/>
            </a:xfrm>
            <a:custGeom>
              <a:avLst/>
              <a:gdLst>
                <a:gd name="connsiteX0" fmla="*/ 0 w 1982213"/>
                <a:gd name="connsiteY0" fmla="*/ 0 h 1270110"/>
                <a:gd name="connsiteX1" fmla="*/ 1982213 w 1982213"/>
                <a:gd name="connsiteY1" fmla="*/ 11870 h 1270110"/>
                <a:gd name="connsiteX2" fmla="*/ 1982213 w 1982213"/>
                <a:gd name="connsiteY2" fmla="*/ 1270110 h 1270110"/>
                <a:gd name="connsiteX0" fmla="*/ 0 w 1982213"/>
                <a:gd name="connsiteY0" fmla="*/ 975 h 1271085"/>
                <a:gd name="connsiteX1" fmla="*/ 1982213 w 1982213"/>
                <a:gd name="connsiteY1" fmla="*/ 0 h 1271085"/>
                <a:gd name="connsiteX2" fmla="*/ 1982213 w 1982213"/>
                <a:gd name="connsiteY2" fmla="*/ 1271085 h 127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2213" h="1271085">
                  <a:moveTo>
                    <a:pt x="0" y="975"/>
                  </a:moveTo>
                  <a:lnTo>
                    <a:pt x="1982213" y="0"/>
                  </a:lnTo>
                  <a:lnTo>
                    <a:pt x="1982213" y="1271085"/>
                  </a:lnTo>
                </a:path>
              </a:pathLst>
            </a:custGeom>
            <a:noFill/>
            <a:ln w="25400">
              <a:solidFill>
                <a:schemeClr val="tx1"/>
              </a:solidFill>
              <a:tailEnd type="triangle" w="sm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812718" y="3356992"/>
              <a:ext cx="1108097" cy="577850"/>
              <a:chOff x="7578703" y="3716141"/>
              <a:chExt cx="1108097" cy="577850"/>
            </a:xfrm>
          </p:grpSpPr>
          <p:pic>
            <p:nvPicPr>
              <p:cNvPr id="34" name="Picture 1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8703" y="3734963"/>
                <a:ext cx="533400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3875" y="3716141"/>
                <a:ext cx="542925" cy="57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" name="Picture 42" descr="cold mass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63688" y="3390549"/>
              <a:ext cx="1008473" cy="1229033"/>
            </a:xfrm>
            <a:prstGeom prst="rect">
              <a:avLst/>
            </a:prstGeom>
          </p:spPr>
        </p:pic>
        <p:cxnSp>
          <p:nvCxnSpPr>
            <p:cNvPr id="44" name="Straight Connector 43"/>
            <p:cNvCxnSpPr>
              <a:endCxn id="7" idx="1"/>
            </p:cNvCxnSpPr>
            <p:nvPr/>
          </p:nvCxnSpPr>
          <p:spPr bwMode="auto">
            <a:xfrm>
              <a:off x="2843808" y="4005066"/>
              <a:ext cx="3384376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763688" y="2924944"/>
              <a:ext cx="132510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11 T DS </a:t>
              </a:r>
            </a:p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1-in-1 model</a:t>
              </a:r>
              <a:endParaRPr lang="en-US" sz="1600" b="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11560" y="6212903"/>
            <a:ext cx="7920880" cy="192834"/>
            <a:chOff x="611560" y="6093296"/>
            <a:chExt cx="7920880" cy="31244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611560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627784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067944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292080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300192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092280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740352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172400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532440" y="6093296"/>
              <a:ext cx="0" cy="312441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251520" y="6321524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2012</a:t>
            </a:r>
            <a:endParaRPr 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2267744" y="6352302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3712475" y="6383079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2014</a:t>
            </a:r>
            <a:endParaRPr lang="en-US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4934558" y="63984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973870" y="6413857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6765958" y="6429246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2017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7452320" y="644463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2018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7917772" y="6452329"/>
            <a:ext cx="470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2019</a:t>
            </a:r>
            <a:endParaRPr lang="en-US" sz="1100" dirty="0"/>
          </a:p>
        </p:txBody>
      </p:sp>
      <p:sp>
        <p:nvSpPr>
          <p:cNvPr id="67" name="TextBox 66"/>
          <p:cNvSpPr txBox="1"/>
          <p:nvPr/>
        </p:nvSpPr>
        <p:spPr>
          <a:xfrm>
            <a:off x="8316416" y="6452329"/>
            <a:ext cx="470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2020</a:t>
            </a:r>
            <a:endParaRPr lang="en-US" sz="1050" dirty="0"/>
          </a:p>
        </p:txBody>
      </p:sp>
      <p:cxnSp>
        <p:nvCxnSpPr>
          <p:cNvPr id="70" name="Straight Connector 69"/>
          <p:cNvCxnSpPr/>
          <p:nvPr/>
        </p:nvCxnSpPr>
        <p:spPr>
          <a:xfrm flipH="1" flipV="1">
            <a:off x="467545" y="6304543"/>
            <a:ext cx="8219255" cy="47759"/>
          </a:xfrm>
          <a:prstGeom prst="line">
            <a:avLst/>
          </a:prstGeom>
          <a:ln w="28575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HiLumi180px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14" y="44624"/>
            <a:ext cx="1389432" cy="669605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1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EuCARD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WP7 High Field 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715000"/>
          </a:xfrm>
        </p:spPr>
        <p:txBody>
          <a:bodyPr/>
          <a:lstStyle/>
          <a:p>
            <a:pPr>
              <a:buNone/>
            </a:pPr>
            <a:r>
              <a:rPr lang="en-GB" dirty="0">
                <a:latin typeface="Arial" charset="0"/>
                <a:ea typeface="ＭＳ Ｐゴシック" charset="0"/>
              </a:rPr>
              <a:t>12 partner collaboration : </a:t>
            </a:r>
            <a:r>
              <a:rPr lang="en-GB" dirty="0" smtClean="0">
                <a:latin typeface="Arial" charset="0"/>
                <a:ea typeface="ＭＳ Ｐゴシック" charset="0"/>
              </a:rPr>
              <a:t>CEA-</a:t>
            </a:r>
            <a:r>
              <a:rPr lang="en-GB" dirty="0" err="1" smtClean="0">
                <a:latin typeface="Arial" charset="0"/>
                <a:ea typeface="ＭＳ Ｐゴシック" charset="0"/>
              </a:rPr>
              <a:t>Saclay</a:t>
            </a:r>
            <a:r>
              <a:rPr lang="en-GB" dirty="0" smtClean="0">
                <a:latin typeface="Arial" charset="0"/>
                <a:ea typeface="ＭＳ Ｐゴシック" charset="0"/>
              </a:rPr>
              <a:t>, </a:t>
            </a:r>
            <a:r>
              <a:rPr lang="en-GB" dirty="0">
                <a:latin typeface="Arial" charset="0"/>
                <a:ea typeface="ＭＳ Ｐゴシック" charset="0"/>
              </a:rPr>
              <a:t>CERN, CNRS-Grenoble, Columbus (</a:t>
            </a:r>
            <a:r>
              <a:rPr lang="en-GB" dirty="0" err="1">
                <a:latin typeface="Arial" charset="0"/>
                <a:ea typeface="ＭＳ Ｐゴシック" charset="0"/>
              </a:rPr>
              <a:t>Genova</a:t>
            </a:r>
            <a:r>
              <a:rPr lang="en-GB" dirty="0">
                <a:latin typeface="Arial" charset="0"/>
                <a:ea typeface="ＭＳ Ｐゴシック" charset="0"/>
              </a:rPr>
              <a:t>), BHTS (</a:t>
            </a:r>
            <a:r>
              <a:rPr lang="en-GB" dirty="0" err="1">
                <a:latin typeface="Arial" charset="0"/>
                <a:ea typeface="ＭＳ Ｐゴシック" charset="0"/>
              </a:rPr>
              <a:t>Bruker</a:t>
            </a:r>
            <a:r>
              <a:rPr lang="en-GB" dirty="0">
                <a:latin typeface="Arial" charset="0"/>
                <a:ea typeface="ＭＳ Ｐゴシック" charset="0"/>
              </a:rPr>
              <a:t>), INFN-LASA (Milano), KIT (Karlsruhe), PWR (Wroclaw), SOTON (Southampton), STFC</a:t>
            </a:r>
            <a:r>
              <a:rPr lang="en-GB" dirty="0" smtClean="0">
                <a:latin typeface="Arial" charset="0"/>
                <a:ea typeface="ＭＳ Ｐゴシック" charset="0"/>
              </a:rPr>
              <a:t>-</a:t>
            </a:r>
            <a:r>
              <a:rPr lang="en-GB" dirty="0" err="1" smtClean="0">
                <a:latin typeface="Arial" charset="0"/>
                <a:ea typeface="ＭＳ Ｐゴシック" charset="0"/>
              </a:rPr>
              <a:t>Daresbury</a:t>
            </a:r>
            <a:r>
              <a:rPr lang="en-GB" dirty="0" smtClean="0">
                <a:latin typeface="Arial" charset="0"/>
                <a:ea typeface="ＭＳ Ｐゴシック" charset="0"/>
              </a:rPr>
              <a:t>, </a:t>
            </a:r>
            <a:r>
              <a:rPr lang="en-GB" dirty="0">
                <a:latin typeface="Arial" charset="0"/>
                <a:ea typeface="ＭＳ Ｐゴシック" charset="0"/>
              </a:rPr>
              <a:t>TUT (Tampere), UNIGE (Genève)</a:t>
            </a: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0"/>
            </a:endParaRPr>
          </a:p>
          <a:p>
            <a:pPr>
              <a:buFontTx/>
              <a:buNone/>
            </a:pPr>
            <a:endParaRPr lang="en-GB" dirty="0" smtClean="0">
              <a:latin typeface="Arial" charset="0"/>
              <a:ea typeface="ＭＳ Ｐゴシック" charset="0"/>
            </a:endParaRP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0"/>
            </a:endParaRPr>
          </a:p>
          <a:p>
            <a:pPr>
              <a:buFontTx/>
              <a:buNone/>
            </a:pPr>
            <a:endParaRPr lang="en-GB" dirty="0" smtClean="0">
              <a:latin typeface="Arial" charset="0"/>
              <a:ea typeface="ＭＳ Ｐゴシック" charset="0"/>
            </a:endParaRPr>
          </a:p>
          <a:p>
            <a:pPr>
              <a:buFontTx/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One management and 5 </a:t>
            </a:r>
            <a:r>
              <a:rPr lang="en-GB" dirty="0">
                <a:latin typeface="Arial" charset="0"/>
                <a:ea typeface="ＭＳ Ｐゴシック" charset="0"/>
              </a:rPr>
              <a:t>R&amp;D tasks: </a:t>
            </a:r>
            <a:endParaRPr lang="en-GB" dirty="0" smtClean="0">
              <a:latin typeface="Arial" charset="0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latin typeface="Arial" charset="0"/>
                <a:ea typeface="ＭＳ Ｐゴシック" charset="0"/>
              </a:rPr>
              <a:t>Coordination </a:t>
            </a:r>
            <a:r>
              <a:rPr lang="en-GB" dirty="0">
                <a:latin typeface="Arial" charset="0"/>
                <a:ea typeface="ＭＳ Ｐゴシック" charset="0"/>
              </a:rPr>
              <a:t>and Communication.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latin typeface="Arial" charset="0"/>
                <a:ea typeface="ＭＳ Ｐゴシック" charset="0"/>
              </a:rPr>
              <a:t>Support </a:t>
            </a:r>
            <a:r>
              <a:rPr lang="en-GB" dirty="0">
                <a:latin typeface="Arial" charset="0"/>
                <a:ea typeface="ＭＳ Ｐゴシック" charset="0"/>
              </a:rPr>
              <a:t>studies,   thermal studies and insulation radiation hardness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High field model</a:t>
            </a:r>
            <a:r>
              <a:rPr lang="en-GB" dirty="0">
                <a:latin typeface="Arial" charset="0"/>
                <a:ea typeface="ＭＳ Ｐゴシック" charset="0"/>
              </a:rPr>
              <a:t>: 13 T, 100 mm bore (Nb</a:t>
            </a:r>
            <a:r>
              <a:rPr lang="en-GB" baseline="-25000" dirty="0">
                <a:latin typeface="Arial" charset="0"/>
                <a:ea typeface="ＭＳ Ｐゴシック" charset="0"/>
              </a:rPr>
              <a:t>3</a:t>
            </a:r>
            <a:r>
              <a:rPr lang="en-GB" dirty="0">
                <a:latin typeface="Arial" charset="0"/>
                <a:ea typeface="ＭＳ Ｐゴシック" charset="0"/>
              </a:rPr>
              <a:t>Sn)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Very high field dipole insert  </a:t>
            </a:r>
            <a:r>
              <a:rPr lang="en-GB" dirty="0">
                <a:latin typeface="Arial" charset="0"/>
                <a:ea typeface="ＭＳ Ｐゴシック" charset="0"/>
              </a:rPr>
              <a:t>(in HTS, up to ΔB=6 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High </a:t>
            </a:r>
            <a:r>
              <a:rPr lang="en-US" dirty="0" err="1">
                <a:latin typeface="Arial" charset="0"/>
                <a:ea typeface="ＭＳ Ｐゴシック" charset="0"/>
              </a:rPr>
              <a:t>Tc</a:t>
            </a:r>
            <a:r>
              <a:rPr lang="en-US" dirty="0">
                <a:latin typeface="Arial" charset="0"/>
                <a:ea typeface="ＭＳ Ｐゴシック" charset="0"/>
              </a:rPr>
              <a:t> superconducting link (HTS powering links for the LHC)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Short period helical superconducting </a:t>
            </a:r>
            <a:r>
              <a:rPr lang="en-US" dirty="0" err="1">
                <a:latin typeface="Arial" charset="0"/>
                <a:ea typeface="ＭＳ Ｐゴシック" charset="0"/>
              </a:rPr>
              <a:t>undulator</a:t>
            </a:r>
            <a:r>
              <a:rPr lang="en-US" dirty="0">
                <a:latin typeface="Arial" charset="0"/>
                <a:ea typeface="ＭＳ Ｐゴシック" charset="0"/>
              </a:rPr>
              <a:t> (ILC e</a:t>
            </a:r>
            <a:r>
              <a:rPr lang="en-US" baseline="30000" dirty="0">
                <a:latin typeface="Arial" charset="0"/>
                <a:ea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</a:rPr>
              <a:t> source)</a:t>
            </a:r>
            <a:endParaRPr lang="en-GB" dirty="0">
              <a:latin typeface="Arial" charset="0"/>
              <a:ea typeface="ＭＳ Ｐゴシック" charset="0"/>
            </a:endParaRP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0"/>
              </a:rPr>
              <a:t>Duration: </a:t>
            </a:r>
            <a:r>
              <a:rPr lang="en-GB" dirty="0" smtClean="0">
                <a:latin typeface="Arial" charset="0"/>
                <a:ea typeface="ＭＳ Ｐゴシック" charset="0"/>
              </a:rPr>
              <a:t>1-4-2009 </a:t>
            </a:r>
            <a:r>
              <a:rPr lang="en-GB" dirty="0">
                <a:latin typeface="Arial" charset="0"/>
                <a:ea typeface="ＭＳ Ｐゴシック" charset="0"/>
              </a:rPr>
              <a:t>– </a:t>
            </a:r>
            <a:r>
              <a:rPr lang="en-GB" dirty="0" smtClean="0">
                <a:latin typeface="Arial" charset="0"/>
                <a:ea typeface="ＭＳ Ｐゴシック" charset="0"/>
              </a:rPr>
              <a:t>31-3-2013, Budget:6.4 </a:t>
            </a:r>
            <a:r>
              <a:rPr lang="en-GB" dirty="0">
                <a:latin typeface="Arial" charset="0"/>
                <a:ea typeface="ＭＳ Ｐゴシック" charset="0"/>
              </a:rPr>
              <a:t>M€ total, 2.0 M€  EC </a:t>
            </a:r>
            <a:r>
              <a:rPr lang="en-GB" dirty="0" smtClean="0">
                <a:latin typeface="Arial" charset="0"/>
                <a:ea typeface="ＭＳ Ｐゴシック" charset="0"/>
              </a:rPr>
              <a:t>contr.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348880"/>
            <a:ext cx="1872208" cy="1588801"/>
          </a:xfrm>
          <a:prstGeom prst="rect">
            <a:avLst/>
          </a:prstGeom>
        </p:spPr>
      </p:pic>
      <p:pic>
        <p:nvPicPr>
          <p:cNvPr id="6" name="Imag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2455200"/>
            <a:ext cx="1818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O:\UNDULATORS\EuCard\photo's\2010.08.05 - trial wind NbSn glass braid -  spool No.1174-1A\DSC_0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492896"/>
            <a:ext cx="1511191" cy="10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18" descr="gen 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603668" cy="1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1119600" cy="74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F:\Cable project\Foto\Mock_up25pairs\IMG_05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584965" cy="1656032"/>
          </a:xfrm>
          <a:prstGeom prst="rect">
            <a:avLst/>
          </a:prstGeom>
          <a:noFill/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868144" y="2492896"/>
            <a:ext cx="954107" cy="1274658"/>
            <a:chOff x="500034" y="1301820"/>
            <a:chExt cx="2875120" cy="3841072"/>
          </a:xfrm>
        </p:grpSpPr>
        <p:pic>
          <p:nvPicPr>
            <p:cNvPr id="12" name="Picture 11" descr="MgB2 tape 600 A x 27 pairs sectio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034" y="1857364"/>
              <a:ext cx="1876755" cy="1876755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571472" y="4071942"/>
              <a:ext cx="1785950" cy="158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17024" y="4122689"/>
              <a:ext cx="1661895" cy="102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Symbol"/>
                </a:rPr>
                <a:t> </a:t>
              </a:r>
              <a:r>
                <a:rPr lang="en-US" sz="800" b="0" kern="0" dirty="0" smtClean="0">
                  <a:solidFill>
                    <a:sysClr val="windowText" lastClr="000000"/>
                  </a:solidFill>
                  <a:latin typeface="Arial"/>
                  <a:cs typeface="Arial"/>
                  <a:sym typeface="Symbol"/>
                </a:rPr>
                <a:t>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Symbol"/>
                </a:rPr>
                <a:t> 40 mm 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0034" y="1301820"/>
              <a:ext cx="2875120" cy="695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</a:rPr>
                <a:t>25 × 2 × 600 A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03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2012 LHC plan/prediction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536" y="1196752"/>
            <a:ext cx="8640960" cy="12241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Energy 4 </a:t>
            </a:r>
            <a:r>
              <a:rPr lang="en-US" dirty="0" err="1" smtClean="0"/>
              <a:t>TeV</a:t>
            </a:r>
            <a:r>
              <a:rPr lang="en-US" dirty="0" smtClean="0"/>
              <a:t> per beam,       Integrated Luminosity 16 fb</a:t>
            </a:r>
            <a:r>
              <a:rPr lang="en-US" baseline="30000" dirty="0" smtClean="0"/>
              <a:t>-1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Decisions after Chamonix12 meeting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024" t="-2" r="6311" b="19364"/>
          <a:stretch/>
        </p:blipFill>
        <p:spPr>
          <a:xfrm>
            <a:off x="323528" y="2492896"/>
            <a:ext cx="4536504" cy="3030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589240"/>
            <a:ext cx="4238742" cy="648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288" y="4509120"/>
            <a:ext cx="4143948" cy="2243956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 bwMode="auto">
          <a:xfrm>
            <a:off x="5004048" y="1844824"/>
            <a:ext cx="41399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000" indent="-288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ＭＳ Ｐゴシック" charset="-128"/>
              </a:defRPr>
            </a:lvl1pPr>
            <a:lvl2pPr marL="576000" indent="-2880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ＭＳ Ｐゴシック" charset="-128"/>
              </a:defRPr>
            </a:lvl2pPr>
            <a:lvl3pPr marL="864000" indent="-288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r>
              <a:rPr lang="en-US" sz="1600" b="0" dirty="0" smtClean="0"/>
              <a:t>Lower </a:t>
            </a:r>
            <a:r>
              <a:rPr lang="en-US" sz="1600" b="0" dirty="0" smtClean="0">
                <a:latin typeface="Symbol" charset="2"/>
                <a:cs typeface="Symbol" charset="2"/>
              </a:rPr>
              <a:t>b</a:t>
            </a:r>
            <a:r>
              <a:rPr lang="en-US" sz="1600" b="0" dirty="0" smtClean="0"/>
              <a:t>* (down to 0.6 m)</a:t>
            </a:r>
          </a:p>
          <a:p>
            <a:r>
              <a:rPr lang="en-US" sz="1600" b="0" dirty="0" smtClean="0"/>
              <a:t>Tight collimator settings</a:t>
            </a:r>
          </a:p>
          <a:p>
            <a:r>
              <a:rPr lang="en-US" sz="1600" b="0" dirty="0" smtClean="0"/>
              <a:t>50 ns bunch spacing</a:t>
            </a:r>
          </a:p>
          <a:p>
            <a:r>
              <a:rPr lang="en-US" sz="1600" b="0" dirty="0" smtClean="0"/>
              <a:t>Pileup ≤30 events per crossing</a:t>
            </a:r>
          </a:p>
          <a:p>
            <a:r>
              <a:rPr lang="en-US" sz="1600" b="0" dirty="0" smtClean="0"/>
              <a:t>Many (small) HW </a:t>
            </a:r>
            <a:r>
              <a:rPr lang="en-US" sz="1600" b="0" dirty="0"/>
              <a:t>and </a:t>
            </a:r>
            <a:r>
              <a:rPr lang="en-US" sz="1600" b="0" dirty="0" smtClean="0"/>
              <a:t>operation modifications </a:t>
            </a:r>
          </a:p>
          <a:p>
            <a:pPr lvl="1"/>
            <a:r>
              <a:rPr lang="en-US" sz="1600" b="0" dirty="0" smtClean="0"/>
              <a:t>R2E mitigation</a:t>
            </a:r>
          </a:p>
          <a:p>
            <a:pPr lvl="1"/>
            <a:r>
              <a:rPr lang="en-US" sz="1600" b="0" dirty="0" smtClean="0"/>
              <a:t>Fast turnaround</a:t>
            </a:r>
          </a:p>
          <a:p>
            <a:pPr lvl="1"/>
            <a:r>
              <a:rPr lang="en-US" sz="1600" b="0" dirty="0" smtClean="0"/>
              <a:t>Improved procedures</a:t>
            </a:r>
          </a:p>
          <a:p>
            <a:pPr lvl="1"/>
            <a:endParaRPr lang="en-US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18735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0" descr="NED SMC Berkeley Over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9" r="25444" b="15917"/>
          <a:stretch>
            <a:fillRect/>
          </a:stretch>
        </p:blipFill>
        <p:spPr bwMode="auto">
          <a:xfrm>
            <a:off x="-10462" y="764704"/>
            <a:ext cx="1898150" cy="19579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SMC,  tested in 2011:    12.5 T on the coil</a:t>
            </a:r>
            <a:endParaRPr lang="en-US" dirty="0"/>
          </a:p>
        </p:txBody>
      </p:sp>
      <p:pic>
        <p:nvPicPr>
          <p:cNvPr id="23" name="Picture 11" descr="http://mediaarchive.cern.ch/MediaArchive/Photo/Public/2011/1104123/1104123_11/1104123_11-A5-at-72-dp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824" y="836712"/>
            <a:ext cx="295113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G_067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268760"/>
            <a:ext cx="2972241" cy="2229181"/>
          </a:xfrm>
          <a:prstGeom prst="rect">
            <a:avLst/>
          </a:prstGeom>
        </p:spPr>
      </p:pic>
      <p:pic>
        <p:nvPicPr>
          <p:cNvPr id="10" name="Picture 9" descr="\\cern.ch\dfs\Workspaces\d\div_lhc\MMS_SECA\Home\Bonasia\Métallographie\Cable Run 39B\003.jpg"/>
          <p:cNvPicPr>
            <a:picLocks noChangeAspect="1"/>
          </p:cNvPicPr>
          <p:nvPr/>
        </p:nvPicPr>
        <p:blipFill>
          <a:blip r:embed="rId5" cstate="print"/>
          <a:srcRect t="11931" r="9599"/>
          <a:stretch>
            <a:fillRect/>
          </a:stretch>
        </p:blipFill>
        <p:spPr bwMode="auto">
          <a:xfrm>
            <a:off x="6876256" y="583922"/>
            <a:ext cx="2105026" cy="56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30"/>
          <p:cNvSpPr>
            <a:spLocks noChangeArrowheads="1"/>
          </p:cNvSpPr>
          <p:nvPr/>
        </p:nvSpPr>
        <p:spPr bwMode="auto">
          <a:xfrm>
            <a:off x="3741201" y="6519446"/>
            <a:ext cx="2848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b="0" dirty="0">
                <a:solidFill>
                  <a:srgbClr val="0000FF"/>
                </a:solidFill>
              </a:rPr>
              <a:t>C</a:t>
            </a:r>
            <a:r>
              <a:rPr lang="en-US" sz="1400" b="0" dirty="0" smtClean="0">
                <a:solidFill>
                  <a:srgbClr val="0000FF"/>
                </a:solidFill>
              </a:rPr>
              <a:t>ourtesy </a:t>
            </a:r>
            <a:r>
              <a:rPr lang="en-US" sz="1400" b="0" dirty="0">
                <a:solidFill>
                  <a:srgbClr val="0000FF"/>
                </a:solidFill>
              </a:rPr>
              <a:t>of </a:t>
            </a:r>
            <a:r>
              <a:rPr lang="en-US" sz="1400" b="0" dirty="0" smtClean="0">
                <a:solidFill>
                  <a:srgbClr val="0000FF"/>
                </a:solidFill>
              </a:rPr>
              <a:t>J. Perez and M. </a:t>
            </a:r>
            <a:r>
              <a:rPr lang="en-US" sz="1400" b="0" dirty="0" err="1" smtClean="0">
                <a:solidFill>
                  <a:srgbClr val="0000FF"/>
                </a:solidFill>
              </a:rPr>
              <a:t>Bajko</a:t>
            </a:r>
            <a:endParaRPr lang="en-US" sz="1400" b="0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2-02-09 at 11.18.24 AM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2" y="2276871"/>
            <a:ext cx="6040544" cy="4536505"/>
          </a:xfrm>
          <a:prstGeom prst="rect">
            <a:avLst/>
          </a:prstGeom>
        </p:spPr>
      </p:pic>
      <p:pic>
        <p:nvPicPr>
          <p:cNvPr id="13" name="Picture 12" descr="DSCF1148[1]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740" y="3485653"/>
            <a:ext cx="2529260" cy="33723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\\Dapdc5\manip\CAOMECA\Caoprojets\Projets\SAFIRS-NB3SN\650B\6500B\Images\dipole design 06-05-2011\Cut yO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28162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Arial" charset="0"/>
                <a:ea typeface="ＭＳ Ｐゴシック" charset="0"/>
                <a:cs typeface="ＭＳ Ｐゴシック" charset="0"/>
              </a:rPr>
              <a:t>EuCARD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High field 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model (Fresca2)</a:t>
            </a:r>
            <a:endParaRPr lang="fr-FR" dirty="0">
              <a:latin typeface="Calibri" charset="0"/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5868144" y="1124744"/>
            <a:ext cx="3275856" cy="5256585"/>
          </a:xfrm>
        </p:spPr>
        <p:txBody>
          <a:bodyPr/>
          <a:lstStyle/>
          <a:p>
            <a:endParaRPr lang="en-GB" sz="1800" dirty="0" smtClean="0">
              <a:latin typeface="Calibri" charset="0"/>
            </a:endParaRPr>
          </a:p>
          <a:p>
            <a:r>
              <a:rPr lang="en-GB" sz="1800" dirty="0" smtClean="0">
                <a:latin typeface="Calibri" charset="0"/>
              </a:rPr>
              <a:t>Diameter Aperture = 100 mm</a:t>
            </a:r>
          </a:p>
          <a:p>
            <a:r>
              <a:rPr lang="en-GB" sz="1800" dirty="0" smtClean="0">
                <a:latin typeface="Calibri" charset="0"/>
              </a:rPr>
              <a:t>L coils = 1.5 m</a:t>
            </a:r>
          </a:p>
          <a:p>
            <a:r>
              <a:rPr lang="en-GB" sz="1800" dirty="0" smtClean="0">
                <a:latin typeface="Calibri" charset="0"/>
              </a:rPr>
              <a:t>L straight section = 700 mm</a:t>
            </a:r>
          </a:p>
          <a:p>
            <a:r>
              <a:rPr lang="en-GB" sz="1800" dirty="0" smtClean="0">
                <a:latin typeface="Calibri" charset="0"/>
              </a:rPr>
              <a:t>L yoke = 1.6 m</a:t>
            </a:r>
          </a:p>
          <a:p>
            <a:r>
              <a:rPr lang="en-GB" sz="1800" dirty="0" smtClean="0">
                <a:latin typeface="Calibri" charset="0"/>
              </a:rPr>
              <a:t>Diameter magnet = 1.03 m</a:t>
            </a:r>
          </a:p>
          <a:p>
            <a:endParaRPr lang="en-GB" sz="1800" dirty="0">
              <a:latin typeface="Calibri" charset="0"/>
            </a:endParaRPr>
          </a:p>
        </p:txBody>
      </p:sp>
      <p:grpSp>
        <p:nvGrpSpPr>
          <p:cNvPr id="7172" name="Groupe 1"/>
          <p:cNvGrpSpPr>
            <a:grpSpLocks noChangeAspect="1"/>
          </p:cNvGrpSpPr>
          <p:nvPr/>
        </p:nvGrpSpPr>
        <p:grpSpPr bwMode="auto">
          <a:xfrm>
            <a:off x="323528" y="3429000"/>
            <a:ext cx="2674977" cy="1728192"/>
            <a:chOff x="5166352" y="1585913"/>
            <a:chExt cx="3747485" cy="2419159"/>
          </a:xfrm>
        </p:grpSpPr>
        <p:pic>
          <p:nvPicPr>
            <p:cNvPr id="717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166352" y="2785778"/>
              <a:ext cx="1536200" cy="121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380312" y="2785778"/>
              <a:ext cx="1533525" cy="121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66352" y="1585913"/>
              <a:ext cx="15362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585913"/>
              <a:ext cx="15335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895" y="1628800"/>
              <a:ext cx="3455417" cy="231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563888" y="1196752"/>
            <a:ext cx="2376264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156 turns per pole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Iron post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err="1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B</a:t>
            </a:r>
            <a:r>
              <a:rPr lang="en-GB" sz="1800" b="0" kern="0" baseline="-25000" dirty="0" err="1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center</a:t>
            </a:r>
            <a:r>
              <a:rPr lang="en-GB" sz="1800" b="0" kern="0" dirty="0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= </a:t>
            </a:r>
            <a:r>
              <a:rPr lang="en-GB" sz="1800" b="0" kern="0" dirty="0" smtClean="0">
                <a:solidFill>
                  <a:srgbClr val="3C8C93"/>
                </a:solidFill>
                <a:latin typeface="Arial"/>
                <a:ea typeface="+mn-ea"/>
                <a:cs typeface="Arial"/>
              </a:rPr>
              <a:t>13.0</a:t>
            </a:r>
            <a:r>
              <a:rPr lang="en-GB" sz="1800" b="0" kern="0" dirty="0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I</a:t>
            </a:r>
            <a:r>
              <a:rPr lang="en-GB" sz="1800" b="0" kern="0" baseline="-25000" dirty="0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13T</a:t>
            </a:r>
            <a:r>
              <a:rPr lang="en-GB" sz="1800" b="0" kern="0" dirty="0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= 10.7 kA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err="1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B</a:t>
            </a:r>
            <a:r>
              <a:rPr lang="en-GB" sz="1800" b="0" kern="0" baseline="-25000" dirty="0" err="1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peak</a:t>
            </a:r>
            <a:r>
              <a:rPr lang="en-GB" sz="1800" b="0" kern="0" dirty="0" smtClean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= 13.2 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err="1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E</a:t>
            </a:r>
            <a:r>
              <a:rPr lang="en-GB" sz="1800" b="0" kern="0" baseline="-25000" dirty="0" err="1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mag</a:t>
            </a:r>
            <a:r>
              <a:rPr lang="en-GB" sz="1800" b="0" kern="0" dirty="0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 = 3.6 MJ/m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800" b="0" kern="0" dirty="0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L = 47mH/m</a:t>
            </a:r>
            <a:endParaRPr lang="en-GB" sz="1800" b="0" kern="0" dirty="0">
              <a:solidFill>
                <a:srgbClr val="CC00CC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8264" y="630932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0" dirty="0" err="1" smtClean="0">
                <a:latin typeface="+mj-lt"/>
                <a:ea typeface="+mn-ea"/>
              </a:rPr>
              <a:t>Courtesy</a:t>
            </a:r>
            <a:r>
              <a:rPr lang="fr-FR" sz="1200" b="0" dirty="0" smtClean="0">
                <a:latin typeface="+mj-lt"/>
                <a:ea typeface="+mn-ea"/>
              </a:rPr>
              <a:t> </a:t>
            </a:r>
            <a:r>
              <a:rPr lang="fr-FR" sz="1200" b="0" dirty="0" err="1">
                <a:latin typeface="+mj-lt"/>
                <a:ea typeface="+mn-ea"/>
              </a:rPr>
              <a:t>Attilio</a:t>
            </a:r>
            <a:r>
              <a:rPr lang="fr-FR" sz="1200" b="0" dirty="0">
                <a:latin typeface="+mj-lt"/>
                <a:ea typeface="+mn-ea"/>
              </a:rPr>
              <a:t> </a:t>
            </a:r>
            <a:r>
              <a:rPr lang="fr-FR" sz="1200" b="0" dirty="0" err="1" smtClean="0">
                <a:latin typeface="+mj-lt"/>
                <a:ea typeface="+mn-ea"/>
              </a:rPr>
              <a:t>Milanese</a:t>
            </a:r>
            <a:r>
              <a:rPr lang="fr-FR" sz="1200" b="0" dirty="0" smtClean="0">
                <a:latin typeface="+mj-lt"/>
                <a:ea typeface="+mn-ea"/>
              </a:rPr>
              <a:t>, Pierre </a:t>
            </a:r>
            <a:r>
              <a:rPr lang="fr-FR" sz="1200" b="0" dirty="0" err="1" smtClean="0">
                <a:latin typeface="+mj-lt"/>
                <a:ea typeface="+mn-ea"/>
              </a:rPr>
              <a:t>Manil</a:t>
            </a:r>
            <a:endParaRPr lang="fr-FR" sz="1200" b="0" dirty="0">
              <a:latin typeface="+mj-lt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3501008"/>
            <a:ext cx="50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42</a:t>
            </a:r>
          </a:p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42</a:t>
            </a:r>
          </a:p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36</a:t>
            </a:r>
          </a:p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36</a:t>
            </a:r>
            <a:endParaRPr lang="fr-FR" sz="1200" dirty="0">
              <a:solidFill>
                <a:schemeClr val="bg1">
                  <a:lumMod val="75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5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2880320" cy="162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3588210"/>
            <a:ext cx="3206496" cy="27211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1520" y="1196752"/>
            <a:ext cx="3384376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Challenging construction with several new concepts:</a:t>
            </a:r>
          </a:p>
          <a:p>
            <a:pPr marL="285750" indent="-285750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Block coil geometry with flared ends</a:t>
            </a:r>
          </a:p>
          <a:p>
            <a:pPr marL="285750" indent="-285750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Shell-bladder and key structure</a:t>
            </a:r>
            <a:endParaRPr lang="en-GB" sz="1800" b="0" kern="0" dirty="0">
              <a:solidFill>
                <a:srgbClr val="333399"/>
              </a:solidFill>
              <a:latin typeface="Arial"/>
              <a:ea typeface="+mn-ea"/>
              <a:cs typeface="Arial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(</a:t>
            </a:r>
            <a:r>
              <a:rPr lang="en-GB" sz="1800" b="0" kern="0" dirty="0" smtClean="0">
                <a:solidFill>
                  <a:srgbClr val="333399"/>
                </a:solidFill>
                <a:latin typeface="Arial"/>
                <a:cs typeface="Arial"/>
              </a:rPr>
              <a:t>inspired </a:t>
            </a:r>
            <a:r>
              <a:rPr lang="en-GB" sz="1800" b="0" kern="0" dirty="0">
                <a:solidFill>
                  <a:srgbClr val="333399"/>
                </a:solidFill>
                <a:latin typeface="Arial"/>
                <a:cs typeface="Arial"/>
              </a:rPr>
              <a:t>by the HD2 of </a:t>
            </a:r>
            <a:r>
              <a:rPr lang="en-GB" sz="1800" b="0" kern="0" dirty="0" smtClean="0">
                <a:solidFill>
                  <a:srgbClr val="333399"/>
                </a:solidFill>
                <a:latin typeface="Arial"/>
                <a:cs typeface="Arial"/>
              </a:rPr>
              <a:t>LBNL)</a:t>
            </a:r>
            <a:endParaRPr lang="en-GB" sz="1800" b="0" kern="0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47664" y="6381328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Construction </a:t>
            </a:r>
            <a:r>
              <a:rPr lang="en-GB" sz="1800" b="0" kern="0" dirty="0" err="1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ongoing</a:t>
            </a:r>
            <a:r>
              <a:rPr lang="en-GB" sz="1800" b="0" kern="0" dirty="0" smtClean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, first coil 2012, test end 2013</a:t>
            </a:r>
            <a:endParaRPr lang="en-GB" sz="1800" b="0" kern="0" dirty="0">
              <a:solidFill>
                <a:srgbClr val="CC00CC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50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untitled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2225" y="2092215"/>
            <a:ext cx="7918372" cy="171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3005972" y="2848018"/>
            <a:ext cx="1501691" cy="1427359"/>
            <a:chOff x="2937780" y="3163369"/>
            <a:chExt cx="1501691" cy="1428353"/>
          </a:xfrm>
        </p:grpSpPr>
        <p:pic>
          <p:nvPicPr>
            <p:cNvPr id="25" name="Picture 9" descr="6Bl_NC_BYoke2ACry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4" t="14047"/>
            <a:stretch>
              <a:fillRect/>
            </a:stretch>
          </p:blipFill>
          <p:spPr bwMode="auto">
            <a:xfrm>
              <a:off x="2937780" y="3163369"/>
              <a:ext cx="1501691" cy="142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137140" y="4098353"/>
              <a:ext cx="1188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 T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</p:grpSp>
      <p:pic>
        <p:nvPicPr>
          <p:cNvPr id="30" name="Picture 29" descr="CryoCollAxo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21" y="727318"/>
            <a:ext cx="2557379" cy="1520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352928" cy="764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Dispersion Suppressor Upgrade: collimators &amp; 11 T dipoles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9455" y="1196751"/>
            <a:ext cx="5776721" cy="729501"/>
          </a:xfrm>
        </p:spPr>
        <p:txBody>
          <a:bodyPr/>
          <a:lstStyle/>
          <a:p>
            <a:r>
              <a:rPr lang="en-US" sz="2000" dirty="0" smtClean="0"/>
              <a:t>LS2 2017</a:t>
            </a:r>
            <a:r>
              <a:rPr lang="en-US" sz="2000" dirty="0"/>
              <a:t>-18: Point-3,7 &amp; IR-</a:t>
            </a:r>
            <a:r>
              <a:rPr lang="en-US" sz="2000" dirty="0" smtClean="0"/>
              <a:t>2</a:t>
            </a:r>
            <a:endParaRPr lang="en-US" sz="2000" dirty="0"/>
          </a:p>
          <a:p>
            <a:r>
              <a:rPr lang="en-US" sz="2000" dirty="0" smtClean="0"/>
              <a:t>LS3 2020+: </a:t>
            </a:r>
            <a:r>
              <a:rPr lang="en-US" sz="2000" dirty="0"/>
              <a:t>IR1,5 as part of HL-LHC</a:t>
            </a:r>
          </a:p>
          <a:p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2345668" y="2364038"/>
            <a:ext cx="397191" cy="354599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370005">
            <a:off x="5786048" y="2693737"/>
            <a:ext cx="362874" cy="354599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endCxn id="25" idx="3"/>
          </p:cNvCxnSpPr>
          <p:nvPr/>
        </p:nvCxnSpPr>
        <p:spPr bwMode="auto">
          <a:xfrm flipH="1">
            <a:off x="4507663" y="3007140"/>
            <a:ext cx="1328580" cy="554558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445917">
            <a:off x="5629344" y="2699719"/>
            <a:ext cx="542197" cy="34392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15089" y="2356469"/>
            <a:ext cx="552160" cy="377641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5679540" y="1970795"/>
            <a:ext cx="658497" cy="747842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62990" y="279325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MB.B8R/L</a:t>
            </a:r>
            <a:endParaRPr lang="en-US" sz="12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2845649" y="1970795"/>
            <a:ext cx="3492388" cy="524946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61529" y="310976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MB.B11R/L</a:t>
            </a:r>
            <a:endParaRPr lang="en-US" sz="1200" dirty="0"/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2626077" y="2722304"/>
            <a:ext cx="533400" cy="525964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34547" y="5888451"/>
            <a:ext cx="4136897" cy="613409"/>
            <a:chOff x="234547" y="5965158"/>
            <a:chExt cx="4136897" cy="613409"/>
          </a:xfrm>
        </p:grpSpPr>
        <p:sp>
          <p:nvSpPr>
            <p:cNvPr id="36" name="Rectangle 35"/>
            <p:cNvSpPr/>
            <p:nvPr/>
          </p:nvSpPr>
          <p:spPr>
            <a:xfrm>
              <a:off x="317768" y="6025820"/>
              <a:ext cx="1468291" cy="365599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5.5 m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89131" y="5990043"/>
              <a:ext cx="1468291" cy="388460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5.5 m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67892" y="6004734"/>
              <a:ext cx="851924" cy="38768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3 m </a:t>
              </a:r>
              <a:r>
                <a:rPr lang="en-US" sz="1200" b="1" dirty="0" err="1" smtClean="0"/>
                <a:t>Collim</a:t>
              </a:r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4547" y="5965158"/>
              <a:ext cx="4136897" cy="61340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547" y="5128671"/>
            <a:ext cx="4136897" cy="613409"/>
            <a:chOff x="234547" y="5205378"/>
            <a:chExt cx="4136897" cy="613409"/>
          </a:xfrm>
        </p:grpSpPr>
        <p:sp>
          <p:nvSpPr>
            <p:cNvPr id="26" name="Rectangle 25"/>
            <p:cNvSpPr/>
            <p:nvPr/>
          </p:nvSpPr>
          <p:spPr>
            <a:xfrm>
              <a:off x="325788" y="5255974"/>
              <a:ext cx="1468291" cy="379063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5.5 m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47608" y="5251798"/>
              <a:ext cx="1468291" cy="386737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5.5 m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391723" y="5239337"/>
              <a:ext cx="877267" cy="40304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3 m </a:t>
              </a:r>
              <a:r>
                <a:rPr lang="en-US" sz="1200" b="1" dirty="0" err="1" smtClean="0"/>
                <a:t>Collim</a:t>
              </a:r>
              <a:endParaRPr lang="en-US" sz="1200" b="1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34547" y="5205378"/>
              <a:ext cx="4136897" cy="61340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4547" y="4437272"/>
            <a:ext cx="4136897" cy="613409"/>
            <a:chOff x="234547" y="4513979"/>
            <a:chExt cx="4136897" cy="613409"/>
          </a:xfrm>
        </p:grpSpPr>
        <p:sp>
          <p:nvSpPr>
            <p:cNvPr id="45" name="Rectangle 44"/>
            <p:cNvSpPr/>
            <p:nvPr/>
          </p:nvSpPr>
          <p:spPr>
            <a:xfrm>
              <a:off x="316860" y="4599076"/>
              <a:ext cx="2999039" cy="395534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11 m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17295" y="4616122"/>
              <a:ext cx="877267" cy="37848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3 m </a:t>
              </a:r>
              <a:r>
                <a:rPr lang="en-US" sz="1200" b="1" dirty="0" err="1" smtClean="0"/>
                <a:t>Collim</a:t>
              </a:r>
              <a:endParaRPr lang="en-US" sz="1200" b="1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34547" y="4513979"/>
              <a:ext cx="4136897" cy="61340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48" name="Content Placeholder 4"/>
          <p:cNvSpPr>
            <a:spLocks noGrp="1"/>
          </p:cNvSpPr>
          <p:nvPr>
            <p:ph sz="half" idx="2"/>
          </p:nvPr>
        </p:nvSpPr>
        <p:spPr>
          <a:xfrm>
            <a:off x="4662422" y="4365104"/>
            <a:ext cx="4447509" cy="2232248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LS2: 12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+ 2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14 CM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LS3</a:t>
            </a:r>
            <a:r>
              <a:rPr lang="de-DE" sz="1400" dirty="0">
                <a:solidFill>
                  <a:schemeClr val="tx1"/>
                </a:solidFill>
              </a:rPr>
              <a:t>:  </a:t>
            </a:r>
            <a:r>
              <a:rPr lang="de-DE" sz="1400" dirty="0" smtClean="0">
                <a:solidFill>
                  <a:schemeClr val="tx1"/>
                </a:solidFill>
              </a:rPr>
              <a:t> 8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+ 2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</a:t>
            </a:r>
            <a:r>
              <a:rPr lang="de-DE" sz="1400" dirty="0" smtClean="0">
                <a:solidFill>
                  <a:schemeClr val="tx1"/>
                </a:solidFill>
              </a:rPr>
              <a:t>10 CM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accent2"/>
                </a:solidFill>
              </a:rPr>
              <a:t>Total                                        24 CM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  </a:t>
            </a:r>
            <a:endParaRPr lang="de-D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LS2: 24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+ 4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28 CM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LS3: </a:t>
            </a:r>
            <a:r>
              <a:rPr lang="de-DE" sz="1400" dirty="0" smtClean="0">
                <a:solidFill>
                  <a:schemeClr val="tx1"/>
                </a:solidFill>
              </a:rPr>
              <a:t>16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+ 4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</a:t>
            </a:r>
            <a:r>
              <a:rPr lang="de-DE" sz="1400" dirty="0" smtClean="0">
                <a:solidFill>
                  <a:schemeClr val="tx1"/>
                </a:solidFill>
              </a:rPr>
              <a:t>20 </a:t>
            </a:r>
            <a:r>
              <a:rPr lang="de-DE" sz="1400" dirty="0">
                <a:solidFill>
                  <a:schemeClr val="tx1"/>
                </a:solidFill>
              </a:rPr>
              <a:t>CM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3333CC"/>
                </a:solidFill>
              </a:rPr>
              <a:t>Total                                        48 CM</a:t>
            </a:r>
            <a:endParaRPr lang="en-US" sz="1400" dirty="0">
              <a:solidFill>
                <a:srgbClr val="3333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9348" y="3653599"/>
            <a:ext cx="4507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FF"/>
                </a:solidFill>
              </a:rPr>
              <a:t>∫</a:t>
            </a:r>
            <a:r>
              <a:rPr lang="en-US" sz="1800" b="0" dirty="0" err="1">
                <a:solidFill>
                  <a:srgbClr val="0000FF"/>
                </a:solidFill>
              </a:rPr>
              <a:t>BdL</a:t>
            </a:r>
            <a:r>
              <a:rPr lang="en-US" sz="1800" b="0" dirty="0">
                <a:solidFill>
                  <a:srgbClr val="0000FF"/>
                </a:solidFill>
              </a:rPr>
              <a:t> = 119.2 Tm @ </a:t>
            </a:r>
            <a:r>
              <a:rPr lang="en-US" sz="1800" b="0" dirty="0" err="1">
                <a:solidFill>
                  <a:srgbClr val="0000FF"/>
                </a:solidFill>
              </a:rPr>
              <a:t>I</a:t>
            </a:r>
            <a:r>
              <a:rPr lang="en-US" sz="1800" b="0" baseline="-25000" dirty="0" err="1">
                <a:solidFill>
                  <a:srgbClr val="0000FF"/>
                </a:solidFill>
              </a:rPr>
              <a:t>nom</a:t>
            </a:r>
            <a:r>
              <a:rPr lang="en-US" sz="1800" b="0" dirty="0">
                <a:solidFill>
                  <a:srgbClr val="0000FF"/>
                </a:solidFill>
              </a:rPr>
              <a:t> = 11.85 </a:t>
            </a:r>
            <a:r>
              <a:rPr lang="en-US" sz="1800" b="0" dirty="0" smtClean="0">
                <a:solidFill>
                  <a:srgbClr val="0000FF"/>
                </a:solidFill>
              </a:rPr>
              <a:t>kA</a:t>
            </a:r>
          </a:p>
          <a:p>
            <a:r>
              <a:rPr lang="en-US" sz="1800" b="0" dirty="0">
                <a:solidFill>
                  <a:srgbClr val="0000FF"/>
                </a:solidFill>
              </a:rPr>
              <a:t>i</a:t>
            </a:r>
            <a:r>
              <a:rPr lang="en-US" sz="1800" b="0" dirty="0" smtClean="0">
                <a:solidFill>
                  <a:srgbClr val="0000FF"/>
                </a:solidFill>
              </a:rPr>
              <a:t>n series with MB with 20 % margin</a:t>
            </a:r>
            <a:endParaRPr lang="en-US" sz="1800" b="0" dirty="0">
              <a:solidFill>
                <a:srgbClr val="0000FF"/>
              </a:solidFill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4431879" y="5128671"/>
            <a:ext cx="254518" cy="1373189"/>
          </a:xfrm>
          <a:prstGeom prst="rightBrac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81C5D-D4B6-4D48-A3D6-F3680D32A1E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9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6Bl_NC_LL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486" y="3861049"/>
            <a:ext cx="3274514" cy="3019778"/>
          </a:xfrm>
          <a:prstGeom prst="rect">
            <a:avLst/>
          </a:prstGeom>
        </p:spPr>
      </p:pic>
      <p:pic>
        <p:nvPicPr>
          <p:cNvPr id="10" name="Picture 9" descr="Unknow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2" b="-22"/>
          <a:stretch/>
        </p:blipFill>
        <p:spPr>
          <a:xfrm>
            <a:off x="4067944" y="3212976"/>
            <a:ext cx="2088232" cy="1540165"/>
          </a:xfrm>
          <a:prstGeom prst="rect">
            <a:avLst/>
          </a:prstGeom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-128"/>
              </a:rPr>
              <a:t>HFM R&amp;D for an LHC luminosity upgrade: </a:t>
            </a:r>
            <a:r>
              <a:rPr lang="en-GB" dirty="0" smtClean="0">
                <a:latin typeface="Arial" charset="0"/>
                <a:ea typeface="ＭＳ Ｐゴシック" charset="-128"/>
              </a:rPr>
              <a:t>11T DS </a:t>
            </a:r>
            <a:r>
              <a:rPr lang="en-GB" dirty="0">
                <a:latin typeface="Arial" charset="0"/>
                <a:ea typeface="ＭＳ Ｐゴシック" charset="-128"/>
              </a:rPr>
              <a:t>dipole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51520" y="1143000"/>
            <a:ext cx="8892480" cy="5715000"/>
          </a:xfrm>
        </p:spPr>
        <p:txBody>
          <a:bodyPr/>
          <a:lstStyle/>
          <a:p>
            <a:pPr marL="342900" lvl="1" indent="-342900">
              <a:buFontTx/>
              <a:buNone/>
            </a:pPr>
            <a:r>
              <a:rPr lang="en-GB" dirty="0" smtClean="0">
                <a:latin typeface="Arial" charset="0"/>
                <a:ea typeface="ＭＳ Ｐゴシック" charset="-128"/>
              </a:rPr>
              <a:t>Development started </a:t>
            </a:r>
            <a:r>
              <a:rPr lang="en-GB" dirty="0">
                <a:latin typeface="Arial" charset="0"/>
                <a:ea typeface="ＭＳ Ｐゴシック" charset="-128"/>
              </a:rPr>
              <a:t>for a twin aperture </a:t>
            </a:r>
            <a:r>
              <a:rPr lang="en-GB" dirty="0">
                <a:latin typeface="Symbol" charset="2"/>
                <a:ea typeface="ＭＳ Ｐゴシック" charset="-128"/>
              </a:rPr>
              <a:t>Æ</a:t>
            </a:r>
            <a:r>
              <a:rPr lang="en-GB" dirty="0">
                <a:latin typeface="Arial" charset="0"/>
                <a:ea typeface="ＭＳ Ｐゴシック" charset="-128"/>
              </a:rPr>
              <a:t> = 60 mm, B = 11 T, L = </a:t>
            </a:r>
            <a:r>
              <a:rPr lang="en-GB" dirty="0" smtClean="0">
                <a:latin typeface="Arial" charset="0"/>
                <a:ea typeface="ＭＳ Ｐゴシック" charset="-128"/>
              </a:rPr>
              <a:t>5.5 </a:t>
            </a:r>
            <a:r>
              <a:rPr lang="en-GB" dirty="0">
                <a:latin typeface="Arial" charset="0"/>
                <a:ea typeface="ＭＳ Ｐゴシック" charset="-128"/>
              </a:rPr>
              <a:t>m dipole </a:t>
            </a:r>
            <a:r>
              <a:rPr lang="en-GB" dirty="0" smtClean="0">
                <a:latin typeface="Arial" charset="0"/>
                <a:ea typeface="ＭＳ Ｐゴシック" charset="-128"/>
              </a:rPr>
              <a:t>magnet: </a:t>
            </a:r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/>
            <a:r>
              <a:rPr lang="en-GB" dirty="0" smtClean="0">
                <a:latin typeface="Arial" charset="0"/>
                <a:ea typeface="ＭＳ Ｐゴシック" charset="-128"/>
              </a:rPr>
              <a:t>40 </a:t>
            </a:r>
            <a:r>
              <a:rPr lang="en-GB" dirty="0">
                <a:latin typeface="Arial" charset="0"/>
                <a:ea typeface="ＭＳ Ｐゴシック" charset="-128"/>
              </a:rPr>
              <a:t>strands of </a:t>
            </a:r>
            <a:r>
              <a:rPr lang="en-GB" dirty="0" smtClean="0">
                <a:latin typeface="Arial" charset="0"/>
                <a:ea typeface="ＭＳ Ｐゴシック" charset="-128"/>
              </a:rPr>
              <a:t>0.7 </a:t>
            </a:r>
            <a:r>
              <a:rPr lang="en-GB" dirty="0">
                <a:latin typeface="Arial" charset="0"/>
                <a:ea typeface="ＭＳ Ｐゴシック" charset="-128"/>
              </a:rPr>
              <a:t>mm</a:t>
            </a:r>
          </a:p>
          <a:p>
            <a:pPr marL="342900" lvl="1" indent="-342900"/>
            <a:r>
              <a:rPr lang="en-GB" dirty="0">
                <a:latin typeface="Arial" charset="0"/>
                <a:ea typeface="ＭＳ Ｐゴシック" charset="-128"/>
              </a:rPr>
              <a:t>2 layers </a:t>
            </a:r>
            <a:r>
              <a:rPr lang="en-GB" dirty="0" smtClean="0">
                <a:latin typeface="Arial" charset="0"/>
                <a:ea typeface="ＭＳ Ｐゴシック" charset="-128"/>
              </a:rPr>
              <a:t>14.7 </a:t>
            </a:r>
            <a:r>
              <a:rPr lang="en-GB" dirty="0">
                <a:latin typeface="Arial" charset="0"/>
                <a:ea typeface="ＭＳ Ｐゴシック" charset="-128"/>
              </a:rPr>
              <a:t>mm width cable</a:t>
            </a:r>
          </a:p>
          <a:p>
            <a:pPr marL="342900" lvl="1" indent="-342900"/>
            <a:r>
              <a:rPr lang="en-GB" dirty="0">
                <a:latin typeface="Arial" charset="0"/>
                <a:ea typeface="ＭＳ Ｐゴシック" charset="-128"/>
              </a:rPr>
              <a:t>B=11.0 T at </a:t>
            </a:r>
            <a:r>
              <a:rPr lang="en-GB" dirty="0" smtClean="0">
                <a:latin typeface="Arial" charset="0"/>
                <a:ea typeface="ＭＳ Ｐゴシック" charset="-128"/>
              </a:rPr>
              <a:t>80.4% </a:t>
            </a:r>
            <a:r>
              <a:rPr lang="en-GB" dirty="0" err="1">
                <a:latin typeface="Arial" charset="0"/>
                <a:ea typeface="ＭＳ Ｐゴシック" charset="-128"/>
              </a:rPr>
              <a:t>I</a:t>
            </a:r>
            <a:r>
              <a:rPr lang="en-GB" baseline="-25000" dirty="0" err="1">
                <a:latin typeface="Arial" charset="0"/>
                <a:ea typeface="ＭＳ Ｐゴシック" charset="-128"/>
              </a:rPr>
              <a:t>ss</a:t>
            </a:r>
            <a:r>
              <a:rPr lang="en-GB" dirty="0">
                <a:latin typeface="Arial" charset="0"/>
                <a:ea typeface="ＭＳ Ｐゴシック" charset="-128"/>
              </a:rPr>
              <a:t>, T=1.9 K, I=11850 </a:t>
            </a:r>
            <a:r>
              <a:rPr lang="en-GB" dirty="0" smtClean="0">
                <a:latin typeface="Arial" charset="0"/>
                <a:ea typeface="ＭＳ Ｐゴシック" charset="-128"/>
              </a:rPr>
              <a:t>A</a:t>
            </a:r>
          </a:p>
          <a:p>
            <a:pPr marL="342900" lvl="1" indent="-342900"/>
            <a:r>
              <a:rPr lang="en-GB" dirty="0">
                <a:latin typeface="Arial" charset="0"/>
                <a:ea typeface="ＭＳ Ｐゴシック" charset="-128"/>
              </a:rPr>
              <a:t>Coil length 5.3 </a:t>
            </a:r>
            <a:r>
              <a:rPr lang="en-GB" dirty="0" smtClean="0">
                <a:latin typeface="Arial" charset="0"/>
                <a:ea typeface="ＭＳ Ｐゴシック" charset="-128"/>
              </a:rPr>
              <a:t>m</a:t>
            </a:r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>
              <a:buFontTx/>
              <a:buNone/>
            </a:pPr>
            <a:r>
              <a:rPr lang="en-GB" dirty="0" smtClean="0">
                <a:latin typeface="Arial" charset="0"/>
                <a:ea typeface="ＭＳ Ｐゴシック" charset="-128"/>
              </a:rPr>
              <a:t>Issues</a:t>
            </a:r>
            <a:r>
              <a:rPr lang="en-GB" dirty="0">
                <a:latin typeface="Arial" charset="0"/>
                <a:ea typeface="ＭＳ Ｐゴシック" charset="-128"/>
              </a:rPr>
              <a:t> </a:t>
            </a:r>
            <a:r>
              <a:rPr lang="en-GB" dirty="0" smtClean="0">
                <a:latin typeface="Arial" charset="0"/>
                <a:ea typeface="ＭＳ Ｐゴシック" charset="-128"/>
              </a:rPr>
              <a:t>being addressed:</a:t>
            </a:r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/>
            <a:r>
              <a:rPr lang="en-GB" sz="1800" dirty="0" smtClean="0">
                <a:latin typeface="Arial" charset="0"/>
                <a:ea typeface="ＭＳ Ｐゴシック" charset="-128"/>
              </a:rPr>
              <a:t>Stability </a:t>
            </a:r>
            <a:r>
              <a:rPr lang="en-GB" sz="1800" dirty="0">
                <a:latin typeface="Arial" charset="0"/>
                <a:ea typeface="ＭＳ Ｐゴシック" charset="-128"/>
              </a:rPr>
              <a:t>of the strand at 1.9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K</a:t>
            </a:r>
            <a:endParaRPr lang="en-GB" sz="1800" dirty="0">
              <a:latin typeface="Arial" charset="0"/>
              <a:ea typeface="ＭＳ Ｐゴシック" charset="-128"/>
            </a:endParaRPr>
          </a:p>
          <a:p>
            <a:pPr marL="342900" lvl="1" indent="-342900"/>
            <a:r>
              <a:rPr lang="en-GB" sz="1800" dirty="0">
                <a:latin typeface="Arial" charset="0"/>
                <a:ea typeface="ＭＳ Ｐゴシック" charset="-128"/>
              </a:rPr>
              <a:t>LHC dipole like collar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structure</a:t>
            </a:r>
          </a:p>
          <a:p>
            <a:pPr marL="342900" lvl="1" indent="-342900"/>
            <a:r>
              <a:rPr lang="en-GB" sz="1800" dirty="0" smtClean="0">
                <a:latin typeface="Arial" charset="0"/>
                <a:ea typeface="ＭＳ Ｐゴシック" charset="-128"/>
              </a:rPr>
              <a:t>Insulation type</a:t>
            </a:r>
            <a:endParaRPr lang="en-GB" sz="1800" dirty="0">
              <a:latin typeface="Arial" charset="0"/>
              <a:ea typeface="ＭＳ Ｐゴシック" charset="-128"/>
            </a:endParaRPr>
          </a:p>
          <a:p>
            <a:pPr marL="342900" lvl="1" indent="-342900"/>
            <a:r>
              <a:rPr lang="en-GB" sz="1800" dirty="0">
                <a:latin typeface="Arial" charset="0"/>
                <a:ea typeface="ＭＳ Ｐゴシック" charset="-128"/>
              </a:rPr>
              <a:t>Heat removal from the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coil</a:t>
            </a:r>
            <a:endParaRPr lang="en-GB" sz="1800" dirty="0">
              <a:latin typeface="Arial" charset="0"/>
              <a:ea typeface="ＭＳ Ｐゴシック" charset="-128"/>
            </a:endParaRPr>
          </a:p>
          <a:p>
            <a:pPr marL="342900" lvl="1" indent="-342900"/>
            <a:r>
              <a:rPr lang="en-GB" sz="1800" dirty="0">
                <a:latin typeface="Arial" charset="0"/>
                <a:ea typeface="ＭＳ Ｐゴシック" charset="-128"/>
              </a:rPr>
              <a:t>Inter-strand resistance in the cable :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 cored cable</a:t>
            </a:r>
          </a:p>
          <a:p>
            <a:pPr marL="342900" lvl="1" indent="-342900"/>
            <a:r>
              <a:rPr lang="en-GB" sz="1800" dirty="0" smtClean="0">
                <a:latin typeface="Arial" charset="0"/>
                <a:ea typeface="ＭＳ Ｐゴシック" charset="-128"/>
              </a:rPr>
              <a:t>Is </a:t>
            </a:r>
            <a:r>
              <a:rPr lang="en-GB" sz="1800" dirty="0">
                <a:latin typeface="Arial" charset="0"/>
                <a:ea typeface="ＭＳ Ｐゴシック" charset="-128"/>
              </a:rPr>
              <a:t>sub-element diameter 50 </a:t>
            </a:r>
            <a:r>
              <a:rPr lang="en-GB" sz="1800" dirty="0">
                <a:latin typeface="Symbol" charset="2"/>
                <a:ea typeface="ＭＳ Ｐゴシック" charset="-128"/>
              </a:rPr>
              <a:t>m</a:t>
            </a:r>
            <a:r>
              <a:rPr lang="en-GB" sz="1800" dirty="0">
                <a:latin typeface="Arial" charset="0"/>
                <a:ea typeface="ＭＳ Ｐゴシック" charset="-128"/>
              </a:rPr>
              <a:t>m small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 enough ? 30 </a:t>
            </a:r>
            <a:r>
              <a:rPr lang="en-GB" sz="1800" dirty="0">
                <a:latin typeface="Symbol" charset="2"/>
                <a:ea typeface="ＭＳ Ｐゴシック" charset="-128"/>
              </a:rPr>
              <a:t>m</a:t>
            </a:r>
            <a:r>
              <a:rPr lang="en-GB" sz="1800" dirty="0">
                <a:latin typeface="Arial" charset="0"/>
                <a:ea typeface="ＭＳ Ｐゴシック" charset="-128"/>
              </a:rPr>
              <a:t>m</a:t>
            </a:r>
          </a:p>
          <a:p>
            <a:pPr marL="0" lvl="1" indent="0">
              <a:buNone/>
            </a:pPr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/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/>
            <a:endParaRPr lang="en-GB" dirty="0">
              <a:latin typeface="Arial" charset="0"/>
              <a:ea typeface="ＭＳ Ｐゴシック" charset="-128"/>
            </a:endParaRPr>
          </a:p>
          <a:p>
            <a:pPr marL="342900" lvl="1" indent="-342900"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 </a:t>
            </a: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50C0326-899A-F045-A961-6DD18EC391F7}" type="slidenum">
              <a:rPr lang="en-US"/>
              <a:pPr/>
              <a:t>43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1533437"/>
            <a:ext cx="2531368" cy="2326122"/>
          </a:xfrm>
          <a:prstGeom prst="rect">
            <a:avLst/>
          </a:prstGeom>
        </p:spPr>
      </p:pic>
      <p:pic>
        <p:nvPicPr>
          <p:cNvPr id="11" name="Picture 10" descr="Screen Shot 2011-10-04 at 11.15.0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2" t="18388" r="18379" b="5653"/>
          <a:stretch/>
        </p:blipFill>
        <p:spPr>
          <a:xfrm>
            <a:off x="4427984" y="1556792"/>
            <a:ext cx="1620016" cy="13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140968"/>
            <a:ext cx="26670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11T </a:t>
            </a:r>
            <a:r>
              <a:rPr lang="en-US" dirty="0" smtClean="0"/>
              <a:t>Dispersion </a:t>
            </a:r>
            <a:r>
              <a:rPr lang="en-US" dirty="0" smtClean="0"/>
              <a:t>Suppressor dipole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36" y="1196752"/>
            <a:ext cx="3150592" cy="2025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673600"/>
            <a:ext cx="1879600" cy="218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" r="49140" b="4506"/>
          <a:stretch/>
        </p:blipFill>
        <p:spPr>
          <a:xfrm>
            <a:off x="323528" y="3841200"/>
            <a:ext cx="3960440" cy="301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6296" y="6381328"/>
            <a:ext cx="18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latin typeface="Arial"/>
                <a:cs typeface="Arial"/>
              </a:rPr>
              <a:t>Courtesy M. </a:t>
            </a:r>
            <a:r>
              <a:rPr lang="en-US" sz="1200" b="0" dirty="0" err="1" smtClean="0">
                <a:latin typeface="Arial"/>
                <a:cs typeface="Arial"/>
              </a:rPr>
              <a:t>Karppinen</a:t>
            </a:r>
            <a:r>
              <a:rPr lang="en-US" sz="1200" b="0" dirty="0" smtClean="0">
                <a:latin typeface="Arial"/>
                <a:cs typeface="Arial"/>
              </a:rPr>
              <a:t>, </a:t>
            </a:r>
          </a:p>
          <a:p>
            <a:r>
              <a:rPr lang="en-US" sz="1200" b="0" dirty="0">
                <a:latin typeface="Arial"/>
                <a:cs typeface="Arial"/>
              </a:rPr>
              <a:t>A</a:t>
            </a:r>
            <a:r>
              <a:rPr lang="en-US" sz="1200" b="0" dirty="0" smtClean="0">
                <a:latin typeface="Arial"/>
                <a:cs typeface="Arial"/>
              </a:rPr>
              <a:t>. </a:t>
            </a:r>
            <a:r>
              <a:rPr lang="en-US" sz="1200" b="0" dirty="0" err="1" smtClean="0">
                <a:latin typeface="Arial"/>
                <a:cs typeface="Arial"/>
              </a:rPr>
              <a:t>Zlobin</a:t>
            </a:r>
            <a:r>
              <a:rPr lang="en-US" sz="1200" b="0" dirty="0" smtClean="0">
                <a:latin typeface="Arial"/>
                <a:cs typeface="Arial"/>
              </a:rPr>
              <a:t>, et al.</a:t>
            </a:r>
            <a:endParaRPr lang="en-US" sz="1200" b="0" dirty="0">
              <a:latin typeface="Arial"/>
              <a:cs typeface="Arial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767064" cy="24300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Developed at FNAL and CERN for the LHC luminosity upgrade.</a:t>
            </a:r>
          </a:p>
          <a:p>
            <a:pPr marL="0" indent="0">
              <a:buNone/>
            </a:pPr>
            <a:r>
              <a:rPr lang="en-US" dirty="0" smtClean="0"/>
              <a:t>two 5.5 m 11 T dipoles should replace one 15 m 8.3 T main dipole</a:t>
            </a:r>
          </a:p>
          <a:p>
            <a:pPr marL="0" indent="0">
              <a:buNone/>
            </a:pPr>
            <a:r>
              <a:rPr lang="en-US" dirty="0" smtClean="0"/>
              <a:t>Has </a:t>
            </a:r>
            <a:r>
              <a:rPr lang="en-US" dirty="0" smtClean="0"/>
              <a:t>to operate in series with the main bend dipole chain: 11 T @ 11850 A</a:t>
            </a:r>
          </a:p>
          <a:p>
            <a:pPr marL="0" indent="0">
              <a:buNone/>
            </a:pPr>
            <a:r>
              <a:rPr lang="en-US" dirty="0" smtClean="0"/>
              <a:t>Potentially the first Nb</a:t>
            </a:r>
            <a:r>
              <a:rPr lang="en-US" baseline="-25000" dirty="0" smtClean="0"/>
              <a:t>3</a:t>
            </a:r>
            <a:r>
              <a:rPr lang="en-US" dirty="0" smtClean="0"/>
              <a:t>Sn magnet to be used in an accelerator (2017)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1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ea typeface="ＭＳ Ｐゴシック" charset="-128"/>
              </a:rPr>
              <a:t>HFM R&amp;D for an LHC luminosity upgrade: IT Quad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R&amp;D in the US (LARP):</a:t>
            </a: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Up to now achieved (LQ):    Aperture </a:t>
            </a:r>
            <a:r>
              <a:rPr lang="en-GB" dirty="0">
                <a:latin typeface="Symbol" charset="2"/>
                <a:ea typeface="ＭＳ Ｐゴシック" charset="-128"/>
              </a:rPr>
              <a:t>Æ</a:t>
            </a:r>
            <a:r>
              <a:rPr lang="en-GB" dirty="0">
                <a:latin typeface="Arial" charset="0"/>
                <a:ea typeface="ＭＳ Ｐゴシック" charset="-128"/>
              </a:rPr>
              <a:t> = 90 mm,   G = </a:t>
            </a:r>
            <a:r>
              <a:rPr lang="en-GB" dirty="0" smtClean="0">
                <a:latin typeface="Arial" charset="0"/>
                <a:ea typeface="ＭＳ Ｐゴシック" charset="-128"/>
              </a:rPr>
              <a:t>220 </a:t>
            </a:r>
            <a:r>
              <a:rPr lang="en-GB" dirty="0">
                <a:latin typeface="Arial" charset="0"/>
                <a:ea typeface="ＭＳ Ｐゴシック" charset="-128"/>
              </a:rPr>
              <a:t>T/m, L = 3.4 m</a:t>
            </a:r>
            <a:endParaRPr lang="en-GB" dirty="0" smtClean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GB" dirty="0" smtClean="0">
                <a:latin typeface="Arial" charset="0"/>
                <a:ea typeface="ＭＳ Ｐゴシック" charset="-128"/>
              </a:rPr>
              <a:t>Now testing </a:t>
            </a:r>
            <a:r>
              <a:rPr lang="en-GB" dirty="0">
                <a:latin typeface="Arial" charset="0"/>
                <a:ea typeface="ＭＳ Ｐゴシック" charset="-128"/>
              </a:rPr>
              <a:t>(HQ):    	      Aperture </a:t>
            </a:r>
            <a:r>
              <a:rPr lang="en-GB" dirty="0">
                <a:latin typeface="Symbol" charset="2"/>
                <a:ea typeface="ＭＳ Ｐゴシック" charset="-128"/>
              </a:rPr>
              <a:t>Æ = </a:t>
            </a:r>
            <a:r>
              <a:rPr lang="en-GB" dirty="0">
                <a:latin typeface="Arial" charset="0"/>
                <a:ea typeface="ＭＳ Ｐゴシック" charset="-128"/>
              </a:rPr>
              <a:t>120 mm,  G = </a:t>
            </a:r>
            <a:r>
              <a:rPr lang="en-GB" dirty="0" smtClean="0">
                <a:latin typeface="Arial" charset="0"/>
                <a:ea typeface="ＭＳ Ｐゴシック" charset="-128"/>
              </a:rPr>
              <a:t>170 </a:t>
            </a:r>
            <a:r>
              <a:rPr lang="en-GB" dirty="0">
                <a:latin typeface="Arial" charset="0"/>
                <a:ea typeface="ＭＳ Ｐゴシック" charset="-128"/>
              </a:rPr>
              <a:t>T/m, L = 1 m</a:t>
            </a: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Conductors used:</a:t>
            </a: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OST-RRP-54/61 and OST-RRP-108/127</a:t>
            </a: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Cable 27 strands, </a:t>
            </a:r>
            <a:r>
              <a:rPr lang="en-GB" dirty="0">
                <a:latin typeface="Symbol" charset="2"/>
                <a:ea typeface="ＭＳ Ｐゴシック" charset="-128"/>
              </a:rPr>
              <a:t>Æ  = </a:t>
            </a:r>
            <a:r>
              <a:rPr lang="en-GB" dirty="0">
                <a:latin typeface="Arial" charset="0"/>
                <a:ea typeface="ＭＳ Ｐゴシック" charset="-128"/>
              </a:rPr>
              <a:t>0.7 mm , sub-elements </a:t>
            </a:r>
            <a:r>
              <a:rPr lang="en-GB" dirty="0">
                <a:latin typeface="Symbol" charset="2"/>
                <a:ea typeface="ＭＳ Ｐゴシック" charset="-128"/>
              </a:rPr>
              <a:t>Æ = </a:t>
            </a:r>
            <a:r>
              <a:rPr lang="en-GB" dirty="0">
                <a:latin typeface="Arial" charset="0"/>
                <a:ea typeface="ＭＳ Ｐゴシック" charset="-128"/>
              </a:rPr>
              <a:t>50 </a:t>
            </a:r>
            <a:r>
              <a:rPr lang="en-GB" dirty="0">
                <a:latin typeface="Symbol" charset="2"/>
                <a:ea typeface="ＭＳ Ｐゴシック" charset="-128"/>
              </a:rPr>
              <a:t>m</a:t>
            </a:r>
            <a:r>
              <a:rPr lang="en-GB" dirty="0">
                <a:latin typeface="Arial" charset="0"/>
                <a:ea typeface="ＭＳ Ｐゴシック" charset="-128"/>
              </a:rPr>
              <a:t>m</a:t>
            </a: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GB" dirty="0" smtClean="0">
                <a:latin typeface="Arial" charset="0"/>
                <a:ea typeface="ＭＳ Ｐゴシック" charset="-128"/>
              </a:rPr>
              <a:t>Issues to address:</a:t>
            </a:r>
            <a:endParaRPr lang="en-GB" dirty="0">
              <a:latin typeface="Arial" charset="0"/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en-GB" sz="1800" dirty="0">
                <a:latin typeface="Arial" charset="0"/>
                <a:ea typeface="ＭＳ Ｐゴシック" charset="-128"/>
              </a:rPr>
              <a:t>Inter-strand resistance in the cable is low and variable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: used a core in the cable</a:t>
            </a:r>
            <a:endParaRPr lang="en-GB" sz="1800" dirty="0">
              <a:latin typeface="Arial" charset="0"/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en-GB" sz="1800" dirty="0">
                <a:latin typeface="Arial" charset="0"/>
                <a:ea typeface="ＭＳ Ｐゴシック" charset="-128"/>
              </a:rPr>
              <a:t>Stability of the strand at 1.9 K to be confirmed</a:t>
            </a:r>
          </a:p>
          <a:p>
            <a:pPr>
              <a:buFontTx/>
              <a:buChar char="-"/>
            </a:pPr>
            <a:r>
              <a:rPr lang="en-GB" sz="1800" dirty="0">
                <a:latin typeface="Arial" charset="0"/>
                <a:ea typeface="ＭＳ Ｐゴシック" charset="-128"/>
              </a:rPr>
              <a:t>In the sub-element diameter of 50 </a:t>
            </a:r>
            <a:r>
              <a:rPr lang="en-GB" sz="1800" dirty="0">
                <a:latin typeface="Symbol" charset="2"/>
                <a:ea typeface="ＭＳ Ｐゴシック" charset="-128"/>
              </a:rPr>
              <a:t>m</a:t>
            </a:r>
            <a:r>
              <a:rPr lang="en-GB" sz="1800" dirty="0">
                <a:latin typeface="Arial" charset="0"/>
                <a:ea typeface="ＭＳ Ｐゴシック" charset="-128"/>
              </a:rPr>
              <a:t>m small enough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? :  develop 30 </a:t>
            </a:r>
            <a:r>
              <a:rPr lang="en-GB" sz="1800" dirty="0" smtClean="0">
                <a:latin typeface="Symbol" charset="2"/>
                <a:ea typeface="ＭＳ Ｐゴシック" charset="-128"/>
              </a:rPr>
              <a:t>m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m </a:t>
            </a:r>
            <a:endParaRPr lang="en-GB" sz="1800" dirty="0">
              <a:latin typeface="Arial" charset="0"/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en-GB" sz="1800" dirty="0">
                <a:latin typeface="Arial" charset="0"/>
                <a:ea typeface="ＭＳ Ｐゴシック" charset="-128"/>
              </a:rPr>
              <a:t>Length limit at 3.4 m, should be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8</a:t>
            </a:r>
            <a:r>
              <a:rPr lang="en-GB" sz="1800" dirty="0">
                <a:latin typeface="Arial" charset="0"/>
                <a:ea typeface="ＭＳ Ｐゴシック" charset="-128"/>
              </a:rPr>
              <a:t>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m</a:t>
            </a:r>
            <a:endParaRPr lang="en-GB" sz="1800" dirty="0">
              <a:latin typeface="Arial" charset="0"/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en-GB" sz="1800" dirty="0" smtClean="0">
                <a:latin typeface="Arial" charset="0"/>
                <a:ea typeface="ＭＳ Ｐゴシック" charset="-128"/>
              </a:rPr>
              <a:t>Radiation </a:t>
            </a:r>
            <a:r>
              <a:rPr lang="en-GB" sz="1800" dirty="0">
                <a:latin typeface="Arial" charset="0"/>
                <a:ea typeface="ＭＳ Ｐゴシック" charset="-128"/>
              </a:rPr>
              <a:t>hard </a:t>
            </a:r>
            <a:r>
              <a:rPr lang="en-GB" sz="1800" dirty="0" smtClean="0">
                <a:latin typeface="Arial" charset="0"/>
                <a:ea typeface="ＭＳ Ｐゴシック" charset="-128"/>
              </a:rPr>
              <a:t>insulation</a:t>
            </a:r>
          </a:p>
          <a:p>
            <a:pPr>
              <a:buFontTx/>
              <a:buChar char="-"/>
            </a:pPr>
            <a:r>
              <a:rPr lang="en-GB" sz="1800" dirty="0" smtClean="0">
                <a:latin typeface="Arial" charset="0"/>
                <a:ea typeface="ＭＳ Ｐゴシック" charset="-128"/>
              </a:rPr>
              <a:t>Heat </a:t>
            </a:r>
            <a:r>
              <a:rPr lang="en-GB" sz="1800" dirty="0">
                <a:latin typeface="Arial" charset="0"/>
                <a:ea typeface="ＭＳ Ｐゴシック" charset="-128"/>
              </a:rPr>
              <a:t>removal from the coil</a:t>
            </a:r>
          </a:p>
          <a:p>
            <a:pPr>
              <a:buFontTx/>
              <a:buChar char="-"/>
            </a:pPr>
            <a:endParaRPr lang="en-GB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	</a:t>
            </a: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endParaRPr lang="en-GB" dirty="0">
              <a:latin typeface="Arial" charset="0"/>
              <a:ea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A328F7B-0F03-5047-93AA-573CC1C3CC36}" type="slidenum">
              <a:rPr lang="en-US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ea typeface="ＭＳ Ｐゴシック" charset="-128"/>
              </a:rPr>
              <a:t>LARP IT quad development program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953000" cy="32766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Achieved with Nb</a:t>
            </a:r>
            <a:r>
              <a:rPr lang="en-GB" baseline="-25000" dirty="0">
                <a:latin typeface="Arial" charset="0"/>
                <a:ea typeface="ＭＳ Ｐゴシック" charset="-128"/>
              </a:rPr>
              <a:t>3</a:t>
            </a:r>
            <a:r>
              <a:rPr lang="en-GB" dirty="0">
                <a:latin typeface="Arial" charset="0"/>
                <a:ea typeface="ＭＳ Ｐゴシック" charset="-128"/>
              </a:rPr>
              <a:t>Sn: </a:t>
            </a:r>
          </a:p>
          <a:p>
            <a:r>
              <a:rPr lang="en-GB" dirty="0">
                <a:latin typeface="Arial" charset="0"/>
                <a:ea typeface="ＭＳ Ｐゴシック" charset="-128"/>
              </a:rPr>
              <a:t>TQ: 1 m, 220 T/m, 90 mm aperture</a:t>
            </a:r>
          </a:p>
          <a:p>
            <a:r>
              <a:rPr lang="en-GB" dirty="0">
                <a:latin typeface="Arial" charset="0"/>
                <a:ea typeface="ＭＳ Ｐゴシック" charset="-128"/>
              </a:rPr>
              <a:t>LQ: 3.8 m, </a:t>
            </a:r>
            <a:r>
              <a:rPr lang="en-GB" dirty="0" smtClean="0">
                <a:latin typeface="Arial" charset="0"/>
                <a:ea typeface="ＭＳ Ｐゴシック" charset="-128"/>
              </a:rPr>
              <a:t>220 </a:t>
            </a:r>
            <a:r>
              <a:rPr lang="en-GB" dirty="0">
                <a:latin typeface="Arial" charset="0"/>
                <a:ea typeface="ＭＳ Ｐゴシック" charset="-128"/>
              </a:rPr>
              <a:t>T/m, 90 mm aperture</a:t>
            </a:r>
          </a:p>
          <a:p>
            <a:r>
              <a:rPr lang="en-GB" dirty="0" smtClean="0">
                <a:latin typeface="Arial" charset="0"/>
                <a:ea typeface="ＭＳ Ｐゴシック" charset="-128"/>
              </a:rPr>
              <a:t>HQ</a:t>
            </a:r>
            <a:r>
              <a:rPr lang="en-GB" dirty="0">
                <a:latin typeface="Arial" charset="0"/>
                <a:ea typeface="ＭＳ Ｐゴシック" charset="-128"/>
              </a:rPr>
              <a:t>: 1 m, </a:t>
            </a:r>
            <a:r>
              <a:rPr lang="en-GB" dirty="0" smtClean="0">
                <a:latin typeface="Arial" charset="0"/>
                <a:ea typeface="ＭＳ Ｐゴシック" charset="-128"/>
              </a:rPr>
              <a:t>170 </a:t>
            </a:r>
            <a:r>
              <a:rPr lang="en-GB" dirty="0">
                <a:latin typeface="Arial" charset="0"/>
                <a:ea typeface="ＭＳ Ｐゴシック" charset="-128"/>
              </a:rPr>
              <a:t>T/m, 120 mm aperture</a:t>
            </a: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	with alignment features</a:t>
            </a:r>
          </a:p>
          <a:p>
            <a:pPr>
              <a:buFontTx/>
              <a:buNone/>
            </a:pPr>
            <a:r>
              <a:rPr lang="en-GB" dirty="0">
                <a:latin typeface="Arial" charset="0"/>
                <a:ea typeface="ＭＳ Ｐゴシック" charset="-128"/>
              </a:rPr>
              <a:t>Plan:</a:t>
            </a:r>
          </a:p>
          <a:p>
            <a:r>
              <a:rPr lang="en-GB" dirty="0">
                <a:latin typeface="Arial" charset="0"/>
                <a:ea typeface="ＭＳ Ｐゴシック" charset="-128"/>
              </a:rPr>
              <a:t>4 m </a:t>
            </a:r>
            <a:r>
              <a:rPr lang="en-GB" dirty="0" smtClean="0">
                <a:latin typeface="Arial" charset="0"/>
                <a:ea typeface="ＭＳ Ｐゴシック" charset="-128"/>
              </a:rPr>
              <a:t>LHQ technology                 demonstrator by 2015</a:t>
            </a:r>
            <a:endParaRPr lang="en-GB" dirty="0">
              <a:latin typeface="Arial" charset="0"/>
              <a:ea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0390EC-8558-B34B-96F3-974228E2D63D}" type="slidenum">
              <a:rPr lang="en-US"/>
              <a:pPr/>
              <a:t>46</a:t>
            </a:fld>
            <a:endParaRPr lang="en-US"/>
          </a:p>
        </p:txBody>
      </p:sp>
      <p:pic>
        <p:nvPicPr>
          <p:cNvPr id="29701" name="Picture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43000"/>
            <a:ext cx="426720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46400" y="3581400"/>
            <a:ext cx="113665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4429125"/>
            <a:ext cx="3810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91400" y="2971800"/>
            <a:ext cx="1528763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267200" y="4495800"/>
            <a:ext cx="28622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9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191000" y="5791200"/>
            <a:ext cx="314166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8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HTS inserts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468688" cy="324036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EuCARD</a:t>
            </a:r>
            <a:endParaRPr lang="en-US" sz="2600" dirty="0" smtClean="0"/>
          </a:p>
          <a:p>
            <a:pPr lvl="1"/>
            <a:r>
              <a:rPr lang="en-US" sz="2200" dirty="0" smtClean="0"/>
              <a:t>6 T insert built with YBCO tapes</a:t>
            </a:r>
          </a:p>
          <a:p>
            <a:pPr lvl="1"/>
            <a:r>
              <a:rPr lang="en-US" sz="2200" dirty="0" smtClean="0"/>
              <a:t>Current density of 250 A/mm</a:t>
            </a:r>
            <a:r>
              <a:rPr lang="en-US" sz="2200" baseline="30000" dirty="0" smtClean="0"/>
              <a:t>2</a:t>
            </a:r>
            <a:endParaRPr lang="en-US" sz="2200" dirty="0" smtClean="0"/>
          </a:p>
          <a:p>
            <a:pPr lvl="1"/>
            <a:r>
              <a:rPr lang="en-US" sz="2200" dirty="0" smtClean="0"/>
              <a:t>Race-track, 20 mm aperture (no bore)</a:t>
            </a:r>
            <a:br>
              <a:rPr lang="en-US" sz="2200" dirty="0" smtClean="0"/>
            </a:br>
            <a:r>
              <a:rPr lang="en-US" sz="2200" dirty="0" smtClean="0"/>
              <a:t>self-supported for test in FReSCa-2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316288" cy="387789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EuCARD2 (proposed)</a:t>
            </a:r>
          </a:p>
          <a:p>
            <a:pPr lvl="1"/>
            <a:r>
              <a:rPr lang="en-US" sz="2000" dirty="0" smtClean="0"/>
              <a:t>5 T, 40 mm bore, accelerator quality HTS magnet</a:t>
            </a:r>
          </a:p>
          <a:p>
            <a:pPr lvl="1"/>
            <a:r>
              <a:rPr lang="en-US" sz="2000" i="1" dirty="0" smtClean="0"/>
              <a:t>10 kA-class </a:t>
            </a:r>
            <a:r>
              <a:rPr lang="en-US" sz="2000" dirty="0" smtClean="0"/>
              <a:t>HTS cable at 20 T</a:t>
            </a:r>
            <a:endParaRPr lang="en-US" sz="2000" dirty="0"/>
          </a:p>
        </p:txBody>
      </p:sp>
      <p:pic>
        <p:nvPicPr>
          <p:cNvPr id="5" name="Imag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4967" r="6819" b="4967"/>
          <a:stretch>
            <a:fillRect/>
          </a:stretch>
        </p:blipFill>
        <p:spPr bwMode="auto">
          <a:xfrm>
            <a:off x="323528" y="4149080"/>
            <a:ext cx="355758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2-02-0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2160240" cy="2143545"/>
          </a:xfrm>
          <a:prstGeom prst="rect">
            <a:avLst/>
          </a:prstGeom>
        </p:spPr>
      </p:pic>
      <p:pic>
        <p:nvPicPr>
          <p:cNvPr id="7" name="Picture 6" descr="Screen shot 2012-02-06 at 11.41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33" y="4653136"/>
            <a:ext cx="2012316" cy="1656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0152" y="3356992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5 T </a:t>
            </a:r>
            <a:r>
              <a:rPr lang="en-US" sz="2000" b="0" dirty="0" err="1" smtClean="0"/>
              <a:t>cos</a:t>
            </a:r>
            <a:r>
              <a:rPr lang="en-US" sz="2000" b="0" dirty="0" smtClean="0"/>
              <a:t>-</a:t>
            </a:r>
            <a:r>
              <a:rPr lang="en-US" sz="2000" b="0" dirty="0" smtClean="0">
                <a:latin typeface="Symbol" charset="2"/>
                <a:cs typeface="Symbol" charset="2"/>
              </a:rPr>
              <a:t>q</a:t>
            </a:r>
            <a:r>
              <a:rPr lang="en-US" sz="2000" b="0" dirty="0" smtClean="0"/>
              <a:t> magnet design based on flat cable geometry</a:t>
            </a:r>
            <a:endParaRPr lang="en-US" sz="2000" b="0" dirty="0"/>
          </a:p>
        </p:txBody>
      </p:sp>
      <p:sp>
        <p:nvSpPr>
          <p:cNvPr id="9" name="Rectangle 1030"/>
          <p:cNvSpPr>
            <a:spLocks noChangeArrowheads="1"/>
          </p:cNvSpPr>
          <p:nvPr/>
        </p:nvSpPr>
        <p:spPr bwMode="auto">
          <a:xfrm>
            <a:off x="5148064" y="6410585"/>
            <a:ext cx="3888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600" b="0" dirty="0">
                <a:solidFill>
                  <a:srgbClr val="0000FF"/>
                </a:solidFill>
              </a:rPr>
              <a:t>By courtesy of </a:t>
            </a:r>
            <a:r>
              <a:rPr lang="en-US" sz="1600" b="0" dirty="0" smtClean="0">
                <a:solidFill>
                  <a:srgbClr val="0000FF"/>
                </a:solidFill>
              </a:rPr>
              <a:t>B. </a:t>
            </a:r>
            <a:r>
              <a:rPr lang="en-US" sz="1600" b="0" dirty="0" err="1" smtClean="0">
                <a:solidFill>
                  <a:srgbClr val="0000FF"/>
                </a:solidFill>
              </a:rPr>
              <a:t>Auchmann</a:t>
            </a:r>
            <a:endParaRPr lang="en-US" sz="1600" b="0" dirty="0">
              <a:solidFill>
                <a:srgbClr val="0000FF"/>
              </a:solidFill>
            </a:endParaRPr>
          </a:p>
        </p:txBody>
      </p:sp>
      <p:pic>
        <p:nvPicPr>
          <p:cNvPr id="11" name="Picture 10" descr="logoHomepag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4624"/>
            <a:ext cx="1438861" cy="68212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81C5D-D4B6-4D48-A3D6-F3680D32A1E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44008" y="1268760"/>
            <a:ext cx="0" cy="5400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2888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4" t="31886" r="42696" b="37012"/>
          <a:stretch/>
        </p:blipFill>
        <p:spPr bwMode="auto">
          <a:xfrm>
            <a:off x="1403648" y="3861048"/>
            <a:ext cx="1702800" cy="1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Arial" charset="0"/>
                <a:ea typeface="ＭＳ Ｐゴシック" charset="0"/>
                <a:cs typeface="ＭＳ Ｐゴシック" charset="0"/>
              </a:rPr>
              <a:t>EuCARD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, 6 T insert  (2009-2013)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42EDE-6040-5648-948F-5B0DBC327A3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Image 8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3205" y="1196752"/>
            <a:ext cx="279264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251520" y="1124744"/>
            <a:ext cx="604867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r>
              <a:rPr lang="en-US" sz="1800" b="0" dirty="0"/>
              <a:t>Conductor: YBCO 12 mm tape, back to back soldered, and 2 in parallel, transposed between the </a:t>
            </a:r>
            <a:r>
              <a:rPr lang="en-US" sz="1800" b="0" dirty="0" smtClean="0"/>
              <a:t>poles</a:t>
            </a:r>
            <a:endParaRPr lang="en-US" sz="1800" b="0" dirty="0"/>
          </a:p>
          <a:p>
            <a:r>
              <a:rPr lang="en-US" sz="1800" b="0" dirty="0" smtClean="0"/>
              <a:t>Number of turns 73 + 61 + 36 = 170 (of 4 tapes)</a:t>
            </a:r>
          </a:p>
          <a:p>
            <a:r>
              <a:rPr lang="en-US" sz="1800" b="0" dirty="0" smtClean="0"/>
              <a:t>Aperture  h = 20 mm , w = 15 mm “chopped cylinder” inside racetrack </a:t>
            </a:r>
          </a:p>
          <a:p>
            <a:r>
              <a:rPr lang="en-US" sz="1800" b="0" dirty="0"/>
              <a:t>Force detainment with welded clamp + shrinking rings </a:t>
            </a:r>
          </a:p>
          <a:p>
            <a:r>
              <a:rPr lang="en-US" sz="1800" b="0" dirty="0" smtClean="0"/>
              <a:t>L total = </a:t>
            </a:r>
            <a:r>
              <a:rPr lang="en-US" sz="1800" b="0" dirty="0"/>
              <a:t>700 mm</a:t>
            </a:r>
          </a:p>
          <a:p>
            <a:r>
              <a:rPr lang="en-US" sz="1800" b="0" dirty="0" smtClean="0"/>
              <a:t>L straight </a:t>
            </a:r>
            <a:r>
              <a:rPr lang="en-US" sz="1800" b="0" dirty="0"/>
              <a:t>part = 274 </a:t>
            </a:r>
            <a:r>
              <a:rPr lang="en-US" sz="1800" b="0" dirty="0" smtClean="0"/>
              <a:t>mm</a:t>
            </a:r>
          </a:p>
          <a:p>
            <a:r>
              <a:rPr lang="en-US" sz="1800" b="0" dirty="0" smtClean="0"/>
              <a:t>I = 2800 A</a:t>
            </a:r>
            <a:endParaRPr lang="en-US" sz="1800" b="0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539552" y="5013176"/>
            <a:ext cx="374441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r>
              <a:rPr lang="en-US" sz="1800" b="0" dirty="0" smtClean="0"/>
              <a:t>Detailed insert design ongoing</a:t>
            </a:r>
          </a:p>
          <a:p>
            <a:r>
              <a:rPr lang="en-US" sz="1800" b="0" dirty="0" smtClean="0"/>
              <a:t>Manufacturing of test solenoid pancakes in progress</a:t>
            </a:r>
          </a:p>
          <a:p>
            <a:r>
              <a:rPr lang="en-US" sz="1800" b="0" dirty="0" smtClean="0"/>
              <a:t>Test of test solenoids this year</a:t>
            </a:r>
          </a:p>
          <a:p>
            <a:r>
              <a:rPr lang="en-US" sz="1800" b="0" dirty="0" smtClean="0"/>
              <a:t>Quench studies in progress</a:t>
            </a:r>
            <a:endParaRPr lang="en-US" sz="1800" b="0" dirty="0"/>
          </a:p>
        </p:txBody>
      </p:sp>
      <p:pic>
        <p:nvPicPr>
          <p:cNvPr id="4" name="Picture 3" descr="pict-struc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3573016"/>
            <a:ext cx="2918566" cy="2070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5805264"/>
            <a:ext cx="2046988" cy="86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884" y="2780928"/>
            <a:ext cx="792088" cy="3897273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059832" y="2996952"/>
            <a:ext cx="2940941" cy="2333179"/>
            <a:chOff x="4499992" y="2132856"/>
            <a:chExt cx="4393183" cy="3485307"/>
          </a:xfrm>
        </p:grpSpPr>
        <p:pic>
          <p:nvPicPr>
            <p:cNvPr id="13" name="Imag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34" t="7405" r="24973" b="8611"/>
            <a:stretch>
              <a:fillRect/>
            </a:stretch>
          </p:blipFill>
          <p:spPr bwMode="auto">
            <a:xfrm>
              <a:off x="4499992" y="2132856"/>
              <a:ext cx="4321175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9"/>
            <p:cNvSpPr txBox="1">
              <a:spLocks noChangeArrowheads="1"/>
            </p:cNvSpPr>
            <p:nvPr/>
          </p:nvSpPr>
          <p:spPr bwMode="auto">
            <a:xfrm>
              <a:off x="6011863" y="5157788"/>
              <a:ext cx="179863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dirty="0"/>
                <a:t>3D </a:t>
              </a:r>
              <a:r>
                <a:rPr lang="fr-FR" dirty="0" err="1"/>
                <a:t>geometry</a:t>
              </a:r>
              <a:endParaRPr lang="fr-FR" dirty="0"/>
            </a:p>
          </p:txBody>
        </p:sp>
        <p:cxnSp>
          <p:nvCxnSpPr>
            <p:cNvPr id="15" name="Connecteur droit 10"/>
            <p:cNvCxnSpPr>
              <a:cxnSpLocks noChangeShapeType="1"/>
            </p:cNvCxnSpPr>
            <p:nvPr/>
          </p:nvCxnSpPr>
          <p:spPr bwMode="auto">
            <a:xfrm rot="10800000">
              <a:off x="4932363" y="3357563"/>
              <a:ext cx="1439862" cy="503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Connecteur droit 11"/>
            <p:cNvCxnSpPr>
              <a:cxnSpLocks noChangeShapeType="1"/>
            </p:cNvCxnSpPr>
            <p:nvPr/>
          </p:nvCxnSpPr>
          <p:spPr bwMode="auto">
            <a:xfrm rot="10800000">
              <a:off x="6084888" y="2276475"/>
              <a:ext cx="1439862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Connecteur droit 12"/>
            <p:cNvCxnSpPr>
              <a:cxnSpLocks noChangeShapeType="1"/>
            </p:cNvCxnSpPr>
            <p:nvPr/>
          </p:nvCxnSpPr>
          <p:spPr bwMode="auto">
            <a:xfrm rot="10800000">
              <a:off x="7885113" y="2492375"/>
              <a:ext cx="1008062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Connecteur droit 13"/>
            <p:cNvCxnSpPr>
              <a:cxnSpLocks noChangeShapeType="1"/>
            </p:cNvCxnSpPr>
            <p:nvPr/>
          </p:nvCxnSpPr>
          <p:spPr bwMode="auto">
            <a:xfrm rot="10800000">
              <a:off x="5867400" y="4508500"/>
              <a:ext cx="1441450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Connecteur droit avec flèche 16"/>
            <p:cNvCxnSpPr>
              <a:cxnSpLocks noChangeShapeType="1"/>
            </p:cNvCxnSpPr>
            <p:nvPr/>
          </p:nvCxnSpPr>
          <p:spPr bwMode="auto">
            <a:xfrm rot="5400000" flipH="1" flipV="1">
              <a:off x="5364163" y="2420938"/>
              <a:ext cx="1079500" cy="1079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Connecteur droit avec flèche 17"/>
            <p:cNvCxnSpPr>
              <a:cxnSpLocks noChangeShapeType="1"/>
            </p:cNvCxnSpPr>
            <p:nvPr/>
          </p:nvCxnSpPr>
          <p:spPr bwMode="auto">
            <a:xfrm rot="5400000" flipH="1" flipV="1">
              <a:off x="6875463" y="2997200"/>
              <a:ext cx="2089150" cy="1800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ZoneTexte 20"/>
            <p:cNvSpPr txBox="1">
              <a:spLocks noChangeArrowheads="1"/>
            </p:cNvSpPr>
            <p:nvPr/>
          </p:nvSpPr>
          <p:spPr bwMode="auto">
            <a:xfrm>
              <a:off x="5076825" y="2636838"/>
              <a:ext cx="12001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dirty="0"/>
                <a:t>350 mm</a:t>
              </a:r>
            </a:p>
          </p:txBody>
        </p:sp>
        <p:sp>
          <p:nvSpPr>
            <p:cNvPr id="22" name="ZoneTexte 21"/>
            <p:cNvSpPr txBox="1">
              <a:spLocks noChangeArrowheads="1"/>
            </p:cNvSpPr>
            <p:nvPr/>
          </p:nvSpPr>
          <p:spPr bwMode="auto">
            <a:xfrm>
              <a:off x="7667625" y="4076700"/>
              <a:ext cx="12017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/>
                <a:t>700 mm</a:t>
              </a: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6300192" y="6021288"/>
            <a:ext cx="2304256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Courtesy: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J-M Rey (CEA),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0" dirty="0" smtClean="0">
                <a:latin typeface="Arial"/>
                <a:cs typeface="Arial"/>
              </a:rPr>
              <a:t>P. </a:t>
            </a:r>
            <a:r>
              <a:rPr lang="en-GB" sz="1200" b="0" dirty="0" err="1" smtClean="0">
                <a:latin typeface="Arial"/>
                <a:cs typeface="Arial"/>
              </a:rPr>
              <a:t>Tixador</a:t>
            </a:r>
            <a:r>
              <a:rPr lang="en-GB" sz="1200" b="0" dirty="0" smtClean="0">
                <a:latin typeface="Arial"/>
                <a:cs typeface="Arial"/>
              </a:rPr>
              <a:t> (CNRS &amp; Grenoble)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A.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Ballarino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(CERN)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67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i="1" dirty="0" smtClean="0"/>
              <a:t>really high field </a:t>
            </a:r>
            <a:r>
              <a:rPr lang="en-GB" dirty="0" smtClean="0"/>
              <a:t>dipole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3677344"/>
            <a:ext cx="4927848" cy="5437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 smtClean="0"/>
              <a:t>HTS/Nb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Sn/</a:t>
            </a:r>
            <a:r>
              <a:rPr lang="en-GB" sz="2400" dirty="0" err="1" smtClean="0"/>
              <a:t>Nb</a:t>
            </a:r>
            <a:r>
              <a:rPr lang="en-GB" sz="2400" dirty="0" smtClean="0"/>
              <a:t>-Ti nested coil magnet</a:t>
            </a:r>
            <a:endParaRPr lang="en-GB" sz="28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645035" y="4221088"/>
            <a:ext cx="3649753" cy="2593727"/>
            <a:chOff x="645035" y="4221088"/>
            <a:chExt cx="3649753" cy="2593727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" t="1283" r="920"/>
            <a:stretch>
              <a:fillRect/>
            </a:stretch>
          </p:blipFill>
          <p:spPr bwMode="auto">
            <a:xfrm>
              <a:off x="645035" y="4551040"/>
              <a:ext cx="3276600" cy="226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41"/>
            <p:cNvSpPr>
              <a:spLocks noChangeArrowheads="1"/>
            </p:cNvSpPr>
            <p:nvPr/>
          </p:nvSpPr>
          <p:spPr bwMode="auto">
            <a:xfrm>
              <a:off x="2627784" y="4293096"/>
              <a:ext cx="11592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i="1" dirty="0">
                  <a:solidFill>
                    <a:srgbClr val="0000FF"/>
                  </a:solidFill>
                </a:rPr>
                <a:t>low-grade</a:t>
              </a:r>
            </a:p>
            <a:p>
              <a:pPr algn="l"/>
              <a:r>
                <a:rPr lang="en-US" sz="1400" dirty="0">
                  <a:solidFill>
                    <a:srgbClr val="0000FF"/>
                  </a:solidFill>
                </a:rPr>
                <a:t>Nb</a:t>
              </a:r>
              <a:r>
                <a:rPr lang="en-US" sz="1400" baseline="-25000" dirty="0">
                  <a:solidFill>
                    <a:srgbClr val="0000FF"/>
                  </a:solidFill>
                </a:rPr>
                <a:t>3</a:t>
              </a:r>
              <a:r>
                <a:rPr lang="en-US" sz="1400" dirty="0">
                  <a:solidFill>
                    <a:srgbClr val="0000FF"/>
                  </a:solidFill>
                </a:rPr>
                <a:t>Sn</a:t>
              </a:r>
            </a:p>
          </p:txBody>
        </p:sp>
        <p:sp>
          <p:nvSpPr>
            <p:cNvPr id="12" name="Rectangle 1042"/>
            <p:cNvSpPr>
              <a:spLocks noChangeArrowheads="1"/>
            </p:cNvSpPr>
            <p:nvPr/>
          </p:nvSpPr>
          <p:spPr bwMode="auto">
            <a:xfrm>
              <a:off x="1259632" y="4221088"/>
              <a:ext cx="11997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400" i="1" dirty="0">
                  <a:solidFill>
                    <a:srgbClr val="008040"/>
                  </a:solidFill>
                </a:rPr>
                <a:t>high-grade</a:t>
              </a:r>
              <a:endParaRPr lang="en-US" sz="1400" dirty="0">
                <a:solidFill>
                  <a:srgbClr val="008040"/>
                </a:solidFill>
              </a:endParaRPr>
            </a:p>
            <a:p>
              <a:pPr algn="r"/>
              <a:r>
                <a:rPr lang="en-US" sz="1400" dirty="0">
                  <a:solidFill>
                    <a:srgbClr val="008040"/>
                  </a:solidFill>
                </a:rPr>
                <a:t>Nb</a:t>
              </a:r>
              <a:r>
                <a:rPr lang="en-US" sz="1400" baseline="-25000" dirty="0">
                  <a:solidFill>
                    <a:srgbClr val="008040"/>
                  </a:solidFill>
                </a:rPr>
                <a:t>3</a:t>
              </a:r>
              <a:r>
                <a:rPr lang="en-US" sz="1400" dirty="0">
                  <a:solidFill>
                    <a:srgbClr val="008040"/>
                  </a:solidFill>
                </a:rPr>
                <a:t>Sn</a:t>
              </a:r>
            </a:p>
          </p:txBody>
        </p:sp>
        <p:sp>
          <p:nvSpPr>
            <p:cNvPr id="13" name="Rectangle 1043"/>
            <p:cNvSpPr>
              <a:spLocks noChangeArrowheads="1"/>
            </p:cNvSpPr>
            <p:nvPr/>
          </p:nvSpPr>
          <p:spPr bwMode="auto">
            <a:xfrm>
              <a:off x="1102235" y="4855840"/>
              <a:ext cx="5454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>
                  <a:solidFill>
                    <a:srgbClr val="E93600"/>
                  </a:solidFill>
                </a:rPr>
                <a:t>HTS</a:t>
              </a:r>
            </a:p>
          </p:txBody>
        </p:sp>
        <p:sp>
          <p:nvSpPr>
            <p:cNvPr id="14" name="Rectangle 1040"/>
            <p:cNvSpPr>
              <a:spLocks noChangeArrowheads="1"/>
            </p:cNvSpPr>
            <p:nvPr/>
          </p:nvSpPr>
          <p:spPr bwMode="auto">
            <a:xfrm>
              <a:off x="3616835" y="5846440"/>
              <a:ext cx="6779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 err="1"/>
                <a:t>Nb</a:t>
              </a:r>
              <a:r>
                <a:rPr lang="en-US" sz="1400" dirty="0"/>
                <a:t>-Ti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76056" y="3573016"/>
            <a:ext cx="3816424" cy="3114568"/>
            <a:chOff x="5076056" y="3573016"/>
            <a:chExt cx="3816424" cy="3114568"/>
          </a:xfrm>
        </p:grpSpPr>
        <p:sp>
          <p:nvSpPr>
            <p:cNvPr id="9" name="Rectangle 1030"/>
            <p:cNvSpPr>
              <a:spLocks noChangeArrowheads="1"/>
            </p:cNvSpPr>
            <p:nvPr/>
          </p:nvSpPr>
          <p:spPr bwMode="auto">
            <a:xfrm>
              <a:off x="5580113" y="6410585"/>
              <a:ext cx="2304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sz="1200" b="0" dirty="0">
                  <a:solidFill>
                    <a:srgbClr val="0000FF"/>
                  </a:solidFill>
                </a:rPr>
                <a:t>By courtesy of E. </a:t>
              </a:r>
              <a:r>
                <a:rPr lang="en-US" sz="1200" b="0" dirty="0" err="1" smtClean="0">
                  <a:solidFill>
                    <a:srgbClr val="0000FF"/>
                  </a:solidFill>
                </a:rPr>
                <a:t>Todesco</a:t>
              </a:r>
              <a:endParaRPr lang="en-US" sz="1200" b="0" dirty="0">
                <a:solidFill>
                  <a:srgbClr val="0000FF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76056" y="3610422"/>
              <a:ext cx="2824216" cy="2770906"/>
              <a:chOff x="4487033" y="3917968"/>
              <a:chExt cx="2910717" cy="2862923"/>
            </a:xfrm>
          </p:grpSpPr>
          <p:pic>
            <p:nvPicPr>
              <p:cNvPr id="5" name="Picture 4" descr="20T_iron.JP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87033" y="3917968"/>
                <a:ext cx="2910717" cy="2862923"/>
              </a:xfrm>
              <a:prstGeom prst="rect">
                <a:avLst/>
              </a:prstGeom>
            </p:spPr>
          </p:pic>
          <p:pic>
            <p:nvPicPr>
              <p:cNvPr id="15" name="Picture 9" descr="20T_coil_v3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>
                <a:off x="5036456" y="5123542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9" descr="20T_coil_v3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>
                <a:off x="6052456" y="5119308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20T_coil_v3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 flipV="1">
                <a:off x="5036456" y="5373308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 descr="20T_coil_v3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 flipV="1">
                <a:off x="6052456" y="5369074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2" descr="\\cern.ch\dfs\Users\e\etodesco\Desktop\coil_scale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3980" y="3573016"/>
              <a:ext cx="698500" cy="287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747000" y="3710213"/>
              <a:ext cx="564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B</a:t>
              </a:r>
              <a:r>
                <a:rPr lang="en-US" sz="1600" baseline="-25000" dirty="0" err="1" smtClean="0"/>
                <a:t>coil</a:t>
              </a:r>
              <a:endParaRPr lang="en-US" sz="1600" baseline="-25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4697" y="1047496"/>
            <a:ext cx="4349166" cy="2485238"/>
            <a:chOff x="144697" y="1047496"/>
            <a:chExt cx="4349166" cy="2485238"/>
          </a:xfrm>
        </p:grpSpPr>
        <p:sp>
          <p:nvSpPr>
            <p:cNvPr id="28" name="Rectangle 27"/>
            <p:cNvSpPr/>
            <p:nvPr/>
          </p:nvSpPr>
          <p:spPr>
            <a:xfrm>
              <a:off x="755576" y="1623847"/>
              <a:ext cx="3528392" cy="65302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5576" y="2281825"/>
              <a:ext cx="3528392" cy="787135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697" y="1047496"/>
              <a:ext cx="4349166" cy="248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2658611" y="2462995"/>
              <a:ext cx="748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Nb</a:t>
              </a:r>
              <a:r>
                <a:rPr lang="en-US" sz="1600" dirty="0" smtClean="0">
                  <a:solidFill>
                    <a:srgbClr val="0000FF"/>
                  </a:solidFill>
                </a:rPr>
                <a:t>-Ti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91680" y="1727827"/>
              <a:ext cx="820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Nb</a:t>
              </a:r>
              <a:r>
                <a:rPr lang="en-US" sz="16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sz="1600" dirty="0" smtClean="0">
                  <a:solidFill>
                    <a:srgbClr val="FF0000"/>
                  </a:solidFill>
                </a:rPr>
                <a:t>Sn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5710" y="1124744"/>
              <a:ext cx="597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HTS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60032" y="1052736"/>
            <a:ext cx="3744416" cy="2502256"/>
            <a:chOff x="4860032" y="1052736"/>
            <a:chExt cx="3744416" cy="2502256"/>
          </a:xfrm>
        </p:grpSpPr>
        <p:pic>
          <p:nvPicPr>
            <p:cNvPr id="29" name="Picture 28" descr="Screen shot 2012-02-04 at 5.03.26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052736"/>
              <a:ext cx="3744416" cy="250225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164288" y="1340768"/>
              <a:ext cx="499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 2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862596" y="1844824"/>
              <a:ext cx="499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 3</a:t>
              </a:r>
              <a:endParaRPr lang="en-US" sz="16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7596336" y="1439181"/>
              <a:ext cx="0" cy="369332"/>
            </a:xfrm>
            <a:prstGeom prst="straightConnector1">
              <a:avLst/>
            </a:prstGeom>
            <a:ln w="19050"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68344" y="1916832"/>
              <a:ext cx="648193" cy="0"/>
            </a:xfrm>
            <a:prstGeom prst="straightConnector1">
              <a:avLst/>
            </a:prstGeom>
            <a:ln w="19050"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2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2012: What </a:t>
            </a:r>
            <a:r>
              <a:rPr lang="en-US" dirty="0"/>
              <a:t>is the envisaged maximum beam </a:t>
            </a:r>
            <a:r>
              <a:rPr lang="en-US" dirty="0" smtClean="0"/>
              <a:t>energy? </a:t>
            </a:r>
            <a:endParaRPr lang="en-US" dirty="0"/>
          </a:p>
        </p:txBody>
      </p:sp>
      <p:sp>
        <p:nvSpPr>
          <p:cNvPr id="15" name="Content Placeholder 2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issue is the stability of the 13kA splices between the main magnet bus-bars</a:t>
            </a:r>
          </a:p>
          <a:p>
            <a:r>
              <a:rPr lang="en-US" sz="1800" dirty="0" smtClean="0"/>
              <a:t>If </a:t>
            </a:r>
            <a:r>
              <a:rPr lang="en-US" sz="1800" dirty="0" smtClean="0"/>
              <a:t>during 2012 the number of high current quenches stays below 5-6 </a:t>
            </a:r>
            <a:r>
              <a:rPr lang="en-US" sz="1800" dirty="0"/>
              <a:t>then </a:t>
            </a:r>
            <a:r>
              <a:rPr lang="en-US" sz="1800" dirty="0" smtClean="0"/>
              <a:t>we have the same probability </a:t>
            </a:r>
            <a:r>
              <a:rPr lang="en-US" sz="1800" dirty="0"/>
              <a:t>of </a:t>
            </a:r>
            <a:r>
              <a:rPr lang="en-US" sz="1800" dirty="0" smtClean="0"/>
              <a:t>burn-out as during </a:t>
            </a:r>
            <a:r>
              <a:rPr lang="en-US" sz="1800" dirty="0"/>
              <a:t>3.5 </a:t>
            </a:r>
            <a:r>
              <a:rPr lang="en-US" sz="1800" dirty="0" err="1" smtClean="0"/>
              <a:t>TeV</a:t>
            </a:r>
            <a:r>
              <a:rPr lang="en-US" sz="1800" dirty="0" smtClean="0"/>
              <a:t> run in 2011 with 40 quench limit (and we had 0 in 2011)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F4D07099-E91D-4272-B072-D9A040FD1D91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" name="Group 13"/>
          <p:cNvGrpSpPr/>
          <p:nvPr/>
        </p:nvGrpSpPr>
        <p:grpSpPr>
          <a:xfrm>
            <a:off x="1043608" y="2420888"/>
            <a:ext cx="7056784" cy="3816469"/>
            <a:chOff x="827584" y="1821939"/>
            <a:chExt cx="7812360" cy="47754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584" y="1821939"/>
              <a:ext cx="7812360" cy="4775413"/>
            </a:xfrm>
            <a:prstGeom prst="rect">
              <a:avLst/>
            </a:prstGeom>
          </p:spPr>
        </p:pic>
        <p:sp>
          <p:nvSpPr>
            <p:cNvPr id="10" name="Down Arrow 9"/>
            <p:cNvSpPr/>
            <p:nvPr/>
          </p:nvSpPr>
          <p:spPr>
            <a:xfrm>
              <a:off x="5542012" y="3068960"/>
              <a:ext cx="288032" cy="64807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7399840" y="4462628"/>
              <a:ext cx="1791299" cy="363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1 quench/month</a:t>
              </a:r>
              <a:endParaRPr lang="en-GB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342880" y="3717032"/>
              <a:ext cx="720080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87624" y="6211669"/>
            <a:ext cx="7128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</a:rPr>
              <a:t>No show-stoppers from equipment point of view to operate LHC in 2012 at maximum beam energy of up to 4 </a:t>
            </a:r>
            <a:r>
              <a:rPr lang="en-US" sz="1800" b="0" dirty="0" err="1" smtClean="0">
                <a:solidFill>
                  <a:srgbClr val="FF0000"/>
                </a:solidFill>
              </a:rPr>
              <a:t>TeV</a:t>
            </a:r>
            <a:endParaRPr lang="en-US" sz="1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resistance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6752"/>
            <a:ext cx="8610600" cy="550884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dirty="0" smtClean="0">
                <a:sym typeface="Symbol" charset="2"/>
              </a:rPr>
              <a:t>The </a:t>
            </a:r>
            <a:r>
              <a:rPr lang="en-GB" dirty="0" smtClean="0">
                <a:solidFill>
                  <a:srgbClr val="C00000"/>
                </a:solidFill>
                <a:sym typeface="Symbol" charset="2"/>
              </a:rPr>
              <a:t>radiation resistance </a:t>
            </a:r>
            <a:r>
              <a:rPr lang="en-GB" dirty="0" smtClean="0">
                <a:sym typeface="Symbol" charset="2"/>
              </a:rPr>
              <a:t>of the Nb</a:t>
            </a:r>
            <a:r>
              <a:rPr lang="en-GB" baseline="-25000" dirty="0" smtClean="0">
                <a:sym typeface="Symbol" charset="2"/>
              </a:rPr>
              <a:t>3</a:t>
            </a:r>
            <a:r>
              <a:rPr lang="en-GB" dirty="0" smtClean="0">
                <a:sym typeface="Symbol" charset="2"/>
              </a:rPr>
              <a:t>Sn magnets (and HTS) has to be fully proven</a:t>
            </a:r>
          </a:p>
          <a:p>
            <a:pPr marL="288000" lvl="1" indent="0" eaLnBrk="1" hangingPunct="1">
              <a:buNone/>
            </a:pPr>
            <a:r>
              <a:rPr lang="en-GB" dirty="0" smtClean="0">
                <a:sym typeface="Symbol" charset="2"/>
              </a:rPr>
              <a:t>	Effects of radiation on the superconductor, the stabiliser (Cu, Al) 	and the insulator</a:t>
            </a:r>
          </a:p>
          <a:p>
            <a:pPr marL="0" indent="0" eaLnBrk="1" hangingPunct="1">
              <a:buNone/>
            </a:pPr>
            <a:endParaRPr lang="en-GB" dirty="0" smtClean="0">
              <a:sym typeface="Symbol" charset="2"/>
            </a:endParaRPr>
          </a:p>
          <a:p>
            <a:pPr eaLnBrk="1" hangingPunct="1"/>
            <a:r>
              <a:rPr lang="en-GB" dirty="0" smtClean="0">
                <a:sym typeface="Symbol" charset="2"/>
              </a:rPr>
              <a:t>CERN started in 2010 a program to test radiation effects on the Nb</a:t>
            </a:r>
            <a:r>
              <a:rPr lang="en-GB" baseline="-25000" dirty="0" smtClean="0">
                <a:sym typeface="Symbol" charset="2"/>
              </a:rPr>
              <a:t>3</a:t>
            </a:r>
            <a:r>
              <a:rPr lang="en-GB" dirty="0" smtClean="0">
                <a:sym typeface="Symbol" charset="2"/>
              </a:rPr>
              <a:t>Sn conductor </a:t>
            </a:r>
          </a:p>
          <a:p>
            <a:pPr lvl="1" eaLnBrk="1" hangingPunct="1"/>
            <a:r>
              <a:rPr lang="en-GB" dirty="0" smtClean="0">
                <a:sym typeface="Symbol" charset="2"/>
              </a:rPr>
              <a:t>Radiation </a:t>
            </a:r>
            <a:r>
              <a:rPr lang="en-GB" dirty="0">
                <a:sym typeface="Symbol" charset="2"/>
              </a:rPr>
              <a:t>tests on Nb</a:t>
            </a:r>
            <a:r>
              <a:rPr lang="en-GB" baseline="-25000" dirty="0">
                <a:sym typeface="Symbol" charset="2"/>
              </a:rPr>
              <a:t>3</a:t>
            </a:r>
            <a:r>
              <a:rPr lang="en-GB" dirty="0">
                <a:sym typeface="Symbol" charset="2"/>
              </a:rPr>
              <a:t>Sn conductor carried out </a:t>
            </a:r>
            <a:r>
              <a:rPr lang="en-GB" dirty="0" smtClean="0">
                <a:sym typeface="Symbol" charset="2"/>
              </a:rPr>
              <a:t>at ATI (Vienna) </a:t>
            </a:r>
            <a:r>
              <a:rPr lang="en-GB" dirty="0">
                <a:sym typeface="Symbol" charset="2"/>
              </a:rPr>
              <a:t>and </a:t>
            </a:r>
            <a:r>
              <a:rPr lang="en-GB" dirty="0" err="1" smtClean="0">
                <a:sym typeface="Symbol" charset="2"/>
              </a:rPr>
              <a:t>Kurchatov</a:t>
            </a:r>
            <a:r>
              <a:rPr lang="en-GB" dirty="0" smtClean="0">
                <a:sym typeface="Symbol" charset="2"/>
              </a:rPr>
              <a:t> (Russia)   </a:t>
            </a:r>
          </a:p>
          <a:p>
            <a:pPr lvl="1" eaLnBrk="1" hangingPunct="1"/>
            <a:r>
              <a:rPr lang="en-GB" dirty="0" smtClean="0">
                <a:sym typeface="Symbol" charset="2"/>
              </a:rPr>
              <a:t> </a:t>
            </a:r>
            <a:endParaRPr lang="en-GB" dirty="0">
              <a:sym typeface="Symbol" charset="2"/>
            </a:endParaRPr>
          </a:p>
          <a:p>
            <a:pPr eaLnBrk="1" hangingPunct="1"/>
            <a:r>
              <a:rPr lang="en-GB" dirty="0" smtClean="0">
                <a:sym typeface="Symbol" charset="2"/>
              </a:rPr>
              <a:t>In the EUCARD program there is a task to select radiation hard insulator material material (impregnation) </a:t>
            </a:r>
            <a:r>
              <a:rPr lang="en-GB" dirty="0">
                <a:sym typeface="Symbol" charset="2"/>
              </a:rPr>
              <a:t>for the Nb</a:t>
            </a:r>
            <a:r>
              <a:rPr lang="en-GB" baseline="-25000" dirty="0">
                <a:sym typeface="Symbol" charset="2"/>
              </a:rPr>
              <a:t>3</a:t>
            </a:r>
            <a:r>
              <a:rPr lang="en-GB" dirty="0">
                <a:sym typeface="Symbol" charset="2"/>
              </a:rPr>
              <a:t>Sn </a:t>
            </a:r>
            <a:r>
              <a:rPr lang="en-GB" dirty="0" smtClean="0">
                <a:sym typeface="Symbol" charset="2"/>
              </a:rPr>
              <a:t>coils</a:t>
            </a:r>
          </a:p>
          <a:p>
            <a:pPr lvl="1" eaLnBrk="1" hangingPunct="1"/>
            <a:r>
              <a:rPr lang="en-GB" dirty="0" smtClean="0">
                <a:sym typeface="Symbol" charset="2"/>
              </a:rPr>
              <a:t>Radiation tests on Nb</a:t>
            </a:r>
            <a:r>
              <a:rPr lang="en-GB" baseline="-25000" dirty="0" smtClean="0">
                <a:sym typeface="Symbol" charset="2"/>
              </a:rPr>
              <a:t>3</a:t>
            </a:r>
            <a:r>
              <a:rPr lang="en-GB" dirty="0" smtClean="0">
                <a:sym typeface="Symbol" charset="2"/>
              </a:rPr>
              <a:t>Sn insulation carried out in at </a:t>
            </a:r>
            <a:r>
              <a:rPr lang="en-GB" dirty="0" err="1" smtClean="0">
                <a:sym typeface="Symbol" charset="2"/>
              </a:rPr>
              <a:t>Swierk</a:t>
            </a:r>
            <a:r>
              <a:rPr lang="en-GB" dirty="0" smtClean="0">
                <a:sym typeface="Symbol" charset="2"/>
              </a:rPr>
              <a:t> (Poland) (irradiation starting this month)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B0BC-D191-DD45-BDF5-187558C1A42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2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resistance: irradiation tests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B0BC-D191-DD45-BDF5-187558C1A42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0"/>
          <a:stretch>
            <a:fillRect/>
          </a:stretch>
        </p:blipFill>
        <p:spPr bwMode="auto">
          <a:xfrm>
            <a:off x="5364088" y="1484784"/>
            <a:ext cx="3996531" cy="24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b="1771"/>
          <a:stretch>
            <a:fillRect/>
          </a:stretch>
        </p:blipFill>
        <p:spPr bwMode="auto">
          <a:xfrm>
            <a:off x="5425715" y="4149080"/>
            <a:ext cx="3721891" cy="2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63286" y="1124744"/>
            <a:ext cx="4480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Arial"/>
                <a:cs typeface="Arial"/>
              </a:rPr>
              <a:t>Insulator electron irradiation at </a:t>
            </a:r>
            <a:r>
              <a:rPr lang="en-US" sz="2000" b="0" dirty="0" err="1" smtClean="0">
                <a:latin typeface="Arial"/>
                <a:cs typeface="Arial"/>
              </a:rPr>
              <a:t>Swierk</a:t>
            </a:r>
            <a:endParaRPr lang="en-US" sz="2000" b="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6519446"/>
            <a:ext cx="297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Courtesy M. </a:t>
            </a:r>
            <a:r>
              <a:rPr lang="en-US" sz="1600" b="0" dirty="0" err="1" smtClean="0">
                <a:latin typeface="Arial"/>
                <a:cs typeface="Arial"/>
              </a:rPr>
              <a:t>Chorowski</a:t>
            </a:r>
            <a:r>
              <a:rPr lang="en-US" sz="1600" b="0" dirty="0" smtClean="0">
                <a:latin typeface="Arial"/>
                <a:cs typeface="Arial"/>
              </a:rPr>
              <a:t> (PWR)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6525383"/>
            <a:ext cx="2423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Courtesy H. Weber (ATI)</a:t>
            </a:r>
            <a:endParaRPr lang="en-US" sz="1600" b="0" dirty="0">
              <a:latin typeface="Arial"/>
              <a:cs typeface="Arial"/>
            </a:endParaRPr>
          </a:p>
        </p:txBody>
      </p:sp>
      <p:pic>
        <p:nvPicPr>
          <p:cNvPr id="12" name="Picture 11" descr="6b16063ab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2344506" cy="3516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1196752"/>
            <a:ext cx="3429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kern="1200" dirty="0" smtClean="0">
                <a:latin typeface="Arial"/>
                <a:cs typeface="Arial"/>
              </a:rPr>
              <a:t>Measurement of </a:t>
            </a:r>
            <a:r>
              <a:rPr lang="en-US" sz="1800" b="0" kern="1200" dirty="0" err="1" smtClean="0">
                <a:latin typeface="Arial"/>
                <a:cs typeface="Arial"/>
              </a:rPr>
              <a:t>Jc</a:t>
            </a:r>
            <a:r>
              <a:rPr lang="en-US" sz="1800" b="0" kern="1200" dirty="0" smtClean="0">
                <a:latin typeface="Arial"/>
                <a:cs typeface="Arial"/>
              </a:rPr>
              <a:t> of various HEP-grade Nb</a:t>
            </a:r>
            <a:r>
              <a:rPr lang="en-US" sz="1800" b="0" kern="1200" baseline="-25000" dirty="0" smtClean="0">
                <a:latin typeface="Arial"/>
                <a:cs typeface="Arial"/>
              </a:rPr>
              <a:t>3</a:t>
            </a:r>
            <a:r>
              <a:rPr lang="en-US" sz="1800" b="0" kern="1200" dirty="0" smtClean="0">
                <a:latin typeface="Arial"/>
                <a:cs typeface="Arial"/>
              </a:rPr>
              <a:t>Sn strand in the TRIGA reactor at the </a:t>
            </a:r>
            <a:r>
              <a:rPr lang="en-US" sz="1800" b="0" kern="1200" dirty="0" err="1" smtClean="0">
                <a:latin typeface="Arial"/>
                <a:cs typeface="Arial"/>
              </a:rPr>
              <a:t>Atominsitut</a:t>
            </a:r>
            <a:r>
              <a:rPr lang="en-US" sz="1800" b="0" kern="1200" dirty="0" smtClean="0">
                <a:latin typeface="Arial"/>
                <a:cs typeface="Arial"/>
              </a:rPr>
              <a:t> of the Technical University in Vienna</a:t>
            </a:r>
            <a:endParaRPr lang="en-US" sz="1800" b="0" kern="1200" dirty="0">
              <a:latin typeface="Arial"/>
              <a:cs typeface="Arial"/>
            </a:endParaRPr>
          </a:p>
        </p:txBody>
      </p:sp>
      <p:pic>
        <p:nvPicPr>
          <p:cNvPr id="14" name="Picture 13" descr="J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36912"/>
            <a:ext cx="324416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5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fld id="{31DFF1CB-BF12-4EAC-9537-3C70E837F1B0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2012 parameter table (protons)</a:t>
            </a:r>
          </a:p>
        </p:txBody>
      </p:sp>
      <p:graphicFrame>
        <p:nvGraphicFramePr>
          <p:cNvPr id="34818" name="Group 2"/>
          <p:cNvGraphicFramePr>
            <a:graphicFrameLocks noGrp="1"/>
          </p:cNvGraphicFramePr>
          <p:nvPr/>
        </p:nvGraphicFramePr>
        <p:xfrm>
          <a:off x="167433" y="1053707"/>
          <a:ext cx="8803556" cy="5599365"/>
        </p:xfrm>
        <a:graphic>
          <a:graphicData uri="http://schemas.openxmlformats.org/drawingml/2006/table">
            <a:tbl>
              <a:tblPr/>
              <a:tblGrid>
                <a:gridCol w="3622105"/>
                <a:gridCol w="2389807"/>
                <a:gridCol w="2791644"/>
              </a:tblGrid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Parameter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Value at 450 GeV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Value at top energy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Energy [ GeV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450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4000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β</a:t>
                      </a:r>
                      <a:r>
                        <a:rPr kumimoji="0" lang="en-US" sz="20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IP1/5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 [ m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11.0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0.6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β</a:t>
                      </a:r>
                      <a:r>
                        <a:rPr kumimoji="0" lang="en-US" sz="20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IP2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 [ m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10.0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3.0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β</a:t>
                      </a:r>
                      <a:r>
                        <a:rPr kumimoji="0" lang="en-US" sz="20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IP8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 [ m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10.0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3.0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Parallel separation [ mm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2.0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0.67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Crossing angle IP1/5 [ μrad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170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145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Crossing angle IP2 [ μrad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170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90</a:t>
                      </a:r>
                      <a:r>
                        <a:rPr kumimoji="0" lang="en-US" sz="2000" b="1" i="0" u="none" strike="noStrike" cap="none" normalizeH="0" baseline="3200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+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Crossing angle IP8 [ μrad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      170 (H)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007F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   100 (V)</a:t>
                      </a:r>
                      <a:endParaRPr kumimoji="0" lang="en-US" sz="2000" b="1" i="0" u="none" strike="noStrike" cap="none" normalizeH="0" baseline="32000" dirty="0" smtClean="0">
                        <a:ln>
                          <a:noFill/>
                        </a:ln>
                        <a:solidFill>
                          <a:srgbClr val="7F007F"/>
                        </a:solidFill>
                        <a:effectLst/>
                        <a:latin typeface="Helvetica" charset="0"/>
                        <a:ea typeface="ヒラギノ角ゴ ProN W3" charset="-128"/>
                        <a:sym typeface="Helvetica" charset="0"/>
                      </a:endParaRP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Ramp duration [ s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	2010: 1020 	          →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770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Squeeze duration [ s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	2010: 548 (1.0 m)    →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819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 (0.6 m)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Collision BP duration [ s ]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	2010: 56	          →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Helvetica" charset="0"/>
                          <a:ea typeface="ヒラギノ角ゴ ProN W3" charset="-128"/>
                          <a:sym typeface="Helvetica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792162"/>
          </a:xfrm>
        </p:spPr>
        <p:txBody>
          <a:bodyPr/>
          <a:lstStyle/>
          <a:p>
            <a:r>
              <a:rPr lang="en-US" dirty="0" smtClean="0"/>
              <a:t>Top energy - IV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638690"/>
            <a:ext cx="8229600" cy="544560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Comparison of performance reach for various options at 4 </a:t>
            </a:r>
            <a:r>
              <a:rPr lang="en-US" sz="2800" dirty="0" err="1" smtClean="0"/>
              <a:t>TeV</a:t>
            </a:r>
            <a:r>
              <a:rPr lang="en-US" sz="2800" dirty="0" smtClean="0"/>
              <a:t> (again focusing on ATLAS and CMS).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1400" dirty="0" smtClean="0"/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7950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D038320C-246F-4CAD-933E-055DDC90000E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789305"/>
              </p:ext>
            </p:extLst>
          </p:nvPr>
        </p:nvGraphicFramePr>
        <p:xfrm>
          <a:off x="251519" y="2103800"/>
          <a:ext cx="8640960" cy="380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47"/>
                <a:gridCol w="895216"/>
                <a:gridCol w="1006212"/>
                <a:gridCol w="963121"/>
                <a:gridCol w="1087283"/>
                <a:gridCol w="1031581"/>
              </a:tblGrid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Parameter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Unit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50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ns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25 ns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Half </a:t>
                      </a:r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crossing angle </a:t>
                      </a:r>
                      <a:r>
                        <a:rPr lang="en-US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IP1/5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err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lang="en-GB" sz="1600" b="1" i="0" u="none" strike="noStrike" dirty="0" err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rad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118.00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134.00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145.00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192.00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Beta *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IP1/5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0.90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0.70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0.60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Total number </a:t>
                      </a:r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of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bunches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1380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1380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1380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2760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Bunch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intensity (10</a:t>
                      </a:r>
                      <a:r>
                        <a:rPr lang="en-GB" sz="1600" b="1" i="0" u="none" strike="noStrike" baseline="300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11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)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1.50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2.50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1.50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2.50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1.50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2.50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1.15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3.50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Normalised transverse </a:t>
                      </a:r>
                      <a:r>
                        <a:rPr lang="en-GB" sz="1600" b="1" i="0" u="none" strike="noStrike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emittance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Protons per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beam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(10</a:t>
                      </a:r>
                      <a:r>
                        <a:rPr lang="en-GB" sz="1600" b="1" i="0" u="none" strike="noStrike" baseline="300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14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2.07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2.07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2.07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3.17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Current per beam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372.43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372.43</a:t>
                      </a:r>
                    </a:p>
                  </a:txBody>
                  <a:tcPr marL="9525" marR="9525" marT="9525" marB="0" anchor="ctr"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372.43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571.07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Stored energy per beam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MJ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132.69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132.69</a:t>
                      </a:r>
                    </a:p>
                  </a:txBody>
                  <a:tcPr marL="9525" marR="9525" marT="9525" marB="0" anchor="ctr"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132.69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203.46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RMS bunch length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cm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9.40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9.40</a:t>
                      </a:r>
                    </a:p>
                  </a:txBody>
                  <a:tcPr marL="9525" marR="9525" marT="9525" marB="0" anchor="ctr"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9.40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10.10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Beam size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IP1/5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0.023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0.020</a:t>
                      </a:r>
                    </a:p>
                  </a:txBody>
                  <a:tcPr marL="9525" marR="9525" marT="9525" marB="0" anchor="ctr"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0.019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0.026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Geometric factor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IP1/5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0.901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0.849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0.809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0.797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Number of </a:t>
                      </a:r>
                      <a:r>
                        <a:rPr lang="en-US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colliding pairs in IP1/5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1331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1331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2662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Luminosity in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IP1/5 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(10</a:t>
                      </a:r>
                      <a:r>
                        <a:rPr lang="en-GB" sz="1600" b="1" i="0" u="none" strike="noStrike" baseline="300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33</a:t>
                      </a:r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cm</a:t>
                      </a:r>
                      <a:r>
                        <a:rPr lang="en-GB" sz="1600" b="1" i="0" u="none" strike="noStrike" baseline="30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-2</a:t>
                      </a:r>
                      <a:r>
                        <a:rPr lang="en-GB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s</a:t>
                      </a:r>
                      <a:r>
                        <a:rPr lang="en-GB" sz="1600" b="1" i="0" u="none" strike="noStrike" baseline="30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-1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4.57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5.54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6.16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3.82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D8A2"/>
                    </a:solidFill>
                  </a:tcPr>
                </a:tc>
              </a:tr>
              <a:tr h="211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Events per crossing </a:t>
                      </a:r>
                      <a:r>
                        <a:rPr lang="en-US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IP1/5 </a:t>
                      </a:r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(76 </a:t>
                      </a:r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mbarn</a:t>
                      </a:r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23.22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28.15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31.29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10.0</a:t>
                      </a:r>
                      <a:endParaRPr lang="en-GB" sz="1600" b="1" i="0" u="none" strike="noStrike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8A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32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257800"/>
          </a:xfrm>
        </p:spPr>
        <p:txBody>
          <a:bodyPr/>
          <a:lstStyle/>
          <a:p>
            <a:r>
              <a:rPr lang="en-US" sz="2400" dirty="0" smtClean="0"/>
              <a:t>Assumptions:</a:t>
            </a:r>
          </a:p>
          <a:p>
            <a:pPr lvl="1"/>
            <a:r>
              <a:rPr lang="en-US" sz="2000" dirty="0" smtClean="0"/>
              <a:t>147 days of physics</a:t>
            </a:r>
          </a:p>
          <a:p>
            <a:pPr lvl="1"/>
            <a:r>
              <a:rPr lang="en-US" sz="2000" dirty="0" smtClean="0"/>
              <a:t>22 days of MDs</a:t>
            </a:r>
          </a:p>
          <a:p>
            <a:pPr lvl="1"/>
            <a:r>
              <a:rPr lang="en-US" sz="2000" dirty="0" smtClean="0"/>
              <a:t>21 days of commissioning with beam (small number of bunches)</a:t>
            </a:r>
          </a:p>
          <a:p>
            <a:pPr lvl="1"/>
            <a:r>
              <a:rPr lang="en-US" sz="2000" dirty="0" smtClean="0"/>
              <a:t>20 days of Technical stops</a:t>
            </a:r>
          </a:p>
          <a:p>
            <a:pPr lvl="1"/>
            <a:r>
              <a:rPr lang="en-US" sz="2000" dirty="0" smtClean="0"/>
              <a:t>6 (2x3) days of recovery after Technical Stops</a:t>
            </a:r>
          </a:p>
          <a:p>
            <a:pPr lvl="1"/>
            <a:r>
              <a:rPr lang="en-US" sz="2000" dirty="0" smtClean="0"/>
              <a:t>8 days of special physics runs</a:t>
            </a:r>
          </a:p>
          <a:p>
            <a:pPr lvl="1"/>
            <a:r>
              <a:rPr lang="en-US" sz="2000" dirty="0" smtClean="0"/>
              <a:t>3 day of scrubbing with 25 ns beam including setting-up and 1 day of contingency. To be planned as soon as possible before serious intensity ramp-up.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Intensity ramp up as discussed in Evian (for 50 ns):</a:t>
            </a:r>
          </a:p>
          <a:p>
            <a:pPr lvl="1"/>
            <a:r>
              <a:rPr lang="en-US" sz="1600" dirty="0" smtClean="0"/>
              <a:t>48-84-264-624: 3 fills and 6 hours of Stable Beams (assumed 25% SB time)</a:t>
            </a:r>
          </a:p>
          <a:p>
            <a:pPr lvl="1"/>
            <a:r>
              <a:rPr lang="en-US" sz="1600" dirty="0" smtClean="0"/>
              <a:t>840-1092-1380: 3 fills and 20 hours of Stable beams (assumed 28% SB time)</a:t>
            </a:r>
          </a:p>
          <a:p>
            <a:pPr lvl="1">
              <a:buNone/>
            </a:pPr>
            <a:r>
              <a:rPr lang="en-US" sz="1600" dirty="0" smtClean="0">
                <a:sym typeface="Wingdings" pitchFamily="2" charset="2"/>
              </a:rPr>
              <a:t> 2 weeks for validation of maximum number of bunches</a:t>
            </a:r>
            <a:endParaRPr lang="en-US" sz="1600" dirty="0" smtClean="0"/>
          </a:p>
          <a:p>
            <a:pPr lvl="1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proton run – 50 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7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" y="990600"/>
            <a:ext cx="869315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50 ns – 4 </a:t>
            </a:r>
            <a:r>
              <a:rPr lang="en-GB" dirty="0" err="1" smtClean="0"/>
              <a:t>TeV</a:t>
            </a:r>
            <a:r>
              <a:rPr lang="en-GB" dirty="0" smtClean="0"/>
              <a:t> – very optimistic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981200" y="3505200"/>
            <a:ext cx="1981200" cy="685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HF=0.26</a:t>
            </a:r>
          </a:p>
          <a:p>
            <a:pPr eaLnBrk="1" hangingPunct="1">
              <a:spcBef>
                <a:spcPct val="0"/>
              </a:spcBef>
            </a:pPr>
            <a:r>
              <a:rPr lang="en-US" sz="1400" b="1" dirty="0" err="1" smtClean="0">
                <a:solidFill>
                  <a:srgbClr val="FFFF00"/>
                </a:solidFill>
              </a:rPr>
              <a:t>N</a:t>
            </a:r>
            <a:r>
              <a:rPr lang="en-US" sz="1400" b="1" baseline="-25000" dirty="0" err="1" smtClean="0">
                <a:solidFill>
                  <a:srgbClr val="FFFF00"/>
                </a:solidFill>
              </a:rPr>
              <a:t>b</a:t>
            </a:r>
            <a:r>
              <a:rPr lang="en-US" sz="1400" b="1" dirty="0" smtClean="0">
                <a:solidFill>
                  <a:srgbClr val="FFFF00"/>
                </a:solidFill>
              </a:rPr>
              <a:t> ramp</a:t>
            </a: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L=0.75 </a:t>
            </a:r>
            <a:r>
              <a:rPr lang="en-US" sz="1400" b="1" dirty="0" smtClean="0">
                <a:solidFill>
                  <a:srgbClr val="FFFF00"/>
                </a:solidFill>
                <a:sym typeface="Wingdings" pitchFamily="2" charset="2"/>
              </a:rPr>
              <a:t> 0.9 </a:t>
            </a:r>
            <a:r>
              <a:rPr lang="en-US" sz="1400" b="1" dirty="0" err="1" smtClean="0">
                <a:solidFill>
                  <a:srgbClr val="FFFF00"/>
                </a:solidFill>
                <a:sym typeface="Wingdings" pitchFamily="2" charset="2"/>
              </a:rPr>
              <a:t>L</a:t>
            </a:r>
            <a:r>
              <a:rPr lang="en-US" sz="1400" b="1" baseline="-25000" dirty="0" err="1" smtClean="0">
                <a:solidFill>
                  <a:srgbClr val="FFFF00"/>
                </a:solidFill>
                <a:sym typeface="Wingdings" pitchFamily="2" charset="2"/>
              </a:rPr>
              <a:t>peak</a:t>
            </a:r>
            <a:endParaRPr lang="en-US" sz="1400" b="1" baseline="-25000" dirty="0" smtClean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2362200"/>
            <a:ext cx="1981200" cy="685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HF=0.26</a:t>
            </a:r>
          </a:p>
          <a:p>
            <a:pPr eaLnBrk="1" hangingPunct="1">
              <a:spcBef>
                <a:spcPct val="0"/>
              </a:spcBef>
              <a:buFont typeface="Symbol"/>
              <a:buChar char="e"/>
            </a:pPr>
            <a:r>
              <a:rPr lang="en-US" sz="1400" b="1" dirty="0" smtClean="0">
                <a:solidFill>
                  <a:srgbClr val="FFFF00"/>
                </a:solidFill>
              </a:rPr>
              <a:t> control</a:t>
            </a: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L=0.75 </a:t>
            </a:r>
            <a:r>
              <a:rPr lang="en-US" sz="1400" b="1" dirty="0" smtClean="0">
                <a:solidFill>
                  <a:srgbClr val="FFFF00"/>
                </a:solidFill>
                <a:sym typeface="Wingdings" pitchFamily="2" charset="2"/>
              </a:rPr>
              <a:t> 0.9 </a:t>
            </a:r>
            <a:r>
              <a:rPr lang="en-US" sz="1400" b="1" dirty="0" err="1" smtClean="0">
                <a:solidFill>
                  <a:srgbClr val="FFFF00"/>
                </a:solidFill>
                <a:sym typeface="Wingdings" pitchFamily="2" charset="2"/>
              </a:rPr>
              <a:t>L</a:t>
            </a:r>
            <a:r>
              <a:rPr lang="en-US" sz="1400" b="1" baseline="-25000" dirty="0" err="1" smtClean="0">
                <a:solidFill>
                  <a:srgbClr val="FFFF00"/>
                </a:solidFill>
                <a:sym typeface="Wingdings" pitchFamily="2" charset="2"/>
              </a:rPr>
              <a:t>peak</a:t>
            </a:r>
            <a:endParaRPr lang="en-US" sz="1400" b="1" baseline="-25000" dirty="0" smtClean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1371600"/>
            <a:ext cx="1295400" cy="685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HF=0.26</a:t>
            </a: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Peak </a:t>
            </a:r>
            <a:r>
              <a:rPr lang="en-US" sz="1400" b="1" dirty="0" err="1" smtClean="0">
                <a:solidFill>
                  <a:srgbClr val="FFFF00"/>
                </a:solidFill>
              </a:rPr>
              <a:t>perf</a:t>
            </a:r>
            <a:r>
              <a:rPr lang="en-US" sz="1400" b="1" dirty="0" smtClean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4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25 ns -4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" y="1066801"/>
            <a:ext cx="86931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743200" y="2819400"/>
            <a:ext cx="3200400" cy="685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HF=0.2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No experience with this beam!!!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table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summa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23801" r="25836" b="12008"/>
          <a:stretch/>
        </p:blipFill>
        <p:spPr>
          <a:xfrm>
            <a:off x="343688" y="872774"/>
            <a:ext cx="8260760" cy="590465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C5C0C-1F2F-BD40-8E0C-C9FFE1816E50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8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-128"/>
              </a:rPr>
              <a:t>LHC and the nominal </a:t>
            </a:r>
            <a:r>
              <a:rPr lang="en-US" dirty="0" smtClean="0">
                <a:latin typeface="Arial" charset="0"/>
                <a:ea typeface="ＭＳ Ｐゴシック" charset="-128"/>
              </a:rPr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91" y="1124744"/>
            <a:ext cx="87630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Nominal performance: 7 </a:t>
            </a:r>
            <a:r>
              <a:rPr lang="en-US" dirty="0" err="1" smtClean="0"/>
              <a:t>TeV</a:t>
            </a:r>
            <a:r>
              <a:rPr lang="en-US" dirty="0" smtClean="0"/>
              <a:t> per beam,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peak</a:t>
            </a:r>
            <a:r>
              <a:rPr lang="en-US" baseline="-25000" dirty="0" smtClean="0"/>
              <a:t> </a:t>
            </a:r>
            <a:r>
              <a:rPr lang="en-US" dirty="0" smtClean="0"/>
              <a:t>1. 10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 </a:t>
            </a:r>
          </a:p>
          <a:p>
            <a:pPr marL="0" indent="0">
              <a:buNone/>
            </a:pPr>
            <a:r>
              <a:rPr lang="en-US" sz="1800" dirty="0" smtClean="0"/>
              <a:t>(25 ns bunch spacing; 2808 bunches; 1.15 10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 protons p bunch; </a:t>
            </a:r>
            <a:r>
              <a:rPr lang="en-US" sz="1800" dirty="0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* 0.55 m; </a:t>
            </a:r>
          </a:p>
          <a:p>
            <a:pPr marL="0" indent="0">
              <a:buNone/>
            </a:pPr>
            <a:r>
              <a:rPr lang="en-US" sz="1800" dirty="0" smtClean="0"/>
              <a:t>Transverse norm.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 3.75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mrad</a:t>
            </a:r>
            <a:r>
              <a:rPr lang="en-US" sz="1800" dirty="0" smtClean="0"/>
              <a:t>; bunch length 7.55 cm, 19 events/crossing)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What’s still less ?</a:t>
            </a:r>
          </a:p>
          <a:p>
            <a:r>
              <a:rPr lang="en-US" sz="1800" dirty="0" smtClean="0"/>
              <a:t>Energy: 2011 3.5 </a:t>
            </a:r>
            <a:r>
              <a:rPr lang="en-US" sz="1800" dirty="0" err="1" smtClean="0"/>
              <a:t>TeV</a:t>
            </a:r>
            <a:r>
              <a:rPr lang="en-US" sz="1800" dirty="0" smtClean="0"/>
              <a:t> ; 2012 4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pPr lvl="1"/>
            <a:r>
              <a:rPr lang="en-US" sz="1800" dirty="0" smtClean="0"/>
              <a:t>Splice stability risk:  to be fixed in 2013-2014 shutdown LS1</a:t>
            </a:r>
          </a:p>
          <a:p>
            <a:pPr lvl="1"/>
            <a:r>
              <a:rPr lang="en-US" sz="1800" dirty="0" smtClean="0"/>
              <a:t>Dipole training memory loss: training up to 6.5 </a:t>
            </a:r>
            <a:r>
              <a:rPr lang="en-US" sz="1800" dirty="0" err="1"/>
              <a:t>T</a:t>
            </a:r>
            <a:r>
              <a:rPr lang="en-US" sz="1800" dirty="0" err="1" smtClean="0"/>
              <a:t>eV</a:t>
            </a:r>
            <a:r>
              <a:rPr lang="en-US" sz="1800" dirty="0" smtClean="0"/>
              <a:t> in 2014, the step to 7 </a:t>
            </a:r>
            <a:r>
              <a:rPr lang="en-US" sz="1800" dirty="0" err="1" smtClean="0"/>
              <a:t>TeV</a:t>
            </a:r>
            <a:r>
              <a:rPr lang="en-US" sz="1800" dirty="0" smtClean="0"/>
              <a:t> is then to be seen later</a:t>
            </a:r>
          </a:p>
          <a:p>
            <a:r>
              <a:rPr lang="en-US" sz="1800" dirty="0" smtClean="0"/>
              <a:t>Bunch spacing: 50 ns at the moment (1400 bunches): scrubbing runs needed to overcome e- cloud formation (only tests in 2012)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What’s already more ?</a:t>
            </a:r>
          </a:p>
          <a:p>
            <a:r>
              <a:rPr lang="en-US" sz="1800" dirty="0" smtClean="0"/>
              <a:t>Bunch intensity </a:t>
            </a:r>
            <a:r>
              <a:rPr lang="en-US" sz="1800" dirty="0"/>
              <a:t>1.5 10</a:t>
            </a:r>
            <a:r>
              <a:rPr lang="en-US" sz="1800" baseline="30000" dirty="0"/>
              <a:t>11</a:t>
            </a:r>
            <a:r>
              <a:rPr lang="en-US" sz="1800" dirty="0"/>
              <a:t> protons p </a:t>
            </a:r>
            <a:r>
              <a:rPr lang="en-US" sz="1800" dirty="0" smtClean="0"/>
              <a:t>bunch</a:t>
            </a:r>
          </a:p>
          <a:p>
            <a:r>
              <a:rPr lang="en-US" sz="1800" dirty="0"/>
              <a:t>Transverse norm. </a:t>
            </a:r>
            <a:r>
              <a:rPr lang="en-US" sz="1800" dirty="0" err="1"/>
              <a:t>emittance</a:t>
            </a:r>
            <a:r>
              <a:rPr lang="en-US" sz="1800" dirty="0"/>
              <a:t> </a:t>
            </a:r>
            <a:r>
              <a:rPr lang="en-US" sz="1800" dirty="0" smtClean="0"/>
              <a:t>2.5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dirty="0" err="1"/>
              <a:t>mrad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4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Schematic LHC layout 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43EE1F-87D1-244B-9A7C-14D3CB2F6ACE}" type="slidenum">
              <a:rPr lang="en-US" sz="1200" b="0">
                <a:latin typeface="Times New Roman" charset="0"/>
              </a:rPr>
              <a:pPr/>
              <a:t>7</a:t>
            </a:fld>
            <a:endParaRPr lang="en-US" sz="1200" b="0">
              <a:latin typeface="Times New Roman" charset="0"/>
            </a:endParaRPr>
          </a:p>
        </p:txBody>
      </p:sp>
      <p:pic>
        <p:nvPicPr>
          <p:cNvPr id="39941" name="Picture 7" descr="ch3-p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35349" r="16673" b="12625"/>
          <a:stretch>
            <a:fillRect/>
          </a:stretch>
        </p:blipFill>
        <p:spPr bwMode="auto">
          <a:xfrm>
            <a:off x="1979712" y="1144228"/>
            <a:ext cx="5184576" cy="572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0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</a:rPr>
              <a:t>LHC </a:t>
            </a:r>
            <a:r>
              <a:rPr lang="en-US" dirty="0" smtClean="0">
                <a:latin typeface="Arial" charset="0"/>
                <a:ea typeface="ＭＳ Ｐゴシック" charset="0"/>
              </a:rPr>
              <a:t>nominal parameters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2AFF5B-26BE-534B-918D-262409CFF34F}" type="slidenum">
              <a:rPr lang="en-US" sz="1200" b="0">
                <a:latin typeface="Times New Roman" charset="0"/>
              </a:rPr>
              <a:pPr/>
              <a:t>8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35844" name="Rectangle 3"/>
          <p:cNvSpPr txBox="1">
            <a:spLocks noChangeArrowheads="1"/>
          </p:cNvSpPr>
          <p:nvPr/>
        </p:nvSpPr>
        <p:spPr bwMode="auto">
          <a:xfrm>
            <a:off x="304800" y="1340768"/>
            <a:ext cx="8839200" cy="540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571500" indent="-5715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Circumference			26.7		km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Beam energy at collision		7		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TeV</a:t>
            </a:r>
            <a:endParaRPr lang="en-GB" sz="1800" dirty="0">
              <a:solidFill>
                <a:srgbClr val="000090"/>
              </a:solidFill>
              <a:latin typeface="Lucida Sans Unicode" charset="0"/>
            </a:endParaRP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Beam energy at injection		0.45		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TeV</a:t>
            </a:r>
            <a:endParaRPr lang="en-GB" sz="1800" dirty="0">
              <a:solidFill>
                <a:srgbClr val="000090"/>
              </a:solidFill>
              <a:latin typeface="Lucida Sans Unicode" charset="0"/>
            </a:endParaRP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Dipole field at 7 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TeV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		8.33		T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Luminosity			</a:t>
            </a:r>
            <a:r>
              <a:rPr lang="en-GB" sz="1800" dirty="0" smtClean="0">
                <a:solidFill>
                  <a:srgbClr val="000090"/>
                </a:solidFill>
                <a:latin typeface="Lucida Sans Unicode" charset="0"/>
              </a:rPr>
              <a:t>10</a:t>
            </a:r>
            <a:r>
              <a:rPr lang="en-GB" sz="1800" baseline="30000" dirty="0" smtClean="0">
                <a:solidFill>
                  <a:srgbClr val="000090"/>
                </a:solidFill>
                <a:latin typeface="Lucida Sans Unicode" charset="0"/>
              </a:rPr>
              <a:t>34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		cm</a:t>
            </a:r>
            <a:r>
              <a:rPr lang="en-GB" sz="1800" baseline="30000" dirty="0">
                <a:solidFill>
                  <a:srgbClr val="000090"/>
                </a:solidFill>
                <a:latin typeface="Lucida Sans Unicode" charset="0"/>
              </a:rPr>
              <a:t>-2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.s</a:t>
            </a:r>
            <a:r>
              <a:rPr lang="en-GB" sz="1800" baseline="30000" dirty="0">
                <a:solidFill>
                  <a:srgbClr val="000090"/>
                </a:solidFill>
                <a:latin typeface="Lucida Sans Unicode" charset="0"/>
              </a:rPr>
              <a:t>-1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Beam current			0.56		A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Protons per bunch		</a:t>
            </a:r>
            <a:r>
              <a:rPr lang="en-GB" sz="1800" dirty="0" smtClean="0">
                <a:solidFill>
                  <a:srgbClr val="000090"/>
                </a:solidFill>
                <a:latin typeface="Lucida Sans Unicode" charset="0"/>
              </a:rPr>
              <a:t>1.1x10</a:t>
            </a:r>
            <a:r>
              <a:rPr lang="en-GB" sz="1800" baseline="30000" dirty="0" smtClean="0">
                <a:solidFill>
                  <a:srgbClr val="000090"/>
                </a:solidFill>
                <a:latin typeface="Lucida Sans Unicode" charset="0"/>
              </a:rPr>
              <a:t>11</a:t>
            </a:r>
            <a:endParaRPr lang="en-GB" sz="1800" baseline="30000" dirty="0">
              <a:solidFill>
                <a:srgbClr val="000090"/>
              </a:solidFill>
              <a:latin typeface="Lucida Sans Unicode" charset="0"/>
            </a:endParaRP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Number of bunches		2808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Nominal bunch spacing		24.95		ns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Normalized 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emittance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		3.75		mm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Total crossing angle		300		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mrad</a:t>
            </a:r>
            <a:endParaRPr lang="en-GB" sz="1800" dirty="0">
              <a:solidFill>
                <a:srgbClr val="000090"/>
              </a:solidFill>
              <a:latin typeface="Lucida Sans Unicode" charset="0"/>
            </a:endParaRP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Energy loss per turn		6.7		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keV</a:t>
            </a:r>
            <a:endParaRPr lang="en-GB" sz="1800" dirty="0">
              <a:solidFill>
                <a:srgbClr val="000090"/>
              </a:solidFill>
              <a:latin typeface="Lucida Sans Unicode" charset="0"/>
            </a:endParaRP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Critical synchrotron energy	</a:t>
            </a:r>
            <a:r>
              <a:rPr lang="en-GB" sz="1800" dirty="0" smtClean="0">
                <a:solidFill>
                  <a:srgbClr val="000090"/>
                </a:solidFill>
                <a:latin typeface="Lucida Sans Unicode" charset="0"/>
              </a:rPr>
              <a:t>44.1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		</a:t>
            </a:r>
            <a:r>
              <a:rPr lang="en-GB" sz="1800" dirty="0" err="1">
                <a:solidFill>
                  <a:srgbClr val="000090"/>
                </a:solidFill>
                <a:latin typeface="Lucida Sans Unicode" charset="0"/>
              </a:rPr>
              <a:t>eV</a:t>
            </a:r>
            <a:endParaRPr lang="en-GB" sz="1800" dirty="0">
              <a:solidFill>
                <a:srgbClr val="000090"/>
              </a:solidFill>
              <a:latin typeface="Lucida Sans Unicode" charset="0"/>
            </a:endParaRP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Radiated power per beam	</a:t>
            </a:r>
            <a:r>
              <a:rPr lang="en-GB" sz="1800" dirty="0" smtClean="0">
                <a:solidFill>
                  <a:srgbClr val="000090"/>
                </a:solidFill>
                <a:latin typeface="Lucida Sans Unicode" charset="0"/>
              </a:rPr>
              <a:t>3.8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		kW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Stored energy per beam		350 		MJ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Stored energy in magnets	</a:t>
            </a:r>
            <a:r>
              <a:rPr lang="en-GB" sz="1800" dirty="0" smtClean="0">
                <a:solidFill>
                  <a:srgbClr val="000090"/>
                </a:solidFill>
                <a:latin typeface="Lucida Sans Unicode" charset="0"/>
              </a:rPr>
              <a:t>11</a:t>
            </a: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		GJ</a:t>
            </a:r>
          </a:p>
          <a:p>
            <a:pPr marL="0" indent="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70000"/>
            </a:pPr>
            <a:r>
              <a:rPr lang="en-GB" sz="1800" dirty="0">
                <a:solidFill>
                  <a:srgbClr val="000090"/>
                </a:solidFill>
                <a:latin typeface="Lucida Sans Unicode" charset="0"/>
              </a:rPr>
              <a:t>Operating temperature		1.9		K</a:t>
            </a:r>
            <a:endParaRPr lang="en-US" sz="1800" dirty="0">
              <a:solidFill>
                <a:srgbClr val="000090"/>
              </a:solidFill>
              <a:latin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5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Looking towards an interaction point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2E6A9A-2E75-384D-8D7F-3F1DECC040FC}" type="slidenum">
              <a:rPr lang="en-US" sz="1200" b="0">
                <a:latin typeface="Times New Roman" charset="0"/>
              </a:rPr>
              <a:pPr/>
              <a:t>9</a:t>
            </a:fld>
            <a:endParaRPr lang="en-US" sz="1200" b="0">
              <a:latin typeface="Times New Roman" charset="0"/>
            </a:endParaRPr>
          </a:p>
        </p:txBody>
      </p:sp>
      <p:pic>
        <p:nvPicPr>
          <p:cNvPr id="37892" name="Picture 2" descr="Capture-003924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5513"/>
            <a:ext cx="815340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6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23175</TotalTime>
  <Words>3619</Words>
  <Application>Microsoft Macintosh PowerPoint</Application>
  <PresentationFormat>On-screen Show (4:3)</PresentationFormat>
  <Paragraphs>703</Paragraphs>
  <Slides>58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Modèle par défaut</vt:lpstr>
      <vt:lpstr> The LHC long term upgrade plans  and  the CERN Magnet development program   Gijs de Rijk CERN   </vt:lpstr>
      <vt:lpstr>Content</vt:lpstr>
      <vt:lpstr>The 2011 LHC run</vt:lpstr>
      <vt:lpstr>The 2012 LHC plan/prediction</vt:lpstr>
      <vt:lpstr>2012: What is the envisaged maximum beam energy? </vt:lpstr>
      <vt:lpstr>LHC and the nominal performance</vt:lpstr>
      <vt:lpstr>Schematic LHC layout </vt:lpstr>
      <vt:lpstr>LHC nominal parameters</vt:lpstr>
      <vt:lpstr>Looking towards an interaction point</vt:lpstr>
      <vt:lpstr>LHC planning and forecast for the next 10 years</vt:lpstr>
      <vt:lpstr>time line of CERN LHC tunnel (proto) projects </vt:lpstr>
      <vt:lpstr>HL-LHC</vt:lpstr>
      <vt:lpstr>HI-LUMI for HL-LHC: The HL composition</vt:lpstr>
      <vt:lpstr>LHC planning and forecast for the next 10 years</vt:lpstr>
      <vt:lpstr>LS1: go to the full energy</vt:lpstr>
      <vt:lpstr>LS1 Splice intervention train</vt:lpstr>
      <vt:lpstr>Global Planning LS1</vt:lpstr>
      <vt:lpstr>LHC planning and forecast for the next 10 years</vt:lpstr>
      <vt:lpstr>LS2: first steps of HL-LHC</vt:lpstr>
      <vt:lpstr>LHC planning and forecast for the next 10 years</vt:lpstr>
      <vt:lpstr>After LS3: Machine cycling for HL-LHC </vt:lpstr>
      <vt:lpstr>LS3: full implementation of HL-LHC</vt:lpstr>
      <vt:lpstr>What is needed for L= 5 .1034 cm-2s-1  ? (1)</vt:lpstr>
      <vt:lpstr>What could be needed for L= 5 .1034 cm-2s-1 ? (2)</vt:lpstr>
      <vt:lpstr>Crab Cavities</vt:lpstr>
      <vt:lpstr>Crab Cavities</vt:lpstr>
      <vt:lpstr>Crab Cavities: fast progress since 2 years</vt:lpstr>
      <vt:lpstr>SC link to remove Power Convertors from High Rad zones</vt:lpstr>
      <vt:lpstr>HE-LHC – (33 TeV cms)</vt:lpstr>
      <vt:lpstr>CERN program on High Field Magnets</vt:lpstr>
      <vt:lpstr>HFM program gantt chart</vt:lpstr>
      <vt:lpstr>Conductors for HFMs</vt:lpstr>
      <vt:lpstr>Superconductors</vt:lpstr>
      <vt:lpstr>Conductor R&amp;D - NED and post-NED strands</vt:lpstr>
      <vt:lpstr>Conductor R&amp;D:  improve Jc and stability</vt:lpstr>
      <vt:lpstr>Cables for HFM Program</vt:lpstr>
      <vt:lpstr>A high current HTS (YBCO) cable</vt:lpstr>
      <vt:lpstr>High Field Magnet R&amp;D</vt:lpstr>
      <vt:lpstr>EuCARD WP7 High Field Magnets</vt:lpstr>
      <vt:lpstr>SMC,  tested in 2011:    12.5 T on the coil</vt:lpstr>
      <vt:lpstr>EuCARD  High field model (Fresca2)</vt:lpstr>
      <vt:lpstr>Dispersion Suppressor Upgrade: collimators &amp; 11 T dipoles</vt:lpstr>
      <vt:lpstr>HFM R&amp;D for an LHC luminosity upgrade: 11T DS dipole</vt:lpstr>
      <vt:lpstr>11T Dispersion Suppressor dipole</vt:lpstr>
      <vt:lpstr>HFM R&amp;D for an LHC luminosity upgrade: IT Quad</vt:lpstr>
      <vt:lpstr>LARP IT quad development program</vt:lpstr>
      <vt:lpstr>HTS inserts</vt:lpstr>
      <vt:lpstr>EuCARD, 6 T insert  (2009-2013) </vt:lpstr>
      <vt:lpstr>A really high field dipole</vt:lpstr>
      <vt:lpstr>Radiation resistance</vt:lpstr>
      <vt:lpstr>Radiation resistance: irradiation tests</vt:lpstr>
      <vt:lpstr>Spare slides</vt:lpstr>
      <vt:lpstr>2012 parameter table (protons)</vt:lpstr>
      <vt:lpstr>Top energy - IV</vt:lpstr>
      <vt:lpstr>2012 proton run – 50 ns</vt:lpstr>
      <vt:lpstr>50 ns – 4 TeV – very optimistic</vt:lpstr>
      <vt:lpstr>25 ns -4 TeV </vt:lpstr>
      <vt:lpstr>Summary table</vt:lpstr>
    </vt:vector>
  </TitlesOfParts>
  <Company>DSM/DAPNIA/STCM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Pré-étude Mécanique du quadripôle Nb3Sn</dc:title>
  <dc:creator>Cédric GOURDIN</dc:creator>
  <cp:lastModifiedBy>Gijsbert de Rijk</cp:lastModifiedBy>
  <cp:revision>2014</cp:revision>
  <cp:lastPrinted>2012-03-14T14:20:53Z</cp:lastPrinted>
  <dcterms:created xsi:type="dcterms:W3CDTF">2010-09-28T09:30:40Z</dcterms:created>
  <dcterms:modified xsi:type="dcterms:W3CDTF">2012-03-20T14:13:28Z</dcterms:modified>
</cp:coreProperties>
</file>