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  <p:sldMasterId id="2147483673" r:id="rId2"/>
    <p:sldMasterId id="2147483688" r:id="rId3"/>
    <p:sldMasterId id="2147483701" r:id="rId4"/>
    <p:sldMasterId id="2147483714" r:id="rId5"/>
    <p:sldMasterId id="2147483727" r:id="rId6"/>
    <p:sldMasterId id="2147483740" r:id="rId7"/>
    <p:sldMasterId id="2147483746" r:id="rId8"/>
    <p:sldMasterId id="2147483758" r:id="rId9"/>
    <p:sldMasterId id="2147483783" r:id="rId10"/>
    <p:sldMasterId id="2147483795" r:id="rId11"/>
  </p:sldMasterIdLst>
  <p:notesMasterIdLst>
    <p:notesMasterId r:id="rId76"/>
  </p:notesMasterIdLst>
  <p:handoutMasterIdLst>
    <p:handoutMasterId r:id="rId77"/>
  </p:handoutMasterIdLst>
  <p:sldIdLst>
    <p:sldId id="287" r:id="rId12"/>
    <p:sldId id="406" r:id="rId13"/>
    <p:sldId id="408" r:id="rId14"/>
    <p:sldId id="347" r:id="rId15"/>
    <p:sldId id="394" r:id="rId16"/>
    <p:sldId id="357" r:id="rId17"/>
    <p:sldId id="358" r:id="rId18"/>
    <p:sldId id="359" r:id="rId19"/>
    <p:sldId id="443" r:id="rId20"/>
    <p:sldId id="396" r:id="rId21"/>
    <p:sldId id="376" r:id="rId22"/>
    <p:sldId id="375" r:id="rId23"/>
    <p:sldId id="409" r:id="rId24"/>
    <p:sldId id="415" r:id="rId25"/>
    <p:sldId id="367" r:id="rId26"/>
    <p:sldId id="410" r:id="rId27"/>
    <p:sldId id="411" r:id="rId28"/>
    <p:sldId id="412" r:id="rId29"/>
    <p:sldId id="369" r:id="rId30"/>
    <p:sldId id="414" r:id="rId31"/>
    <p:sldId id="441" r:id="rId32"/>
    <p:sldId id="416" r:id="rId33"/>
    <p:sldId id="417" r:id="rId34"/>
    <p:sldId id="381" r:id="rId35"/>
    <p:sldId id="379" r:id="rId36"/>
    <p:sldId id="383" r:id="rId37"/>
    <p:sldId id="378" r:id="rId38"/>
    <p:sldId id="444" r:id="rId39"/>
    <p:sldId id="386" r:id="rId40"/>
    <p:sldId id="420" r:id="rId41"/>
    <p:sldId id="421" r:id="rId42"/>
    <p:sldId id="391" r:id="rId43"/>
    <p:sldId id="389" r:id="rId44"/>
    <p:sldId id="397" r:id="rId45"/>
    <p:sldId id="392" r:id="rId46"/>
    <p:sldId id="398" r:id="rId47"/>
    <p:sldId id="425" r:id="rId48"/>
    <p:sldId id="424" r:id="rId49"/>
    <p:sldId id="380" r:id="rId50"/>
    <p:sldId id="419" r:id="rId51"/>
    <p:sldId id="423" r:id="rId52"/>
    <p:sldId id="434" r:id="rId53"/>
    <p:sldId id="426" r:id="rId54"/>
    <p:sldId id="427" r:id="rId55"/>
    <p:sldId id="431" r:id="rId56"/>
    <p:sldId id="432" r:id="rId57"/>
    <p:sldId id="433" r:id="rId58"/>
    <p:sldId id="435" r:id="rId59"/>
    <p:sldId id="437" r:id="rId60"/>
    <p:sldId id="384" r:id="rId61"/>
    <p:sldId id="438" r:id="rId62"/>
    <p:sldId id="399" r:id="rId63"/>
    <p:sldId id="400" r:id="rId64"/>
    <p:sldId id="401" r:id="rId65"/>
    <p:sldId id="402" r:id="rId66"/>
    <p:sldId id="439" r:id="rId67"/>
    <p:sldId id="447" r:id="rId68"/>
    <p:sldId id="446" r:id="rId69"/>
    <p:sldId id="445" r:id="rId70"/>
    <p:sldId id="448" r:id="rId71"/>
    <p:sldId id="449" r:id="rId72"/>
    <p:sldId id="440" r:id="rId73"/>
    <p:sldId id="442" r:id="rId74"/>
    <p:sldId id="418" r:id="rId7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Serifa BT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6" autoAdjust="0"/>
    <p:restoredTop sz="94425" autoAdjust="0"/>
  </p:normalViewPr>
  <p:slideViewPr>
    <p:cSldViewPr snapToGrid="0">
      <p:cViewPr varScale="1">
        <p:scale>
          <a:sx n="90" d="100"/>
          <a:sy n="90" d="100"/>
        </p:scale>
        <p:origin x="-12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A27EB-2A3B-B348-B12B-7C486419F0F9}" type="doc">
      <dgm:prSet loTypeId="urn:microsoft.com/office/officeart/2005/8/layout/radial5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7A952642-735E-604B-901D-877F22E6DDB4}">
      <dgm:prSet phldrT="[Text]" custT="1"/>
      <dgm:spPr/>
      <dgm:t>
        <a:bodyPr/>
        <a:lstStyle/>
        <a:p>
          <a:r>
            <a:rPr lang="en-US" sz="1800" dirty="0" smtClean="0"/>
            <a:t>Cost Effective Mass-Production</a:t>
          </a:r>
          <a:endParaRPr lang="en-US" sz="1800" dirty="0"/>
        </a:p>
      </dgm:t>
    </dgm:pt>
    <dgm:pt modelId="{2EBB10BE-B131-FA42-A05B-24F42EF2D6B8}" type="parTrans" cxnId="{B0EB6AA1-6001-1242-9105-42E4A211F934}">
      <dgm:prSet/>
      <dgm:spPr/>
      <dgm:t>
        <a:bodyPr/>
        <a:lstStyle/>
        <a:p>
          <a:endParaRPr lang="en-US"/>
        </a:p>
      </dgm:t>
    </dgm:pt>
    <dgm:pt modelId="{4FCA0786-E3C1-FE43-9BB2-BB441FE0406E}" type="sibTrans" cxnId="{B0EB6AA1-6001-1242-9105-42E4A211F934}">
      <dgm:prSet/>
      <dgm:spPr/>
      <dgm:t>
        <a:bodyPr/>
        <a:lstStyle/>
        <a:p>
          <a:endParaRPr lang="en-US"/>
        </a:p>
      </dgm:t>
    </dgm:pt>
    <dgm:pt modelId="{A179E9A8-7DB3-F14C-BABA-655404D7DB18}">
      <dgm:prSet phldrT="[Text]" custT="1"/>
      <dgm:spPr/>
      <dgm:t>
        <a:bodyPr/>
        <a:lstStyle/>
        <a:p>
          <a:r>
            <a:rPr lang="en-US" sz="1800" dirty="0" smtClean="0"/>
            <a:t>Cavity Specs. / Yield</a:t>
          </a:r>
          <a:endParaRPr lang="en-US" sz="1800" dirty="0"/>
        </a:p>
      </dgm:t>
    </dgm:pt>
    <dgm:pt modelId="{9335DB1F-3F30-A241-987C-91A19D2CC8DA}" type="parTrans" cxnId="{62CE6C7A-F231-E34C-AA43-EEAB6B6CE129}">
      <dgm:prSet/>
      <dgm:spPr/>
      <dgm:t>
        <a:bodyPr/>
        <a:lstStyle/>
        <a:p>
          <a:endParaRPr lang="en-US"/>
        </a:p>
      </dgm:t>
    </dgm:pt>
    <dgm:pt modelId="{C0E1A7B9-8861-D343-A29D-A5B79EF7D18F}" type="sibTrans" cxnId="{62CE6C7A-F231-E34C-AA43-EEAB6B6CE129}">
      <dgm:prSet/>
      <dgm:spPr/>
      <dgm:t>
        <a:bodyPr/>
        <a:lstStyle/>
        <a:p>
          <a:endParaRPr lang="en-US"/>
        </a:p>
      </dgm:t>
    </dgm:pt>
    <dgm:pt modelId="{83469D26-2774-CE47-AB65-01508613DD57}">
      <dgm:prSet phldrT="[Text]" custT="1"/>
      <dgm:spPr/>
      <dgm:t>
        <a:bodyPr/>
        <a:lstStyle/>
        <a:p>
          <a:r>
            <a:rPr lang="en-US" sz="1800" dirty="0" smtClean="0"/>
            <a:t>Plug Compatible Interfaces</a:t>
          </a:r>
          <a:endParaRPr lang="en-US" sz="1800" dirty="0"/>
        </a:p>
      </dgm:t>
    </dgm:pt>
    <dgm:pt modelId="{D75E5289-0151-8744-9AF6-6AA7CCE58131}" type="parTrans" cxnId="{3579AC78-82A0-3E4D-9607-65FB5640D88A}">
      <dgm:prSet/>
      <dgm:spPr/>
      <dgm:t>
        <a:bodyPr/>
        <a:lstStyle/>
        <a:p>
          <a:endParaRPr lang="en-US"/>
        </a:p>
      </dgm:t>
    </dgm:pt>
    <dgm:pt modelId="{49B7D49D-A662-944D-A8E0-EB56A0507F01}" type="sibTrans" cxnId="{3579AC78-82A0-3E4D-9607-65FB5640D88A}">
      <dgm:prSet/>
      <dgm:spPr/>
      <dgm:t>
        <a:bodyPr/>
        <a:lstStyle/>
        <a:p>
          <a:endParaRPr lang="en-US"/>
        </a:p>
      </dgm:t>
    </dgm:pt>
    <dgm:pt modelId="{21FDC003-8F2A-3D4D-9014-FF24370C3345}">
      <dgm:prSet phldrT="[Text]" custT="1"/>
      <dgm:spPr/>
      <dgm:t>
        <a:bodyPr/>
        <a:lstStyle/>
        <a:p>
          <a:r>
            <a:rPr lang="en-US" sz="1800" dirty="0" smtClean="0"/>
            <a:t>Vendor Models</a:t>
          </a:r>
          <a:endParaRPr lang="en-US" sz="1800" dirty="0"/>
        </a:p>
      </dgm:t>
    </dgm:pt>
    <dgm:pt modelId="{2ACB8E80-9CBA-554F-89B0-DE7B203E22A6}" type="parTrans" cxnId="{CD94FF78-DE6E-0444-B002-9FCCFF52EDD3}">
      <dgm:prSet/>
      <dgm:spPr/>
      <dgm:t>
        <a:bodyPr/>
        <a:lstStyle/>
        <a:p>
          <a:endParaRPr lang="en-US"/>
        </a:p>
      </dgm:t>
    </dgm:pt>
    <dgm:pt modelId="{D17ACEF9-D663-9041-BC17-C5C87CDE776B}" type="sibTrans" cxnId="{CD94FF78-DE6E-0444-B002-9FCCFF52EDD3}">
      <dgm:prSet/>
      <dgm:spPr/>
      <dgm:t>
        <a:bodyPr/>
        <a:lstStyle/>
        <a:p>
          <a:endParaRPr lang="en-US"/>
        </a:p>
      </dgm:t>
    </dgm:pt>
    <dgm:pt modelId="{64E82F09-27EB-A74F-895D-5DC480B0ED26}">
      <dgm:prSet phldrT="[Text]" custT="1"/>
      <dgm:spPr/>
      <dgm:t>
        <a:bodyPr/>
        <a:lstStyle/>
        <a:p>
          <a:r>
            <a:rPr lang="en-US" sz="1800" dirty="0" smtClean="0"/>
            <a:t>Production process models</a:t>
          </a:r>
          <a:endParaRPr lang="en-US" sz="1800" dirty="0"/>
        </a:p>
      </dgm:t>
    </dgm:pt>
    <dgm:pt modelId="{D6CCB31F-6961-B84C-891E-9979F79A490A}" type="parTrans" cxnId="{A72AEACD-9AAA-6C4A-9583-0F9CE8F6BB05}">
      <dgm:prSet/>
      <dgm:spPr/>
      <dgm:t>
        <a:bodyPr/>
        <a:lstStyle/>
        <a:p>
          <a:endParaRPr lang="en-US"/>
        </a:p>
      </dgm:t>
    </dgm:pt>
    <dgm:pt modelId="{67C83CBE-22D8-8142-B029-3002173F4258}" type="sibTrans" cxnId="{A72AEACD-9AAA-6C4A-9583-0F9CE8F6BB05}">
      <dgm:prSet/>
      <dgm:spPr/>
      <dgm:t>
        <a:bodyPr/>
        <a:lstStyle/>
        <a:p>
          <a:endParaRPr lang="en-US"/>
        </a:p>
      </dgm:t>
    </dgm:pt>
    <dgm:pt modelId="{0CACD610-F27A-BE41-8994-9AC7943FA22B}">
      <dgm:prSet phldrT="[Text]" custT="1"/>
      <dgm:spPr/>
      <dgm:t>
        <a:bodyPr/>
        <a:lstStyle/>
        <a:p>
          <a:r>
            <a:rPr lang="en-US" sz="1800" dirty="0" smtClean="0"/>
            <a:t>In-kind contribution models</a:t>
          </a:r>
          <a:endParaRPr lang="en-US" sz="1800" dirty="0"/>
        </a:p>
      </dgm:t>
    </dgm:pt>
    <dgm:pt modelId="{3B294156-644A-D246-8BC7-C3F5FFC1C2F7}" type="parTrans" cxnId="{804EE325-3B94-4443-ADFC-A1F68F8C0C23}">
      <dgm:prSet/>
      <dgm:spPr/>
      <dgm:t>
        <a:bodyPr/>
        <a:lstStyle/>
        <a:p>
          <a:endParaRPr lang="en-US"/>
        </a:p>
      </dgm:t>
    </dgm:pt>
    <dgm:pt modelId="{C15F88BD-1287-6345-83FA-7C1484A2ADED}" type="sibTrans" cxnId="{804EE325-3B94-4443-ADFC-A1F68F8C0C23}">
      <dgm:prSet/>
      <dgm:spPr/>
      <dgm:t>
        <a:bodyPr/>
        <a:lstStyle/>
        <a:p>
          <a:endParaRPr lang="en-US"/>
        </a:p>
      </dgm:t>
    </dgm:pt>
    <dgm:pt modelId="{43CB5484-7B1E-6E4B-B06C-5A0EBC871EDF}" type="pres">
      <dgm:prSet presAssocID="{642A27EB-2A3B-B348-B12B-7C486419F0F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BEAF0A-4C3B-2F49-85A6-7D15126A75DB}" type="pres">
      <dgm:prSet presAssocID="{7A952642-735E-604B-901D-877F22E6DDB4}" presName="centerShape" presStyleLbl="node0" presStyleIdx="0" presStyleCnt="1" custScaleX="128327" custScaleY="128327"/>
      <dgm:spPr/>
      <dgm:t>
        <a:bodyPr/>
        <a:lstStyle/>
        <a:p>
          <a:endParaRPr lang="en-US"/>
        </a:p>
      </dgm:t>
    </dgm:pt>
    <dgm:pt modelId="{8A48E0BB-C226-F54B-AC0D-E4AD796F4C58}" type="pres">
      <dgm:prSet presAssocID="{9335DB1F-3F30-A241-987C-91A19D2CC8DA}" presName="parTrans" presStyleLbl="sibTrans2D1" presStyleIdx="0" presStyleCnt="5"/>
      <dgm:spPr/>
      <dgm:t>
        <a:bodyPr/>
        <a:lstStyle/>
        <a:p>
          <a:endParaRPr lang="en-US"/>
        </a:p>
      </dgm:t>
    </dgm:pt>
    <dgm:pt modelId="{13AF9BD3-32CC-464A-8821-933AC8044D77}" type="pres">
      <dgm:prSet presAssocID="{9335DB1F-3F30-A241-987C-91A19D2CC8DA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F889F28-665E-A24A-858E-129DB216E861}" type="pres">
      <dgm:prSet presAssocID="{A179E9A8-7DB3-F14C-BABA-655404D7DB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67007-4686-DF46-9E04-54F529E94AC6}" type="pres">
      <dgm:prSet presAssocID="{D75E5289-0151-8744-9AF6-6AA7CCE58131}" presName="parTrans" presStyleLbl="sibTrans2D1" presStyleIdx="1" presStyleCnt="5"/>
      <dgm:spPr/>
      <dgm:t>
        <a:bodyPr/>
        <a:lstStyle/>
        <a:p>
          <a:endParaRPr lang="en-US"/>
        </a:p>
      </dgm:t>
    </dgm:pt>
    <dgm:pt modelId="{3A02906C-549F-0040-89AA-B0357AA3B88F}" type="pres">
      <dgm:prSet presAssocID="{D75E5289-0151-8744-9AF6-6AA7CCE58131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6C8FE0D-6F7B-434A-8188-35EBCBFFD554}" type="pres">
      <dgm:prSet presAssocID="{83469D26-2774-CE47-AB65-01508613DD57}" presName="node" presStyleLbl="node1" presStyleIdx="1" presStyleCnt="5" custScaleX="115821" custScaleY="115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8E4C2-EB65-DA46-9477-41D0F5D6E2BF}" type="pres">
      <dgm:prSet presAssocID="{2ACB8E80-9CBA-554F-89B0-DE7B203E22A6}" presName="parTrans" presStyleLbl="sibTrans2D1" presStyleIdx="2" presStyleCnt="5"/>
      <dgm:spPr/>
      <dgm:t>
        <a:bodyPr/>
        <a:lstStyle/>
        <a:p>
          <a:endParaRPr lang="en-US"/>
        </a:p>
      </dgm:t>
    </dgm:pt>
    <dgm:pt modelId="{9016DCCB-3FA8-8D45-8C08-61B880465E36}" type="pres">
      <dgm:prSet presAssocID="{2ACB8E80-9CBA-554F-89B0-DE7B203E22A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9CA8589-2E07-F64E-B211-72EFF0AEE626}" type="pres">
      <dgm:prSet presAssocID="{21FDC003-8F2A-3D4D-9014-FF24370C334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1EB49-1C6D-134E-9AA0-8D630B30D720}" type="pres">
      <dgm:prSet presAssocID="{D6CCB31F-6961-B84C-891E-9979F79A490A}" presName="parTrans" presStyleLbl="sibTrans2D1" presStyleIdx="3" presStyleCnt="5"/>
      <dgm:spPr/>
      <dgm:t>
        <a:bodyPr/>
        <a:lstStyle/>
        <a:p>
          <a:endParaRPr lang="en-US"/>
        </a:p>
      </dgm:t>
    </dgm:pt>
    <dgm:pt modelId="{C48D4FC9-7B3C-484F-849A-C8E68EE2E087}" type="pres">
      <dgm:prSet presAssocID="{D6CCB31F-6961-B84C-891E-9979F79A490A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70BE3FD-C0CA-BA49-9135-21CE1D280C58}" type="pres">
      <dgm:prSet presAssocID="{64E82F09-27EB-A74F-895D-5DC480B0ED26}" presName="node" presStyleLbl="node1" presStyleIdx="3" presStyleCnt="5" custScaleX="114756" custScaleY="1147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F2B75-BE69-2144-AFDD-C1905272BAA7}" type="pres">
      <dgm:prSet presAssocID="{3B294156-644A-D246-8BC7-C3F5FFC1C2F7}" presName="parTrans" presStyleLbl="sibTrans2D1" presStyleIdx="4" presStyleCnt="5"/>
      <dgm:spPr/>
      <dgm:t>
        <a:bodyPr/>
        <a:lstStyle/>
        <a:p>
          <a:endParaRPr lang="en-US"/>
        </a:p>
      </dgm:t>
    </dgm:pt>
    <dgm:pt modelId="{4C55779B-CEC3-2E45-87B4-AD8534982963}" type="pres">
      <dgm:prSet presAssocID="{3B294156-644A-D246-8BC7-C3F5FFC1C2F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0CF7E11-4388-AA47-BDA0-C17F42B53EA4}" type="pres">
      <dgm:prSet presAssocID="{0CACD610-F27A-BE41-8994-9AC7943FA22B}" presName="node" presStyleLbl="node1" presStyleIdx="4" presStyleCnt="5" custScaleX="119041" custScaleY="119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68EA9D-2B25-7142-80C6-541B22073CA5}" type="presOf" srcId="{2ACB8E80-9CBA-554F-89B0-DE7B203E22A6}" destId="{9016DCCB-3FA8-8D45-8C08-61B880465E36}" srcOrd="1" destOrd="0" presId="urn:microsoft.com/office/officeart/2005/8/layout/radial5"/>
    <dgm:cxn modelId="{C96DFA83-039A-5B43-B977-356E228FB019}" type="presOf" srcId="{A179E9A8-7DB3-F14C-BABA-655404D7DB18}" destId="{5F889F28-665E-A24A-858E-129DB216E861}" srcOrd="0" destOrd="0" presId="urn:microsoft.com/office/officeart/2005/8/layout/radial5"/>
    <dgm:cxn modelId="{3579AC78-82A0-3E4D-9607-65FB5640D88A}" srcId="{7A952642-735E-604B-901D-877F22E6DDB4}" destId="{83469D26-2774-CE47-AB65-01508613DD57}" srcOrd="1" destOrd="0" parTransId="{D75E5289-0151-8744-9AF6-6AA7CCE58131}" sibTransId="{49B7D49D-A662-944D-A8E0-EB56A0507F01}"/>
    <dgm:cxn modelId="{EAB26220-4D8D-CF43-9E69-0647DD4ACF9B}" type="presOf" srcId="{D6CCB31F-6961-B84C-891E-9979F79A490A}" destId="{37E1EB49-1C6D-134E-9AA0-8D630B30D720}" srcOrd="0" destOrd="0" presId="urn:microsoft.com/office/officeart/2005/8/layout/radial5"/>
    <dgm:cxn modelId="{04EBCAED-26CB-4F41-8709-ECD6C495F192}" type="presOf" srcId="{D75E5289-0151-8744-9AF6-6AA7CCE58131}" destId="{AA467007-4686-DF46-9E04-54F529E94AC6}" srcOrd="0" destOrd="0" presId="urn:microsoft.com/office/officeart/2005/8/layout/radial5"/>
    <dgm:cxn modelId="{581EDCB7-B4DF-DB4A-A586-12FFE54D7A25}" type="presOf" srcId="{9335DB1F-3F30-A241-987C-91A19D2CC8DA}" destId="{8A48E0BB-C226-F54B-AC0D-E4AD796F4C58}" srcOrd="0" destOrd="0" presId="urn:microsoft.com/office/officeart/2005/8/layout/radial5"/>
    <dgm:cxn modelId="{CD94FF78-DE6E-0444-B002-9FCCFF52EDD3}" srcId="{7A952642-735E-604B-901D-877F22E6DDB4}" destId="{21FDC003-8F2A-3D4D-9014-FF24370C3345}" srcOrd="2" destOrd="0" parTransId="{2ACB8E80-9CBA-554F-89B0-DE7B203E22A6}" sibTransId="{D17ACEF9-D663-9041-BC17-C5C87CDE776B}"/>
    <dgm:cxn modelId="{38BF7B7F-B758-7442-9C86-5AB35E1AD921}" type="presOf" srcId="{D6CCB31F-6961-B84C-891E-9979F79A490A}" destId="{C48D4FC9-7B3C-484F-849A-C8E68EE2E087}" srcOrd="1" destOrd="0" presId="urn:microsoft.com/office/officeart/2005/8/layout/radial5"/>
    <dgm:cxn modelId="{EDA7E67A-F369-3540-BF3F-DBE6F7573D49}" type="presOf" srcId="{0CACD610-F27A-BE41-8994-9AC7943FA22B}" destId="{C0CF7E11-4388-AA47-BDA0-C17F42B53EA4}" srcOrd="0" destOrd="0" presId="urn:microsoft.com/office/officeart/2005/8/layout/radial5"/>
    <dgm:cxn modelId="{96953E18-870B-4242-AFC6-E279BB9310D2}" type="presOf" srcId="{7A952642-735E-604B-901D-877F22E6DDB4}" destId="{1DBEAF0A-4C3B-2F49-85A6-7D15126A75DB}" srcOrd="0" destOrd="0" presId="urn:microsoft.com/office/officeart/2005/8/layout/radial5"/>
    <dgm:cxn modelId="{A1F2667A-C0EB-464F-87FB-F76126E7DE92}" type="presOf" srcId="{642A27EB-2A3B-B348-B12B-7C486419F0F9}" destId="{43CB5484-7B1E-6E4B-B06C-5A0EBC871EDF}" srcOrd="0" destOrd="0" presId="urn:microsoft.com/office/officeart/2005/8/layout/radial5"/>
    <dgm:cxn modelId="{3CA5E027-145D-C74E-9F8D-3F4EDF952A91}" type="presOf" srcId="{D75E5289-0151-8744-9AF6-6AA7CCE58131}" destId="{3A02906C-549F-0040-89AA-B0357AA3B88F}" srcOrd="1" destOrd="0" presId="urn:microsoft.com/office/officeart/2005/8/layout/radial5"/>
    <dgm:cxn modelId="{55C00D8B-82B7-CC4C-A55B-CC48564C0A90}" type="presOf" srcId="{3B294156-644A-D246-8BC7-C3F5FFC1C2F7}" destId="{C8CF2B75-BE69-2144-AFDD-C1905272BAA7}" srcOrd="0" destOrd="0" presId="urn:microsoft.com/office/officeart/2005/8/layout/radial5"/>
    <dgm:cxn modelId="{A72AEACD-9AAA-6C4A-9583-0F9CE8F6BB05}" srcId="{7A952642-735E-604B-901D-877F22E6DDB4}" destId="{64E82F09-27EB-A74F-895D-5DC480B0ED26}" srcOrd="3" destOrd="0" parTransId="{D6CCB31F-6961-B84C-891E-9979F79A490A}" sibTransId="{67C83CBE-22D8-8142-B029-3002173F4258}"/>
    <dgm:cxn modelId="{EFEB7852-BD1E-1A45-A281-BE3CB9E96DA9}" type="presOf" srcId="{3B294156-644A-D246-8BC7-C3F5FFC1C2F7}" destId="{4C55779B-CEC3-2E45-87B4-AD8534982963}" srcOrd="1" destOrd="0" presId="urn:microsoft.com/office/officeart/2005/8/layout/radial5"/>
    <dgm:cxn modelId="{BCE49136-F45F-E94A-938B-43FC90D30D61}" type="presOf" srcId="{64E82F09-27EB-A74F-895D-5DC480B0ED26}" destId="{C70BE3FD-C0CA-BA49-9135-21CE1D280C58}" srcOrd="0" destOrd="0" presId="urn:microsoft.com/office/officeart/2005/8/layout/radial5"/>
    <dgm:cxn modelId="{62CE6C7A-F231-E34C-AA43-EEAB6B6CE129}" srcId="{7A952642-735E-604B-901D-877F22E6DDB4}" destId="{A179E9A8-7DB3-F14C-BABA-655404D7DB18}" srcOrd="0" destOrd="0" parTransId="{9335DB1F-3F30-A241-987C-91A19D2CC8DA}" sibTransId="{C0E1A7B9-8861-D343-A29D-A5B79EF7D18F}"/>
    <dgm:cxn modelId="{804EE325-3B94-4443-ADFC-A1F68F8C0C23}" srcId="{7A952642-735E-604B-901D-877F22E6DDB4}" destId="{0CACD610-F27A-BE41-8994-9AC7943FA22B}" srcOrd="4" destOrd="0" parTransId="{3B294156-644A-D246-8BC7-C3F5FFC1C2F7}" sibTransId="{C15F88BD-1287-6345-83FA-7C1484A2ADED}"/>
    <dgm:cxn modelId="{7F4733B4-C8FC-3E4B-8FC7-C5EAEA85A07E}" type="presOf" srcId="{9335DB1F-3F30-A241-987C-91A19D2CC8DA}" destId="{13AF9BD3-32CC-464A-8821-933AC8044D77}" srcOrd="1" destOrd="0" presId="urn:microsoft.com/office/officeart/2005/8/layout/radial5"/>
    <dgm:cxn modelId="{5D99728D-9ACD-DD47-BB49-7090B7FAC9A8}" type="presOf" srcId="{2ACB8E80-9CBA-554F-89B0-DE7B203E22A6}" destId="{3B18E4C2-EB65-DA46-9477-41D0F5D6E2BF}" srcOrd="0" destOrd="0" presId="urn:microsoft.com/office/officeart/2005/8/layout/radial5"/>
    <dgm:cxn modelId="{B0EB6AA1-6001-1242-9105-42E4A211F934}" srcId="{642A27EB-2A3B-B348-B12B-7C486419F0F9}" destId="{7A952642-735E-604B-901D-877F22E6DDB4}" srcOrd="0" destOrd="0" parTransId="{2EBB10BE-B131-FA42-A05B-24F42EF2D6B8}" sibTransId="{4FCA0786-E3C1-FE43-9BB2-BB441FE0406E}"/>
    <dgm:cxn modelId="{7E554F06-AE31-4444-A1AD-352C472677AA}" type="presOf" srcId="{83469D26-2774-CE47-AB65-01508613DD57}" destId="{26C8FE0D-6F7B-434A-8188-35EBCBFFD554}" srcOrd="0" destOrd="0" presId="urn:microsoft.com/office/officeart/2005/8/layout/radial5"/>
    <dgm:cxn modelId="{1EBEE746-B0F8-5143-85A6-5BB5E303E701}" type="presOf" srcId="{21FDC003-8F2A-3D4D-9014-FF24370C3345}" destId="{F9CA8589-2E07-F64E-B211-72EFF0AEE626}" srcOrd="0" destOrd="0" presId="urn:microsoft.com/office/officeart/2005/8/layout/radial5"/>
    <dgm:cxn modelId="{C65B2C30-E5A8-EE49-834B-8829271DABA8}" type="presParOf" srcId="{43CB5484-7B1E-6E4B-B06C-5A0EBC871EDF}" destId="{1DBEAF0A-4C3B-2F49-85A6-7D15126A75DB}" srcOrd="0" destOrd="0" presId="urn:microsoft.com/office/officeart/2005/8/layout/radial5"/>
    <dgm:cxn modelId="{21783669-CC91-0546-BA7C-5EF148C4019F}" type="presParOf" srcId="{43CB5484-7B1E-6E4B-B06C-5A0EBC871EDF}" destId="{8A48E0BB-C226-F54B-AC0D-E4AD796F4C58}" srcOrd="1" destOrd="0" presId="urn:microsoft.com/office/officeart/2005/8/layout/radial5"/>
    <dgm:cxn modelId="{9D004462-2423-2748-8C25-FB3F270E7372}" type="presParOf" srcId="{8A48E0BB-C226-F54B-AC0D-E4AD796F4C58}" destId="{13AF9BD3-32CC-464A-8821-933AC8044D77}" srcOrd="0" destOrd="0" presId="urn:microsoft.com/office/officeart/2005/8/layout/radial5"/>
    <dgm:cxn modelId="{F0C57524-F38A-0C47-A8D6-0FBC5EFB6DCD}" type="presParOf" srcId="{43CB5484-7B1E-6E4B-B06C-5A0EBC871EDF}" destId="{5F889F28-665E-A24A-858E-129DB216E861}" srcOrd="2" destOrd="0" presId="urn:microsoft.com/office/officeart/2005/8/layout/radial5"/>
    <dgm:cxn modelId="{AEACBAE9-9962-554A-A61B-E93EF60914C0}" type="presParOf" srcId="{43CB5484-7B1E-6E4B-B06C-5A0EBC871EDF}" destId="{AA467007-4686-DF46-9E04-54F529E94AC6}" srcOrd="3" destOrd="0" presId="urn:microsoft.com/office/officeart/2005/8/layout/radial5"/>
    <dgm:cxn modelId="{01F9D434-1297-1A49-9D35-F9BAAA4CB0C6}" type="presParOf" srcId="{AA467007-4686-DF46-9E04-54F529E94AC6}" destId="{3A02906C-549F-0040-89AA-B0357AA3B88F}" srcOrd="0" destOrd="0" presId="urn:microsoft.com/office/officeart/2005/8/layout/radial5"/>
    <dgm:cxn modelId="{838A50A0-A71B-7E47-95D1-FBD0754F0FDF}" type="presParOf" srcId="{43CB5484-7B1E-6E4B-B06C-5A0EBC871EDF}" destId="{26C8FE0D-6F7B-434A-8188-35EBCBFFD554}" srcOrd="4" destOrd="0" presId="urn:microsoft.com/office/officeart/2005/8/layout/radial5"/>
    <dgm:cxn modelId="{2F424CA0-D3A1-C34C-8240-44B73BE47201}" type="presParOf" srcId="{43CB5484-7B1E-6E4B-B06C-5A0EBC871EDF}" destId="{3B18E4C2-EB65-DA46-9477-41D0F5D6E2BF}" srcOrd="5" destOrd="0" presId="urn:microsoft.com/office/officeart/2005/8/layout/radial5"/>
    <dgm:cxn modelId="{3042D81B-A2C6-2546-9AEE-BC8C9D8ADE6D}" type="presParOf" srcId="{3B18E4C2-EB65-DA46-9477-41D0F5D6E2BF}" destId="{9016DCCB-3FA8-8D45-8C08-61B880465E36}" srcOrd="0" destOrd="0" presId="urn:microsoft.com/office/officeart/2005/8/layout/radial5"/>
    <dgm:cxn modelId="{C7345260-1771-2949-A68A-0510839F1460}" type="presParOf" srcId="{43CB5484-7B1E-6E4B-B06C-5A0EBC871EDF}" destId="{F9CA8589-2E07-F64E-B211-72EFF0AEE626}" srcOrd="6" destOrd="0" presId="urn:microsoft.com/office/officeart/2005/8/layout/radial5"/>
    <dgm:cxn modelId="{BFE02EA4-C16C-5C40-92B8-8AE65F4197C2}" type="presParOf" srcId="{43CB5484-7B1E-6E4B-B06C-5A0EBC871EDF}" destId="{37E1EB49-1C6D-134E-9AA0-8D630B30D720}" srcOrd="7" destOrd="0" presId="urn:microsoft.com/office/officeart/2005/8/layout/radial5"/>
    <dgm:cxn modelId="{8651B982-5800-914B-813A-5C43630B8BE6}" type="presParOf" srcId="{37E1EB49-1C6D-134E-9AA0-8D630B30D720}" destId="{C48D4FC9-7B3C-484F-849A-C8E68EE2E087}" srcOrd="0" destOrd="0" presId="urn:microsoft.com/office/officeart/2005/8/layout/radial5"/>
    <dgm:cxn modelId="{7328FD9B-3095-6E45-B966-8E7FBDEC5BF0}" type="presParOf" srcId="{43CB5484-7B1E-6E4B-B06C-5A0EBC871EDF}" destId="{C70BE3FD-C0CA-BA49-9135-21CE1D280C58}" srcOrd="8" destOrd="0" presId="urn:microsoft.com/office/officeart/2005/8/layout/radial5"/>
    <dgm:cxn modelId="{13B08F47-487E-614F-9D41-DFF940D6A917}" type="presParOf" srcId="{43CB5484-7B1E-6E4B-B06C-5A0EBC871EDF}" destId="{C8CF2B75-BE69-2144-AFDD-C1905272BAA7}" srcOrd="9" destOrd="0" presId="urn:microsoft.com/office/officeart/2005/8/layout/radial5"/>
    <dgm:cxn modelId="{2E3C8546-BFE1-F34D-A9CE-EF99C5C2FF0D}" type="presParOf" srcId="{C8CF2B75-BE69-2144-AFDD-C1905272BAA7}" destId="{4C55779B-CEC3-2E45-87B4-AD8534982963}" srcOrd="0" destOrd="0" presId="urn:microsoft.com/office/officeart/2005/8/layout/radial5"/>
    <dgm:cxn modelId="{CA138AB5-72D7-6F46-B76B-2B371EB4DD27}" type="presParOf" srcId="{43CB5484-7B1E-6E4B-B06C-5A0EBC871EDF}" destId="{C0CF7E11-4388-AA47-BDA0-C17F42B53EA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EAF0A-4C3B-2F49-85A6-7D15126A75DB}">
      <dsp:nvSpPr>
        <dsp:cNvPr id="0" name=""/>
        <dsp:cNvSpPr/>
      </dsp:nvSpPr>
      <dsp:spPr>
        <a:xfrm>
          <a:off x="2719161" y="2014929"/>
          <a:ext cx="1774903" cy="1774903"/>
        </a:xfrm>
        <a:prstGeom prst="ellipse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Cost Effective Mass-Production</a:t>
          </a:r>
          <a:endParaRPr lang="en-US" sz="1800" kern="1200" dirty="0"/>
        </a:p>
      </dsp:txBody>
      <dsp:txXfrm>
        <a:off x="2979090" y="2274858"/>
        <a:ext cx="1255045" cy="1255045"/>
      </dsp:txXfrm>
    </dsp:sp>
    <dsp:sp modelId="{8A48E0BB-C226-F54B-AC0D-E4AD796F4C58}">
      <dsp:nvSpPr>
        <dsp:cNvPr id="0" name=""/>
        <dsp:cNvSpPr/>
      </dsp:nvSpPr>
      <dsp:spPr>
        <a:xfrm rot="16200000">
          <a:off x="3471036" y="1502174"/>
          <a:ext cx="271152" cy="5292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3511709" y="1648697"/>
        <a:ext cx="189806" cy="317549"/>
      </dsp:txXfrm>
    </dsp:sp>
    <dsp:sp modelId="{5F889F28-665E-A24A-858E-129DB216E861}">
      <dsp:nvSpPr>
        <dsp:cNvPr id="0" name=""/>
        <dsp:cNvSpPr/>
      </dsp:nvSpPr>
      <dsp:spPr>
        <a:xfrm>
          <a:off x="2828304" y="-53295"/>
          <a:ext cx="1556616" cy="1556616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Cavity Specs. / Yield</a:t>
          </a:r>
          <a:endParaRPr lang="en-US" sz="1800" kern="1200" dirty="0"/>
        </a:p>
      </dsp:txBody>
      <dsp:txXfrm>
        <a:off x="3056265" y="174666"/>
        <a:ext cx="1100694" cy="1100694"/>
      </dsp:txXfrm>
    </dsp:sp>
    <dsp:sp modelId="{AA467007-4686-DF46-9E04-54F529E94AC6}">
      <dsp:nvSpPr>
        <dsp:cNvPr id="0" name=""/>
        <dsp:cNvSpPr/>
      </dsp:nvSpPr>
      <dsp:spPr>
        <a:xfrm rot="20520000">
          <a:off x="4526872" y="2305297"/>
          <a:ext cx="205890" cy="5292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4173"/>
                <a:lumOff val="17508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14173"/>
                <a:lumOff val="17508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14173"/>
                <a:lumOff val="175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528384" y="2420691"/>
        <a:ext cx="144123" cy="317549"/>
      </dsp:txXfrm>
    </dsp:sp>
    <dsp:sp modelId="{26C8FE0D-6F7B-434A-8188-35EBCBFFD554}">
      <dsp:nvSpPr>
        <dsp:cNvPr id="0" name=""/>
        <dsp:cNvSpPr/>
      </dsp:nvSpPr>
      <dsp:spPr>
        <a:xfrm>
          <a:off x="4775969" y="1328092"/>
          <a:ext cx="1802888" cy="1802888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4970"/>
                <a:lumOff val="19861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4970"/>
                <a:lumOff val="19861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4970"/>
                <a:lumOff val="198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Plug Compatible Interfaces</a:t>
          </a:r>
          <a:endParaRPr lang="en-US" sz="1800" kern="1200" dirty="0"/>
        </a:p>
      </dsp:txBody>
      <dsp:txXfrm>
        <a:off x="5039996" y="1592119"/>
        <a:ext cx="1274834" cy="1274834"/>
      </dsp:txXfrm>
    </dsp:sp>
    <dsp:sp modelId="{3B18E4C2-EB65-DA46-9477-41D0F5D6E2BF}">
      <dsp:nvSpPr>
        <dsp:cNvPr id="0" name=""/>
        <dsp:cNvSpPr/>
      </dsp:nvSpPr>
      <dsp:spPr>
        <a:xfrm rot="3240000">
          <a:off x="4138514" y="3556461"/>
          <a:ext cx="271152" cy="5292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28346"/>
                <a:lumOff val="3501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28346"/>
                <a:lumOff val="3501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28346"/>
                <a:lumOff val="350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4155280" y="3629406"/>
        <a:ext cx="189806" cy="317549"/>
      </dsp:txXfrm>
    </dsp:sp>
    <dsp:sp modelId="{F9CA8589-2E07-F64E-B211-72EFF0AEE626}">
      <dsp:nvSpPr>
        <dsp:cNvPr id="0" name=""/>
        <dsp:cNvSpPr/>
      </dsp:nvSpPr>
      <dsp:spPr>
        <a:xfrm>
          <a:off x="4108129" y="3885601"/>
          <a:ext cx="1556616" cy="1556616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29940"/>
                <a:lumOff val="3972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9940"/>
                <a:lumOff val="3972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9940"/>
                <a:lumOff val="39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Vendor Models</a:t>
          </a:r>
          <a:endParaRPr lang="en-US" sz="1800" kern="1200" dirty="0"/>
        </a:p>
      </dsp:txBody>
      <dsp:txXfrm>
        <a:off x="4336090" y="4113562"/>
        <a:ext cx="1100694" cy="1100694"/>
      </dsp:txXfrm>
    </dsp:sp>
    <dsp:sp modelId="{37E1EB49-1C6D-134E-9AA0-8D630B30D720}">
      <dsp:nvSpPr>
        <dsp:cNvPr id="0" name=""/>
        <dsp:cNvSpPr/>
      </dsp:nvSpPr>
      <dsp:spPr>
        <a:xfrm rot="7560000">
          <a:off x="2866732" y="3511398"/>
          <a:ext cx="210283" cy="5292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28346"/>
                <a:lumOff val="3501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28346"/>
                <a:lumOff val="3501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28346"/>
                <a:lumOff val="350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2916815" y="3591730"/>
        <a:ext cx="147198" cy="317549"/>
      </dsp:txXfrm>
    </dsp:sp>
    <dsp:sp modelId="{C70BE3FD-C0CA-BA49-9135-21CE1D280C58}">
      <dsp:nvSpPr>
        <dsp:cNvPr id="0" name=""/>
        <dsp:cNvSpPr/>
      </dsp:nvSpPr>
      <dsp:spPr>
        <a:xfrm>
          <a:off x="1433632" y="3770754"/>
          <a:ext cx="1786310" cy="1786310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29940"/>
                <a:lumOff val="3972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9940"/>
                <a:lumOff val="3972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9940"/>
                <a:lumOff val="39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Production process models</a:t>
          </a:r>
          <a:endParaRPr lang="en-US" sz="1800" kern="1200" dirty="0"/>
        </a:p>
      </dsp:txBody>
      <dsp:txXfrm>
        <a:off x="1695231" y="4032353"/>
        <a:ext cx="1263112" cy="1263112"/>
      </dsp:txXfrm>
    </dsp:sp>
    <dsp:sp modelId="{C8CF2B75-BE69-2144-AFDD-C1905272BAA7}">
      <dsp:nvSpPr>
        <dsp:cNvPr id="0" name=""/>
        <dsp:cNvSpPr/>
      </dsp:nvSpPr>
      <dsp:spPr>
        <a:xfrm rot="11880000">
          <a:off x="2498664" y="2309053"/>
          <a:ext cx="192607" cy="5292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4173"/>
                <a:lumOff val="17508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14173"/>
                <a:lumOff val="17508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14173"/>
                <a:lumOff val="175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 rot="10800000">
        <a:off x="2555032" y="2423831"/>
        <a:ext cx="134825" cy="317549"/>
      </dsp:txXfrm>
    </dsp:sp>
    <dsp:sp modelId="{C0CF7E11-4388-AA47-BDA0-C17F42B53EA4}">
      <dsp:nvSpPr>
        <dsp:cNvPr id="0" name=""/>
        <dsp:cNvSpPr/>
      </dsp:nvSpPr>
      <dsp:spPr>
        <a:xfrm>
          <a:off x="609305" y="1303031"/>
          <a:ext cx="1853011" cy="1853011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4970"/>
                <a:lumOff val="19861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4970"/>
                <a:lumOff val="19861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4970"/>
                <a:lumOff val="198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In-kind contribution models</a:t>
          </a:r>
          <a:endParaRPr lang="en-US" sz="1800" kern="1200" dirty="0"/>
        </a:p>
      </dsp:txBody>
      <dsp:txXfrm>
        <a:off x="880672" y="1574398"/>
        <a:ext cx="1310277" cy="1310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29B52-DEE1-8041-9BA7-716AC6F59316}" type="datetimeFigureOut">
              <a:rPr lang="en-US" smtClean="0"/>
              <a:t>06.12.11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C4231-B145-8E4C-A4F7-C517D9B11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112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143D6075-CC6A-304A-B6E5-173550A90F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13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6075-CC6A-304A-B6E5-173550A90F8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81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E56D66-3139-D54D-8078-FDD3477D9CFF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ノート プレースホルダー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kumimoji="1" lang="ja-JP" altLang="en-US">
              <a:cs typeface="ＭＳ Ｐゴシック" charset="0"/>
            </a:endParaRPr>
          </a:p>
        </p:txBody>
      </p:sp>
      <p:sp>
        <p:nvSpPr>
          <p:cNvPr id="6554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832FDA1-AD5F-124C-87D6-E93CCD9628CD}" type="slidenum">
              <a:rPr kumimoji="1" lang="ja-JP" altLang="en-US" sz="1200" smtClean="0">
                <a:cs typeface="ＭＳ Ｐゴシック" charset="0"/>
              </a:rPr>
              <a:pPr>
                <a:defRPr/>
              </a:pPr>
              <a:t>52</a:t>
            </a:fld>
            <a:endParaRPr kumimoji="1" lang="ja-JP" altLang="en-US" sz="1200" smtClean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ノート プレースホルダー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kumimoji="1" lang="ja-JP" altLang="en-US">
              <a:cs typeface="ＭＳ Ｐゴシック" charset="0"/>
            </a:endParaRPr>
          </a:p>
        </p:txBody>
      </p:sp>
      <p:sp>
        <p:nvSpPr>
          <p:cNvPr id="6554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7B95F57-47FC-8D41-9422-D499AEB7A2D5}" type="slidenum">
              <a:rPr kumimoji="1" lang="ja-JP" altLang="en-US" sz="1200" smtClean="0">
                <a:cs typeface="ＭＳ Ｐゴシック" charset="0"/>
              </a:rPr>
              <a:pPr>
                <a:defRPr/>
              </a:pPr>
              <a:t>53</a:t>
            </a:fld>
            <a:endParaRPr kumimoji="1" lang="ja-JP" altLang="en-US" sz="1200" smtClean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 will get animated to make clear.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6CDFC-BC85-154D-84B0-E914DD43270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52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F5352C-AF5A-BE40-8AA1-62F49126CC38}" type="slidenum">
              <a:rPr lang="en-US"/>
              <a:pPr/>
              <a:t>9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76275"/>
            <a:ext cx="4606925" cy="34544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461" y="6290178"/>
            <a:ext cx="5034579" cy="255961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FAF019-D449-F645-ACC1-FDF974D3711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B9F29-18B5-0848-AEFE-FE0898DE26C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B9F29-18B5-0848-AEFE-FE0898DE26C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78A097-598E-4A4F-9182-FDBC62CB0CCF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6C67A4-BF8C-654B-B231-CAB2623B5DC5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FA8D76-E3B4-B74C-B3C7-320A14341739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332F-268D-6244-8CC6-76B5F834F94F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54452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8DCF-2267-3242-82FE-DAA67F7A7547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85340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88771-1DB2-6342-A71B-475A71937CD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39008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D21587-65CC-F74E-8065-4767720F6368}" type="datetime1"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3CBBF2-5021-DF49-A7D4-24EFE37080ED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040986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A8C3F67B-B62B-B648-A0DE-EF378DBEC27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880923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25017-9FC5-5341-813C-5A9DEF21F18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46336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53207-B4B8-F646-8074-47884A5911A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434597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42FD6-AB9A-B54D-9B7F-C0E8B284068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714220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D74EA-4B6B-0D4A-B015-7E4F0578A18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895324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4FBBC-E33F-CC45-8A11-D4ED1B8AF6E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884579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BE3FD-5498-394D-886F-AD62F11EEAD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78180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D18C8-D798-D948-A5A6-DB0BDC61370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799505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ADAB-F448-6242-B4E0-32238889246E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61949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1AA001-9C20-D040-BD76-E18CB22095F6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696480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6E821-25A3-F247-BBBF-6D84FB7BA1D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855005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A04C5-8C2D-3C42-8974-19962B61829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579525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9B224BC5-7E4D-384E-AB7D-8F4E0D5169C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327610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8F6B5-DF70-0542-AD46-1866B77FAAE3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323737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6FF55-CB03-E045-B808-27C0AD1EC83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072012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E9240-B1C8-634F-803C-523DF9860E73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995657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9BADE-BBC0-2049-BA83-77F056C8126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7121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3047B-5F06-D94F-BD6A-6F02B34C94F7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958811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30A29-A270-7F4E-BCDC-4958A23CE95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405526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0" fontAlgn="ctr" hangingPunct="0">
              <a:defRPr/>
            </a:pPr>
            <a:endParaRPr lang="en-US" b="1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0" fontAlgn="ctr" hangingPunct="0">
              <a:defRPr/>
            </a:pPr>
            <a:endParaRPr lang="en-US" b="1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EDDCB8B8-8D34-334C-A63F-3267F226ABF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936722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4000F8-43F0-E54C-8D21-FDF9BA09894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374359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A9D65-1BF6-2940-8EA6-72970CB3B24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722490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0CAC6-A166-5C41-9244-12307814B5F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492738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4D94E-F326-B247-BAAB-4453CB026AB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95623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80999" y="6400800"/>
            <a:ext cx="3095847" cy="457200"/>
          </a:xfrm>
          <a:ln/>
        </p:spPr>
        <p:txBody>
          <a:bodyPr/>
          <a:lstStyle>
            <a:lvl1pPr>
              <a:defRPr/>
            </a:lvl1pPr>
          </a:lstStyle>
          <a:p>
            <a:fld id="{033B43AF-8ED0-8C40-B71D-347555E38EF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754024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A6A1B-3AB3-EE46-BC6A-55312A71414F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690906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A6003-F572-9544-B53E-0EBCBB9FE97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217568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A8E30-4B03-0C47-B34F-8B8A2FB5F84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980821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647DB-4D1B-0244-BB8E-A339D30F563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165943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FB76A-2D5C-964B-ABCA-495BE61A9D4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274904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44900-0F07-D440-BF94-0EE29381026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059327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D223-1139-5440-8ADE-18DD186746B3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14116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66F92-22A2-2547-A365-756F3AEC0CC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629666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9A164-416D-5840-94CE-4627123B29C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810662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FD81E-F1BE-DA4B-ACEC-79F91B9DF6F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708123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8"/>
          <p:cNvSpPr txBox="1">
            <a:spLocks noChangeArrowheads="1"/>
          </p:cNvSpPr>
          <p:nvPr userDrawn="1"/>
        </p:nvSpPr>
        <p:spPr bwMode="auto">
          <a:xfrm>
            <a:off x="1295400" y="533400"/>
            <a:ext cx="2821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6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 Unicode MS"/>
                <a:cs typeface="Arial Unicode MS"/>
              </a:rPr>
              <a:t>Global Design Effort  - CFS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457200" y="6400800"/>
            <a:ext cx="5902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0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 Unicode MS"/>
                <a:cs typeface="Arial Unicode MS"/>
              </a:rPr>
              <a:t>1-19-11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04800" y="6248400"/>
            <a:ext cx="8534400" cy="158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 b="1" i="1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fld id="{D3DC257D-78E3-4145-B6DC-EFDF247FB379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048000" y="6400800"/>
            <a:ext cx="2795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2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 Unicode MS"/>
                <a:cs typeface="Arial Unicode MS"/>
              </a:rPr>
              <a:t>Baseline Assessment Workshop 2  -  SLAC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81000" y="914400"/>
            <a:ext cx="8534400" cy="158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943600" y="533400"/>
            <a:ext cx="2574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Arial Unicode MS"/>
                <a:cs typeface="Arial Unicode MS"/>
              </a:rPr>
              <a:t>Reduced Bunch Number</a:t>
            </a:r>
          </a:p>
        </p:txBody>
      </p:sp>
    </p:spTree>
    <p:extLst>
      <p:ext uri="{BB962C8B-B14F-4D97-AF65-F5344CB8AC3E}">
        <p14:creationId xmlns:p14="http://schemas.microsoft.com/office/powerpoint/2010/main" val="15480808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8"/>
          <p:cNvSpPr txBox="1">
            <a:spLocks noChangeArrowheads="1"/>
          </p:cNvSpPr>
          <p:nvPr userDrawn="1"/>
        </p:nvSpPr>
        <p:spPr bwMode="auto">
          <a:xfrm>
            <a:off x="1295400" y="533400"/>
            <a:ext cx="2821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6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 Unicode MS"/>
                <a:cs typeface="Arial Unicode MS"/>
              </a:rPr>
              <a:t>Global Design Effort  - CFS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457200" y="6400800"/>
            <a:ext cx="5902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0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 Unicode MS"/>
                <a:cs typeface="Arial Unicode MS"/>
              </a:rPr>
              <a:t>1-19-11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04800" y="6248400"/>
            <a:ext cx="8534400" cy="158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 b="1" i="1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fld id="{D3DC257D-78E3-4145-B6DC-EFDF247FB379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048000" y="6400800"/>
            <a:ext cx="2795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2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 Unicode MS"/>
                <a:cs typeface="Arial Unicode MS"/>
              </a:rPr>
              <a:t>Baseline Assessment Workshop 2  -  SLAC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81000" y="914400"/>
            <a:ext cx="8534400" cy="158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943600" y="533400"/>
            <a:ext cx="2574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</a:pPr>
            <a:r>
              <a:rPr lang="en-US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Arial Unicode MS"/>
                <a:cs typeface="Arial Unicode MS"/>
              </a:rPr>
              <a:t>Reduced Bunch Number</a:t>
            </a:r>
          </a:p>
        </p:txBody>
      </p:sp>
    </p:spTree>
    <p:extLst>
      <p:ext uri="{BB962C8B-B14F-4D97-AF65-F5344CB8AC3E}">
        <p14:creationId xmlns:p14="http://schemas.microsoft.com/office/powerpoint/2010/main" val="16599779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33846" y="6400800"/>
            <a:ext cx="1625112" cy="457200"/>
          </a:xfrm>
        </p:spPr>
        <p:txBody>
          <a:bodyPr/>
          <a:lstStyle>
            <a:lvl1pPr>
              <a:defRPr/>
            </a:lvl1pPr>
          </a:lstStyle>
          <a:p>
            <a:fld id="{BADD23A4-B702-C248-BC7C-72BB54F241E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de-DE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3046" y="64008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de-DE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1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4F0CA9-5653-4FBA-ADB4-BD2C30C0FB1B}" type="slidenum">
              <a:rPr lang="de-DE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de-DE">
              <a:solidFill>
                <a:srgbClr val="000000"/>
              </a:solidFill>
              <a:latin typeface="Times New Roman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932292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latin typeface="+mn-lt"/>
              <a:ea typeface="+mn-ea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latin typeface="+mn-lt"/>
              <a:ea typeface="+mn-ea"/>
              <a:cs typeface="+mn-c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DB49E6BA-D3CD-0245-9F13-20AE534C6BFE}" type="datetime1">
              <a:rPr lang="en-US" smtClean="0"/>
              <a:t>06.12.11</a:t>
            </a:fld>
            <a:endParaRPr lang="en-GB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C06A142-6DF7-5745-B49D-E040E5E324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7A77B-2107-A547-90BF-2452EB25A525}" type="datetime1">
              <a:rPr lang="en-US" smtClean="0"/>
              <a:t>06.12.11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16109-CDFC-914A-8989-F1DE13FE790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D9852-C9B5-5245-918D-2207448DF7A3}" type="datetime1">
              <a:rPr lang="en-US" smtClean="0"/>
              <a:t>06.12.11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90C17-617E-CC4C-90BC-F07E5679D7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5B5C6-9F19-5E47-94D6-16A695534237}" type="datetime1">
              <a:rPr lang="en-US" smtClean="0"/>
              <a:t>06.12.11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EE1C7-54C4-404D-93E8-C457A7A67E0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30A5-433A-AC42-BB2B-E55019D3B213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27052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D1BB5-467D-474D-872D-6A7818D6AA9D}" type="datetime1">
              <a:rPr lang="en-US" smtClean="0"/>
              <a:t>06.12.11</a:t>
            </a:fld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FC058-A565-6C43-817A-15C1E821A6C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538DA-8C8E-2B4E-B291-6CCEA5CE8B5C}" type="datetime1">
              <a:rPr lang="en-US" smtClean="0"/>
              <a:t>06.12.11</a:t>
            </a:fld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6E662-10C0-8546-80F8-67558EE8B43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B2946-0833-2F45-8323-A74AA85B48A4}" type="datetime1">
              <a:rPr lang="en-US" smtClean="0"/>
              <a:t>06.12.11</a:t>
            </a:fld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498EF-DF26-BE4B-A80B-C1E4F25A251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229B4-D63F-FB4E-8F80-7747F3B2874C}" type="datetime1">
              <a:rPr lang="en-US" smtClean="0"/>
              <a:t>06.12.11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FE9DC-2022-2841-BC75-C7D9D8126C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56F96-4247-FA47-8528-F73477EAE350}" type="datetime1">
              <a:rPr lang="en-US" smtClean="0"/>
              <a:t>06.12.11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7736C-F547-C44D-A2D1-696891A7286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A75A9-DB19-774A-AC8F-982CBDFDFE31}" type="datetime1">
              <a:rPr lang="en-US" smtClean="0"/>
              <a:t>06.12.11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6F210-C2DF-B64F-8B28-5DAC93724DC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191F6-D15A-CE4D-A3F3-928A22257AD0}" type="datetime1">
              <a:rPr lang="en-US" smtClean="0"/>
              <a:t>06.12.11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25EE8-1E48-0341-B3F2-1160742366D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536700"/>
            <a:ext cx="7772400" cy="46831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058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9AF36280-3B5D-4446-9972-BA0FC976265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504766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4A0A6-1579-7648-B074-4ED99786897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298546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DB4D-52FB-BB43-A680-F91D83600716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0103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AB820-1B49-DA4A-8E18-E75BCED0457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326143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BDDDE-F4B4-1549-B04F-6B531CE877B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41901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E2B86-364A-314F-8856-F6D3F0788F2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082210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7F690-3848-A945-8566-6754407D99A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60739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D92CF-93F3-DE43-8BE4-3CC2048690A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533856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D94C7-5769-1249-83F5-CD0249AC2D43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75636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F211B-9B7E-B146-B124-E692796BCB0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268960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0DDA6-0294-A345-94FF-27092D208D2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210547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D7316-0517-C64E-BCF2-7F14848A303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681171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0547E2C-9221-D049-A9CF-EE25D46ECCA3}" type="datetime1"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3CBBF2-5021-DF49-A7D4-24EFE37080ED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910854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D65-C92E-E34B-9CED-5A880825C2CB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2612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4FDA9518-5CAB-194B-AFFA-6B17CEB2EF53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690424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76BDF-FB31-E74A-87C5-C1B58742618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511272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80EA7-0514-184E-9F1B-67077552353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82035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09375-499B-DC4B-A71F-41E30949C05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332652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6A46A-C734-BA44-BE1B-D3628D41640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418600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5C22F-B467-CB43-9E2A-EA10C969328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3444215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586E9-82A4-5045-9C96-4A8CBCAB7660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51192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C0789-51C1-3041-B44E-1A28B7478577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612637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0C8FA-0D55-9941-9E64-00731650A4B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46252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4C04A-59D2-6140-A758-6C69C0ED7F7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105133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F1C1-361C-B24A-9DD6-0F991E3B6E8B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03917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55165-4DE3-9344-888C-14CF942FFF9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345778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B0FAB7-7EB1-7342-979D-B82B1BB61F52}" type="datetime1"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3CBBF2-5021-DF49-A7D4-24EFE37080ED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489476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5AED96CA-BF41-114B-B8AC-9B9A86C2BAA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812893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FF0C5-A553-D440-A76D-0C35EBEE5C0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448788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601A7-2ABD-1B43-AC3E-966D970CE1D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389760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D4211-F34B-9248-B958-A634171E6F4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411758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6CF31-3AB3-D344-9C0D-E9C9519D1BA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078175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F67AD-3096-9844-AF06-649FD4FDBBF6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824176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CC036-2F7B-644E-A6EF-E82F78C8876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505821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61CF4-3232-9D4F-BD26-89D3D6D6047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002727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7ECD-CE04-7248-BF62-D8A2D4629F7F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24622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78522-18D1-A840-9B2C-98075E8E619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250028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F08E9-FB19-2342-8F88-9F205E8563E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020149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69A02-6E9C-CF4C-91A5-C2100A0196F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189055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BC1D02-6519-2E4D-8F96-75635F07B6CA}" type="datetime1"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3CBBF2-5021-DF49-A7D4-24EFE37080ED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714538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ctr" hangingPunct="0">
              <a:spcBef>
                <a:spcPct val="0"/>
              </a:spcBef>
            </a:pPr>
            <a:endParaRPr lang="en-GB" sz="3600" smtClean="0">
              <a:solidFill>
                <a:srgbClr val="261748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charset="0"/>
              <a:buChar char="n"/>
            </a:pPr>
            <a:endParaRPr lang="en-US" sz="900" smtClean="0">
              <a:solidFill>
                <a:srgbClr val="261748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ctr" hangingPunct="0">
              <a:spcBef>
                <a:spcPct val="0"/>
              </a:spcBef>
            </a:pPr>
            <a:endParaRPr lang="en-GB" sz="3600" smtClean="0">
              <a:solidFill>
                <a:srgbClr val="261748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10479058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ctr">
              <a:defRPr/>
            </a:lvl1pPr>
          </a:lstStyle>
          <a:p>
            <a:pPr>
              <a:defRPr/>
            </a:pPr>
            <a:fld id="{FD38F02B-AC11-784E-AF96-342E133DEF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ctr">
              <a:defRPr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3686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ctr">
              <a:defRPr/>
            </a:lvl1pPr>
          </a:lstStyle>
          <a:p>
            <a:pPr>
              <a:defRPr/>
            </a:pPr>
            <a:fld id="{E5BFC8FE-3C7A-FA46-AA76-643D689151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ctr">
              <a:defRPr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3296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ctr">
              <a:defRPr/>
            </a:lvl1pPr>
          </a:lstStyle>
          <a:p>
            <a:pPr>
              <a:defRPr/>
            </a:pPr>
            <a:fld id="{7776D7E0-B3EB-6640-AE8F-ABEBA1719E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8497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ctr">
              <a:defRPr/>
            </a:lvl1pPr>
          </a:lstStyle>
          <a:p>
            <a:pPr>
              <a:defRPr/>
            </a:pPr>
            <a:fld id="{3792C599-7F6D-C74C-8933-3C8624BE9E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246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ctr" hangingPunct="0">
              <a:defRPr/>
            </a:pPr>
            <a:endParaRPr lang="en-US" sz="2400" smtClean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ctr" hangingPunct="0">
              <a:defRPr/>
            </a:pPr>
            <a:endParaRPr lang="en-US" sz="2400" smtClean="0">
              <a:solidFill>
                <a:srgbClr val="000000"/>
              </a:solidFill>
              <a:cs typeface="Arial Unicode MS" charset="0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esy-log cya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76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0829F-FFC3-9E43-8F7F-0B78A4BE6A83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64D7-E10F-3342-A247-F9D8802E43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044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07DFB-D8A3-1948-A64D-E380B07D6B01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57874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F998A-DFCE-3645-BA36-E196436B61B0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47ECA-47CA-0F42-8990-AB139292D5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520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30667-3EF7-7F45-80F5-4B9D032D5858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81661-4780-8444-A2CB-440093E352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9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D109D-22A8-BC4A-89D5-C0786AD394AB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7834F-8027-0144-9980-A3CF6D3B4F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689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7263D-A80D-824C-A04D-70FD901CA481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328C2-9A0F-FD46-8A67-9523C522D8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617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C9B2-F199-E343-966B-9FFD363EAA21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9610-9BCA-944F-BD81-E30D2D9B166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645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2E84B-A631-304D-AA1A-3C70D41DCEDD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6FA8D-C7A6-CC43-BDBC-D7B86D3FB0C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60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66A19-9C6A-EC45-8F2B-74F6E5CD5332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6041A-8F89-B143-8D87-CDA2920768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464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46DD7-44D4-B74B-8191-95976A4206C4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8DA96-A93E-6041-A28C-4CB3C3395E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151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0221-6DED-664E-9D48-5CCC91E9A53C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99887-E5B3-434C-9C41-03C1846643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975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07A0F-548E-C64D-9463-E372A54C6BE5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ea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4A0FF-ADDA-2F4F-98D4-62FE5C0C43C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119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9D49-89D3-D544-BD5F-B594F76198AB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4713-5F16-AF4F-A23C-4D9B679C226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56368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fld id="{792A8A10-4550-5948-8B6C-B2110C25D65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946059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9C1CB-F897-0046-AFC4-C72E0B64ACB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459059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0A99B-2FE3-E245-9A13-0714195126A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544246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EC83F-0884-B742-8DA5-E46736E8BCF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74067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A4047-D4FE-124D-A3A9-BC48C8DBBE8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253094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B6F98-9227-3241-A4C5-C21643616A2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000201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2F685-7235-DF42-8980-DFF1AEB6ECD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092404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8443C-D19E-6145-B0A6-9E551E30446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793324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70B6D-6474-E342-B0A6-76B62E8EA0D0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203038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B477A-569F-3546-8824-9CF2EB234B8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10603170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theme" Target="../theme/theme7.xml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10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E5F25AF-D6BF-C040-818B-16306952132F}" type="datetime1"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B414713-5F16-AF4F-A23C-4D9B679C226A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27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>
    <p:fade/>
  </p:transition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13005EB-57CF-C044-BAE5-21542E44DA8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0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E18D7B9-5654-9E40-9A32-97CF6E7AA49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79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eaLnBrk="0" fontAlgn="ctr" hangingPunct="0">
              <a:spcBef>
                <a:spcPct val="0"/>
              </a:spcBef>
            </a:pPr>
            <a:fld id="{1661933A-A48E-0F49-8C19-68F0F15DC4AB}" type="datetime1">
              <a:rPr lang="en-US" b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 b="1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eaLnBrk="0" hangingPunct="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eaLnBrk="0" fontAlgn="ctr" hangingPunct="0">
              <a:spcBef>
                <a:spcPct val="0"/>
              </a:spcBef>
            </a:pPr>
            <a:fld id="{C64E1E01-CFF9-374C-90C0-378C39CD55E6}" type="slidenum">
              <a:rPr lang="en-US" b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eaLnBrk="0" fontAlgn="ctr" hangingPunct="0">
                <a:spcBef>
                  <a:spcPct val="0"/>
                </a:spcBef>
              </a:pPr>
              <a:t>‹#›</a:t>
            </a:fld>
            <a:endParaRPr lang="en-US" b="1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0" fontAlgn="ctr" hangingPunct="0">
              <a:defRPr/>
            </a:pPr>
            <a:endParaRPr lang="en-US" b="1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0" fontAlgn="ctr" hangingPunct="0">
              <a:defRPr/>
            </a:pPr>
            <a:endParaRPr lang="en-US" b="1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73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C6EC88B-1E64-E749-959F-BB04E0424104}" type="datetime1">
              <a:rPr lang="en-US" smtClean="0"/>
              <a:t>06.12.11</a:t>
            </a:fld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E99F49-A90B-6A44-9764-30EBDD53E25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latin typeface="+mn-lt"/>
              <a:ea typeface="+mn-ea"/>
              <a:cs typeface="+mn-c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latin typeface="+mn-lt"/>
              <a:ea typeface="+mn-ea"/>
              <a:cs typeface="+mn-c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A2BA53B-D89F-A84D-AA1E-B719A4856FA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P900410081.JPG"/>
          <p:cNvPicPr>
            <a:picLocks noChangeAspect="1"/>
          </p:cNvPicPr>
          <p:nvPr userDrawn="1"/>
        </p:nvPicPr>
        <p:blipFill>
          <a:blip r:embed="rId1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221" y="990600"/>
            <a:ext cx="87723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07CF7DD-15D1-1E40-A82D-B1630C0F801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P900410081.JPG"/>
          <p:cNvPicPr>
            <a:picLocks noChangeAspect="1"/>
          </p:cNvPicPr>
          <p:nvPr userDrawn="1"/>
        </p:nvPicPr>
        <p:blipFill>
          <a:blip r:embed="rId1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221" y="990600"/>
            <a:ext cx="87723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0EE1DBE-0F26-2C4A-935F-BFBB290D675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P900410081.JPG"/>
          <p:cNvPicPr>
            <a:picLocks noChangeAspect="1"/>
          </p:cNvPicPr>
          <p:nvPr userDrawn="1"/>
        </p:nvPicPr>
        <p:blipFill>
          <a:blip r:embed="rId1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221" y="990600"/>
            <a:ext cx="87723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3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fld id="{9383F383-A42B-AB4F-90CB-4FA9FDB99119}" type="slidenum">
              <a:rPr lang="en-GB">
                <a:latin typeface="Arial" charset="0"/>
              </a:rPr>
              <a:pPr>
                <a:defRPr/>
              </a:pPr>
              <a:t>‹#›</a:t>
            </a:fld>
            <a:endParaRPr lang="en-GB">
              <a:latin typeface="Arial" charset="0"/>
            </a:endParaRPr>
          </a:p>
        </p:txBody>
      </p:sp>
      <p:pic>
        <p:nvPicPr>
          <p:cNvPr id="32772" name="Picture 37" descr="Helmholtz_Logo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fontAlgn="base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>
              <a:latin typeface="Arial" charset="0"/>
              <a:cs typeface="ＭＳ Ｐゴシック" charset="0"/>
            </a:endParaRPr>
          </a:p>
        </p:txBody>
      </p:sp>
      <p:sp>
        <p:nvSpPr>
          <p:cNvPr id="3277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ctr" hangingPunct="0">
              <a:spcBef>
                <a:spcPct val="0"/>
              </a:spcBef>
            </a:pPr>
            <a:endParaRPr lang="en-GB" sz="3600" smtClean="0">
              <a:solidFill>
                <a:srgbClr val="261748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32775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GB" smtClean="0">
              <a:solidFill>
                <a:srgbClr val="261748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32777" name="Picture 127" descr="logo-XFEL_rgb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title: Don’t edit here!</a:t>
            </a:r>
          </a:p>
        </p:txBody>
      </p:sp>
      <p:sp>
        <p:nvSpPr>
          <p:cNvPr id="32779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 format – don’t edit!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18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0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ea typeface="+mn-ea"/>
                <a:cs typeface="Arial Unicode MS" pitchFamily="36" charset="0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fld id="{B78D4A07-F497-F34E-8986-ABE21C8282A7}" type="datetime1">
              <a:rPr lang="en-US" smtClean="0">
                <a:solidFill>
                  <a:srgbClr val="000000"/>
                </a:solidFill>
                <a:latin typeface="Arial" charset="0"/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latin typeface="Arial" charset="0"/>
              <a:ea typeface="Arial Unicode MS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ea typeface="+mn-ea"/>
                <a:cs typeface="Arial Unicode MS" pitchFamily="36" charset="0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endParaRPr lang="de-DE">
              <a:latin typeface="Arial" charset="0"/>
              <a:ea typeface="Arial Unicode M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>
                <a:cs typeface="Arial Unicode MS" charset="0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fld id="{92014CE9-63F7-FE45-8D5D-600B5DD02D5C}" type="slidenum">
              <a:rPr lang="en-GB">
                <a:solidFill>
                  <a:srgbClr val="000000"/>
                </a:solidFill>
                <a:latin typeface="Arial" charset="0"/>
              </a:rPr>
              <a:pPr eaLnBrk="0" hangingPunct="0"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ctr" hangingPunct="0">
              <a:defRPr/>
            </a:pPr>
            <a:endParaRPr lang="en-US" sz="2400" smtClean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ctr" hangingPunct="0">
              <a:defRPr/>
            </a:pPr>
            <a:endParaRPr lang="en-US" sz="2400" smtClean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78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1033" name="Picture 9" descr="1024_greendot_divid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1024_greendot_divid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Desy-log cyan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76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15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xmlns:p14="http://schemas.microsoft.com/office/powerpoint/2010/main"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CC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2D348D9-48C4-6146-B63E-B0AAC856475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P900410081.JPG"/>
          <p:cNvPicPr>
            <a:picLocks noChangeAspect="1"/>
          </p:cNvPicPr>
          <p:nvPr userDrawn="1"/>
        </p:nvPicPr>
        <p:blipFill>
          <a:blip r:embed="rId1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221" y="990600"/>
            <a:ext cx="87723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ransition xmlns:p14="http://schemas.microsoft.com/office/powerpoint/2010/main">
    <p:fade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7.jpe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jpe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68.pn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png"/><Relationship Id="rId10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2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91.xml"/><Relationship Id="rId2" Type="http://schemas.openxmlformats.org/officeDocument/2006/relationships/diagramData" Target="../diagrams/data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wmf"/><Relationship Id="rId6" Type="http://schemas.openxmlformats.org/officeDocument/2006/relationships/image" Target="../media/image99.jpeg"/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emf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0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gif"/><Relationship Id="rId5" Type="http://schemas.openxmlformats.org/officeDocument/2006/relationships/image" Target="../media/image20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7" Type="http://schemas.openxmlformats.org/officeDocument/2006/relationships/image" Target="../media/image112.jpeg"/><Relationship Id="rId8" Type="http://schemas.openxmlformats.org/officeDocument/2006/relationships/image" Target="../media/image113.jpeg"/><Relationship Id="rId9" Type="http://schemas.openxmlformats.org/officeDocument/2006/relationships/image" Target="../media/image1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hyperlink" Target="http://www8.cao.go.jp/cstp/gaiyo/yusikisha/20110901/siryobun-2.pdf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26.WMF"/><Relationship Id="rId5" Type="http://schemas.openxmlformats.org/officeDocument/2006/relationships/image" Target="../media/image127.jpg"/><Relationship Id="rId6" Type="http://schemas.openxmlformats.org/officeDocument/2006/relationships/image" Target="../media/image128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9.emf"/><Relationship Id="rId3" Type="http://schemas.openxmlformats.org/officeDocument/2006/relationships/image" Target="../media/image13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27288" y="4324350"/>
            <a:ext cx="6400800" cy="1752600"/>
          </a:xfrm>
        </p:spPr>
        <p:txBody>
          <a:bodyPr/>
          <a:lstStyle/>
          <a:p>
            <a:pPr algn="r"/>
            <a:r>
              <a:rPr lang="en-GB" dirty="0"/>
              <a:t>Nick Walker – </a:t>
            </a:r>
            <a:r>
              <a:rPr lang="en-GB" dirty="0" smtClean="0"/>
              <a:t>DESY</a:t>
            </a:r>
          </a:p>
          <a:p>
            <a:pPr algn="r"/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December, 2011</a:t>
            </a:r>
            <a:endParaRPr lang="en-GB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22300" y="919162"/>
            <a:ext cx="7785100" cy="2474087"/>
          </a:xfrm>
        </p:spPr>
        <p:txBody>
          <a:bodyPr/>
          <a:lstStyle/>
          <a:p>
            <a:pPr algn="l"/>
            <a:r>
              <a:rPr lang="en-GB" sz="4000" dirty="0" smtClean="0"/>
              <a:t>Electron-Positron Linear Collider:</a:t>
            </a:r>
            <a:br>
              <a:rPr lang="en-GB" sz="4000" dirty="0" smtClean="0"/>
            </a:br>
            <a:r>
              <a:rPr lang="en-GB" sz="4000" dirty="0" smtClean="0"/>
              <a:t>Past, present and future</a:t>
            </a:r>
            <a:endParaRPr lang="en-GB" sz="4000" dirty="0"/>
          </a:p>
        </p:txBody>
      </p:sp>
      <p:pic>
        <p:nvPicPr>
          <p:cNvPr id="4" name="Picture 4" descr="front-page-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80" y="3023250"/>
            <a:ext cx="4456076" cy="322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1992 - The TESLA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203" y="1252191"/>
            <a:ext cx="6439596" cy="5054169"/>
          </a:xfrm>
        </p:spPr>
        <p:txBody>
          <a:bodyPr/>
          <a:lstStyle/>
          <a:p>
            <a:r>
              <a:rPr lang="en-GB" dirty="0" smtClean="0"/>
              <a:t>Reduce the cost/MV of SCRF by a factor of 20</a:t>
            </a:r>
          </a:p>
          <a:p>
            <a:pPr lvl="1"/>
            <a:r>
              <a:rPr lang="en-GB" dirty="0" smtClean="0"/>
              <a:t>over existing state-of-the art (CEBAF)</a:t>
            </a:r>
          </a:p>
          <a:p>
            <a:pPr lvl="1"/>
            <a:endParaRPr lang="en-GB" dirty="0"/>
          </a:p>
          <a:p>
            <a:r>
              <a:rPr lang="en-GB" dirty="0" smtClean="0"/>
              <a:t>How?</a:t>
            </a:r>
          </a:p>
          <a:p>
            <a:pPr lvl="1"/>
            <a:r>
              <a:rPr lang="en-GB" dirty="0" smtClean="0"/>
              <a:t>Increase the gradient from 5 to 25 MV/m</a:t>
            </a:r>
          </a:p>
          <a:p>
            <a:pPr lvl="1"/>
            <a:r>
              <a:rPr lang="en-GB" dirty="0" smtClean="0"/>
              <a:t>Decrease the cost/m by a factor of 4</a:t>
            </a:r>
          </a:p>
          <a:p>
            <a:pPr lvl="2"/>
            <a:r>
              <a:rPr lang="en-GB" dirty="0" smtClean="0"/>
              <a:t>cryomodule integration and mass production</a:t>
            </a:r>
          </a:p>
          <a:p>
            <a:endParaRPr lang="en-GB" dirty="0"/>
          </a:p>
          <a:p>
            <a:r>
              <a:rPr lang="en-GB" dirty="0" smtClean="0"/>
              <a:t>Goal:	2,000 € per MV</a:t>
            </a:r>
            <a:endParaRPr lang="en-GB" dirty="0"/>
          </a:p>
        </p:txBody>
      </p:sp>
      <p:pic>
        <p:nvPicPr>
          <p:cNvPr id="4" name="Picture 3" descr="wiik_bjorn_b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2" y="1144863"/>
            <a:ext cx="1604405" cy="2128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93" y="3255706"/>
            <a:ext cx="165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Bjorn Wiik 1937-1999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33125" y="5178714"/>
            <a:ext cx="2057092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i="1" dirty="0" smtClean="0"/>
              <a:t>20 years later, have we achieved this?</a:t>
            </a:r>
            <a:endParaRPr lang="en-GB" sz="2000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D44D-7661-FA41-BE72-9FAC55C57125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811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TESLA linear collider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33" y="1241373"/>
            <a:ext cx="7177087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015" y="3760469"/>
            <a:ext cx="1658947" cy="2543093"/>
            <a:chOff x="3593" y="576"/>
            <a:chExt cx="887" cy="1344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768"/>
              <a:ext cx="83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3593" y="576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chemeClr val="accent2"/>
                  </a:solidFill>
                  <a:cs typeface="Arial Unicode MS" charset="0"/>
                </a:rPr>
                <a:t>2001</a:t>
              </a:r>
            </a:p>
          </p:txBody>
        </p:sp>
      </p:grpSp>
      <p:pic>
        <p:nvPicPr>
          <p:cNvPr id="7" name="Picture 3" descr="H:\Documents\TESLA\TESLA_UK\tesla ma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543" y="982426"/>
            <a:ext cx="2423828" cy="35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549929" y="2531839"/>
            <a:ext cx="1459482" cy="27699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Ellerhoop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000" dirty="0">
                <a:solidFill>
                  <a:schemeClr val="accent2"/>
                </a:solidFill>
              </a:rPr>
              <a:t>(16.5 km)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63118" y="1000306"/>
            <a:ext cx="1621742" cy="27699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Westerhorn </a:t>
            </a:r>
            <a:r>
              <a:rPr lang="en-US" sz="1000">
                <a:solidFill>
                  <a:schemeClr val="accent2"/>
                </a:solidFill>
              </a:rPr>
              <a:t>(32.8 km)</a:t>
            </a: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398091" y="4183678"/>
            <a:ext cx="629725" cy="27699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/>
              <a:t>DESY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F8DC-8054-1A46-B335-96337149B31B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442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94100" y="-71704"/>
            <a:ext cx="7772400" cy="1143000"/>
          </a:xfrm>
        </p:spPr>
        <p:txBody>
          <a:bodyPr/>
          <a:lstStyle/>
          <a:p>
            <a:r>
              <a:rPr lang="en-US" dirty="0" smtClean="0"/>
              <a:t>A Big Jump</a:t>
            </a:r>
            <a:endParaRPr lang="en-US" dirty="0"/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0428994"/>
              </p:ext>
            </p:extLst>
          </p:nvPr>
        </p:nvGraphicFramePr>
        <p:xfrm>
          <a:off x="793106" y="1515844"/>
          <a:ext cx="7729538" cy="386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18" name="Document" r:id="rId3" imgW="7848600" imgH="3924300" progId="Word.Document.8">
                  <p:embed/>
                </p:oleObj>
              </mc:Choice>
              <mc:Fallback>
                <p:oleObj name="Document" r:id="rId3" imgW="7848600" imgH="3924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106" y="1515844"/>
                        <a:ext cx="7729538" cy="3865562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56157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18" y="0"/>
            <a:ext cx="7772400" cy="1143000"/>
          </a:xfrm>
        </p:spPr>
        <p:txBody>
          <a:bodyPr/>
          <a:lstStyle/>
          <a:p>
            <a:r>
              <a:rPr lang="en-GB" dirty="0" smtClean="0"/>
              <a:t>The Primary Competition</a:t>
            </a:r>
            <a:endParaRPr lang="en-GB" dirty="0"/>
          </a:p>
        </p:txBody>
      </p:sp>
      <p:pic>
        <p:nvPicPr>
          <p:cNvPr id="4" name="Picture 3" descr="nj304923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86" y="1240127"/>
            <a:ext cx="3216957" cy="241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496" y="1238715"/>
            <a:ext cx="3073261" cy="4609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74" y="3703542"/>
            <a:ext cx="3215655" cy="2143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5082" y="1246553"/>
            <a:ext cx="228134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NLC/JLC</a:t>
            </a:r>
          </a:p>
          <a:p>
            <a:r>
              <a:rPr lang="en-GB" sz="1800" dirty="0" smtClean="0"/>
              <a:t>(SLAC / KEK)</a:t>
            </a:r>
          </a:p>
          <a:p>
            <a:endParaRPr lang="en-GB" sz="1800" dirty="0" smtClean="0"/>
          </a:p>
          <a:p>
            <a:r>
              <a:rPr lang="en-GB" sz="1800" dirty="0" smtClean="0"/>
              <a:t>11.4 GHz X-Band</a:t>
            </a:r>
          </a:p>
          <a:p>
            <a:r>
              <a:rPr lang="en-GB" sz="1800" i="1" dirty="0" smtClean="0"/>
              <a:t>E</a:t>
            </a:r>
            <a:r>
              <a:rPr lang="en-GB" sz="1800" dirty="0" smtClean="0"/>
              <a:t> = 65 MV/m</a:t>
            </a:r>
            <a:br>
              <a:rPr lang="en-GB" sz="1800" dirty="0" smtClean="0"/>
            </a:br>
            <a:r>
              <a:rPr lang="en-GB" sz="1800" dirty="0" smtClean="0"/>
              <a:t>(</a:t>
            </a:r>
            <a:r>
              <a:rPr lang="en-GB" sz="1800" i="1" dirty="0" err="1" smtClean="0"/>
              <a:t>E</a:t>
            </a:r>
            <a:r>
              <a:rPr lang="en-GB" sz="1800" baseline="-25000" dirty="0" err="1" smtClean="0"/>
              <a:t>acc</a:t>
            </a:r>
            <a:r>
              <a:rPr lang="en-GB" sz="1800" dirty="0" smtClean="0"/>
              <a:t> = 50 MV/m)</a:t>
            </a:r>
          </a:p>
          <a:p>
            <a:endParaRPr lang="en-GB" sz="1800" dirty="0"/>
          </a:p>
          <a:p>
            <a:r>
              <a:rPr lang="en-GB" sz="1800" dirty="0" smtClean="0"/>
              <a:t>~15 years of R&amp;D</a:t>
            </a:r>
          </a:p>
          <a:p>
            <a:endParaRPr lang="en-GB" sz="1800" dirty="0" smtClean="0"/>
          </a:p>
          <a:p>
            <a:r>
              <a:rPr lang="en-GB" sz="1800" i="1" dirty="0" smtClean="0">
                <a:solidFill>
                  <a:srgbClr val="0000FF"/>
                </a:solidFill>
              </a:rPr>
              <a:t>Fully integrated LC design, strongly based on SLC experience</a:t>
            </a:r>
          </a:p>
        </p:txBody>
      </p:sp>
    </p:spTree>
    <p:extLst>
      <p:ext uri="{BB962C8B-B14F-4D97-AF65-F5344CB8AC3E}">
        <p14:creationId xmlns:p14="http://schemas.microsoft.com/office/powerpoint/2010/main" val="32973662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9421" y="87984"/>
            <a:ext cx="7772400" cy="915065"/>
          </a:xfrm>
        </p:spPr>
        <p:txBody>
          <a:bodyPr/>
          <a:lstStyle/>
          <a:p>
            <a:r>
              <a:rPr lang="en-GB" dirty="0" smtClean="0"/>
              <a:t>The Big Picture: </a:t>
            </a:r>
            <a:r>
              <a:rPr lang="en-GB" dirty="0"/>
              <a:t>1994</a:t>
            </a:r>
          </a:p>
        </p:txBody>
      </p:sp>
      <p:graphicFrame>
        <p:nvGraphicFramePr>
          <p:cNvPr id="17920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09878100"/>
              </p:ext>
            </p:extLst>
          </p:nvPr>
        </p:nvGraphicFramePr>
        <p:xfrm>
          <a:off x="404813" y="1536700"/>
          <a:ext cx="8321675" cy="4683127"/>
        </p:xfrm>
        <a:graphic>
          <a:graphicData uri="http://schemas.openxmlformats.org/drawingml/2006/table">
            <a:tbl>
              <a:tblPr/>
              <a:tblGrid>
                <a:gridCol w="1028700"/>
                <a:gridCol w="968375"/>
                <a:gridCol w="776287"/>
                <a:gridCol w="925513"/>
                <a:gridCol w="923925"/>
                <a:gridCol w="925512"/>
                <a:gridCol w="923925"/>
                <a:gridCol w="992188"/>
                <a:gridCol w="857250"/>
              </a:tblGrid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TESLA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SBLC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NLC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VLEPP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CLIC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b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[GHz]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11.4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11.4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14.0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33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[cm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beam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16.5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7.3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~1-4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AC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ge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-8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m]</a:t>
                      </a:r>
                      <a:endParaRPr kumimoji="0" lang="en-GB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7.5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*</a:t>
                      </a:r>
                      <a:b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[nm]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7.4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9285" name="Text Box 85"/>
          <p:cNvSpPr txBox="1">
            <a:spLocks noChangeArrowheads="1"/>
          </p:cNvSpPr>
          <p:nvPr/>
        </p:nvSpPr>
        <p:spPr bwMode="auto">
          <a:xfrm>
            <a:off x="331788" y="1101725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>
                <a:solidFill>
                  <a:schemeClr val="accent2"/>
                </a:solidFill>
              </a:rPr>
              <a:t>E</a:t>
            </a:r>
            <a:r>
              <a:rPr lang="en-GB" sz="1800" baseline="-25000">
                <a:solidFill>
                  <a:schemeClr val="accent2"/>
                </a:solidFill>
              </a:rPr>
              <a:t>cm</a:t>
            </a:r>
            <a:r>
              <a:rPr lang="en-GB" sz="1800">
                <a:solidFill>
                  <a:schemeClr val="accent2"/>
                </a:solidFill>
              </a:rPr>
              <a:t>=500 GeV</a:t>
            </a:r>
          </a:p>
        </p:txBody>
      </p:sp>
    </p:spTree>
    <p:extLst>
      <p:ext uri="{BB962C8B-B14F-4D97-AF65-F5344CB8AC3E}">
        <p14:creationId xmlns:p14="http://schemas.microsoft.com/office/powerpoint/2010/main" val="8918229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26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36843385"/>
              </p:ext>
            </p:extLst>
          </p:nvPr>
        </p:nvGraphicFramePr>
        <p:xfrm>
          <a:off x="404813" y="1536700"/>
          <a:ext cx="8321675" cy="4683127"/>
        </p:xfrm>
        <a:graphic>
          <a:graphicData uri="http://schemas.openxmlformats.org/drawingml/2006/table">
            <a:tbl>
              <a:tblPr/>
              <a:tblGrid>
                <a:gridCol w="1028700"/>
                <a:gridCol w="968375"/>
                <a:gridCol w="776287"/>
                <a:gridCol w="925513"/>
                <a:gridCol w="923925"/>
                <a:gridCol w="1849437"/>
                <a:gridCol w="992188"/>
                <a:gridCol w="857250"/>
              </a:tblGrid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TESLA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SBLC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JLC-X/NLC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VLEPP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CLIC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b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[GHz]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11.4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33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[cm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beam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6.9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AC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ge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-8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m]</a:t>
                      </a:r>
                      <a:endParaRPr kumimoji="0" lang="en-GB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*</a:t>
                      </a:r>
                      <a:b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[nm]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0300" name="Text Box 76"/>
          <p:cNvSpPr txBox="1">
            <a:spLocks noChangeArrowheads="1"/>
          </p:cNvSpPr>
          <p:nvPr/>
        </p:nvSpPr>
        <p:spPr bwMode="auto">
          <a:xfrm>
            <a:off x="331788" y="1101725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>
                <a:solidFill>
                  <a:schemeClr val="accent2"/>
                </a:solidFill>
              </a:rPr>
              <a:t>E</a:t>
            </a:r>
            <a:r>
              <a:rPr lang="en-GB" sz="1800" baseline="-25000">
                <a:solidFill>
                  <a:schemeClr val="accent2"/>
                </a:solidFill>
              </a:rPr>
              <a:t>cm</a:t>
            </a:r>
            <a:r>
              <a:rPr lang="en-GB" sz="1800">
                <a:solidFill>
                  <a:schemeClr val="accent2"/>
                </a:solidFill>
              </a:rPr>
              <a:t>=500 GeV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9421" y="87984"/>
            <a:ext cx="7772400" cy="915065"/>
          </a:xfrm>
        </p:spPr>
        <p:txBody>
          <a:bodyPr/>
          <a:lstStyle/>
          <a:p>
            <a:r>
              <a:rPr lang="en-GB" dirty="0" smtClean="0"/>
              <a:t>The Big Picture: 2002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51" y="143198"/>
            <a:ext cx="7772400" cy="951874"/>
          </a:xfrm>
        </p:spPr>
        <p:txBody>
          <a:bodyPr/>
          <a:lstStyle/>
          <a:p>
            <a:r>
              <a:rPr lang="en-GB" dirty="0" smtClean="0"/>
              <a:t>ICFA and ITRP: Making a choice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24"/>
          <a:stretch/>
        </p:blipFill>
        <p:spPr>
          <a:xfrm>
            <a:off x="276677" y="1171567"/>
            <a:ext cx="5651500" cy="23068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83523" y="3717721"/>
            <a:ext cx="5098279" cy="2862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800" i="1" dirty="0"/>
              <a:t>“…there would be </a:t>
            </a:r>
            <a:r>
              <a:rPr lang="en-GB" sz="1800" b="1" i="1" dirty="0"/>
              <a:t>compelling</a:t>
            </a:r>
            <a:r>
              <a:rPr lang="en-GB" sz="1800" i="1" dirty="0"/>
              <a:t> and </a:t>
            </a:r>
            <a:r>
              <a:rPr lang="en-GB" sz="1800" b="1" i="1" dirty="0"/>
              <a:t>unique</a:t>
            </a:r>
            <a:r>
              <a:rPr lang="en-GB" sz="1800" i="1" dirty="0"/>
              <a:t> </a:t>
            </a:r>
            <a:r>
              <a:rPr lang="en-GB" sz="1800" b="1" i="1" dirty="0"/>
              <a:t>scientific opportunities </a:t>
            </a:r>
            <a:r>
              <a:rPr lang="en-GB" sz="1800" i="1" dirty="0"/>
              <a:t>at a linear electron-positron collider in the </a:t>
            </a:r>
            <a:r>
              <a:rPr lang="en-GB" sz="1800" i="1" dirty="0" err="1"/>
              <a:t>TeV</a:t>
            </a:r>
            <a:r>
              <a:rPr lang="en-GB" sz="1800" i="1" dirty="0"/>
              <a:t> energy range. Such a facility is </a:t>
            </a:r>
            <a:r>
              <a:rPr lang="en-GB" sz="1800" b="1" i="1" dirty="0"/>
              <a:t>a necessary complement to the LHC hadron collider </a:t>
            </a:r>
            <a:r>
              <a:rPr lang="en-GB" sz="1800" i="1" dirty="0"/>
              <a:t>now under construction at CERN. </a:t>
            </a:r>
            <a:r>
              <a:rPr lang="en-GB" sz="1800" b="1" i="1" dirty="0"/>
              <a:t>Experimental results </a:t>
            </a:r>
            <a:r>
              <a:rPr lang="en-GB" sz="1800" i="1" dirty="0"/>
              <a:t>over the last decade from the electron-positron colliders LEP and SLC combined with those from the </a:t>
            </a:r>
            <a:r>
              <a:rPr lang="en-GB" sz="1800" i="1" dirty="0" err="1"/>
              <a:t>Tevatron</a:t>
            </a:r>
            <a:r>
              <a:rPr lang="en-GB" sz="1800" i="1" dirty="0"/>
              <a:t>, a hadron collider, have led to </a:t>
            </a:r>
            <a:r>
              <a:rPr lang="en-GB" sz="1800" b="1" i="1" dirty="0"/>
              <a:t>this worldwide consensus</a:t>
            </a:r>
            <a:r>
              <a:rPr lang="en-GB" sz="1800" i="1" dirty="0"/>
              <a:t>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0376" y="3667119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2003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38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22" y="0"/>
            <a:ext cx="7772400" cy="1143000"/>
          </a:xfrm>
        </p:spPr>
        <p:txBody>
          <a:bodyPr/>
          <a:lstStyle/>
          <a:p>
            <a:r>
              <a:rPr lang="en-GB" dirty="0" smtClean="0"/>
              <a:t>The 12 Wise Men of the ITRP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6" y="1041400"/>
            <a:ext cx="87122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22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ITRP: The Decision went Cold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2610" y="1371139"/>
            <a:ext cx="7772400" cy="51139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0" dirty="0"/>
              <a:t>The </a:t>
            </a:r>
            <a:r>
              <a:rPr lang="en-US" dirty="0"/>
              <a:t>large cavity aperture </a:t>
            </a:r>
            <a:r>
              <a:rPr lang="en-US" b="0" dirty="0"/>
              <a:t>and</a:t>
            </a:r>
            <a:r>
              <a:rPr lang="en-US" dirty="0"/>
              <a:t> long bunch interval simplify </a:t>
            </a:r>
            <a:r>
              <a:rPr lang="en-US" b="0" dirty="0"/>
              <a:t>operations, reduce the sensitivity to ground motion, permit inter-bunch feedback, and may enable increased beam current. </a:t>
            </a:r>
            <a:endParaRPr lang="en-US" b="0" dirty="0" smtClean="0"/>
          </a:p>
          <a:p>
            <a:pPr>
              <a:lnSpc>
                <a:spcPct val="120000"/>
              </a:lnSpc>
            </a:pPr>
            <a:endParaRPr lang="en-US" b="0" dirty="0"/>
          </a:p>
          <a:p>
            <a:pPr>
              <a:lnSpc>
                <a:spcPct val="120000"/>
              </a:lnSpc>
            </a:pPr>
            <a:r>
              <a:rPr lang="en-US" b="0" dirty="0"/>
              <a:t>The </a:t>
            </a:r>
            <a:r>
              <a:rPr lang="en-US" dirty="0"/>
              <a:t>main linac and </a:t>
            </a:r>
            <a:r>
              <a:rPr lang="en-US" dirty="0" err="1"/>
              <a:t>rf</a:t>
            </a:r>
            <a:r>
              <a:rPr lang="en-US" dirty="0"/>
              <a:t> systems</a:t>
            </a:r>
            <a:r>
              <a:rPr lang="en-US" b="0" dirty="0"/>
              <a:t>, the single largest technical cost elements, </a:t>
            </a:r>
            <a:r>
              <a:rPr lang="en-US" dirty="0"/>
              <a:t>are of comparatively lower risk</a:t>
            </a:r>
            <a:r>
              <a:rPr lang="en-US" b="0" dirty="0"/>
              <a:t>. </a:t>
            </a:r>
            <a:endParaRPr lang="en-US" b="0" dirty="0" smtClean="0"/>
          </a:p>
          <a:p>
            <a:pPr>
              <a:lnSpc>
                <a:spcPct val="120000"/>
              </a:lnSpc>
            </a:pPr>
            <a:endParaRPr lang="en-US" b="0" dirty="0"/>
          </a:p>
          <a:p>
            <a:pPr>
              <a:lnSpc>
                <a:spcPct val="120000"/>
              </a:lnSpc>
            </a:pPr>
            <a:r>
              <a:rPr lang="en-US" b="0" dirty="0"/>
              <a:t>The </a:t>
            </a:r>
            <a:r>
              <a:rPr lang="en-US" dirty="0"/>
              <a:t>construction of the superconducting XFEL</a:t>
            </a:r>
            <a:r>
              <a:rPr lang="en-US" b="0" dirty="0"/>
              <a:t> free electron laser will provide </a:t>
            </a:r>
            <a:r>
              <a:rPr lang="en-US" dirty="0"/>
              <a:t>prototypes and test many aspects of the linac</a:t>
            </a:r>
            <a:r>
              <a:rPr lang="en-US" b="0" dirty="0"/>
              <a:t>. </a:t>
            </a:r>
            <a:endParaRPr lang="en-US" b="0" dirty="0" smtClean="0"/>
          </a:p>
          <a:p>
            <a:pPr>
              <a:lnSpc>
                <a:spcPct val="120000"/>
              </a:lnSpc>
            </a:pPr>
            <a:endParaRPr lang="en-US" b="0" dirty="0"/>
          </a:p>
          <a:p>
            <a:pPr>
              <a:lnSpc>
                <a:spcPct val="120000"/>
              </a:lnSpc>
            </a:pPr>
            <a:r>
              <a:rPr lang="en-US" b="0" dirty="0"/>
              <a:t>The </a:t>
            </a:r>
            <a:r>
              <a:rPr lang="en-US" dirty="0"/>
              <a:t>industrialization</a:t>
            </a:r>
            <a:r>
              <a:rPr lang="en-US" b="0" dirty="0"/>
              <a:t> of most major components of the linac </a:t>
            </a:r>
            <a:r>
              <a:rPr lang="en-US" dirty="0"/>
              <a:t>is underway</a:t>
            </a:r>
            <a:r>
              <a:rPr lang="en-US" b="0" dirty="0"/>
              <a:t>. </a:t>
            </a:r>
            <a:endParaRPr lang="en-US" b="0" dirty="0" smtClean="0"/>
          </a:p>
          <a:p>
            <a:pPr>
              <a:lnSpc>
                <a:spcPct val="120000"/>
              </a:lnSpc>
            </a:pPr>
            <a:endParaRPr lang="en-US" b="0" dirty="0"/>
          </a:p>
          <a:p>
            <a:pPr>
              <a:lnSpc>
                <a:spcPct val="120000"/>
              </a:lnSpc>
            </a:pPr>
            <a:r>
              <a:rPr lang="en-US" b="0" dirty="0"/>
              <a:t>The use of superconducting cavities significantly </a:t>
            </a:r>
            <a:r>
              <a:rPr lang="en-US" dirty="0"/>
              <a:t>reduces power consumption</a:t>
            </a:r>
            <a:r>
              <a:rPr lang="en-US" b="0" dirty="0"/>
              <a:t>. </a:t>
            </a:r>
          </a:p>
          <a:p>
            <a:pPr>
              <a:lnSpc>
                <a:spcPct val="120000"/>
              </a:lnSpc>
            </a:pPr>
            <a:endParaRPr lang="en-GB" b="0" dirty="0"/>
          </a:p>
        </p:txBody>
      </p:sp>
      <p:sp>
        <p:nvSpPr>
          <p:cNvPr id="6" name="TextBox 5"/>
          <p:cNvSpPr txBox="1"/>
          <p:nvPr/>
        </p:nvSpPr>
        <p:spPr>
          <a:xfrm>
            <a:off x="4840603" y="5926268"/>
            <a:ext cx="408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solidFill>
                  <a:srgbClr val="0000FF"/>
                </a:solidFill>
              </a:rPr>
              <a:t>Taken from ITRP Executive Summary</a:t>
            </a:r>
            <a:endParaRPr lang="en-GB" sz="1800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781" y="980605"/>
            <a:ext cx="204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solidFill>
                  <a:srgbClr val="0000FF"/>
                </a:solidFill>
              </a:rPr>
              <a:t>20</a:t>
            </a:r>
            <a:r>
              <a:rPr lang="en-GB" sz="1800" i="1" baseline="30000" dirty="0" smtClean="0">
                <a:solidFill>
                  <a:srgbClr val="0000FF"/>
                </a:solidFill>
              </a:rPr>
              <a:t>th</a:t>
            </a:r>
            <a:r>
              <a:rPr lang="en-GB" sz="1800" i="1" dirty="0" smtClean="0">
                <a:solidFill>
                  <a:srgbClr val="0000FF"/>
                </a:solidFill>
              </a:rPr>
              <a:t> August, 2004</a:t>
            </a:r>
            <a:endParaRPr lang="en-GB" sz="1800" i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7C2-501F-3542-8D9A-EA0366A8784C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996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49" name="Rectangle 77"/>
          <p:cNvSpPr>
            <a:spLocks noGrp="1" noChangeArrowheads="1"/>
          </p:cNvSpPr>
          <p:nvPr>
            <p:ph type="title"/>
          </p:nvPr>
        </p:nvSpPr>
        <p:spPr>
          <a:xfrm>
            <a:off x="805435" y="0"/>
            <a:ext cx="7772400" cy="1143000"/>
          </a:xfrm>
          <a:noFill/>
          <a:ln/>
        </p:spPr>
        <p:txBody>
          <a:bodyPr/>
          <a:lstStyle/>
          <a:p>
            <a:r>
              <a:rPr lang="en-GB" dirty="0"/>
              <a:t>As of August 20</a:t>
            </a:r>
            <a:r>
              <a:rPr lang="en-GB" baseline="30000" dirty="0"/>
              <a:t>th</a:t>
            </a:r>
            <a:r>
              <a:rPr lang="en-GB" dirty="0"/>
              <a:t> 2004</a:t>
            </a:r>
          </a:p>
        </p:txBody>
      </p:sp>
      <p:graphicFrame>
        <p:nvGraphicFramePr>
          <p:cNvPr id="18227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45961116"/>
              </p:ext>
            </p:extLst>
          </p:nvPr>
        </p:nvGraphicFramePr>
        <p:xfrm>
          <a:off x="404813" y="1536700"/>
          <a:ext cx="8321675" cy="4683127"/>
        </p:xfrm>
        <a:graphic>
          <a:graphicData uri="http://schemas.openxmlformats.org/drawingml/2006/table">
            <a:tbl>
              <a:tblPr/>
              <a:tblGrid>
                <a:gridCol w="1028700"/>
                <a:gridCol w="1060410"/>
                <a:gridCol w="684252"/>
                <a:gridCol w="925513"/>
                <a:gridCol w="923925"/>
                <a:gridCol w="1849437"/>
                <a:gridCol w="992188"/>
                <a:gridCol w="857250"/>
              </a:tblGrid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ILC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SBLC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JLC-X/NLC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VLEPP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CLIC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b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[GHz]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33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[cm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  <a:sym typeface="Symbol" charset="0"/>
                        </a:rPr>
                        <a:t>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beam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5-23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AC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140-300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ge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-8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m]</a:t>
                      </a:r>
                      <a:endParaRPr kumimoji="0" lang="en-GB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*</a:t>
                      </a:r>
                      <a:b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[nm]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2348" name="Text Box 76"/>
          <p:cNvSpPr txBox="1">
            <a:spLocks noChangeArrowheads="1"/>
          </p:cNvSpPr>
          <p:nvPr/>
        </p:nvSpPr>
        <p:spPr bwMode="auto">
          <a:xfrm>
            <a:off x="331788" y="1101725"/>
            <a:ext cx="2225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>
                <a:solidFill>
                  <a:schemeClr val="accent2"/>
                </a:solidFill>
              </a:rPr>
              <a:t>E</a:t>
            </a:r>
            <a:r>
              <a:rPr lang="en-GB" sz="1800" baseline="-25000">
                <a:solidFill>
                  <a:schemeClr val="accent2"/>
                </a:solidFill>
              </a:rPr>
              <a:t>cm</a:t>
            </a:r>
            <a:r>
              <a:rPr lang="en-GB" sz="1800">
                <a:solidFill>
                  <a:schemeClr val="accent2"/>
                </a:solidFill>
              </a:rPr>
              <a:t>=500-1000 GeV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35428" y="1489818"/>
            <a:ext cx="42452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/>
                <a:cs typeface="Edwardian Script ITC"/>
              </a:rPr>
              <a:t>The Past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dwardian Script ITC"/>
              <a:cs typeface="Edwardian Script IT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40" y="1225968"/>
            <a:ext cx="1535046" cy="149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08631" y="3111205"/>
            <a:ext cx="4148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Present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042" y="3001773"/>
            <a:ext cx="1745817" cy="1314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Rectangle 12"/>
          <p:cNvSpPr/>
          <p:nvPr/>
        </p:nvSpPr>
        <p:spPr>
          <a:xfrm>
            <a:off x="496237" y="4814883"/>
            <a:ext cx="3648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utura"/>
                <a:cs typeface="Futura"/>
              </a:rPr>
              <a:t>The Future</a:t>
            </a:r>
            <a:endParaRPr lang="en-US" sz="5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Futura"/>
              <a:cs typeface="Futura"/>
            </a:endParaRPr>
          </a:p>
        </p:txBody>
      </p:sp>
      <p:pic>
        <p:nvPicPr>
          <p:cNvPr id="14" name="Picture 13" descr="ph07-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3328">
            <a:off x="6557162" y="4589189"/>
            <a:ext cx="1610457" cy="14292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4514-9D0A-4547-AEA6-EDF5C0C0720C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9294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49" name="Rectangle 77"/>
          <p:cNvSpPr>
            <a:spLocks noGrp="1" noChangeArrowheads="1"/>
          </p:cNvSpPr>
          <p:nvPr>
            <p:ph type="title"/>
          </p:nvPr>
        </p:nvSpPr>
        <p:spPr>
          <a:xfrm>
            <a:off x="805435" y="0"/>
            <a:ext cx="7772400" cy="1143000"/>
          </a:xfrm>
          <a:noFill/>
          <a:ln/>
        </p:spPr>
        <p:txBody>
          <a:bodyPr/>
          <a:lstStyle/>
          <a:p>
            <a:r>
              <a:rPr lang="en-GB" dirty="0"/>
              <a:t>As of August 20</a:t>
            </a:r>
            <a:r>
              <a:rPr lang="en-GB" baseline="30000" dirty="0"/>
              <a:t>th</a:t>
            </a:r>
            <a:r>
              <a:rPr lang="en-GB" dirty="0"/>
              <a:t> 2004</a:t>
            </a:r>
          </a:p>
        </p:txBody>
      </p:sp>
      <p:graphicFrame>
        <p:nvGraphicFramePr>
          <p:cNvPr id="18227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02325852"/>
              </p:ext>
            </p:extLst>
          </p:nvPr>
        </p:nvGraphicFramePr>
        <p:xfrm>
          <a:off x="404813" y="1536700"/>
          <a:ext cx="8321675" cy="4683127"/>
        </p:xfrm>
        <a:graphic>
          <a:graphicData uri="http://schemas.openxmlformats.org/drawingml/2006/table">
            <a:tbl>
              <a:tblPr/>
              <a:tblGrid>
                <a:gridCol w="1028700"/>
                <a:gridCol w="1060410"/>
                <a:gridCol w="684252"/>
                <a:gridCol w="925513"/>
                <a:gridCol w="923925"/>
                <a:gridCol w="1849437"/>
                <a:gridCol w="992188"/>
                <a:gridCol w="857250"/>
              </a:tblGrid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ILC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SBLC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JLC-X/NLC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VLEPP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CLIC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b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[GHz]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L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33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[cm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  <a:sym typeface="Symbol" charset="0"/>
                        </a:rPr>
                        <a:t>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beam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  <a:endParaRPr kumimoji="0" lang="en-GB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5-23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4.9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AC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[MW]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140-300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ge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b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sym typeface="Symbol" charset="0"/>
                        </a:rPr>
                        <a:t>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-8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m]</a:t>
                      </a:r>
                      <a:endParaRPr kumimoji="0" lang="en-GB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s</a:t>
                      </a:r>
                      <a:r>
                        <a:rPr kumimoji="0" lang="en-GB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y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*</a:t>
                      </a:r>
                      <a:b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[nm]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3-8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rifa BT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rifa BT" charset="0"/>
                          <a:ea typeface="ＭＳ Ｐゴシック" charset="0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2348" name="Text Box 76"/>
          <p:cNvSpPr txBox="1">
            <a:spLocks noChangeArrowheads="1"/>
          </p:cNvSpPr>
          <p:nvPr/>
        </p:nvSpPr>
        <p:spPr bwMode="auto">
          <a:xfrm>
            <a:off x="331788" y="1101725"/>
            <a:ext cx="2225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800">
                <a:solidFill>
                  <a:schemeClr val="accent2"/>
                </a:solidFill>
              </a:rPr>
              <a:t>E</a:t>
            </a:r>
            <a:r>
              <a:rPr lang="en-GB" sz="1800" baseline="-25000">
                <a:solidFill>
                  <a:schemeClr val="accent2"/>
                </a:solidFill>
              </a:rPr>
              <a:t>cm</a:t>
            </a:r>
            <a:r>
              <a:rPr lang="en-GB" sz="1800">
                <a:solidFill>
                  <a:schemeClr val="accent2"/>
                </a:solidFill>
              </a:rPr>
              <a:t>=500-1000 GeV </a:t>
            </a:r>
          </a:p>
        </p:txBody>
      </p:sp>
    </p:spTree>
    <p:extLst>
      <p:ext uri="{BB962C8B-B14F-4D97-AF65-F5344CB8AC3E}">
        <p14:creationId xmlns:p14="http://schemas.microsoft.com/office/powerpoint/2010/main" val="31408814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C</a:t>
            </a:r>
            <a:r>
              <a:rPr lang="en-GB" dirty="0" smtClean="0"/>
              <a:t>ompact </a:t>
            </a:r>
            <a:r>
              <a:rPr lang="en-GB" dirty="0" err="1" smtClean="0">
                <a:solidFill>
                  <a:srgbClr val="0000FF"/>
                </a:solidFill>
              </a:rPr>
              <a:t>LI</a:t>
            </a:r>
            <a:r>
              <a:rPr lang="en-GB" dirty="0" err="1" smtClean="0"/>
              <a:t>near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00FF"/>
                </a:solidFill>
              </a:rPr>
              <a:t>C</a:t>
            </a:r>
            <a:r>
              <a:rPr lang="en-GB" dirty="0" smtClean="0"/>
              <a:t>ollider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749" y="1271061"/>
            <a:ext cx="3375440" cy="365018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Novel two-beam acceleration concept</a:t>
            </a:r>
          </a:p>
          <a:p>
            <a:pPr lvl="1"/>
            <a:r>
              <a:rPr lang="en-GB" dirty="0" smtClean="0"/>
              <a:t>generating high peak power at 30 GHz (now reduced to 12 GHz)</a:t>
            </a:r>
          </a:p>
          <a:p>
            <a:pPr lvl="1"/>
            <a:r>
              <a:rPr lang="en-GB" dirty="0" smtClean="0"/>
              <a:t>150 MV/m</a:t>
            </a:r>
          </a:p>
          <a:p>
            <a:endParaRPr lang="en-GB" dirty="0"/>
          </a:p>
          <a:p>
            <a:r>
              <a:rPr lang="en-GB" dirty="0" smtClean="0"/>
              <a:t>CERN centred R&amp;D project</a:t>
            </a:r>
          </a:p>
          <a:p>
            <a:endParaRPr lang="en-GB" dirty="0"/>
          </a:p>
          <a:p>
            <a:r>
              <a:rPr lang="en-GB" dirty="0" smtClean="0"/>
              <a:t>Proposed as 0.5-5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optimised for 3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2" y="1097747"/>
            <a:ext cx="4130888" cy="2168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72" y="3488039"/>
            <a:ext cx="4918629" cy="2638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7377" y="5167313"/>
            <a:ext cx="33020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ITRP (2004): considered too early in R&amp;D phase to be considered</a:t>
            </a:r>
            <a:endParaRPr lang="en-GB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0A10-32C2-2B43-8934-C53938701309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379481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1988" y="2240354"/>
            <a:ext cx="4148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Present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51" y="1214701"/>
            <a:ext cx="5300736" cy="39922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498EF-DF26-BE4B-A80B-C1E4F25A2510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1F51-85AA-944F-9C40-D89F083797C0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398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ITRP Reloaded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93779" y="1080458"/>
            <a:ext cx="530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n-lt"/>
              </a:rPr>
              <a:t>“</a:t>
            </a:r>
            <a:r>
              <a:rPr lang="en-GB" i="1" dirty="0" smtClean="0">
                <a:latin typeface="+mn-lt"/>
              </a:rPr>
              <a:t>This </a:t>
            </a:r>
            <a:r>
              <a:rPr lang="en-GB" b="1" i="1" dirty="0">
                <a:latin typeface="+mn-lt"/>
              </a:rPr>
              <a:t>recommendation</a:t>
            </a:r>
            <a:r>
              <a:rPr lang="en-GB" i="1" dirty="0">
                <a:latin typeface="+mn-lt"/>
              </a:rPr>
              <a:t> is made with the </a:t>
            </a:r>
            <a:r>
              <a:rPr lang="en-GB" b="1" i="1" dirty="0">
                <a:latin typeface="+mn-lt"/>
              </a:rPr>
              <a:t>understanding that we are recommending a technology, not a design</a:t>
            </a:r>
            <a:r>
              <a:rPr lang="en-GB" i="1" dirty="0">
                <a:latin typeface="+mn-lt"/>
              </a:rPr>
              <a:t>. We expect the final design to be developed by </a:t>
            </a:r>
            <a:r>
              <a:rPr lang="en-GB" b="1" i="1" dirty="0">
                <a:latin typeface="+mn-lt"/>
              </a:rPr>
              <a:t>a team drawn from the combined warm and cold linear collider communities</a:t>
            </a:r>
            <a:r>
              <a:rPr lang="en-GB" i="1" dirty="0">
                <a:latin typeface="+mn-lt"/>
              </a:rPr>
              <a:t>, taking full advantage of the experience and expertise of both</a:t>
            </a:r>
            <a:r>
              <a:rPr lang="en-GB" i="1" dirty="0" smtClean="0">
                <a:latin typeface="+mn-lt"/>
              </a:rPr>
              <a:t>.</a:t>
            </a:r>
            <a:r>
              <a:rPr lang="en-GB" dirty="0" smtClean="0">
                <a:latin typeface="+mn-lt"/>
              </a:rPr>
              <a:t>”</a:t>
            </a:r>
            <a:endParaRPr lang="en-GB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98" y="1095072"/>
            <a:ext cx="1867958" cy="5042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708" y="4508643"/>
            <a:ext cx="45320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January 2005, ICFA (ILCSC) creates the</a:t>
            </a:r>
            <a:br>
              <a:rPr lang="en-GB" dirty="0" smtClean="0">
                <a:solidFill>
                  <a:srgbClr val="0000FF"/>
                </a:solidFill>
              </a:rPr>
            </a:br>
            <a:r>
              <a:rPr lang="en-GB" b="1" dirty="0" smtClean="0">
                <a:solidFill>
                  <a:srgbClr val="0000FF"/>
                </a:solidFill>
              </a:rPr>
              <a:t>Global Design Effort (GDE)</a:t>
            </a:r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359" y="4558004"/>
            <a:ext cx="1090088" cy="1635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1686" y="5870100"/>
            <a:ext cx="2696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Barry </a:t>
            </a:r>
            <a:r>
              <a:rPr lang="en-GB" sz="1600" i="1" dirty="0" err="1" smtClean="0"/>
              <a:t>Barish</a:t>
            </a:r>
            <a:r>
              <a:rPr lang="en-GB" sz="1600" i="1" dirty="0" smtClean="0"/>
              <a:t>, GDE Director</a:t>
            </a:r>
            <a:endParaRPr lang="en-GB" sz="1600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22BD-9D8C-7942-B3F9-E88B83A7C7EB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92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1" t="23906" r="16200" b="50505"/>
          <a:stretch>
            <a:fillRect/>
          </a:stretch>
        </p:blipFill>
        <p:spPr bwMode="auto">
          <a:xfrm>
            <a:off x="1042988" y="1123950"/>
            <a:ext cx="73866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Line 10"/>
          <p:cNvSpPr>
            <a:spLocks noChangeShapeType="1"/>
          </p:cNvSpPr>
          <p:nvPr/>
        </p:nvSpPr>
        <p:spPr bwMode="auto">
          <a:xfrm flipV="1">
            <a:off x="5562600" y="2773363"/>
            <a:ext cx="1524000" cy="990600"/>
          </a:xfrm>
          <a:prstGeom prst="line">
            <a:avLst/>
          </a:prstGeom>
          <a:noFill/>
          <a:ln w="57150">
            <a:solidFill>
              <a:srgbClr val="FDB1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299" name="Line 8"/>
          <p:cNvSpPr>
            <a:spLocks noChangeShapeType="1"/>
          </p:cNvSpPr>
          <p:nvPr/>
        </p:nvSpPr>
        <p:spPr bwMode="auto">
          <a:xfrm>
            <a:off x="2514600" y="2316163"/>
            <a:ext cx="4495800" cy="0"/>
          </a:xfrm>
          <a:prstGeom prst="line">
            <a:avLst/>
          </a:prstGeom>
          <a:noFill/>
          <a:ln w="57150">
            <a:solidFill>
              <a:srgbClr val="FDB1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0" name="Line 9"/>
          <p:cNvSpPr>
            <a:spLocks noChangeShapeType="1"/>
          </p:cNvSpPr>
          <p:nvPr/>
        </p:nvSpPr>
        <p:spPr bwMode="auto">
          <a:xfrm>
            <a:off x="2438400" y="2620963"/>
            <a:ext cx="1828800" cy="1066800"/>
          </a:xfrm>
          <a:prstGeom prst="line">
            <a:avLst/>
          </a:prstGeom>
          <a:noFill/>
          <a:ln w="57150">
            <a:solidFill>
              <a:srgbClr val="FDB1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1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  <a:cs typeface="Arial Unicode MS" charset="0"/>
              </a:rPr>
              <a:t>ILC GDE: A Truly Global Effort</a:t>
            </a:r>
          </a:p>
        </p:txBody>
      </p:sp>
      <p:sp>
        <p:nvSpPr>
          <p:cNvPr id="55302" name="Rectangle 2"/>
          <p:cNvSpPr>
            <a:spLocks noChangeArrowheads="1"/>
          </p:cNvSpPr>
          <p:nvPr/>
        </p:nvSpPr>
        <p:spPr bwMode="auto">
          <a:xfrm>
            <a:off x="127000" y="2422525"/>
            <a:ext cx="84248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base" hangingPunct="1"/>
            <a:endParaRPr kumimoji="1" lang="en-US">
              <a:solidFill>
                <a:srgbClr val="FFFF66"/>
              </a:solidFill>
            </a:endParaRPr>
          </a:p>
        </p:txBody>
      </p:sp>
      <p:sp>
        <p:nvSpPr>
          <p:cNvPr id="55303" name="Oval 5"/>
          <p:cNvSpPr>
            <a:spLocks noChangeArrowheads="1"/>
          </p:cNvSpPr>
          <p:nvPr/>
        </p:nvSpPr>
        <p:spPr bwMode="auto">
          <a:xfrm>
            <a:off x="1066800" y="1706563"/>
            <a:ext cx="1524000" cy="1219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5304" name="Oval 6"/>
          <p:cNvSpPr>
            <a:spLocks noChangeArrowheads="1"/>
          </p:cNvSpPr>
          <p:nvPr/>
        </p:nvSpPr>
        <p:spPr bwMode="auto">
          <a:xfrm>
            <a:off x="4114800" y="3230563"/>
            <a:ext cx="1524000" cy="1219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base" hangingPunct="1"/>
            <a:r>
              <a:rPr kumimoji="1" lang="en-US" altLang="ja-JP" sz="3200" b="1">
                <a:solidFill>
                  <a:schemeClr val="bg1"/>
                </a:solidFill>
                <a:ea typeface="Osaka" charset="0"/>
                <a:cs typeface="Osaka" charset="0"/>
              </a:rPr>
              <a:t>Asia</a:t>
            </a:r>
          </a:p>
        </p:txBody>
      </p:sp>
      <p:sp>
        <p:nvSpPr>
          <p:cNvPr id="55305" name="Oval 7"/>
          <p:cNvSpPr>
            <a:spLocks noChangeArrowheads="1"/>
          </p:cNvSpPr>
          <p:nvPr/>
        </p:nvSpPr>
        <p:spPr bwMode="auto">
          <a:xfrm>
            <a:off x="6935788" y="1782763"/>
            <a:ext cx="1522412" cy="1219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5307" name="Rectangle 13"/>
          <p:cNvSpPr>
            <a:spLocks noChangeArrowheads="1"/>
          </p:cNvSpPr>
          <p:nvPr/>
        </p:nvSpPr>
        <p:spPr bwMode="auto">
          <a:xfrm>
            <a:off x="1447800" y="1989138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base" hangingPunct="1"/>
            <a:r>
              <a:rPr kumimoji="1" lang="en-US" altLang="ja-JP" sz="3200" b="1">
                <a:solidFill>
                  <a:schemeClr val="bg1"/>
                </a:solidFill>
                <a:ea typeface="Osaka" charset="0"/>
                <a:cs typeface="Osaka" charset="0"/>
              </a:rPr>
              <a:t>EU</a:t>
            </a:r>
          </a:p>
        </p:txBody>
      </p:sp>
      <p:sp>
        <p:nvSpPr>
          <p:cNvPr id="55308" name="Rectangle 14"/>
          <p:cNvSpPr>
            <a:spLocks noChangeArrowheads="1"/>
          </p:cNvSpPr>
          <p:nvPr/>
        </p:nvSpPr>
        <p:spPr bwMode="auto">
          <a:xfrm>
            <a:off x="7392988" y="2065338"/>
            <a:ext cx="749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base" hangingPunct="1"/>
            <a:r>
              <a:rPr kumimoji="1" lang="en-US" altLang="ja-JP" sz="3200" b="1">
                <a:solidFill>
                  <a:schemeClr val="bg1"/>
                </a:solidFill>
                <a:ea typeface="Osaka" charset="0"/>
                <a:cs typeface="Osaka" charset="0"/>
              </a:rPr>
              <a:t>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378" y="3118284"/>
            <a:ext cx="3988573" cy="360098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 “host” laboratory!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Design team(s) remain at their home institutes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Funding via local agencies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Global coordination provide by core management team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882279" y="4974892"/>
            <a:ext cx="255905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An experiment in and of itself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F72E-16EC-EA41-80DC-95A222AFF5A2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4444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Arial" charset="0"/>
                <a:cs typeface="Arial Unicode MS" charset="0"/>
              </a:rPr>
              <a:t>ILC </a:t>
            </a:r>
            <a:r>
              <a:rPr lang="en-GB" dirty="0" smtClean="0">
                <a:latin typeface="Arial" charset="0"/>
                <a:cs typeface="Arial Unicode MS" charset="0"/>
              </a:rPr>
              <a:t>(Modern) History</a:t>
            </a:r>
            <a:endParaRPr lang="en-GB" dirty="0">
              <a:latin typeface="Arial" charset="0"/>
              <a:cs typeface="Arial Unicode MS" charset="0"/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90510" y="1341534"/>
            <a:ext cx="4713288" cy="48164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dirty="0" smtClean="0"/>
              <a:t>Pre Global Design Effort</a:t>
            </a:r>
          </a:p>
          <a:p>
            <a:pPr lvl="1">
              <a:defRPr/>
            </a:pPr>
            <a:r>
              <a:rPr lang="en-GB" dirty="0" smtClean="0"/>
              <a:t>1992 TESLA starts (TTF)</a:t>
            </a:r>
          </a:p>
          <a:p>
            <a:pPr lvl="1">
              <a:defRPr/>
            </a:pPr>
            <a:r>
              <a:rPr lang="en-GB" dirty="0" smtClean="0"/>
              <a:t>2002 BMBF XFEL decision</a:t>
            </a:r>
          </a:p>
          <a:p>
            <a:pPr lvl="1">
              <a:defRPr/>
            </a:pPr>
            <a:r>
              <a:rPr lang="en-GB" dirty="0" smtClean="0"/>
              <a:t>2004 ITRP decision</a:t>
            </a:r>
          </a:p>
          <a:p>
            <a:pPr lvl="1">
              <a:defRPr/>
            </a:pPr>
            <a:r>
              <a:rPr lang="en-GB" dirty="0" smtClean="0"/>
              <a:t>2009 XFEL construction begins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Since 2005: GDE</a:t>
            </a:r>
          </a:p>
          <a:p>
            <a:pPr lvl="1">
              <a:defRPr/>
            </a:pPr>
            <a:r>
              <a:rPr lang="en-GB" dirty="0" smtClean="0"/>
              <a:t>2005-2007 Reference Design Report and cost estimate </a:t>
            </a:r>
          </a:p>
          <a:p>
            <a:pPr lvl="1">
              <a:defRPr/>
            </a:pPr>
            <a:r>
              <a:rPr lang="en-GB" dirty="0" smtClean="0"/>
              <a:t>2008-2012 Technical Design Phase</a:t>
            </a:r>
          </a:p>
          <a:p>
            <a:pPr lvl="1">
              <a:defRPr/>
            </a:pPr>
            <a:r>
              <a:rPr lang="en-GB" dirty="0" smtClean="0"/>
              <a:t>end 2012 </a:t>
            </a:r>
            <a:r>
              <a:rPr lang="en-GB" dirty="0" smtClean="0"/>
              <a:t>Technical Design Report</a:t>
            </a:r>
          </a:p>
          <a:p>
            <a:pPr lvl="1">
              <a:defRPr/>
            </a:pPr>
            <a:r>
              <a:rPr lang="en-GB" dirty="0"/>
              <a:t>≥</a:t>
            </a:r>
            <a:r>
              <a:rPr lang="en-GB" dirty="0" smtClean="0"/>
              <a:t>2013 </a:t>
            </a:r>
            <a:r>
              <a:rPr lang="en-GB" dirty="0" smtClean="0"/>
              <a:t>Project realisation</a:t>
            </a:r>
          </a:p>
          <a:p>
            <a:pPr>
              <a:defRPr/>
            </a:pPr>
            <a:endParaRPr lang="en-GB" dirty="0"/>
          </a:p>
        </p:txBody>
      </p:sp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6181725" y="401638"/>
            <a:ext cx="1177925" cy="1941512"/>
            <a:chOff x="3593" y="576"/>
            <a:chExt cx="887" cy="1344"/>
          </a:xfrm>
        </p:grpSpPr>
        <p:pic>
          <p:nvPicPr>
            <p:cNvPr id="91144" name="Picture 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768"/>
              <a:ext cx="83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1145" name="Text Box 9"/>
            <p:cNvSpPr txBox="1">
              <a:spLocks noChangeArrowheads="1"/>
            </p:cNvSpPr>
            <p:nvPr/>
          </p:nvSpPr>
          <p:spPr bwMode="auto">
            <a:xfrm>
              <a:off x="3593" y="576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chemeClr val="accent2"/>
                  </a:solidFill>
                  <a:cs typeface="Arial Unicode MS" charset="0"/>
                </a:rPr>
                <a:t>2001</a:t>
              </a:r>
            </a:p>
          </p:txBody>
        </p:sp>
      </p:grpSp>
      <p:grpSp>
        <p:nvGrpSpPr>
          <p:cNvPr id="54276" name="Group 13"/>
          <p:cNvGrpSpPr>
            <a:grpSpLocks/>
          </p:cNvGrpSpPr>
          <p:nvPr/>
        </p:nvGrpSpPr>
        <p:grpSpPr bwMode="auto">
          <a:xfrm>
            <a:off x="7735888" y="1590675"/>
            <a:ext cx="1219200" cy="1814513"/>
            <a:chOff x="4637" y="1432"/>
            <a:chExt cx="879" cy="1313"/>
          </a:xfrm>
        </p:grpSpPr>
        <p:sp>
          <p:nvSpPr>
            <p:cNvPr id="91150" name="Text Box 14"/>
            <p:cNvSpPr txBox="1">
              <a:spLocks noChangeArrowheads="1"/>
            </p:cNvSpPr>
            <p:nvPr/>
          </p:nvSpPr>
          <p:spPr bwMode="auto">
            <a:xfrm>
              <a:off x="4637" y="1432"/>
              <a:ext cx="39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chemeClr val="accent2"/>
                  </a:solidFill>
                  <a:cs typeface="Arial Unicode MS" charset="0"/>
                </a:rPr>
                <a:t>2006</a:t>
              </a:r>
            </a:p>
          </p:txBody>
        </p:sp>
        <p:pic>
          <p:nvPicPr>
            <p:cNvPr id="91151" name="Picture 1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0"/>
            <a:stretch>
              <a:fillRect/>
            </a:stretch>
          </p:blipFill>
          <p:spPr bwMode="auto">
            <a:xfrm>
              <a:off x="4692" y="1641"/>
              <a:ext cx="82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91152" name="Line 16"/>
          <p:cNvSpPr>
            <a:spLocks noChangeShapeType="1"/>
          </p:cNvSpPr>
          <p:nvPr/>
        </p:nvSpPr>
        <p:spPr bwMode="auto">
          <a:xfrm>
            <a:off x="6897688" y="2347913"/>
            <a:ext cx="0" cy="673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Arial Unicode MS" charset="0"/>
            </a:endParaRPr>
          </a:p>
        </p:txBody>
      </p:sp>
      <p:sp>
        <p:nvSpPr>
          <p:cNvPr id="91153" name="Freeform 17"/>
          <p:cNvSpPr>
            <a:spLocks/>
          </p:cNvSpPr>
          <p:nvPr/>
        </p:nvSpPr>
        <p:spPr bwMode="auto">
          <a:xfrm>
            <a:off x="6899275" y="2363788"/>
            <a:ext cx="874713" cy="398462"/>
          </a:xfrm>
          <a:custGeom>
            <a:avLst/>
            <a:gdLst>
              <a:gd name="T0" fmla="*/ 0 w 551"/>
              <a:gd name="T1" fmla="*/ 0 h 392"/>
              <a:gd name="T2" fmla="*/ 175 w 551"/>
              <a:gd name="T3" fmla="*/ 325 h 392"/>
              <a:gd name="T4" fmla="*/ 551 w 551"/>
              <a:gd name="T5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1" h="392">
                <a:moveTo>
                  <a:pt x="0" y="0"/>
                </a:moveTo>
                <a:cubicBezTo>
                  <a:pt x="41" y="130"/>
                  <a:pt x="83" y="260"/>
                  <a:pt x="175" y="325"/>
                </a:cubicBezTo>
                <a:cubicBezTo>
                  <a:pt x="267" y="390"/>
                  <a:pt x="409" y="391"/>
                  <a:pt x="551" y="39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Arial Unicode MS" charset="0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6913563" y="4543425"/>
            <a:ext cx="0" cy="5778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Arial Unicode MS" charset="0"/>
            </a:endParaRPr>
          </a:p>
        </p:txBody>
      </p:sp>
      <p:sp>
        <p:nvSpPr>
          <p:cNvPr id="23" name="Freeform 17"/>
          <p:cNvSpPr>
            <a:spLocks/>
          </p:cNvSpPr>
          <p:nvPr/>
        </p:nvSpPr>
        <p:spPr bwMode="auto">
          <a:xfrm>
            <a:off x="6915150" y="4551363"/>
            <a:ext cx="874713" cy="398462"/>
          </a:xfrm>
          <a:custGeom>
            <a:avLst/>
            <a:gdLst>
              <a:gd name="T0" fmla="*/ 0 w 551"/>
              <a:gd name="T1" fmla="*/ 0 h 392"/>
              <a:gd name="T2" fmla="*/ 175 w 551"/>
              <a:gd name="T3" fmla="*/ 325 h 392"/>
              <a:gd name="T4" fmla="*/ 551 w 551"/>
              <a:gd name="T5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1" h="392">
                <a:moveTo>
                  <a:pt x="0" y="0"/>
                </a:moveTo>
                <a:cubicBezTo>
                  <a:pt x="41" y="130"/>
                  <a:pt x="83" y="260"/>
                  <a:pt x="175" y="325"/>
                </a:cubicBezTo>
                <a:cubicBezTo>
                  <a:pt x="267" y="390"/>
                  <a:pt x="409" y="391"/>
                  <a:pt x="551" y="39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Arial Unicode MS" charset="0"/>
            </a:endParaRPr>
          </a:p>
        </p:txBody>
      </p:sp>
      <p:grpSp>
        <p:nvGrpSpPr>
          <p:cNvPr id="54281" name="Group 10"/>
          <p:cNvGrpSpPr>
            <a:grpSpLocks/>
          </p:cNvGrpSpPr>
          <p:nvPr/>
        </p:nvGrpSpPr>
        <p:grpSpPr bwMode="auto">
          <a:xfrm>
            <a:off x="6205538" y="2779713"/>
            <a:ext cx="1136650" cy="1768475"/>
            <a:chOff x="4184" y="2360"/>
            <a:chExt cx="852" cy="1240"/>
          </a:xfrm>
        </p:grpSpPr>
        <p:pic>
          <p:nvPicPr>
            <p:cNvPr id="91147" name="Picture 11" descr="rdr_volume1_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544"/>
              <a:ext cx="812" cy="105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1148" name="Text Box 12"/>
            <p:cNvSpPr txBox="1">
              <a:spLocks noChangeArrowheads="1"/>
            </p:cNvSpPr>
            <p:nvPr/>
          </p:nvSpPr>
          <p:spPr bwMode="auto">
            <a:xfrm>
              <a:off x="4184" y="2360"/>
              <a:ext cx="40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chemeClr val="accent2"/>
                  </a:solidFill>
                  <a:cs typeface="Arial Unicode MS" charset="0"/>
                </a:rPr>
                <a:t>2007</a:t>
              </a:r>
            </a:p>
          </p:txBody>
        </p:sp>
      </p:grpSp>
      <p:grpSp>
        <p:nvGrpSpPr>
          <p:cNvPr id="54282" name="Group 3"/>
          <p:cNvGrpSpPr>
            <a:grpSpLocks/>
          </p:cNvGrpSpPr>
          <p:nvPr/>
        </p:nvGrpSpPr>
        <p:grpSpPr bwMode="auto">
          <a:xfrm>
            <a:off x="7699375" y="4030663"/>
            <a:ext cx="1296988" cy="1719262"/>
            <a:chOff x="7680072" y="4663775"/>
            <a:chExt cx="1296978" cy="1719325"/>
          </a:xfrm>
        </p:grpSpPr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7680072" y="4663775"/>
              <a:ext cx="696908" cy="33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chemeClr val="accent2"/>
                  </a:solidFill>
                  <a:cs typeface="Arial Unicode MS" charset="0"/>
                </a:rPr>
                <a:t>2011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5321" y="4974936"/>
              <a:ext cx="1103304" cy="140816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4290" name="TextBox 1"/>
            <p:cNvSpPr txBox="1">
              <a:spLocks noChangeArrowheads="1"/>
            </p:cNvSpPr>
            <p:nvPr/>
          </p:nvSpPr>
          <p:spPr bwMode="auto">
            <a:xfrm>
              <a:off x="7739969" y="4937868"/>
              <a:ext cx="12370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400"/>
                <a:t>R&amp;D status report</a:t>
              </a:r>
            </a:p>
          </p:txBody>
        </p:sp>
      </p:grpSp>
      <p:grpSp>
        <p:nvGrpSpPr>
          <p:cNvPr id="54283" name="Group 25"/>
          <p:cNvGrpSpPr>
            <a:grpSpLocks/>
          </p:cNvGrpSpPr>
          <p:nvPr/>
        </p:nvGrpSpPr>
        <p:grpSpPr bwMode="auto">
          <a:xfrm>
            <a:off x="6243638" y="4873625"/>
            <a:ext cx="1181100" cy="1712913"/>
            <a:chOff x="7437389" y="1068340"/>
            <a:chExt cx="1382840" cy="2027537"/>
          </a:xfrm>
        </p:grpSpPr>
        <p:grpSp>
          <p:nvGrpSpPr>
            <p:cNvPr id="54284" name="Group 27"/>
            <p:cNvGrpSpPr>
              <a:grpSpLocks/>
            </p:cNvGrpSpPr>
            <p:nvPr/>
          </p:nvGrpSpPr>
          <p:grpSpPr bwMode="auto">
            <a:xfrm>
              <a:off x="7481967" y="1372752"/>
              <a:ext cx="1338262" cy="1723125"/>
              <a:chOff x="2628351" y="1705353"/>
              <a:chExt cx="1338262" cy="172312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52542" y="1705353"/>
                <a:ext cx="1314071" cy="17231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4287" name="TextBox 14"/>
              <p:cNvSpPr txBox="1">
                <a:spLocks noChangeArrowheads="1"/>
              </p:cNvSpPr>
              <p:nvPr/>
            </p:nvSpPr>
            <p:spPr bwMode="auto">
              <a:xfrm>
                <a:off x="2628351" y="1715566"/>
                <a:ext cx="1318047" cy="1420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dirty="0">
                    <a:solidFill>
                      <a:schemeClr val="bg1"/>
                    </a:solidFill>
                    <a:latin typeface="Calibri" charset="0"/>
                  </a:rPr>
                  <a:t>ILC Technical Design </a:t>
                </a:r>
                <a:r>
                  <a:rPr lang="en-GB" sz="1800" dirty="0" smtClean="0">
                    <a:solidFill>
                      <a:schemeClr val="bg1"/>
                    </a:solidFill>
                    <a:latin typeface="Calibri" charset="0"/>
                  </a:rPr>
                  <a:t>Report</a:t>
                </a:r>
                <a:endParaRPr lang="en-GB" sz="1800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</p:grp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7437389" y="1068340"/>
              <a:ext cx="6411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600" b="1">
                  <a:solidFill>
                    <a:schemeClr val="accent2"/>
                  </a:solidFill>
                </a:rPr>
                <a:t>2013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EE1C7-54C4-404D-93E8-C457A7A67E06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D14A9-34DE-F741-BDB5-B694B65D1A18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5791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>
                <a:latin typeface="Arial" charset="0"/>
                <a:cs typeface="Arial Unicode MS" charset="0"/>
              </a:rPr>
              <a:t>GDE Timeline</a:t>
            </a:r>
          </a:p>
        </p:txBody>
      </p:sp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2033588" y="2833688"/>
            <a:ext cx="27686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400"/>
              <a:t>Reference Design Report (RDR)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19063" y="2890838"/>
            <a:ext cx="1973262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Arial Unicode MS" pitchFamily="36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130425" y="3314700"/>
            <a:ext cx="3338513" cy="254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Arial Unicode MS" pitchFamily="36" charset="0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31763" y="2570163"/>
            <a:ext cx="7307262" cy="280987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Arial Unicode MS" pitchFamily="36" charset="0"/>
            </a:endParaRPr>
          </a:p>
        </p:txBody>
      </p:sp>
      <p:sp>
        <p:nvSpPr>
          <p:cNvPr id="59398" name="Text Box 12"/>
          <p:cNvSpPr txBox="1">
            <a:spLocks noChangeArrowheads="1"/>
          </p:cNvSpPr>
          <p:nvPr/>
        </p:nvSpPr>
        <p:spPr bwMode="auto">
          <a:xfrm>
            <a:off x="7427913" y="2489200"/>
            <a:ext cx="123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2000"/>
              <a:t>GDE</a:t>
            </a:r>
          </a:p>
        </p:txBody>
      </p:sp>
      <p:sp>
        <p:nvSpPr>
          <p:cNvPr id="59399" name="Text Box 33"/>
          <p:cNvSpPr txBox="1">
            <a:spLocks noChangeArrowheads="1"/>
          </p:cNvSpPr>
          <p:nvPr/>
        </p:nvSpPr>
        <p:spPr bwMode="auto">
          <a:xfrm>
            <a:off x="6650038" y="3575050"/>
            <a:ext cx="904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2000"/>
              <a:t>TDP 2</a:t>
            </a: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254500" y="3654425"/>
            <a:ext cx="2444750" cy="2635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Arial Unicode MS" pitchFamily="36" charset="0"/>
            </a:endParaRPr>
          </a:p>
        </p:txBody>
      </p:sp>
      <p:pic>
        <p:nvPicPr>
          <p:cNvPr id="13347" name="Picture 35" descr="rdr_volume1_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688" y="3087688"/>
            <a:ext cx="649287" cy="91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9402" name="Group 58"/>
          <p:cNvGrpSpPr>
            <a:grpSpLocks/>
          </p:cNvGrpSpPr>
          <p:nvPr/>
        </p:nvGrpSpPr>
        <p:grpSpPr bwMode="auto">
          <a:xfrm>
            <a:off x="0" y="1144588"/>
            <a:ext cx="8316913" cy="1452562"/>
            <a:chOff x="633413" y="1119757"/>
            <a:chExt cx="8317228" cy="1451994"/>
          </a:xfrm>
        </p:grpSpPr>
        <p:sp>
          <p:nvSpPr>
            <p:cNvPr id="59416" name="Rectangle 14"/>
            <p:cNvSpPr>
              <a:spLocks noChangeArrowheads="1"/>
            </p:cNvSpPr>
            <p:nvPr/>
          </p:nvSpPr>
          <p:spPr bwMode="auto">
            <a:xfrm>
              <a:off x="779463" y="1852613"/>
              <a:ext cx="7488708" cy="4794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17" name="AutoShape 15"/>
            <p:cNvSpPr>
              <a:spLocks noChangeArrowheads="1"/>
            </p:cNvSpPr>
            <p:nvPr/>
          </p:nvSpPr>
          <p:spPr bwMode="auto">
            <a:xfrm>
              <a:off x="8250554" y="1611313"/>
              <a:ext cx="700087" cy="960438"/>
            </a:xfrm>
            <a:prstGeom prst="rightArrow">
              <a:avLst>
                <a:gd name="adj1" fmla="val 50028"/>
                <a:gd name="adj2" fmla="val 6009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18" name="Line 16"/>
            <p:cNvSpPr>
              <a:spLocks noChangeShapeType="1"/>
            </p:cNvSpPr>
            <p:nvPr/>
          </p:nvSpPr>
          <p:spPr bwMode="auto">
            <a:xfrm>
              <a:off x="7953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19" name="Line 17"/>
            <p:cNvSpPr>
              <a:spLocks noChangeShapeType="1"/>
            </p:cNvSpPr>
            <p:nvPr/>
          </p:nvSpPr>
          <p:spPr bwMode="auto">
            <a:xfrm>
              <a:off x="16081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20" name="Line 18"/>
            <p:cNvSpPr>
              <a:spLocks noChangeShapeType="1"/>
            </p:cNvSpPr>
            <p:nvPr/>
          </p:nvSpPr>
          <p:spPr bwMode="auto">
            <a:xfrm>
              <a:off x="24209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21" name="Line 19"/>
            <p:cNvSpPr>
              <a:spLocks noChangeShapeType="1"/>
            </p:cNvSpPr>
            <p:nvPr/>
          </p:nvSpPr>
          <p:spPr bwMode="auto">
            <a:xfrm>
              <a:off x="32353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22" name="Line 20"/>
            <p:cNvSpPr>
              <a:spLocks noChangeShapeType="1"/>
            </p:cNvSpPr>
            <p:nvPr/>
          </p:nvSpPr>
          <p:spPr bwMode="auto">
            <a:xfrm>
              <a:off x="64881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23" name="Text Box 21"/>
            <p:cNvSpPr txBox="1">
              <a:spLocks noChangeArrowheads="1"/>
            </p:cNvSpPr>
            <p:nvPr/>
          </p:nvSpPr>
          <p:spPr bwMode="auto">
            <a:xfrm>
              <a:off x="63341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2005</a:t>
              </a:r>
            </a:p>
          </p:txBody>
        </p:sp>
        <p:sp>
          <p:nvSpPr>
            <p:cNvPr id="5942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2006</a:t>
              </a:r>
            </a:p>
          </p:txBody>
        </p:sp>
        <p:sp>
          <p:nvSpPr>
            <p:cNvPr id="59425" name="Text Box 23"/>
            <p:cNvSpPr txBox="1">
              <a:spLocks noChangeArrowheads="1"/>
            </p:cNvSpPr>
            <p:nvPr/>
          </p:nvSpPr>
          <p:spPr bwMode="auto">
            <a:xfrm>
              <a:off x="2270125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2007</a:t>
              </a:r>
            </a:p>
          </p:txBody>
        </p:sp>
        <p:sp>
          <p:nvSpPr>
            <p:cNvPr id="59426" name="Text Box 24"/>
            <p:cNvSpPr txBox="1">
              <a:spLocks noChangeArrowheads="1"/>
            </p:cNvSpPr>
            <p:nvPr/>
          </p:nvSpPr>
          <p:spPr bwMode="auto">
            <a:xfrm>
              <a:off x="30734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2008</a:t>
              </a:r>
            </a:p>
          </p:txBody>
        </p:sp>
        <p:sp>
          <p:nvSpPr>
            <p:cNvPr id="59427" name="Text Box 25"/>
            <p:cNvSpPr txBox="1">
              <a:spLocks noChangeArrowheads="1"/>
            </p:cNvSpPr>
            <p:nvPr/>
          </p:nvSpPr>
          <p:spPr bwMode="auto">
            <a:xfrm>
              <a:off x="632936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2012</a:t>
              </a:r>
            </a:p>
          </p:txBody>
        </p:sp>
        <p:sp>
          <p:nvSpPr>
            <p:cNvPr id="59428" name="Line 26"/>
            <p:cNvSpPr>
              <a:spLocks noChangeShapeType="1"/>
            </p:cNvSpPr>
            <p:nvPr/>
          </p:nvSpPr>
          <p:spPr bwMode="auto">
            <a:xfrm>
              <a:off x="40481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29" name="Text Box 27"/>
            <p:cNvSpPr txBox="1">
              <a:spLocks noChangeArrowheads="1"/>
            </p:cNvSpPr>
            <p:nvPr/>
          </p:nvSpPr>
          <p:spPr bwMode="auto">
            <a:xfrm>
              <a:off x="386715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2009</a:t>
              </a:r>
            </a:p>
          </p:txBody>
        </p:sp>
        <p:sp>
          <p:nvSpPr>
            <p:cNvPr id="59430" name="Line 28"/>
            <p:cNvSpPr>
              <a:spLocks noChangeShapeType="1"/>
            </p:cNvSpPr>
            <p:nvPr/>
          </p:nvSpPr>
          <p:spPr bwMode="auto">
            <a:xfrm>
              <a:off x="48609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31" name="Text Box 29"/>
            <p:cNvSpPr txBox="1">
              <a:spLocks noChangeArrowheads="1"/>
            </p:cNvSpPr>
            <p:nvPr/>
          </p:nvSpPr>
          <p:spPr bwMode="auto">
            <a:xfrm>
              <a:off x="46990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2010</a:t>
              </a:r>
            </a:p>
          </p:txBody>
        </p:sp>
        <p:sp>
          <p:nvSpPr>
            <p:cNvPr id="59432" name="Line 30"/>
            <p:cNvSpPr>
              <a:spLocks noChangeShapeType="1"/>
            </p:cNvSpPr>
            <p:nvPr/>
          </p:nvSpPr>
          <p:spPr bwMode="auto">
            <a:xfrm>
              <a:off x="56753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33" name="Text Box 31"/>
            <p:cNvSpPr txBox="1">
              <a:spLocks noChangeArrowheads="1"/>
            </p:cNvSpPr>
            <p:nvPr/>
          </p:nvSpPr>
          <p:spPr bwMode="auto">
            <a:xfrm>
              <a:off x="55118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2011</a:t>
              </a:r>
            </a:p>
          </p:txBody>
        </p:sp>
        <p:sp>
          <p:nvSpPr>
            <p:cNvPr id="59434" name="Line 37"/>
            <p:cNvSpPr>
              <a:spLocks noChangeShapeType="1"/>
            </p:cNvSpPr>
            <p:nvPr/>
          </p:nvSpPr>
          <p:spPr bwMode="auto">
            <a:xfrm>
              <a:off x="7302500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35" name="Text Box 38"/>
            <p:cNvSpPr txBox="1">
              <a:spLocks noChangeArrowheads="1"/>
            </p:cNvSpPr>
            <p:nvPr/>
          </p:nvSpPr>
          <p:spPr bwMode="auto">
            <a:xfrm>
              <a:off x="713898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2013</a:t>
              </a:r>
            </a:p>
          </p:txBody>
        </p:sp>
        <p:sp>
          <p:nvSpPr>
            <p:cNvPr id="59436" name="Line 37"/>
            <p:cNvSpPr>
              <a:spLocks noChangeShapeType="1"/>
            </p:cNvSpPr>
            <p:nvPr/>
          </p:nvSpPr>
          <p:spPr bwMode="auto">
            <a:xfrm>
              <a:off x="8094191" y="1455891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437" name="Text Box 38"/>
            <p:cNvSpPr txBox="1">
              <a:spLocks noChangeArrowheads="1"/>
            </p:cNvSpPr>
            <p:nvPr/>
          </p:nvSpPr>
          <p:spPr bwMode="auto">
            <a:xfrm>
              <a:off x="7930680" y="1119757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/>
              <a:r>
                <a:rPr lang="en-GB" sz="2000">
                  <a:solidFill>
                    <a:schemeClr val="accent2"/>
                  </a:solidFill>
                </a:rPr>
                <a:t>2014</a:t>
              </a:r>
            </a:p>
          </p:txBody>
        </p:sp>
      </p:grpSp>
      <p:sp>
        <p:nvSpPr>
          <p:cNvPr id="59403" name="Line 43"/>
          <p:cNvSpPr>
            <a:spLocks noChangeShapeType="1"/>
          </p:cNvSpPr>
          <p:nvPr/>
        </p:nvSpPr>
        <p:spPr bwMode="auto">
          <a:xfrm>
            <a:off x="6680200" y="2413000"/>
            <a:ext cx="0" cy="32289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404" name="Text Box 44"/>
          <p:cNvSpPr txBox="1">
            <a:spLocks noChangeArrowheads="1"/>
          </p:cNvSpPr>
          <p:nvPr/>
        </p:nvSpPr>
        <p:spPr bwMode="auto">
          <a:xfrm>
            <a:off x="6535738" y="5575300"/>
            <a:ext cx="16954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b="1"/>
              <a:t>TDR publication.</a:t>
            </a:r>
            <a:br>
              <a:rPr lang="en-GB" sz="1400" b="1"/>
            </a:br>
            <a:r>
              <a:rPr lang="en-GB" sz="1400" b="1"/>
              <a:t>Ready for Project Submission.</a:t>
            </a:r>
          </a:p>
        </p:txBody>
      </p:sp>
      <p:sp>
        <p:nvSpPr>
          <p:cNvPr id="59406" name="AutoShape 52" descr="LCWS08 and ILC08"/>
          <p:cNvSpPr>
            <a:spLocks noChangeAspect="1" noChangeArrowheads="1"/>
          </p:cNvSpPr>
          <p:nvPr/>
        </p:nvSpPr>
        <p:spPr bwMode="auto">
          <a:xfrm>
            <a:off x="219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9407" name="Straight Connector 53"/>
          <p:cNvCxnSpPr>
            <a:cxnSpLocks noChangeShapeType="1"/>
          </p:cNvCxnSpPr>
          <p:nvPr/>
        </p:nvCxnSpPr>
        <p:spPr bwMode="auto">
          <a:xfrm rot="5400000">
            <a:off x="3167332" y="3683794"/>
            <a:ext cx="5181600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8" name="Text Box 36"/>
          <p:cNvSpPr txBox="1">
            <a:spLocks noChangeArrowheads="1"/>
          </p:cNvSpPr>
          <p:nvPr/>
        </p:nvSpPr>
        <p:spPr bwMode="auto">
          <a:xfrm>
            <a:off x="4832350" y="4824413"/>
            <a:ext cx="4319588" cy="396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2000"/>
              <a:t>LHC physics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863" y="3419475"/>
            <a:ext cx="727075" cy="92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Rectangle 34"/>
          <p:cNvSpPr>
            <a:spLocks noChangeArrowheads="1"/>
          </p:cNvSpPr>
          <p:nvPr/>
        </p:nvSpPr>
        <p:spPr bwMode="auto">
          <a:xfrm rot="10800000">
            <a:off x="6699250" y="3951288"/>
            <a:ext cx="741363" cy="263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Arial Unicode MS" pitchFamily="36" charset="0"/>
            </a:endParaRPr>
          </a:p>
        </p:txBody>
      </p:sp>
      <p:sp>
        <p:nvSpPr>
          <p:cNvPr id="64" name="Rectangle 34"/>
          <p:cNvSpPr>
            <a:spLocks noChangeArrowheads="1"/>
          </p:cNvSpPr>
          <p:nvPr/>
        </p:nvSpPr>
        <p:spPr bwMode="auto">
          <a:xfrm>
            <a:off x="6896100" y="4257675"/>
            <a:ext cx="2247900" cy="263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Arial Unicode MS" pitchFamily="36" charset="0"/>
            </a:endParaRPr>
          </a:p>
        </p:txBody>
      </p:sp>
      <p:sp>
        <p:nvSpPr>
          <p:cNvPr id="59412" name="Text Box 8"/>
          <p:cNvSpPr txBox="1">
            <a:spLocks noChangeArrowheads="1"/>
          </p:cNvSpPr>
          <p:nvPr/>
        </p:nvSpPr>
        <p:spPr bwMode="auto">
          <a:xfrm>
            <a:off x="6865938" y="3914775"/>
            <a:ext cx="24955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400"/>
              <a:t>TDR international review</a:t>
            </a:r>
          </a:p>
        </p:txBody>
      </p:sp>
      <p:sp>
        <p:nvSpPr>
          <p:cNvPr id="59413" name="Text Box 8"/>
          <p:cNvSpPr txBox="1">
            <a:spLocks noChangeArrowheads="1"/>
          </p:cNvSpPr>
          <p:nvPr/>
        </p:nvSpPr>
        <p:spPr bwMode="auto">
          <a:xfrm>
            <a:off x="6410325" y="4217988"/>
            <a:ext cx="273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/>
            <a:r>
              <a:rPr lang="en-GB" sz="1400"/>
              <a:t>Transition to new LC org.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750" y="3830638"/>
            <a:ext cx="636588" cy="82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9526" y="4493514"/>
            <a:ext cx="3506088" cy="16517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GB" sz="2000" dirty="0">
                <a:cs typeface="Arial Unicode MS" charset="0"/>
              </a:rPr>
              <a:t>Beyond 2012</a:t>
            </a:r>
          </a:p>
          <a:p>
            <a:pPr marL="571500" indent="-571500">
              <a:lnSpc>
                <a:spcPct val="60000"/>
              </a:lnSpc>
              <a:buFontTx/>
              <a:buChar char="-"/>
              <a:defRPr/>
            </a:pPr>
            <a:r>
              <a:rPr lang="en-GB" sz="2000" dirty="0">
                <a:cs typeface="Arial Unicode MS" charset="0"/>
              </a:rPr>
              <a:t>Formation of ILC project</a:t>
            </a:r>
          </a:p>
          <a:p>
            <a:pPr marL="571500" indent="-571500">
              <a:lnSpc>
                <a:spcPct val="60000"/>
              </a:lnSpc>
              <a:buFontTx/>
              <a:buChar char="-"/>
              <a:defRPr/>
            </a:pPr>
            <a:r>
              <a:rPr lang="en-GB" sz="2000" dirty="0">
                <a:cs typeface="Arial Unicode MS" charset="0"/>
              </a:rPr>
              <a:t>Funding </a:t>
            </a:r>
          </a:p>
          <a:p>
            <a:pPr marL="571500" indent="-571500">
              <a:lnSpc>
                <a:spcPct val="60000"/>
              </a:lnSpc>
              <a:buFontTx/>
              <a:buChar char="-"/>
              <a:defRPr/>
            </a:pPr>
            <a:r>
              <a:rPr lang="en-GB" sz="2000" dirty="0">
                <a:cs typeface="Arial Unicode MS" charset="0"/>
              </a:rPr>
              <a:t>Site selection</a:t>
            </a:r>
          </a:p>
          <a:p>
            <a:pPr marL="571500" indent="-571500">
              <a:lnSpc>
                <a:spcPct val="60000"/>
              </a:lnSpc>
              <a:buFontTx/>
              <a:buChar char="-"/>
              <a:defRPr/>
            </a:pPr>
            <a:r>
              <a:rPr lang="en-GB" sz="2000" i="1" dirty="0" err="1">
                <a:cs typeface="Arial Unicode MS" charset="0"/>
              </a:rPr>
              <a:t>etc</a:t>
            </a:r>
            <a:endParaRPr lang="en-GB" sz="2000" i="1" dirty="0">
              <a:cs typeface="Arial Unicode MS" charset="0"/>
            </a:endParaRPr>
          </a:p>
        </p:txBody>
      </p:sp>
      <p:sp>
        <p:nvSpPr>
          <p:cNvPr id="59405" name="Text Box 8"/>
          <p:cNvSpPr txBox="1">
            <a:spLocks noChangeArrowheads="1"/>
          </p:cNvSpPr>
          <p:nvPr/>
        </p:nvSpPr>
        <p:spPr bwMode="auto">
          <a:xfrm>
            <a:off x="5478459" y="3276072"/>
            <a:ext cx="2495550" cy="30797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400" dirty="0"/>
              <a:t>Tech. Design Phase (TDP)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3628" y="5682075"/>
            <a:ext cx="2283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We Are here ➨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510F-8B8C-BF48-803C-A2CE5FE9E092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73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Arial Unicode MS" charset="0"/>
              </a:rPr>
              <a:t>International Linear Collider</a:t>
            </a:r>
          </a:p>
        </p:txBody>
      </p:sp>
      <p:sp>
        <p:nvSpPr>
          <p:cNvPr id="53250" name="Content Placeholder 7"/>
          <p:cNvSpPr>
            <a:spLocks noGrp="1"/>
          </p:cNvSpPr>
          <p:nvPr>
            <p:ph idx="1"/>
          </p:nvPr>
        </p:nvSpPr>
        <p:spPr>
          <a:xfrm>
            <a:off x="4478338" y="1101725"/>
            <a:ext cx="4665662" cy="5348288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 Unicode MS" charset="0"/>
              </a:rPr>
              <a:t>200-500 GeV </a:t>
            </a:r>
            <a:r>
              <a:rPr lang="en-US" sz="2400" dirty="0" err="1">
                <a:latin typeface="Arial" charset="0"/>
                <a:cs typeface="Arial Unicode MS" charset="0"/>
              </a:rPr>
              <a:t>E</a:t>
            </a:r>
            <a:r>
              <a:rPr lang="en-US" sz="2400" baseline="-25000" dirty="0" err="1">
                <a:latin typeface="Arial" charset="0"/>
                <a:cs typeface="Arial Unicode MS" charset="0"/>
              </a:rPr>
              <a:t>cm</a:t>
            </a:r>
            <a:r>
              <a:rPr lang="en-US" sz="2400" dirty="0">
                <a:latin typeface="Arial" charset="0"/>
                <a:cs typeface="Arial Unicode MS" charset="0"/>
              </a:rPr>
              <a:t> </a:t>
            </a:r>
            <a:r>
              <a:rPr lang="en-US" sz="2400" dirty="0" err="1">
                <a:latin typeface="Arial" charset="0"/>
                <a:cs typeface="Arial Unicode MS" charset="0"/>
              </a:rPr>
              <a:t>e</a:t>
            </a:r>
            <a:r>
              <a:rPr lang="en-US" sz="2400" baseline="30000" dirty="0" err="1">
                <a:latin typeface="Arial" charset="0"/>
                <a:cs typeface="Arial Unicode MS" charset="0"/>
              </a:rPr>
              <a:t>+</a:t>
            </a:r>
            <a:r>
              <a:rPr lang="en-US" sz="2400" dirty="0" err="1">
                <a:latin typeface="Arial" charset="0"/>
                <a:cs typeface="Arial Unicode MS" charset="0"/>
              </a:rPr>
              <a:t>e</a:t>
            </a:r>
            <a:r>
              <a:rPr lang="en-US" sz="2400" baseline="30000" dirty="0">
                <a:latin typeface="Symbol" charset="0"/>
                <a:cs typeface="Symbol" charset="0"/>
              </a:rPr>
              <a:t>-</a:t>
            </a:r>
            <a:r>
              <a:rPr lang="en-US" sz="2400" dirty="0">
                <a:latin typeface="Arial" charset="0"/>
                <a:cs typeface="Arial Unicode MS" charset="0"/>
              </a:rPr>
              <a:t> collider </a:t>
            </a:r>
            <a:r>
              <a:rPr lang="en-US" sz="2400" dirty="0" smtClean="0">
                <a:latin typeface="Arial" charset="0"/>
                <a:cs typeface="Arial Unicode MS" charset="0"/>
              </a:rPr>
              <a:t>L </a:t>
            </a:r>
            <a:r>
              <a:rPr lang="en-US" sz="2400" dirty="0">
                <a:latin typeface="Arial" charset="0"/>
                <a:cs typeface="Arial Unicode MS" charset="0"/>
              </a:rPr>
              <a:t>~2×10</a:t>
            </a:r>
            <a:r>
              <a:rPr lang="en-US" sz="2400" baseline="30000" dirty="0">
                <a:latin typeface="Arial" charset="0"/>
                <a:cs typeface="Arial Unicode MS" charset="0"/>
              </a:rPr>
              <a:t>34</a:t>
            </a:r>
            <a:r>
              <a:rPr lang="en-US" sz="2400" dirty="0">
                <a:latin typeface="Arial" charset="0"/>
                <a:cs typeface="Arial Unicode MS" charset="0"/>
              </a:rPr>
              <a:t> cm</a:t>
            </a:r>
            <a:r>
              <a:rPr lang="en-US" sz="2400" baseline="30000" dirty="0">
                <a:latin typeface="Arial" charset="0"/>
                <a:cs typeface="Arial Unicode MS" charset="0"/>
              </a:rPr>
              <a:t>-2</a:t>
            </a:r>
            <a:r>
              <a:rPr lang="en-US" sz="2400" dirty="0">
                <a:latin typeface="Arial" charset="0"/>
                <a:cs typeface="Arial Unicode MS" charset="0"/>
              </a:rPr>
              <a:t>s</a:t>
            </a:r>
            <a:r>
              <a:rPr lang="en-US" sz="2400" baseline="30000" dirty="0">
                <a:latin typeface="Arial" charset="0"/>
                <a:cs typeface="Arial Unicode MS" charset="0"/>
              </a:rPr>
              <a:t>-1</a:t>
            </a:r>
          </a:p>
          <a:p>
            <a:pPr lvl="1"/>
            <a:r>
              <a:rPr lang="en-US" sz="1600" dirty="0">
                <a:latin typeface="Arial" charset="0"/>
                <a:ea typeface="Arial Unicode MS" charset="0"/>
                <a:cs typeface="Arial Unicode MS" charset="0"/>
              </a:rPr>
              <a:t>upgrade: ~1 </a:t>
            </a:r>
            <a:r>
              <a:rPr lang="en-US" sz="1600" dirty="0" err="1" smtClean="0">
                <a:latin typeface="Arial" charset="0"/>
                <a:ea typeface="Arial Unicode MS" charset="0"/>
                <a:cs typeface="Arial Unicode MS" charset="0"/>
              </a:rPr>
              <a:t>TeV</a:t>
            </a:r>
            <a:endParaRPr lang="en-US" sz="1600" dirty="0" smtClean="0">
              <a:latin typeface="Arial" charset="0"/>
              <a:ea typeface="Arial Unicode MS" charset="0"/>
              <a:cs typeface="Arial Unicode MS" charset="0"/>
            </a:endParaRPr>
          </a:p>
          <a:p>
            <a:pPr lvl="1"/>
            <a:endParaRPr lang="en-US" dirty="0"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en-US" sz="2400" dirty="0" smtClean="0">
                <a:latin typeface="Arial" charset="0"/>
                <a:cs typeface="Arial Unicode MS" charset="0"/>
              </a:rPr>
              <a:t>SCRF </a:t>
            </a:r>
            <a:r>
              <a:rPr lang="en-US" sz="2400" dirty="0">
                <a:latin typeface="Arial" charset="0"/>
                <a:cs typeface="Arial Unicode MS" charset="0"/>
              </a:rPr>
              <a:t>“TESLA” Technology</a:t>
            </a:r>
          </a:p>
          <a:p>
            <a:pPr lvl="1"/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1.3GHz SCRF with 31.5 MV/m</a:t>
            </a:r>
          </a:p>
          <a:p>
            <a:pPr lvl="1"/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~</a:t>
            </a:r>
            <a:r>
              <a:rPr lang="en-US" sz="1800" dirty="0" smtClean="0">
                <a:latin typeface="Arial" charset="0"/>
                <a:ea typeface="Arial Unicode MS" charset="0"/>
                <a:cs typeface="Arial Unicode MS" charset="0"/>
              </a:rPr>
              <a:t>18,000 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cavities</a:t>
            </a:r>
          </a:p>
          <a:p>
            <a:pPr lvl="1"/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~1,700 </a:t>
            </a:r>
            <a:r>
              <a:rPr lang="en-US" sz="1800" dirty="0" smtClean="0">
                <a:latin typeface="Arial" charset="0"/>
                <a:ea typeface="Arial Unicode MS" charset="0"/>
                <a:cs typeface="Arial Unicode MS" charset="0"/>
              </a:rPr>
              <a:t>cryomodules</a:t>
            </a:r>
          </a:p>
          <a:p>
            <a:pPr lvl="1"/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en-US" sz="2400" dirty="0">
                <a:latin typeface="Arial" charset="0"/>
                <a:cs typeface="Arial Unicode MS" charset="0"/>
              </a:rPr>
              <a:t>Developed as a truly global collaboration</a:t>
            </a:r>
          </a:p>
          <a:p>
            <a:pPr lvl="1"/>
            <a:r>
              <a:rPr lang="en-US" sz="1800" b="1" dirty="0">
                <a:latin typeface="Arial" charset="0"/>
                <a:ea typeface="Arial Unicode MS" charset="0"/>
                <a:cs typeface="Arial Unicode MS" charset="0"/>
              </a:rPr>
              <a:t>G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lobal </a:t>
            </a:r>
            <a:r>
              <a:rPr lang="en-US" sz="1800" b="1" dirty="0">
                <a:latin typeface="Arial" charset="0"/>
                <a:ea typeface="Arial Unicode MS" charset="0"/>
                <a:cs typeface="Arial Unicode MS" charset="0"/>
              </a:rPr>
              <a:t>D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esign </a:t>
            </a:r>
            <a:r>
              <a:rPr lang="en-US" sz="1800" b="1" dirty="0">
                <a:latin typeface="Arial" charset="0"/>
                <a:ea typeface="Arial Unicode MS" charset="0"/>
                <a:cs typeface="Arial Unicode MS" charset="0"/>
              </a:rPr>
              <a:t>E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ffort – </a:t>
            </a:r>
            <a:r>
              <a:rPr lang="en-US" sz="1800" b="1" dirty="0">
                <a:latin typeface="Arial" charset="0"/>
                <a:ea typeface="Arial Unicode MS" charset="0"/>
                <a:cs typeface="Arial Unicode MS" charset="0"/>
              </a:rPr>
              <a:t>GDE</a:t>
            </a: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pPr lvl="1"/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~130 institutes</a:t>
            </a:r>
          </a:p>
          <a:p>
            <a:pPr lvl="1"/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http://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www.linearcollider.org</a:t>
            </a: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endParaRPr lang="en-US" sz="2400" dirty="0">
              <a:latin typeface="Arial" charset="0"/>
              <a:cs typeface="Arial Unicode MS" charset="0"/>
            </a:endParaRPr>
          </a:p>
          <a:p>
            <a:endParaRPr lang="en-US" sz="2400" dirty="0">
              <a:latin typeface="Arial" charset="0"/>
              <a:cs typeface="Arial Unicode MS" charset="0"/>
            </a:endParaRPr>
          </a:p>
          <a:p>
            <a:pPr lvl="1"/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endParaRPr lang="en-US" sz="2400" dirty="0">
              <a:latin typeface="Arial" charset="0"/>
              <a:cs typeface="Arial Unicode MS" charset="0"/>
            </a:endParaRPr>
          </a:p>
        </p:txBody>
      </p:sp>
      <p:pic>
        <p:nvPicPr>
          <p:cNvPr id="53251" name="Picture 2" descr="Figure-4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25" y="1116013"/>
            <a:ext cx="2316163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T4CM_iso_fu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3425" y="1046163"/>
            <a:ext cx="24336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3" descr="DE0083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25525" y="3935413"/>
            <a:ext cx="38433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B4B3-00A0-354A-A8B7-7320F4B9291D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80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261225" cy="914400"/>
          </a:xfrm>
        </p:spPr>
        <p:txBody>
          <a:bodyPr/>
          <a:lstStyle/>
          <a:p>
            <a:r>
              <a:rPr lang="en-GB" sz="3200" dirty="0" smtClean="0"/>
              <a:t>2008-2012: Risk Mitigating R&amp;D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5497513" cy="48006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35 MV/m Cavity gradient</a:t>
            </a:r>
          </a:p>
          <a:p>
            <a:pPr lvl="1"/>
            <a:r>
              <a:rPr lang="en-GB" dirty="0" smtClean="0"/>
              <a:t>achieving routinely (yield)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31.5 MV/m Cryomodule</a:t>
            </a:r>
          </a:p>
          <a:p>
            <a:pPr lvl="1"/>
            <a:r>
              <a:rPr lang="en-GB" dirty="0" smtClean="0"/>
              <a:t>RF performance (without beam)</a:t>
            </a:r>
          </a:p>
          <a:p>
            <a:pPr lvl="1"/>
            <a:r>
              <a:rPr lang="en-GB" dirty="0" smtClean="0"/>
              <a:t>cost effective development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String (integration) tests</a:t>
            </a:r>
          </a:p>
          <a:p>
            <a:pPr lvl="1"/>
            <a:r>
              <a:rPr lang="en-GB" dirty="0" smtClean="0"/>
              <a:t>with beam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(Positron) Damping Ring electron cloud (EC)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10" name="Picture 13" descr="DE0083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22836" y="1613131"/>
            <a:ext cx="2073275" cy="35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564" y="2446988"/>
            <a:ext cx="1913552" cy="127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3" descr="IMG_6376"/>
          <p:cNvPicPr>
            <a:picLocks noChangeAspect="1" noChangeArrowheads="1"/>
          </p:cNvPicPr>
          <p:nvPr/>
        </p:nvPicPr>
        <p:blipFill>
          <a:blip r:embed="rId4"/>
          <a:srcRect l="19095" t="9162"/>
          <a:stretch>
            <a:fillRect/>
          </a:stretch>
        </p:blipFill>
        <p:spPr bwMode="auto">
          <a:xfrm>
            <a:off x="7232514" y="3539965"/>
            <a:ext cx="1776498" cy="154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5" b="13646"/>
          <a:stretch>
            <a:fillRect/>
          </a:stretch>
        </p:blipFill>
        <p:spPr bwMode="auto">
          <a:xfrm>
            <a:off x="5453063" y="5289550"/>
            <a:ext cx="3232150" cy="8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366F-026A-EC48-BC57-D1E1F5F6485A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77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SCRF Gradient</a:t>
            </a:r>
            <a:endParaRPr lang="en-GB" dirty="0"/>
          </a:p>
        </p:txBody>
      </p:sp>
      <p:pic>
        <p:nvPicPr>
          <p:cNvPr id="24580" name="Picture 5" descr="A superconducting TESLA cavit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93" y="5149902"/>
            <a:ext cx="49291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9725"/>
            <a:ext cx="6400800" cy="4041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6119775" y="1941681"/>
            <a:ext cx="72700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874392" y="1693220"/>
            <a:ext cx="160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2012 Goal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 bwMode="auto">
          <a:xfrm>
            <a:off x="4803792" y="1840457"/>
            <a:ext cx="184045" cy="18404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366943" y="3825876"/>
            <a:ext cx="2618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Database containing worldwide results.</a:t>
            </a:r>
          </a:p>
          <a:p>
            <a:r>
              <a:rPr lang="en-GB" sz="2000" dirty="0" smtClean="0"/>
              <a:t>Maintained by international team</a:t>
            </a:r>
          </a:p>
          <a:p>
            <a:r>
              <a:rPr lang="en-GB" sz="2000" dirty="0" smtClean="0"/>
              <a:t>“Qualified” vendors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32C9-7969-3143-9579-6293BD7818E5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5794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8066" y="1973489"/>
            <a:ext cx="42452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/>
                <a:cs typeface="Edwardian Script ITC"/>
              </a:rPr>
              <a:t>The Past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dwardian Script ITC"/>
              <a:cs typeface="Edwardian Script IT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25" y="1474283"/>
            <a:ext cx="4242875" cy="413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498EF-DF26-BE4B-A80B-C1E4F25A251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2CE9-8230-8D49-91DB-957836C87CD7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429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2664" y="4384793"/>
            <a:ext cx="2813572" cy="1787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Development &amp;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3" y="1270375"/>
            <a:ext cx="4028779" cy="4800600"/>
          </a:xfrm>
        </p:spPr>
        <p:txBody>
          <a:bodyPr/>
          <a:lstStyle/>
          <a:p>
            <a:r>
              <a:rPr lang="en-US" sz="2400" dirty="0" smtClean="0"/>
              <a:t>KEK: STF (S1-Global)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FNAL: NML Facility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DESY: FLASH &amp; XFEL</a:t>
            </a:r>
            <a:endParaRPr lang="en-US" sz="2000" dirty="0" smtClean="0"/>
          </a:p>
          <a:p>
            <a:pPr lvl="1"/>
            <a:r>
              <a:rPr lang="en-US" sz="2000" dirty="0" smtClean="0"/>
              <a:t>including prototype module ACC7 in FLASH (~30MV/m)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027" y="4953914"/>
            <a:ext cx="2297274" cy="165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MG_369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543" y="2492376"/>
            <a:ext cx="2709332" cy="203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584" y="1065862"/>
            <a:ext cx="2567285" cy="171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30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4D50-A6C9-AE4D-A9A2-EEB02DC86C2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881477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S1-Global @ KEK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3532190" cy="4800600"/>
          </a:xfrm>
        </p:spPr>
        <p:txBody>
          <a:bodyPr/>
          <a:lstStyle/>
          <a:p>
            <a:r>
              <a:rPr lang="en-US" dirty="0" smtClean="0"/>
              <a:t>S1 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91" y="1206969"/>
            <a:ext cx="8640002" cy="278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1" y="4115749"/>
            <a:ext cx="2788356" cy="185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595" y="4115749"/>
            <a:ext cx="2788356" cy="185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535" y="4115749"/>
            <a:ext cx="2788357" cy="18589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673B-8545-BF48-90C4-6256B349531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71487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992" y="151396"/>
            <a:ext cx="7681342" cy="685800"/>
          </a:xfrm>
        </p:spPr>
        <p:txBody>
          <a:bodyPr/>
          <a:lstStyle/>
          <a:p>
            <a:r>
              <a:rPr lang="en-US" dirty="0" smtClean="0">
                <a:latin typeface="Arial Rounded MT Bold" pitchFamily="34" charset="0"/>
                <a:ea typeface="ＭＳ Ｐゴシック" pitchFamily="34" charset="-128"/>
              </a:rPr>
              <a:t>FNAL: NML Status and Expansion</a:t>
            </a:r>
          </a:p>
        </p:txBody>
      </p:sp>
      <p:sp>
        <p:nvSpPr>
          <p:cNvPr id="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533400" cy="361950"/>
          </a:xfrm>
          <a:prstGeom prst="rect">
            <a:avLst/>
          </a:prstGeom>
          <a:noFill/>
        </p:spPr>
        <p:txBody>
          <a:bodyPr/>
          <a:lstStyle/>
          <a:p>
            <a:fld id="{2F9F8B28-62FE-4194-AC21-3113A34D6501}" type="slidenum">
              <a:rPr lang="en-US" smtClean="0"/>
              <a:pPr/>
              <a:t>32</a:t>
            </a:fld>
            <a:endParaRPr lang="en-US" dirty="0" smtClean="0"/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228600" y="5553075"/>
            <a:ext cx="2133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r>
              <a:rPr lang="en-US" sz="1400" b="1" dirty="0" smtClean="0">
                <a:solidFill>
                  <a:srgbClr val="CC0000"/>
                </a:solidFill>
                <a:ea typeface="ＭＳ Ｐゴシック" pitchFamily="28" charset="-128"/>
              </a:rPr>
              <a:t>Phase 1 NML Building</a:t>
            </a:r>
            <a:endParaRPr lang="en-US" sz="1200" dirty="0">
              <a:solidFill>
                <a:srgbClr val="CC0000"/>
              </a:solidFill>
              <a:ea typeface="ＭＳ Ｐゴシック" pitchFamily="28" charset="-128"/>
            </a:endParaRPr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>
            <a:off x="990600" y="4876800"/>
            <a:ext cx="381000" cy="609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endParaRPr lang="en-US" sz="2400" dirty="0">
              <a:solidFill>
                <a:srgbClr val="EAEAEA"/>
              </a:solidFill>
              <a:ea typeface="ＭＳ Ｐゴシック" pitchFamily="28" charset="-128"/>
            </a:endParaRPr>
          </a:p>
        </p:txBody>
      </p:sp>
      <p:pic>
        <p:nvPicPr>
          <p:cNvPr id="47111" name="Picture 15" descr="extension_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88392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17"/>
          <p:cNvSpPr>
            <a:spLocks noChangeArrowheads="1"/>
          </p:cNvSpPr>
          <p:nvPr/>
        </p:nvSpPr>
        <p:spPr bwMode="auto">
          <a:xfrm>
            <a:off x="0" y="2743200"/>
            <a:ext cx="4800600" cy="2057400"/>
          </a:xfrm>
          <a:prstGeom prst="rect">
            <a:avLst/>
          </a:prstGeom>
          <a:solidFill>
            <a:srgbClr val="F41908">
              <a:alpha val="0"/>
            </a:srgbClr>
          </a:solidFill>
          <a:ln w="28575">
            <a:solidFill>
              <a:srgbClr val="F41908"/>
            </a:solidFill>
            <a:prstDash val="dashDot"/>
            <a:round/>
            <a:headEnd/>
            <a:tailEnd/>
          </a:ln>
        </p:spPr>
        <p:txBody>
          <a:bodyPr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endParaRPr lang="en-US" sz="2400" dirty="0">
              <a:solidFill>
                <a:srgbClr val="EAEAEA"/>
              </a:solidFill>
              <a:ea typeface="ＭＳ Ｐゴシック" pitchFamily="28" charset="-128"/>
            </a:endParaRPr>
          </a:p>
        </p:txBody>
      </p:sp>
      <p:sp>
        <p:nvSpPr>
          <p:cNvPr id="47113" name="TextBox 18"/>
          <p:cNvSpPr txBox="1">
            <a:spLocks noChangeArrowheads="1"/>
          </p:cNvSpPr>
          <p:nvPr/>
        </p:nvSpPr>
        <p:spPr bwMode="auto">
          <a:xfrm>
            <a:off x="3200400" y="5181600"/>
            <a:ext cx="5791200" cy="855619"/>
          </a:xfrm>
          <a:prstGeom prst="rect">
            <a:avLst/>
          </a:prstGeom>
          <a:solidFill>
            <a:srgbClr val="FFFF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r>
              <a:rPr lang="en-US" sz="1600" b="1" dirty="0">
                <a:solidFill>
                  <a:srgbClr val="008000"/>
                </a:solidFill>
                <a:ea typeface="ＭＳ Ｐゴシック" pitchFamily="28" charset="-128"/>
              </a:rPr>
              <a:t>New Underground Tunnel Expansion</a:t>
            </a:r>
          </a:p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r>
              <a:rPr lang="en-US" sz="1400" dirty="0" smtClean="0">
                <a:solidFill>
                  <a:srgbClr val="008000"/>
                </a:solidFill>
                <a:ea typeface="ＭＳ Ｐゴシック" pitchFamily="28" charset="-128"/>
              </a:rPr>
              <a:t>(</a:t>
            </a:r>
            <a:r>
              <a:rPr lang="en-US" sz="1400" dirty="0">
                <a:solidFill>
                  <a:srgbClr val="008000"/>
                </a:solidFill>
                <a:ea typeface="ＭＳ Ｐゴシック" pitchFamily="28" charset="-128"/>
              </a:rPr>
              <a:t>Space </a:t>
            </a:r>
            <a:r>
              <a:rPr lang="en-US" sz="1400" dirty="0" smtClean="0">
                <a:solidFill>
                  <a:srgbClr val="008000"/>
                </a:solidFill>
                <a:ea typeface="ＭＳ Ｐゴシック" pitchFamily="28" charset="-128"/>
              </a:rPr>
              <a:t>for up to </a:t>
            </a:r>
            <a:r>
              <a:rPr lang="en-US" sz="1400" dirty="0">
                <a:solidFill>
                  <a:srgbClr val="008000"/>
                </a:solidFill>
                <a:ea typeface="ＭＳ Ｐゴシック" pitchFamily="28" charset="-128"/>
              </a:rPr>
              <a:t>6 Cryomodules (2 RF Units), AARD Test Beam Lines</a:t>
            </a:r>
            <a:r>
              <a:rPr lang="en-US" sz="1400" dirty="0" smtClean="0">
                <a:solidFill>
                  <a:srgbClr val="008000"/>
                </a:solidFill>
                <a:ea typeface="ＭＳ Ｐゴシック" pitchFamily="28" charset="-128"/>
              </a:rPr>
              <a:t>)</a:t>
            </a:r>
          </a:p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r>
              <a:rPr lang="en-US" sz="1400" dirty="0" smtClean="0">
                <a:solidFill>
                  <a:srgbClr val="008000"/>
                </a:solidFill>
                <a:ea typeface="ＭＳ Ｐゴシック" pitchFamily="28" charset="-128"/>
              </a:rPr>
              <a:t>Civil construction complete (doubles tunnel length to 160 M)</a:t>
            </a:r>
            <a:endParaRPr lang="en-US" sz="1400" dirty="0">
              <a:solidFill>
                <a:srgbClr val="008000"/>
              </a:solidFill>
              <a:ea typeface="ＭＳ Ｐゴシック" pitchFamily="28" charset="-128"/>
            </a:endParaRPr>
          </a:p>
        </p:txBody>
      </p:sp>
      <p:cxnSp>
        <p:nvCxnSpPr>
          <p:cNvPr id="47114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5905500" y="4762500"/>
            <a:ext cx="533400" cy="3048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ash"/>
            <a:round/>
            <a:headEnd/>
            <a:tailEnd/>
          </a:ln>
        </p:spPr>
      </p:cxnSp>
      <p:sp>
        <p:nvSpPr>
          <p:cNvPr id="47115" name="Oval 21"/>
          <p:cNvSpPr>
            <a:spLocks noChangeArrowheads="1"/>
          </p:cNvSpPr>
          <p:nvPr/>
        </p:nvSpPr>
        <p:spPr bwMode="auto">
          <a:xfrm>
            <a:off x="4800600" y="2438400"/>
            <a:ext cx="4191000" cy="2133600"/>
          </a:xfrm>
          <a:prstGeom prst="ellipse">
            <a:avLst/>
          </a:prstGeom>
          <a:solidFill>
            <a:srgbClr val="008000">
              <a:alpha val="0"/>
            </a:srgbClr>
          </a:solidFill>
          <a:ln w="28575">
            <a:solidFill>
              <a:srgbClr val="008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endParaRPr lang="en-US" sz="2400" dirty="0">
              <a:solidFill>
                <a:srgbClr val="EAEAEA"/>
              </a:solidFill>
              <a:ea typeface="ＭＳ Ｐゴシック" pitchFamily="28" charset="-128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876800" y="3124200"/>
            <a:ext cx="1447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629400" y="3124200"/>
            <a:ext cx="1752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876800" y="3581400"/>
            <a:ext cx="2057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934200" y="4038600"/>
            <a:ext cx="1066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8153400" y="4038600"/>
            <a:ext cx="38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82000" y="3048000"/>
            <a:ext cx="533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6211094" y="3009106"/>
            <a:ext cx="228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706394" y="3809206"/>
            <a:ext cx="457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8344694" y="3847306"/>
            <a:ext cx="38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8611394" y="3352006"/>
            <a:ext cx="609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8344694" y="3085306"/>
            <a:ext cx="76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515894" y="3009106"/>
            <a:ext cx="228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6200000" flipH="1">
            <a:off x="8001000" y="41910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7925594" y="4114006"/>
            <a:ext cx="152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467600" y="4343400"/>
            <a:ext cx="685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5400000">
            <a:off x="7354094" y="4228306"/>
            <a:ext cx="228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467600" y="4114800"/>
            <a:ext cx="457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 flipH="1" flipV="1">
            <a:off x="7887494" y="4152106"/>
            <a:ext cx="76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8305800" y="3657600"/>
            <a:ext cx="609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6324600" y="2895600"/>
            <a:ext cx="304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20574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8956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7338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5720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4102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2484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28800" y="2971800"/>
            <a:ext cx="990600" cy="533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810000" y="1676400"/>
            <a:ext cx="26670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r>
              <a:rPr lang="en-US" sz="1400" b="1" dirty="0" smtClean="0">
                <a:solidFill>
                  <a:srgbClr val="CC0000"/>
                </a:solidFill>
                <a:ea typeface="ＭＳ Ｐゴシック" pitchFamily="28" charset="-128"/>
              </a:rPr>
              <a:t>CM1: cold and operational</a:t>
            </a:r>
            <a:endParaRPr lang="en-US" sz="1200" dirty="0">
              <a:solidFill>
                <a:srgbClr val="CC0000"/>
              </a:solidFill>
              <a:ea typeface="ＭＳ Ｐゴシック" pitchFamily="28" charset="-128"/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2514600" y="1981200"/>
            <a:ext cx="1295400" cy="990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endParaRPr lang="en-US" sz="2400" dirty="0">
              <a:solidFill>
                <a:srgbClr val="EAEAEA"/>
              </a:solidFill>
              <a:ea typeface="ＭＳ Ｐゴシック" pitchFamily="28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914400" y="3200400"/>
            <a:ext cx="762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838200" y="31242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457200" y="1743075"/>
            <a:ext cx="26670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r>
              <a:rPr lang="en-US" sz="1400" b="1" dirty="0" smtClean="0">
                <a:solidFill>
                  <a:srgbClr val="CC0000"/>
                </a:solidFill>
                <a:ea typeface="ＭＳ Ｐゴシック" pitchFamily="28" charset="-128"/>
              </a:rPr>
              <a:t>Capture Cavity II operational</a:t>
            </a:r>
            <a:endParaRPr lang="en-US" sz="1200" dirty="0">
              <a:solidFill>
                <a:srgbClr val="CC0000"/>
              </a:solidFill>
              <a:ea typeface="ＭＳ Ｐゴシック" pitchFamily="28" charset="-128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762000" y="3200400"/>
            <a:ext cx="762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EAEAEA"/>
              </a:solidFill>
              <a:ea typeface="ＭＳ Ｐゴシック" pitchFamily="80" charset="-128"/>
            </a:endParaRPr>
          </a:p>
        </p:txBody>
      </p:sp>
      <p:sp>
        <p:nvSpPr>
          <p:cNvPr id="63" name="Line 6"/>
          <p:cNvSpPr>
            <a:spLocks noChangeShapeType="1"/>
          </p:cNvSpPr>
          <p:nvPr/>
        </p:nvSpPr>
        <p:spPr bwMode="auto">
          <a:xfrm>
            <a:off x="457200" y="2057400"/>
            <a:ext cx="457200" cy="1066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</a:pPr>
            <a:endParaRPr lang="en-US" sz="2400" dirty="0">
              <a:solidFill>
                <a:srgbClr val="EAEAEA"/>
              </a:solidFill>
              <a:ea typeface="ＭＳ Ｐゴシック" pitchFamily="28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569E-74C5-6144-A7B6-F6A33455657A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20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877344" y="-152400"/>
            <a:ext cx="6809456" cy="1143000"/>
          </a:xfrm>
        </p:spPr>
        <p:txBody>
          <a:bodyPr/>
          <a:lstStyle/>
          <a:p>
            <a:r>
              <a:rPr lang="en-US" dirty="0" smtClean="0">
                <a:latin typeface="Arial Rounded MT Bold" charset="0"/>
              </a:rPr>
              <a:t>NML: RF Unit Test Facility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304800"/>
          </a:xfrm>
          <a:prstGeom prst="rect">
            <a:avLst/>
          </a:prstGeom>
        </p:spPr>
        <p:txBody>
          <a:bodyPr/>
          <a:lstStyle/>
          <a:p>
            <a:fld id="{AF611418-B91E-4E32-BFE9-78381BF4D105}" type="slidenum">
              <a:rPr lang="en-US" smtClean="0"/>
              <a:pPr/>
              <a:t>33</a:t>
            </a:fld>
            <a:endParaRPr lang="en-US" dirty="0">
              <a:solidFill>
                <a:srgbClr val="EAEAEA"/>
              </a:solidFill>
              <a:latin typeface="Times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24600"/>
            <a:ext cx="533400" cy="361950"/>
          </a:xfrm>
          <a:prstGeom prst="rect">
            <a:avLst/>
          </a:prstGeom>
          <a:noFill/>
        </p:spPr>
        <p:txBody>
          <a:bodyPr/>
          <a:lstStyle/>
          <a:p>
            <a:fld id="{2F9F8B28-62FE-4194-AC21-3113A34D6501}" type="slidenum">
              <a:rPr lang="en-US" smtClean="0"/>
              <a:pPr/>
              <a:t>33</a:t>
            </a:fld>
            <a:endParaRPr lang="en-US" dirty="0" smtClean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146" y="1022594"/>
            <a:ext cx="8216271" cy="530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3733800" cy="209328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460254" y="5709017"/>
            <a:ext cx="2298700" cy="480131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i="1" dirty="0">
                <a:solidFill>
                  <a:srgbClr val="FF0000"/>
                </a:solidFill>
                <a:latin typeface="Arial Unicode MS" pitchFamily="34" charset="-128"/>
                <a:ea typeface="ＭＳ Ｐゴシック" pitchFamily="28" charset="-128"/>
              </a:rPr>
              <a:t>1st </a:t>
            </a:r>
            <a:r>
              <a:rPr lang="en-US" sz="1400" i="1" dirty="0" err="1">
                <a:solidFill>
                  <a:srgbClr val="FF0000"/>
                </a:solidFill>
                <a:latin typeface="Arial Unicode MS" pitchFamily="34" charset="-128"/>
                <a:ea typeface="ＭＳ Ｐゴシック" pitchFamily="28" charset="-128"/>
              </a:rPr>
              <a:t>Cryomodule</a:t>
            </a:r>
            <a:r>
              <a:rPr lang="en-US" sz="1400" i="1" dirty="0">
                <a:solidFill>
                  <a:srgbClr val="FF0000"/>
                </a:solidFill>
                <a:latin typeface="Arial Unicode MS" pitchFamily="34" charset="-128"/>
                <a:ea typeface="ＭＳ Ｐゴシック" pitchFamily="28" charset="-128"/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  <a:latin typeface="Arial Unicode MS" pitchFamily="34" charset="-128"/>
                <a:ea typeface="ＭＳ Ｐゴシック" pitchFamily="28" charset="-128"/>
              </a:rPr>
              <a:t>Cold and under test</a:t>
            </a:r>
            <a:endParaRPr lang="en-US" sz="2800" i="1" dirty="0">
              <a:solidFill>
                <a:srgbClr val="FF0000"/>
              </a:solidFill>
              <a:latin typeface="Arial Unicode MS" pitchFamily="34" charset="-128"/>
              <a:ea typeface="ＭＳ Ｐゴシック" pitchFamily="28" charset="-128"/>
            </a:endParaRPr>
          </a:p>
        </p:txBody>
      </p:sp>
      <p:cxnSp>
        <p:nvCxnSpPr>
          <p:cNvPr id="10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4762500" y="3924300"/>
            <a:ext cx="1371600" cy="533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600-AB69-914E-845B-4750F9B85EC6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9587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NML Systems Tests schedule</a:t>
            </a:r>
            <a:endParaRPr lang="en-US" dirty="0">
              <a:latin typeface="Arial" charset="0"/>
            </a:endParaRPr>
          </a:p>
        </p:txBody>
      </p:sp>
      <p:sp>
        <p:nvSpPr>
          <p:cNvPr id="4403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1F2013-6135-864D-96DB-98B0A1852D24}" type="slidenum">
              <a:rPr lang="en-US" sz="1400"/>
              <a:pPr/>
              <a:t>34</a:t>
            </a:fld>
            <a:endParaRPr lang="en-US" sz="140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9211" y="1283692"/>
            <a:ext cx="8645309" cy="3565525"/>
            <a:chOff x="152400" y="3031827"/>
            <a:chExt cx="8645525" cy="3565525"/>
          </a:xfrm>
        </p:grpSpPr>
        <p:pic>
          <p:nvPicPr>
            <p:cNvPr id="4404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031827"/>
              <a:ext cx="2711450" cy="356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"/>
            <a:stretch>
              <a:fillRect/>
            </a:stretch>
          </p:blipFill>
          <p:spPr bwMode="auto">
            <a:xfrm>
              <a:off x="2871788" y="3031827"/>
              <a:ext cx="5926137" cy="356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FBED-DFFE-AA43-B831-079770CC685A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352443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92323" y="2298700"/>
            <a:ext cx="8710378" cy="23447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2" name="図 1" descr="Phase2_DRFS_scheme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7700"/>
            <a:ext cx="9144000" cy="3013406"/>
          </a:xfrm>
          <a:prstGeom prst="rect">
            <a:avLst/>
          </a:prstGeom>
        </p:spPr>
      </p:pic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609600" y="4643497"/>
            <a:ext cx="3276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Cavity : Capture Module(2 cavities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　　　　CM1(8 cavities</a:t>
            </a:r>
            <a:r>
              <a:rPr kumimoji="1" lang="ja-JP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+CM2(8 cavities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endParaRPr kumimoji="1" lang="en-US" altLang="ja-JP" sz="1600" b="1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Beam : 1ms, 9mA, 5Hz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  RF-gun exit: 4.7MeV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  Capture Module exit :21MeV,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  CM1 exit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：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273MeV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  CM2 exit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：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525MeV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191000" y="4805809"/>
            <a:ext cx="480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RF-gun operation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：</a:t>
            </a: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41.4MV/m (3.5MW input power</a:t>
            </a:r>
            <a:r>
              <a:rPr kumimoji="1" lang="ja-JP" alt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）</a:t>
            </a:r>
            <a:endParaRPr kumimoji="1" lang="en-US" altLang="ja-JP" sz="1600" b="1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Cavity operation : Capture Module : 15.2MV/m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                   CM1 : 31.5MV/m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b="1" dirty="0">
                <a:solidFill>
                  <a:prstClr val="black"/>
                </a:solidFill>
                <a:latin typeface="Calibri"/>
                <a:ea typeface="ＭＳ Ｐゴシック"/>
              </a:rPr>
              <a:t>                             CM2 : 31.5MV/m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2400" y="2209800"/>
            <a:ext cx="8839200" cy="44958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8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707698" y="251697"/>
            <a:ext cx="62889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3200" b="1" dirty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</a:t>
            </a:r>
            <a:r>
              <a:rPr kumimoji="1" lang="en-US" altLang="ja-JP" sz="32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KEK </a:t>
            </a:r>
            <a:r>
              <a:rPr kumimoji="1" lang="en-US" altLang="ja-JP" sz="3200" b="1" dirty="0" smtClean="0">
                <a:solidFill>
                  <a:prstClr val="black"/>
                </a:solidFill>
                <a:latin typeface="Helvetica" pitchFamily="-112" charset="0"/>
                <a:ea typeface="Helvetica" pitchFamily="-112" charset="0"/>
                <a:cs typeface="Helvetica" pitchFamily="-112" charset="0"/>
              </a:rPr>
              <a:t>STF </a:t>
            </a:r>
            <a:r>
              <a:rPr kumimoji="1" lang="en-US" altLang="ja-JP" sz="3200" b="1" dirty="0">
                <a:solidFill>
                  <a:prstClr val="black"/>
                </a:solidFill>
                <a:latin typeface="Helvetica" pitchFamily="-112" charset="0"/>
                <a:ea typeface="Helvetica" pitchFamily="-112" charset="0"/>
                <a:cs typeface="Helvetica" pitchFamily="-112" charset="0"/>
              </a:rPr>
              <a:t>Phase 2 development</a:t>
            </a:r>
            <a:endParaRPr kumimoji="1" lang="ja-JP" altLang="en-US" sz="3200" b="1" dirty="0">
              <a:solidFill>
                <a:prstClr val="black"/>
              </a:solidFill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323" y="836473"/>
            <a:ext cx="8952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</a:rPr>
              <a:t>STF phase2 demonstrate KEK-capability of ILC cryomodule construction with ILC performance.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</a:rPr>
              <a:t>With ILC-like beam, loaded to cavities,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</a:rPr>
              <a:t>To confirm LLRF performance, HOM damping, alignments together with SC-quad and BPM,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solidFill>
                  <a:prstClr val="black"/>
                </a:solidFill>
                <a:latin typeface="Calibri"/>
                <a:ea typeface="ＭＳ Ｐゴシック"/>
              </a:rPr>
              <a:t>To demonstrate ILC high quality beam acceleration.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7B6F-8C16-E449-A7C5-2AFDE69810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3E83-85D3-4747-889C-50BFC607B279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06.12.11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20706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KEK System </a:t>
            </a:r>
            <a:r>
              <a:rPr lang="en-US" dirty="0">
                <a:latin typeface="Arial" charset="0"/>
              </a:rPr>
              <a:t>Tests</a:t>
            </a:r>
          </a:p>
        </p:txBody>
      </p:sp>
      <p:sp>
        <p:nvSpPr>
          <p:cNvPr id="4608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5F05FF-BC13-C146-9B6B-93D0CCF47761}" type="slidenum">
              <a:rPr lang="en-US" sz="1400"/>
              <a:pPr/>
              <a:t>36</a:t>
            </a:fld>
            <a:endParaRPr lang="en-US" sz="140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17" y="1032808"/>
            <a:ext cx="7929562" cy="505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8CB-C581-3B47-9B3B-ED868B763D5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51135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4077F4-91C7-8A41-93A5-D11F8A0C51FE}" type="slidenum">
              <a:rPr lang="en-GB" sz="1400">
                <a:solidFill>
                  <a:srgbClr val="000000"/>
                </a:solidFill>
              </a:rPr>
              <a:pPr/>
              <a:t>37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>
                <a:latin typeface="Arial" charset="0"/>
                <a:cs typeface="Arial Unicode MS" charset="0"/>
              </a:rPr>
              <a:t>TTF/FLASH at DESY</a:t>
            </a:r>
          </a:p>
        </p:txBody>
      </p:sp>
      <p:pic>
        <p:nvPicPr>
          <p:cNvPr id="66564" name="Picture 4" descr="FLASHLayoutup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152525"/>
            <a:ext cx="8866187" cy="171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aphicFrame>
        <p:nvGraphicFramePr>
          <p:cNvPr id="85213" name="Group 221"/>
          <p:cNvGraphicFramePr>
            <a:graphicFrameLocks noGrp="1"/>
          </p:cNvGraphicFramePr>
          <p:nvPr/>
        </p:nvGraphicFramePr>
        <p:xfrm>
          <a:off x="200025" y="3794125"/>
          <a:ext cx="8716963" cy="2389208"/>
        </p:xfrm>
        <a:graphic>
          <a:graphicData uri="http://schemas.openxmlformats.org/drawingml/2006/table">
            <a:tbl>
              <a:tblPr/>
              <a:tblGrid>
                <a:gridCol w="2068513"/>
                <a:gridCol w="873125"/>
                <a:gridCol w="1171575"/>
                <a:gridCol w="1023937"/>
                <a:gridCol w="1377950"/>
                <a:gridCol w="2201863"/>
              </a:tblGrid>
              <a:tr h="8044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3346C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rgbClr val="23346C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XFEL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ILC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FLASH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design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FLASH experiment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Bunch charge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nC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1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3.2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1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3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# bunches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3250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*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2625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7200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*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2400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Pulse length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36" charset="2"/>
                          <a:cs typeface="Times New Roman" pitchFamily="36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650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970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800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800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Current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mA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5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9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9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36" charset="0"/>
                        </a:rPr>
                        <a:t>9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 Unicode MS" pitchFamily="36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66609" name="Picture 222" descr="ilc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025" y="3868738"/>
            <a:ext cx="83661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10" name="Picture 223" descr="xfel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738" y="3897313"/>
            <a:ext cx="10001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611" name="Text Box 224"/>
          <p:cNvSpPr txBox="1">
            <a:spLocks noChangeArrowheads="1"/>
          </p:cNvSpPr>
          <p:nvPr/>
        </p:nvSpPr>
        <p:spPr bwMode="auto">
          <a:xfrm>
            <a:off x="260576" y="3123529"/>
            <a:ext cx="6945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ctr" hangingPunct="0">
              <a:spcBef>
                <a:spcPct val="0"/>
              </a:spcBef>
            </a:pPr>
            <a:r>
              <a:rPr lang="en-GB" sz="2400" dirty="0" smtClean="0">
                <a:solidFill>
                  <a:srgbClr val="333399"/>
                </a:solidFill>
              </a:rPr>
              <a:t>TTF/FLASH: currently a unique facility world-wide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52619E-F01B-194C-8991-BFC602921142}" type="datetime1">
              <a:rPr lang="en-US" smtClean="0">
                <a:solidFill>
                  <a:srgbClr val="000000"/>
                </a:solidFill>
                <a:ea typeface="Arial Unicode MS"/>
              </a:rPr>
              <a:t>06.12.11</a:t>
            </a:fld>
            <a:endParaRPr lang="de-DE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98902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4313238"/>
            <a:ext cx="84994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Accelerator Complex 17.5 GeV Start-up Version</a:t>
            </a:r>
            <a:endParaRPr lang="en-GB">
              <a:latin typeface="Arial" charset="0"/>
              <a:ea typeface="ＭＳ Ｐゴシック" charset="0"/>
            </a:endParaRPr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211138" y="1346200"/>
            <a:ext cx="27701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Clr>
                <a:srgbClr val="F8B323"/>
              </a:buClr>
              <a:buFont typeface="Wingdings" charset="0"/>
              <a:buNone/>
            </a:pPr>
            <a:r>
              <a:rPr lang="en-US" sz="1600" b="1" smtClean="0">
                <a:solidFill>
                  <a:srgbClr val="26004D"/>
                </a:solidFill>
              </a:rPr>
              <a:t>100 accelerator modules</a:t>
            </a:r>
            <a:endParaRPr lang="en-GB" sz="1600" b="1" smtClean="0">
              <a:solidFill>
                <a:srgbClr val="26004D"/>
              </a:solidFill>
            </a:endParaRPr>
          </a:p>
        </p:txBody>
      </p:sp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2778125" y="2017713"/>
            <a:ext cx="2667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F8B323"/>
              </a:buClr>
              <a:buFont typeface="Wingdings" charset="0"/>
              <a:buNone/>
            </a:pPr>
            <a:r>
              <a:rPr lang="en-US" sz="1600" b="1" smtClean="0">
                <a:solidFill>
                  <a:srgbClr val="26004D"/>
                </a:solidFill>
              </a:rPr>
              <a:t>800 accelerating cavities</a:t>
            </a:r>
          </a:p>
          <a:p>
            <a:pPr>
              <a:spcBef>
                <a:spcPct val="20000"/>
              </a:spcBef>
              <a:buClr>
                <a:srgbClr val="F8B323"/>
              </a:buClr>
              <a:buFont typeface="Wingdings" charset="0"/>
              <a:buNone/>
            </a:pPr>
            <a:r>
              <a:rPr lang="en-US" sz="1600" b="1" smtClean="0">
                <a:solidFill>
                  <a:srgbClr val="26004D"/>
                </a:solidFill>
              </a:rPr>
              <a:t>1.3 GHz / 23.6 MV/m</a:t>
            </a:r>
            <a:endParaRPr lang="en-GB" sz="1600" b="1" smtClean="0">
              <a:solidFill>
                <a:srgbClr val="26004D"/>
              </a:solidFill>
            </a:endParaRPr>
          </a:p>
        </p:txBody>
      </p:sp>
      <p:sp>
        <p:nvSpPr>
          <p:cNvPr id="65541" name="Text Box 8"/>
          <p:cNvSpPr txBox="1">
            <a:spLocks noChangeArrowheads="1"/>
          </p:cNvSpPr>
          <p:nvPr/>
        </p:nvSpPr>
        <p:spPr bwMode="auto">
          <a:xfrm>
            <a:off x="6313488" y="3254375"/>
            <a:ext cx="1635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8B323"/>
              </a:buClr>
              <a:buFont typeface="Wingdings" charset="0"/>
              <a:buNone/>
            </a:pPr>
            <a:r>
              <a:rPr lang="en-US" sz="1600" b="1" smtClean="0">
                <a:solidFill>
                  <a:srgbClr val="26004D"/>
                </a:solidFill>
              </a:rPr>
              <a:t>25 RF stations 5.2 MW each</a:t>
            </a:r>
            <a:endParaRPr lang="en-GB" sz="1600" b="1" smtClean="0">
              <a:solidFill>
                <a:srgbClr val="26004D"/>
              </a:solidFill>
            </a:endParaRPr>
          </a:p>
        </p:txBody>
      </p:sp>
      <p:pic>
        <p:nvPicPr>
          <p:cNvPr id="655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613" y="1092200"/>
            <a:ext cx="58689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5543" name="Group 196"/>
          <p:cNvGrpSpPr>
            <a:grpSpLocks/>
          </p:cNvGrpSpPr>
          <p:nvPr/>
        </p:nvGrpSpPr>
        <p:grpSpPr bwMode="auto">
          <a:xfrm>
            <a:off x="5562600" y="2073275"/>
            <a:ext cx="3400425" cy="546100"/>
            <a:chOff x="2837" y="1725"/>
            <a:chExt cx="2555" cy="449"/>
          </a:xfrm>
        </p:grpSpPr>
        <p:grpSp>
          <p:nvGrpSpPr>
            <p:cNvPr id="65549" name="Group 18"/>
            <p:cNvGrpSpPr>
              <a:grpSpLocks/>
            </p:cNvGrpSpPr>
            <p:nvPr/>
          </p:nvGrpSpPr>
          <p:grpSpPr bwMode="auto">
            <a:xfrm>
              <a:off x="2837" y="1725"/>
              <a:ext cx="2555" cy="449"/>
              <a:chOff x="226" y="2470"/>
              <a:chExt cx="5392" cy="878"/>
            </a:xfrm>
          </p:grpSpPr>
          <p:grpSp>
            <p:nvGrpSpPr>
              <p:cNvPr id="65556" name="Group 19"/>
              <p:cNvGrpSpPr>
                <a:grpSpLocks/>
              </p:cNvGrpSpPr>
              <p:nvPr/>
            </p:nvGrpSpPr>
            <p:grpSpPr bwMode="auto">
              <a:xfrm>
                <a:off x="4462" y="2696"/>
                <a:ext cx="69" cy="424"/>
                <a:chOff x="2261" y="2699"/>
                <a:chExt cx="69" cy="424"/>
              </a:xfrm>
            </p:grpSpPr>
            <p:sp>
              <p:nvSpPr>
                <p:cNvPr id="65720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21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22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23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24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25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26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57" name="Group 27"/>
              <p:cNvGrpSpPr>
                <a:grpSpLocks/>
              </p:cNvGrpSpPr>
              <p:nvPr/>
            </p:nvGrpSpPr>
            <p:grpSpPr bwMode="auto">
              <a:xfrm>
                <a:off x="4017" y="2695"/>
                <a:ext cx="69" cy="424"/>
                <a:chOff x="2261" y="2699"/>
                <a:chExt cx="69" cy="424"/>
              </a:xfrm>
            </p:grpSpPr>
            <p:sp>
              <p:nvSpPr>
                <p:cNvPr id="65713" name="Line 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4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5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6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7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8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9" name="Line 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58" name="Group 35"/>
              <p:cNvGrpSpPr>
                <a:grpSpLocks/>
              </p:cNvGrpSpPr>
              <p:nvPr/>
            </p:nvGrpSpPr>
            <p:grpSpPr bwMode="auto">
              <a:xfrm>
                <a:off x="3578" y="2697"/>
                <a:ext cx="69" cy="424"/>
                <a:chOff x="2261" y="2699"/>
                <a:chExt cx="69" cy="424"/>
              </a:xfrm>
            </p:grpSpPr>
            <p:sp>
              <p:nvSpPr>
                <p:cNvPr id="65706" name="Line 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7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8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9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0" name="Line 4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1" name="Line 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12" name="Line 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59" name="Group 43"/>
              <p:cNvGrpSpPr>
                <a:grpSpLocks/>
              </p:cNvGrpSpPr>
              <p:nvPr/>
            </p:nvGrpSpPr>
            <p:grpSpPr bwMode="auto">
              <a:xfrm>
                <a:off x="3137" y="2696"/>
                <a:ext cx="69" cy="424"/>
                <a:chOff x="2261" y="2699"/>
                <a:chExt cx="69" cy="424"/>
              </a:xfrm>
            </p:grpSpPr>
            <p:sp>
              <p:nvSpPr>
                <p:cNvPr id="65699" name="Line 4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0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1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2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3" name="Line 4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4" name="Line 4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705" name="Line 5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60" name="Group 51"/>
              <p:cNvGrpSpPr>
                <a:grpSpLocks/>
              </p:cNvGrpSpPr>
              <p:nvPr/>
            </p:nvGrpSpPr>
            <p:grpSpPr bwMode="auto">
              <a:xfrm>
                <a:off x="2697" y="2698"/>
                <a:ext cx="69" cy="424"/>
                <a:chOff x="2261" y="2699"/>
                <a:chExt cx="69" cy="424"/>
              </a:xfrm>
            </p:grpSpPr>
            <p:sp>
              <p:nvSpPr>
                <p:cNvPr id="65692" name="Line 5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3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4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5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6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7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8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61" name="Group 59"/>
              <p:cNvGrpSpPr>
                <a:grpSpLocks/>
              </p:cNvGrpSpPr>
              <p:nvPr/>
            </p:nvGrpSpPr>
            <p:grpSpPr bwMode="auto">
              <a:xfrm flipV="1">
                <a:off x="1379" y="3067"/>
                <a:ext cx="67" cy="56"/>
                <a:chOff x="1379" y="2699"/>
                <a:chExt cx="67" cy="56"/>
              </a:xfrm>
            </p:grpSpPr>
            <p:sp>
              <p:nvSpPr>
                <p:cNvPr id="65689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1391" y="2755"/>
                  <a:ext cx="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0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1379" y="269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91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1386" y="2713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62" name="Group 63"/>
              <p:cNvGrpSpPr>
                <a:grpSpLocks/>
              </p:cNvGrpSpPr>
              <p:nvPr/>
            </p:nvGrpSpPr>
            <p:grpSpPr bwMode="auto">
              <a:xfrm>
                <a:off x="1379" y="2699"/>
                <a:ext cx="67" cy="56"/>
                <a:chOff x="1379" y="2699"/>
                <a:chExt cx="67" cy="56"/>
              </a:xfrm>
            </p:grpSpPr>
            <p:sp>
              <p:nvSpPr>
                <p:cNvPr id="65686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1391" y="2755"/>
                  <a:ext cx="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87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1379" y="269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88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386" y="2713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5563" name="Freeform 67"/>
              <p:cNvSpPr>
                <a:spLocks noChangeAspect="1"/>
              </p:cNvSpPr>
              <p:nvPr/>
            </p:nvSpPr>
            <p:spPr bwMode="auto">
              <a:xfrm>
                <a:off x="707" y="2758"/>
                <a:ext cx="187" cy="89"/>
              </a:xfrm>
              <a:custGeom>
                <a:avLst/>
                <a:gdLst>
                  <a:gd name="T0" fmla="*/ 1 w 288"/>
                  <a:gd name="T1" fmla="*/ 0 h 137"/>
                  <a:gd name="T2" fmla="*/ 1 w 288"/>
                  <a:gd name="T3" fmla="*/ 1 h 137"/>
                  <a:gd name="T4" fmla="*/ 1 w 288"/>
                  <a:gd name="T5" fmla="*/ 1 h 137"/>
                  <a:gd name="T6" fmla="*/ 1 w 288"/>
                  <a:gd name="T7" fmla="*/ 1 h 137"/>
                  <a:gd name="T8" fmla="*/ 1 w 288"/>
                  <a:gd name="T9" fmla="*/ 1 h 137"/>
                  <a:gd name="T10" fmla="*/ 1 w 288"/>
                  <a:gd name="T11" fmla="*/ 1 h 137"/>
                  <a:gd name="T12" fmla="*/ 1 w 288"/>
                  <a:gd name="T13" fmla="*/ 1 h 137"/>
                  <a:gd name="T14" fmla="*/ 1 w 288"/>
                  <a:gd name="T15" fmla="*/ 1 h 137"/>
                  <a:gd name="T16" fmla="*/ 1 w 288"/>
                  <a:gd name="T17" fmla="*/ 1 h 137"/>
                  <a:gd name="T18" fmla="*/ 1 w 288"/>
                  <a:gd name="T19" fmla="*/ 1 h 137"/>
                  <a:gd name="T20" fmla="*/ 1 w 288"/>
                  <a:gd name="T21" fmla="*/ 1 h 137"/>
                  <a:gd name="T22" fmla="*/ 1 w 288"/>
                  <a:gd name="T23" fmla="*/ 1 h 137"/>
                  <a:gd name="T24" fmla="*/ 1 w 288"/>
                  <a:gd name="T25" fmla="*/ 1 h 137"/>
                  <a:gd name="T26" fmla="*/ 1 w 288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37"/>
                  <a:gd name="T44" fmla="*/ 288 w 288"/>
                  <a:gd name="T45" fmla="*/ 137 h 1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37">
                    <a:moveTo>
                      <a:pt x="56" y="0"/>
                    </a:moveTo>
                    <a:cubicBezTo>
                      <a:pt x="43" y="6"/>
                      <a:pt x="31" y="12"/>
                      <a:pt x="22" y="18"/>
                    </a:cubicBezTo>
                    <a:cubicBezTo>
                      <a:pt x="13" y="24"/>
                      <a:pt x="7" y="30"/>
                      <a:pt x="4" y="36"/>
                    </a:cubicBezTo>
                    <a:cubicBezTo>
                      <a:pt x="1" y="42"/>
                      <a:pt x="0" y="47"/>
                      <a:pt x="2" y="54"/>
                    </a:cubicBezTo>
                    <a:cubicBezTo>
                      <a:pt x="4" y="61"/>
                      <a:pt x="7" y="70"/>
                      <a:pt x="16" y="80"/>
                    </a:cubicBezTo>
                    <a:cubicBezTo>
                      <a:pt x="25" y="90"/>
                      <a:pt x="44" y="107"/>
                      <a:pt x="58" y="116"/>
                    </a:cubicBezTo>
                    <a:cubicBezTo>
                      <a:pt x="72" y="125"/>
                      <a:pt x="87" y="131"/>
                      <a:pt x="101" y="134"/>
                    </a:cubicBezTo>
                    <a:cubicBezTo>
                      <a:pt x="115" y="137"/>
                      <a:pt x="128" y="137"/>
                      <a:pt x="143" y="137"/>
                    </a:cubicBezTo>
                    <a:cubicBezTo>
                      <a:pt x="158" y="137"/>
                      <a:pt x="178" y="136"/>
                      <a:pt x="194" y="132"/>
                    </a:cubicBezTo>
                    <a:cubicBezTo>
                      <a:pt x="210" y="128"/>
                      <a:pt x="230" y="119"/>
                      <a:pt x="242" y="111"/>
                    </a:cubicBezTo>
                    <a:cubicBezTo>
                      <a:pt x="254" y="103"/>
                      <a:pt x="262" y="93"/>
                      <a:pt x="269" y="83"/>
                    </a:cubicBezTo>
                    <a:cubicBezTo>
                      <a:pt x="276" y="73"/>
                      <a:pt x="284" y="60"/>
                      <a:pt x="286" y="51"/>
                    </a:cubicBezTo>
                    <a:cubicBezTo>
                      <a:pt x="288" y="42"/>
                      <a:pt x="288" y="35"/>
                      <a:pt x="281" y="27"/>
                    </a:cubicBezTo>
                    <a:cubicBezTo>
                      <a:pt x="274" y="19"/>
                      <a:pt x="259" y="10"/>
                      <a:pt x="245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64" name="Rectangle 68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3063"/>
                <a:ext cx="73" cy="116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65" name="Freeform 69" descr="Wide downward diagonal"/>
              <p:cNvSpPr>
                <a:spLocks noChangeAspect="1"/>
              </p:cNvSpPr>
              <p:nvPr/>
            </p:nvSpPr>
            <p:spPr bwMode="auto">
              <a:xfrm flipV="1">
                <a:off x="969" y="3052"/>
                <a:ext cx="224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66" name="Rectangle 70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729" y="3081"/>
                <a:ext cx="53" cy="3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67" name="Rectangle 71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819" y="3081"/>
                <a:ext cx="52" cy="3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68" name="AutoShape 72"/>
              <p:cNvSpPr>
                <a:spLocks noChangeAspect="1" noChangeArrowheads="1"/>
              </p:cNvSpPr>
              <p:nvPr/>
            </p:nvSpPr>
            <p:spPr bwMode="auto">
              <a:xfrm flipV="1">
                <a:off x="716" y="2521"/>
                <a:ext cx="173" cy="278"/>
              </a:xfrm>
              <a:prstGeom prst="can">
                <a:avLst>
                  <a:gd name="adj" fmla="val 4017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69" name="Rectangle 73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2756"/>
                <a:ext cx="427" cy="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grpSp>
            <p:nvGrpSpPr>
              <p:cNvPr id="65570" name="Group 74"/>
              <p:cNvGrpSpPr>
                <a:grpSpLocks noChangeAspect="1"/>
              </p:cNvGrpSpPr>
              <p:nvPr/>
            </p:nvGrpSpPr>
            <p:grpSpPr bwMode="auto">
              <a:xfrm>
                <a:off x="545" y="2756"/>
                <a:ext cx="428" cy="307"/>
                <a:chOff x="546" y="2763"/>
                <a:chExt cx="656" cy="471"/>
              </a:xfrm>
            </p:grpSpPr>
            <p:sp>
              <p:nvSpPr>
                <p:cNvPr id="65684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46" y="2763"/>
                  <a:ext cx="656" cy="4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  <a:buClr>
                      <a:srgbClr val="F8B323"/>
                    </a:buClr>
                    <a:buFont typeface="Wingdings" charset="0"/>
                    <a:buChar char="n"/>
                  </a:pPr>
                  <a:endParaRPr lang="en-US" sz="9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85" name="Rectangle 76" descr="Wide upward diagonal"/>
                <p:cNvSpPr>
                  <a:spLocks noChangeAspect="1" noChangeArrowheads="1"/>
                </p:cNvSpPr>
                <p:nvPr/>
              </p:nvSpPr>
              <p:spPr bwMode="auto">
                <a:xfrm>
                  <a:off x="547" y="3223"/>
                  <a:ext cx="655" cy="11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  <a:buClr>
                      <a:srgbClr val="F8B323"/>
                    </a:buClr>
                    <a:buFont typeface="Wingdings" charset="0"/>
                    <a:buChar char="n"/>
                  </a:pPr>
                  <a:endParaRPr lang="en-US" sz="9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5571" name="Rectangle 77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2639"/>
                <a:ext cx="73" cy="116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72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782" y="3063"/>
                <a:ext cx="36" cy="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73" name="Line 79"/>
              <p:cNvSpPr>
                <a:spLocks noChangeAspect="1" noChangeShapeType="1"/>
              </p:cNvSpPr>
              <p:nvPr/>
            </p:nvSpPr>
            <p:spPr bwMode="auto">
              <a:xfrm flipV="1">
                <a:off x="801" y="3027"/>
                <a:ext cx="0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74" name="Freeform 80" descr="Wide downward diagonal"/>
              <p:cNvSpPr>
                <a:spLocks noChangeAspect="1"/>
              </p:cNvSpPr>
              <p:nvPr/>
            </p:nvSpPr>
            <p:spPr bwMode="auto">
              <a:xfrm>
                <a:off x="969" y="2506"/>
                <a:ext cx="224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75" name="Freeform 81" descr="Wide downward diagonal"/>
              <p:cNvSpPr>
                <a:spLocks noChangeAspect="1"/>
              </p:cNvSpPr>
              <p:nvPr/>
            </p:nvSpPr>
            <p:spPr bwMode="auto">
              <a:xfrm>
                <a:off x="917" y="3063"/>
                <a:ext cx="172" cy="285"/>
              </a:xfrm>
              <a:custGeom>
                <a:avLst/>
                <a:gdLst>
                  <a:gd name="T0" fmla="*/ 0 w 264"/>
                  <a:gd name="T1" fmla="*/ 0 h 438"/>
                  <a:gd name="T2" fmla="*/ 1 w 264"/>
                  <a:gd name="T3" fmla="*/ 1 h 438"/>
                  <a:gd name="T4" fmla="*/ 1 w 264"/>
                  <a:gd name="T5" fmla="*/ 1 h 438"/>
                  <a:gd name="T6" fmla="*/ 1 w 264"/>
                  <a:gd name="T7" fmla="*/ 1 h 438"/>
                  <a:gd name="T8" fmla="*/ 1 w 264"/>
                  <a:gd name="T9" fmla="*/ 1 h 438"/>
                  <a:gd name="T10" fmla="*/ 1 w 264"/>
                  <a:gd name="T11" fmla="*/ 1 h 438"/>
                  <a:gd name="T12" fmla="*/ 1 w 264"/>
                  <a:gd name="T13" fmla="*/ 1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76" name="Line 82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088" y="328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grpSp>
            <p:nvGrpSpPr>
              <p:cNvPr id="65577" name="Group 83"/>
              <p:cNvGrpSpPr>
                <a:grpSpLocks noChangeAspect="1"/>
              </p:cNvGrpSpPr>
              <p:nvPr/>
            </p:nvGrpSpPr>
            <p:grpSpPr bwMode="auto">
              <a:xfrm flipV="1">
                <a:off x="917" y="2471"/>
                <a:ext cx="172" cy="285"/>
                <a:chOff x="1116" y="3234"/>
                <a:chExt cx="264" cy="438"/>
              </a:xfrm>
            </p:grpSpPr>
            <p:sp>
              <p:nvSpPr>
                <p:cNvPr id="65682" name="Freeform 84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83" name="Line 85" descr="Wide downward diagonal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5578" name="Line 86"/>
              <p:cNvSpPr>
                <a:spLocks noChangeAspect="1" noChangeShapeType="1"/>
              </p:cNvSpPr>
              <p:nvPr/>
            </p:nvSpPr>
            <p:spPr bwMode="auto">
              <a:xfrm>
                <a:off x="800" y="2474"/>
                <a:ext cx="0" cy="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79" name="Oval 87"/>
              <p:cNvSpPr>
                <a:spLocks noChangeAspect="1" noChangeArrowheads="1"/>
              </p:cNvSpPr>
              <p:nvPr/>
            </p:nvSpPr>
            <p:spPr bwMode="auto">
              <a:xfrm rot="-1827933">
                <a:off x="743" y="2657"/>
                <a:ext cx="31" cy="1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0" name="Oval 88"/>
              <p:cNvSpPr>
                <a:spLocks noChangeAspect="1" noChangeArrowheads="1"/>
              </p:cNvSpPr>
              <p:nvPr/>
            </p:nvSpPr>
            <p:spPr bwMode="auto">
              <a:xfrm rot="-1827933">
                <a:off x="744" y="2701"/>
                <a:ext cx="32" cy="1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1" name="Freeform 89"/>
              <p:cNvSpPr>
                <a:spLocks noChangeAspect="1"/>
              </p:cNvSpPr>
              <p:nvPr/>
            </p:nvSpPr>
            <p:spPr bwMode="auto">
              <a:xfrm>
                <a:off x="729" y="2760"/>
                <a:ext cx="152" cy="69"/>
              </a:xfrm>
              <a:custGeom>
                <a:avLst/>
                <a:gdLst>
                  <a:gd name="T0" fmla="*/ 1 w 233"/>
                  <a:gd name="T1" fmla="*/ 1 h 107"/>
                  <a:gd name="T2" fmla="*/ 1 w 233"/>
                  <a:gd name="T3" fmla="*/ 1 h 107"/>
                  <a:gd name="T4" fmla="*/ 1 w 233"/>
                  <a:gd name="T5" fmla="*/ 1 h 107"/>
                  <a:gd name="T6" fmla="*/ 1 w 233"/>
                  <a:gd name="T7" fmla="*/ 1 h 107"/>
                  <a:gd name="T8" fmla="*/ 1 w 233"/>
                  <a:gd name="T9" fmla="*/ 1 h 107"/>
                  <a:gd name="T10" fmla="*/ 1 w 233"/>
                  <a:gd name="T11" fmla="*/ 1 h 107"/>
                  <a:gd name="T12" fmla="*/ 1 w 233"/>
                  <a:gd name="T13" fmla="*/ 1 h 107"/>
                  <a:gd name="T14" fmla="*/ 1 w 233"/>
                  <a:gd name="T15" fmla="*/ 1 h 107"/>
                  <a:gd name="T16" fmla="*/ 1 w 233"/>
                  <a:gd name="T17" fmla="*/ 1 h 107"/>
                  <a:gd name="T18" fmla="*/ 1 w 233"/>
                  <a:gd name="T19" fmla="*/ 1 h 107"/>
                  <a:gd name="T20" fmla="*/ 1 w 233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3"/>
                  <a:gd name="T34" fmla="*/ 0 h 107"/>
                  <a:gd name="T35" fmla="*/ 233 w 233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3" h="107">
                    <a:moveTo>
                      <a:pt x="4" y="8"/>
                    </a:moveTo>
                    <a:cubicBezTo>
                      <a:pt x="2" y="15"/>
                      <a:pt x="0" y="23"/>
                      <a:pt x="1" y="32"/>
                    </a:cubicBezTo>
                    <a:cubicBezTo>
                      <a:pt x="2" y="41"/>
                      <a:pt x="5" y="53"/>
                      <a:pt x="13" y="62"/>
                    </a:cubicBezTo>
                    <a:cubicBezTo>
                      <a:pt x="21" y="71"/>
                      <a:pt x="35" y="80"/>
                      <a:pt x="46" y="87"/>
                    </a:cubicBezTo>
                    <a:cubicBezTo>
                      <a:pt x="57" y="94"/>
                      <a:pt x="71" y="101"/>
                      <a:pt x="81" y="104"/>
                    </a:cubicBezTo>
                    <a:cubicBezTo>
                      <a:pt x="91" y="107"/>
                      <a:pt x="97" y="107"/>
                      <a:pt x="109" y="107"/>
                    </a:cubicBezTo>
                    <a:cubicBezTo>
                      <a:pt x="121" y="107"/>
                      <a:pt x="139" y="106"/>
                      <a:pt x="153" y="101"/>
                    </a:cubicBezTo>
                    <a:cubicBezTo>
                      <a:pt x="167" y="96"/>
                      <a:pt x="182" y="86"/>
                      <a:pt x="193" y="77"/>
                    </a:cubicBezTo>
                    <a:cubicBezTo>
                      <a:pt x="204" y="68"/>
                      <a:pt x="211" y="56"/>
                      <a:pt x="217" y="45"/>
                    </a:cubicBezTo>
                    <a:cubicBezTo>
                      <a:pt x="223" y="34"/>
                      <a:pt x="229" y="18"/>
                      <a:pt x="231" y="11"/>
                    </a:cubicBezTo>
                    <a:cubicBezTo>
                      <a:pt x="233" y="4"/>
                      <a:pt x="231" y="2"/>
                      <a:pt x="22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2" name="Freeform 90"/>
              <p:cNvSpPr>
                <a:spLocks noChangeAspect="1"/>
              </p:cNvSpPr>
              <p:nvPr/>
            </p:nvSpPr>
            <p:spPr bwMode="auto">
              <a:xfrm>
                <a:off x="765" y="2739"/>
                <a:ext cx="69" cy="92"/>
              </a:xfrm>
              <a:custGeom>
                <a:avLst/>
                <a:gdLst>
                  <a:gd name="T0" fmla="*/ 1 w 106"/>
                  <a:gd name="T1" fmla="*/ 1 h 140"/>
                  <a:gd name="T2" fmla="*/ 1 w 106"/>
                  <a:gd name="T3" fmla="*/ 1 h 140"/>
                  <a:gd name="T4" fmla="*/ 1 w 106"/>
                  <a:gd name="T5" fmla="*/ 1 h 140"/>
                  <a:gd name="T6" fmla="*/ 1 w 106"/>
                  <a:gd name="T7" fmla="*/ 1 h 140"/>
                  <a:gd name="T8" fmla="*/ 1 w 106"/>
                  <a:gd name="T9" fmla="*/ 1 h 140"/>
                  <a:gd name="T10" fmla="*/ 1 w 106"/>
                  <a:gd name="T11" fmla="*/ 1 h 140"/>
                  <a:gd name="T12" fmla="*/ 1 w 106"/>
                  <a:gd name="T13" fmla="*/ 1 h 140"/>
                  <a:gd name="T14" fmla="*/ 1 w 106"/>
                  <a:gd name="T15" fmla="*/ 1 h 140"/>
                  <a:gd name="T16" fmla="*/ 1 w 106"/>
                  <a:gd name="T17" fmla="*/ 1 h 140"/>
                  <a:gd name="T18" fmla="*/ 1 w 106"/>
                  <a:gd name="T19" fmla="*/ 1 h 140"/>
                  <a:gd name="T20" fmla="*/ 1 w 106"/>
                  <a:gd name="T21" fmla="*/ 1 h 140"/>
                  <a:gd name="T22" fmla="*/ 1 w 106"/>
                  <a:gd name="T23" fmla="*/ 1 h 140"/>
                  <a:gd name="T24" fmla="*/ 1 w 106"/>
                  <a:gd name="T25" fmla="*/ 1 h 140"/>
                  <a:gd name="T26" fmla="*/ 1 w 106"/>
                  <a:gd name="T27" fmla="*/ 1 h 140"/>
                  <a:gd name="T28" fmla="*/ 1 w 106"/>
                  <a:gd name="T29" fmla="*/ 1 h 1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6"/>
                  <a:gd name="T46" fmla="*/ 0 h 140"/>
                  <a:gd name="T47" fmla="*/ 106 w 106"/>
                  <a:gd name="T48" fmla="*/ 140 h 1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6" h="140">
                    <a:moveTo>
                      <a:pt x="54" y="3"/>
                    </a:moveTo>
                    <a:cubicBezTo>
                      <a:pt x="50" y="1"/>
                      <a:pt x="42" y="0"/>
                      <a:pt x="36" y="1"/>
                    </a:cubicBezTo>
                    <a:cubicBezTo>
                      <a:pt x="30" y="2"/>
                      <a:pt x="24" y="3"/>
                      <a:pt x="18" y="9"/>
                    </a:cubicBezTo>
                    <a:cubicBezTo>
                      <a:pt x="12" y="15"/>
                      <a:pt x="4" y="28"/>
                      <a:pt x="2" y="37"/>
                    </a:cubicBezTo>
                    <a:cubicBezTo>
                      <a:pt x="0" y="46"/>
                      <a:pt x="1" y="53"/>
                      <a:pt x="6" y="63"/>
                    </a:cubicBezTo>
                    <a:cubicBezTo>
                      <a:pt x="11" y="73"/>
                      <a:pt x="23" y="88"/>
                      <a:pt x="32" y="97"/>
                    </a:cubicBezTo>
                    <a:cubicBezTo>
                      <a:pt x="41" y="106"/>
                      <a:pt x="51" y="114"/>
                      <a:pt x="59" y="120"/>
                    </a:cubicBezTo>
                    <a:cubicBezTo>
                      <a:pt x="67" y="126"/>
                      <a:pt x="71" y="132"/>
                      <a:pt x="78" y="135"/>
                    </a:cubicBezTo>
                    <a:cubicBezTo>
                      <a:pt x="85" y="138"/>
                      <a:pt x="97" y="140"/>
                      <a:pt x="101" y="136"/>
                    </a:cubicBezTo>
                    <a:cubicBezTo>
                      <a:pt x="105" y="132"/>
                      <a:pt x="106" y="121"/>
                      <a:pt x="104" y="112"/>
                    </a:cubicBezTo>
                    <a:cubicBezTo>
                      <a:pt x="102" y="103"/>
                      <a:pt x="96" y="92"/>
                      <a:pt x="87" y="81"/>
                    </a:cubicBezTo>
                    <a:cubicBezTo>
                      <a:pt x="78" y="70"/>
                      <a:pt x="57" y="57"/>
                      <a:pt x="51" y="48"/>
                    </a:cubicBezTo>
                    <a:cubicBezTo>
                      <a:pt x="45" y="39"/>
                      <a:pt x="47" y="33"/>
                      <a:pt x="48" y="27"/>
                    </a:cubicBezTo>
                    <a:cubicBezTo>
                      <a:pt x="49" y="21"/>
                      <a:pt x="59" y="17"/>
                      <a:pt x="60" y="12"/>
                    </a:cubicBezTo>
                    <a:cubicBezTo>
                      <a:pt x="61" y="7"/>
                      <a:pt x="58" y="5"/>
                      <a:pt x="54" y="3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3" name="Freeform 91"/>
              <p:cNvSpPr>
                <a:spLocks noChangeAspect="1"/>
              </p:cNvSpPr>
              <p:nvPr/>
            </p:nvSpPr>
            <p:spPr bwMode="auto">
              <a:xfrm>
                <a:off x="803" y="2741"/>
                <a:ext cx="31" cy="81"/>
              </a:xfrm>
              <a:custGeom>
                <a:avLst/>
                <a:gdLst>
                  <a:gd name="T0" fmla="*/ 1 w 48"/>
                  <a:gd name="T1" fmla="*/ 1 h 124"/>
                  <a:gd name="T2" fmla="*/ 1 w 48"/>
                  <a:gd name="T3" fmla="*/ 0 h 124"/>
                  <a:gd name="T4" fmla="*/ 1 w 48"/>
                  <a:gd name="T5" fmla="*/ 1 h 124"/>
                  <a:gd name="T6" fmla="*/ 1 w 48"/>
                  <a:gd name="T7" fmla="*/ 1 h 124"/>
                  <a:gd name="T8" fmla="*/ 1 w 48"/>
                  <a:gd name="T9" fmla="*/ 1 h 124"/>
                  <a:gd name="T10" fmla="*/ 1 w 48"/>
                  <a:gd name="T11" fmla="*/ 1 h 124"/>
                  <a:gd name="T12" fmla="*/ 1 w 48"/>
                  <a:gd name="T13" fmla="*/ 1 h 124"/>
                  <a:gd name="T14" fmla="*/ 1 w 48"/>
                  <a:gd name="T15" fmla="*/ 1 h 124"/>
                  <a:gd name="T16" fmla="*/ 1 w 48"/>
                  <a:gd name="T17" fmla="*/ 1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124"/>
                  <a:gd name="T29" fmla="*/ 48 w 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124">
                    <a:moveTo>
                      <a:pt x="4" y="7"/>
                    </a:moveTo>
                    <a:cubicBezTo>
                      <a:pt x="10" y="3"/>
                      <a:pt x="16" y="0"/>
                      <a:pt x="21" y="0"/>
                    </a:cubicBezTo>
                    <a:cubicBezTo>
                      <a:pt x="26" y="0"/>
                      <a:pt x="32" y="3"/>
                      <a:pt x="36" y="9"/>
                    </a:cubicBezTo>
                    <a:cubicBezTo>
                      <a:pt x="40" y="15"/>
                      <a:pt x="44" y="25"/>
                      <a:pt x="46" y="36"/>
                    </a:cubicBezTo>
                    <a:cubicBezTo>
                      <a:pt x="48" y="47"/>
                      <a:pt x="47" y="62"/>
                      <a:pt x="46" y="72"/>
                    </a:cubicBezTo>
                    <a:cubicBezTo>
                      <a:pt x="45" y="82"/>
                      <a:pt x="46" y="89"/>
                      <a:pt x="42" y="97"/>
                    </a:cubicBezTo>
                    <a:cubicBezTo>
                      <a:pt x="38" y="105"/>
                      <a:pt x="31" y="122"/>
                      <a:pt x="24" y="123"/>
                    </a:cubicBezTo>
                    <a:cubicBezTo>
                      <a:pt x="17" y="124"/>
                      <a:pt x="2" y="112"/>
                      <a:pt x="1" y="105"/>
                    </a:cubicBezTo>
                    <a:cubicBezTo>
                      <a:pt x="0" y="98"/>
                      <a:pt x="9" y="90"/>
                      <a:pt x="18" y="8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4" name="Freeform 92" descr="Wide downward diagonal"/>
              <p:cNvSpPr>
                <a:spLocks noChangeAspect="1"/>
              </p:cNvSpPr>
              <p:nvPr/>
            </p:nvSpPr>
            <p:spPr bwMode="auto">
              <a:xfrm flipH="1">
                <a:off x="1189" y="2506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5" name="Freeform 93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1190" y="3037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6" name="Line 94"/>
              <p:cNvSpPr>
                <a:spLocks noChangeAspect="1" noChangeShapeType="1"/>
              </p:cNvSpPr>
              <p:nvPr/>
            </p:nvSpPr>
            <p:spPr bwMode="auto">
              <a:xfrm flipV="1">
                <a:off x="1189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7" name="Line 95"/>
              <p:cNvSpPr>
                <a:spLocks noChangeAspect="1" noChangeShapeType="1"/>
              </p:cNvSpPr>
              <p:nvPr/>
            </p:nvSpPr>
            <p:spPr bwMode="auto">
              <a:xfrm flipV="1">
                <a:off x="1412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8" name="Freeform 96" descr="Wide downward diagonal"/>
              <p:cNvSpPr>
                <a:spLocks noChangeAspect="1"/>
              </p:cNvSpPr>
              <p:nvPr/>
            </p:nvSpPr>
            <p:spPr bwMode="auto">
              <a:xfrm>
                <a:off x="1410" y="2505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89" name="Freeform 97" descr="Wide downward diagonal"/>
              <p:cNvSpPr>
                <a:spLocks noChangeAspect="1"/>
              </p:cNvSpPr>
              <p:nvPr/>
            </p:nvSpPr>
            <p:spPr bwMode="auto">
              <a:xfrm flipV="1">
                <a:off x="1410" y="303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0" name="Line 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411" y="2769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1" name="Freeform 99" descr="Wide downward diagonal"/>
              <p:cNvSpPr>
                <a:spLocks noChangeAspect="1"/>
              </p:cNvSpPr>
              <p:nvPr/>
            </p:nvSpPr>
            <p:spPr bwMode="auto">
              <a:xfrm flipH="1">
                <a:off x="1634" y="2506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2" name="Freeform 100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1635" y="3037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3" name="Line 101"/>
              <p:cNvSpPr>
                <a:spLocks noChangeAspect="1" noChangeShapeType="1"/>
              </p:cNvSpPr>
              <p:nvPr/>
            </p:nvSpPr>
            <p:spPr bwMode="auto">
              <a:xfrm flipV="1">
                <a:off x="163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4" name="Line 102"/>
              <p:cNvSpPr>
                <a:spLocks noChangeAspect="1" noChangeShapeType="1"/>
              </p:cNvSpPr>
              <p:nvPr/>
            </p:nvSpPr>
            <p:spPr bwMode="auto">
              <a:xfrm flipV="1">
                <a:off x="1855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grpSp>
            <p:nvGrpSpPr>
              <p:cNvPr id="65595" name="Group 103"/>
              <p:cNvGrpSpPr>
                <a:grpSpLocks noChangeAspect="1"/>
              </p:cNvGrpSpPr>
              <p:nvPr/>
            </p:nvGrpSpPr>
            <p:grpSpPr bwMode="auto">
              <a:xfrm>
                <a:off x="1822" y="2699"/>
                <a:ext cx="66" cy="56"/>
                <a:chOff x="1824" y="2675"/>
                <a:chExt cx="74" cy="87"/>
              </a:xfrm>
            </p:grpSpPr>
            <p:sp>
              <p:nvSpPr>
                <p:cNvPr id="65679" name="Line 104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675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80" name="Line 105"/>
                <p:cNvSpPr>
                  <a:spLocks noChangeAspect="1" noChangeShapeType="1"/>
                </p:cNvSpPr>
                <p:nvPr/>
              </p:nvSpPr>
              <p:spPr bwMode="auto">
                <a:xfrm>
                  <a:off x="1832" y="2697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81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1853" y="2762"/>
                  <a:ext cx="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596" name="Group 107"/>
              <p:cNvGrpSpPr>
                <a:grpSpLocks noChangeAspect="1"/>
              </p:cNvGrpSpPr>
              <p:nvPr/>
            </p:nvGrpSpPr>
            <p:grpSpPr bwMode="auto">
              <a:xfrm flipV="1">
                <a:off x="1820" y="3067"/>
                <a:ext cx="71" cy="56"/>
                <a:chOff x="1824" y="2675"/>
                <a:chExt cx="74" cy="87"/>
              </a:xfrm>
            </p:grpSpPr>
            <p:sp>
              <p:nvSpPr>
                <p:cNvPr id="65676" name="Line 108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675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7" name="Line 109"/>
                <p:cNvSpPr>
                  <a:spLocks noChangeAspect="1" noChangeShapeType="1"/>
                </p:cNvSpPr>
                <p:nvPr/>
              </p:nvSpPr>
              <p:spPr bwMode="auto">
                <a:xfrm>
                  <a:off x="1832" y="2697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8" name="Line 110"/>
                <p:cNvSpPr>
                  <a:spLocks noChangeAspect="1" noChangeShapeType="1"/>
                </p:cNvSpPr>
                <p:nvPr/>
              </p:nvSpPr>
              <p:spPr bwMode="auto">
                <a:xfrm>
                  <a:off x="1853" y="2762"/>
                  <a:ext cx="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5597" name="Freeform 111" descr="Wide downward diagonal"/>
              <p:cNvSpPr>
                <a:spLocks noChangeAspect="1"/>
              </p:cNvSpPr>
              <p:nvPr/>
            </p:nvSpPr>
            <p:spPr bwMode="auto">
              <a:xfrm>
                <a:off x="1853" y="2505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8" name="Freeform 112" descr="Wide downward diagonal"/>
              <p:cNvSpPr>
                <a:spLocks noChangeAspect="1"/>
              </p:cNvSpPr>
              <p:nvPr/>
            </p:nvSpPr>
            <p:spPr bwMode="auto">
              <a:xfrm flipV="1">
                <a:off x="1853" y="303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599" name="Line 1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75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0" name="Line 1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4" y="2769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1" name="Freeform 115" descr="Wide downward diagonal"/>
              <p:cNvSpPr>
                <a:spLocks noChangeAspect="1"/>
              </p:cNvSpPr>
              <p:nvPr/>
            </p:nvSpPr>
            <p:spPr bwMode="auto">
              <a:xfrm flipH="1">
                <a:off x="2076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2" name="Freeform 116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077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3" name="Line 117"/>
              <p:cNvSpPr>
                <a:spLocks noChangeAspect="1" noChangeShapeType="1"/>
              </p:cNvSpPr>
              <p:nvPr/>
            </p:nvSpPr>
            <p:spPr bwMode="auto">
              <a:xfrm flipV="1">
                <a:off x="2076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grpSp>
            <p:nvGrpSpPr>
              <p:cNvPr id="65604" name="Group 118"/>
              <p:cNvGrpSpPr>
                <a:grpSpLocks/>
              </p:cNvGrpSpPr>
              <p:nvPr/>
            </p:nvGrpSpPr>
            <p:grpSpPr bwMode="auto">
              <a:xfrm>
                <a:off x="2261" y="2699"/>
                <a:ext cx="69" cy="424"/>
                <a:chOff x="2261" y="2699"/>
                <a:chExt cx="69" cy="424"/>
              </a:xfrm>
            </p:grpSpPr>
            <p:sp>
              <p:nvSpPr>
                <p:cNvPr id="65669" name="Line 1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0" name="Line 120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1" name="Line 121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2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3" name="Line 1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4" name="Line 1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75" name="Line 1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5605" name="Freeform 126" descr="Wide downward diagonal"/>
              <p:cNvSpPr>
                <a:spLocks noChangeAspect="1"/>
              </p:cNvSpPr>
              <p:nvPr/>
            </p:nvSpPr>
            <p:spPr bwMode="auto">
              <a:xfrm>
                <a:off x="2294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6" name="Freeform 127" descr="Wide downward diagonal"/>
              <p:cNvSpPr>
                <a:spLocks noChangeAspect="1"/>
              </p:cNvSpPr>
              <p:nvPr/>
            </p:nvSpPr>
            <p:spPr bwMode="auto">
              <a:xfrm flipV="1">
                <a:off x="2294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7" name="Line 1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515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8" name="Freeform 129" descr="Wide downward diagonal"/>
              <p:cNvSpPr>
                <a:spLocks noChangeAspect="1"/>
              </p:cNvSpPr>
              <p:nvPr/>
            </p:nvSpPr>
            <p:spPr bwMode="auto">
              <a:xfrm flipH="1">
                <a:off x="2514" y="250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09" name="Freeform 130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51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0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251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1" name="Freeform 132" descr="Wide downward diagonal"/>
              <p:cNvSpPr>
                <a:spLocks noChangeAspect="1"/>
              </p:cNvSpPr>
              <p:nvPr/>
            </p:nvSpPr>
            <p:spPr bwMode="auto">
              <a:xfrm>
                <a:off x="2732" y="2505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2" name="Freeform 133" descr="Wide downward diagonal"/>
              <p:cNvSpPr>
                <a:spLocks noChangeAspect="1"/>
              </p:cNvSpPr>
              <p:nvPr/>
            </p:nvSpPr>
            <p:spPr bwMode="auto">
              <a:xfrm flipV="1">
                <a:off x="2731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3" name="Line 1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52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4" name="Freeform 135" descr="Wide downward diagonal"/>
              <p:cNvSpPr>
                <a:spLocks noChangeAspect="1"/>
              </p:cNvSpPr>
              <p:nvPr/>
            </p:nvSpPr>
            <p:spPr bwMode="auto">
              <a:xfrm flipH="1">
                <a:off x="2952" y="250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5" name="Freeform 136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953" y="3037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6" name="Line 137"/>
              <p:cNvSpPr>
                <a:spLocks noChangeAspect="1" noChangeShapeType="1"/>
              </p:cNvSpPr>
              <p:nvPr/>
            </p:nvSpPr>
            <p:spPr bwMode="auto">
              <a:xfrm flipV="1">
                <a:off x="2952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7" name="Freeform 138" descr="Wide downward diagonal"/>
              <p:cNvSpPr>
                <a:spLocks noChangeAspect="1"/>
              </p:cNvSpPr>
              <p:nvPr/>
            </p:nvSpPr>
            <p:spPr bwMode="auto">
              <a:xfrm>
                <a:off x="3171" y="2505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8" name="Freeform 139" descr="Wide downward diagonal"/>
              <p:cNvSpPr>
                <a:spLocks noChangeAspect="1"/>
              </p:cNvSpPr>
              <p:nvPr/>
            </p:nvSpPr>
            <p:spPr bwMode="auto">
              <a:xfrm flipV="1">
                <a:off x="3171" y="3036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19" name="Line 1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94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0" name="Freeform 141" descr="Wide downward diagonal"/>
              <p:cNvSpPr>
                <a:spLocks noChangeAspect="1"/>
              </p:cNvSpPr>
              <p:nvPr/>
            </p:nvSpPr>
            <p:spPr bwMode="auto">
              <a:xfrm flipH="1">
                <a:off x="3394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1" name="Freeform 142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339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2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339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3" name="Freeform 144" descr="Wide downward diagonal"/>
              <p:cNvSpPr>
                <a:spLocks noChangeAspect="1"/>
              </p:cNvSpPr>
              <p:nvPr/>
            </p:nvSpPr>
            <p:spPr bwMode="auto">
              <a:xfrm>
                <a:off x="3613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4" name="Freeform 145" descr="Wide downward diagonal"/>
              <p:cNvSpPr>
                <a:spLocks noChangeAspect="1"/>
              </p:cNvSpPr>
              <p:nvPr/>
            </p:nvSpPr>
            <p:spPr bwMode="auto">
              <a:xfrm flipV="1">
                <a:off x="3613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5" name="Line 1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4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6" name="Freeform 147" descr="Wide downward diagonal"/>
              <p:cNvSpPr>
                <a:spLocks noChangeAspect="1"/>
              </p:cNvSpPr>
              <p:nvPr/>
            </p:nvSpPr>
            <p:spPr bwMode="auto">
              <a:xfrm flipH="1">
                <a:off x="3834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7" name="Freeform 148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383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8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383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29" name="Freeform 150" descr="Wide downward diagonal"/>
              <p:cNvSpPr>
                <a:spLocks noChangeAspect="1"/>
              </p:cNvSpPr>
              <p:nvPr/>
            </p:nvSpPr>
            <p:spPr bwMode="auto">
              <a:xfrm>
                <a:off x="4053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0" name="Freeform 151" descr="Wide downward diagonal"/>
              <p:cNvSpPr>
                <a:spLocks noChangeAspect="1"/>
              </p:cNvSpPr>
              <p:nvPr/>
            </p:nvSpPr>
            <p:spPr bwMode="auto">
              <a:xfrm flipV="1">
                <a:off x="4053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1" name="Line 15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74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2" name="Freeform 153" descr="Wide downward diagonal"/>
              <p:cNvSpPr>
                <a:spLocks noChangeAspect="1"/>
              </p:cNvSpPr>
              <p:nvPr/>
            </p:nvSpPr>
            <p:spPr bwMode="auto">
              <a:xfrm flipH="1">
                <a:off x="4274" y="2506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3" name="Freeform 154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4275" y="3037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4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427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5" name="Freeform 156" descr="Wide downward diagonal"/>
              <p:cNvSpPr>
                <a:spLocks noChangeAspect="1"/>
              </p:cNvSpPr>
              <p:nvPr/>
            </p:nvSpPr>
            <p:spPr bwMode="auto">
              <a:xfrm>
                <a:off x="4495" y="2505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6" name="Freeform 157" descr="Wide downward diagonal"/>
              <p:cNvSpPr>
                <a:spLocks noChangeAspect="1"/>
              </p:cNvSpPr>
              <p:nvPr/>
            </p:nvSpPr>
            <p:spPr bwMode="auto">
              <a:xfrm flipV="1">
                <a:off x="4495" y="303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7" name="Line 1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19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8" name="Freeform 159"/>
              <p:cNvSpPr>
                <a:spLocks noChangeAspect="1"/>
              </p:cNvSpPr>
              <p:nvPr/>
            </p:nvSpPr>
            <p:spPr bwMode="auto">
              <a:xfrm rot="10800000">
                <a:off x="5014" y="2970"/>
                <a:ext cx="187" cy="90"/>
              </a:xfrm>
              <a:custGeom>
                <a:avLst/>
                <a:gdLst>
                  <a:gd name="T0" fmla="*/ 1 w 288"/>
                  <a:gd name="T1" fmla="*/ 0 h 137"/>
                  <a:gd name="T2" fmla="*/ 1 w 288"/>
                  <a:gd name="T3" fmla="*/ 1 h 137"/>
                  <a:gd name="T4" fmla="*/ 1 w 288"/>
                  <a:gd name="T5" fmla="*/ 1 h 137"/>
                  <a:gd name="T6" fmla="*/ 1 w 288"/>
                  <a:gd name="T7" fmla="*/ 1 h 137"/>
                  <a:gd name="T8" fmla="*/ 1 w 288"/>
                  <a:gd name="T9" fmla="*/ 1 h 137"/>
                  <a:gd name="T10" fmla="*/ 1 w 288"/>
                  <a:gd name="T11" fmla="*/ 1 h 137"/>
                  <a:gd name="T12" fmla="*/ 1 w 288"/>
                  <a:gd name="T13" fmla="*/ 1 h 137"/>
                  <a:gd name="T14" fmla="*/ 1 w 288"/>
                  <a:gd name="T15" fmla="*/ 1 h 137"/>
                  <a:gd name="T16" fmla="*/ 1 w 288"/>
                  <a:gd name="T17" fmla="*/ 1 h 137"/>
                  <a:gd name="T18" fmla="*/ 1 w 288"/>
                  <a:gd name="T19" fmla="*/ 1 h 137"/>
                  <a:gd name="T20" fmla="*/ 1 w 288"/>
                  <a:gd name="T21" fmla="*/ 1 h 137"/>
                  <a:gd name="T22" fmla="*/ 1 w 288"/>
                  <a:gd name="T23" fmla="*/ 1 h 137"/>
                  <a:gd name="T24" fmla="*/ 1 w 288"/>
                  <a:gd name="T25" fmla="*/ 1 h 137"/>
                  <a:gd name="T26" fmla="*/ 1 w 288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37"/>
                  <a:gd name="T44" fmla="*/ 288 w 288"/>
                  <a:gd name="T45" fmla="*/ 137 h 1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37">
                    <a:moveTo>
                      <a:pt x="56" y="0"/>
                    </a:moveTo>
                    <a:cubicBezTo>
                      <a:pt x="43" y="6"/>
                      <a:pt x="31" y="12"/>
                      <a:pt x="22" y="18"/>
                    </a:cubicBezTo>
                    <a:cubicBezTo>
                      <a:pt x="13" y="24"/>
                      <a:pt x="7" y="30"/>
                      <a:pt x="4" y="36"/>
                    </a:cubicBezTo>
                    <a:cubicBezTo>
                      <a:pt x="1" y="42"/>
                      <a:pt x="0" y="47"/>
                      <a:pt x="2" y="54"/>
                    </a:cubicBezTo>
                    <a:cubicBezTo>
                      <a:pt x="4" y="61"/>
                      <a:pt x="7" y="70"/>
                      <a:pt x="16" y="80"/>
                    </a:cubicBezTo>
                    <a:cubicBezTo>
                      <a:pt x="25" y="90"/>
                      <a:pt x="44" y="107"/>
                      <a:pt x="58" y="116"/>
                    </a:cubicBezTo>
                    <a:cubicBezTo>
                      <a:pt x="72" y="125"/>
                      <a:pt x="87" y="131"/>
                      <a:pt x="101" y="134"/>
                    </a:cubicBezTo>
                    <a:cubicBezTo>
                      <a:pt x="115" y="137"/>
                      <a:pt x="128" y="137"/>
                      <a:pt x="143" y="137"/>
                    </a:cubicBezTo>
                    <a:cubicBezTo>
                      <a:pt x="158" y="137"/>
                      <a:pt x="178" y="136"/>
                      <a:pt x="194" y="132"/>
                    </a:cubicBezTo>
                    <a:cubicBezTo>
                      <a:pt x="210" y="128"/>
                      <a:pt x="230" y="119"/>
                      <a:pt x="242" y="111"/>
                    </a:cubicBezTo>
                    <a:cubicBezTo>
                      <a:pt x="254" y="103"/>
                      <a:pt x="262" y="93"/>
                      <a:pt x="269" y="83"/>
                    </a:cubicBezTo>
                    <a:cubicBezTo>
                      <a:pt x="276" y="73"/>
                      <a:pt x="284" y="60"/>
                      <a:pt x="286" y="51"/>
                    </a:cubicBezTo>
                    <a:cubicBezTo>
                      <a:pt x="288" y="42"/>
                      <a:pt x="288" y="35"/>
                      <a:pt x="281" y="27"/>
                    </a:cubicBezTo>
                    <a:cubicBezTo>
                      <a:pt x="274" y="19"/>
                      <a:pt x="259" y="10"/>
                      <a:pt x="245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39" name="Rectangle 160" descr="Wide downward diagonal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5290" y="2639"/>
                <a:ext cx="73" cy="116"/>
              </a:xfrm>
              <a:prstGeom prst="rect">
                <a:avLst/>
              </a:pr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0" name="Freeform 161" descr="Wide downward diagonal"/>
              <p:cNvSpPr>
                <a:spLocks noChangeAspect="1"/>
              </p:cNvSpPr>
              <p:nvPr/>
            </p:nvSpPr>
            <p:spPr bwMode="auto">
              <a:xfrm rot="10800000" flipV="1">
                <a:off x="4715" y="2506"/>
                <a:ext cx="223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1" name="AutoShape 162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5019" y="3018"/>
                <a:ext cx="173" cy="278"/>
              </a:xfrm>
              <a:prstGeom prst="can">
                <a:avLst>
                  <a:gd name="adj" fmla="val 4017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2" name="Rectangle 163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36" y="3054"/>
                <a:ext cx="426" cy="8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3" name="Rectangle 164"/>
              <p:cNvSpPr>
                <a:spLocks noChangeAspect="1" noChangeArrowheads="1"/>
              </p:cNvSpPr>
              <p:nvPr/>
            </p:nvSpPr>
            <p:spPr bwMode="auto">
              <a:xfrm rot="10800000">
                <a:off x="4936" y="2755"/>
                <a:ext cx="427" cy="3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4" name="Rectangle 165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37" y="2755"/>
                <a:ext cx="426" cy="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5" name="Rectangle 166" descr="Wide down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5290" y="3063"/>
                <a:ext cx="73" cy="116"/>
              </a:xfrm>
              <a:prstGeom prst="rect">
                <a:avLst/>
              </a:pr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6" name="Line 167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5107" y="2529"/>
                <a:ext cx="0" cy="3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47" name="Freeform 168" descr="Wide downward diagonal"/>
              <p:cNvSpPr>
                <a:spLocks noChangeAspect="1"/>
              </p:cNvSpPr>
              <p:nvPr/>
            </p:nvSpPr>
            <p:spPr bwMode="auto">
              <a:xfrm rot="10800000">
                <a:off x="4715" y="3052"/>
                <a:ext cx="223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grpSp>
            <p:nvGrpSpPr>
              <p:cNvPr id="65648" name="Group 169"/>
              <p:cNvGrpSpPr>
                <a:grpSpLocks noChangeAspect="1"/>
              </p:cNvGrpSpPr>
              <p:nvPr/>
            </p:nvGrpSpPr>
            <p:grpSpPr bwMode="auto">
              <a:xfrm rot="10800000">
                <a:off x="4819" y="2470"/>
                <a:ext cx="172" cy="285"/>
                <a:chOff x="1116" y="3234"/>
                <a:chExt cx="264" cy="438"/>
              </a:xfrm>
            </p:grpSpPr>
            <p:sp>
              <p:nvSpPr>
                <p:cNvPr id="65667" name="Freeform 170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68" name="Line 1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9" name="Group 172"/>
              <p:cNvGrpSpPr>
                <a:grpSpLocks noChangeAspect="1"/>
              </p:cNvGrpSpPr>
              <p:nvPr/>
            </p:nvGrpSpPr>
            <p:grpSpPr bwMode="auto">
              <a:xfrm rot="10800000" flipV="1">
                <a:off x="4819" y="3062"/>
                <a:ext cx="172" cy="285"/>
                <a:chOff x="1116" y="3234"/>
                <a:chExt cx="264" cy="438"/>
              </a:xfrm>
            </p:grpSpPr>
            <p:sp>
              <p:nvSpPr>
                <p:cNvPr id="65665" name="Freeform 173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65666" name="Line 1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ctr" hangingPunct="0">
                    <a:spcBef>
                      <a:spcPct val="0"/>
                    </a:spcBef>
                  </a:pPr>
                  <a:endParaRPr lang="en-GB" sz="3600" smtClean="0">
                    <a:solidFill>
                      <a:srgbClr val="261748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5650" name="Line 175"/>
              <p:cNvSpPr>
                <a:spLocks noChangeAspect="1" noChangeShapeType="1"/>
              </p:cNvSpPr>
              <p:nvPr/>
            </p:nvSpPr>
            <p:spPr bwMode="auto">
              <a:xfrm rot="10800000">
                <a:off x="5108" y="2944"/>
                <a:ext cx="0" cy="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1" name="Oval 176"/>
              <p:cNvSpPr>
                <a:spLocks noChangeAspect="1" noChangeArrowheads="1"/>
              </p:cNvSpPr>
              <p:nvPr/>
            </p:nvSpPr>
            <p:spPr bwMode="auto">
              <a:xfrm rot="8972067">
                <a:off x="5134" y="3143"/>
                <a:ext cx="31" cy="1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2" name="Oval 177"/>
              <p:cNvSpPr>
                <a:spLocks noChangeAspect="1" noChangeArrowheads="1"/>
              </p:cNvSpPr>
              <p:nvPr/>
            </p:nvSpPr>
            <p:spPr bwMode="auto">
              <a:xfrm rot="8972067">
                <a:off x="5132" y="3099"/>
                <a:ext cx="32" cy="1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3" name="Freeform 178"/>
              <p:cNvSpPr>
                <a:spLocks noChangeAspect="1"/>
              </p:cNvSpPr>
              <p:nvPr/>
            </p:nvSpPr>
            <p:spPr bwMode="auto">
              <a:xfrm rot="10800000">
                <a:off x="5027" y="2988"/>
                <a:ext cx="152" cy="70"/>
              </a:xfrm>
              <a:custGeom>
                <a:avLst/>
                <a:gdLst>
                  <a:gd name="T0" fmla="*/ 1 w 233"/>
                  <a:gd name="T1" fmla="*/ 1 h 107"/>
                  <a:gd name="T2" fmla="*/ 1 w 233"/>
                  <a:gd name="T3" fmla="*/ 1 h 107"/>
                  <a:gd name="T4" fmla="*/ 1 w 233"/>
                  <a:gd name="T5" fmla="*/ 1 h 107"/>
                  <a:gd name="T6" fmla="*/ 1 w 233"/>
                  <a:gd name="T7" fmla="*/ 1 h 107"/>
                  <a:gd name="T8" fmla="*/ 1 w 233"/>
                  <a:gd name="T9" fmla="*/ 1 h 107"/>
                  <a:gd name="T10" fmla="*/ 1 w 233"/>
                  <a:gd name="T11" fmla="*/ 1 h 107"/>
                  <a:gd name="T12" fmla="*/ 1 w 233"/>
                  <a:gd name="T13" fmla="*/ 1 h 107"/>
                  <a:gd name="T14" fmla="*/ 1 w 233"/>
                  <a:gd name="T15" fmla="*/ 1 h 107"/>
                  <a:gd name="T16" fmla="*/ 1 w 233"/>
                  <a:gd name="T17" fmla="*/ 1 h 107"/>
                  <a:gd name="T18" fmla="*/ 1 w 233"/>
                  <a:gd name="T19" fmla="*/ 1 h 107"/>
                  <a:gd name="T20" fmla="*/ 1 w 233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3"/>
                  <a:gd name="T34" fmla="*/ 0 h 107"/>
                  <a:gd name="T35" fmla="*/ 233 w 233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3" h="107">
                    <a:moveTo>
                      <a:pt x="4" y="8"/>
                    </a:moveTo>
                    <a:cubicBezTo>
                      <a:pt x="2" y="15"/>
                      <a:pt x="0" y="23"/>
                      <a:pt x="1" y="32"/>
                    </a:cubicBezTo>
                    <a:cubicBezTo>
                      <a:pt x="2" y="41"/>
                      <a:pt x="5" y="53"/>
                      <a:pt x="13" y="62"/>
                    </a:cubicBezTo>
                    <a:cubicBezTo>
                      <a:pt x="21" y="71"/>
                      <a:pt x="35" y="80"/>
                      <a:pt x="46" y="87"/>
                    </a:cubicBezTo>
                    <a:cubicBezTo>
                      <a:pt x="57" y="94"/>
                      <a:pt x="71" y="101"/>
                      <a:pt x="81" y="104"/>
                    </a:cubicBezTo>
                    <a:cubicBezTo>
                      <a:pt x="91" y="107"/>
                      <a:pt x="97" y="107"/>
                      <a:pt x="109" y="107"/>
                    </a:cubicBezTo>
                    <a:cubicBezTo>
                      <a:pt x="121" y="107"/>
                      <a:pt x="139" y="106"/>
                      <a:pt x="153" y="101"/>
                    </a:cubicBezTo>
                    <a:cubicBezTo>
                      <a:pt x="167" y="96"/>
                      <a:pt x="182" y="86"/>
                      <a:pt x="193" y="77"/>
                    </a:cubicBezTo>
                    <a:cubicBezTo>
                      <a:pt x="204" y="68"/>
                      <a:pt x="211" y="56"/>
                      <a:pt x="217" y="45"/>
                    </a:cubicBezTo>
                    <a:cubicBezTo>
                      <a:pt x="223" y="34"/>
                      <a:pt x="229" y="18"/>
                      <a:pt x="231" y="11"/>
                    </a:cubicBezTo>
                    <a:cubicBezTo>
                      <a:pt x="233" y="4"/>
                      <a:pt x="231" y="2"/>
                      <a:pt x="22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4" name="Freeform 179"/>
              <p:cNvSpPr>
                <a:spLocks noChangeAspect="1"/>
              </p:cNvSpPr>
              <p:nvPr/>
            </p:nvSpPr>
            <p:spPr bwMode="auto">
              <a:xfrm rot="10800000">
                <a:off x="5074" y="2987"/>
                <a:ext cx="70" cy="92"/>
              </a:xfrm>
              <a:custGeom>
                <a:avLst/>
                <a:gdLst>
                  <a:gd name="T0" fmla="*/ 1 w 106"/>
                  <a:gd name="T1" fmla="*/ 1 h 140"/>
                  <a:gd name="T2" fmla="*/ 1 w 106"/>
                  <a:gd name="T3" fmla="*/ 1 h 140"/>
                  <a:gd name="T4" fmla="*/ 1 w 106"/>
                  <a:gd name="T5" fmla="*/ 1 h 140"/>
                  <a:gd name="T6" fmla="*/ 1 w 106"/>
                  <a:gd name="T7" fmla="*/ 1 h 140"/>
                  <a:gd name="T8" fmla="*/ 1 w 106"/>
                  <a:gd name="T9" fmla="*/ 1 h 140"/>
                  <a:gd name="T10" fmla="*/ 1 w 106"/>
                  <a:gd name="T11" fmla="*/ 1 h 140"/>
                  <a:gd name="T12" fmla="*/ 1 w 106"/>
                  <a:gd name="T13" fmla="*/ 1 h 140"/>
                  <a:gd name="T14" fmla="*/ 1 w 106"/>
                  <a:gd name="T15" fmla="*/ 1 h 140"/>
                  <a:gd name="T16" fmla="*/ 1 w 106"/>
                  <a:gd name="T17" fmla="*/ 1 h 140"/>
                  <a:gd name="T18" fmla="*/ 1 w 106"/>
                  <a:gd name="T19" fmla="*/ 1 h 140"/>
                  <a:gd name="T20" fmla="*/ 1 w 106"/>
                  <a:gd name="T21" fmla="*/ 1 h 140"/>
                  <a:gd name="T22" fmla="*/ 1 w 106"/>
                  <a:gd name="T23" fmla="*/ 1 h 140"/>
                  <a:gd name="T24" fmla="*/ 1 w 106"/>
                  <a:gd name="T25" fmla="*/ 1 h 140"/>
                  <a:gd name="T26" fmla="*/ 1 w 106"/>
                  <a:gd name="T27" fmla="*/ 1 h 140"/>
                  <a:gd name="T28" fmla="*/ 1 w 106"/>
                  <a:gd name="T29" fmla="*/ 1 h 1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6"/>
                  <a:gd name="T46" fmla="*/ 0 h 140"/>
                  <a:gd name="T47" fmla="*/ 106 w 106"/>
                  <a:gd name="T48" fmla="*/ 140 h 1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6" h="140">
                    <a:moveTo>
                      <a:pt x="54" y="3"/>
                    </a:moveTo>
                    <a:cubicBezTo>
                      <a:pt x="50" y="1"/>
                      <a:pt x="42" y="0"/>
                      <a:pt x="36" y="1"/>
                    </a:cubicBezTo>
                    <a:cubicBezTo>
                      <a:pt x="30" y="2"/>
                      <a:pt x="24" y="3"/>
                      <a:pt x="18" y="9"/>
                    </a:cubicBezTo>
                    <a:cubicBezTo>
                      <a:pt x="12" y="15"/>
                      <a:pt x="4" y="28"/>
                      <a:pt x="2" y="37"/>
                    </a:cubicBezTo>
                    <a:cubicBezTo>
                      <a:pt x="0" y="46"/>
                      <a:pt x="1" y="53"/>
                      <a:pt x="6" y="63"/>
                    </a:cubicBezTo>
                    <a:cubicBezTo>
                      <a:pt x="11" y="73"/>
                      <a:pt x="23" y="88"/>
                      <a:pt x="32" y="97"/>
                    </a:cubicBezTo>
                    <a:cubicBezTo>
                      <a:pt x="41" y="106"/>
                      <a:pt x="51" y="114"/>
                      <a:pt x="59" y="120"/>
                    </a:cubicBezTo>
                    <a:cubicBezTo>
                      <a:pt x="67" y="126"/>
                      <a:pt x="71" y="132"/>
                      <a:pt x="78" y="135"/>
                    </a:cubicBezTo>
                    <a:cubicBezTo>
                      <a:pt x="85" y="138"/>
                      <a:pt x="97" y="140"/>
                      <a:pt x="101" y="136"/>
                    </a:cubicBezTo>
                    <a:cubicBezTo>
                      <a:pt x="105" y="132"/>
                      <a:pt x="106" y="121"/>
                      <a:pt x="104" y="112"/>
                    </a:cubicBezTo>
                    <a:cubicBezTo>
                      <a:pt x="102" y="103"/>
                      <a:pt x="96" y="92"/>
                      <a:pt x="87" y="81"/>
                    </a:cubicBezTo>
                    <a:cubicBezTo>
                      <a:pt x="78" y="70"/>
                      <a:pt x="57" y="57"/>
                      <a:pt x="51" y="48"/>
                    </a:cubicBezTo>
                    <a:cubicBezTo>
                      <a:pt x="45" y="39"/>
                      <a:pt x="47" y="33"/>
                      <a:pt x="48" y="27"/>
                    </a:cubicBezTo>
                    <a:cubicBezTo>
                      <a:pt x="49" y="21"/>
                      <a:pt x="59" y="17"/>
                      <a:pt x="60" y="12"/>
                    </a:cubicBezTo>
                    <a:cubicBezTo>
                      <a:pt x="61" y="7"/>
                      <a:pt x="58" y="5"/>
                      <a:pt x="54" y="3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5" name="Freeform 180"/>
              <p:cNvSpPr>
                <a:spLocks noChangeAspect="1"/>
              </p:cNvSpPr>
              <p:nvPr/>
            </p:nvSpPr>
            <p:spPr bwMode="auto">
              <a:xfrm rot="10800000">
                <a:off x="5074" y="2996"/>
                <a:ext cx="31" cy="81"/>
              </a:xfrm>
              <a:custGeom>
                <a:avLst/>
                <a:gdLst>
                  <a:gd name="T0" fmla="*/ 1 w 48"/>
                  <a:gd name="T1" fmla="*/ 1 h 124"/>
                  <a:gd name="T2" fmla="*/ 1 w 48"/>
                  <a:gd name="T3" fmla="*/ 0 h 124"/>
                  <a:gd name="T4" fmla="*/ 1 w 48"/>
                  <a:gd name="T5" fmla="*/ 1 h 124"/>
                  <a:gd name="T6" fmla="*/ 1 w 48"/>
                  <a:gd name="T7" fmla="*/ 1 h 124"/>
                  <a:gd name="T8" fmla="*/ 1 w 48"/>
                  <a:gd name="T9" fmla="*/ 1 h 124"/>
                  <a:gd name="T10" fmla="*/ 1 w 48"/>
                  <a:gd name="T11" fmla="*/ 1 h 124"/>
                  <a:gd name="T12" fmla="*/ 1 w 48"/>
                  <a:gd name="T13" fmla="*/ 1 h 124"/>
                  <a:gd name="T14" fmla="*/ 1 w 48"/>
                  <a:gd name="T15" fmla="*/ 1 h 124"/>
                  <a:gd name="T16" fmla="*/ 1 w 48"/>
                  <a:gd name="T17" fmla="*/ 1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124"/>
                  <a:gd name="T29" fmla="*/ 48 w 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124">
                    <a:moveTo>
                      <a:pt x="4" y="7"/>
                    </a:moveTo>
                    <a:cubicBezTo>
                      <a:pt x="10" y="3"/>
                      <a:pt x="16" y="0"/>
                      <a:pt x="21" y="0"/>
                    </a:cubicBezTo>
                    <a:cubicBezTo>
                      <a:pt x="26" y="0"/>
                      <a:pt x="32" y="3"/>
                      <a:pt x="36" y="9"/>
                    </a:cubicBezTo>
                    <a:cubicBezTo>
                      <a:pt x="40" y="15"/>
                      <a:pt x="44" y="25"/>
                      <a:pt x="46" y="36"/>
                    </a:cubicBezTo>
                    <a:cubicBezTo>
                      <a:pt x="48" y="47"/>
                      <a:pt x="47" y="62"/>
                      <a:pt x="46" y="72"/>
                    </a:cubicBezTo>
                    <a:cubicBezTo>
                      <a:pt x="45" y="82"/>
                      <a:pt x="46" y="89"/>
                      <a:pt x="42" y="97"/>
                    </a:cubicBezTo>
                    <a:cubicBezTo>
                      <a:pt x="38" y="105"/>
                      <a:pt x="31" y="122"/>
                      <a:pt x="24" y="123"/>
                    </a:cubicBezTo>
                    <a:cubicBezTo>
                      <a:pt x="17" y="124"/>
                      <a:pt x="2" y="112"/>
                      <a:pt x="1" y="105"/>
                    </a:cubicBezTo>
                    <a:cubicBezTo>
                      <a:pt x="0" y="98"/>
                      <a:pt x="9" y="90"/>
                      <a:pt x="18" y="8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6" name="Rectangle 181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61" y="2574"/>
                <a:ext cx="59" cy="45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7" name="Rectangle 182"/>
              <p:cNvSpPr>
                <a:spLocks noChangeAspect="1" noChangeArrowheads="1"/>
              </p:cNvSpPr>
              <p:nvPr/>
            </p:nvSpPr>
            <p:spPr bwMode="auto">
              <a:xfrm rot="10800000">
                <a:off x="5035" y="2574"/>
                <a:ext cx="150" cy="1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8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5020" y="2574"/>
                <a:ext cx="15" cy="1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59" name="Rectangle 184" descr="Wide upward diagonal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5199" y="2574"/>
                <a:ext cx="59" cy="45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60" name="Rectangle 185"/>
              <p:cNvSpPr>
                <a:spLocks noChangeAspect="1" noChangeArrowheads="1"/>
              </p:cNvSpPr>
              <p:nvPr/>
            </p:nvSpPr>
            <p:spPr bwMode="auto">
              <a:xfrm flipH="1">
                <a:off x="5184" y="2574"/>
                <a:ext cx="15" cy="1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F8B323"/>
                  </a:buClr>
                  <a:buFont typeface="Wingdings" charset="0"/>
                  <a:buChar char="n"/>
                </a:pPr>
                <a:endParaRPr lang="en-US" sz="9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61" name="Line 186"/>
              <p:cNvSpPr>
                <a:spLocks noChangeAspect="1" noChangeShapeType="1"/>
              </p:cNvSpPr>
              <p:nvPr/>
            </p:nvSpPr>
            <p:spPr bwMode="auto">
              <a:xfrm>
                <a:off x="5037" y="2728"/>
                <a:ext cx="1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62" name="Freeform 187"/>
              <p:cNvSpPr>
                <a:spLocks noChangeAspect="1"/>
              </p:cNvSpPr>
              <p:nvPr/>
            </p:nvSpPr>
            <p:spPr bwMode="auto">
              <a:xfrm>
                <a:off x="5037" y="2736"/>
                <a:ext cx="144" cy="37"/>
              </a:xfrm>
              <a:custGeom>
                <a:avLst/>
                <a:gdLst>
                  <a:gd name="T0" fmla="*/ 0 w 222"/>
                  <a:gd name="T1" fmla="*/ 1 h 57"/>
                  <a:gd name="T2" fmla="*/ 1 w 222"/>
                  <a:gd name="T3" fmla="*/ 1 h 57"/>
                  <a:gd name="T4" fmla="*/ 1 w 222"/>
                  <a:gd name="T5" fmla="*/ 1 h 57"/>
                  <a:gd name="T6" fmla="*/ 1 w 222"/>
                  <a:gd name="T7" fmla="*/ 1 h 57"/>
                  <a:gd name="T8" fmla="*/ 1 w 222"/>
                  <a:gd name="T9" fmla="*/ 1 h 57"/>
                  <a:gd name="T10" fmla="*/ 1 w 222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2"/>
                  <a:gd name="T19" fmla="*/ 0 h 57"/>
                  <a:gd name="T20" fmla="*/ 222 w 222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2" h="57">
                    <a:moveTo>
                      <a:pt x="0" y="3"/>
                    </a:moveTo>
                    <a:cubicBezTo>
                      <a:pt x="8" y="9"/>
                      <a:pt x="16" y="16"/>
                      <a:pt x="33" y="24"/>
                    </a:cubicBezTo>
                    <a:cubicBezTo>
                      <a:pt x="50" y="32"/>
                      <a:pt x="81" y="51"/>
                      <a:pt x="102" y="54"/>
                    </a:cubicBezTo>
                    <a:cubicBezTo>
                      <a:pt x="123" y="57"/>
                      <a:pt x="143" y="48"/>
                      <a:pt x="160" y="42"/>
                    </a:cubicBezTo>
                    <a:cubicBezTo>
                      <a:pt x="177" y="36"/>
                      <a:pt x="195" y="24"/>
                      <a:pt x="205" y="17"/>
                    </a:cubicBezTo>
                    <a:cubicBezTo>
                      <a:pt x="215" y="10"/>
                      <a:pt x="218" y="5"/>
                      <a:pt x="22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63" name="Freeform 188"/>
              <p:cNvSpPr>
                <a:spLocks noChangeAspect="1"/>
              </p:cNvSpPr>
              <p:nvPr/>
            </p:nvSpPr>
            <p:spPr bwMode="auto">
              <a:xfrm>
                <a:off x="5006" y="2761"/>
                <a:ext cx="207" cy="30"/>
              </a:xfrm>
              <a:custGeom>
                <a:avLst/>
                <a:gdLst>
                  <a:gd name="T0" fmla="*/ 0 w 318"/>
                  <a:gd name="T1" fmla="*/ 1 h 46"/>
                  <a:gd name="T2" fmla="*/ 1 w 318"/>
                  <a:gd name="T3" fmla="*/ 1 h 46"/>
                  <a:gd name="T4" fmla="*/ 1 w 318"/>
                  <a:gd name="T5" fmla="*/ 1 h 46"/>
                  <a:gd name="T6" fmla="*/ 1 w 318"/>
                  <a:gd name="T7" fmla="*/ 1 h 46"/>
                  <a:gd name="T8" fmla="*/ 1 w 318"/>
                  <a:gd name="T9" fmla="*/ 1 h 46"/>
                  <a:gd name="T10" fmla="*/ 1 w 31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8"/>
                  <a:gd name="T19" fmla="*/ 0 h 46"/>
                  <a:gd name="T20" fmla="*/ 318 w 31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8" h="46">
                    <a:moveTo>
                      <a:pt x="0" y="2"/>
                    </a:moveTo>
                    <a:cubicBezTo>
                      <a:pt x="23" y="12"/>
                      <a:pt x="46" y="23"/>
                      <a:pt x="72" y="30"/>
                    </a:cubicBezTo>
                    <a:cubicBezTo>
                      <a:pt x="98" y="37"/>
                      <a:pt x="130" y="42"/>
                      <a:pt x="153" y="44"/>
                    </a:cubicBezTo>
                    <a:cubicBezTo>
                      <a:pt x="176" y="46"/>
                      <a:pt x="191" y="43"/>
                      <a:pt x="210" y="39"/>
                    </a:cubicBezTo>
                    <a:cubicBezTo>
                      <a:pt x="229" y="35"/>
                      <a:pt x="251" y="29"/>
                      <a:pt x="269" y="23"/>
                    </a:cubicBezTo>
                    <a:cubicBezTo>
                      <a:pt x="287" y="17"/>
                      <a:pt x="304" y="8"/>
                      <a:pt x="31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664" name="Line 189"/>
              <p:cNvSpPr>
                <a:spLocks noChangeShapeType="1"/>
              </p:cNvSpPr>
              <p:nvPr/>
            </p:nvSpPr>
            <p:spPr bwMode="auto">
              <a:xfrm>
                <a:off x="226" y="2910"/>
                <a:ext cx="5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ctr" hangingPunct="0">
                  <a:spcBef>
                    <a:spcPct val="0"/>
                  </a:spcBef>
                </a:pPr>
                <a:endParaRPr lang="en-GB" sz="3600" smtClean="0">
                  <a:solidFill>
                    <a:srgbClr val="261748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65550" name="Group 190"/>
            <p:cNvGrpSpPr>
              <a:grpSpLocks/>
            </p:cNvGrpSpPr>
            <p:nvPr/>
          </p:nvGrpSpPr>
          <p:grpSpPr bwMode="auto">
            <a:xfrm>
              <a:off x="3624" y="1734"/>
              <a:ext cx="1012" cy="427"/>
              <a:chOff x="1692" y="2387"/>
              <a:chExt cx="2285" cy="862"/>
            </a:xfrm>
          </p:grpSpPr>
          <p:pic>
            <p:nvPicPr>
              <p:cNvPr id="65551" name="Picture 19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2387"/>
                <a:ext cx="458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2" name="Picture 19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4" y="2387"/>
                <a:ext cx="458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3" name="Picture 19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" y="2387"/>
                <a:ext cx="458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4" name="Picture 19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" y="2387"/>
                <a:ext cx="466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5" name="Picture 19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" y="2387"/>
                <a:ext cx="454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544" name="Picture 197"/>
          <p:cNvPicPr>
            <a:picLocks noGrp="1" noChangeAspect="1" noChangeArrowheads="1"/>
          </p:cNvPicPr>
          <p:nvPr>
            <p:ph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2900" y="2838450"/>
            <a:ext cx="1028700" cy="1514475"/>
          </a:xfrm>
          <a:noFill/>
        </p:spPr>
      </p:pic>
      <p:pic>
        <p:nvPicPr>
          <p:cNvPr id="65545" name="Picture 6" descr="D:\DESY Home\My Documents\conferences\DESY_MAC_11_2009\stuff to talk about\DSC_016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38" y="2774950"/>
            <a:ext cx="332898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91" descr="http://bilder.desy.de:9080/XFELmediabank/ConvertAssets/european-xfel-site-schenefeld-visualization-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774950"/>
            <a:ext cx="20288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888" y="4459288"/>
            <a:ext cx="1890712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8" name="TextBox 1"/>
          <p:cNvSpPr txBox="1">
            <a:spLocks noChangeArrowheads="1"/>
          </p:cNvSpPr>
          <p:nvPr/>
        </p:nvSpPr>
        <p:spPr bwMode="auto">
          <a:xfrm>
            <a:off x="0" y="5783480"/>
            <a:ext cx="6086672" cy="646331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ctr" hangingPunct="0">
              <a:spcBef>
                <a:spcPct val="0"/>
              </a:spcBef>
            </a:pPr>
            <a:r>
              <a:rPr lang="en-GB" dirty="0" smtClean="0">
                <a:solidFill>
                  <a:srgbClr val="261748"/>
                </a:solidFill>
              </a:rPr>
              <a:t>ITRP: A prototype for the ILC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8917" y="6488668"/>
            <a:ext cx="211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courtesy H. Weise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FC8FE-3C7A-FA46-AA76-643D68915116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522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world-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121285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" charset="0"/>
                <a:cs typeface="Arial Unicode MS" charset="0"/>
              </a:rPr>
              <a:t>Global SCRF Technology</a:t>
            </a:r>
          </a:p>
        </p:txBody>
      </p:sp>
      <p:sp>
        <p:nvSpPr>
          <p:cNvPr id="61443" name="TextBox 8"/>
          <p:cNvSpPr txBox="1">
            <a:spLocks noChangeArrowheads="1"/>
          </p:cNvSpPr>
          <p:nvPr/>
        </p:nvSpPr>
        <p:spPr bwMode="auto">
          <a:xfrm>
            <a:off x="7612063" y="2225675"/>
            <a:ext cx="140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KEK, Japan</a:t>
            </a:r>
          </a:p>
        </p:txBody>
      </p:sp>
      <p:sp>
        <p:nvSpPr>
          <p:cNvPr id="61444" name="TextBox 14"/>
          <p:cNvSpPr txBox="1">
            <a:spLocks noChangeArrowheads="1"/>
          </p:cNvSpPr>
          <p:nvPr/>
        </p:nvSpPr>
        <p:spPr bwMode="auto">
          <a:xfrm>
            <a:off x="7938" y="2390775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SLAC</a:t>
            </a:r>
          </a:p>
        </p:txBody>
      </p:sp>
      <p:sp>
        <p:nvSpPr>
          <p:cNvPr id="61445" name="TextBox 16"/>
          <p:cNvSpPr txBox="1">
            <a:spLocks noChangeArrowheads="1"/>
          </p:cNvSpPr>
          <p:nvPr/>
        </p:nvSpPr>
        <p:spPr bwMode="auto">
          <a:xfrm>
            <a:off x="1719263" y="232251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JLAB</a:t>
            </a:r>
          </a:p>
        </p:txBody>
      </p:sp>
      <p:sp>
        <p:nvSpPr>
          <p:cNvPr id="61446" name="TextBox 18"/>
          <p:cNvSpPr txBox="1">
            <a:spLocks noChangeArrowheads="1"/>
          </p:cNvSpPr>
          <p:nvPr/>
        </p:nvSpPr>
        <p:spPr bwMode="auto">
          <a:xfrm>
            <a:off x="1717675" y="20701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Cornell</a:t>
            </a:r>
          </a:p>
        </p:txBody>
      </p:sp>
      <p:sp>
        <p:nvSpPr>
          <p:cNvPr id="61447" name="TextBox 25"/>
          <p:cNvSpPr txBox="1">
            <a:spLocks noChangeArrowheads="1"/>
          </p:cNvSpPr>
          <p:nvPr/>
        </p:nvSpPr>
        <p:spPr bwMode="auto">
          <a:xfrm>
            <a:off x="4675188" y="232886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DESY</a:t>
            </a:r>
          </a:p>
        </p:txBody>
      </p:sp>
      <p:sp>
        <p:nvSpPr>
          <p:cNvPr id="61448" name="TextBox 27"/>
          <p:cNvSpPr txBox="1">
            <a:spLocks noChangeArrowheads="1"/>
          </p:cNvSpPr>
          <p:nvPr/>
        </p:nvSpPr>
        <p:spPr bwMode="auto">
          <a:xfrm>
            <a:off x="3462338" y="2403475"/>
            <a:ext cx="87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/>
            <a:r>
              <a:rPr lang="en-GB" sz="1800">
                <a:solidFill>
                  <a:srgbClr val="0070C0"/>
                </a:solidFill>
              </a:rPr>
              <a:t>LAL</a:t>
            </a:r>
          </a:p>
          <a:p>
            <a:pPr algn="r" eaLnBrk="1" fontAlgn="base" hangingPunct="1"/>
            <a:r>
              <a:rPr lang="en-GB" sz="1800">
                <a:solidFill>
                  <a:srgbClr val="0070C0"/>
                </a:solidFill>
              </a:rPr>
              <a:t>Saclay</a:t>
            </a:r>
          </a:p>
        </p:txBody>
      </p:sp>
      <p:sp>
        <p:nvSpPr>
          <p:cNvPr id="61449" name="TextBox 29"/>
          <p:cNvSpPr txBox="1">
            <a:spLocks noChangeArrowheads="1"/>
          </p:cNvSpPr>
          <p:nvPr/>
        </p:nvSpPr>
        <p:spPr bwMode="auto">
          <a:xfrm>
            <a:off x="4795838" y="280828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INFN Milan</a:t>
            </a:r>
          </a:p>
        </p:txBody>
      </p:sp>
      <p:sp>
        <p:nvSpPr>
          <p:cNvPr id="61450" name="TextBox 32"/>
          <p:cNvSpPr txBox="1">
            <a:spLocks noChangeArrowheads="1"/>
          </p:cNvSpPr>
          <p:nvPr/>
        </p:nvSpPr>
        <p:spPr bwMode="auto">
          <a:xfrm>
            <a:off x="7286625" y="1781175"/>
            <a:ext cx="142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IHEP, China</a:t>
            </a:r>
          </a:p>
        </p:txBody>
      </p:sp>
      <p:sp>
        <p:nvSpPr>
          <p:cNvPr id="61451" name="TextBox 35"/>
          <p:cNvSpPr txBox="1">
            <a:spLocks noChangeArrowheads="1"/>
          </p:cNvSpPr>
          <p:nvPr/>
        </p:nvSpPr>
        <p:spPr bwMode="auto">
          <a:xfrm>
            <a:off x="301625" y="1693863"/>
            <a:ext cx="58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52" name="TextBox 36"/>
          <p:cNvSpPr txBox="1">
            <a:spLocks noChangeArrowheads="1"/>
          </p:cNvSpPr>
          <p:nvPr/>
        </p:nvSpPr>
        <p:spPr bwMode="auto">
          <a:xfrm>
            <a:off x="250825" y="1525588"/>
            <a:ext cx="196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TRIUMF, Canada</a:t>
            </a:r>
          </a:p>
        </p:txBody>
      </p:sp>
      <p:sp>
        <p:nvSpPr>
          <p:cNvPr id="61453" name="TextBox 12"/>
          <p:cNvSpPr txBox="1">
            <a:spLocks noChangeArrowheads="1"/>
          </p:cNvSpPr>
          <p:nvPr/>
        </p:nvSpPr>
        <p:spPr bwMode="auto">
          <a:xfrm>
            <a:off x="-41275" y="2109788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FNAL, ANL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04838" y="2035175"/>
            <a:ext cx="7302500" cy="3036888"/>
            <a:chOff x="604838" y="2035175"/>
            <a:chExt cx="7302500" cy="3036888"/>
          </a:xfrm>
        </p:grpSpPr>
        <p:cxnSp>
          <p:nvCxnSpPr>
            <p:cNvPr id="61471" name="Straight Connector 43"/>
            <p:cNvCxnSpPr>
              <a:cxnSpLocks noChangeShapeType="1"/>
            </p:cNvCxnSpPr>
            <p:nvPr/>
          </p:nvCxnSpPr>
          <p:spPr bwMode="auto">
            <a:xfrm>
              <a:off x="1751013" y="2614613"/>
              <a:ext cx="2833687" cy="23050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2" name="Straight Connector 46"/>
            <p:cNvCxnSpPr>
              <a:cxnSpLocks noChangeShapeType="1"/>
            </p:cNvCxnSpPr>
            <p:nvPr/>
          </p:nvCxnSpPr>
          <p:spPr bwMode="auto">
            <a:xfrm>
              <a:off x="1674813" y="2357438"/>
              <a:ext cx="3062287" cy="271462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3" name="Straight Connector 48"/>
            <p:cNvCxnSpPr>
              <a:cxnSpLocks noChangeShapeType="1"/>
            </p:cNvCxnSpPr>
            <p:nvPr/>
          </p:nvCxnSpPr>
          <p:spPr bwMode="auto">
            <a:xfrm>
              <a:off x="1274763" y="2420938"/>
              <a:ext cx="3309937" cy="248602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4" name="Straight Connector 50"/>
            <p:cNvCxnSpPr>
              <a:cxnSpLocks noChangeShapeType="1"/>
            </p:cNvCxnSpPr>
            <p:nvPr/>
          </p:nvCxnSpPr>
          <p:spPr bwMode="auto">
            <a:xfrm>
              <a:off x="773113" y="2794000"/>
              <a:ext cx="3863975" cy="2125663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5" name="Straight Connector 52"/>
            <p:cNvCxnSpPr>
              <a:cxnSpLocks noChangeShapeType="1"/>
            </p:cNvCxnSpPr>
            <p:nvPr/>
          </p:nvCxnSpPr>
          <p:spPr bwMode="auto">
            <a:xfrm>
              <a:off x="604838" y="2035175"/>
              <a:ext cx="3916362" cy="280670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6" name="Straight Connector 57"/>
            <p:cNvCxnSpPr>
              <a:cxnSpLocks noChangeShapeType="1"/>
            </p:cNvCxnSpPr>
            <p:nvPr/>
          </p:nvCxnSpPr>
          <p:spPr bwMode="auto">
            <a:xfrm rot="16200000" flipH="1">
              <a:off x="3407569" y="3690144"/>
              <a:ext cx="2379663" cy="38417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7" name="Straight Connector 59"/>
            <p:cNvCxnSpPr>
              <a:cxnSpLocks noChangeShapeType="1"/>
            </p:cNvCxnSpPr>
            <p:nvPr/>
          </p:nvCxnSpPr>
          <p:spPr bwMode="auto">
            <a:xfrm rot="16200000" flipH="1">
              <a:off x="3432969" y="3690144"/>
              <a:ext cx="2536825" cy="1031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8" name="Straight Connector 63"/>
            <p:cNvCxnSpPr>
              <a:cxnSpLocks noChangeShapeType="1"/>
            </p:cNvCxnSpPr>
            <p:nvPr/>
          </p:nvCxnSpPr>
          <p:spPr bwMode="auto">
            <a:xfrm rot="16200000" flipH="1">
              <a:off x="3753644" y="3985419"/>
              <a:ext cx="2009775" cy="396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9" name="Straight Connector 65"/>
            <p:cNvCxnSpPr>
              <a:cxnSpLocks noChangeShapeType="1"/>
            </p:cNvCxnSpPr>
            <p:nvPr/>
          </p:nvCxnSpPr>
          <p:spPr bwMode="auto">
            <a:xfrm rot="5400000">
              <a:off x="4636294" y="3644107"/>
              <a:ext cx="1506537" cy="13017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80" name="Straight Connector 68"/>
            <p:cNvCxnSpPr>
              <a:cxnSpLocks noChangeShapeType="1"/>
            </p:cNvCxnSpPr>
            <p:nvPr/>
          </p:nvCxnSpPr>
          <p:spPr bwMode="auto">
            <a:xfrm rot="10800000" flipV="1">
              <a:off x="4752975" y="2227263"/>
              <a:ext cx="2844800" cy="270510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81" name="Straight Connector 71"/>
            <p:cNvCxnSpPr>
              <a:cxnSpLocks noChangeShapeType="1"/>
            </p:cNvCxnSpPr>
            <p:nvPr/>
          </p:nvCxnSpPr>
          <p:spPr bwMode="auto">
            <a:xfrm rot="10800000" flipV="1">
              <a:off x="4803775" y="2627313"/>
              <a:ext cx="3103563" cy="23431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59"/>
            <p:cNvCxnSpPr>
              <a:cxnSpLocks noChangeShapeType="1"/>
            </p:cNvCxnSpPr>
            <p:nvPr/>
          </p:nvCxnSpPr>
          <p:spPr bwMode="auto">
            <a:xfrm>
              <a:off x="4352324" y="2334054"/>
              <a:ext cx="370703" cy="2663568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1455" name="TextBox 34"/>
          <p:cNvSpPr txBox="1">
            <a:spLocks noChangeArrowheads="1"/>
          </p:cNvSpPr>
          <p:nvPr/>
        </p:nvSpPr>
        <p:spPr bwMode="auto">
          <a:xfrm>
            <a:off x="4011613" y="1884363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STFC</a:t>
            </a:r>
          </a:p>
        </p:txBody>
      </p:sp>
      <p:sp>
        <p:nvSpPr>
          <p:cNvPr id="61456" name="TextBox 34"/>
          <p:cNvSpPr txBox="1">
            <a:spLocks noChangeArrowheads="1"/>
          </p:cNvSpPr>
          <p:nvPr/>
        </p:nvSpPr>
        <p:spPr bwMode="auto">
          <a:xfrm>
            <a:off x="6103938" y="3325813"/>
            <a:ext cx="229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sz="1800">
                <a:solidFill>
                  <a:srgbClr val="0070C0"/>
                </a:solidFill>
              </a:rPr>
              <a:t>BARC, RRCAT India</a:t>
            </a:r>
          </a:p>
        </p:txBody>
      </p:sp>
      <p:pic>
        <p:nvPicPr>
          <p:cNvPr id="61457" name="Picture 48" descr="DE0083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272" y="5449163"/>
            <a:ext cx="350678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8" name="TextBox 35"/>
          <p:cNvSpPr txBox="1">
            <a:spLocks noChangeArrowheads="1"/>
          </p:cNvSpPr>
          <p:nvPr/>
        </p:nvSpPr>
        <p:spPr bwMode="auto">
          <a:xfrm>
            <a:off x="498475" y="2432050"/>
            <a:ext cx="58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59" name="TextBox 35"/>
          <p:cNvSpPr txBox="1">
            <a:spLocks noChangeArrowheads="1"/>
          </p:cNvSpPr>
          <p:nvPr/>
        </p:nvSpPr>
        <p:spPr bwMode="auto">
          <a:xfrm>
            <a:off x="1447800" y="2006600"/>
            <a:ext cx="58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0" name="TextBox 35"/>
          <p:cNvSpPr txBox="1">
            <a:spLocks noChangeArrowheads="1"/>
          </p:cNvSpPr>
          <p:nvPr/>
        </p:nvSpPr>
        <p:spPr bwMode="auto">
          <a:xfrm>
            <a:off x="1454150" y="2243138"/>
            <a:ext cx="581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1" name="TextBox 35"/>
          <p:cNvSpPr txBox="1">
            <a:spLocks noChangeArrowheads="1"/>
          </p:cNvSpPr>
          <p:nvPr/>
        </p:nvSpPr>
        <p:spPr bwMode="auto">
          <a:xfrm>
            <a:off x="1098550" y="2066925"/>
            <a:ext cx="58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2" name="TextBox 35"/>
          <p:cNvSpPr txBox="1">
            <a:spLocks noChangeArrowheads="1"/>
          </p:cNvSpPr>
          <p:nvPr/>
        </p:nvSpPr>
        <p:spPr bwMode="auto">
          <a:xfrm>
            <a:off x="4235450" y="2032000"/>
            <a:ext cx="228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3" name="TextBox 35"/>
          <p:cNvSpPr txBox="1">
            <a:spLocks noChangeArrowheads="1"/>
          </p:cNvSpPr>
          <p:nvPr/>
        </p:nvSpPr>
        <p:spPr bwMode="auto">
          <a:xfrm>
            <a:off x="4279900" y="2419350"/>
            <a:ext cx="228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4" name="TextBox 35"/>
          <p:cNvSpPr txBox="1">
            <a:spLocks noChangeArrowheads="1"/>
          </p:cNvSpPr>
          <p:nvPr/>
        </p:nvSpPr>
        <p:spPr bwMode="auto">
          <a:xfrm>
            <a:off x="4535488" y="2225675"/>
            <a:ext cx="22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5" name="TextBox 35"/>
          <p:cNvSpPr txBox="1">
            <a:spLocks noChangeArrowheads="1"/>
          </p:cNvSpPr>
          <p:nvPr/>
        </p:nvSpPr>
        <p:spPr bwMode="auto">
          <a:xfrm>
            <a:off x="4637088" y="2716213"/>
            <a:ext cx="228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 dirty="0">
                <a:solidFill>
                  <a:srgbClr val="0070C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1466" name="TextBox 35"/>
          <p:cNvSpPr txBox="1">
            <a:spLocks noChangeArrowheads="1"/>
          </p:cNvSpPr>
          <p:nvPr/>
        </p:nvSpPr>
        <p:spPr bwMode="auto">
          <a:xfrm>
            <a:off x="5938838" y="3227388"/>
            <a:ext cx="228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7" name="TextBox 35"/>
          <p:cNvSpPr txBox="1">
            <a:spLocks noChangeArrowheads="1"/>
          </p:cNvSpPr>
          <p:nvPr/>
        </p:nvSpPr>
        <p:spPr bwMode="auto">
          <a:xfrm>
            <a:off x="7459663" y="1931988"/>
            <a:ext cx="228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sp>
        <p:nvSpPr>
          <p:cNvPr id="61468" name="TextBox 35"/>
          <p:cNvSpPr txBox="1">
            <a:spLocks noChangeArrowheads="1"/>
          </p:cNvSpPr>
          <p:nvPr/>
        </p:nvSpPr>
        <p:spPr bwMode="auto">
          <a:xfrm>
            <a:off x="7808913" y="2344738"/>
            <a:ext cx="228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/>
            <a:r>
              <a:rPr lang="en-GB">
                <a:solidFill>
                  <a:srgbClr val="0070C0"/>
                </a:solidFill>
                <a:sym typeface="ZapfDingbats" charset="0"/>
              </a:rPr>
              <a:t>◉</a:t>
            </a:r>
            <a:endParaRPr lang="en-GB">
              <a:solidFill>
                <a:srgbClr val="0070C0"/>
              </a:solidFill>
            </a:endParaRPr>
          </a:p>
        </p:txBody>
      </p:sp>
      <p:pic>
        <p:nvPicPr>
          <p:cNvPr id="61" name="Picture 10" descr="ilccol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978" y="4316884"/>
            <a:ext cx="1400175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0" name="Picture 5" descr="T4CM_iso_fu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3963988"/>
            <a:ext cx="3317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C6A6-B575-CF4F-A2A9-5E414EA40A1A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0849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6752" y="76200"/>
            <a:ext cx="6396337" cy="914400"/>
          </a:xfrm>
        </p:spPr>
        <p:txBody>
          <a:bodyPr/>
          <a:lstStyle/>
          <a:p>
            <a:pPr algn="l"/>
            <a:r>
              <a:rPr lang="en-US" dirty="0" smtClean="0"/>
              <a:t>The Beginning – in theory</a:t>
            </a:r>
            <a:endParaRPr lang="en-US" dirty="0"/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372533" y="1490133"/>
            <a:ext cx="8229600" cy="146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latin typeface="Times New Roman" charset="0"/>
              </a:rPr>
              <a:t>A Possible Apparatus for Electron-Clashing Experiments</a:t>
            </a:r>
            <a:r>
              <a:rPr lang="en-US" dirty="0">
                <a:latin typeface="Times New Roman" charset="0"/>
              </a:rPr>
              <a:t> (*).</a:t>
            </a:r>
          </a:p>
          <a:p>
            <a:pPr algn="ctr" eaLnBrk="0" hangingPunct="0"/>
            <a:r>
              <a:rPr lang="en-US" dirty="0">
                <a:latin typeface="Times New Roman" charset="0"/>
              </a:rPr>
              <a:t>M. </a:t>
            </a:r>
            <a:r>
              <a:rPr lang="en-US" dirty="0" err="1">
                <a:latin typeface="Times New Roman" charset="0"/>
              </a:rPr>
              <a:t>Tigner</a:t>
            </a:r>
            <a:endParaRPr lang="en-US" dirty="0">
              <a:latin typeface="Times New Roman" charset="0"/>
            </a:endParaRPr>
          </a:p>
          <a:p>
            <a:pPr algn="ctr" eaLnBrk="0" hangingPunct="0"/>
            <a:r>
              <a:rPr lang="en-US" sz="2000" i="1" dirty="0">
                <a:latin typeface="Times New Roman" charset="0"/>
              </a:rPr>
              <a:t>Laboratory of Nuclear Studies. Cornell University - Ithaca, N.Y.</a:t>
            </a:r>
            <a:endParaRPr lang="en-US" dirty="0">
              <a:latin typeface="Times New Roman" charset="0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3293533" y="3293533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M.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Tigner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, 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</a:b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Nuovo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Cimento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37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 (1965) 1228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287867" y="4326467"/>
            <a:ext cx="6248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FF"/>
                </a:solidFill>
                <a:latin typeface="Times New Roman" charset="0"/>
              </a:rPr>
              <a:t>“While the storage ring concept for providing clashing-beam experiments (</a:t>
            </a:r>
            <a:r>
              <a:rPr lang="en-US" sz="2000" baseline="30000" dirty="0">
                <a:solidFill>
                  <a:srgbClr val="0000FF"/>
                </a:solidFill>
                <a:latin typeface="Times New Roman" charset="0"/>
              </a:rPr>
              <a:t>1</a:t>
            </a:r>
            <a:r>
              <a:rPr lang="en-US" sz="2000" dirty="0">
                <a:solidFill>
                  <a:srgbClr val="0000FF"/>
                </a:solidFill>
                <a:latin typeface="Times New Roman" charset="0"/>
              </a:rPr>
              <a:t>) is very elegant in concept it seems worth-while at the present juncture to investigate other methods which, while less elegant and superficially more complex may prove more tractable.”</a:t>
            </a:r>
          </a:p>
        </p:txBody>
      </p:sp>
      <p:pic>
        <p:nvPicPr>
          <p:cNvPr id="2" name="Picture 1" descr="Tigner_Maur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056" y="4183351"/>
            <a:ext cx="1819086" cy="21018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7536-75AF-BA4D-A5DE-A9FDBE5AD772}" type="datetime1">
              <a:rPr lang="en-US" smtClean="0"/>
              <a:t>06.12.11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Facilities (non SCRF)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144472"/>
            <a:ext cx="8028289" cy="2289577"/>
          </a:xfrm>
        </p:spPr>
        <p:txBody>
          <a:bodyPr/>
          <a:lstStyle/>
          <a:p>
            <a:r>
              <a:rPr lang="en-US" dirty="0" smtClean="0"/>
              <a:t>Two Large Scale Test Facilities for R&amp;D:</a:t>
            </a:r>
          </a:p>
          <a:p>
            <a:pPr lvl="1"/>
            <a:r>
              <a:rPr lang="en-US" dirty="0" smtClean="0"/>
              <a:t>Damping Ring (ATF, </a:t>
            </a:r>
            <a:r>
              <a:rPr lang="en-US" dirty="0" err="1" smtClean="0"/>
              <a:t>CesrTA</a:t>
            </a:r>
            <a:r>
              <a:rPr lang="en-US" dirty="0" smtClean="0"/>
              <a:t> for </a:t>
            </a:r>
            <a:r>
              <a:rPr lang="en-US" i="1" dirty="0" smtClean="0"/>
              <a:t>electron cloud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Beam Delivery System (Final Focus) (ATF2)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5933" y="3291845"/>
            <a:ext cx="216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● ATF/ATF-2 (KEK)</a:t>
            </a:r>
            <a:endParaRPr lang="en-US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1704" y="3231766"/>
            <a:ext cx="20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●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CesrTA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(Cornell)</a:t>
            </a:r>
            <a:endParaRPr lang="en-US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107" y="2826766"/>
            <a:ext cx="1900541" cy="251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20081010Di-00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601" y="3807586"/>
            <a:ext cx="1673516" cy="251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2" descr="100_01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692" y="3601098"/>
            <a:ext cx="2409396" cy="215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1602" y="5202821"/>
            <a:ext cx="1666179" cy="111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40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AB75-3D53-7D41-8128-0551156F8EA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232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655077" cy="914400"/>
          </a:xfrm>
        </p:spPr>
        <p:txBody>
          <a:bodyPr/>
          <a:lstStyle/>
          <a:p>
            <a:r>
              <a:rPr lang="en-US" dirty="0" smtClean="0"/>
              <a:t>Electron Cloud: </a:t>
            </a:r>
            <a:r>
              <a:rPr lang="en-US" dirty="0" err="1" smtClean="0"/>
              <a:t>CesrTA</a:t>
            </a:r>
            <a:r>
              <a:rPr lang="en-US" dirty="0" smtClean="0"/>
              <a:t>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85251" y="1181402"/>
            <a:ext cx="3965226" cy="5428995"/>
          </a:xfrm>
        </p:spPr>
        <p:txBody>
          <a:bodyPr>
            <a:noAutofit/>
          </a:bodyPr>
          <a:lstStyle/>
          <a:p>
            <a:r>
              <a:rPr lang="en-US" sz="2400" dirty="0" smtClean="0"/>
              <a:t>Major Reconfiguration of CESR ring</a:t>
            </a:r>
          </a:p>
          <a:p>
            <a:endParaRPr lang="en-US" sz="2400" dirty="0" smtClean="0"/>
          </a:p>
          <a:p>
            <a:r>
              <a:rPr lang="en-US" sz="2400" dirty="0" smtClean="0"/>
              <a:t>2 Year </a:t>
            </a:r>
            <a:r>
              <a:rPr lang="en-US" sz="2400" dirty="0" err="1" smtClean="0"/>
              <a:t>Programme</a:t>
            </a:r>
            <a:endParaRPr lang="en-US" sz="2400" dirty="0" smtClean="0"/>
          </a:p>
          <a:p>
            <a:pPr lvl="1"/>
            <a:r>
              <a:rPr lang="en-US" sz="2000" dirty="0" smtClean="0"/>
              <a:t>2008-2010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Achievements</a:t>
            </a:r>
          </a:p>
          <a:p>
            <a:pPr lvl="1"/>
            <a:r>
              <a:rPr lang="en-US" sz="2000" dirty="0" smtClean="0"/>
              <a:t>Measured EC build-up in wigglers / arcs</a:t>
            </a:r>
          </a:p>
          <a:p>
            <a:pPr lvl="1"/>
            <a:r>
              <a:rPr lang="en-US" sz="2000" dirty="0" smtClean="0"/>
              <a:t>Evaluated experimentally mitigating  techniques</a:t>
            </a:r>
          </a:p>
          <a:p>
            <a:pPr lvl="1"/>
            <a:r>
              <a:rPr lang="en-US" sz="2000" dirty="0" smtClean="0"/>
              <a:t>Developed (benchmark) models for EC-driven instabilities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24" y="990600"/>
            <a:ext cx="3536905" cy="259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206" y="2485140"/>
            <a:ext cx="3539045" cy="252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84" y="4048149"/>
            <a:ext cx="3539045" cy="256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41</a:t>
            </a:fld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0F82-DE1F-3C4C-9AFA-57869B76693F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719278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Test facilities – ATF2</a:t>
            </a:r>
          </a:p>
        </p:txBody>
      </p:sp>
      <p:sp>
        <p:nvSpPr>
          <p:cNvPr id="2560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49FC2-3D6F-8446-86A6-64E46DEA1385}" type="slidenum">
              <a:rPr lang="en-US" sz="1400"/>
              <a:pPr/>
              <a:t>42</a:t>
            </a:fld>
            <a:endParaRPr lang="en-US" sz="1400"/>
          </a:p>
        </p:txBody>
      </p:sp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081088"/>
            <a:ext cx="6923088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91DB-DB88-C546-9A1D-43C4CFA64E6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988495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ATF-2 (KEK)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802" y="1299041"/>
            <a:ext cx="3756214" cy="480775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Shintake</a:t>
            </a:r>
            <a:r>
              <a:rPr lang="en-US" sz="2400" dirty="0" smtClean="0"/>
              <a:t> laser monitor (LBM)</a:t>
            </a:r>
          </a:p>
          <a:p>
            <a:pPr lvl="1"/>
            <a:r>
              <a:rPr lang="en-US" sz="2000" dirty="0" smtClean="0"/>
              <a:t>improved S/N</a:t>
            </a:r>
          </a:p>
          <a:p>
            <a:pPr lvl="1"/>
            <a:endParaRPr lang="en-US" sz="2000" dirty="0" smtClean="0">
              <a:latin typeface="Symbol" charset="2"/>
              <a:cs typeface="Symbol" charset="2"/>
            </a:endParaRPr>
          </a:p>
          <a:p>
            <a:r>
              <a:rPr lang="en-US" sz="2400" dirty="0" smtClean="0"/>
              <a:t>Significant progress on optics</a:t>
            </a:r>
          </a:p>
          <a:p>
            <a:pPr lvl="1"/>
            <a:r>
              <a:rPr lang="en-US" sz="2000" dirty="0" smtClean="0"/>
              <a:t>beam based alignment</a:t>
            </a:r>
          </a:p>
          <a:p>
            <a:pPr lvl="1"/>
            <a:r>
              <a:rPr lang="en-US" sz="2000" dirty="0" smtClean="0"/>
              <a:t>tuning algorithms</a:t>
            </a:r>
          </a:p>
          <a:p>
            <a:pPr lvl="1"/>
            <a:r>
              <a:rPr lang="en-US" sz="2000" dirty="0" smtClean="0"/>
              <a:t>optics modelling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Recovery from earth quake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89" y="1059276"/>
            <a:ext cx="3454601" cy="235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06886" y="1129735"/>
            <a:ext cx="218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LBM Fringe Pattern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1" y="3546788"/>
            <a:ext cx="3454601" cy="242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7989" y="5908643"/>
            <a:ext cx="357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Dispersion measurement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364496" y="4425671"/>
            <a:ext cx="15191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baseline="-25000" dirty="0" smtClean="0"/>
              <a:t>y</a:t>
            </a:r>
            <a:r>
              <a:rPr lang="en-US" sz="1800" dirty="0" smtClean="0"/>
              <a:t> ~ 310 nm</a:t>
            </a:r>
          </a:p>
          <a:p>
            <a:r>
              <a:rPr lang="en-US" sz="1800" dirty="0" smtClean="0"/>
              <a:t>[goal: 38 nm]</a:t>
            </a:r>
            <a:endParaRPr lang="en-US" sz="1800" dirty="0"/>
          </a:p>
        </p:txBody>
      </p:sp>
      <p:pic>
        <p:nvPicPr>
          <p:cNvPr id="10" name="Picture 9" descr="20081010Di-001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693" y="126404"/>
            <a:ext cx="2049894" cy="255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43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B0DF2-323A-684B-B073-4BB427EF83C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124639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(Global) Mass Production (SCRF)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-546621" y="868445"/>
          <a:ext cx="7188164" cy="550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46761" y="1104920"/>
            <a:ext cx="294424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Critically important TDP2 activity</a:t>
            </a:r>
          </a:p>
          <a:p>
            <a:pPr marL="271463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marL="271463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Learn from XFEL experience</a:t>
            </a:r>
          </a:p>
          <a:p>
            <a:pPr marL="728663" lvl="1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Arial"/>
                <a:ea typeface="Arial Unicode MS"/>
                <a:cs typeface="Arial Unicode MS"/>
              </a:rPr>
              <a:t>5% ILC</a:t>
            </a:r>
          </a:p>
          <a:p>
            <a:pPr marL="728663" lvl="1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Arial"/>
              <a:ea typeface="Arial Unicode MS"/>
              <a:cs typeface="Arial Unicode MS"/>
            </a:endParaRPr>
          </a:p>
          <a:p>
            <a:pPr marL="271463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Learn from LHC experience</a:t>
            </a:r>
          </a:p>
          <a:p>
            <a:pPr marL="728663" lvl="1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Arial"/>
                <a:ea typeface="Arial Unicode MS"/>
                <a:cs typeface="Arial Unicode MS"/>
              </a:rPr>
              <a:t>cryomodule assembly and test studies</a:t>
            </a:r>
          </a:p>
          <a:p>
            <a:pPr marL="728663" lvl="1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marL="271463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Develop realistic models on which to base cost estimate</a:t>
            </a:r>
          </a:p>
          <a:p>
            <a:pPr marL="728663" lvl="1" indent="-27146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Arial"/>
                <a:ea typeface="Arial Unicode MS"/>
                <a:cs typeface="Arial Unicode MS"/>
              </a:rPr>
              <a:t>With industry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44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478-FFF4-7943-9C33-AF1F80B5D19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631214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ILC Baseline Design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910104" y="1147644"/>
            <a:ext cx="3153828" cy="5149846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Post-RDR Design Studies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Cost Constraint</a:t>
            </a:r>
          </a:p>
          <a:p>
            <a:pPr lvl="1"/>
            <a:r>
              <a:rPr lang="en-US" sz="1800" dirty="0" smtClean="0"/>
              <a:t>‘Global’ Value Engineering</a:t>
            </a:r>
          </a:p>
          <a:p>
            <a:endParaRPr lang="en-US" sz="2000" dirty="0" smtClean="0"/>
          </a:p>
          <a:p>
            <a:r>
              <a:rPr lang="en-US" sz="2000" dirty="0" smtClean="0"/>
              <a:t>Towards an agreed-upon baseline for the TDR</a:t>
            </a:r>
          </a:p>
          <a:p>
            <a:pPr lvl="1"/>
            <a:r>
              <a:rPr lang="en-US" sz="1800" dirty="0" smtClean="0"/>
              <a:t>Top-Level Change Control Process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b="1" dirty="0" smtClean="0"/>
              <a:t>TLCC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Communication with </a:t>
            </a:r>
            <a:r>
              <a:rPr lang="en-US" sz="1800" u="sng" dirty="0" smtClean="0"/>
              <a:t>stakeholders </a:t>
            </a:r>
            <a:r>
              <a:rPr lang="en-US" sz="1800" dirty="0" smtClean="0"/>
              <a:t>(e.g. </a:t>
            </a:r>
            <a:r>
              <a:rPr lang="en-US" sz="1800" u="sng" dirty="0" smtClean="0"/>
              <a:t>Physics &amp; Detector </a:t>
            </a:r>
            <a:r>
              <a:rPr lang="en-US" sz="1800" dirty="0" smtClean="0"/>
              <a:t>groups)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2" y="1022354"/>
            <a:ext cx="5651500" cy="5192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3373" y="1571703"/>
            <a:ext cx="16216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2008 RDR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1104" y="1580902"/>
            <a:ext cx="15818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2013 TDR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2685053" y="3619500"/>
            <a:ext cx="616947" cy="2751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45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45D2-65BF-FD40-A95E-465A925E5680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78890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2008 RDR to 2013 TDR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957" y="1216426"/>
            <a:ext cx="8145293" cy="500558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SCRF Gradient</a:t>
            </a:r>
          </a:p>
          <a:p>
            <a:pPr lvl="1"/>
            <a:r>
              <a:rPr lang="en-GB" dirty="0" smtClean="0"/>
              <a:t>31.5 MV/m average</a:t>
            </a:r>
          </a:p>
          <a:p>
            <a:pPr lvl="1"/>
            <a:r>
              <a:rPr lang="en-GB" dirty="0" smtClean="0"/>
              <a:t>Support for ±20% gradient spread → higher yield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Beam power</a:t>
            </a:r>
          </a:p>
          <a:p>
            <a:pPr lvl="1"/>
            <a:r>
              <a:rPr lang="en-GB" dirty="0" smtClean="0"/>
              <a:t>Reduced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b</a:t>
            </a:r>
            <a:r>
              <a:rPr lang="en-GB" dirty="0" smtClean="0"/>
              <a:t> by factor 2 (2625→1312)</a:t>
            </a:r>
          </a:p>
          <a:p>
            <a:pPr lvl="1"/>
            <a:r>
              <a:rPr lang="en-GB" dirty="0" smtClean="0"/>
              <a:t>Smaller damping ring (6.4→3.2 km)</a:t>
            </a:r>
          </a:p>
          <a:p>
            <a:pPr lvl="1"/>
            <a:r>
              <a:rPr lang="en-GB" dirty="0" smtClean="0"/>
              <a:t>Reduced RF power (klystrons &amp; modulators)</a:t>
            </a:r>
          </a:p>
          <a:p>
            <a:pPr lvl="1"/>
            <a:r>
              <a:rPr lang="en-GB" dirty="0" err="1" smtClean="0"/>
              <a:t>Lumi</a:t>
            </a:r>
            <a:r>
              <a:rPr lang="en-GB" dirty="0" smtClean="0"/>
              <a:t> recovered by pushing beam-beam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Removal of 20km of main linac service tunnel</a:t>
            </a:r>
          </a:p>
          <a:p>
            <a:pPr lvl="1"/>
            <a:r>
              <a:rPr lang="en-GB" dirty="0" smtClean="0"/>
              <a:t>Resulted in two new RF power generation concepts.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Consolidation of all injectors into ‘central region’</a:t>
            </a:r>
          </a:p>
          <a:p>
            <a:pPr lvl="1"/>
            <a:r>
              <a:rPr lang="en-GB" dirty="0" smtClean="0"/>
              <a:t>undulator-based e+ source returns to the end of the linac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7164-A7FF-E64B-BE0F-6541DF81DF0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5" name="Picture 4" descr="MC900390684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66" y="1982611"/>
            <a:ext cx="1524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763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528748" cy="914400"/>
          </a:xfrm>
        </p:spPr>
        <p:txBody>
          <a:bodyPr/>
          <a:lstStyle/>
          <a:p>
            <a:r>
              <a:rPr lang="en-US" dirty="0" smtClean="0"/>
              <a:t>Single Tunnel Options (RF power)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360" y="1111067"/>
            <a:ext cx="4483125" cy="51417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Distributed RF Sources (DRFS)</a:t>
            </a:r>
          </a:p>
          <a:p>
            <a:pPr lvl="1"/>
            <a:r>
              <a:rPr lang="en-US" dirty="0" smtClean="0"/>
              <a:t>800 kW MAK</a:t>
            </a:r>
          </a:p>
          <a:p>
            <a:pPr lvl="1"/>
            <a:r>
              <a:rPr lang="en-US" dirty="0" smtClean="0"/>
              <a:t>Everything in tunnel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Klystron Cluster Scheme (KCS)</a:t>
            </a:r>
          </a:p>
          <a:p>
            <a:pPr lvl="1"/>
            <a:r>
              <a:rPr lang="en-US" dirty="0" smtClean="0"/>
              <a:t>Surface clusters of klystrons (2×32 MBK)</a:t>
            </a:r>
          </a:p>
          <a:p>
            <a:pPr lvl="1"/>
            <a:r>
              <a:rPr lang="en-US" dirty="0" smtClean="0"/>
              <a:t>RF power distributed via over-</a:t>
            </a:r>
            <a:r>
              <a:rPr lang="en-US" dirty="0" err="1" smtClean="0"/>
              <a:t>moded</a:t>
            </a:r>
            <a:r>
              <a:rPr lang="en-US" dirty="0" smtClean="0"/>
              <a:t> waveguide (350 MW)</a:t>
            </a:r>
          </a:p>
          <a:p>
            <a:pPr lvl="2"/>
            <a:r>
              <a:rPr lang="en-US" dirty="0" smtClean="0"/>
              <a:t>±1 km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RDR HLRF Technology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e.g. XFEL-like solution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(pulsed cables)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Back-up </a:t>
            </a:r>
            <a:r>
              <a:rPr lang="en-US" dirty="0" smtClean="0">
                <a:solidFill>
                  <a:srgbClr val="3366FF"/>
                </a:solidFill>
              </a:rPr>
              <a:t>(risk-mitigation)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182" y="2649839"/>
            <a:ext cx="2699712" cy="2229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804" y="2861082"/>
            <a:ext cx="1380016" cy="114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 9" descr="XTL_R01_Soft.jpg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79" y="4641370"/>
            <a:ext cx="2102271" cy="205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4"/>
          <a:stretch>
            <a:fillRect/>
          </a:stretch>
        </p:blipFill>
        <p:spPr bwMode="auto">
          <a:xfrm>
            <a:off x="6389082" y="1031278"/>
            <a:ext cx="2436051" cy="166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 descr="ILC-Tunnel-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209" y="879301"/>
            <a:ext cx="1672146" cy="158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47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6588-6264-9D43-A202-0789E2C708D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439255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6842" y="40104"/>
            <a:ext cx="7440864" cy="763588"/>
          </a:xfrm>
        </p:spPr>
        <p:txBody>
          <a:bodyPr/>
          <a:lstStyle/>
          <a:p>
            <a:pPr eaLnBrk="1" hangingPunct="1"/>
            <a:r>
              <a:rPr lang="en-US" altLang="ja-JP" sz="3200" dirty="0" smtClean="0">
                <a:latin typeface="Arial" charset="0"/>
              </a:rPr>
              <a:t>Preparing for the TDR</a:t>
            </a:r>
            <a:endParaRPr lang="en-US" altLang="ja-JP" sz="3200" dirty="0">
              <a:latin typeface="Arial" charset="0"/>
            </a:endParaRP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C505EC-A85D-4B4B-A6BB-AD577960AD9E}" type="slidenum">
              <a:rPr lang="en-US" sz="1400"/>
              <a:pPr/>
              <a:t>48</a:t>
            </a:fld>
            <a:endParaRPr lang="en-US" sz="1400"/>
          </a:p>
        </p:txBody>
      </p:sp>
      <p:pic>
        <p:nvPicPr>
          <p:cNvPr id="419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638" y="1482725"/>
            <a:ext cx="1346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38" y="3862388"/>
            <a:ext cx="13144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9"/>
          <p:cNvSpPr txBox="1">
            <a:spLocks noChangeArrowheads="1"/>
          </p:cNvSpPr>
          <p:nvPr/>
        </p:nvSpPr>
        <p:spPr bwMode="auto">
          <a:xfrm>
            <a:off x="771525" y="5535613"/>
            <a:ext cx="25765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/>
              <a:t>Reference Design Report</a:t>
            </a:r>
          </a:p>
        </p:txBody>
      </p:sp>
      <p:sp>
        <p:nvSpPr>
          <p:cNvPr id="41992" name="TextBox 10"/>
          <p:cNvSpPr txBox="1">
            <a:spLocks noChangeArrowheads="1"/>
          </p:cNvSpPr>
          <p:nvPr/>
        </p:nvSpPr>
        <p:spPr bwMode="auto">
          <a:xfrm>
            <a:off x="2598208" y="3274308"/>
            <a:ext cx="24780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/>
              <a:t>ILC Technical Progress Report </a:t>
            </a:r>
          </a:p>
          <a:p>
            <a:r>
              <a:rPr lang="en-GB" dirty="0"/>
              <a:t>(“</a:t>
            </a:r>
            <a:r>
              <a:rPr lang="en-GB" altLang="ja-JP" dirty="0"/>
              <a:t>interim report</a:t>
            </a:r>
            <a:r>
              <a:rPr lang="en-GB" dirty="0"/>
              <a:t>”</a:t>
            </a:r>
            <a:r>
              <a:rPr lang="en-GB" altLang="ja-JP" dirty="0"/>
              <a:t>)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025" y="2155825"/>
            <a:ext cx="1314450" cy="17224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Box 12"/>
          <p:cNvSpPr txBox="1">
            <a:spLocks noChangeArrowheads="1"/>
          </p:cNvSpPr>
          <p:nvPr/>
        </p:nvSpPr>
        <p:spPr bwMode="auto">
          <a:xfrm>
            <a:off x="6145213" y="2165350"/>
            <a:ext cx="1595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TDR Part I:</a:t>
            </a:r>
          </a:p>
          <a:p>
            <a:r>
              <a:rPr lang="en-GB">
                <a:solidFill>
                  <a:schemeClr val="bg1"/>
                </a:solidFill>
              </a:rPr>
              <a:t>R&amp;D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217863"/>
            <a:ext cx="1314450" cy="1722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Box 14"/>
          <p:cNvSpPr txBox="1">
            <a:spLocks noChangeArrowheads="1"/>
          </p:cNvSpPr>
          <p:nvPr/>
        </p:nvSpPr>
        <p:spPr bwMode="auto">
          <a:xfrm>
            <a:off x="6457950" y="3227388"/>
            <a:ext cx="15700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TDR Part II: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Baseline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Reference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Report</a:t>
            </a:r>
          </a:p>
        </p:txBody>
      </p:sp>
      <p:cxnSp>
        <p:nvCxnSpPr>
          <p:cNvPr id="41997" name="Elbow Connector 16"/>
          <p:cNvCxnSpPr>
            <a:cxnSpLocks noChangeShapeType="1"/>
            <a:stCxn id="41989" idx="3"/>
            <a:endCxn id="14" idx="1"/>
          </p:cNvCxnSpPr>
          <p:nvPr/>
        </p:nvCxnSpPr>
        <p:spPr bwMode="auto">
          <a:xfrm>
            <a:off x="4160838" y="2451100"/>
            <a:ext cx="2008187" cy="5651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8" name="Elbow Connector 18"/>
          <p:cNvCxnSpPr>
            <a:cxnSpLocks noChangeShapeType="1"/>
            <a:stCxn id="41990" idx="3"/>
            <a:endCxn id="16" idx="1"/>
          </p:cNvCxnSpPr>
          <p:nvPr/>
        </p:nvCxnSpPr>
        <p:spPr bwMode="auto">
          <a:xfrm flipV="1">
            <a:off x="2173288" y="4079875"/>
            <a:ext cx="4379912" cy="638175"/>
          </a:xfrm>
          <a:prstGeom prst="bentConnector3">
            <a:avLst>
              <a:gd name="adj1" fmla="val 6603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9" name="TextBox 22"/>
          <p:cNvSpPr txBox="1">
            <a:spLocks noChangeArrowheads="1"/>
          </p:cNvSpPr>
          <p:nvPr/>
        </p:nvSpPr>
        <p:spPr bwMode="auto">
          <a:xfrm>
            <a:off x="6437312" y="5026025"/>
            <a:ext cx="21328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dirty="0"/>
              <a:t>Technical Design Report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3950" y="2136775"/>
            <a:ext cx="11287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 Unicode MS" charset="0"/>
              </a:rPr>
              <a:t>~250 pages</a:t>
            </a:r>
            <a:br>
              <a:rPr lang="en-GB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 Unicode MS" charset="0"/>
              </a:rPr>
            </a:br>
            <a:endParaRPr lang="en-GB" sz="14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+mn-ea"/>
              <a:cs typeface="Arial Unicode MS" charset="0"/>
            </a:endParaRPr>
          </a:p>
        </p:txBody>
      </p:sp>
      <p:sp>
        <p:nvSpPr>
          <p:cNvPr id="42001" name="TextBox 24"/>
          <p:cNvSpPr txBox="1">
            <a:spLocks noChangeArrowheads="1"/>
          </p:cNvSpPr>
          <p:nvPr/>
        </p:nvSpPr>
        <p:spPr bwMode="auto">
          <a:xfrm>
            <a:off x="7894638" y="3227388"/>
            <a:ext cx="124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solidFill>
                  <a:srgbClr val="A6A6A6"/>
                </a:solidFill>
              </a:rPr>
              <a:t>~300 pages</a:t>
            </a:r>
            <a:br>
              <a:rPr lang="en-GB" sz="1400">
                <a:solidFill>
                  <a:srgbClr val="A6A6A6"/>
                </a:solidFill>
              </a:rPr>
            </a:br>
            <a:endParaRPr lang="en-GB" sz="1400">
              <a:solidFill>
                <a:srgbClr val="A6A6A6"/>
              </a:solidFill>
            </a:endParaRPr>
          </a:p>
        </p:txBody>
      </p:sp>
      <p:sp>
        <p:nvSpPr>
          <p:cNvPr id="42003" name="TextBox 23"/>
          <p:cNvSpPr txBox="1">
            <a:spLocks noChangeArrowheads="1"/>
          </p:cNvSpPr>
          <p:nvPr/>
        </p:nvSpPr>
        <p:spPr bwMode="auto">
          <a:xfrm>
            <a:off x="3570817" y="5746104"/>
            <a:ext cx="2209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dirty="0">
                <a:solidFill>
                  <a:srgbClr val="7F7F7F"/>
                </a:solidFill>
              </a:rPr>
              <a:t>* end of 2012 – formal publication early 2013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1963" y="1036275"/>
            <a:ext cx="8693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  <a:cs typeface="Arial Unicode MS" charset="0"/>
              </a:rPr>
              <a:t>2007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8718" y="1036378"/>
            <a:ext cx="8523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>
                <a:latin typeface="Arial" pitchFamily="34" charset="0"/>
                <a:ea typeface="+mn-ea"/>
                <a:cs typeface="Arial Unicode MS" charset="0"/>
              </a:rPr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53200" y="1036378"/>
            <a:ext cx="9891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>
                <a:latin typeface="Arial" pitchFamily="34" charset="0"/>
                <a:ea typeface="+mn-ea"/>
                <a:cs typeface="Arial Unicode MS" charset="0"/>
              </a:rPr>
              <a:t>2013*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DFAE-4821-664D-AFC7-B1F6100BC000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8045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3523" y="2882669"/>
            <a:ext cx="3648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utura"/>
                <a:cs typeface="Futura"/>
              </a:rPr>
              <a:t>The Future</a:t>
            </a:r>
            <a:endParaRPr lang="en-US" sz="5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Futura"/>
              <a:cs typeface="Futu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7482" y="3960519"/>
            <a:ext cx="212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</a:rPr>
              <a:t>未来へようこそ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4" name="Picture 3" descr="ph07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3328">
            <a:off x="404783" y="697823"/>
            <a:ext cx="2998258" cy="26609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870"/>
            <a:ext cx="2662296" cy="199672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4573" y="2726405"/>
            <a:ext cx="2723800" cy="1855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56" y="4699000"/>
            <a:ext cx="2690518" cy="179367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498EF-DF26-BE4B-A80B-C1E4F25A2510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7B38-21A0-5D48-B10D-E62C2B9A3DE9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510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7" name="Picture 6" descr="BurtonRich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1100012"/>
            <a:ext cx="2286000" cy="1651000"/>
          </a:xfrm>
          <a:prstGeom prst="rect">
            <a:avLst/>
          </a:prstGeom>
        </p:spPr>
      </p:pic>
      <p:pic>
        <p:nvPicPr>
          <p:cNvPr id="9" name="Picture 8" descr="SLD_Z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79" y="3510656"/>
            <a:ext cx="4096871" cy="3005667"/>
          </a:xfrm>
          <a:prstGeom prst="rect">
            <a:avLst/>
          </a:prstGeom>
        </p:spPr>
      </p:pic>
      <p:pic>
        <p:nvPicPr>
          <p:cNvPr id="10" name="Picture 9" descr="slc-aeri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977" y="3501253"/>
            <a:ext cx="4272748" cy="2720607"/>
          </a:xfrm>
          <a:prstGeom prst="rect">
            <a:avLst/>
          </a:prstGeom>
        </p:spPr>
      </p:pic>
      <p:pic>
        <p:nvPicPr>
          <p:cNvPr id="8" name="Picture 7" descr="luftbild_slac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579" y="973647"/>
            <a:ext cx="3085211" cy="24450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03711" y="1133133"/>
            <a:ext cx="25401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SLAC Linear Collider (SLC)</a:t>
            </a:r>
          </a:p>
          <a:p>
            <a:r>
              <a:rPr lang="en-GB" sz="2000" dirty="0" err="1" smtClean="0"/>
              <a:t>E</a:t>
            </a:r>
            <a:r>
              <a:rPr lang="en-GB" sz="2000" baseline="-25000" dirty="0" err="1" smtClean="0"/>
              <a:t>cm</a:t>
            </a:r>
            <a:r>
              <a:rPr lang="en-GB" sz="2000" dirty="0" smtClean="0"/>
              <a:t> ~ 90 GeV</a:t>
            </a:r>
          </a:p>
          <a:p>
            <a:r>
              <a:rPr lang="en-GB" sz="2000" dirty="0" smtClean="0"/>
              <a:t>1989-1998</a:t>
            </a:r>
          </a:p>
          <a:p>
            <a:r>
              <a:rPr lang="en-GB" sz="2000" dirty="0" smtClean="0"/>
              <a:t>A proof of principle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7932" y="2704852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Burt Richter</a:t>
            </a:r>
            <a:endParaRPr lang="en-GB" sz="1400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76752" y="76200"/>
            <a:ext cx="6396337" cy="914400"/>
          </a:xfrm>
        </p:spPr>
        <p:txBody>
          <a:bodyPr/>
          <a:lstStyle/>
          <a:p>
            <a:pPr algn="l"/>
            <a:r>
              <a:rPr lang="en-US" dirty="0" smtClean="0"/>
              <a:t>The Beginning – in reality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0876-A2D4-6B46-9C78-9B42AB54B27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983101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  <a:latin typeface="Arial" charset="0"/>
                <a:cs typeface="Arial Unicode MS" charset="0"/>
              </a:rPr>
              <a:t>The ILC Roadmap</a:t>
            </a:r>
          </a:p>
        </p:txBody>
      </p:sp>
      <p:pic>
        <p:nvPicPr>
          <p:cNvPr id="69634" name="Content Placeholder 6" descr="IL0_Timeline6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875" y="819385"/>
            <a:ext cx="7772400" cy="4495800"/>
          </a:xfrm>
        </p:spPr>
      </p:pic>
      <p:sp>
        <p:nvSpPr>
          <p:cNvPr id="69635" name="TextBox 7"/>
          <p:cNvSpPr txBox="1">
            <a:spLocks noChangeArrowheads="1"/>
          </p:cNvSpPr>
          <p:nvPr/>
        </p:nvSpPr>
        <p:spPr bwMode="auto">
          <a:xfrm>
            <a:off x="107244" y="5418665"/>
            <a:ext cx="6637867" cy="83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From a White Paper on the </a:t>
            </a:r>
            <a:r>
              <a:rPr lang="en-US" sz="1600" dirty="0">
                <a:solidFill>
                  <a:srgbClr val="0070C0"/>
                </a:solidFill>
              </a:rPr>
              <a:t>Comprehensive Project Design Guidance </a:t>
            </a:r>
            <a:r>
              <a:rPr lang="en-US" sz="1600" dirty="0"/>
              <a:t>(CPDG) for the International Linear Collider, prepared by a sub-group of ICFA , ILCSC and GDE.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24609" y="4350225"/>
            <a:ext cx="607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891852" y="4731926"/>
            <a:ext cx="856074" cy="263407"/>
          </a:xfrm>
          <a:prstGeom prst="rightArrow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0800000">
            <a:off x="3576696" y="4724400"/>
            <a:ext cx="856074" cy="263407"/>
          </a:xfrm>
          <a:prstGeom prst="rightArrow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834-7642-614C-A130-B95DEFFAF41F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3241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208" y="1239896"/>
            <a:ext cx="7772400" cy="480060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ILC is technically ready and the design is mature</a:t>
            </a:r>
          </a:p>
          <a:p>
            <a:endParaRPr lang="en-GB" dirty="0" smtClean="0"/>
          </a:p>
          <a:p>
            <a:r>
              <a:rPr lang="en-GB" dirty="0" smtClean="0"/>
              <a:t>Pre-construction engineering and design phase requires significant funding</a:t>
            </a:r>
          </a:p>
          <a:p>
            <a:pPr lvl="1"/>
            <a:r>
              <a:rPr lang="en-GB" dirty="0" smtClean="0"/>
              <a:t>not likely to happen before project approval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 need to maintain worldwide GDE ‘core competency’</a:t>
            </a:r>
          </a:p>
          <a:p>
            <a:pPr lvl="1"/>
            <a:r>
              <a:rPr lang="en-GB" dirty="0" smtClean="0"/>
              <a:t>Post-TDR R&amp;D plans (reduced worldwide funding)</a:t>
            </a:r>
          </a:p>
          <a:p>
            <a:pPr lvl="1"/>
            <a:r>
              <a:rPr lang="en-GB" dirty="0" smtClean="0"/>
              <a:t>System tests (STF2, NML, TTF/FLASH)</a:t>
            </a:r>
          </a:p>
          <a:p>
            <a:pPr lvl="1"/>
            <a:r>
              <a:rPr lang="en-GB" dirty="0" smtClean="0"/>
              <a:t>Ultra-high gradient and high Q</a:t>
            </a:r>
            <a:r>
              <a:rPr lang="en-GB" baseline="-25000" dirty="0" smtClean="0"/>
              <a:t>0</a:t>
            </a:r>
            <a:r>
              <a:rPr lang="en-GB" dirty="0" smtClean="0"/>
              <a:t> R&amp;D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Finding a host…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B5991-097A-604A-ACC6-FEE50F9EF524}" type="datetime1">
              <a:rPr lang="en-US" smtClean="0"/>
              <a:t>06.12.11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9504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タイトル 1"/>
          <p:cNvSpPr>
            <a:spLocks noGrp="1"/>
          </p:cNvSpPr>
          <p:nvPr>
            <p:ph type="title"/>
          </p:nvPr>
        </p:nvSpPr>
        <p:spPr>
          <a:xfrm>
            <a:off x="952500" y="104775"/>
            <a:ext cx="7861300" cy="906463"/>
          </a:xfrm>
        </p:spPr>
        <p:txBody>
          <a:bodyPr/>
          <a:lstStyle/>
          <a:p>
            <a:r>
              <a:rPr lang="en-US" altLang="ja-JP">
                <a:latin typeface="Arial" charset="0"/>
                <a:cs typeface="ＭＳ Ｐゴシック" charset="0"/>
              </a:rPr>
              <a:t>CFS Study: Progress in Japan</a:t>
            </a:r>
            <a:endParaRPr kumimoji="1" lang="ja-JP" altLang="en-US">
              <a:latin typeface="Arial" charset="0"/>
              <a:cs typeface="ＭＳ Ｐゴシック" charset="0"/>
            </a:endParaRPr>
          </a:p>
        </p:txBody>
      </p:sp>
      <p:pic>
        <p:nvPicPr>
          <p:cNvPr id="48130" name="コンテンツ プレースホルダー 21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8" b="-133"/>
          <a:stretch>
            <a:fillRect/>
          </a:stretch>
        </p:blipFill>
        <p:spPr>
          <a:xfrm>
            <a:off x="390525" y="1168400"/>
            <a:ext cx="8180388" cy="4051300"/>
          </a:xfrm>
          <a:ln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8131" name="コンテンツ プレースホルダー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6"/>
          <a:stretch>
            <a:fillRect/>
          </a:stretch>
        </p:blipFill>
        <p:spPr bwMode="auto">
          <a:xfrm>
            <a:off x="1806575" y="1647825"/>
            <a:ext cx="1522413" cy="1066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コンテンツ プレースホルダー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700" y="2441575"/>
            <a:ext cx="1282700" cy="149225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図 8" descr="IMG_115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75" y="4054475"/>
            <a:ext cx="1266825" cy="94932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図 9" descr="DSC0265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1666875"/>
            <a:ext cx="1417637" cy="106203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図 10" descr="DSC0269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5321300"/>
            <a:ext cx="1206500" cy="9048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図 11" descr="DSC02810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688" y="5308600"/>
            <a:ext cx="1169987" cy="87788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4596-381A-524E-90D9-CD402830F162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382525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タイトル 1"/>
          <p:cNvSpPr>
            <a:spLocks noGrp="1"/>
          </p:cNvSpPr>
          <p:nvPr>
            <p:ph type="title"/>
          </p:nvPr>
        </p:nvSpPr>
        <p:spPr>
          <a:xfrm>
            <a:off x="952500" y="104775"/>
            <a:ext cx="7861300" cy="906463"/>
          </a:xfrm>
        </p:spPr>
        <p:txBody>
          <a:bodyPr/>
          <a:lstStyle/>
          <a:p>
            <a:r>
              <a:rPr lang="en-US" altLang="ja-JP">
                <a:latin typeface="Arial" charset="0"/>
                <a:cs typeface="ＭＳ Ｐゴシック" charset="0"/>
              </a:rPr>
              <a:t>CFS Study: Progress in Japan</a:t>
            </a:r>
            <a:endParaRPr kumimoji="1" lang="ja-JP" altLang="en-US">
              <a:latin typeface="Arial" charset="0"/>
              <a:cs typeface="ＭＳ Ｐゴシック" charset="0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230188" y="1047750"/>
          <a:ext cx="8672512" cy="5589588"/>
        </p:xfrm>
        <a:graphic>
          <a:graphicData uri="http://schemas.openxmlformats.org/drawingml/2006/table">
            <a:tbl>
              <a:tblPr/>
              <a:tblGrid>
                <a:gridCol w="730250"/>
                <a:gridCol w="7942262"/>
              </a:tblGrid>
              <a:tr h="371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JFY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Progress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2009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4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AAA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volunteered to study ‘ILC tunnel design’ for SB2009,</a:t>
                      </a: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4CC"/>
                    </a:solidFill>
                  </a:tcPr>
                </a:tc>
              </a:tr>
              <a:tr h="118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2010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B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Local communities (LCs) 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organized geological survey by themselves.</a:t>
                      </a:r>
                    </a:p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KEK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studied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8 cases of the tunnel design, 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and reached a ‘Bread-shape (Kamaboko) shape tunnel’ to be an economical candidate, specifically, in Japanese mountainous regions. </a:t>
                      </a: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BE7"/>
                    </a:solidFill>
                  </a:tcPr>
                </a:tc>
              </a:tr>
              <a:tr h="3657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2011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4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AAA 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re-volunteered to evaluate the tunnel design and environmental conditions, to assist KEK.</a:t>
                      </a:r>
                    </a:p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LCs 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reported the geological survey to KEK.</a:t>
                      </a:r>
                      <a:endParaRPr kumimoji="0" lang="en-US" altLang="ja-JP" sz="1800" b="0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KEK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going to progress the engineering work of tunneling, electrical, and mechanical issues, based on the information given by AAA and LCs, </a:t>
                      </a:r>
                    </a:p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Japanese Civil Engineer Association</a:t>
                      </a: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is active to professionally assess the geological surveys and civil engineering.</a:t>
                      </a:r>
                    </a:p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S&amp;T Policy Council of the Cabinet 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received a brief report from MEXT on Sept. 1, on science objectives of the ILC project and global status.</a:t>
                      </a:r>
                    </a:p>
                    <a:p>
                      <a:pPr marL="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Supplemental Budget 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being discussed at the Diet to encourage/boost recovery of national and regional activities. It may include some support for further site-dependent geological studies at the candidate sites in cooperation of KEK with the local communities (universities, and local Gov.)</a:t>
                      </a:r>
                    </a:p>
                  </a:txBody>
                  <a:tcPr marL="91449" marR="91449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4CC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53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F80A-83F4-044A-AA5E-6D46D7D75985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292446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31887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en-US" altLang="ja-JP" sz="2800" dirty="0" smtClean="0">
                <a:solidFill>
                  <a:srgbClr val="000090"/>
                </a:solidFill>
                <a:ea typeface="+mj-ea"/>
              </a:rPr>
              <a:t>        Council for Science and Technology Policy</a:t>
            </a:r>
            <a:br>
              <a:rPr kumimoji="1" lang="en-US" altLang="ja-JP" sz="2800" dirty="0" smtClean="0">
                <a:solidFill>
                  <a:srgbClr val="000090"/>
                </a:solidFill>
                <a:ea typeface="+mj-ea"/>
              </a:rPr>
            </a:br>
            <a:endParaRPr kumimoji="1" lang="ja-JP" altLang="en-US" sz="2800" dirty="0">
              <a:solidFill>
                <a:srgbClr val="000090"/>
              </a:solidFill>
              <a:ea typeface="+mj-ea"/>
            </a:endParaRPr>
          </a:p>
        </p:txBody>
      </p:sp>
      <p:pic>
        <p:nvPicPr>
          <p:cNvPr id="5222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4" r="156"/>
          <a:stretch>
            <a:fillRect/>
          </a:stretch>
        </p:blipFill>
        <p:spPr>
          <a:xfrm>
            <a:off x="344488" y="2652423"/>
            <a:ext cx="4922837" cy="3221038"/>
          </a:xfrm>
          <a:ln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2227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050" y="2668599"/>
            <a:ext cx="3397250" cy="27479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テキスト ボックス 2"/>
          <p:cNvSpPr txBox="1">
            <a:spLocks noChangeArrowheads="1"/>
          </p:cNvSpPr>
          <p:nvPr/>
        </p:nvSpPr>
        <p:spPr bwMode="auto">
          <a:xfrm>
            <a:off x="239654" y="5926784"/>
            <a:ext cx="7891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u="sng" dirty="0">
                <a:hlinkClick r:id="rId4"/>
              </a:rPr>
              <a:t>http://www8.cao.go.jp/cstp/gaiyo/yusikisha/20110901/siryobun-2.pdf</a:t>
            </a:r>
            <a:endParaRPr kumimoji="1" lang="ja-JP" altLang="en-US" dirty="0"/>
          </a:p>
        </p:txBody>
      </p:sp>
      <p:sp>
        <p:nvSpPr>
          <p:cNvPr id="52229" name="テキスト ボックス 4"/>
          <p:cNvSpPr txBox="1">
            <a:spLocks noChangeArrowheads="1"/>
          </p:cNvSpPr>
          <p:nvPr/>
        </p:nvSpPr>
        <p:spPr bwMode="auto">
          <a:xfrm>
            <a:off x="429155" y="1140119"/>
            <a:ext cx="8520112" cy="13843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 smtClean="0"/>
              <a:t>ILC </a:t>
            </a:r>
            <a:r>
              <a:rPr kumimoji="1" lang="en-US" altLang="ja-JP" sz="2800" dirty="0"/>
              <a:t>science objectives and global status was </a:t>
            </a:r>
            <a:r>
              <a:rPr lang="en-US" altLang="ja-JP" sz="2800" dirty="0"/>
              <a:t>r</a:t>
            </a:r>
            <a:r>
              <a:rPr kumimoji="1" lang="en-US" altLang="ja-JP" sz="2800" dirty="0"/>
              <a:t>eported</a:t>
            </a:r>
            <a:r>
              <a:rPr lang="en-US" altLang="ja-JP" sz="2800" dirty="0"/>
              <a:t> to the Japanese Government Council from MEXT, Sept. 1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54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B0CE-F74A-5043-B60F-9975453F92DB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232270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タイトル 1"/>
          <p:cNvSpPr>
            <a:spLocks noGrp="1"/>
          </p:cNvSpPr>
          <p:nvPr>
            <p:ph type="title"/>
          </p:nvPr>
        </p:nvSpPr>
        <p:spPr>
          <a:xfrm>
            <a:off x="1447800" y="115888"/>
            <a:ext cx="6934200" cy="914400"/>
          </a:xfrm>
        </p:spPr>
        <p:txBody>
          <a:bodyPr/>
          <a:lstStyle/>
          <a:p>
            <a:r>
              <a:rPr lang="en-US" altLang="ja-JP" sz="2800" dirty="0">
                <a:latin typeface="Arial" charset="0"/>
                <a:cs typeface="ＭＳ Ｐゴシック" charset="0"/>
              </a:rPr>
              <a:t>Introduction and Status Report </a:t>
            </a:r>
            <a:br>
              <a:rPr lang="en-US" altLang="ja-JP" sz="2800" dirty="0">
                <a:latin typeface="Arial" charset="0"/>
                <a:cs typeface="ＭＳ Ｐゴシック" charset="0"/>
              </a:rPr>
            </a:br>
            <a:r>
              <a:rPr lang="en-US" altLang="ja-JP" sz="2800" dirty="0" smtClean="0">
                <a:latin typeface="Arial" charset="0"/>
                <a:cs typeface="ＭＳ Ｐゴシック" charset="0"/>
              </a:rPr>
              <a:t>(Sept</a:t>
            </a:r>
            <a:r>
              <a:rPr lang="en-US" altLang="ja-JP" sz="2800" dirty="0">
                <a:latin typeface="Arial" charset="0"/>
                <a:cs typeface="ＭＳ Ｐゴシック" charset="0"/>
              </a:rPr>
              <a:t>. 1, </a:t>
            </a:r>
            <a:r>
              <a:rPr lang="en-US" altLang="ja-JP" sz="2800" dirty="0" smtClean="0">
                <a:latin typeface="Arial" charset="0"/>
                <a:cs typeface="ＭＳ Ｐゴシック" charset="0"/>
              </a:rPr>
              <a:t>2011)</a:t>
            </a:r>
            <a:r>
              <a:rPr lang="en-US" altLang="ja-JP" sz="2800" dirty="0">
                <a:latin typeface="Arial" charset="0"/>
                <a:cs typeface="ＭＳ Ｐゴシック" charset="0"/>
              </a:rPr>
              <a:t/>
            </a:r>
            <a:br>
              <a:rPr lang="en-US" altLang="ja-JP" sz="2800" dirty="0">
                <a:latin typeface="Arial" charset="0"/>
                <a:cs typeface="ＭＳ Ｐゴシック" charset="0"/>
              </a:rPr>
            </a:br>
            <a:endParaRPr kumimoji="1" lang="ja-JP" altLang="en-US" sz="1800" dirty="0">
              <a:latin typeface="Arial" charset="0"/>
              <a:cs typeface="ＭＳ Ｐゴシック" charset="0"/>
            </a:endParaRPr>
          </a:p>
        </p:txBody>
      </p:sp>
      <p:pic>
        <p:nvPicPr>
          <p:cNvPr id="53250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30" y="1193389"/>
            <a:ext cx="3024188" cy="42846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768" y="1437864"/>
            <a:ext cx="3055937" cy="432911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880" y="1720439"/>
            <a:ext cx="3044825" cy="431323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94830" y="5343114"/>
            <a:ext cx="1816100" cy="598487"/>
          </a:xfrm>
          <a:solidFill>
            <a:srgbClr val="CCFFCC"/>
          </a:solidFill>
          <a:ln>
            <a:solidFill>
              <a:srgbClr val="4F81BD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altLang="ja-JP" dirty="0" smtClean="0">
                <a:ea typeface="+mn-ea"/>
              </a:rPr>
              <a:t>What is ILC &amp;  objectives</a:t>
            </a:r>
            <a:r>
              <a:rPr kumimoji="1" lang="en-US" altLang="ja-JP" dirty="0" smtClean="0">
                <a:ea typeface="+mn-ea"/>
              </a:rPr>
              <a:t> </a:t>
            </a:r>
            <a:endParaRPr kumimoji="1" lang="ja-JP" altLang="en-US" dirty="0">
              <a:ea typeface="+mn-ea"/>
            </a:endParaRPr>
          </a:p>
        </p:txBody>
      </p:sp>
      <p:sp>
        <p:nvSpPr>
          <p:cNvPr id="9" name="コンテンツ プレースホルダー 7"/>
          <p:cNvSpPr txBox="1">
            <a:spLocks/>
          </p:cNvSpPr>
          <p:nvPr/>
        </p:nvSpPr>
        <p:spPr>
          <a:xfrm>
            <a:off x="3341218" y="5612989"/>
            <a:ext cx="1816100" cy="600075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txBody>
          <a:bodyPr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altLang="ja-JP" dirty="0" smtClean="0"/>
              <a:t>Technical status in JP, EU, and US </a:t>
            </a:r>
            <a:endParaRPr lang="ja-JP" altLang="en-US" dirty="0"/>
          </a:p>
        </p:txBody>
      </p:sp>
      <p:sp>
        <p:nvSpPr>
          <p:cNvPr id="10" name="コンテンツ プレースホルダー 7"/>
          <p:cNvSpPr txBox="1">
            <a:spLocks/>
          </p:cNvSpPr>
          <p:nvPr/>
        </p:nvSpPr>
        <p:spPr>
          <a:xfrm>
            <a:off x="6128868" y="5433601"/>
            <a:ext cx="2484437" cy="914400"/>
          </a:xfrm>
          <a:prstGeom prst="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altLang="ja-JP" dirty="0" smtClean="0"/>
              <a:t>Activities in two regional  candidates, and in political parties  </a:t>
            </a:r>
            <a:endParaRPr lang="ja-JP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184D-13AC-7741-9C6C-994EF59929A8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84668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Regions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282" y="1192860"/>
            <a:ext cx="7772400" cy="49784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US (Americas)</a:t>
            </a:r>
          </a:p>
          <a:p>
            <a:pPr lvl="1"/>
            <a:r>
              <a:rPr lang="en-GB" dirty="0" smtClean="0"/>
              <a:t>Now centred completely at Fermilab</a:t>
            </a:r>
          </a:p>
          <a:p>
            <a:pPr lvl="1"/>
            <a:r>
              <a:rPr lang="en-GB" dirty="0" smtClean="0"/>
              <a:t>Current (political) situation not favourable for large investment in LC on-shore project</a:t>
            </a:r>
          </a:p>
          <a:p>
            <a:pPr lvl="2"/>
            <a:r>
              <a:rPr lang="en-GB" dirty="0" smtClean="0"/>
              <a:t>Fermilab focusing on ‘intensity frontier’ and Project-X</a:t>
            </a:r>
          </a:p>
          <a:p>
            <a:pPr lvl="1"/>
            <a:r>
              <a:rPr lang="en-GB" dirty="0" smtClean="0"/>
              <a:t>Scope of possible off-shore contribution being discussed</a:t>
            </a:r>
          </a:p>
          <a:p>
            <a:pPr lvl="2"/>
            <a:r>
              <a:rPr lang="en-GB" dirty="0" smtClean="0"/>
              <a:t>1/3 SCRF linac as possible in-kind contribution</a:t>
            </a:r>
          </a:p>
          <a:p>
            <a:pPr lvl="2"/>
            <a:endParaRPr lang="en-GB" dirty="0" smtClean="0"/>
          </a:p>
          <a:p>
            <a:r>
              <a:rPr lang="en-GB" dirty="0" smtClean="0"/>
              <a:t>EUROPE (</a:t>
            </a:r>
            <a:r>
              <a:rPr lang="en-GB" i="1" dirty="0" smtClean="0"/>
              <a:t>aka</a:t>
            </a:r>
            <a:r>
              <a:rPr lang="en-GB" dirty="0" smtClean="0"/>
              <a:t> CERN)</a:t>
            </a:r>
          </a:p>
          <a:p>
            <a:pPr lvl="1"/>
            <a:r>
              <a:rPr lang="en-GB" dirty="0" smtClean="0"/>
              <a:t>Has stated firm interest to host the LC</a:t>
            </a:r>
          </a:p>
          <a:p>
            <a:pPr lvl="2"/>
            <a:r>
              <a:rPr lang="en-GB" dirty="0" smtClean="0"/>
              <a:t>CLIC or ILC</a:t>
            </a:r>
          </a:p>
          <a:p>
            <a:pPr lvl="1"/>
            <a:r>
              <a:rPr lang="en-GB" dirty="0" smtClean="0"/>
              <a:t>Dominated by LHC until at least 2020</a:t>
            </a:r>
          </a:p>
          <a:p>
            <a:pPr lvl="1"/>
            <a:r>
              <a:rPr lang="en-GB" dirty="0" smtClean="0"/>
              <a:t>Note European LC funding likely via C.E.R.N.</a:t>
            </a:r>
          </a:p>
          <a:p>
            <a:pPr lvl="1"/>
            <a:r>
              <a:rPr lang="en-GB" dirty="0" smtClean="0"/>
              <a:t>Primary LC resources directed at CLIC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ASIA (Japan) best short-term opportunity for ILC</a:t>
            </a:r>
          </a:p>
          <a:p>
            <a:pPr lvl="2"/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8649-1CA8-8740-842A-F3E2DDC3B3C1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226427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C</a:t>
            </a:r>
            <a:r>
              <a:rPr lang="en-GB" dirty="0" smtClean="0"/>
              <a:t>ompact </a:t>
            </a:r>
            <a:r>
              <a:rPr lang="en-GB" dirty="0" err="1" smtClean="0">
                <a:solidFill>
                  <a:srgbClr val="0000FF"/>
                </a:solidFill>
              </a:rPr>
              <a:t>LI</a:t>
            </a:r>
            <a:r>
              <a:rPr lang="en-GB" dirty="0" err="1" smtClean="0"/>
              <a:t>near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00FF"/>
                </a:solidFill>
              </a:rPr>
              <a:t>C</a:t>
            </a:r>
            <a:r>
              <a:rPr lang="en-GB" dirty="0" smtClean="0"/>
              <a:t>ollider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5589" y="1302421"/>
            <a:ext cx="3375440" cy="466378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8 years after ITRP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Significant progress (CTF3)</a:t>
            </a:r>
          </a:p>
          <a:p>
            <a:endParaRPr lang="en-GB" dirty="0"/>
          </a:p>
          <a:p>
            <a:r>
              <a:rPr lang="en-GB" dirty="0" smtClean="0"/>
              <a:t>CERN centred R&amp;D project</a:t>
            </a:r>
          </a:p>
          <a:p>
            <a:endParaRPr lang="en-GB" dirty="0"/>
          </a:p>
          <a:p>
            <a:r>
              <a:rPr lang="en-GB" dirty="0"/>
              <a:t>F</a:t>
            </a:r>
            <a:r>
              <a:rPr lang="en-GB" dirty="0" smtClean="0"/>
              <a:t>easibility / proof-of-principle</a:t>
            </a:r>
          </a:p>
          <a:p>
            <a:endParaRPr lang="en-GB" dirty="0"/>
          </a:p>
          <a:p>
            <a:r>
              <a:rPr lang="en-GB" dirty="0" smtClean="0"/>
              <a:t>Many years of R&amp;D still remain (my opinion)</a:t>
            </a:r>
          </a:p>
          <a:p>
            <a:endParaRPr lang="en-GB" dirty="0"/>
          </a:p>
          <a:p>
            <a:r>
              <a:rPr lang="en-GB" dirty="0" smtClean="0"/>
              <a:t>Cost and Power Consumption issues</a:t>
            </a:r>
          </a:p>
          <a:p>
            <a:pPr lvl="1"/>
            <a:r>
              <a:rPr lang="en-GB" dirty="0" smtClean="0"/>
              <a:t>true also for ILC</a:t>
            </a:r>
          </a:p>
          <a:p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57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2" y="1097747"/>
            <a:ext cx="4130888" cy="2168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72" y="3488039"/>
            <a:ext cx="4918629" cy="263834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371E-A6CF-AD43-8268-0F69B8429E8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3178962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58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603" y="6519446"/>
            <a:ext cx="23363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S. </a:t>
            </a:r>
            <a:r>
              <a:rPr lang="en-GB" sz="1600" dirty="0" err="1" smtClean="0"/>
              <a:t>Stapnes</a:t>
            </a:r>
            <a:r>
              <a:rPr lang="en-GB" sz="1600" dirty="0" smtClean="0"/>
              <a:t>, LCWS 9.11</a:t>
            </a:r>
            <a:endParaRPr lang="en-GB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40ED-FD51-D544-82E7-A93BAE2ED73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811277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59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603" y="6519446"/>
            <a:ext cx="23363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S. </a:t>
            </a:r>
            <a:r>
              <a:rPr lang="en-GB" sz="1600" dirty="0" err="1" smtClean="0"/>
              <a:t>Stapnes</a:t>
            </a:r>
            <a:r>
              <a:rPr lang="en-GB" sz="1600" dirty="0" smtClean="0"/>
              <a:t>, LCWS 9.11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5" y="127390"/>
            <a:ext cx="2325378" cy="109188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E12F5-9107-FB43-9B22-378ECF228B0E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24800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Luminosity Scaling Law</a:t>
            </a:r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995167"/>
              </p:ext>
            </p:extLst>
          </p:nvPr>
        </p:nvGraphicFramePr>
        <p:xfrm>
          <a:off x="1445391" y="2644115"/>
          <a:ext cx="3866209" cy="1985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0" name="Equation" r:id="rId3" imgW="939800" imgH="482600" progId="Equation.3">
                  <p:embed/>
                </p:oleObj>
              </mc:Choice>
              <mc:Fallback>
                <p:oleObj name="Equation" r:id="rId3" imgW="939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5391" y="2644115"/>
                        <a:ext cx="3866209" cy="1985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256556" y="1681385"/>
            <a:ext cx="3959287" cy="1316439"/>
            <a:chOff x="2256556" y="1681385"/>
            <a:chExt cx="3959287" cy="1316439"/>
          </a:xfrm>
        </p:grpSpPr>
        <p:sp>
          <p:nvSpPr>
            <p:cNvPr id="3" name="TextBox 2"/>
            <p:cNvSpPr txBox="1"/>
            <p:nvPr/>
          </p:nvSpPr>
          <p:spPr>
            <a:xfrm>
              <a:off x="2256556" y="1681385"/>
              <a:ext cx="3959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00FF"/>
                  </a:solidFill>
                </a:rPr>
                <a:t>RF→beam</a:t>
              </a:r>
              <a:r>
                <a:rPr lang="en-GB" dirty="0" smtClean="0">
                  <a:solidFill>
                    <a:srgbClr val="0000FF"/>
                  </a:solidFill>
                </a:rPr>
                <a:t> power efficiency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794233" y="2163461"/>
              <a:ext cx="0" cy="834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5127037" y="2513561"/>
            <a:ext cx="3175193" cy="830997"/>
            <a:chOff x="5127037" y="2513561"/>
            <a:chExt cx="3175193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6013773" y="2513561"/>
              <a:ext cx="2288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00FF"/>
                  </a:solidFill>
                </a:rPr>
                <a:t>Beamstrahlung</a:t>
              </a:r>
              <a:r>
                <a:rPr lang="en-GB" dirty="0" smtClean="0">
                  <a:solidFill>
                    <a:srgbClr val="0000FF"/>
                  </a:solidFill>
                </a:rPr>
                <a:t/>
              </a:r>
              <a:br>
                <a:rPr lang="en-GB" dirty="0" smtClean="0">
                  <a:solidFill>
                    <a:srgbClr val="0000FF"/>
                  </a:solidFill>
                </a:rPr>
              </a:br>
              <a:r>
                <a:rPr lang="en-GB" dirty="0" smtClean="0">
                  <a:solidFill>
                    <a:srgbClr val="0000FF"/>
                  </a:solidFill>
                </a:rPr>
                <a:t>(physics)</a:t>
              </a:r>
            </a:p>
          </p:txBody>
        </p:sp>
        <p:cxnSp>
          <p:nvCxnSpPr>
            <p:cNvPr id="9" name="Straight Arrow Connector 8"/>
            <p:cNvCxnSpPr>
              <a:stCxn id="6" idx="1"/>
            </p:cNvCxnSpPr>
            <p:nvPr/>
          </p:nvCxnSpPr>
          <p:spPr bwMode="auto">
            <a:xfrm flipH="1">
              <a:off x="5127037" y="2929060"/>
              <a:ext cx="886736" cy="2207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5091289" y="4111249"/>
            <a:ext cx="3528777" cy="568598"/>
            <a:chOff x="5091289" y="4111249"/>
            <a:chExt cx="3528777" cy="568598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091289" y="4111249"/>
              <a:ext cx="863600" cy="2521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006250" y="4218182"/>
              <a:ext cx="2613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FF"/>
                  </a:solidFill>
                </a:rPr>
                <a:t>Vertical emittance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DD1C-77AD-1E42-9523-69E3EF45B600}" type="datetime1">
              <a:rPr lang="en-US" smtClean="0"/>
              <a:t>06.12.11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and Beyond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Volts cost money: more volts, more money</a:t>
            </a:r>
          </a:p>
          <a:p>
            <a:pPr lvl="1"/>
            <a:r>
              <a:rPr lang="en-GB" dirty="0" smtClean="0"/>
              <a:t>Linac capital costs which scale as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cm</a:t>
            </a:r>
            <a:endParaRPr lang="en-GB" baseline="-25000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P=V×I requires </a:t>
            </a:r>
            <a:r>
              <a:rPr lang="en-GB" dirty="0" err="1" smtClean="0"/>
              <a:t>MWatt</a:t>
            </a:r>
            <a:endParaRPr lang="en-GB" dirty="0" smtClean="0"/>
          </a:p>
          <a:p>
            <a:pPr lvl="1"/>
            <a:r>
              <a:rPr lang="en-GB" dirty="0" smtClean="0"/>
              <a:t>We need to be more ‘green’ aware</a:t>
            </a:r>
          </a:p>
          <a:p>
            <a:pPr lvl="1"/>
            <a:r>
              <a:rPr lang="en-GB" dirty="0" smtClean="0"/>
              <a:t>CLIC @ 3 </a:t>
            </a:r>
            <a:r>
              <a:rPr lang="en-GB" dirty="0" err="1" smtClean="0"/>
              <a:t>TeV</a:t>
            </a:r>
            <a:r>
              <a:rPr lang="en-GB" dirty="0" smtClean="0"/>
              <a:t> 580 – 700 MW !</a:t>
            </a:r>
          </a:p>
          <a:p>
            <a:pPr lvl="1"/>
            <a:r>
              <a:rPr lang="en-GB" dirty="0" smtClean="0"/>
              <a:t>ILC 1 </a:t>
            </a:r>
            <a:r>
              <a:rPr lang="en-GB" dirty="0" err="1" smtClean="0"/>
              <a:t>TeV</a:t>
            </a:r>
            <a:r>
              <a:rPr lang="en-GB" dirty="0" smtClean="0"/>
              <a:t> option: limited to 300 MW</a:t>
            </a:r>
          </a:p>
          <a:p>
            <a:pPr lvl="2"/>
            <a:r>
              <a:rPr lang="en-GB" dirty="0" smtClean="0"/>
              <a:t>management decision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60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0" y="3173413"/>
            <a:ext cx="1939926" cy="969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577" y="4167187"/>
            <a:ext cx="1875235" cy="150018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9D970-F2EF-A942-9D60-F8C5654DCB6D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132362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 Power (RDR Linac)</a:t>
            </a:r>
            <a:endParaRPr lang="en-GB" dirty="0"/>
          </a:p>
        </p:txBody>
      </p:sp>
      <p:pic>
        <p:nvPicPr>
          <p:cNvPr id="5" name="Picture 4" descr="MC900384210.W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78" y="1316521"/>
            <a:ext cx="1765300" cy="1816100"/>
          </a:xfrm>
          <a:prstGeom prst="rect">
            <a:avLst/>
          </a:prstGeom>
        </p:spPr>
      </p:pic>
      <p:pic>
        <p:nvPicPr>
          <p:cNvPr id="6" name="Picture 5" descr="hardware_DRF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45" y="1263001"/>
            <a:ext cx="2804429" cy="1869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4445" r="15986" b="3557"/>
          <a:stretch/>
        </p:blipFill>
        <p:spPr>
          <a:xfrm>
            <a:off x="280915" y="1273906"/>
            <a:ext cx="2538485" cy="1858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1565" y="3304165"/>
            <a:ext cx="115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Wall Plug</a:t>
            </a:r>
            <a:endParaRPr lang="en-GB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6033" y="3304826"/>
            <a:ext cx="2788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RF Power Generation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(Modulator, klystron, Waveguide distribution)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945198" y="1866595"/>
            <a:ext cx="358003" cy="647765"/>
          </a:xfrm>
          <a:prstGeom prst="right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ctr" hangingPunct="0">
              <a:spcBef>
                <a:spcPct val="0"/>
              </a:spcBef>
            </a:pPr>
            <a:endParaRPr lang="en-GB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788122" y="1866595"/>
            <a:ext cx="358003" cy="647765"/>
          </a:xfrm>
          <a:prstGeom prst="right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ctr" hangingPunct="0">
              <a:spcBef>
                <a:spcPct val="0"/>
              </a:spcBef>
            </a:pPr>
            <a:endParaRPr lang="en-GB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548" y="3550227"/>
            <a:ext cx="2841643" cy="369332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P</a:t>
            </a:r>
            <a:r>
              <a:rPr lang="en-GB" sz="1800" i="1" baseline="-25000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beam</a:t>
            </a:r>
            <a:r>
              <a:rPr lang="en-GB" sz="1800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 = </a:t>
            </a:r>
            <a:r>
              <a:rPr lang="en-GB" sz="1800" i="1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V</a:t>
            </a:r>
            <a:r>
              <a:rPr lang="en-GB" sz="1800" i="1" baseline="-25000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acc</a:t>
            </a:r>
            <a:r>
              <a:rPr lang="en-GB" sz="1800" i="1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 ×I</a:t>
            </a:r>
            <a:r>
              <a:rPr lang="en-GB" sz="1800" i="1" baseline="-25000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beam </a:t>
            </a:r>
            <a:r>
              <a:rPr lang="en-GB" sz="1800" i="1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≈</a:t>
            </a:r>
            <a:r>
              <a:rPr lang="en-GB" sz="1800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 20 MW</a:t>
            </a:r>
            <a:endParaRPr lang="en-GB" sz="1800" dirty="0">
              <a:solidFill>
                <a:srgbClr val="000000"/>
              </a:solidFill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229" y="4986053"/>
            <a:ext cx="1531188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</a:t>
            </a:r>
            <a:r>
              <a:rPr lang="en-GB" sz="1800" baseline="-25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RF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≈ 32 MW </a:t>
            </a:r>
            <a:endParaRPr lang="en-GB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0757" y="5599183"/>
            <a:ext cx="27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+</a:t>
            </a:r>
            <a:r>
              <a:rPr lang="en-GB" sz="1800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</a:rPr>
              <a:t>56 MW 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to remove (cool)</a:t>
            </a:r>
            <a:endParaRPr lang="en-GB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99502" y="4990396"/>
            <a:ext cx="1044088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</a:rPr>
              <a:t>132 MW</a:t>
            </a:r>
            <a:endParaRPr lang="en-GB" sz="1800" b="1" dirty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cxnSp>
        <p:nvCxnSpPr>
          <p:cNvPr id="48" name="Elbow Connector 47"/>
          <p:cNvCxnSpPr>
            <a:stCxn id="30" idx="3"/>
            <a:endCxn id="40" idx="2"/>
          </p:cNvCxnSpPr>
          <p:nvPr/>
        </p:nvCxnSpPr>
        <p:spPr bwMode="auto">
          <a:xfrm flipV="1">
            <a:off x="6353077" y="5359728"/>
            <a:ext cx="1868469" cy="42412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5" idx="2"/>
            <a:endCxn id="16" idx="0"/>
          </p:cNvCxnSpPr>
          <p:nvPr/>
        </p:nvCxnSpPr>
        <p:spPr bwMode="auto">
          <a:xfrm flipH="1">
            <a:off x="1539823" y="3919559"/>
            <a:ext cx="11547" cy="10664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193739"/>
              </p:ext>
            </p:extLst>
          </p:nvPr>
        </p:nvGraphicFramePr>
        <p:xfrm>
          <a:off x="798513" y="4252913"/>
          <a:ext cx="1558925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1" name="Equation" r:id="rId7" imgW="965200" imgH="215900" progId="Equation.3">
                  <p:embed/>
                </p:oleObj>
              </mc:Choice>
              <mc:Fallback>
                <p:oleObj name="Equation" r:id="rId7" imgW="965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513" y="4252913"/>
                        <a:ext cx="1558925" cy="347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958827" y="4987641"/>
            <a:ext cx="185178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</a:t>
            </a:r>
            <a:r>
              <a:rPr lang="en-GB" sz="1800" baseline="-25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AC(RF)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≈ 76 MW </a:t>
            </a:r>
            <a:endParaRPr lang="en-GB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cxnSp>
        <p:nvCxnSpPr>
          <p:cNvPr id="28" name="Straight Arrow Connector 27"/>
          <p:cNvCxnSpPr>
            <a:stCxn id="16" idx="3"/>
            <a:endCxn id="36" idx="1"/>
          </p:cNvCxnSpPr>
          <p:nvPr/>
        </p:nvCxnSpPr>
        <p:spPr bwMode="auto">
          <a:xfrm>
            <a:off x="2305417" y="5170719"/>
            <a:ext cx="165341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557922" y="4964956"/>
            <a:ext cx="104082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Symbol" charset="2"/>
                <a:ea typeface="Arial Unicode MS"/>
                <a:cs typeface="Symbol" charset="2"/>
              </a:rPr>
              <a:t>h</a:t>
            </a:r>
            <a:r>
              <a:rPr lang="en-GB" sz="18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≈ </a:t>
            </a:r>
            <a:r>
              <a:rPr lang="en-GB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44%</a:t>
            </a:r>
            <a:endParaRPr lang="en-GB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cxnSp>
        <p:nvCxnSpPr>
          <p:cNvPr id="46" name="Straight Arrow Connector 45"/>
          <p:cNvCxnSpPr>
            <a:stCxn id="36" idx="3"/>
            <a:endCxn id="40" idx="1"/>
          </p:cNvCxnSpPr>
          <p:nvPr/>
        </p:nvCxnSpPr>
        <p:spPr bwMode="auto">
          <a:xfrm>
            <a:off x="5810616" y="5172307"/>
            <a:ext cx="1888886" cy="27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2136906" y="3555296"/>
            <a:ext cx="915710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</a:rPr>
              <a:t>20 MW</a:t>
            </a:r>
            <a:endParaRPr lang="en-GB" sz="1800" b="1" dirty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EF32-7599-A643-BC39-4E97045F25F4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194171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976" y="3857724"/>
            <a:ext cx="2692818" cy="2285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988" y="85822"/>
            <a:ext cx="7086600" cy="914400"/>
          </a:xfrm>
        </p:spPr>
        <p:txBody>
          <a:bodyPr/>
          <a:lstStyle/>
          <a:p>
            <a:r>
              <a:rPr lang="en-GB" dirty="0" smtClean="0"/>
              <a:t>Getting a 6-8 B$ Science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44" y="1343377"/>
            <a:ext cx="7772400" cy="480060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LHC results</a:t>
            </a:r>
          </a:p>
          <a:p>
            <a:pPr lvl="1"/>
            <a:r>
              <a:rPr lang="en-GB" dirty="0" smtClean="0"/>
              <a:t>Next year we will know about the SM Higgs</a:t>
            </a:r>
          </a:p>
          <a:p>
            <a:pPr lvl="1"/>
            <a:r>
              <a:rPr lang="en-GB" dirty="0" smtClean="0"/>
              <a:t>Sets the possible energy range for an LC</a:t>
            </a:r>
          </a:p>
          <a:p>
            <a:r>
              <a:rPr lang="en-GB" dirty="0" smtClean="0"/>
              <a:t>Solid physics case</a:t>
            </a:r>
          </a:p>
          <a:p>
            <a:pPr lvl="1"/>
            <a:r>
              <a:rPr lang="en-GB" dirty="0" smtClean="0"/>
              <a:t>Global consensus required (</a:t>
            </a:r>
            <a:r>
              <a:rPr lang="en-GB" i="1" dirty="0" smtClean="0"/>
              <a:t>mandatory</a:t>
            </a:r>
            <a:r>
              <a:rPr lang="en-GB" dirty="0" smtClean="0"/>
              <a:t>) !</a:t>
            </a:r>
          </a:p>
          <a:p>
            <a:pPr lvl="1"/>
            <a:r>
              <a:rPr lang="en-GB" dirty="0" smtClean="0"/>
              <a:t>2003: 2,700 physicists signed </a:t>
            </a:r>
            <a:r>
              <a:rPr lang="en-GB" i="1" dirty="0" smtClean="0"/>
              <a:t>Understanding Matter, Energy, Space and Time: The Case for the Linear Collider</a:t>
            </a:r>
            <a:endParaRPr lang="en-GB" dirty="0" smtClean="0"/>
          </a:p>
          <a:p>
            <a:r>
              <a:rPr lang="en-GB" dirty="0" smtClean="0"/>
              <a:t>Outreach</a:t>
            </a:r>
          </a:p>
          <a:p>
            <a:pPr lvl="1"/>
            <a:r>
              <a:rPr lang="en-GB" dirty="0" smtClean="0"/>
              <a:t>To other science disciplines</a:t>
            </a:r>
          </a:p>
          <a:p>
            <a:pPr lvl="1"/>
            <a:r>
              <a:rPr lang="en-GB" dirty="0" smtClean="0"/>
              <a:t>To funding agencies and decision makers</a:t>
            </a:r>
          </a:p>
          <a:p>
            <a:pPr lvl="1"/>
            <a:r>
              <a:rPr lang="en-GB" dirty="0" smtClean="0"/>
              <a:t>To the general public</a:t>
            </a:r>
          </a:p>
          <a:p>
            <a:r>
              <a:rPr lang="en-GB" dirty="0" smtClean="0"/>
              <a:t>Remain resolute and determined</a:t>
            </a:r>
          </a:p>
          <a:p>
            <a:pPr lvl="1"/>
            <a:r>
              <a:rPr lang="en-GB" dirty="0" smtClean="0"/>
              <a:t>Still a long road ahead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Box 6"/>
          <p:cNvSpPr txBox="1"/>
          <p:nvPr/>
        </p:nvSpPr>
        <p:spPr>
          <a:xfrm rot="492664">
            <a:off x="6254609" y="5570992"/>
            <a:ext cx="1800688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Apple Casual"/>
                <a:cs typeface="Apple Casual"/>
              </a:rPr>
              <a:t>Sell Your Science!</a:t>
            </a:r>
            <a:endParaRPr lang="en-GB" sz="2000" dirty="0">
              <a:latin typeface="Apple Casual"/>
              <a:cs typeface="Apple Casual"/>
            </a:endParaRPr>
          </a:p>
        </p:txBody>
      </p:sp>
      <p:pic>
        <p:nvPicPr>
          <p:cNvPr id="8" name="Picture 7" descr="ph07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3328">
            <a:off x="6639373" y="1020021"/>
            <a:ext cx="2050289" cy="18196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6B4A-4919-8246-965F-BF78BF5C871F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341872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6752" y="76200"/>
            <a:ext cx="6396337" cy="914400"/>
          </a:xfrm>
        </p:spPr>
        <p:txBody>
          <a:bodyPr/>
          <a:lstStyle/>
          <a:p>
            <a:pPr algn="l"/>
            <a:r>
              <a:rPr lang="en-US" dirty="0" smtClean="0"/>
              <a:t>The Beginning - Revisited</a:t>
            </a:r>
            <a:endParaRPr lang="en-US" dirty="0"/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372533" y="1490133"/>
            <a:ext cx="8229600" cy="146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latin typeface="Times New Roman" charset="0"/>
              </a:rPr>
              <a:t>A Possible Apparatus for Electron-Clashing Experiments</a:t>
            </a:r>
            <a:r>
              <a:rPr lang="en-US" dirty="0">
                <a:latin typeface="Times New Roman" charset="0"/>
              </a:rPr>
              <a:t> (*).</a:t>
            </a:r>
          </a:p>
          <a:p>
            <a:pPr algn="ctr" eaLnBrk="0" hangingPunct="0"/>
            <a:r>
              <a:rPr lang="en-US" dirty="0">
                <a:latin typeface="Times New Roman" charset="0"/>
              </a:rPr>
              <a:t>M. </a:t>
            </a:r>
            <a:r>
              <a:rPr lang="en-US" dirty="0" err="1">
                <a:latin typeface="Times New Roman" charset="0"/>
              </a:rPr>
              <a:t>Tigner</a:t>
            </a:r>
            <a:endParaRPr lang="en-US" dirty="0">
              <a:latin typeface="Times New Roman" charset="0"/>
            </a:endParaRPr>
          </a:p>
          <a:p>
            <a:pPr algn="ctr" eaLnBrk="0" hangingPunct="0"/>
            <a:r>
              <a:rPr lang="en-US" sz="2000" i="1" dirty="0">
                <a:latin typeface="Times New Roman" charset="0"/>
              </a:rPr>
              <a:t>Laboratory of Nuclear Studies. Cornell University - Ithaca, N.Y.</a:t>
            </a:r>
            <a:endParaRPr lang="en-US" dirty="0">
              <a:latin typeface="Times New Roman" charset="0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3367695" y="2969058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M.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Tigner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, 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</a:b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Nuovo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Cimento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37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Times New Roman" charset="0"/>
              </a:rPr>
              <a:t>1965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Times New Roman" charset="0"/>
              </a:rPr>
              <a:t>) 1228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32" y="3411859"/>
            <a:ext cx="2632113" cy="256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48554" y="3977129"/>
            <a:ext cx="50893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2015 will be the 50</a:t>
            </a:r>
            <a:r>
              <a:rPr lang="en-GB" baseline="30000" dirty="0" smtClean="0"/>
              <a:t>th</a:t>
            </a:r>
            <a:r>
              <a:rPr lang="en-GB" dirty="0" smtClean="0"/>
              <a:t> anniversary of the linear collider</a:t>
            </a:r>
          </a:p>
          <a:p>
            <a:r>
              <a:rPr lang="en-GB" dirty="0" smtClean="0"/>
              <a:t>What better way to celebrate than by getting the ILC approved </a:t>
            </a:r>
            <a:r>
              <a:rPr lang="en-GB" dirty="0" smtClean="0">
                <a:sym typeface="Wingdings"/>
              </a:rPr>
              <a:t>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494906" y="5757104"/>
            <a:ext cx="451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3366FF"/>
                </a:solidFill>
              </a:rPr>
              <a:t>日本であなたを参照してください。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63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9101-89D6-304F-84AE-682ABCD54D83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892164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lc_animation_980x7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1371600"/>
            <a:ext cx="6534150" cy="48006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1E01-CFF9-374C-90C0-378C39CD55E6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64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BBE4-CC37-FA4E-9978-3B7931016CFC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06.12.11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663351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Luminosity</a:t>
            </a:r>
            <a:r>
              <a:rPr lang="en-US"/>
              <a:t> Issue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819400"/>
            <a:ext cx="3581400" cy="1981200"/>
          </a:xfrm>
        </p:spPr>
        <p:txBody>
          <a:bodyPr/>
          <a:lstStyle/>
          <a:p>
            <a:r>
              <a:rPr lang="en-US" sz="2400" dirty="0"/>
              <a:t>High Beam Power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Small IP vertical</a:t>
            </a:r>
            <a:br>
              <a:rPr lang="en-US" sz="2400" dirty="0"/>
            </a:br>
            <a:r>
              <a:rPr lang="en-US" sz="2400" dirty="0"/>
              <a:t>beam size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57800" y="1536700"/>
            <a:ext cx="3200400" cy="1560513"/>
          </a:xfrm>
        </p:spPr>
        <p:txBody>
          <a:bodyPr/>
          <a:lstStyle/>
          <a:p>
            <a:r>
              <a:rPr lang="en-US" sz="2400" dirty="0"/>
              <a:t>High current (</a:t>
            </a:r>
            <a:r>
              <a:rPr lang="en-US" sz="2400" dirty="0" err="1"/>
              <a:t>n</a:t>
            </a:r>
            <a:r>
              <a:rPr lang="en-US" sz="2400" baseline="-25000" dirty="0" err="1"/>
              <a:t>b</a:t>
            </a:r>
            <a:r>
              <a:rPr lang="en-US" sz="2400" dirty="0"/>
              <a:t> N)</a:t>
            </a:r>
          </a:p>
          <a:p>
            <a:r>
              <a:rPr lang="en-US" sz="2400" dirty="0"/>
              <a:t>High efficiency</a:t>
            </a:r>
            <a:br>
              <a:rPr lang="en-US" sz="2400" dirty="0"/>
            </a:br>
            <a:r>
              <a:rPr lang="en-US" sz="2400" dirty="0"/>
              <a:t>(P</a:t>
            </a:r>
            <a:r>
              <a:rPr lang="en-US" sz="2400" baseline="-25000" dirty="0"/>
              <a:t>RF </a:t>
            </a:r>
            <a:r>
              <a:rPr lang="en-US" sz="2400" dirty="0">
                <a:sym typeface="Symbol" charset="0"/>
              </a:rPr>
              <a:t></a:t>
            </a:r>
            <a:r>
              <a:rPr lang="en-US" sz="2400" dirty="0" err="1"/>
              <a:t>P</a:t>
            </a:r>
            <a:r>
              <a:rPr lang="en-US" sz="2400" baseline="-25000" dirty="0" err="1"/>
              <a:t>beam</a:t>
            </a:r>
            <a:r>
              <a:rPr lang="en-US" sz="2400" dirty="0"/>
              <a:t>)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5257800" y="4267200"/>
            <a:ext cx="357872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Small emittance </a:t>
            </a:r>
            <a:r>
              <a:rPr lang="en-US" dirty="0" err="1">
                <a:latin typeface="Symbol" charset="0"/>
              </a:rPr>
              <a:t>e</a:t>
            </a:r>
            <a:r>
              <a:rPr lang="en-US" i="1" baseline="-25000" dirty="0" err="1">
                <a:latin typeface="Times New Roman" charset="0"/>
              </a:rPr>
              <a:t>y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strong focusing</a:t>
            </a:r>
            <a:br>
              <a:rPr lang="en-US" dirty="0"/>
            </a:br>
            <a:r>
              <a:rPr lang="en-US" dirty="0"/>
              <a:t>(small </a:t>
            </a:r>
            <a:r>
              <a:rPr lang="en-US" dirty="0">
                <a:latin typeface="Symbol" charset="0"/>
              </a:rPr>
              <a:t>b</a:t>
            </a:r>
            <a:r>
              <a:rPr lang="en-US" dirty="0"/>
              <a:t>*</a:t>
            </a:r>
            <a:r>
              <a:rPr lang="en-US" i="1" baseline="-25000" dirty="0" smtClean="0">
                <a:latin typeface="Times New Roman" charset="0"/>
              </a:rPr>
              <a:t>y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*</a:t>
            </a:r>
            <a:r>
              <a:rPr lang="en-US" i="1" baseline="-25000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 ~ nm)</a:t>
            </a:r>
            <a:endParaRPr lang="en-US" dirty="0"/>
          </a:p>
        </p:txBody>
      </p:sp>
      <p:cxnSp>
        <p:nvCxnSpPr>
          <p:cNvPr id="171014" name="AutoShape 6"/>
          <p:cNvCxnSpPr>
            <a:cxnSpLocks noChangeShapeType="1"/>
          </p:cNvCxnSpPr>
          <p:nvPr/>
        </p:nvCxnSpPr>
        <p:spPr bwMode="auto">
          <a:xfrm flipV="1">
            <a:off x="3429000" y="2209800"/>
            <a:ext cx="1752600" cy="8382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1015" name="AutoShape 7"/>
          <p:cNvCxnSpPr>
            <a:cxnSpLocks noChangeShapeType="1"/>
          </p:cNvCxnSpPr>
          <p:nvPr/>
        </p:nvCxnSpPr>
        <p:spPr bwMode="auto">
          <a:xfrm>
            <a:off x="3429000" y="3886200"/>
            <a:ext cx="1676400" cy="6096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EE1C7-54C4-404D-93E8-C457A7A67E06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9AAF-0452-F247-877D-31F92101CCBF}" type="datetime1">
              <a:rPr lang="en-US" smtClean="0"/>
              <a:t>06.12.11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 uiExpand="1"/>
      <p:bldP spid="1710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Luminosity</a:t>
            </a:r>
            <a:r>
              <a:rPr lang="en-US"/>
              <a:t> Issue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57800" y="1536700"/>
            <a:ext cx="3200400" cy="1560513"/>
          </a:xfrm>
        </p:spPr>
        <p:txBody>
          <a:bodyPr/>
          <a:lstStyle/>
          <a:p>
            <a:r>
              <a:rPr lang="en-US" sz="2400"/>
              <a:t>High current (n</a:t>
            </a:r>
            <a:r>
              <a:rPr lang="en-US" sz="2400" baseline="-25000"/>
              <a:t>b</a:t>
            </a:r>
            <a:r>
              <a:rPr lang="en-US" sz="2400"/>
              <a:t> N)</a:t>
            </a:r>
          </a:p>
          <a:p>
            <a:r>
              <a:rPr lang="en-US" sz="2400"/>
              <a:t>High efficiency</a:t>
            </a:r>
            <a:br>
              <a:rPr lang="en-US" sz="2400"/>
            </a:br>
            <a:r>
              <a:rPr lang="en-US" sz="2400"/>
              <a:t>(P</a:t>
            </a:r>
            <a:r>
              <a:rPr lang="en-US" sz="2400" baseline="-25000"/>
              <a:t>RF </a:t>
            </a:r>
            <a:r>
              <a:rPr lang="en-US" sz="2400">
                <a:sym typeface="Symbol" charset="0"/>
              </a:rPr>
              <a:t></a:t>
            </a:r>
            <a:r>
              <a:rPr lang="en-US" sz="2400"/>
              <a:t>P</a:t>
            </a:r>
            <a:r>
              <a:rPr lang="en-US" sz="2400" baseline="-25000"/>
              <a:t>beam</a:t>
            </a:r>
            <a:r>
              <a:rPr lang="en-US" sz="2400"/>
              <a:t>)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257799" y="4267200"/>
            <a:ext cx="36589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Small emittance </a:t>
            </a:r>
            <a:r>
              <a:rPr lang="en-US" dirty="0" err="1">
                <a:latin typeface="Symbol" charset="0"/>
              </a:rPr>
              <a:t>e</a:t>
            </a:r>
            <a:r>
              <a:rPr lang="en-US" i="1" baseline="-25000" dirty="0" err="1">
                <a:latin typeface="Times New Roman" charset="0"/>
              </a:rPr>
              <a:t>y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strong focusing</a:t>
            </a:r>
            <a:br>
              <a:rPr lang="en-US" dirty="0"/>
            </a:br>
            <a:r>
              <a:rPr lang="en-US" dirty="0"/>
              <a:t>(small </a:t>
            </a:r>
            <a:r>
              <a:rPr lang="en-US" dirty="0">
                <a:latin typeface="Symbol" charset="0"/>
              </a:rPr>
              <a:t>b</a:t>
            </a:r>
            <a:r>
              <a:rPr lang="en-US" dirty="0"/>
              <a:t>*</a:t>
            </a:r>
            <a:r>
              <a:rPr lang="en-US" i="1" baseline="-25000" dirty="0">
                <a:latin typeface="Times New Roman" charset="0"/>
              </a:rPr>
              <a:t>y</a:t>
            </a:r>
            <a:r>
              <a:rPr lang="en-US" dirty="0"/>
              <a:t> ,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*</a:t>
            </a:r>
            <a:r>
              <a:rPr lang="en-US" i="1" baseline="-25000" dirty="0">
                <a:latin typeface="Times New Roman"/>
                <a:cs typeface="Times New Roman"/>
              </a:rPr>
              <a:t>y</a:t>
            </a:r>
            <a:r>
              <a:rPr lang="en-US" dirty="0"/>
              <a:t> ~ nm)</a:t>
            </a:r>
          </a:p>
        </p:txBody>
      </p:sp>
      <p:sp>
        <p:nvSpPr>
          <p:cNvPr id="172037" name="AutoShape 5"/>
          <p:cNvSpPr>
            <a:spLocks noChangeArrowheads="1"/>
          </p:cNvSpPr>
          <p:nvPr/>
        </p:nvSpPr>
        <p:spPr bwMode="auto">
          <a:xfrm>
            <a:off x="3733800" y="2936300"/>
            <a:ext cx="1600200" cy="914400"/>
          </a:xfrm>
          <a:prstGeom prst="leftArrow">
            <a:avLst>
              <a:gd name="adj1" fmla="val 38194"/>
              <a:gd name="adj2" fmla="val 64061"/>
            </a:avLst>
          </a:prstGeom>
          <a:solidFill>
            <a:srgbClr val="3366FF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GB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457200" y="2555300"/>
            <a:ext cx="3352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dirty="0">
                <a:solidFill>
                  <a:srgbClr val="3366FF"/>
                </a:solidFill>
                <a:latin typeface="Arial" charset="0"/>
              </a:rPr>
              <a:t>Superconducting RF</a:t>
            </a:r>
            <a:br>
              <a:rPr lang="en-US" sz="3200" dirty="0">
                <a:solidFill>
                  <a:srgbClr val="3366FF"/>
                </a:solidFill>
                <a:latin typeface="Arial" charset="0"/>
              </a:rPr>
            </a:br>
            <a:r>
              <a:rPr lang="en-US" sz="3200" dirty="0">
                <a:solidFill>
                  <a:srgbClr val="3366FF"/>
                </a:solidFill>
                <a:latin typeface="Arial" charset="0"/>
              </a:rPr>
              <a:t>Technology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EE1C7-54C4-404D-93E8-C457A7A67E06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82BD-D3FF-0140-B00D-B33DDC49C857}" type="datetime1">
              <a:rPr lang="en-US" smtClean="0"/>
              <a:t>06.12.11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RF (1990)</a:t>
            </a:r>
            <a:endParaRPr lang="en-US" dirty="0"/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2574503" y="1013584"/>
            <a:ext cx="626066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[del...] The requirements for luminosity do favor superconducting accelerators. The wavelengths of such structures can be made large, which render the wakefields negligible. The damping time being essentially infinite, </a:t>
            </a:r>
            <a:r>
              <a:rPr lang="en-US" dirty="0" err="1">
                <a:solidFill>
                  <a:schemeClr val="accent2"/>
                </a:solidFill>
                <a:latin typeface="Times New Roman" charset="0"/>
              </a:rPr>
              <a:t>rf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 power can be fed continuously from a low power, high efficiency source. </a:t>
            </a:r>
            <a:r>
              <a:rPr lang="en-US" i="1" u="sng" dirty="0">
                <a:solidFill>
                  <a:schemeClr val="accent2"/>
                </a:solidFill>
                <a:latin typeface="Times New Roman" charset="0"/>
              </a:rPr>
              <a:t>Unfortunately at this time, the highest accelerating gradient that can be achieved is about 7 MeV/m, and that is far too low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. However the true limit (achieved in small cavities) is about 40 MeV/m ...[del]. </a:t>
            </a:r>
            <a:br>
              <a:rPr lang="en-US" dirty="0">
                <a:solidFill>
                  <a:schemeClr val="accent2"/>
                </a:solidFill>
                <a:latin typeface="Times New Roman" charset="0"/>
              </a:rPr>
            </a:br>
            <a:r>
              <a:rPr lang="en-US" i="1" u="sng" dirty="0">
                <a:solidFill>
                  <a:schemeClr val="accent2"/>
                </a:solidFill>
                <a:latin typeface="Times New Roman" charset="0"/>
              </a:rPr>
              <a:t>If such gradients could be achieved, then superconducting structures would be highly desirable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endParaRPr lang="en-US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206686" y="1211407"/>
            <a:ext cx="2360026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taken from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R. B. Palmer,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>
                <a:latin typeface="Times New Roman" charset="0"/>
              </a:rPr>
              <a:t>Prospects for High Energy e</a:t>
            </a:r>
            <a:r>
              <a:rPr lang="en-US" sz="1800" baseline="30000">
                <a:latin typeface="Times New Roman" charset="0"/>
              </a:rPr>
              <a:t>+</a:t>
            </a:r>
            <a:r>
              <a:rPr lang="en-US" sz="1800">
                <a:latin typeface="Times New Roman" charset="0"/>
              </a:rPr>
              <a:t>e</a:t>
            </a:r>
            <a:r>
              <a:rPr lang="en-US" sz="1800" baseline="30000">
                <a:latin typeface="Symbol" charset="0"/>
              </a:rPr>
              <a:t>-</a:t>
            </a:r>
            <a:r>
              <a:rPr lang="en-US" sz="1800">
                <a:latin typeface="Times New Roman" charset="0"/>
              </a:rPr>
              <a:t> Linear Colliders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>
                <a:latin typeface="Times New Roman" charset="0"/>
              </a:rPr>
              <a:t>,</a:t>
            </a:r>
            <a:br>
              <a:rPr lang="en-US" sz="1800">
                <a:latin typeface="Times New Roman" charset="0"/>
              </a:rPr>
            </a:br>
            <a:r>
              <a:rPr lang="en-US" sz="1800">
                <a:latin typeface="Times New Roman" charset="0"/>
              </a:rPr>
              <a:t>Annu. Rev. Nucl. Part. Sci. 1990. 40: 529-92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33AD-1B19-264C-A099-D89B762CF698}" type="datetime1">
              <a:rPr lang="en-US" smtClean="0"/>
              <a:t>06.12.11</a:t>
            </a:fld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95630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ilc-standard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lc-standard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6434</TotalTime>
  <Words>3075</Words>
  <Application>Microsoft Macintosh PowerPoint</Application>
  <PresentationFormat>On-screen Show (4:3)</PresentationFormat>
  <Paragraphs>782</Paragraphs>
  <Slides>64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ホワイト</vt:lpstr>
      <vt:lpstr>2_ilc-standard</vt:lpstr>
      <vt:lpstr>ilc-standard</vt:lpstr>
      <vt:lpstr>Default Theme</vt:lpstr>
      <vt:lpstr>1_Default Theme</vt:lpstr>
      <vt:lpstr>2_Default Theme</vt:lpstr>
      <vt:lpstr>1_DESY European XFEL</vt:lpstr>
      <vt:lpstr>Blank Presentation</vt:lpstr>
      <vt:lpstr>3_Default Theme</vt:lpstr>
      <vt:lpstr>5_Default Theme</vt:lpstr>
      <vt:lpstr>4_Default Theme</vt:lpstr>
      <vt:lpstr>Equation</vt:lpstr>
      <vt:lpstr>Document</vt:lpstr>
      <vt:lpstr>Electron-Positron Linear Collider: Past, present and future</vt:lpstr>
      <vt:lpstr>Content</vt:lpstr>
      <vt:lpstr>PowerPoint Presentation</vt:lpstr>
      <vt:lpstr>The Beginning – in theory</vt:lpstr>
      <vt:lpstr>The Beginning – in reality</vt:lpstr>
      <vt:lpstr>Luminosity Scaling Law</vt:lpstr>
      <vt:lpstr>The Luminosity Issue</vt:lpstr>
      <vt:lpstr>The Luminosity Issue</vt:lpstr>
      <vt:lpstr>Superconducting RF (1990)</vt:lpstr>
      <vt:lpstr>1992 - The TESLA Vision</vt:lpstr>
      <vt:lpstr>the TESLA linear collider</vt:lpstr>
      <vt:lpstr>A Big Jump</vt:lpstr>
      <vt:lpstr>The Primary Competition</vt:lpstr>
      <vt:lpstr>The Big Picture: 1994</vt:lpstr>
      <vt:lpstr>The Big Picture: 2002</vt:lpstr>
      <vt:lpstr>ICFA and ITRP: Making a choice</vt:lpstr>
      <vt:lpstr>The 12 Wise Men of the ITRP</vt:lpstr>
      <vt:lpstr>ITRP: The Decision went Cold</vt:lpstr>
      <vt:lpstr>As of August 20th 2004</vt:lpstr>
      <vt:lpstr>As of August 20th 2004</vt:lpstr>
      <vt:lpstr>Compact LInear Collider</vt:lpstr>
      <vt:lpstr>PowerPoint Presentation</vt:lpstr>
      <vt:lpstr>The ITRP Reloaded</vt:lpstr>
      <vt:lpstr>ILC GDE: A Truly Global Effort</vt:lpstr>
      <vt:lpstr>ILC (Modern) History</vt:lpstr>
      <vt:lpstr>GDE Timeline</vt:lpstr>
      <vt:lpstr>International Linear Collider</vt:lpstr>
      <vt:lpstr>2008-2012: Risk Mitigating R&amp;D</vt:lpstr>
      <vt:lpstr>SCRF Gradient</vt:lpstr>
      <vt:lpstr>Cryomodule Development &amp; Test</vt:lpstr>
      <vt:lpstr>S1-Global @ KEK</vt:lpstr>
      <vt:lpstr>FNAL: NML Status and Expansion</vt:lpstr>
      <vt:lpstr>NML: RF Unit Test Facility</vt:lpstr>
      <vt:lpstr>NML Systems Tests schedule</vt:lpstr>
      <vt:lpstr>PowerPoint Presentation</vt:lpstr>
      <vt:lpstr>KEK System Tests</vt:lpstr>
      <vt:lpstr>TTF/FLASH at DESY</vt:lpstr>
      <vt:lpstr>Accelerator Complex 17.5 GeV Start-up Version</vt:lpstr>
      <vt:lpstr>Global SCRF Technology</vt:lpstr>
      <vt:lpstr>Beam Test Facilities (non SCRF)</vt:lpstr>
      <vt:lpstr>Electron Cloud: CesrTA Programme</vt:lpstr>
      <vt:lpstr>Test facilities – ATF2</vt:lpstr>
      <vt:lpstr>ATF-2 (KEK)</vt:lpstr>
      <vt:lpstr>(Global) Mass Production (SCRF)</vt:lpstr>
      <vt:lpstr>The ILC Baseline Design</vt:lpstr>
      <vt:lpstr>2008 RDR to 2013 TDR</vt:lpstr>
      <vt:lpstr>Single Tunnel Options (RF power)</vt:lpstr>
      <vt:lpstr>Preparing for the TDR</vt:lpstr>
      <vt:lpstr>PowerPoint Presentation</vt:lpstr>
      <vt:lpstr>The ILC Roadmap</vt:lpstr>
      <vt:lpstr>The Status</vt:lpstr>
      <vt:lpstr>CFS Study: Progress in Japan</vt:lpstr>
      <vt:lpstr>CFS Study: Progress in Japan</vt:lpstr>
      <vt:lpstr>        Council for Science and Technology Policy </vt:lpstr>
      <vt:lpstr>Introduction and Status Report  (Sept. 1, 2011) </vt:lpstr>
      <vt:lpstr>Other Regions</vt:lpstr>
      <vt:lpstr>Compact LInear Collider</vt:lpstr>
      <vt:lpstr>PowerPoint Presentation</vt:lpstr>
      <vt:lpstr>PowerPoint Presentation</vt:lpstr>
      <vt:lpstr>TeV and Beyond</vt:lpstr>
      <vt:lpstr>AC Power (RDR Linac)</vt:lpstr>
      <vt:lpstr>Getting a 6-8 B$ Science Project</vt:lpstr>
      <vt:lpstr>The Beginning - Revisited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ILC-TRC</dc:title>
  <dc:creator>Nicholas Walker</dc:creator>
  <cp:lastModifiedBy>Nicholas Walker</cp:lastModifiedBy>
  <cp:revision>195</cp:revision>
  <dcterms:created xsi:type="dcterms:W3CDTF">2003-04-02T14:52:57Z</dcterms:created>
  <dcterms:modified xsi:type="dcterms:W3CDTF">2011-12-06T14:13:20Z</dcterms:modified>
</cp:coreProperties>
</file>