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4"/>
  </p:notesMasterIdLst>
  <p:sldIdLst>
    <p:sldId id="385" r:id="rId2"/>
    <p:sldId id="427" r:id="rId3"/>
    <p:sldId id="434" r:id="rId4"/>
    <p:sldId id="426" r:id="rId5"/>
    <p:sldId id="446" r:id="rId6"/>
    <p:sldId id="392" r:id="rId7"/>
    <p:sldId id="436" r:id="rId8"/>
    <p:sldId id="456" r:id="rId9"/>
    <p:sldId id="393" r:id="rId10"/>
    <p:sldId id="408" r:id="rId11"/>
    <p:sldId id="269" r:id="rId12"/>
    <p:sldId id="428" r:id="rId13"/>
    <p:sldId id="472" r:id="rId14"/>
    <p:sldId id="371" r:id="rId15"/>
    <p:sldId id="349" r:id="rId16"/>
    <p:sldId id="437" r:id="rId17"/>
    <p:sldId id="460" r:id="rId18"/>
    <p:sldId id="458" r:id="rId19"/>
    <p:sldId id="459" r:id="rId20"/>
    <p:sldId id="457" r:id="rId21"/>
    <p:sldId id="350" r:id="rId22"/>
    <p:sldId id="473" r:id="rId23"/>
    <p:sldId id="358" r:id="rId24"/>
    <p:sldId id="442" r:id="rId25"/>
    <p:sldId id="443" r:id="rId26"/>
    <p:sldId id="362" r:id="rId27"/>
    <p:sldId id="352" r:id="rId28"/>
    <p:sldId id="361" r:id="rId29"/>
    <p:sldId id="363" r:id="rId30"/>
    <p:sldId id="365" r:id="rId31"/>
    <p:sldId id="364" r:id="rId32"/>
    <p:sldId id="449" r:id="rId33"/>
    <p:sldId id="441" r:id="rId34"/>
    <p:sldId id="471" r:id="rId35"/>
    <p:sldId id="470" r:id="rId36"/>
    <p:sldId id="462" r:id="rId37"/>
    <p:sldId id="463" r:id="rId38"/>
    <p:sldId id="464" r:id="rId39"/>
    <p:sldId id="468" r:id="rId40"/>
    <p:sldId id="469" r:id="rId41"/>
    <p:sldId id="478" r:id="rId42"/>
    <p:sldId id="479" r:id="rId43"/>
    <p:sldId id="474" r:id="rId44"/>
    <p:sldId id="388" r:id="rId45"/>
    <p:sldId id="390" r:id="rId46"/>
    <p:sldId id="389" r:id="rId47"/>
    <p:sldId id="476" r:id="rId48"/>
    <p:sldId id="475" r:id="rId49"/>
    <p:sldId id="360" r:id="rId50"/>
    <p:sldId id="477" r:id="rId51"/>
    <p:sldId id="347" r:id="rId52"/>
    <p:sldId id="375" r:id="rId53"/>
    <p:sldId id="447" r:id="rId54"/>
    <p:sldId id="376" r:id="rId55"/>
    <p:sldId id="384" r:id="rId56"/>
    <p:sldId id="377" r:id="rId57"/>
    <p:sldId id="378" r:id="rId58"/>
    <p:sldId id="373" r:id="rId59"/>
    <p:sldId id="455" r:id="rId60"/>
    <p:sldId id="374" r:id="rId61"/>
    <p:sldId id="379" r:id="rId62"/>
    <p:sldId id="381" r:id="rId63"/>
    <p:sldId id="387" r:id="rId64"/>
    <p:sldId id="398" r:id="rId65"/>
    <p:sldId id="407" r:id="rId66"/>
    <p:sldId id="409" r:id="rId67"/>
    <p:sldId id="410" r:id="rId68"/>
    <p:sldId id="411" r:id="rId69"/>
    <p:sldId id="412" r:id="rId70"/>
    <p:sldId id="413" r:id="rId71"/>
    <p:sldId id="414" r:id="rId72"/>
    <p:sldId id="415" r:id="rId73"/>
    <p:sldId id="461" r:id="rId74"/>
    <p:sldId id="417" r:id="rId75"/>
    <p:sldId id="418" r:id="rId76"/>
    <p:sldId id="419" r:id="rId77"/>
    <p:sldId id="420" r:id="rId78"/>
    <p:sldId id="421" r:id="rId79"/>
    <p:sldId id="422" r:id="rId80"/>
    <p:sldId id="423" r:id="rId81"/>
    <p:sldId id="424" r:id="rId82"/>
    <p:sldId id="438" r:id="rId8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9" autoAdjust="0"/>
    <p:restoredTop sz="85667" autoAdjust="0"/>
  </p:normalViewPr>
  <p:slideViewPr>
    <p:cSldViewPr>
      <p:cViewPr varScale="1">
        <p:scale>
          <a:sx n="94" d="100"/>
          <a:sy n="94" d="100"/>
        </p:scale>
        <p:origin x="-3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76558398950134"/>
          <c:y val="0.14624212598425196"/>
          <c:w val="0.73935416666666653"/>
          <c:h val="0.61150105524988974"/>
        </c:manualLayout>
      </c:layout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tx>
          <c:spPr>
            <a:ln w="30000">
              <a:noFill/>
            </a:ln>
          </c:spPr>
          <c:xVal>
            <c:numRef>
              <c:f>Tabelle1!$A$2:$A$6</c:f>
              <c:numCache>
                <c:formatCode>General</c:formatCode>
                <c:ptCount val="5"/>
                <c:pt idx="0">
                  <c:v>1000</c:v>
                </c:pt>
                <c:pt idx="1">
                  <c:v>1000</c:v>
                </c:pt>
                <c:pt idx="2">
                  <c:v>300</c:v>
                </c:pt>
                <c:pt idx="3">
                  <c:v>700</c:v>
                </c:pt>
                <c:pt idx="4">
                  <c:v>800</c:v>
                </c:pt>
              </c:numCache>
            </c:numRef>
          </c:xVal>
          <c:yVal>
            <c:numRef>
              <c:f>Tabelle1!$B$2:$B$6</c:f>
              <c:numCache>
                <c:formatCode>General</c:formatCode>
                <c:ptCount val="5"/>
                <c:pt idx="0">
                  <c:v>300</c:v>
                </c:pt>
                <c:pt idx="1">
                  <c:v>700</c:v>
                </c:pt>
                <c:pt idx="2">
                  <c:v>1000</c:v>
                </c:pt>
                <c:pt idx="3">
                  <c:v>1000</c:v>
                </c:pt>
                <c:pt idx="4">
                  <c:v>800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451904"/>
        <c:axId val="147453824"/>
      </c:scatterChart>
      <c:valAx>
        <c:axId val="147451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Gluino mass</a:t>
                </a:r>
              </a:p>
            </c:rich>
          </c:tx>
          <c:layout>
            <c:manualLayout>
              <c:xMode val="edge"/>
              <c:yMode val="edge"/>
              <c:x val="0.49787885990909486"/>
              <c:y val="0.9390353652116347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47453824"/>
        <c:crosses val="autoZero"/>
        <c:crossBetween val="midCat"/>
      </c:valAx>
      <c:valAx>
        <c:axId val="1474538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de-DE" dirty="0" err="1" smtClean="0"/>
                  <a:t>Squark</a:t>
                </a:r>
                <a:r>
                  <a:rPr lang="de-DE" dirty="0" smtClean="0"/>
                  <a:t> </a:t>
                </a:r>
                <a:r>
                  <a:rPr lang="de-DE" dirty="0" err="1"/>
                  <a:t>mass</a:t>
                </a:r>
                <a:endParaRPr lang="de-DE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4745190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490F29-189D-417F-8B80-29142401DF0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01AB1E-E194-486A-8D5C-C5FAEDBD09B3}">
      <dgm:prSet phldrT="[Text]"/>
      <dgm:spPr/>
      <dgm:t>
        <a:bodyPr/>
        <a:lstStyle/>
        <a:p>
          <a:r>
            <a:rPr lang="en-US" dirty="0" smtClean="0"/>
            <a:t>Dark Matter / Dark Energy is not explained by the Standard Model</a:t>
          </a:r>
          <a:endParaRPr lang="en-US" dirty="0"/>
        </a:p>
      </dgm:t>
    </dgm:pt>
    <dgm:pt modelId="{F825F47E-CB8A-4898-A25B-1EAC0724E472}" type="parTrans" cxnId="{B21A52E1-73A8-46FA-82C3-C27731B9E045}">
      <dgm:prSet/>
      <dgm:spPr/>
      <dgm:t>
        <a:bodyPr/>
        <a:lstStyle/>
        <a:p>
          <a:endParaRPr lang="en-US"/>
        </a:p>
      </dgm:t>
    </dgm:pt>
    <dgm:pt modelId="{05BBB7B1-8CD9-4428-A464-3E49CF2989D1}" type="sibTrans" cxnId="{B21A52E1-73A8-46FA-82C3-C27731B9E045}">
      <dgm:prSet/>
      <dgm:spPr/>
      <dgm:t>
        <a:bodyPr/>
        <a:lstStyle/>
        <a:p>
          <a:endParaRPr lang="en-US"/>
        </a:p>
      </dgm:t>
    </dgm:pt>
    <dgm:pt modelId="{87E2CC1D-F028-4536-B99B-C7A1CA92BE8D}">
      <dgm:prSet phldrT="[Text]"/>
      <dgm:spPr/>
      <dgm:t>
        <a:bodyPr/>
        <a:lstStyle/>
        <a:p>
          <a:r>
            <a:rPr lang="en-US" dirty="0" smtClean="0"/>
            <a:t>Higgs mass suffers from unnatural fine-tuning due to quadratic quantum corrections</a:t>
          </a:r>
        </a:p>
        <a:p>
          <a:r>
            <a:rPr lang="en-US" dirty="0" smtClean="0"/>
            <a:t>(hierarchy or fine-tuning problem)</a:t>
          </a:r>
          <a:endParaRPr lang="en-US" dirty="0"/>
        </a:p>
      </dgm:t>
    </dgm:pt>
    <dgm:pt modelId="{45D06ECB-0B68-4A9D-8940-491ED9E51D6F}" type="parTrans" cxnId="{EEF6EECB-B1F9-4A7A-8D7F-2EA811EA633B}">
      <dgm:prSet/>
      <dgm:spPr/>
      <dgm:t>
        <a:bodyPr/>
        <a:lstStyle/>
        <a:p>
          <a:endParaRPr lang="en-US"/>
        </a:p>
      </dgm:t>
    </dgm:pt>
    <dgm:pt modelId="{549E454E-CFA5-46A5-B592-CA9B6EDD2806}" type="sibTrans" cxnId="{EEF6EECB-B1F9-4A7A-8D7F-2EA811EA633B}">
      <dgm:prSet/>
      <dgm:spPr/>
      <dgm:t>
        <a:bodyPr/>
        <a:lstStyle/>
        <a:p>
          <a:endParaRPr lang="en-US"/>
        </a:p>
      </dgm:t>
    </dgm:pt>
    <dgm:pt modelId="{622D2DAF-D10E-468B-96BF-4006BC496B59}">
      <dgm:prSet phldrT="[Text]"/>
      <dgm:spPr/>
      <dgm:t>
        <a:bodyPr/>
        <a:lstStyle/>
        <a:p>
          <a:r>
            <a:rPr lang="en-US" dirty="0" smtClean="0"/>
            <a:t>Why 3 (or 4) forces ?</a:t>
          </a:r>
        </a:p>
        <a:p>
          <a:r>
            <a:rPr lang="en-US" dirty="0" smtClean="0"/>
            <a:t>Why 3 families ?</a:t>
          </a:r>
        </a:p>
        <a:p>
          <a:r>
            <a:rPr lang="en-US" dirty="0" smtClean="0"/>
            <a:t>Why different </a:t>
          </a:r>
          <a:r>
            <a:rPr lang="en-US" dirty="0" err="1" smtClean="0"/>
            <a:t>fermion</a:t>
          </a:r>
          <a:r>
            <a:rPr lang="en-US" dirty="0" smtClean="0"/>
            <a:t> masses? ….</a:t>
          </a:r>
          <a:endParaRPr lang="en-US" dirty="0"/>
        </a:p>
      </dgm:t>
    </dgm:pt>
    <dgm:pt modelId="{0ACB3129-B4DC-4F28-87BD-B00E78695A27}" type="parTrans" cxnId="{BD9354DC-EB3B-4766-AED4-1045FAD1CB2C}">
      <dgm:prSet/>
      <dgm:spPr/>
      <dgm:t>
        <a:bodyPr/>
        <a:lstStyle/>
        <a:p>
          <a:endParaRPr lang="en-US"/>
        </a:p>
      </dgm:t>
    </dgm:pt>
    <dgm:pt modelId="{61F829D9-1D49-451B-85D4-71AA1447D49D}" type="sibTrans" cxnId="{BD9354DC-EB3B-4766-AED4-1045FAD1CB2C}">
      <dgm:prSet/>
      <dgm:spPr/>
      <dgm:t>
        <a:bodyPr/>
        <a:lstStyle/>
        <a:p>
          <a:endParaRPr lang="en-US"/>
        </a:p>
      </dgm:t>
    </dgm:pt>
    <dgm:pt modelId="{D593EF8F-8213-4585-832C-AA795FABB181}">
      <dgm:prSet phldrT="[Text]"/>
      <dgm:spPr/>
      <dgm:t>
        <a:bodyPr/>
        <a:lstStyle/>
        <a:p>
          <a:r>
            <a:rPr lang="en-US" dirty="0" smtClean="0"/>
            <a:t>Many</a:t>
          </a:r>
          <a:r>
            <a:rPr lang="en-US" baseline="0" dirty="0" smtClean="0"/>
            <a:t> other open questions</a:t>
          </a:r>
        </a:p>
        <a:p>
          <a:r>
            <a:rPr lang="en-US" baseline="0" dirty="0" smtClean="0"/>
            <a:t>(Gravity not included, where is the antimatter?,…)</a:t>
          </a:r>
        </a:p>
      </dgm:t>
    </dgm:pt>
    <dgm:pt modelId="{CEA433F6-8E41-456A-96E7-0ECE287A5270}" type="parTrans" cxnId="{CC842F32-8C45-417C-9B01-56B20666C329}">
      <dgm:prSet/>
      <dgm:spPr/>
      <dgm:t>
        <a:bodyPr/>
        <a:lstStyle/>
        <a:p>
          <a:endParaRPr lang="en-US"/>
        </a:p>
      </dgm:t>
    </dgm:pt>
    <dgm:pt modelId="{EECE5503-7C7F-4DCA-AF29-DBC074975FDB}" type="sibTrans" cxnId="{CC842F32-8C45-417C-9B01-56B20666C329}">
      <dgm:prSet/>
      <dgm:spPr/>
      <dgm:t>
        <a:bodyPr/>
        <a:lstStyle/>
        <a:p>
          <a:endParaRPr lang="en-US"/>
        </a:p>
      </dgm:t>
    </dgm:pt>
    <dgm:pt modelId="{2E22B7E9-D2CA-4F00-BD48-393221D2970F}" type="pres">
      <dgm:prSet presAssocID="{7A490F29-189D-417F-8B80-29142401DF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D6E5C6-B4B9-4405-902A-4DD20C430C86}" type="pres">
      <dgm:prSet presAssocID="{7A01AB1E-E194-486A-8D5C-C5FAEDBD09B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C20A5-263E-44CA-A118-2A7D8AE4B0A9}" type="pres">
      <dgm:prSet presAssocID="{05BBB7B1-8CD9-4428-A464-3E49CF2989D1}" presName="sibTrans" presStyleCnt="0"/>
      <dgm:spPr/>
    </dgm:pt>
    <dgm:pt modelId="{C5E7728E-BAA0-4E4C-BAD0-F723A503F8AC}" type="pres">
      <dgm:prSet presAssocID="{87E2CC1D-F028-4536-B99B-C7A1CA92BE8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94883-A2ED-4C5B-8ED5-500329B00783}" type="pres">
      <dgm:prSet presAssocID="{549E454E-CFA5-46A5-B592-CA9B6EDD2806}" presName="sibTrans" presStyleCnt="0"/>
      <dgm:spPr/>
    </dgm:pt>
    <dgm:pt modelId="{D93C3E04-A168-4DDF-9CC4-19B5D00AAE0F}" type="pres">
      <dgm:prSet presAssocID="{622D2DAF-D10E-468B-96BF-4006BC496B5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C740A2-7A40-48E9-8F59-D4FD5459CF7C}" type="pres">
      <dgm:prSet presAssocID="{61F829D9-1D49-451B-85D4-71AA1447D49D}" presName="sibTrans" presStyleCnt="0"/>
      <dgm:spPr/>
    </dgm:pt>
    <dgm:pt modelId="{B818397B-ED99-4D89-BAC1-F6B306AE7B60}" type="pres">
      <dgm:prSet presAssocID="{D593EF8F-8213-4585-832C-AA795FABB18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731BB8-71BA-41BC-84EB-DB50F120D6D7}" type="presOf" srcId="{D593EF8F-8213-4585-832C-AA795FABB181}" destId="{B818397B-ED99-4D89-BAC1-F6B306AE7B60}" srcOrd="0" destOrd="0" presId="urn:microsoft.com/office/officeart/2005/8/layout/default#1"/>
    <dgm:cxn modelId="{27202B67-7573-40D7-BA6D-7E2A4B5B56B0}" type="presOf" srcId="{622D2DAF-D10E-468B-96BF-4006BC496B59}" destId="{D93C3E04-A168-4DDF-9CC4-19B5D00AAE0F}" srcOrd="0" destOrd="0" presId="urn:microsoft.com/office/officeart/2005/8/layout/default#1"/>
    <dgm:cxn modelId="{32FB978A-C3BB-4870-9F7D-D0B9297A17A7}" type="presOf" srcId="{7A01AB1E-E194-486A-8D5C-C5FAEDBD09B3}" destId="{07D6E5C6-B4B9-4405-902A-4DD20C430C86}" srcOrd="0" destOrd="0" presId="urn:microsoft.com/office/officeart/2005/8/layout/default#1"/>
    <dgm:cxn modelId="{EEF6EECB-B1F9-4A7A-8D7F-2EA811EA633B}" srcId="{7A490F29-189D-417F-8B80-29142401DF0D}" destId="{87E2CC1D-F028-4536-B99B-C7A1CA92BE8D}" srcOrd="1" destOrd="0" parTransId="{45D06ECB-0B68-4A9D-8940-491ED9E51D6F}" sibTransId="{549E454E-CFA5-46A5-B592-CA9B6EDD2806}"/>
    <dgm:cxn modelId="{CC842F32-8C45-417C-9B01-56B20666C329}" srcId="{7A490F29-189D-417F-8B80-29142401DF0D}" destId="{D593EF8F-8213-4585-832C-AA795FABB181}" srcOrd="3" destOrd="0" parTransId="{CEA433F6-8E41-456A-96E7-0ECE287A5270}" sibTransId="{EECE5503-7C7F-4DCA-AF29-DBC074975FDB}"/>
    <dgm:cxn modelId="{77E0DED6-1338-4189-A968-56358B329452}" type="presOf" srcId="{87E2CC1D-F028-4536-B99B-C7A1CA92BE8D}" destId="{C5E7728E-BAA0-4E4C-BAD0-F723A503F8AC}" srcOrd="0" destOrd="0" presId="urn:microsoft.com/office/officeart/2005/8/layout/default#1"/>
    <dgm:cxn modelId="{C57BEC1A-3A0E-48A1-8FC0-AA62D308F54A}" type="presOf" srcId="{7A490F29-189D-417F-8B80-29142401DF0D}" destId="{2E22B7E9-D2CA-4F00-BD48-393221D2970F}" srcOrd="0" destOrd="0" presId="urn:microsoft.com/office/officeart/2005/8/layout/default#1"/>
    <dgm:cxn modelId="{BD9354DC-EB3B-4766-AED4-1045FAD1CB2C}" srcId="{7A490F29-189D-417F-8B80-29142401DF0D}" destId="{622D2DAF-D10E-468B-96BF-4006BC496B59}" srcOrd="2" destOrd="0" parTransId="{0ACB3129-B4DC-4F28-87BD-B00E78695A27}" sibTransId="{61F829D9-1D49-451B-85D4-71AA1447D49D}"/>
    <dgm:cxn modelId="{B21A52E1-73A8-46FA-82C3-C27731B9E045}" srcId="{7A490F29-189D-417F-8B80-29142401DF0D}" destId="{7A01AB1E-E194-486A-8D5C-C5FAEDBD09B3}" srcOrd="0" destOrd="0" parTransId="{F825F47E-CB8A-4898-A25B-1EAC0724E472}" sibTransId="{05BBB7B1-8CD9-4428-A464-3E49CF2989D1}"/>
    <dgm:cxn modelId="{CF63F164-9741-478F-8364-A32D1A62105A}" type="presParOf" srcId="{2E22B7E9-D2CA-4F00-BD48-393221D2970F}" destId="{07D6E5C6-B4B9-4405-902A-4DD20C430C86}" srcOrd="0" destOrd="0" presId="urn:microsoft.com/office/officeart/2005/8/layout/default#1"/>
    <dgm:cxn modelId="{EF6CCF84-282D-4515-9CEB-3CC12D40C222}" type="presParOf" srcId="{2E22B7E9-D2CA-4F00-BD48-393221D2970F}" destId="{DD9C20A5-263E-44CA-A118-2A7D8AE4B0A9}" srcOrd="1" destOrd="0" presId="urn:microsoft.com/office/officeart/2005/8/layout/default#1"/>
    <dgm:cxn modelId="{6549CE16-96D9-44F7-8C1D-E3D8AEB9B4C4}" type="presParOf" srcId="{2E22B7E9-D2CA-4F00-BD48-393221D2970F}" destId="{C5E7728E-BAA0-4E4C-BAD0-F723A503F8AC}" srcOrd="2" destOrd="0" presId="urn:microsoft.com/office/officeart/2005/8/layout/default#1"/>
    <dgm:cxn modelId="{63BC33F4-9CAF-42B2-9B47-CB09271B2736}" type="presParOf" srcId="{2E22B7E9-D2CA-4F00-BD48-393221D2970F}" destId="{07A94883-A2ED-4C5B-8ED5-500329B00783}" srcOrd="3" destOrd="0" presId="urn:microsoft.com/office/officeart/2005/8/layout/default#1"/>
    <dgm:cxn modelId="{F1CDF1C7-EABC-4A53-A570-398ACB74F366}" type="presParOf" srcId="{2E22B7E9-D2CA-4F00-BD48-393221D2970F}" destId="{D93C3E04-A168-4DDF-9CC4-19B5D00AAE0F}" srcOrd="4" destOrd="0" presId="urn:microsoft.com/office/officeart/2005/8/layout/default#1"/>
    <dgm:cxn modelId="{5E4F8EB2-7AF4-4299-812C-889D3D6CFBD6}" type="presParOf" srcId="{2E22B7E9-D2CA-4F00-BD48-393221D2970F}" destId="{BFC740A2-7A40-48E9-8F59-D4FD5459CF7C}" srcOrd="5" destOrd="0" presId="urn:microsoft.com/office/officeart/2005/8/layout/default#1"/>
    <dgm:cxn modelId="{2B25646A-327B-413E-95B0-D748AA368CF3}" type="presParOf" srcId="{2E22B7E9-D2CA-4F00-BD48-393221D2970F}" destId="{B818397B-ED99-4D89-BAC1-F6B306AE7B60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5928A3-ED64-411B-8DA7-C5EA4A7A0452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74D433-9A95-4A50-A04A-C1D51C060F10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i="0" dirty="0" smtClean="0">
              <a:solidFill>
                <a:srgbClr val="FFFF00"/>
              </a:solidFill>
            </a:rPr>
            <a:t>Signal region</a:t>
          </a:r>
        </a:p>
        <a:p>
          <a:r>
            <a:rPr lang="en-US" sz="1900" dirty="0" smtClean="0"/>
            <a:t>(QCD, W, Z, top)</a:t>
          </a:r>
          <a:endParaRPr lang="en-US" sz="1900" dirty="0"/>
        </a:p>
      </dgm:t>
    </dgm:pt>
    <dgm:pt modelId="{A3E4ED57-BD13-422C-9A99-53F7F6E119D5}" type="parTrans" cxnId="{DF448E38-26D5-4393-A8EF-FF4E96A03330}">
      <dgm:prSet/>
      <dgm:spPr/>
      <dgm:t>
        <a:bodyPr/>
        <a:lstStyle/>
        <a:p>
          <a:endParaRPr lang="en-US"/>
        </a:p>
      </dgm:t>
    </dgm:pt>
    <dgm:pt modelId="{6B7B2EB7-62D4-420B-B91F-EC17F068ED45}" type="sibTrans" cxnId="{DF448E38-26D5-4393-A8EF-FF4E96A03330}">
      <dgm:prSet/>
      <dgm:spPr/>
      <dgm:t>
        <a:bodyPr/>
        <a:lstStyle/>
        <a:p>
          <a:endParaRPr lang="en-US"/>
        </a:p>
      </dgm:t>
    </dgm:pt>
    <dgm:pt modelId="{EF242542-96DB-4863-99B4-4F4C3F31985B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QCD </a:t>
          </a:r>
        </a:p>
        <a:p>
          <a:r>
            <a:rPr lang="en-US" dirty="0" smtClean="0"/>
            <a:t>Background</a:t>
          </a:r>
        </a:p>
        <a:p>
          <a:r>
            <a:rPr lang="el-GR" dirty="0" smtClean="0">
              <a:latin typeface="Calibri"/>
            </a:rPr>
            <a:t>σ</a:t>
          </a:r>
          <a:r>
            <a:rPr lang="en-US" dirty="0" smtClean="0"/>
            <a:t>&gt;1000000 </a:t>
          </a:r>
          <a:r>
            <a:rPr lang="en-US" dirty="0" err="1" smtClean="0"/>
            <a:t>pb</a:t>
          </a:r>
          <a:r>
            <a:rPr lang="en-US" dirty="0" smtClean="0"/>
            <a:t> + </a:t>
          </a:r>
        </a:p>
        <a:p>
          <a:r>
            <a:rPr lang="en-US" dirty="0" smtClean="0"/>
            <a:t>mainly fake </a:t>
          </a:r>
          <a:r>
            <a:rPr lang="en-US" dirty="0" err="1" smtClean="0"/>
            <a:t>E</a:t>
          </a:r>
          <a:r>
            <a:rPr lang="en-US" baseline="-25000" dirty="0" err="1" smtClean="0"/>
            <a:t>t</a:t>
          </a:r>
          <a:r>
            <a:rPr lang="en-US" baseline="30000" dirty="0" err="1" smtClean="0"/>
            <a:t>miss</a:t>
          </a:r>
          <a:r>
            <a:rPr lang="en-US" baseline="30000" dirty="0" smtClean="0"/>
            <a:t> </a:t>
          </a:r>
        </a:p>
        <a:p>
          <a:r>
            <a:rPr lang="en-US" baseline="0" dirty="0" smtClean="0"/>
            <a:t>due to </a:t>
          </a:r>
          <a:r>
            <a:rPr lang="en-US" baseline="0" dirty="0" err="1" smtClean="0"/>
            <a:t>mismeasurement</a:t>
          </a:r>
          <a:endParaRPr lang="en-US" baseline="0" dirty="0" smtClean="0"/>
        </a:p>
      </dgm:t>
    </dgm:pt>
    <dgm:pt modelId="{4AC11557-101D-46B0-8F8E-B40D4C2DF1A8}" type="parTrans" cxnId="{31A2536B-9E88-4DCB-8EE0-05F756B2AECF}">
      <dgm:prSet/>
      <dgm:spPr/>
      <dgm:t>
        <a:bodyPr/>
        <a:lstStyle/>
        <a:p>
          <a:endParaRPr lang="en-US"/>
        </a:p>
      </dgm:t>
    </dgm:pt>
    <dgm:pt modelId="{806C365A-2F9B-41EF-BD2E-8414EA35067F}" type="sibTrans" cxnId="{31A2536B-9E88-4DCB-8EE0-05F756B2AECF}">
      <dgm:prSet/>
      <dgm:spPr/>
      <dgm:t>
        <a:bodyPr/>
        <a:lstStyle/>
        <a:p>
          <a:endParaRPr lang="en-US"/>
        </a:p>
      </dgm:t>
    </dgm:pt>
    <dgm:pt modelId="{A1950219-47FF-4B97-BFBB-ECC06AF23F19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W + jets background</a:t>
          </a:r>
        </a:p>
        <a:p>
          <a:r>
            <a:rPr lang="el-GR" dirty="0" smtClean="0">
              <a:latin typeface="Calibri"/>
            </a:rPr>
            <a:t>σ≈</a:t>
          </a:r>
          <a:r>
            <a:rPr lang="en-US" dirty="0" smtClean="0"/>
            <a:t>10400*3 </a:t>
          </a:r>
          <a:r>
            <a:rPr lang="en-US" dirty="0" err="1" smtClean="0"/>
            <a:t>pb</a:t>
          </a:r>
          <a:endParaRPr lang="en-US" dirty="0" smtClean="0"/>
        </a:p>
        <a:p>
          <a:r>
            <a:rPr lang="en-US" dirty="0" smtClean="0"/>
            <a:t>(real </a:t>
          </a:r>
          <a:r>
            <a:rPr lang="en-US" dirty="0" err="1" smtClean="0"/>
            <a:t>E</a:t>
          </a:r>
          <a:r>
            <a:rPr lang="en-US" baseline="-25000" dirty="0" err="1" smtClean="0"/>
            <a:t>t</a:t>
          </a:r>
          <a:r>
            <a:rPr lang="en-US" baseline="30000" dirty="0" err="1" smtClean="0"/>
            <a:t>miss</a:t>
          </a:r>
          <a:r>
            <a:rPr lang="en-US" dirty="0" smtClean="0"/>
            <a:t> )</a:t>
          </a:r>
          <a:endParaRPr lang="en-US" dirty="0"/>
        </a:p>
      </dgm:t>
    </dgm:pt>
    <dgm:pt modelId="{A6EF989A-EE5E-4C76-B26D-860B58F93691}" type="parTrans" cxnId="{2EEE8312-C4D3-4A40-BD5E-6585B0285BE7}">
      <dgm:prSet/>
      <dgm:spPr/>
      <dgm:t>
        <a:bodyPr/>
        <a:lstStyle/>
        <a:p>
          <a:endParaRPr lang="en-US"/>
        </a:p>
      </dgm:t>
    </dgm:pt>
    <dgm:pt modelId="{A199D9F5-4673-475B-9B26-AF262D2C5313}" type="sibTrans" cxnId="{2EEE8312-C4D3-4A40-BD5E-6585B0285BE7}">
      <dgm:prSet/>
      <dgm:spPr/>
      <dgm:t>
        <a:bodyPr/>
        <a:lstStyle/>
        <a:p>
          <a:endParaRPr lang="en-US"/>
        </a:p>
      </dgm:t>
    </dgm:pt>
    <dgm:pt modelId="{17913509-8ED4-4858-A1C7-762DD7C0C713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Top pair production </a:t>
          </a:r>
        </a:p>
        <a:p>
          <a:r>
            <a:rPr lang="el-GR" dirty="0" smtClean="0">
              <a:latin typeface="Calibri"/>
            </a:rPr>
            <a:t>σ≈</a:t>
          </a:r>
          <a:r>
            <a:rPr lang="en-US" dirty="0" smtClean="0"/>
            <a:t>160 </a:t>
          </a:r>
          <a:r>
            <a:rPr lang="en-US" dirty="0" err="1" smtClean="0"/>
            <a:t>pb</a:t>
          </a:r>
          <a:endParaRPr lang="en-US" dirty="0" smtClean="0"/>
        </a:p>
        <a:p>
          <a:r>
            <a:rPr lang="en-US" dirty="0" smtClean="0"/>
            <a:t>(real </a:t>
          </a:r>
          <a:r>
            <a:rPr lang="en-US" dirty="0" err="1" smtClean="0"/>
            <a:t>E</a:t>
          </a:r>
          <a:r>
            <a:rPr lang="en-US" baseline="-25000" dirty="0" err="1" smtClean="0"/>
            <a:t>t</a:t>
          </a:r>
          <a:r>
            <a:rPr lang="en-US" baseline="30000" dirty="0" err="1" smtClean="0"/>
            <a:t>miss</a:t>
          </a:r>
          <a:r>
            <a:rPr lang="en-US" baseline="0" dirty="0" smtClean="0"/>
            <a:t>)</a:t>
          </a:r>
          <a:endParaRPr lang="en-US" baseline="0" dirty="0"/>
        </a:p>
      </dgm:t>
    </dgm:pt>
    <dgm:pt modelId="{DF15104E-6534-4BF8-B2F4-B8EC76676BB7}" type="parTrans" cxnId="{CBB77623-0DB7-4CC6-A77B-08BE5BEA04DC}">
      <dgm:prSet/>
      <dgm:spPr/>
      <dgm:t>
        <a:bodyPr/>
        <a:lstStyle/>
        <a:p>
          <a:endParaRPr lang="en-US"/>
        </a:p>
      </dgm:t>
    </dgm:pt>
    <dgm:pt modelId="{9D180FF4-A55C-4BD5-B70A-DC80DBCAD2A2}" type="sibTrans" cxnId="{CBB77623-0DB7-4CC6-A77B-08BE5BEA04DC}">
      <dgm:prSet/>
      <dgm:spPr/>
      <dgm:t>
        <a:bodyPr/>
        <a:lstStyle/>
        <a:p>
          <a:endParaRPr lang="en-US"/>
        </a:p>
      </dgm:t>
    </dgm:pt>
    <dgm:pt modelId="{03171CE5-73B8-4D8D-95B6-128BE2FF49A5}">
      <dgm:prSet phldrT="[Text]"/>
      <dgm:spPr/>
      <dgm:t>
        <a:bodyPr/>
        <a:lstStyle/>
        <a:p>
          <a:r>
            <a:rPr lang="en-US" dirty="0" smtClean="0"/>
            <a:t>Z </a:t>
          </a:r>
          <a:r>
            <a:rPr lang="en-US" dirty="0" smtClean="0">
              <a:sym typeface="Wingdings" pitchFamily="2" charset="2"/>
            </a:rPr>
            <a:t> neutrinos is irreducible</a:t>
          </a:r>
        </a:p>
        <a:p>
          <a:r>
            <a:rPr lang="el-GR" dirty="0" smtClean="0">
              <a:latin typeface="Calibri"/>
            </a:rPr>
            <a:t>σ≈</a:t>
          </a:r>
          <a:r>
            <a:rPr lang="en-US" dirty="0" smtClean="0"/>
            <a:t>1070*6 </a:t>
          </a:r>
          <a:r>
            <a:rPr lang="en-US" dirty="0" err="1" smtClean="0"/>
            <a:t>pb</a:t>
          </a:r>
          <a:endParaRPr lang="en-US" dirty="0" smtClean="0"/>
        </a:p>
        <a:p>
          <a:r>
            <a:rPr lang="en-US" dirty="0" smtClean="0"/>
            <a:t>(real </a:t>
          </a:r>
          <a:r>
            <a:rPr lang="en-US" dirty="0" err="1" smtClean="0"/>
            <a:t>E</a:t>
          </a:r>
          <a:r>
            <a:rPr lang="en-US" baseline="-25000" dirty="0" err="1" smtClean="0"/>
            <a:t>t</a:t>
          </a:r>
          <a:r>
            <a:rPr lang="en-US" baseline="30000" dirty="0" err="1" smtClean="0"/>
            <a:t>miss</a:t>
          </a:r>
          <a:r>
            <a:rPr lang="en-US" baseline="0" dirty="0" smtClean="0"/>
            <a:t>)</a:t>
          </a:r>
          <a:endParaRPr lang="en-US" baseline="0" dirty="0"/>
        </a:p>
      </dgm:t>
    </dgm:pt>
    <dgm:pt modelId="{F8DE4C21-6857-43FE-83A0-B97AA6E0E2A4}" type="parTrans" cxnId="{7EC95B3E-2BCB-4346-B6D9-9D3FCFC83608}">
      <dgm:prSet/>
      <dgm:spPr/>
      <dgm:t>
        <a:bodyPr/>
        <a:lstStyle/>
        <a:p>
          <a:endParaRPr lang="en-US"/>
        </a:p>
      </dgm:t>
    </dgm:pt>
    <dgm:pt modelId="{6BC9D3AB-6F0F-4A68-A060-0A9DE70D5621}" type="sibTrans" cxnId="{7EC95B3E-2BCB-4346-B6D9-9D3FCFC83608}">
      <dgm:prSet/>
      <dgm:spPr/>
      <dgm:t>
        <a:bodyPr/>
        <a:lstStyle/>
        <a:p>
          <a:endParaRPr lang="en-US"/>
        </a:p>
      </dgm:t>
    </dgm:pt>
    <dgm:pt modelId="{A12EEE4C-5BF3-46ED-82A3-810F5A72C855}" type="pres">
      <dgm:prSet presAssocID="{3D5928A3-ED64-411B-8DA7-C5EA4A7A045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4464C7-7CD4-4D1C-9F35-457A56C53E10}" type="pres">
      <dgm:prSet presAssocID="{5F74D433-9A95-4A50-A04A-C1D51C060F10}" presName="centerShape" presStyleLbl="node0" presStyleIdx="0" presStyleCnt="1"/>
      <dgm:spPr/>
      <dgm:t>
        <a:bodyPr/>
        <a:lstStyle/>
        <a:p>
          <a:endParaRPr lang="en-US"/>
        </a:p>
      </dgm:t>
    </dgm:pt>
    <dgm:pt modelId="{A199BFBA-A290-4657-ABA8-A83208300FD4}" type="pres">
      <dgm:prSet presAssocID="{4AC11557-101D-46B0-8F8E-B40D4C2DF1A8}" presName="parTrans" presStyleLbl="bgSibTrans2D1" presStyleIdx="0" presStyleCnt="4" custLinFactNeighborX="7252" custLinFactNeighborY="2813"/>
      <dgm:spPr/>
      <dgm:t>
        <a:bodyPr/>
        <a:lstStyle/>
        <a:p>
          <a:endParaRPr lang="en-US"/>
        </a:p>
      </dgm:t>
    </dgm:pt>
    <dgm:pt modelId="{391391D6-8EB1-4EAD-9AAA-FB61F5C81285}" type="pres">
      <dgm:prSet presAssocID="{EF242542-96DB-4863-99B4-4F4C3F31985B}" presName="node" presStyleLbl="node1" presStyleIdx="0" presStyleCnt="4" custScaleX="207310" custScaleY="192871" custRadScaleRad="155451" custRadScaleInc="-1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7F1E5-5DE0-4859-969B-C01EACBA34BB}" type="pres">
      <dgm:prSet presAssocID="{A6EF989A-EE5E-4C76-B26D-860B58F93691}" presName="parTrans" presStyleLbl="bgSibTrans2D1" presStyleIdx="1" presStyleCnt="4" custLinFactNeighborX="1715" custLinFactNeighborY="30458"/>
      <dgm:spPr/>
      <dgm:t>
        <a:bodyPr/>
        <a:lstStyle/>
        <a:p>
          <a:endParaRPr lang="en-US"/>
        </a:p>
      </dgm:t>
    </dgm:pt>
    <dgm:pt modelId="{3B369BB8-9700-477D-8852-3950CD49D451}" type="pres">
      <dgm:prSet presAssocID="{A1950219-47FF-4B97-BFBB-ECC06AF23F19}" presName="node" presStyleLbl="node1" presStyleIdx="1" presStyleCnt="4" custScaleX="125375" custScaleY="142293" custRadScaleRad="104814" custRadScaleInc="-3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2F6D9-0B8C-4B18-8FCA-A40FD6100EF2}" type="pres">
      <dgm:prSet presAssocID="{DF15104E-6534-4BF8-B2F4-B8EC76676BB7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EA57E52F-840B-438A-9EA1-9575C0F38F97}" type="pres">
      <dgm:prSet presAssocID="{17913509-8ED4-4858-A1C7-762DD7C0C71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8930D5-2607-4811-A582-541508020CDF}" type="pres">
      <dgm:prSet presAssocID="{F8DE4C21-6857-43FE-83A0-B97AA6E0E2A4}" presName="parTrans" presStyleLbl="bgSibTrans2D1" presStyleIdx="3" presStyleCnt="4" custLinFactNeighborX="-5331" custLinFactNeighborY="2595"/>
      <dgm:spPr/>
      <dgm:t>
        <a:bodyPr/>
        <a:lstStyle/>
        <a:p>
          <a:endParaRPr lang="en-US"/>
        </a:p>
      </dgm:t>
    </dgm:pt>
    <dgm:pt modelId="{B9223F7E-F4D6-439E-86A7-6AECD694148D}" type="pres">
      <dgm:prSet presAssocID="{03171CE5-73B8-4D8D-95B6-128BE2FF49A5}" presName="node" presStyleLbl="node1" presStyleIdx="3" presStyleCnt="4" custScaleX="119820" custScaleY="134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A2353F-C225-484A-906B-58EDF4E864EC}" type="presOf" srcId="{4AC11557-101D-46B0-8F8E-B40D4C2DF1A8}" destId="{A199BFBA-A290-4657-ABA8-A83208300FD4}" srcOrd="0" destOrd="0" presId="urn:microsoft.com/office/officeart/2005/8/layout/radial4"/>
    <dgm:cxn modelId="{D09FB7B2-E4F9-41DD-AB72-66E32D5B546D}" type="presOf" srcId="{17913509-8ED4-4858-A1C7-762DD7C0C713}" destId="{EA57E52F-840B-438A-9EA1-9575C0F38F97}" srcOrd="0" destOrd="0" presId="urn:microsoft.com/office/officeart/2005/8/layout/radial4"/>
    <dgm:cxn modelId="{99901F34-B6A6-4E34-A288-8059EAA53E28}" type="presOf" srcId="{EF242542-96DB-4863-99B4-4F4C3F31985B}" destId="{391391D6-8EB1-4EAD-9AAA-FB61F5C81285}" srcOrd="0" destOrd="0" presId="urn:microsoft.com/office/officeart/2005/8/layout/radial4"/>
    <dgm:cxn modelId="{95DF9504-6ABC-4D99-8264-923FE8B47806}" type="presOf" srcId="{5F74D433-9A95-4A50-A04A-C1D51C060F10}" destId="{3A4464C7-7CD4-4D1C-9F35-457A56C53E10}" srcOrd="0" destOrd="0" presId="urn:microsoft.com/office/officeart/2005/8/layout/radial4"/>
    <dgm:cxn modelId="{428716B8-B0C5-4F4B-B769-B4960BBD62FB}" type="presOf" srcId="{F8DE4C21-6857-43FE-83A0-B97AA6E0E2A4}" destId="{B58930D5-2607-4811-A582-541508020CDF}" srcOrd="0" destOrd="0" presId="urn:microsoft.com/office/officeart/2005/8/layout/radial4"/>
    <dgm:cxn modelId="{C971730A-EF9A-41BC-AC0A-2CF37F14B1FB}" type="presOf" srcId="{DF15104E-6534-4BF8-B2F4-B8EC76676BB7}" destId="{0E92F6D9-0B8C-4B18-8FCA-A40FD6100EF2}" srcOrd="0" destOrd="0" presId="urn:microsoft.com/office/officeart/2005/8/layout/radial4"/>
    <dgm:cxn modelId="{7EC95B3E-2BCB-4346-B6D9-9D3FCFC83608}" srcId="{5F74D433-9A95-4A50-A04A-C1D51C060F10}" destId="{03171CE5-73B8-4D8D-95B6-128BE2FF49A5}" srcOrd="3" destOrd="0" parTransId="{F8DE4C21-6857-43FE-83A0-B97AA6E0E2A4}" sibTransId="{6BC9D3AB-6F0F-4A68-A060-0A9DE70D5621}"/>
    <dgm:cxn modelId="{CBB77623-0DB7-4CC6-A77B-08BE5BEA04DC}" srcId="{5F74D433-9A95-4A50-A04A-C1D51C060F10}" destId="{17913509-8ED4-4858-A1C7-762DD7C0C713}" srcOrd="2" destOrd="0" parTransId="{DF15104E-6534-4BF8-B2F4-B8EC76676BB7}" sibTransId="{9D180FF4-A55C-4BD5-B70A-DC80DBCAD2A2}"/>
    <dgm:cxn modelId="{2583F855-CD3A-4DE7-99B2-CDECBDF460D6}" type="presOf" srcId="{3D5928A3-ED64-411B-8DA7-C5EA4A7A0452}" destId="{A12EEE4C-5BF3-46ED-82A3-810F5A72C855}" srcOrd="0" destOrd="0" presId="urn:microsoft.com/office/officeart/2005/8/layout/radial4"/>
    <dgm:cxn modelId="{3EB4D23A-342F-4945-873E-02DF155D8368}" type="presOf" srcId="{A1950219-47FF-4B97-BFBB-ECC06AF23F19}" destId="{3B369BB8-9700-477D-8852-3950CD49D451}" srcOrd="0" destOrd="0" presId="urn:microsoft.com/office/officeart/2005/8/layout/radial4"/>
    <dgm:cxn modelId="{84B584D9-5B6B-444D-9313-9CD8E85F0B32}" type="presOf" srcId="{A6EF989A-EE5E-4C76-B26D-860B58F93691}" destId="{D187F1E5-5DE0-4859-969B-C01EACBA34BB}" srcOrd="0" destOrd="0" presId="urn:microsoft.com/office/officeart/2005/8/layout/radial4"/>
    <dgm:cxn modelId="{31A2536B-9E88-4DCB-8EE0-05F756B2AECF}" srcId="{5F74D433-9A95-4A50-A04A-C1D51C060F10}" destId="{EF242542-96DB-4863-99B4-4F4C3F31985B}" srcOrd="0" destOrd="0" parTransId="{4AC11557-101D-46B0-8F8E-B40D4C2DF1A8}" sibTransId="{806C365A-2F9B-41EF-BD2E-8414EA35067F}"/>
    <dgm:cxn modelId="{DF448E38-26D5-4393-A8EF-FF4E96A03330}" srcId="{3D5928A3-ED64-411B-8DA7-C5EA4A7A0452}" destId="{5F74D433-9A95-4A50-A04A-C1D51C060F10}" srcOrd="0" destOrd="0" parTransId="{A3E4ED57-BD13-422C-9A99-53F7F6E119D5}" sibTransId="{6B7B2EB7-62D4-420B-B91F-EC17F068ED45}"/>
    <dgm:cxn modelId="{2EEE8312-C4D3-4A40-BD5E-6585B0285BE7}" srcId="{5F74D433-9A95-4A50-A04A-C1D51C060F10}" destId="{A1950219-47FF-4B97-BFBB-ECC06AF23F19}" srcOrd="1" destOrd="0" parTransId="{A6EF989A-EE5E-4C76-B26D-860B58F93691}" sibTransId="{A199D9F5-4673-475B-9B26-AF262D2C5313}"/>
    <dgm:cxn modelId="{B3B50A23-D218-459A-8A0F-810F2CE2E41F}" type="presOf" srcId="{03171CE5-73B8-4D8D-95B6-128BE2FF49A5}" destId="{B9223F7E-F4D6-439E-86A7-6AECD694148D}" srcOrd="0" destOrd="0" presId="urn:microsoft.com/office/officeart/2005/8/layout/radial4"/>
    <dgm:cxn modelId="{26119554-3FEE-4FFE-B7AF-29825865CC18}" type="presParOf" srcId="{A12EEE4C-5BF3-46ED-82A3-810F5A72C855}" destId="{3A4464C7-7CD4-4D1C-9F35-457A56C53E10}" srcOrd="0" destOrd="0" presId="urn:microsoft.com/office/officeart/2005/8/layout/radial4"/>
    <dgm:cxn modelId="{EC49B444-B248-4051-945D-DC08BE793A61}" type="presParOf" srcId="{A12EEE4C-5BF3-46ED-82A3-810F5A72C855}" destId="{A199BFBA-A290-4657-ABA8-A83208300FD4}" srcOrd="1" destOrd="0" presId="urn:microsoft.com/office/officeart/2005/8/layout/radial4"/>
    <dgm:cxn modelId="{D3B05179-C83E-44C9-98CF-DADE026FC683}" type="presParOf" srcId="{A12EEE4C-5BF3-46ED-82A3-810F5A72C855}" destId="{391391D6-8EB1-4EAD-9AAA-FB61F5C81285}" srcOrd="2" destOrd="0" presId="urn:microsoft.com/office/officeart/2005/8/layout/radial4"/>
    <dgm:cxn modelId="{84E9FBA1-9434-4BFA-8AB6-54CBDE4D1CA4}" type="presParOf" srcId="{A12EEE4C-5BF3-46ED-82A3-810F5A72C855}" destId="{D187F1E5-5DE0-4859-969B-C01EACBA34BB}" srcOrd="3" destOrd="0" presId="urn:microsoft.com/office/officeart/2005/8/layout/radial4"/>
    <dgm:cxn modelId="{08BA85CC-CB69-4FDB-8A21-22A01C59315A}" type="presParOf" srcId="{A12EEE4C-5BF3-46ED-82A3-810F5A72C855}" destId="{3B369BB8-9700-477D-8852-3950CD49D451}" srcOrd="4" destOrd="0" presId="urn:microsoft.com/office/officeart/2005/8/layout/radial4"/>
    <dgm:cxn modelId="{8BE5B30E-8FCC-444C-B4EC-BE5F2CE6673C}" type="presParOf" srcId="{A12EEE4C-5BF3-46ED-82A3-810F5A72C855}" destId="{0E92F6D9-0B8C-4B18-8FCA-A40FD6100EF2}" srcOrd="5" destOrd="0" presId="urn:microsoft.com/office/officeart/2005/8/layout/radial4"/>
    <dgm:cxn modelId="{E0D7538C-B8A0-49B2-ADAC-D7904E9D243D}" type="presParOf" srcId="{A12EEE4C-5BF3-46ED-82A3-810F5A72C855}" destId="{EA57E52F-840B-438A-9EA1-9575C0F38F97}" srcOrd="6" destOrd="0" presId="urn:microsoft.com/office/officeart/2005/8/layout/radial4"/>
    <dgm:cxn modelId="{0869F57A-6CC9-447A-B073-25A356C27621}" type="presParOf" srcId="{A12EEE4C-5BF3-46ED-82A3-810F5A72C855}" destId="{B58930D5-2607-4811-A582-541508020CDF}" srcOrd="7" destOrd="0" presId="urn:microsoft.com/office/officeart/2005/8/layout/radial4"/>
    <dgm:cxn modelId="{03163FEF-7BC0-4352-B0EB-4401C86F4AC3}" type="presParOf" srcId="{A12EEE4C-5BF3-46ED-82A3-810F5A72C855}" destId="{B9223F7E-F4D6-439E-86A7-6AECD694148D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5928A3-ED64-411B-8DA7-C5EA4A7A0452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74D433-9A95-4A50-A04A-C1D51C060F10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i="0" dirty="0" smtClean="0">
              <a:solidFill>
                <a:srgbClr val="FFFF00"/>
              </a:solidFill>
            </a:rPr>
            <a:t>Signal region</a:t>
          </a:r>
        </a:p>
        <a:p>
          <a:r>
            <a:rPr lang="en-US" sz="1900" dirty="0" smtClean="0"/>
            <a:t>(QCD, W, Z, top)</a:t>
          </a:r>
          <a:endParaRPr lang="en-US" sz="1900" dirty="0"/>
        </a:p>
      </dgm:t>
    </dgm:pt>
    <dgm:pt modelId="{A3E4ED57-BD13-422C-9A99-53F7F6E119D5}" type="parTrans" cxnId="{DF448E38-26D5-4393-A8EF-FF4E96A03330}">
      <dgm:prSet/>
      <dgm:spPr/>
      <dgm:t>
        <a:bodyPr/>
        <a:lstStyle/>
        <a:p>
          <a:endParaRPr lang="en-US"/>
        </a:p>
      </dgm:t>
    </dgm:pt>
    <dgm:pt modelId="{6B7B2EB7-62D4-420B-B91F-EC17F068ED45}" type="sibTrans" cxnId="{DF448E38-26D5-4393-A8EF-FF4E96A03330}">
      <dgm:prSet/>
      <dgm:spPr/>
      <dgm:t>
        <a:bodyPr/>
        <a:lstStyle/>
        <a:p>
          <a:endParaRPr lang="en-US"/>
        </a:p>
      </dgm:t>
    </dgm:pt>
    <dgm:pt modelId="{EF242542-96DB-4863-99B4-4F4C3F31985B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QCD </a:t>
          </a:r>
        </a:p>
        <a:p>
          <a:r>
            <a:rPr lang="en-US" dirty="0" smtClean="0"/>
            <a:t>Background</a:t>
          </a:r>
        </a:p>
        <a:p>
          <a:r>
            <a:rPr lang="el-GR" dirty="0" smtClean="0">
              <a:latin typeface="Calibri"/>
            </a:rPr>
            <a:t>σ</a:t>
          </a:r>
          <a:r>
            <a:rPr lang="en-US" dirty="0" smtClean="0"/>
            <a:t>&gt;1000000 </a:t>
          </a:r>
          <a:r>
            <a:rPr lang="en-US" dirty="0" err="1" smtClean="0"/>
            <a:t>pb</a:t>
          </a:r>
          <a:r>
            <a:rPr lang="en-US" dirty="0" smtClean="0"/>
            <a:t> + </a:t>
          </a:r>
        </a:p>
        <a:p>
          <a:r>
            <a:rPr lang="en-US" dirty="0" smtClean="0"/>
            <a:t>mainly fake </a:t>
          </a:r>
          <a:r>
            <a:rPr lang="en-US" dirty="0" err="1" smtClean="0"/>
            <a:t>E</a:t>
          </a:r>
          <a:r>
            <a:rPr lang="en-US" baseline="-25000" dirty="0" err="1" smtClean="0"/>
            <a:t>t</a:t>
          </a:r>
          <a:r>
            <a:rPr lang="en-US" baseline="30000" dirty="0" err="1" smtClean="0"/>
            <a:t>miss</a:t>
          </a:r>
          <a:r>
            <a:rPr lang="en-US" baseline="30000" dirty="0" smtClean="0"/>
            <a:t> </a:t>
          </a:r>
        </a:p>
        <a:p>
          <a:r>
            <a:rPr lang="en-US" baseline="0" dirty="0" smtClean="0"/>
            <a:t>due to </a:t>
          </a:r>
          <a:r>
            <a:rPr lang="en-US" baseline="0" dirty="0" err="1" smtClean="0"/>
            <a:t>mismeasurement</a:t>
          </a:r>
          <a:endParaRPr lang="en-US" baseline="0" dirty="0" smtClean="0"/>
        </a:p>
      </dgm:t>
    </dgm:pt>
    <dgm:pt modelId="{4AC11557-101D-46B0-8F8E-B40D4C2DF1A8}" type="parTrans" cxnId="{31A2536B-9E88-4DCB-8EE0-05F756B2AECF}">
      <dgm:prSet/>
      <dgm:spPr/>
      <dgm:t>
        <a:bodyPr/>
        <a:lstStyle/>
        <a:p>
          <a:endParaRPr lang="en-US"/>
        </a:p>
      </dgm:t>
    </dgm:pt>
    <dgm:pt modelId="{806C365A-2F9B-41EF-BD2E-8414EA35067F}" type="sibTrans" cxnId="{31A2536B-9E88-4DCB-8EE0-05F756B2AECF}">
      <dgm:prSet/>
      <dgm:spPr/>
      <dgm:t>
        <a:bodyPr/>
        <a:lstStyle/>
        <a:p>
          <a:endParaRPr lang="en-US"/>
        </a:p>
      </dgm:t>
    </dgm:pt>
    <dgm:pt modelId="{A1950219-47FF-4B97-BFBB-ECC06AF23F19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050" dirty="0" smtClean="0"/>
            <a:t>W + jets </a:t>
          </a:r>
          <a:r>
            <a:rPr lang="en-US" sz="500" dirty="0" smtClean="0"/>
            <a:t>background</a:t>
          </a:r>
        </a:p>
        <a:p>
          <a:r>
            <a:rPr lang="el-GR" sz="500" dirty="0" smtClean="0">
              <a:latin typeface="Calibri"/>
            </a:rPr>
            <a:t>σ≈</a:t>
          </a:r>
          <a:r>
            <a:rPr lang="en-US" sz="500" dirty="0" smtClean="0"/>
            <a:t>10400*3 </a:t>
          </a:r>
          <a:r>
            <a:rPr lang="en-US" sz="500" dirty="0" err="1" smtClean="0"/>
            <a:t>pb</a:t>
          </a:r>
          <a:endParaRPr lang="en-US" sz="500" dirty="0" smtClean="0"/>
        </a:p>
        <a:p>
          <a:r>
            <a:rPr lang="en-US" sz="500" dirty="0" smtClean="0"/>
            <a:t>(real </a:t>
          </a:r>
          <a:r>
            <a:rPr lang="en-US" sz="500" dirty="0" err="1" smtClean="0"/>
            <a:t>E</a:t>
          </a:r>
          <a:r>
            <a:rPr lang="en-US" sz="500" baseline="-25000" dirty="0" err="1" smtClean="0"/>
            <a:t>t</a:t>
          </a:r>
          <a:r>
            <a:rPr lang="en-US" sz="500" baseline="30000" dirty="0" err="1" smtClean="0"/>
            <a:t>miss</a:t>
          </a:r>
          <a:r>
            <a:rPr lang="en-US" sz="500" dirty="0" smtClean="0"/>
            <a:t> )</a:t>
          </a:r>
          <a:endParaRPr lang="en-US" sz="500" dirty="0"/>
        </a:p>
      </dgm:t>
    </dgm:pt>
    <dgm:pt modelId="{A6EF989A-EE5E-4C76-B26D-860B58F93691}" type="parTrans" cxnId="{2EEE8312-C4D3-4A40-BD5E-6585B0285BE7}">
      <dgm:prSet/>
      <dgm:spPr/>
      <dgm:t>
        <a:bodyPr/>
        <a:lstStyle/>
        <a:p>
          <a:endParaRPr lang="en-US"/>
        </a:p>
      </dgm:t>
    </dgm:pt>
    <dgm:pt modelId="{A199D9F5-4673-475B-9B26-AF262D2C5313}" type="sibTrans" cxnId="{2EEE8312-C4D3-4A40-BD5E-6585B0285BE7}">
      <dgm:prSet/>
      <dgm:spPr/>
      <dgm:t>
        <a:bodyPr/>
        <a:lstStyle/>
        <a:p>
          <a:endParaRPr lang="en-US"/>
        </a:p>
      </dgm:t>
    </dgm:pt>
    <dgm:pt modelId="{17913509-8ED4-4858-A1C7-762DD7C0C713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000" dirty="0" smtClean="0"/>
            <a:t>Top pair </a:t>
          </a:r>
          <a:r>
            <a:rPr lang="en-US" sz="500" dirty="0" smtClean="0"/>
            <a:t>production </a:t>
          </a:r>
        </a:p>
        <a:p>
          <a:r>
            <a:rPr lang="el-GR" sz="500" dirty="0" smtClean="0">
              <a:latin typeface="Calibri"/>
            </a:rPr>
            <a:t>σ≈</a:t>
          </a:r>
          <a:r>
            <a:rPr lang="en-US" sz="500" dirty="0" smtClean="0"/>
            <a:t>160 </a:t>
          </a:r>
          <a:r>
            <a:rPr lang="en-US" sz="500" dirty="0" err="1" smtClean="0"/>
            <a:t>pb</a:t>
          </a:r>
          <a:endParaRPr lang="en-US" sz="500" dirty="0" smtClean="0"/>
        </a:p>
        <a:p>
          <a:r>
            <a:rPr lang="en-US" sz="500" dirty="0" smtClean="0"/>
            <a:t>(real </a:t>
          </a:r>
          <a:r>
            <a:rPr lang="en-US" sz="500" dirty="0" err="1" smtClean="0"/>
            <a:t>E</a:t>
          </a:r>
          <a:r>
            <a:rPr lang="en-US" sz="500" baseline="-25000" dirty="0" err="1" smtClean="0"/>
            <a:t>t</a:t>
          </a:r>
          <a:r>
            <a:rPr lang="en-US" sz="500" baseline="30000" dirty="0" err="1" smtClean="0"/>
            <a:t>miss</a:t>
          </a:r>
          <a:r>
            <a:rPr lang="en-US" sz="500" baseline="0" dirty="0" smtClean="0"/>
            <a:t>)</a:t>
          </a:r>
          <a:endParaRPr lang="en-US" sz="500" baseline="0" dirty="0"/>
        </a:p>
      </dgm:t>
    </dgm:pt>
    <dgm:pt modelId="{DF15104E-6534-4BF8-B2F4-B8EC76676BB7}" type="parTrans" cxnId="{CBB77623-0DB7-4CC6-A77B-08BE5BEA04DC}">
      <dgm:prSet/>
      <dgm:spPr/>
      <dgm:t>
        <a:bodyPr/>
        <a:lstStyle/>
        <a:p>
          <a:endParaRPr lang="en-US"/>
        </a:p>
      </dgm:t>
    </dgm:pt>
    <dgm:pt modelId="{9D180FF4-A55C-4BD5-B70A-DC80DBCAD2A2}" type="sibTrans" cxnId="{CBB77623-0DB7-4CC6-A77B-08BE5BEA04DC}">
      <dgm:prSet/>
      <dgm:spPr/>
      <dgm:t>
        <a:bodyPr/>
        <a:lstStyle/>
        <a:p>
          <a:endParaRPr lang="en-US"/>
        </a:p>
      </dgm:t>
    </dgm:pt>
    <dgm:pt modelId="{03171CE5-73B8-4D8D-95B6-128BE2FF49A5}">
      <dgm:prSet phldrT="[Text]" custT="1"/>
      <dgm:spPr/>
      <dgm:t>
        <a:bodyPr/>
        <a:lstStyle/>
        <a:p>
          <a:r>
            <a:rPr lang="en-US" sz="900" dirty="0" smtClean="0"/>
            <a:t>Z </a:t>
          </a:r>
          <a:r>
            <a:rPr lang="en-US" sz="900" dirty="0" smtClean="0">
              <a:sym typeface="Wingdings" pitchFamily="2" charset="2"/>
            </a:rPr>
            <a:t> neutrinos </a:t>
          </a:r>
          <a:r>
            <a:rPr lang="en-US" sz="500" dirty="0" smtClean="0">
              <a:sym typeface="Wingdings" pitchFamily="2" charset="2"/>
            </a:rPr>
            <a:t>is irreducible</a:t>
          </a:r>
        </a:p>
        <a:p>
          <a:r>
            <a:rPr lang="el-GR" sz="500" dirty="0" smtClean="0">
              <a:latin typeface="Calibri"/>
            </a:rPr>
            <a:t>σ≈</a:t>
          </a:r>
          <a:r>
            <a:rPr lang="en-US" sz="500" dirty="0" smtClean="0"/>
            <a:t>1070*6</a:t>
          </a:r>
        </a:p>
        <a:p>
          <a:r>
            <a:rPr lang="en-US" sz="500" dirty="0" smtClean="0"/>
            <a:t>(real </a:t>
          </a:r>
          <a:r>
            <a:rPr lang="en-US" sz="500" dirty="0" err="1" smtClean="0"/>
            <a:t>E</a:t>
          </a:r>
          <a:r>
            <a:rPr lang="en-US" sz="500" baseline="-25000" dirty="0" err="1" smtClean="0"/>
            <a:t>t</a:t>
          </a:r>
          <a:r>
            <a:rPr lang="en-US" sz="500" baseline="30000" dirty="0" err="1" smtClean="0"/>
            <a:t>miss</a:t>
          </a:r>
          <a:r>
            <a:rPr lang="en-US" sz="500" baseline="0" dirty="0" smtClean="0"/>
            <a:t>)</a:t>
          </a:r>
          <a:endParaRPr lang="en-US" sz="500" baseline="0" dirty="0"/>
        </a:p>
      </dgm:t>
    </dgm:pt>
    <dgm:pt modelId="{F8DE4C21-6857-43FE-83A0-B97AA6E0E2A4}" type="parTrans" cxnId="{7EC95B3E-2BCB-4346-B6D9-9D3FCFC83608}">
      <dgm:prSet/>
      <dgm:spPr/>
      <dgm:t>
        <a:bodyPr/>
        <a:lstStyle/>
        <a:p>
          <a:endParaRPr lang="en-US"/>
        </a:p>
      </dgm:t>
    </dgm:pt>
    <dgm:pt modelId="{6BC9D3AB-6F0F-4A68-A060-0A9DE70D5621}" type="sibTrans" cxnId="{7EC95B3E-2BCB-4346-B6D9-9D3FCFC83608}">
      <dgm:prSet/>
      <dgm:spPr/>
      <dgm:t>
        <a:bodyPr/>
        <a:lstStyle/>
        <a:p>
          <a:endParaRPr lang="en-US"/>
        </a:p>
      </dgm:t>
    </dgm:pt>
    <dgm:pt modelId="{A12EEE4C-5BF3-46ED-82A3-810F5A72C855}" type="pres">
      <dgm:prSet presAssocID="{3D5928A3-ED64-411B-8DA7-C5EA4A7A045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4464C7-7CD4-4D1C-9F35-457A56C53E10}" type="pres">
      <dgm:prSet presAssocID="{5F74D433-9A95-4A50-A04A-C1D51C060F10}" presName="centerShape" presStyleLbl="node0" presStyleIdx="0" presStyleCnt="1"/>
      <dgm:spPr/>
      <dgm:t>
        <a:bodyPr/>
        <a:lstStyle/>
        <a:p>
          <a:endParaRPr lang="en-US"/>
        </a:p>
      </dgm:t>
    </dgm:pt>
    <dgm:pt modelId="{A199BFBA-A290-4657-ABA8-A83208300FD4}" type="pres">
      <dgm:prSet presAssocID="{4AC11557-101D-46B0-8F8E-B40D4C2DF1A8}" presName="parTrans" presStyleLbl="bgSibTrans2D1" presStyleIdx="0" presStyleCnt="4" custLinFactNeighborX="7252" custLinFactNeighborY="2813"/>
      <dgm:spPr/>
      <dgm:t>
        <a:bodyPr/>
        <a:lstStyle/>
        <a:p>
          <a:endParaRPr lang="en-US"/>
        </a:p>
      </dgm:t>
    </dgm:pt>
    <dgm:pt modelId="{391391D6-8EB1-4EAD-9AAA-FB61F5C81285}" type="pres">
      <dgm:prSet presAssocID="{EF242542-96DB-4863-99B4-4F4C3F31985B}" presName="node" presStyleLbl="node1" presStyleIdx="0" presStyleCnt="4" custScaleX="31739" custScaleY="34324" custRadScaleRad="155451" custRadScaleInc="-1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7F1E5-5DE0-4859-969B-C01EACBA34BB}" type="pres">
      <dgm:prSet presAssocID="{A6EF989A-EE5E-4C76-B26D-860B58F93691}" presName="parTrans" presStyleLbl="bgSibTrans2D1" presStyleIdx="1" presStyleCnt="4" custLinFactNeighborX="1715" custLinFactNeighborY="30458"/>
      <dgm:spPr/>
      <dgm:t>
        <a:bodyPr/>
        <a:lstStyle/>
        <a:p>
          <a:endParaRPr lang="en-US"/>
        </a:p>
      </dgm:t>
    </dgm:pt>
    <dgm:pt modelId="{3B369BB8-9700-477D-8852-3950CD49D451}" type="pres">
      <dgm:prSet presAssocID="{A1950219-47FF-4B97-BFBB-ECC06AF23F19}" presName="node" presStyleLbl="node1" presStyleIdx="1" presStyleCnt="4" custScaleX="59762" custScaleY="36663" custRadScaleRad="104814" custRadScaleInc="-3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2F6D9-0B8C-4B18-8FCA-A40FD6100EF2}" type="pres">
      <dgm:prSet presAssocID="{DF15104E-6534-4BF8-B2F4-B8EC76676BB7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EA57E52F-840B-438A-9EA1-9575C0F38F97}" type="pres">
      <dgm:prSet presAssocID="{17913509-8ED4-4858-A1C7-762DD7C0C713}" presName="node" presStyleLbl="node1" presStyleIdx="2" presStyleCnt="4" custScaleX="57964" custScaleY="366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8930D5-2607-4811-A582-541508020CDF}" type="pres">
      <dgm:prSet presAssocID="{F8DE4C21-6857-43FE-83A0-B97AA6E0E2A4}" presName="parTrans" presStyleLbl="bgSibTrans2D1" presStyleIdx="3" presStyleCnt="4" custLinFactNeighborX="-5331" custLinFactNeighborY="2595"/>
      <dgm:spPr/>
      <dgm:t>
        <a:bodyPr/>
        <a:lstStyle/>
        <a:p>
          <a:endParaRPr lang="en-US"/>
        </a:p>
      </dgm:t>
    </dgm:pt>
    <dgm:pt modelId="{B9223F7E-F4D6-439E-86A7-6AECD694148D}" type="pres">
      <dgm:prSet presAssocID="{03171CE5-73B8-4D8D-95B6-128BE2FF49A5}" presName="node" presStyleLbl="node1" presStyleIdx="3" presStyleCnt="4" custScaleX="70073" custScaleY="55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8EE9B2-7E66-49D7-8FF7-8D83048C4DB1}" type="presOf" srcId="{17913509-8ED4-4858-A1C7-762DD7C0C713}" destId="{EA57E52F-840B-438A-9EA1-9575C0F38F97}" srcOrd="0" destOrd="0" presId="urn:microsoft.com/office/officeart/2005/8/layout/radial4"/>
    <dgm:cxn modelId="{6426122D-DAB3-47BA-B28E-2BB43FE8E026}" type="presOf" srcId="{DF15104E-6534-4BF8-B2F4-B8EC76676BB7}" destId="{0E92F6D9-0B8C-4B18-8FCA-A40FD6100EF2}" srcOrd="0" destOrd="0" presId="urn:microsoft.com/office/officeart/2005/8/layout/radial4"/>
    <dgm:cxn modelId="{4358E402-4FAF-4E3B-A70C-1E71FD082621}" type="presOf" srcId="{5F74D433-9A95-4A50-A04A-C1D51C060F10}" destId="{3A4464C7-7CD4-4D1C-9F35-457A56C53E10}" srcOrd="0" destOrd="0" presId="urn:microsoft.com/office/officeart/2005/8/layout/radial4"/>
    <dgm:cxn modelId="{C78165B0-93A9-4E72-A7D0-1FEA15089AED}" type="presOf" srcId="{F8DE4C21-6857-43FE-83A0-B97AA6E0E2A4}" destId="{B58930D5-2607-4811-A582-541508020CDF}" srcOrd="0" destOrd="0" presId="urn:microsoft.com/office/officeart/2005/8/layout/radial4"/>
    <dgm:cxn modelId="{DEFBFD05-9F55-45A5-9D99-513506924A36}" type="presOf" srcId="{3D5928A3-ED64-411B-8DA7-C5EA4A7A0452}" destId="{A12EEE4C-5BF3-46ED-82A3-810F5A72C855}" srcOrd="0" destOrd="0" presId="urn:microsoft.com/office/officeart/2005/8/layout/radial4"/>
    <dgm:cxn modelId="{219EE1B9-110A-4DD2-898C-53E6DD84E4A2}" type="presOf" srcId="{4AC11557-101D-46B0-8F8E-B40D4C2DF1A8}" destId="{A199BFBA-A290-4657-ABA8-A83208300FD4}" srcOrd="0" destOrd="0" presId="urn:microsoft.com/office/officeart/2005/8/layout/radial4"/>
    <dgm:cxn modelId="{48C0AA24-1D49-408D-8B44-2EDDA4C45642}" type="presOf" srcId="{A6EF989A-EE5E-4C76-B26D-860B58F93691}" destId="{D187F1E5-5DE0-4859-969B-C01EACBA34BB}" srcOrd="0" destOrd="0" presId="urn:microsoft.com/office/officeart/2005/8/layout/radial4"/>
    <dgm:cxn modelId="{7EC95B3E-2BCB-4346-B6D9-9D3FCFC83608}" srcId="{5F74D433-9A95-4A50-A04A-C1D51C060F10}" destId="{03171CE5-73B8-4D8D-95B6-128BE2FF49A5}" srcOrd="3" destOrd="0" parTransId="{F8DE4C21-6857-43FE-83A0-B97AA6E0E2A4}" sibTransId="{6BC9D3AB-6F0F-4A68-A060-0A9DE70D5621}"/>
    <dgm:cxn modelId="{DF448E38-26D5-4393-A8EF-FF4E96A03330}" srcId="{3D5928A3-ED64-411B-8DA7-C5EA4A7A0452}" destId="{5F74D433-9A95-4A50-A04A-C1D51C060F10}" srcOrd="0" destOrd="0" parTransId="{A3E4ED57-BD13-422C-9A99-53F7F6E119D5}" sibTransId="{6B7B2EB7-62D4-420B-B91F-EC17F068ED45}"/>
    <dgm:cxn modelId="{CBB77623-0DB7-4CC6-A77B-08BE5BEA04DC}" srcId="{5F74D433-9A95-4A50-A04A-C1D51C060F10}" destId="{17913509-8ED4-4858-A1C7-762DD7C0C713}" srcOrd="2" destOrd="0" parTransId="{DF15104E-6534-4BF8-B2F4-B8EC76676BB7}" sibTransId="{9D180FF4-A55C-4BD5-B70A-DC80DBCAD2A2}"/>
    <dgm:cxn modelId="{31A2536B-9E88-4DCB-8EE0-05F756B2AECF}" srcId="{5F74D433-9A95-4A50-A04A-C1D51C060F10}" destId="{EF242542-96DB-4863-99B4-4F4C3F31985B}" srcOrd="0" destOrd="0" parTransId="{4AC11557-101D-46B0-8F8E-B40D4C2DF1A8}" sibTransId="{806C365A-2F9B-41EF-BD2E-8414EA35067F}"/>
    <dgm:cxn modelId="{A2CF91E1-DC05-4792-BB0A-541B07B3B1EF}" type="presOf" srcId="{EF242542-96DB-4863-99B4-4F4C3F31985B}" destId="{391391D6-8EB1-4EAD-9AAA-FB61F5C81285}" srcOrd="0" destOrd="0" presId="urn:microsoft.com/office/officeart/2005/8/layout/radial4"/>
    <dgm:cxn modelId="{2EEE8312-C4D3-4A40-BD5E-6585B0285BE7}" srcId="{5F74D433-9A95-4A50-A04A-C1D51C060F10}" destId="{A1950219-47FF-4B97-BFBB-ECC06AF23F19}" srcOrd="1" destOrd="0" parTransId="{A6EF989A-EE5E-4C76-B26D-860B58F93691}" sibTransId="{A199D9F5-4673-475B-9B26-AF262D2C5313}"/>
    <dgm:cxn modelId="{505F7ACA-30C3-4C06-B884-F560B36BBB48}" type="presOf" srcId="{A1950219-47FF-4B97-BFBB-ECC06AF23F19}" destId="{3B369BB8-9700-477D-8852-3950CD49D451}" srcOrd="0" destOrd="0" presId="urn:microsoft.com/office/officeart/2005/8/layout/radial4"/>
    <dgm:cxn modelId="{AE886898-4B0E-4DD5-BE71-696A2D178D5E}" type="presOf" srcId="{03171CE5-73B8-4D8D-95B6-128BE2FF49A5}" destId="{B9223F7E-F4D6-439E-86A7-6AECD694148D}" srcOrd="0" destOrd="0" presId="urn:microsoft.com/office/officeart/2005/8/layout/radial4"/>
    <dgm:cxn modelId="{009A5710-D01B-406E-A6FE-40B9F775BF80}" type="presParOf" srcId="{A12EEE4C-5BF3-46ED-82A3-810F5A72C855}" destId="{3A4464C7-7CD4-4D1C-9F35-457A56C53E10}" srcOrd="0" destOrd="0" presId="urn:microsoft.com/office/officeart/2005/8/layout/radial4"/>
    <dgm:cxn modelId="{F3AF2B33-8A7A-4C81-AB35-6610AD296D40}" type="presParOf" srcId="{A12EEE4C-5BF3-46ED-82A3-810F5A72C855}" destId="{A199BFBA-A290-4657-ABA8-A83208300FD4}" srcOrd="1" destOrd="0" presId="urn:microsoft.com/office/officeart/2005/8/layout/radial4"/>
    <dgm:cxn modelId="{8D6C8B78-B2ED-43B9-B362-5CCE708B28A5}" type="presParOf" srcId="{A12EEE4C-5BF3-46ED-82A3-810F5A72C855}" destId="{391391D6-8EB1-4EAD-9AAA-FB61F5C81285}" srcOrd="2" destOrd="0" presId="urn:microsoft.com/office/officeart/2005/8/layout/radial4"/>
    <dgm:cxn modelId="{DC0EDBB0-A0F3-4281-A5C8-6279F3DE3A00}" type="presParOf" srcId="{A12EEE4C-5BF3-46ED-82A3-810F5A72C855}" destId="{D187F1E5-5DE0-4859-969B-C01EACBA34BB}" srcOrd="3" destOrd="0" presId="urn:microsoft.com/office/officeart/2005/8/layout/radial4"/>
    <dgm:cxn modelId="{AF161EC4-810E-4583-A01C-3C1B9543FFD3}" type="presParOf" srcId="{A12EEE4C-5BF3-46ED-82A3-810F5A72C855}" destId="{3B369BB8-9700-477D-8852-3950CD49D451}" srcOrd="4" destOrd="0" presId="urn:microsoft.com/office/officeart/2005/8/layout/radial4"/>
    <dgm:cxn modelId="{50A1D58E-9958-49FE-BB29-9D1123078545}" type="presParOf" srcId="{A12EEE4C-5BF3-46ED-82A3-810F5A72C855}" destId="{0E92F6D9-0B8C-4B18-8FCA-A40FD6100EF2}" srcOrd="5" destOrd="0" presId="urn:microsoft.com/office/officeart/2005/8/layout/radial4"/>
    <dgm:cxn modelId="{8F7731CE-D51E-48BF-97BC-88C2644E2F74}" type="presParOf" srcId="{A12EEE4C-5BF3-46ED-82A3-810F5A72C855}" destId="{EA57E52F-840B-438A-9EA1-9575C0F38F97}" srcOrd="6" destOrd="0" presId="urn:microsoft.com/office/officeart/2005/8/layout/radial4"/>
    <dgm:cxn modelId="{2C6B7B5D-9BCE-4923-87C6-516DCC58F9FB}" type="presParOf" srcId="{A12EEE4C-5BF3-46ED-82A3-810F5A72C855}" destId="{B58930D5-2607-4811-A582-541508020CDF}" srcOrd="7" destOrd="0" presId="urn:microsoft.com/office/officeart/2005/8/layout/radial4"/>
    <dgm:cxn modelId="{FD18518A-9804-4541-AA41-296AF5A0D519}" type="presParOf" srcId="{A12EEE4C-5BF3-46ED-82A3-810F5A72C855}" destId="{B9223F7E-F4D6-439E-86A7-6AECD694148D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5928A3-ED64-411B-8DA7-C5EA4A7A0452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74D433-9A95-4A50-A04A-C1D51C060F10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i="0" dirty="0" smtClean="0">
              <a:solidFill>
                <a:srgbClr val="FFFF00"/>
              </a:solidFill>
            </a:rPr>
            <a:t>Signal region</a:t>
          </a:r>
        </a:p>
        <a:p>
          <a:r>
            <a:rPr lang="en-US" sz="1900" dirty="0" smtClean="0"/>
            <a:t>(QCD, W, Z, top)</a:t>
          </a:r>
          <a:endParaRPr lang="en-US" sz="1900" dirty="0"/>
        </a:p>
      </dgm:t>
    </dgm:pt>
    <dgm:pt modelId="{A3E4ED57-BD13-422C-9A99-53F7F6E119D5}" type="parTrans" cxnId="{DF448E38-26D5-4393-A8EF-FF4E96A03330}">
      <dgm:prSet/>
      <dgm:spPr/>
      <dgm:t>
        <a:bodyPr/>
        <a:lstStyle/>
        <a:p>
          <a:endParaRPr lang="en-US"/>
        </a:p>
      </dgm:t>
    </dgm:pt>
    <dgm:pt modelId="{6B7B2EB7-62D4-420B-B91F-EC17F068ED45}" type="sibTrans" cxnId="{DF448E38-26D5-4393-A8EF-FF4E96A03330}">
      <dgm:prSet/>
      <dgm:spPr/>
      <dgm:t>
        <a:bodyPr/>
        <a:lstStyle/>
        <a:p>
          <a:endParaRPr lang="en-US"/>
        </a:p>
      </dgm:t>
    </dgm:pt>
    <dgm:pt modelId="{EF242542-96DB-4863-99B4-4F4C3F31985B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QCD control region</a:t>
          </a:r>
          <a:endParaRPr lang="en-US" dirty="0"/>
        </a:p>
      </dgm:t>
    </dgm:pt>
    <dgm:pt modelId="{4AC11557-101D-46B0-8F8E-B40D4C2DF1A8}" type="parTrans" cxnId="{31A2536B-9E88-4DCB-8EE0-05F756B2AECF}">
      <dgm:prSet/>
      <dgm:spPr/>
      <dgm:t>
        <a:bodyPr/>
        <a:lstStyle/>
        <a:p>
          <a:endParaRPr lang="en-US"/>
        </a:p>
      </dgm:t>
    </dgm:pt>
    <dgm:pt modelId="{806C365A-2F9B-41EF-BD2E-8414EA35067F}" type="sibTrans" cxnId="{31A2536B-9E88-4DCB-8EE0-05F756B2AECF}">
      <dgm:prSet/>
      <dgm:spPr/>
      <dgm:t>
        <a:bodyPr/>
        <a:lstStyle/>
        <a:p>
          <a:endParaRPr lang="en-US"/>
        </a:p>
      </dgm:t>
    </dgm:pt>
    <dgm:pt modelId="{A1950219-47FF-4B97-BFBB-ECC06AF23F19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W control region</a:t>
          </a:r>
          <a:endParaRPr lang="en-US" dirty="0"/>
        </a:p>
      </dgm:t>
    </dgm:pt>
    <dgm:pt modelId="{A6EF989A-EE5E-4C76-B26D-860B58F93691}" type="parTrans" cxnId="{2EEE8312-C4D3-4A40-BD5E-6585B0285BE7}">
      <dgm:prSet/>
      <dgm:spPr/>
      <dgm:t>
        <a:bodyPr/>
        <a:lstStyle/>
        <a:p>
          <a:endParaRPr lang="en-US"/>
        </a:p>
      </dgm:t>
    </dgm:pt>
    <dgm:pt modelId="{A199D9F5-4673-475B-9B26-AF262D2C5313}" type="sibTrans" cxnId="{2EEE8312-C4D3-4A40-BD5E-6585B0285BE7}">
      <dgm:prSet/>
      <dgm:spPr/>
      <dgm:t>
        <a:bodyPr/>
        <a:lstStyle/>
        <a:p>
          <a:endParaRPr lang="en-US"/>
        </a:p>
      </dgm:t>
    </dgm:pt>
    <dgm:pt modelId="{17913509-8ED4-4858-A1C7-762DD7C0C713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Top control region</a:t>
          </a:r>
          <a:endParaRPr lang="en-US" dirty="0"/>
        </a:p>
      </dgm:t>
    </dgm:pt>
    <dgm:pt modelId="{DF15104E-6534-4BF8-B2F4-B8EC76676BB7}" type="parTrans" cxnId="{CBB77623-0DB7-4CC6-A77B-08BE5BEA04DC}">
      <dgm:prSet/>
      <dgm:spPr/>
      <dgm:t>
        <a:bodyPr/>
        <a:lstStyle/>
        <a:p>
          <a:endParaRPr lang="en-US"/>
        </a:p>
      </dgm:t>
    </dgm:pt>
    <dgm:pt modelId="{9D180FF4-A55C-4BD5-B70A-DC80DBCAD2A2}" type="sibTrans" cxnId="{CBB77623-0DB7-4CC6-A77B-08BE5BEA04DC}">
      <dgm:prSet/>
      <dgm:spPr/>
      <dgm:t>
        <a:bodyPr/>
        <a:lstStyle/>
        <a:p>
          <a:endParaRPr lang="en-US"/>
        </a:p>
      </dgm:t>
    </dgm:pt>
    <dgm:pt modelId="{03171CE5-73B8-4D8D-95B6-128BE2FF49A5}">
      <dgm:prSet phldrT="[Text]"/>
      <dgm:spPr/>
      <dgm:t>
        <a:bodyPr/>
        <a:lstStyle/>
        <a:p>
          <a:r>
            <a:rPr lang="en-US" dirty="0" smtClean="0"/>
            <a:t>Z control region</a:t>
          </a:r>
          <a:endParaRPr lang="en-US" dirty="0"/>
        </a:p>
      </dgm:t>
    </dgm:pt>
    <dgm:pt modelId="{F8DE4C21-6857-43FE-83A0-B97AA6E0E2A4}" type="parTrans" cxnId="{7EC95B3E-2BCB-4346-B6D9-9D3FCFC83608}">
      <dgm:prSet/>
      <dgm:spPr/>
      <dgm:t>
        <a:bodyPr/>
        <a:lstStyle/>
        <a:p>
          <a:endParaRPr lang="en-US"/>
        </a:p>
      </dgm:t>
    </dgm:pt>
    <dgm:pt modelId="{6BC9D3AB-6F0F-4A68-A060-0A9DE70D5621}" type="sibTrans" cxnId="{7EC95B3E-2BCB-4346-B6D9-9D3FCFC83608}">
      <dgm:prSet/>
      <dgm:spPr/>
      <dgm:t>
        <a:bodyPr/>
        <a:lstStyle/>
        <a:p>
          <a:endParaRPr lang="en-US"/>
        </a:p>
      </dgm:t>
    </dgm:pt>
    <dgm:pt modelId="{A12EEE4C-5BF3-46ED-82A3-810F5A72C855}" type="pres">
      <dgm:prSet presAssocID="{3D5928A3-ED64-411B-8DA7-C5EA4A7A045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4464C7-7CD4-4D1C-9F35-457A56C53E10}" type="pres">
      <dgm:prSet presAssocID="{5F74D433-9A95-4A50-A04A-C1D51C060F10}" presName="centerShape" presStyleLbl="node0" presStyleIdx="0" presStyleCnt="1"/>
      <dgm:spPr/>
      <dgm:t>
        <a:bodyPr/>
        <a:lstStyle/>
        <a:p>
          <a:endParaRPr lang="en-US"/>
        </a:p>
      </dgm:t>
    </dgm:pt>
    <dgm:pt modelId="{A199BFBA-A290-4657-ABA8-A83208300FD4}" type="pres">
      <dgm:prSet presAssocID="{4AC11557-101D-46B0-8F8E-B40D4C2DF1A8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391391D6-8EB1-4EAD-9AAA-FB61F5C81285}" type="pres">
      <dgm:prSet presAssocID="{EF242542-96DB-4863-99B4-4F4C3F31985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7F1E5-5DE0-4859-969B-C01EACBA34BB}" type="pres">
      <dgm:prSet presAssocID="{A6EF989A-EE5E-4C76-B26D-860B58F93691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3B369BB8-9700-477D-8852-3950CD49D451}" type="pres">
      <dgm:prSet presAssocID="{A1950219-47FF-4B97-BFBB-ECC06AF23F1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2F6D9-0B8C-4B18-8FCA-A40FD6100EF2}" type="pres">
      <dgm:prSet presAssocID="{DF15104E-6534-4BF8-B2F4-B8EC76676BB7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EA57E52F-840B-438A-9EA1-9575C0F38F97}" type="pres">
      <dgm:prSet presAssocID="{17913509-8ED4-4858-A1C7-762DD7C0C71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8930D5-2607-4811-A582-541508020CDF}" type="pres">
      <dgm:prSet presAssocID="{F8DE4C21-6857-43FE-83A0-B97AA6E0E2A4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B9223F7E-F4D6-439E-86A7-6AECD694148D}" type="pres">
      <dgm:prSet presAssocID="{03171CE5-73B8-4D8D-95B6-128BE2FF49A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49F7EA-1A29-4609-BFF0-5CAA7CD2F1BA}" type="presOf" srcId="{03171CE5-73B8-4D8D-95B6-128BE2FF49A5}" destId="{B9223F7E-F4D6-439E-86A7-6AECD694148D}" srcOrd="0" destOrd="0" presId="urn:microsoft.com/office/officeart/2005/8/layout/radial4"/>
    <dgm:cxn modelId="{5D1CEF50-57FF-4515-A5C4-6A4EDA947EFF}" type="presOf" srcId="{A1950219-47FF-4B97-BFBB-ECC06AF23F19}" destId="{3B369BB8-9700-477D-8852-3950CD49D451}" srcOrd="0" destOrd="0" presId="urn:microsoft.com/office/officeart/2005/8/layout/radial4"/>
    <dgm:cxn modelId="{EDE4E9F9-82DC-40A0-8B91-F07882E36738}" type="presOf" srcId="{3D5928A3-ED64-411B-8DA7-C5EA4A7A0452}" destId="{A12EEE4C-5BF3-46ED-82A3-810F5A72C855}" srcOrd="0" destOrd="0" presId="urn:microsoft.com/office/officeart/2005/8/layout/radial4"/>
    <dgm:cxn modelId="{FDC5D145-5E08-40D8-9B2B-F6ABC362429E}" type="presOf" srcId="{EF242542-96DB-4863-99B4-4F4C3F31985B}" destId="{391391D6-8EB1-4EAD-9AAA-FB61F5C81285}" srcOrd="0" destOrd="0" presId="urn:microsoft.com/office/officeart/2005/8/layout/radial4"/>
    <dgm:cxn modelId="{090E302D-F15E-40D3-AB04-AD0439A31E99}" type="presOf" srcId="{4AC11557-101D-46B0-8F8E-B40D4C2DF1A8}" destId="{A199BFBA-A290-4657-ABA8-A83208300FD4}" srcOrd="0" destOrd="0" presId="urn:microsoft.com/office/officeart/2005/8/layout/radial4"/>
    <dgm:cxn modelId="{087B31F8-7846-43BB-A98E-519803814E33}" type="presOf" srcId="{F8DE4C21-6857-43FE-83A0-B97AA6E0E2A4}" destId="{B58930D5-2607-4811-A582-541508020CDF}" srcOrd="0" destOrd="0" presId="urn:microsoft.com/office/officeart/2005/8/layout/radial4"/>
    <dgm:cxn modelId="{7EC95B3E-2BCB-4346-B6D9-9D3FCFC83608}" srcId="{5F74D433-9A95-4A50-A04A-C1D51C060F10}" destId="{03171CE5-73B8-4D8D-95B6-128BE2FF49A5}" srcOrd="3" destOrd="0" parTransId="{F8DE4C21-6857-43FE-83A0-B97AA6E0E2A4}" sibTransId="{6BC9D3AB-6F0F-4A68-A060-0A9DE70D5621}"/>
    <dgm:cxn modelId="{DF448E38-26D5-4393-A8EF-FF4E96A03330}" srcId="{3D5928A3-ED64-411B-8DA7-C5EA4A7A0452}" destId="{5F74D433-9A95-4A50-A04A-C1D51C060F10}" srcOrd="0" destOrd="0" parTransId="{A3E4ED57-BD13-422C-9A99-53F7F6E119D5}" sibTransId="{6B7B2EB7-62D4-420B-B91F-EC17F068ED45}"/>
    <dgm:cxn modelId="{CBB77623-0DB7-4CC6-A77B-08BE5BEA04DC}" srcId="{5F74D433-9A95-4A50-A04A-C1D51C060F10}" destId="{17913509-8ED4-4858-A1C7-762DD7C0C713}" srcOrd="2" destOrd="0" parTransId="{DF15104E-6534-4BF8-B2F4-B8EC76676BB7}" sibTransId="{9D180FF4-A55C-4BD5-B70A-DC80DBCAD2A2}"/>
    <dgm:cxn modelId="{31A2536B-9E88-4DCB-8EE0-05F756B2AECF}" srcId="{5F74D433-9A95-4A50-A04A-C1D51C060F10}" destId="{EF242542-96DB-4863-99B4-4F4C3F31985B}" srcOrd="0" destOrd="0" parTransId="{4AC11557-101D-46B0-8F8E-B40D4C2DF1A8}" sibTransId="{806C365A-2F9B-41EF-BD2E-8414EA35067F}"/>
    <dgm:cxn modelId="{2B2840FB-19D5-445B-B257-546D79DE35B7}" type="presOf" srcId="{17913509-8ED4-4858-A1C7-762DD7C0C713}" destId="{EA57E52F-840B-438A-9EA1-9575C0F38F97}" srcOrd="0" destOrd="0" presId="urn:microsoft.com/office/officeart/2005/8/layout/radial4"/>
    <dgm:cxn modelId="{1319BF4B-C34E-42D8-8878-F0F1A7B93726}" type="presOf" srcId="{A6EF989A-EE5E-4C76-B26D-860B58F93691}" destId="{D187F1E5-5DE0-4859-969B-C01EACBA34BB}" srcOrd="0" destOrd="0" presId="urn:microsoft.com/office/officeart/2005/8/layout/radial4"/>
    <dgm:cxn modelId="{D30655EA-3295-40C9-BDEA-334B9F59C849}" type="presOf" srcId="{5F74D433-9A95-4A50-A04A-C1D51C060F10}" destId="{3A4464C7-7CD4-4D1C-9F35-457A56C53E10}" srcOrd="0" destOrd="0" presId="urn:microsoft.com/office/officeart/2005/8/layout/radial4"/>
    <dgm:cxn modelId="{62DCE93D-7DD6-4318-9790-DAC77EEB7C0F}" type="presOf" srcId="{DF15104E-6534-4BF8-B2F4-B8EC76676BB7}" destId="{0E92F6D9-0B8C-4B18-8FCA-A40FD6100EF2}" srcOrd="0" destOrd="0" presId="urn:microsoft.com/office/officeart/2005/8/layout/radial4"/>
    <dgm:cxn modelId="{2EEE8312-C4D3-4A40-BD5E-6585B0285BE7}" srcId="{5F74D433-9A95-4A50-A04A-C1D51C060F10}" destId="{A1950219-47FF-4B97-BFBB-ECC06AF23F19}" srcOrd="1" destOrd="0" parTransId="{A6EF989A-EE5E-4C76-B26D-860B58F93691}" sibTransId="{A199D9F5-4673-475B-9B26-AF262D2C5313}"/>
    <dgm:cxn modelId="{DADD657C-9876-496C-842F-9F8DB5DD8A88}" type="presParOf" srcId="{A12EEE4C-5BF3-46ED-82A3-810F5A72C855}" destId="{3A4464C7-7CD4-4D1C-9F35-457A56C53E10}" srcOrd="0" destOrd="0" presId="urn:microsoft.com/office/officeart/2005/8/layout/radial4"/>
    <dgm:cxn modelId="{195402EE-4250-461F-93A6-A5E8FD853F6D}" type="presParOf" srcId="{A12EEE4C-5BF3-46ED-82A3-810F5A72C855}" destId="{A199BFBA-A290-4657-ABA8-A83208300FD4}" srcOrd="1" destOrd="0" presId="urn:microsoft.com/office/officeart/2005/8/layout/radial4"/>
    <dgm:cxn modelId="{88EBFC7C-158A-4B17-A74F-88BF9CF63115}" type="presParOf" srcId="{A12EEE4C-5BF3-46ED-82A3-810F5A72C855}" destId="{391391D6-8EB1-4EAD-9AAA-FB61F5C81285}" srcOrd="2" destOrd="0" presId="urn:microsoft.com/office/officeart/2005/8/layout/radial4"/>
    <dgm:cxn modelId="{15A7F7A1-D9DB-4B1A-8CD5-4BE68D5ED849}" type="presParOf" srcId="{A12EEE4C-5BF3-46ED-82A3-810F5A72C855}" destId="{D187F1E5-5DE0-4859-969B-C01EACBA34BB}" srcOrd="3" destOrd="0" presId="urn:microsoft.com/office/officeart/2005/8/layout/radial4"/>
    <dgm:cxn modelId="{6B58008B-B7EB-480B-8DDC-859EF760154D}" type="presParOf" srcId="{A12EEE4C-5BF3-46ED-82A3-810F5A72C855}" destId="{3B369BB8-9700-477D-8852-3950CD49D451}" srcOrd="4" destOrd="0" presId="urn:microsoft.com/office/officeart/2005/8/layout/radial4"/>
    <dgm:cxn modelId="{040BF4C4-83C1-45DE-BCD9-39AF677C7FAA}" type="presParOf" srcId="{A12EEE4C-5BF3-46ED-82A3-810F5A72C855}" destId="{0E92F6D9-0B8C-4B18-8FCA-A40FD6100EF2}" srcOrd="5" destOrd="0" presId="urn:microsoft.com/office/officeart/2005/8/layout/radial4"/>
    <dgm:cxn modelId="{4E10ABE3-92CB-4994-97C4-2125E47471FA}" type="presParOf" srcId="{A12EEE4C-5BF3-46ED-82A3-810F5A72C855}" destId="{EA57E52F-840B-438A-9EA1-9575C0F38F97}" srcOrd="6" destOrd="0" presId="urn:microsoft.com/office/officeart/2005/8/layout/radial4"/>
    <dgm:cxn modelId="{D18EE145-2684-477D-92A3-166E1C60055E}" type="presParOf" srcId="{A12EEE4C-5BF3-46ED-82A3-810F5A72C855}" destId="{B58930D5-2607-4811-A582-541508020CDF}" srcOrd="7" destOrd="0" presId="urn:microsoft.com/office/officeart/2005/8/layout/radial4"/>
    <dgm:cxn modelId="{F4BBFB2B-FF57-40E4-B872-5A07208B96CA}" type="presParOf" srcId="{A12EEE4C-5BF3-46ED-82A3-810F5A72C855}" destId="{B9223F7E-F4D6-439E-86A7-6AECD694148D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6E5C6-B4B9-4405-902A-4DD20C430C86}">
      <dsp:nvSpPr>
        <dsp:cNvPr id="0" name=""/>
        <dsp:cNvSpPr/>
      </dsp:nvSpPr>
      <dsp:spPr>
        <a:xfrm>
          <a:off x="805" y="133734"/>
          <a:ext cx="3140216" cy="18841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Dark Matter / Dark Energy is not explained by the Standard Model</a:t>
          </a:r>
          <a:endParaRPr lang="en-US" sz="1900" kern="1200" dirty="0"/>
        </a:p>
      </dsp:txBody>
      <dsp:txXfrm>
        <a:off x="805" y="133734"/>
        <a:ext cx="3140216" cy="1884130"/>
      </dsp:txXfrm>
    </dsp:sp>
    <dsp:sp modelId="{C5E7728E-BAA0-4E4C-BAD0-F723A503F8AC}">
      <dsp:nvSpPr>
        <dsp:cNvPr id="0" name=""/>
        <dsp:cNvSpPr/>
      </dsp:nvSpPr>
      <dsp:spPr>
        <a:xfrm>
          <a:off x="3455043" y="133734"/>
          <a:ext cx="3140216" cy="18841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Higgs mass suffers from unnatural fine-tuning due to quadratic quantum corrections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(hierarchy or fine-tuning problem)</a:t>
          </a:r>
          <a:endParaRPr lang="en-US" sz="1900" kern="1200" dirty="0"/>
        </a:p>
      </dsp:txBody>
      <dsp:txXfrm>
        <a:off x="3455043" y="133734"/>
        <a:ext cx="3140216" cy="1884130"/>
      </dsp:txXfrm>
    </dsp:sp>
    <dsp:sp modelId="{D93C3E04-A168-4DDF-9CC4-19B5D00AAE0F}">
      <dsp:nvSpPr>
        <dsp:cNvPr id="0" name=""/>
        <dsp:cNvSpPr/>
      </dsp:nvSpPr>
      <dsp:spPr>
        <a:xfrm>
          <a:off x="805" y="2331886"/>
          <a:ext cx="3140216" cy="18841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Why 3 (or 4) forces ?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Why 3 families ?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Why different </a:t>
          </a:r>
          <a:r>
            <a:rPr lang="en-US" sz="1900" kern="1200" dirty="0" err="1" smtClean="0"/>
            <a:t>fermion</a:t>
          </a:r>
          <a:r>
            <a:rPr lang="en-US" sz="1900" kern="1200" dirty="0" smtClean="0"/>
            <a:t> masses? ….</a:t>
          </a:r>
          <a:endParaRPr lang="en-US" sz="1900" kern="1200" dirty="0"/>
        </a:p>
      </dsp:txBody>
      <dsp:txXfrm>
        <a:off x="805" y="2331886"/>
        <a:ext cx="3140216" cy="1884130"/>
      </dsp:txXfrm>
    </dsp:sp>
    <dsp:sp modelId="{B818397B-ED99-4D89-BAC1-F6B306AE7B60}">
      <dsp:nvSpPr>
        <dsp:cNvPr id="0" name=""/>
        <dsp:cNvSpPr/>
      </dsp:nvSpPr>
      <dsp:spPr>
        <a:xfrm>
          <a:off x="3455043" y="2331886"/>
          <a:ext cx="3140216" cy="18841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Many</a:t>
          </a:r>
          <a:r>
            <a:rPr lang="en-US" sz="1900" kern="1200" baseline="0" dirty="0" smtClean="0"/>
            <a:t> other open questions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baseline="0" dirty="0" smtClean="0"/>
            <a:t>(Gravity not included, where is the antimatter?,…)</a:t>
          </a:r>
        </a:p>
      </dsp:txBody>
      <dsp:txXfrm>
        <a:off x="3455043" y="2331886"/>
        <a:ext cx="3140216" cy="1884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464C7-7CD4-4D1C-9F35-457A56C53E10}">
      <dsp:nvSpPr>
        <dsp:cNvPr id="0" name=""/>
        <dsp:cNvSpPr/>
      </dsp:nvSpPr>
      <dsp:spPr>
        <a:xfrm>
          <a:off x="5016881" y="2007488"/>
          <a:ext cx="1778042" cy="1778042"/>
        </a:xfrm>
        <a:prstGeom prst="ellipse">
          <a:avLst/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solidFill>
                <a:srgbClr val="FFFF00"/>
              </a:solidFill>
            </a:rPr>
            <a:t>Signal region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(QCD, W, Z, top)</a:t>
          </a:r>
          <a:endParaRPr lang="en-US" sz="1900" kern="1200" dirty="0"/>
        </a:p>
      </dsp:txBody>
      <dsp:txXfrm>
        <a:off x="5277269" y="2267876"/>
        <a:ext cx="1257266" cy="1257266"/>
      </dsp:txXfrm>
    </dsp:sp>
    <dsp:sp modelId="{A199BFBA-A290-4657-ABA8-A83208300FD4}">
      <dsp:nvSpPr>
        <dsp:cNvPr id="0" name=""/>
        <dsp:cNvSpPr/>
      </dsp:nvSpPr>
      <dsp:spPr>
        <a:xfrm rot="11656935">
          <a:off x="2597233" y="2090098"/>
          <a:ext cx="2526904" cy="50674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91391D6-8EB1-4EAD-9AAA-FB61F5C81285}">
      <dsp:nvSpPr>
        <dsp:cNvPr id="0" name=""/>
        <dsp:cNvSpPr/>
      </dsp:nvSpPr>
      <dsp:spPr>
        <a:xfrm>
          <a:off x="702154" y="714378"/>
          <a:ext cx="3501756" cy="260628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QCD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Background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latin typeface="Calibri"/>
            </a:rPr>
            <a:t>σ</a:t>
          </a:r>
          <a:r>
            <a:rPr lang="en-US" sz="1800" kern="1200" dirty="0" smtClean="0"/>
            <a:t>&gt;1000000 </a:t>
          </a:r>
          <a:r>
            <a:rPr lang="en-US" sz="1800" kern="1200" dirty="0" err="1" smtClean="0"/>
            <a:t>pb</a:t>
          </a:r>
          <a:r>
            <a:rPr lang="en-US" sz="1800" kern="1200" dirty="0" smtClean="0"/>
            <a:t> +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mainly fake </a:t>
          </a:r>
          <a:r>
            <a:rPr lang="en-US" sz="1800" kern="1200" dirty="0" err="1" smtClean="0"/>
            <a:t>E</a:t>
          </a:r>
          <a:r>
            <a:rPr lang="en-US" sz="1800" kern="1200" baseline="-25000" dirty="0" err="1" smtClean="0"/>
            <a:t>t</a:t>
          </a:r>
          <a:r>
            <a:rPr lang="en-US" sz="1800" kern="1200" baseline="30000" dirty="0" err="1" smtClean="0"/>
            <a:t>miss</a:t>
          </a:r>
          <a:r>
            <a:rPr lang="en-US" sz="1800" kern="1200" baseline="300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due to </a:t>
          </a:r>
          <a:r>
            <a:rPr lang="en-US" sz="1800" kern="1200" baseline="0" dirty="0" err="1" smtClean="0"/>
            <a:t>mismeasurement</a:t>
          </a:r>
          <a:endParaRPr lang="en-US" sz="1800" kern="1200" baseline="0" dirty="0" smtClean="0"/>
        </a:p>
      </dsp:txBody>
      <dsp:txXfrm>
        <a:off x="778490" y="790714"/>
        <a:ext cx="3349084" cy="2453617"/>
      </dsp:txXfrm>
    </dsp:sp>
    <dsp:sp modelId="{D187F1E5-5DE0-4859-969B-C01EACBA34BB}">
      <dsp:nvSpPr>
        <dsp:cNvPr id="0" name=""/>
        <dsp:cNvSpPr/>
      </dsp:nvSpPr>
      <dsp:spPr>
        <a:xfrm rot="14560836">
          <a:off x="4485881" y="1328501"/>
          <a:ext cx="1369355" cy="50674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369BB8-9700-477D-8852-3950CD49D451}">
      <dsp:nvSpPr>
        <dsp:cNvPr id="0" name=""/>
        <dsp:cNvSpPr/>
      </dsp:nvSpPr>
      <dsp:spPr>
        <a:xfrm>
          <a:off x="3773962" y="-142192"/>
          <a:ext cx="2117759" cy="19228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 + jets background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latin typeface="Calibri"/>
            </a:rPr>
            <a:t>σ≈</a:t>
          </a:r>
          <a:r>
            <a:rPr lang="en-US" sz="1800" kern="1200" dirty="0" smtClean="0"/>
            <a:t>10400*3 </a:t>
          </a:r>
          <a:r>
            <a:rPr lang="en-US" sz="1800" kern="1200" dirty="0" err="1" smtClean="0"/>
            <a:t>pb</a:t>
          </a: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(real </a:t>
          </a:r>
          <a:r>
            <a:rPr lang="en-US" sz="1800" kern="1200" dirty="0" err="1" smtClean="0"/>
            <a:t>E</a:t>
          </a:r>
          <a:r>
            <a:rPr lang="en-US" sz="1800" kern="1200" baseline="-25000" dirty="0" err="1" smtClean="0"/>
            <a:t>t</a:t>
          </a:r>
          <a:r>
            <a:rPr lang="en-US" sz="1800" kern="1200" baseline="30000" dirty="0" err="1" smtClean="0"/>
            <a:t>miss</a:t>
          </a:r>
          <a:r>
            <a:rPr lang="en-US" sz="1800" kern="1200" dirty="0" smtClean="0"/>
            <a:t> )</a:t>
          </a:r>
          <a:endParaRPr lang="en-US" sz="1800" kern="1200" dirty="0"/>
        </a:p>
      </dsp:txBody>
      <dsp:txXfrm>
        <a:off x="3830280" y="-85874"/>
        <a:ext cx="2005123" cy="1810186"/>
      </dsp:txXfrm>
    </dsp:sp>
    <dsp:sp modelId="{0E92F6D9-0B8C-4B18-8FCA-A40FD6100EF2}">
      <dsp:nvSpPr>
        <dsp:cNvPr id="0" name=""/>
        <dsp:cNvSpPr/>
      </dsp:nvSpPr>
      <dsp:spPr>
        <a:xfrm rot="17700000">
          <a:off x="5931469" y="1166661"/>
          <a:ext cx="1325849" cy="50674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A57E52F-840B-438A-9EA1-9575C0F38F97}">
      <dsp:nvSpPr>
        <dsp:cNvPr id="0" name=""/>
        <dsp:cNvSpPr/>
      </dsp:nvSpPr>
      <dsp:spPr>
        <a:xfrm>
          <a:off x="6029988" y="143562"/>
          <a:ext cx="1689140" cy="13513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Top pair production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latin typeface="Calibri"/>
            </a:rPr>
            <a:t>σ≈</a:t>
          </a:r>
          <a:r>
            <a:rPr lang="en-US" sz="1800" kern="1200" dirty="0" smtClean="0"/>
            <a:t>160 </a:t>
          </a:r>
          <a:r>
            <a:rPr lang="en-US" sz="1800" kern="1200" dirty="0" err="1" smtClean="0"/>
            <a:t>pb</a:t>
          </a: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(real </a:t>
          </a:r>
          <a:r>
            <a:rPr lang="en-US" sz="1800" kern="1200" dirty="0" err="1" smtClean="0"/>
            <a:t>E</a:t>
          </a:r>
          <a:r>
            <a:rPr lang="en-US" sz="1800" kern="1200" baseline="-25000" dirty="0" err="1" smtClean="0"/>
            <a:t>t</a:t>
          </a:r>
          <a:r>
            <a:rPr lang="en-US" sz="1800" kern="1200" baseline="30000" dirty="0" err="1" smtClean="0"/>
            <a:t>miss</a:t>
          </a:r>
          <a:r>
            <a:rPr lang="en-US" sz="1800" kern="1200" baseline="0" dirty="0" smtClean="0"/>
            <a:t>)</a:t>
          </a:r>
          <a:endParaRPr lang="en-US" sz="1800" kern="1200" baseline="0" dirty="0"/>
        </a:p>
      </dsp:txBody>
      <dsp:txXfrm>
        <a:off x="6069567" y="183141"/>
        <a:ext cx="1609982" cy="1272154"/>
      </dsp:txXfrm>
    </dsp:sp>
    <dsp:sp modelId="{B58930D5-2607-4811-A582-541508020CDF}">
      <dsp:nvSpPr>
        <dsp:cNvPr id="0" name=""/>
        <dsp:cNvSpPr/>
      </dsp:nvSpPr>
      <dsp:spPr>
        <a:xfrm rot="20700000">
          <a:off x="6745897" y="2234643"/>
          <a:ext cx="1325849" cy="50674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223F7E-F4D6-439E-86A7-6AECD694148D}">
      <dsp:nvSpPr>
        <dsp:cNvPr id="0" name=""/>
        <dsp:cNvSpPr/>
      </dsp:nvSpPr>
      <dsp:spPr>
        <a:xfrm>
          <a:off x="7107875" y="1391860"/>
          <a:ext cx="2023927" cy="18228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Z </a:t>
          </a:r>
          <a:r>
            <a:rPr lang="en-US" sz="1800" kern="1200" dirty="0" smtClean="0">
              <a:sym typeface="Wingdings" pitchFamily="2" charset="2"/>
            </a:rPr>
            <a:t> neutrinos is irreducible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latin typeface="Calibri"/>
            </a:rPr>
            <a:t>σ≈</a:t>
          </a:r>
          <a:r>
            <a:rPr lang="en-US" sz="1800" kern="1200" dirty="0" smtClean="0"/>
            <a:t>1070*6 </a:t>
          </a:r>
          <a:r>
            <a:rPr lang="en-US" sz="1800" kern="1200" dirty="0" err="1" smtClean="0"/>
            <a:t>pb</a:t>
          </a: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(real </a:t>
          </a:r>
          <a:r>
            <a:rPr lang="en-US" sz="1800" kern="1200" dirty="0" err="1" smtClean="0"/>
            <a:t>E</a:t>
          </a:r>
          <a:r>
            <a:rPr lang="en-US" sz="1800" kern="1200" baseline="-25000" dirty="0" err="1" smtClean="0"/>
            <a:t>t</a:t>
          </a:r>
          <a:r>
            <a:rPr lang="en-US" sz="1800" kern="1200" baseline="30000" dirty="0" err="1" smtClean="0"/>
            <a:t>miss</a:t>
          </a:r>
          <a:r>
            <a:rPr lang="en-US" sz="1800" kern="1200" baseline="0" dirty="0" smtClean="0"/>
            <a:t>)</a:t>
          </a:r>
          <a:endParaRPr lang="en-US" sz="1800" kern="1200" baseline="0" dirty="0"/>
        </a:p>
      </dsp:txBody>
      <dsp:txXfrm>
        <a:off x="7161265" y="1445250"/>
        <a:ext cx="1917147" cy="17160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464C7-7CD4-4D1C-9F35-457A56C53E10}">
      <dsp:nvSpPr>
        <dsp:cNvPr id="0" name=""/>
        <dsp:cNvSpPr/>
      </dsp:nvSpPr>
      <dsp:spPr>
        <a:xfrm>
          <a:off x="4485545" y="1650640"/>
          <a:ext cx="1778042" cy="1778042"/>
        </a:xfrm>
        <a:prstGeom prst="ellipse">
          <a:avLst/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solidFill>
                <a:srgbClr val="FFFF00"/>
              </a:solidFill>
            </a:rPr>
            <a:t>Signal region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(QCD, W, Z, top)</a:t>
          </a:r>
          <a:endParaRPr lang="en-US" sz="1900" kern="1200" dirty="0"/>
        </a:p>
      </dsp:txBody>
      <dsp:txXfrm>
        <a:off x="4745933" y="1911028"/>
        <a:ext cx="1257266" cy="1257266"/>
      </dsp:txXfrm>
    </dsp:sp>
    <dsp:sp modelId="{A199BFBA-A290-4657-ABA8-A83208300FD4}">
      <dsp:nvSpPr>
        <dsp:cNvPr id="0" name=""/>
        <dsp:cNvSpPr/>
      </dsp:nvSpPr>
      <dsp:spPr>
        <a:xfrm rot="11656935">
          <a:off x="2065897" y="1733251"/>
          <a:ext cx="2526904" cy="50674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91391D6-8EB1-4EAD-9AAA-FB61F5C81285}">
      <dsp:nvSpPr>
        <dsp:cNvPr id="0" name=""/>
        <dsp:cNvSpPr/>
      </dsp:nvSpPr>
      <dsp:spPr>
        <a:xfrm>
          <a:off x="1653638" y="1428763"/>
          <a:ext cx="536116" cy="46382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QCD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Background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00" kern="1200" dirty="0" smtClean="0">
              <a:latin typeface="Calibri"/>
            </a:rPr>
            <a:t>σ</a:t>
          </a:r>
          <a:r>
            <a:rPr lang="en-US" sz="500" kern="1200" dirty="0" smtClean="0"/>
            <a:t>&gt;1000000 </a:t>
          </a:r>
          <a:r>
            <a:rPr lang="en-US" sz="500" kern="1200" dirty="0" err="1" smtClean="0"/>
            <a:t>pb</a:t>
          </a:r>
          <a:r>
            <a:rPr lang="en-US" sz="500" kern="1200" dirty="0" smtClean="0"/>
            <a:t> +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mainly fake </a:t>
          </a:r>
          <a:r>
            <a:rPr lang="en-US" sz="500" kern="1200" dirty="0" err="1" smtClean="0"/>
            <a:t>E</a:t>
          </a:r>
          <a:r>
            <a:rPr lang="en-US" sz="500" kern="1200" baseline="-25000" dirty="0" err="1" smtClean="0"/>
            <a:t>t</a:t>
          </a:r>
          <a:r>
            <a:rPr lang="en-US" sz="500" kern="1200" baseline="30000" dirty="0" err="1" smtClean="0"/>
            <a:t>miss</a:t>
          </a:r>
          <a:r>
            <a:rPr lang="en-US" sz="500" kern="1200" baseline="30000" dirty="0" smtClean="0"/>
            <a:t>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baseline="0" dirty="0" smtClean="0"/>
            <a:t>due to </a:t>
          </a:r>
          <a:r>
            <a:rPr lang="en-US" sz="500" kern="1200" baseline="0" dirty="0" err="1" smtClean="0"/>
            <a:t>mismeasurement</a:t>
          </a:r>
          <a:endParaRPr lang="en-US" sz="500" kern="1200" baseline="0" dirty="0" smtClean="0"/>
        </a:p>
      </dsp:txBody>
      <dsp:txXfrm>
        <a:off x="1667223" y="1442348"/>
        <a:ext cx="508946" cy="436654"/>
      </dsp:txXfrm>
    </dsp:sp>
    <dsp:sp modelId="{D187F1E5-5DE0-4859-969B-C01EACBA34BB}">
      <dsp:nvSpPr>
        <dsp:cNvPr id="0" name=""/>
        <dsp:cNvSpPr/>
      </dsp:nvSpPr>
      <dsp:spPr>
        <a:xfrm rot="14608200">
          <a:off x="3930365" y="930991"/>
          <a:ext cx="1430119" cy="50674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369BB8-9700-477D-8852-3950CD49D451}">
      <dsp:nvSpPr>
        <dsp:cNvPr id="0" name=""/>
        <dsp:cNvSpPr/>
      </dsp:nvSpPr>
      <dsp:spPr>
        <a:xfrm>
          <a:off x="3796774" y="142539"/>
          <a:ext cx="1009463" cy="4954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W + jets </a:t>
          </a:r>
          <a:r>
            <a:rPr lang="en-US" sz="500" kern="1200" dirty="0" smtClean="0"/>
            <a:t>background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00" kern="1200" dirty="0" smtClean="0">
              <a:latin typeface="Calibri"/>
            </a:rPr>
            <a:t>σ≈</a:t>
          </a:r>
          <a:r>
            <a:rPr lang="en-US" sz="500" kern="1200" dirty="0" smtClean="0"/>
            <a:t>10400*3 </a:t>
          </a:r>
          <a:r>
            <a:rPr lang="en-US" sz="500" kern="1200" dirty="0" err="1" smtClean="0"/>
            <a:t>pb</a:t>
          </a:r>
          <a:endParaRPr lang="en-US" sz="500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(real </a:t>
          </a:r>
          <a:r>
            <a:rPr lang="en-US" sz="500" kern="1200" dirty="0" err="1" smtClean="0"/>
            <a:t>E</a:t>
          </a:r>
          <a:r>
            <a:rPr lang="en-US" sz="500" kern="1200" baseline="-25000" dirty="0" err="1" smtClean="0"/>
            <a:t>t</a:t>
          </a:r>
          <a:r>
            <a:rPr lang="en-US" sz="500" kern="1200" baseline="30000" dirty="0" err="1" smtClean="0"/>
            <a:t>miss</a:t>
          </a:r>
          <a:r>
            <a:rPr lang="en-US" sz="500" kern="1200" dirty="0" smtClean="0"/>
            <a:t> )</a:t>
          </a:r>
          <a:endParaRPr lang="en-US" sz="500" kern="1200" dirty="0"/>
        </a:p>
      </dsp:txBody>
      <dsp:txXfrm>
        <a:off x="3811285" y="157050"/>
        <a:ext cx="980441" cy="466409"/>
      </dsp:txXfrm>
    </dsp:sp>
    <dsp:sp modelId="{0E92F6D9-0B8C-4B18-8FCA-A40FD6100EF2}">
      <dsp:nvSpPr>
        <dsp:cNvPr id="0" name=""/>
        <dsp:cNvSpPr/>
      </dsp:nvSpPr>
      <dsp:spPr>
        <a:xfrm rot="17700000">
          <a:off x="5400133" y="809813"/>
          <a:ext cx="1325849" cy="50674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A57E52F-840B-438A-9EA1-9575C0F38F97}">
      <dsp:nvSpPr>
        <dsp:cNvPr id="0" name=""/>
        <dsp:cNvSpPr/>
      </dsp:nvSpPr>
      <dsp:spPr>
        <a:xfrm>
          <a:off x="5853676" y="214655"/>
          <a:ext cx="979093" cy="4954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Top pair </a:t>
          </a:r>
          <a:r>
            <a:rPr lang="en-US" sz="500" kern="1200" dirty="0" smtClean="0"/>
            <a:t>production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00" kern="1200" dirty="0" smtClean="0">
              <a:latin typeface="Calibri"/>
            </a:rPr>
            <a:t>σ≈</a:t>
          </a:r>
          <a:r>
            <a:rPr lang="en-US" sz="500" kern="1200" dirty="0" smtClean="0"/>
            <a:t>160 </a:t>
          </a:r>
          <a:r>
            <a:rPr lang="en-US" sz="500" kern="1200" dirty="0" err="1" smtClean="0"/>
            <a:t>pb</a:t>
          </a:r>
          <a:endParaRPr lang="en-US" sz="5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(real </a:t>
          </a:r>
          <a:r>
            <a:rPr lang="en-US" sz="500" kern="1200" dirty="0" err="1" smtClean="0"/>
            <a:t>E</a:t>
          </a:r>
          <a:r>
            <a:rPr lang="en-US" sz="500" kern="1200" baseline="-25000" dirty="0" err="1" smtClean="0"/>
            <a:t>t</a:t>
          </a:r>
          <a:r>
            <a:rPr lang="en-US" sz="500" kern="1200" baseline="30000" dirty="0" err="1" smtClean="0"/>
            <a:t>miss</a:t>
          </a:r>
          <a:r>
            <a:rPr lang="en-US" sz="500" kern="1200" baseline="0" dirty="0" smtClean="0"/>
            <a:t>)</a:t>
          </a:r>
          <a:endParaRPr lang="en-US" sz="500" kern="1200" baseline="0" dirty="0"/>
        </a:p>
      </dsp:txBody>
      <dsp:txXfrm>
        <a:off x="5868187" y="229166"/>
        <a:ext cx="950071" cy="466409"/>
      </dsp:txXfrm>
    </dsp:sp>
    <dsp:sp modelId="{B58930D5-2607-4811-A582-541508020CDF}">
      <dsp:nvSpPr>
        <dsp:cNvPr id="0" name=""/>
        <dsp:cNvSpPr/>
      </dsp:nvSpPr>
      <dsp:spPr>
        <a:xfrm rot="20700000">
          <a:off x="6214561" y="1877795"/>
          <a:ext cx="1325849" cy="50674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223F7E-F4D6-439E-86A7-6AECD694148D}">
      <dsp:nvSpPr>
        <dsp:cNvPr id="0" name=""/>
        <dsp:cNvSpPr/>
      </dsp:nvSpPr>
      <dsp:spPr>
        <a:xfrm>
          <a:off x="6996688" y="1571638"/>
          <a:ext cx="1183631" cy="7495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Z </a:t>
          </a:r>
          <a:r>
            <a:rPr lang="en-US" sz="900" kern="1200" dirty="0" smtClean="0">
              <a:sym typeface="Wingdings" pitchFamily="2" charset="2"/>
            </a:rPr>
            <a:t> neutrinos </a:t>
          </a:r>
          <a:r>
            <a:rPr lang="en-US" sz="500" kern="1200" dirty="0" smtClean="0">
              <a:sym typeface="Wingdings" pitchFamily="2" charset="2"/>
            </a:rPr>
            <a:t>is irreducible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00" kern="1200" dirty="0" smtClean="0">
              <a:latin typeface="Calibri"/>
            </a:rPr>
            <a:t>σ≈</a:t>
          </a:r>
          <a:r>
            <a:rPr lang="en-US" sz="500" kern="1200" dirty="0" smtClean="0"/>
            <a:t>1070*6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(real </a:t>
          </a:r>
          <a:r>
            <a:rPr lang="en-US" sz="500" kern="1200" dirty="0" err="1" smtClean="0"/>
            <a:t>E</a:t>
          </a:r>
          <a:r>
            <a:rPr lang="en-US" sz="500" kern="1200" baseline="-25000" dirty="0" err="1" smtClean="0"/>
            <a:t>t</a:t>
          </a:r>
          <a:r>
            <a:rPr lang="en-US" sz="500" kern="1200" baseline="30000" dirty="0" err="1" smtClean="0"/>
            <a:t>miss</a:t>
          </a:r>
          <a:r>
            <a:rPr lang="en-US" sz="500" kern="1200" baseline="0" dirty="0" smtClean="0"/>
            <a:t>)</a:t>
          </a:r>
          <a:endParaRPr lang="en-US" sz="500" kern="1200" baseline="0" dirty="0"/>
        </a:p>
      </dsp:txBody>
      <dsp:txXfrm>
        <a:off x="7018643" y="1593593"/>
        <a:ext cx="1139721" cy="7056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464C7-7CD4-4D1C-9F35-457A56C53E10}">
      <dsp:nvSpPr>
        <dsp:cNvPr id="0" name=""/>
        <dsp:cNvSpPr/>
      </dsp:nvSpPr>
      <dsp:spPr>
        <a:xfrm>
          <a:off x="4647423" y="1864610"/>
          <a:ext cx="1778042" cy="1778042"/>
        </a:xfrm>
        <a:prstGeom prst="ellipse">
          <a:avLst/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solidFill>
                <a:srgbClr val="FFFF00"/>
              </a:solidFill>
            </a:rPr>
            <a:t>Signal region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(QCD, W, Z, top)</a:t>
          </a:r>
          <a:endParaRPr lang="en-US" sz="1900" kern="1200" dirty="0"/>
        </a:p>
      </dsp:txBody>
      <dsp:txXfrm>
        <a:off x="4907811" y="2124998"/>
        <a:ext cx="1257266" cy="1257266"/>
      </dsp:txXfrm>
    </dsp:sp>
    <dsp:sp modelId="{A199BFBA-A290-4657-ABA8-A83208300FD4}">
      <dsp:nvSpPr>
        <dsp:cNvPr id="0" name=""/>
        <dsp:cNvSpPr/>
      </dsp:nvSpPr>
      <dsp:spPr>
        <a:xfrm rot="11700000">
          <a:off x="3299919" y="2078615"/>
          <a:ext cx="1325849" cy="50674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91391D6-8EB1-4EAD-9AAA-FB61F5C81285}">
      <dsp:nvSpPr>
        <dsp:cNvPr id="0" name=""/>
        <dsp:cNvSpPr/>
      </dsp:nvSpPr>
      <dsp:spPr>
        <a:xfrm>
          <a:off x="2477937" y="1484752"/>
          <a:ext cx="1689140" cy="135131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QCD control region</a:t>
          </a:r>
          <a:endParaRPr lang="en-US" sz="2700" kern="1200" dirty="0"/>
        </a:p>
      </dsp:txBody>
      <dsp:txXfrm>
        <a:off x="2517516" y="1524331"/>
        <a:ext cx="1609982" cy="1272154"/>
      </dsp:txXfrm>
    </dsp:sp>
    <dsp:sp modelId="{D187F1E5-5DE0-4859-969B-C01EACBA34BB}">
      <dsp:nvSpPr>
        <dsp:cNvPr id="0" name=""/>
        <dsp:cNvSpPr/>
      </dsp:nvSpPr>
      <dsp:spPr>
        <a:xfrm rot="14700000">
          <a:off x="4185027" y="1023784"/>
          <a:ext cx="1325849" cy="50674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369BB8-9700-477D-8852-3950CD49D451}">
      <dsp:nvSpPr>
        <dsp:cNvPr id="0" name=""/>
        <dsp:cNvSpPr/>
      </dsp:nvSpPr>
      <dsp:spPr>
        <a:xfrm>
          <a:off x="3723218" y="685"/>
          <a:ext cx="1689140" cy="13513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W control region</a:t>
          </a:r>
          <a:endParaRPr lang="en-US" sz="2700" kern="1200" dirty="0"/>
        </a:p>
      </dsp:txBody>
      <dsp:txXfrm>
        <a:off x="3762797" y="40264"/>
        <a:ext cx="1609982" cy="1272154"/>
      </dsp:txXfrm>
    </dsp:sp>
    <dsp:sp modelId="{0E92F6D9-0B8C-4B18-8FCA-A40FD6100EF2}">
      <dsp:nvSpPr>
        <dsp:cNvPr id="0" name=""/>
        <dsp:cNvSpPr/>
      </dsp:nvSpPr>
      <dsp:spPr>
        <a:xfrm rot="17700000">
          <a:off x="5562012" y="1023784"/>
          <a:ext cx="1325849" cy="50674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A57E52F-840B-438A-9EA1-9575C0F38F97}">
      <dsp:nvSpPr>
        <dsp:cNvPr id="0" name=""/>
        <dsp:cNvSpPr/>
      </dsp:nvSpPr>
      <dsp:spPr>
        <a:xfrm>
          <a:off x="5660531" y="685"/>
          <a:ext cx="1689140" cy="13513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Top control region</a:t>
          </a:r>
          <a:endParaRPr lang="en-US" sz="2700" kern="1200" dirty="0"/>
        </a:p>
      </dsp:txBody>
      <dsp:txXfrm>
        <a:off x="5700110" y="40264"/>
        <a:ext cx="1609982" cy="1272154"/>
      </dsp:txXfrm>
    </dsp:sp>
    <dsp:sp modelId="{B58930D5-2607-4811-A582-541508020CDF}">
      <dsp:nvSpPr>
        <dsp:cNvPr id="0" name=""/>
        <dsp:cNvSpPr/>
      </dsp:nvSpPr>
      <dsp:spPr>
        <a:xfrm rot="20700000">
          <a:off x="6447121" y="2078615"/>
          <a:ext cx="1325849" cy="50674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223F7E-F4D6-439E-86A7-6AECD694148D}">
      <dsp:nvSpPr>
        <dsp:cNvPr id="0" name=""/>
        <dsp:cNvSpPr/>
      </dsp:nvSpPr>
      <dsp:spPr>
        <a:xfrm>
          <a:off x="6905812" y="1484752"/>
          <a:ext cx="1689140" cy="1351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Z control region</a:t>
          </a:r>
          <a:endParaRPr lang="en-US" sz="2700" kern="1200" dirty="0"/>
        </a:p>
      </dsp:txBody>
      <dsp:txXfrm>
        <a:off x="6945391" y="1524331"/>
        <a:ext cx="1609982" cy="127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28BB5-73D4-439B-A6DC-5F8F50A01BBB}" type="datetimeFigureOut">
              <a:rPr lang="de-DE" smtClean="0"/>
              <a:pPr/>
              <a:t>28.06.2011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10B72-FDFD-49E0-BE3A-538A2A6A47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16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10B72-FDFD-49E0-BE3A-538A2A6A47D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10B72-FDFD-49E0-BE3A-538A2A6A47D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10B72-FDFD-49E0-BE3A-538A2A6A47D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10B72-FDFD-49E0-BE3A-538A2A6A47D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10B72-FDFD-49E0-BE3A-538A2A6A47D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10B72-FDFD-49E0-BE3A-538A2A6A47DA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10B72-FDFD-49E0-BE3A-538A2A6A47DA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10B72-FDFD-49E0-BE3A-538A2A6A47DA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10B72-FDFD-49E0-BE3A-538A2A6A47DA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10B72-FDFD-49E0-BE3A-538A2A6A47DA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10B72-FDFD-49E0-BE3A-538A2A6A47DA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10B72-FDFD-49E0-BE3A-538A2A6A47D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10B72-FDFD-49E0-BE3A-538A2A6A47DA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10B72-FDFD-49E0-BE3A-538A2A6A47DA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10B72-FDFD-49E0-BE3A-538A2A6A47DA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10B72-FDFD-49E0-BE3A-538A2A6A47DA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10B72-FDFD-49E0-BE3A-538A2A6A47DA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10B72-FDFD-49E0-BE3A-538A2A6A47D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10B72-FDFD-49E0-BE3A-538A2A6A47D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10B72-FDFD-49E0-BE3A-538A2A6A47D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10B72-FDFD-49E0-BE3A-538A2A6A47D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Quench protection system,</a:t>
            </a:r>
            <a:r>
              <a:rPr lang="en-US" baseline="0" dirty="0" smtClean="0"/>
              <a:t> valves to get rid of pressure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10B72-FDFD-49E0-BE3A-538A2A6A47D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10B72-FDFD-49E0-BE3A-538A2A6A47D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10B72-FDFD-49E0-BE3A-538A2A6A47D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39CBAAE-68A1-41F5-9CE9-D737D2946E7B}" type="datetime1">
              <a:rPr lang="de-DE" smtClean="0"/>
              <a:pPr/>
              <a:t>28.06.2011</a:t>
            </a:fld>
            <a:endParaRPr lang="en-US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BDCB92-D57D-45D7-8A74-6247999024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9EA6-E6BA-4054-A47A-126C0EF40110}" type="datetime1">
              <a:rPr lang="de-DE" smtClean="0"/>
              <a:pPr/>
              <a:t>28.06.2011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CB92-D57D-45D7-8A74-6247999024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8642E8A-2624-468C-A424-17D27147AD5E}" type="datetime1">
              <a:rPr lang="de-DE" smtClean="0"/>
              <a:pPr/>
              <a:t>28.06.2011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htec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1BDCB92-D57D-45D7-8A74-6247999024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013D-D16A-472B-BCFD-D346ACE7132B}" type="datetime1">
              <a:rPr lang="de-DE" smtClean="0"/>
              <a:pPr/>
              <a:t>28.06.2011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BDCB92-D57D-45D7-8A74-6247999024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609F-6D28-4369-8EF0-83E31F35DAA6}" type="datetime1">
              <a:rPr lang="de-DE" smtClean="0"/>
              <a:pPr/>
              <a:t>28.06.2011</a:t>
            </a:fld>
            <a:endParaRPr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1BDCB92-D57D-45D7-8A74-6247999024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DC18273-695C-4FCE-B2B1-FD7678B32004}" type="datetime1">
              <a:rPr lang="de-DE" smtClean="0"/>
              <a:pPr/>
              <a:t>28.06.2011</a:t>
            </a:fld>
            <a:endParaRPr lang="en-US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1BDCB92-D57D-45D7-8A74-6247999024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68D00EB-7768-40D3-89F4-150078474FFB}" type="datetime1">
              <a:rPr lang="de-DE" smtClean="0"/>
              <a:pPr/>
              <a:t>28.06.2011</a:t>
            </a:fld>
            <a:endParaRPr lang="en-US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1BDCB92-D57D-45D7-8A74-6247999024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01AF-19F9-4266-9370-AC2A172D8B83}" type="datetime1">
              <a:rPr lang="de-DE" smtClean="0"/>
              <a:pPr/>
              <a:t>28.06.2011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BDCB92-D57D-45D7-8A74-6247999024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8E4D-0BC0-422D-8573-AE075713588C}" type="datetime1">
              <a:rPr lang="de-DE" smtClean="0"/>
              <a:pPr/>
              <a:t>28.06.2011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BDCB92-D57D-45D7-8A74-6247999024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D53-41DA-4A00-A124-237FEF1DF8D7}" type="datetime1">
              <a:rPr lang="de-DE" smtClean="0"/>
              <a:pPr/>
              <a:t>28.06.2011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BDCB92-D57D-45D7-8A74-6247999024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8" name="Rechtec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DDDABAD-F215-47BE-BFE1-CB3365A1D1F0}" type="datetime1">
              <a:rPr lang="de-DE" smtClean="0"/>
              <a:pPr/>
              <a:t>28.06.2011</a:t>
            </a:fld>
            <a:endParaRPr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1BDCB92-D57D-45D7-8A74-6247999024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3D35D34-5738-4D45-8794-295F1AC4CA61}" type="datetime1">
              <a:rPr lang="de-DE" smtClean="0"/>
              <a:pPr/>
              <a:t>28.06.2011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htec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1BDCB92-D57D-45D7-8A74-6247999024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55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46" cy="59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86314" y="6000768"/>
            <a:ext cx="3490890" cy="685800"/>
          </a:xfrm>
        </p:spPr>
        <p:txBody>
          <a:bodyPr>
            <a:normAutofit/>
          </a:bodyPr>
          <a:lstStyle/>
          <a:p>
            <a:pPr algn="r"/>
            <a:r>
              <a:rPr lang="en-US" dirty="0" err="1" smtClean="0"/>
              <a:t>Sascha</a:t>
            </a:r>
            <a:r>
              <a:rPr lang="en-US" dirty="0" smtClean="0"/>
              <a:t> Caron (Freiburg)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68" y="6000768"/>
            <a:ext cx="857232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hteck 5"/>
          <p:cNvSpPr/>
          <p:nvPr/>
        </p:nvSpPr>
        <p:spPr>
          <a:xfrm>
            <a:off x="0" y="6000768"/>
            <a:ext cx="22955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/>
              <a:t>Kolloquium</a:t>
            </a:r>
            <a:r>
              <a:rPr lang="en-US" sz="2000" dirty="0" smtClean="0"/>
              <a:t> Freiburg</a:t>
            </a:r>
          </a:p>
          <a:p>
            <a:r>
              <a:rPr lang="en-US" sz="2000" dirty="0" smtClean="0"/>
              <a:t>June 2011</a:t>
            </a:r>
            <a:endParaRPr lang="en-US" sz="20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/>
          <a:srcRect r="-1071" b="68651"/>
          <a:stretch>
            <a:fillRect/>
          </a:stretch>
        </p:blipFill>
        <p:spPr bwMode="auto">
          <a:xfrm>
            <a:off x="0" y="3571876"/>
            <a:ext cx="514350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/>
          <a:srcRect t="33439" r="-1071" b="35212"/>
          <a:stretch>
            <a:fillRect/>
          </a:stretch>
        </p:blipFill>
        <p:spPr bwMode="auto">
          <a:xfrm>
            <a:off x="4857720" y="3571876"/>
            <a:ext cx="442918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hteck 13"/>
          <p:cNvSpPr/>
          <p:nvPr/>
        </p:nvSpPr>
        <p:spPr>
          <a:xfrm>
            <a:off x="0" y="3429000"/>
            <a:ext cx="9144000" cy="142876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57158" y="285728"/>
            <a:ext cx="8286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6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Searching for SUSY </a:t>
            </a:r>
          </a:p>
          <a:p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6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at the LHC </a:t>
            </a:r>
          </a:p>
        </p:txBody>
      </p:sp>
      <p:sp>
        <p:nvSpPr>
          <p:cNvPr id="20" name="Rad 19"/>
          <p:cNvSpPr/>
          <p:nvPr/>
        </p:nvSpPr>
        <p:spPr>
          <a:xfrm>
            <a:off x="428596" y="2285992"/>
            <a:ext cx="8286808" cy="2786082"/>
          </a:xfrm>
          <a:prstGeom prst="donut">
            <a:avLst>
              <a:gd name="adj" fmla="val 317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2915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SUSY or </a:t>
            </a:r>
            <a:r>
              <a:rPr lang="en-US" dirty="0" err="1" smtClean="0"/>
              <a:t>mSUGRA</a:t>
            </a:r>
            <a:r>
              <a:rPr lang="en-US" dirty="0" smtClean="0"/>
              <a:t> / CMSSM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358246" cy="61435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300" dirty="0" smtClean="0"/>
              <a:t>Most studied scenario is the 5 parameter </a:t>
            </a:r>
            <a:r>
              <a:rPr lang="en-US" sz="3300" dirty="0" err="1" smtClean="0"/>
              <a:t>mSUGRA</a:t>
            </a:r>
            <a:r>
              <a:rPr lang="en-US" sz="3300" dirty="0" smtClean="0"/>
              <a:t> model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71678"/>
            <a:ext cx="4500562" cy="4955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0" y="5226784"/>
            <a:ext cx="4498347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But if we are not in this restrictive model:</a:t>
            </a:r>
          </a:p>
          <a:p>
            <a:r>
              <a:rPr lang="en-US" sz="2000" dirty="0" smtClean="0"/>
              <a:t>No stringent constraint on allowed </a:t>
            </a:r>
          </a:p>
          <a:p>
            <a:r>
              <a:rPr lang="en-US" sz="2000" dirty="0" smtClean="0"/>
              <a:t>masses</a:t>
            </a:r>
          </a:p>
          <a:p>
            <a:r>
              <a:rPr lang="en-US" sz="2000" dirty="0" smtClean="0"/>
              <a:t>+ we do not know exact </a:t>
            </a:r>
            <a:r>
              <a:rPr lang="en-US" sz="2000" dirty="0" err="1" smtClean="0"/>
              <a:t>susy</a:t>
            </a:r>
            <a:r>
              <a:rPr lang="en-US" sz="2000" dirty="0" smtClean="0"/>
              <a:t> breaking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0" y="3571876"/>
            <a:ext cx="40468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Most points give too much Dark Matter !</a:t>
            </a:r>
          </a:p>
          <a:p>
            <a:r>
              <a:rPr lang="en-US" dirty="0" smtClean="0"/>
              <a:t>Large DM (LSP) </a:t>
            </a:r>
            <a:r>
              <a:rPr lang="en-US" u="sng" dirty="0" smtClean="0"/>
              <a:t>annihilation</a:t>
            </a:r>
            <a:r>
              <a:rPr lang="en-US" dirty="0" smtClean="0"/>
              <a:t> cross section</a:t>
            </a:r>
          </a:p>
          <a:p>
            <a:r>
              <a:rPr lang="en-US" dirty="0" smtClean="0"/>
              <a:t>required by DM constraints</a:t>
            </a:r>
          </a:p>
          <a:p>
            <a:r>
              <a:rPr lang="en-US" dirty="0" smtClean="0"/>
              <a:t>Huge restriction of parameter space </a:t>
            </a:r>
          </a:p>
          <a:p>
            <a:r>
              <a:rPr lang="en-US" dirty="0" smtClean="0"/>
              <a:t>in restrictive models 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5786446" y="5643578"/>
            <a:ext cx="1688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A-Funnel region at</a:t>
            </a:r>
          </a:p>
          <a:p>
            <a:r>
              <a:rPr lang="en-US" sz="1600" dirty="0" smtClean="0"/>
              <a:t>large tan beta</a:t>
            </a:r>
            <a:endParaRPr lang="en-US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0" y="2071678"/>
            <a:ext cx="4786314" cy="12926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 common boson mass at GUT scale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1/2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 common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fermion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mass at GUT scale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tan 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  ratio of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higgs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vacuum expectation values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4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  common GUT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trilinear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coupling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μ :  sign of Higgs potential parameter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4"/>
          <p:cNvSpPr/>
          <p:nvPr/>
        </p:nvSpPr>
        <p:spPr>
          <a:xfrm>
            <a:off x="214282" y="3357562"/>
            <a:ext cx="8643998" cy="21145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2024" tIns="192024" rIns="192024" bIns="192024" numCol="1" spcCol="1270" anchor="t" anchorCtr="1">
            <a:noAutofit/>
          </a:bodyPr>
          <a:lstStyle/>
          <a:p>
            <a:pPr lvl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SUSY and the LHC : </a:t>
            </a:r>
            <a:r>
              <a:rPr lang="en-US" dirty="0" smtClean="0">
                <a:solidFill>
                  <a:schemeClr val="accent3"/>
                </a:solidFill>
              </a:rPr>
              <a:t>Signal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4" name="Textfeld 13"/>
          <p:cNvSpPr txBox="1"/>
          <p:nvPr/>
        </p:nvSpPr>
        <p:spPr>
          <a:xfrm>
            <a:off x="357158" y="1785926"/>
            <a:ext cx="3193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R-Parity is conserved then SUSY particles are </a:t>
            </a:r>
          </a:p>
          <a:p>
            <a:r>
              <a:rPr lang="en-US" sz="2400" dirty="0" smtClean="0"/>
              <a:t>pair produced</a:t>
            </a:r>
          </a:p>
        </p:txBody>
      </p:sp>
      <p:sp>
        <p:nvSpPr>
          <p:cNvPr id="11" name="Rechteck 10"/>
          <p:cNvSpPr/>
          <p:nvPr/>
        </p:nvSpPr>
        <p:spPr>
          <a:xfrm>
            <a:off x="214282" y="3071810"/>
            <a:ext cx="70723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LHC:</a:t>
            </a:r>
          </a:p>
          <a:p>
            <a:r>
              <a:rPr lang="en-US" sz="2400" i="1" dirty="0" smtClean="0"/>
              <a:t>Due to strong force dominant</a:t>
            </a:r>
          </a:p>
          <a:p>
            <a:r>
              <a:rPr lang="en-US" sz="2400" i="1" dirty="0" smtClean="0"/>
              <a:t> production of </a:t>
            </a:r>
            <a:r>
              <a:rPr lang="en-US" sz="2400" b="1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squarks</a:t>
            </a:r>
            <a:r>
              <a:rPr lang="en-US" sz="2400" i="1" dirty="0" smtClean="0"/>
              <a:t> and </a:t>
            </a:r>
            <a:r>
              <a:rPr lang="en-US" sz="2400" b="1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gluinos</a:t>
            </a:r>
            <a:r>
              <a:rPr lang="en-US" sz="2400" i="1" dirty="0" smtClean="0"/>
              <a:t> (if not too heavy)</a:t>
            </a:r>
          </a:p>
          <a:p>
            <a:r>
              <a:rPr lang="en-US" sz="2400" i="1" dirty="0" smtClean="0"/>
              <a:t>Cascade decay to lighter SUSY particles </a:t>
            </a:r>
          </a:p>
          <a:p>
            <a:r>
              <a:rPr lang="en-US" sz="2400" i="1" dirty="0" smtClean="0"/>
              <a:t>and finally the lightest SUSY particle (LSP)</a:t>
            </a:r>
          </a:p>
        </p:txBody>
      </p: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4000496" y="1643050"/>
            <a:ext cx="4953000" cy="2425646"/>
            <a:chOff x="304800" y="3505200"/>
            <a:chExt cx="4953000" cy="2425150"/>
          </a:xfrm>
        </p:grpSpPr>
        <p:grpSp>
          <p:nvGrpSpPr>
            <p:cNvPr id="19" name="Group 86"/>
            <p:cNvGrpSpPr>
              <a:grpSpLocks/>
            </p:cNvGrpSpPr>
            <p:nvPr/>
          </p:nvGrpSpPr>
          <p:grpSpPr bwMode="auto">
            <a:xfrm>
              <a:off x="304800" y="3505200"/>
              <a:ext cx="4953000" cy="1828800"/>
              <a:chOff x="96" y="2112"/>
              <a:chExt cx="3120" cy="1152"/>
            </a:xfrm>
          </p:grpSpPr>
          <p:grpSp>
            <p:nvGrpSpPr>
              <p:cNvPr id="22" name="Group 65"/>
              <p:cNvGrpSpPr>
                <a:grpSpLocks/>
              </p:cNvGrpSpPr>
              <p:nvPr/>
            </p:nvGrpSpPr>
            <p:grpSpPr bwMode="auto">
              <a:xfrm>
                <a:off x="96" y="2112"/>
                <a:ext cx="3120" cy="1152"/>
                <a:chOff x="192" y="2304"/>
                <a:chExt cx="3120" cy="1152"/>
              </a:xfrm>
            </p:grpSpPr>
            <p:sp>
              <p:nvSpPr>
                <p:cNvPr id="24" name="Rectangle 64"/>
                <p:cNvSpPr>
                  <a:spLocks noChangeArrowheads="1"/>
                </p:cNvSpPr>
                <p:nvPr/>
              </p:nvSpPr>
              <p:spPr bwMode="auto">
                <a:xfrm>
                  <a:off x="192" y="2304"/>
                  <a:ext cx="3120" cy="1152"/>
                </a:xfrm>
                <a:prstGeom prst="rect">
                  <a:avLst/>
                </a:prstGeom>
                <a:solidFill>
                  <a:srgbClr val="33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de-DE"/>
                </a:p>
              </p:txBody>
            </p:sp>
            <p:grpSp>
              <p:nvGrpSpPr>
                <p:cNvPr id="25" name="Group 8"/>
                <p:cNvGrpSpPr>
                  <a:grpSpLocks noChangeAspect="1"/>
                </p:cNvGrpSpPr>
                <p:nvPr/>
              </p:nvGrpSpPr>
              <p:grpSpPr bwMode="auto">
                <a:xfrm>
                  <a:off x="240" y="2373"/>
                  <a:ext cx="3004" cy="1035"/>
                  <a:chOff x="197" y="1070"/>
                  <a:chExt cx="3163" cy="1090"/>
                </a:xfrm>
              </p:grpSpPr>
              <p:pic>
                <p:nvPicPr>
                  <p:cNvPr id="26" name="Picture 9" descr="figure_01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197" y="1070"/>
                    <a:ext cx="3163" cy="1090"/>
                  </a:xfrm>
                  <a:prstGeom prst="rect">
                    <a:avLst/>
                  </a:prstGeom>
                  <a:solidFill>
                    <a:srgbClr val="FFFFFF">
                      <a:shade val="85000"/>
                    </a:srgbClr>
                  </a:solidFill>
                  <a:ln w="190500" cap="rnd">
                    <a:solidFill>
                      <a:srgbClr val="FFFFFF"/>
                    </a:solidFill>
                  </a:ln>
                  <a:effectLst>
                    <a:outerShdw blurRad="50000" algn="tl" rotWithShape="0">
                      <a:srgbClr val="000000">
                        <a:alpha val="41000"/>
                      </a:srgbClr>
                    </a:outerShdw>
                  </a:effectLst>
                  <a:scene3d>
                    <a:camera prst="orthographicFront"/>
                    <a:lightRig rig="twoPt" dir="t">
                      <a:rot lat="0" lon="0" rev="7800000"/>
                    </a:lightRig>
                  </a:scene3d>
                  <a:sp3d contourW="6350">
                    <a:bevelT w="50800" h="16510"/>
                    <a:contourClr>
                      <a:srgbClr val="C0C0C0"/>
                    </a:contourClr>
                  </a:sp3d>
                </p:spPr>
              </p:pic>
              <p:graphicFrame>
                <p:nvGraphicFramePr>
                  <p:cNvPr id="27" name="Object 4"/>
                  <p:cNvGraphicFramePr>
                    <a:graphicFrameLocks noChangeAspect="1"/>
                  </p:cNvGraphicFramePr>
                  <p:nvPr/>
                </p:nvGraphicFramePr>
                <p:xfrm>
                  <a:off x="714" y="1170"/>
                  <a:ext cx="107" cy="17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291" name="Equation" r:id="rId5" imgW="101600" imgH="165100" progId="Equation.3">
                          <p:embed/>
                        </p:oleObj>
                      </mc:Choice>
                      <mc:Fallback>
                        <p:oleObj name="Equation" r:id="rId5" imgW="101600" imgH="165100" progId="Equation.3">
                          <p:embed/>
                          <p:pic>
                            <p:nvPicPr>
                              <p:cNvPr id="0" name="Object 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14" y="1170"/>
                                <a:ext cx="107" cy="174"/>
                              </a:xfrm>
                              <a:prstGeom prst="rect">
                                <a:avLst/>
                              </a:prstGeom>
                              <a:solidFill>
                                <a:srgbClr val="CCCC00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8" name="Object 5"/>
                  <p:cNvGraphicFramePr>
                    <a:graphicFrameLocks noChangeAspect="1"/>
                  </p:cNvGraphicFramePr>
                  <p:nvPr/>
                </p:nvGraphicFramePr>
                <p:xfrm>
                  <a:off x="1152" y="1554"/>
                  <a:ext cx="116" cy="19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292" name="Equation" r:id="rId7" imgW="101600" imgH="165100" progId="Equation.3">
                          <p:embed/>
                        </p:oleObj>
                      </mc:Choice>
                      <mc:Fallback>
                        <p:oleObj name="Equation" r:id="rId7" imgW="101600" imgH="165100" progId="Equation.3">
                          <p:embed/>
                          <p:pic>
                            <p:nvPicPr>
                              <p:cNvPr id="0" name="Object 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152" y="1554"/>
                                <a:ext cx="116" cy="190"/>
                              </a:xfrm>
                              <a:prstGeom prst="rect">
                                <a:avLst/>
                              </a:prstGeom>
                              <a:solidFill>
                                <a:srgbClr val="CCCC00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sp>
            <p:nvSpPr>
              <p:cNvPr id="23" name="Oval 84"/>
              <p:cNvSpPr>
                <a:spLocks noChangeArrowheads="1"/>
              </p:cNvSpPr>
              <p:nvPr/>
            </p:nvSpPr>
            <p:spPr bwMode="auto">
              <a:xfrm>
                <a:off x="2640" y="2400"/>
                <a:ext cx="336" cy="384"/>
              </a:xfrm>
              <a:prstGeom prst="ellips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/>
              </a:p>
            </p:txBody>
          </p:sp>
        </p:grpSp>
        <p:cxnSp>
          <p:nvCxnSpPr>
            <p:cNvPr id="20" name="Straight Arrow Connector 56"/>
            <p:cNvCxnSpPr>
              <a:cxnSpLocks noChangeShapeType="1"/>
            </p:cNvCxnSpPr>
            <p:nvPr/>
          </p:nvCxnSpPr>
          <p:spPr bwMode="auto">
            <a:xfrm rot="5400000" flipH="1" flipV="1">
              <a:off x="4114800" y="5076000"/>
              <a:ext cx="990600" cy="7620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21" name="TextBox 52"/>
            <p:cNvSpPr txBox="1">
              <a:spLocks noChangeArrowheads="1"/>
            </p:cNvSpPr>
            <p:nvPr/>
          </p:nvSpPr>
          <p:spPr bwMode="auto">
            <a:xfrm>
              <a:off x="4162452" y="5576479"/>
              <a:ext cx="495649" cy="353871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700" b="1" dirty="0" smtClean="0">
                  <a:solidFill>
                    <a:schemeClr val="bg1"/>
                  </a:solidFill>
                </a:rPr>
                <a:t>LSP</a:t>
              </a:r>
              <a:endParaRPr lang="en-US" sz="17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Rechteck 29"/>
          <p:cNvSpPr/>
          <p:nvPr/>
        </p:nvSpPr>
        <p:spPr>
          <a:xfrm>
            <a:off x="3929058" y="5000636"/>
            <a:ext cx="500062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FFC000"/>
                </a:solidFill>
                <a:sym typeface="Wingdings" pitchFamily="2" charset="2"/>
              </a:rPr>
              <a:t>Mass pattern in general SUSY unknown ! Searches need to be quite general and </a:t>
            </a:r>
          </a:p>
          <a:p>
            <a:r>
              <a:rPr lang="en-US" sz="2400" i="1" dirty="0" smtClean="0">
                <a:solidFill>
                  <a:srgbClr val="FFC000"/>
                </a:solidFill>
                <a:sym typeface="Wingdings" pitchFamily="2" charset="2"/>
              </a:rPr>
              <a:t>model-parameter-independent</a:t>
            </a:r>
            <a:endParaRPr lang="en-US" sz="2400" i="1" dirty="0" smtClean="0">
              <a:solidFill>
                <a:srgbClr val="FFC000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0" y="5286388"/>
            <a:ext cx="3571868" cy="1261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Similar conclusions /channels  </a:t>
            </a:r>
          </a:p>
          <a:p>
            <a:r>
              <a:rPr lang="en-US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For many other models</a:t>
            </a:r>
          </a:p>
          <a:p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( Universal Extra Dimension, </a:t>
            </a:r>
          </a:p>
          <a:p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ADD, Little Higgs,  ….)</a:t>
            </a:r>
            <a:endParaRPr lang="en-US" i="1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941" t="21009" r="2941" b="10677"/>
          <a:stretch>
            <a:fillRect/>
          </a:stretch>
        </p:blipFill>
        <p:spPr bwMode="auto">
          <a:xfrm>
            <a:off x="-32" y="1500174"/>
            <a:ext cx="9144064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0" y="0"/>
            <a:ext cx="9144000" cy="24314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LHC</a:t>
            </a:r>
            <a:r>
              <a:rPr lang="en-US" sz="2400" dirty="0" smtClean="0">
                <a:solidFill>
                  <a:schemeClr val="tx1"/>
                </a:solidFill>
              </a:rPr>
              <a:t> is a proton-proton (and lead nuclei) collider with  design centre-of-mass energy of 14 </a:t>
            </a:r>
            <a:r>
              <a:rPr lang="en-US" sz="2400" dirty="0" err="1" smtClean="0">
                <a:solidFill>
                  <a:schemeClr val="tx1"/>
                </a:solidFill>
              </a:rPr>
              <a:t>TeV</a:t>
            </a:r>
            <a:r>
              <a:rPr lang="en-US" sz="2400" dirty="0" smtClean="0">
                <a:solidFill>
                  <a:schemeClr val="tx1"/>
                </a:solidFill>
              </a:rPr>
              <a:t> and an instantaneous luminosity of </a:t>
            </a:r>
            <a:r>
              <a:rPr lang="en-US" sz="2000" dirty="0" smtClean="0">
                <a:solidFill>
                  <a:schemeClr val="tx1"/>
                </a:solidFill>
              </a:rPr>
              <a:t>10</a:t>
            </a:r>
            <a:r>
              <a:rPr lang="en-US" sz="2000" baseline="30000" dirty="0" smtClean="0">
                <a:solidFill>
                  <a:schemeClr val="tx1"/>
                </a:solidFill>
              </a:rPr>
              <a:t>34</a:t>
            </a:r>
            <a:r>
              <a:rPr lang="en-US" sz="2000" dirty="0" smtClean="0">
                <a:solidFill>
                  <a:schemeClr val="tx1"/>
                </a:solidFill>
              </a:rPr>
              <a:t> cm</a:t>
            </a:r>
            <a:r>
              <a:rPr lang="en-US" sz="2000" baseline="30000" dirty="0" smtClean="0">
                <a:solidFill>
                  <a:schemeClr val="tx1"/>
                </a:solidFill>
              </a:rPr>
              <a:t>-2</a:t>
            </a:r>
            <a:r>
              <a:rPr lang="en-US" sz="2000" dirty="0" smtClean="0">
                <a:solidFill>
                  <a:schemeClr val="tx1"/>
                </a:solidFill>
              </a:rPr>
              <a:t>s</a:t>
            </a:r>
            <a:r>
              <a:rPr lang="en-US" sz="2000" baseline="30000" dirty="0" smtClean="0">
                <a:solidFill>
                  <a:schemeClr val="tx1"/>
                </a:solidFill>
              </a:rPr>
              <a:t>-1</a:t>
            </a:r>
            <a:endParaRPr lang="en-US" sz="2400" baseline="30000" dirty="0" smtClean="0">
              <a:solidFill>
                <a:schemeClr val="tx1"/>
              </a:solidFill>
            </a:endParaRPr>
          </a:p>
          <a:p>
            <a:r>
              <a:rPr lang="en-US" sz="2400" dirty="0" smtClean="0"/>
              <a:t>The LHC is operating 2010-2012 at 7 </a:t>
            </a:r>
            <a:r>
              <a:rPr lang="en-US" sz="2400" dirty="0" err="1" smtClean="0"/>
              <a:t>TeV</a:t>
            </a:r>
            <a:r>
              <a:rPr lang="en-US" sz="2400" dirty="0" smtClean="0"/>
              <a:t> centre-of-mass energy</a:t>
            </a:r>
          </a:p>
          <a:p>
            <a:r>
              <a:rPr lang="en-US" sz="2400" dirty="0" smtClean="0"/>
              <a:t>and delivering an integrated luminosity of about 50 pb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in 2010</a:t>
            </a:r>
          </a:p>
          <a:p>
            <a:r>
              <a:rPr lang="en-US" sz="2400" dirty="0" smtClean="0"/>
              <a:t>and &gt; 1100 pb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in 2011 (delivered per experiment so far) with a peak luminosity of about </a:t>
            </a:r>
            <a:r>
              <a:rPr lang="en-US" sz="2000" dirty="0" smtClean="0"/>
              <a:t>1.25 </a:t>
            </a:r>
            <a:r>
              <a:rPr lang="en-US" sz="2000" dirty="0" smtClean="0">
                <a:solidFill>
                  <a:schemeClr val="tx1"/>
                </a:solidFill>
              </a:rPr>
              <a:t>10</a:t>
            </a:r>
            <a:r>
              <a:rPr lang="en-US" sz="2000" baseline="30000" dirty="0" smtClean="0">
                <a:solidFill>
                  <a:schemeClr val="tx1"/>
                </a:solidFill>
              </a:rPr>
              <a:t>33</a:t>
            </a:r>
            <a:r>
              <a:rPr lang="en-US" sz="2000" dirty="0" smtClean="0">
                <a:solidFill>
                  <a:schemeClr val="tx1"/>
                </a:solidFill>
              </a:rPr>
              <a:t> cm</a:t>
            </a:r>
            <a:r>
              <a:rPr lang="en-US" sz="2000" baseline="30000" dirty="0" smtClean="0">
                <a:solidFill>
                  <a:schemeClr val="tx1"/>
                </a:solidFill>
              </a:rPr>
              <a:t>-2</a:t>
            </a:r>
            <a:r>
              <a:rPr lang="en-US" sz="2000" dirty="0" smtClean="0">
                <a:solidFill>
                  <a:schemeClr val="tx1"/>
                </a:solidFill>
              </a:rPr>
              <a:t>s</a:t>
            </a:r>
            <a:r>
              <a:rPr lang="en-US" sz="2000" baseline="30000" dirty="0" smtClean="0">
                <a:solidFill>
                  <a:schemeClr val="tx1"/>
                </a:solidFill>
              </a:rPr>
              <a:t>-1 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2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3780000" cy="2286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ATLAS_Silver_White_M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00" y="1214422"/>
            <a:ext cx="3780000" cy="2286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hteck 6"/>
          <p:cNvSpPr/>
          <p:nvPr/>
        </p:nvSpPr>
        <p:spPr>
          <a:xfrm>
            <a:off x="2428860" y="6215082"/>
            <a:ext cx="485778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Both detectors  operational at high efficiency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42844" y="3643314"/>
            <a:ext cx="40719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Huge silicon detector (pixel and strips) </a:t>
            </a:r>
          </a:p>
          <a:p>
            <a:endParaRPr lang="en-US" i="1" dirty="0" smtClean="0"/>
          </a:p>
          <a:p>
            <a:r>
              <a:rPr lang="en-US" i="1" dirty="0" smtClean="0"/>
              <a:t>4 Tesla solenoid</a:t>
            </a:r>
          </a:p>
          <a:p>
            <a:r>
              <a:rPr lang="en-US" i="1" dirty="0" smtClean="0"/>
              <a:t>Crystal EM calorimeter:</a:t>
            </a:r>
            <a:r>
              <a:rPr lang="el-GR" sz="1600" i="1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de-DE" sz="1400" i="1" dirty="0" smtClean="0">
                <a:latin typeface="Arial" pitchFamily="34" charset="0"/>
                <a:cs typeface="Arial" pitchFamily="34" charset="0"/>
              </a:rPr>
              <a:t>(E)/E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~3%/√E + 0.003</a:t>
            </a:r>
            <a:endParaRPr lang="en-US" i="1" dirty="0" smtClean="0"/>
          </a:p>
          <a:p>
            <a:r>
              <a:rPr lang="en-US" i="1" dirty="0" smtClean="0"/>
              <a:t>Brass and </a:t>
            </a:r>
            <a:r>
              <a:rPr lang="en-US" i="1" dirty="0" err="1" smtClean="0"/>
              <a:t>scintillator</a:t>
            </a:r>
            <a:r>
              <a:rPr lang="en-US" i="1" dirty="0" smtClean="0"/>
              <a:t> had. Calorimeter:</a:t>
            </a:r>
          </a:p>
          <a:p>
            <a:r>
              <a:rPr lang="en-US" sz="1400" i="1" dirty="0" smtClean="0">
                <a:latin typeface="Arial" pitchFamily="34" charset="0"/>
                <a:cs typeface="Arial" pitchFamily="34" charset="0"/>
                <a:sym typeface="Symbol" charset="2"/>
              </a:rPr>
              <a:t>(E)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/E ~100%/</a:t>
            </a:r>
            <a:r>
              <a:rPr lang="en-US" sz="1400" i="1" dirty="0" smtClean="0">
                <a:latin typeface="Arial" pitchFamily="34" charset="0"/>
                <a:cs typeface="Arial" pitchFamily="34" charset="0"/>
                <a:sym typeface="Symbol" charset="2"/>
              </a:rPr>
              <a:t>E + 0.05</a:t>
            </a:r>
            <a:endParaRPr lang="en-US" sz="1600" i="1" dirty="0" smtClean="0"/>
          </a:p>
          <a:p>
            <a:r>
              <a:rPr lang="en-US" i="1" dirty="0" err="1" smtClean="0"/>
              <a:t>Muon</a:t>
            </a:r>
            <a:r>
              <a:rPr lang="en-US" i="1" dirty="0" smtClean="0"/>
              <a:t> Chambers: </a:t>
            </a:r>
            <a:r>
              <a:rPr lang="en-US" sz="1400" i="1" dirty="0" smtClean="0">
                <a:latin typeface="Arial" pitchFamily="34" charset="0"/>
                <a:cs typeface="Arial" pitchFamily="34" charset="0"/>
                <a:sym typeface="Symbol" charset="2"/>
              </a:rPr>
              <a:t>(p)/p &lt;10% at 1TeV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i="1" dirty="0" smtClean="0"/>
          </a:p>
          <a:p>
            <a:r>
              <a:rPr lang="en-US" i="1" dirty="0" smtClean="0"/>
              <a:t>Level 1 + higher level trigger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4571968" y="3643314"/>
            <a:ext cx="457203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Silicon detector (pixel and strips) </a:t>
            </a:r>
          </a:p>
          <a:p>
            <a:r>
              <a:rPr lang="en-US" i="1" dirty="0" smtClean="0"/>
              <a:t>and Transition Radiation Tracker (TRT)</a:t>
            </a:r>
          </a:p>
          <a:p>
            <a:r>
              <a:rPr lang="en-US" i="1" dirty="0" smtClean="0"/>
              <a:t>2 Tesla solenoid + barrel and </a:t>
            </a:r>
            <a:r>
              <a:rPr lang="en-US" i="1" dirty="0" err="1" smtClean="0"/>
              <a:t>endcap</a:t>
            </a:r>
            <a:r>
              <a:rPr lang="en-US" i="1" dirty="0" smtClean="0"/>
              <a:t> </a:t>
            </a:r>
            <a:r>
              <a:rPr lang="en-US" i="1" dirty="0" err="1" smtClean="0"/>
              <a:t>toroid</a:t>
            </a:r>
            <a:endParaRPr lang="en-US" i="1" dirty="0" smtClean="0"/>
          </a:p>
          <a:p>
            <a:r>
              <a:rPr lang="en-US" i="1" dirty="0" err="1" smtClean="0"/>
              <a:t>Em</a:t>
            </a:r>
            <a:r>
              <a:rPr lang="en-US" i="1" dirty="0" smtClean="0"/>
              <a:t>. calorimeter (</a:t>
            </a:r>
            <a:r>
              <a:rPr lang="en-US" i="1" dirty="0" err="1" smtClean="0"/>
              <a:t>PB+Lar</a:t>
            </a:r>
            <a:r>
              <a:rPr lang="en-US" i="1" dirty="0" smtClean="0"/>
              <a:t>)</a:t>
            </a:r>
            <a:r>
              <a:rPr lang="es-ES_tradnl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:</a:t>
            </a:r>
            <a:r>
              <a:rPr lang="el-GR" sz="1400" i="1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de-DE" sz="1400" i="1" dirty="0" smtClean="0">
                <a:latin typeface="Arial" pitchFamily="34" charset="0"/>
                <a:cs typeface="Arial" pitchFamily="34" charset="0"/>
              </a:rPr>
              <a:t>(E)/E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~10%/√E+0.007</a:t>
            </a:r>
            <a:endParaRPr lang="en-US" sz="1600" i="1" dirty="0" smtClean="0"/>
          </a:p>
          <a:p>
            <a:r>
              <a:rPr lang="en-US" i="1" dirty="0" err="1" smtClean="0"/>
              <a:t>Hadronic</a:t>
            </a:r>
            <a:r>
              <a:rPr lang="en-US" i="1" dirty="0" smtClean="0"/>
              <a:t> calorimeter (Iron Tile + </a:t>
            </a:r>
            <a:r>
              <a:rPr lang="en-US" i="1" dirty="0" err="1" smtClean="0"/>
              <a:t>Scint</a:t>
            </a:r>
            <a:r>
              <a:rPr lang="en-US" i="1" dirty="0" smtClean="0"/>
              <a:t>., </a:t>
            </a:r>
          </a:p>
          <a:p>
            <a:r>
              <a:rPr lang="en-US" i="1" dirty="0" smtClean="0"/>
              <a:t>Cu +</a:t>
            </a:r>
            <a:r>
              <a:rPr lang="en-US" i="1" dirty="0" err="1" smtClean="0"/>
              <a:t>Lar</a:t>
            </a:r>
            <a:r>
              <a:rPr lang="en-US" i="1" dirty="0" smtClean="0"/>
              <a:t>): </a:t>
            </a:r>
            <a:r>
              <a:rPr lang="en-US" sz="1400" i="1" dirty="0" smtClean="0">
                <a:latin typeface="Arial" pitchFamily="34" charset="0"/>
                <a:cs typeface="Arial" pitchFamily="34" charset="0"/>
                <a:sym typeface="Symbol" charset="2"/>
              </a:rPr>
              <a:t>(E)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/E~50%/</a:t>
            </a:r>
            <a:r>
              <a:rPr lang="en-US" sz="1400" i="1" dirty="0" smtClean="0">
                <a:latin typeface="Arial" pitchFamily="34" charset="0"/>
                <a:cs typeface="Arial" pitchFamily="34" charset="0"/>
                <a:sym typeface="Symbol" charset="2"/>
              </a:rPr>
              <a:t>E+0.03  </a:t>
            </a:r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i="1" dirty="0" err="1" smtClean="0"/>
              <a:t>Muon</a:t>
            </a:r>
            <a:r>
              <a:rPr lang="en-US" i="1" dirty="0" smtClean="0"/>
              <a:t> Chambers (Drift Tubes):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Symbol" charset="2"/>
              </a:rPr>
              <a:t> </a:t>
            </a:r>
            <a:r>
              <a:rPr lang="en-US" sz="1400" i="1" dirty="0" smtClean="0">
                <a:latin typeface="Arial" pitchFamily="34" charset="0"/>
                <a:cs typeface="Arial" pitchFamily="34" charset="0"/>
                <a:sym typeface="Symbol" charset="2"/>
              </a:rPr>
              <a:t>(p)/p &lt;10% at 1TeV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  </a:t>
            </a:r>
            <a:endParaRPr lang="en-US" sz="16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i="1" dirty="0" smtClean="0">
                <a:cs typeface="Arial" pitchFamily="34" charset="0"/>
              </a:rPr>
              <a:t>3 level trigger system </a:t>
            </a:r>
            <a:endParaRPr lang="en-US" sz="2000" i="1" dirty="0" smtClean="0"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714876" y="1214422"/>
            <a:ext cx="1013419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/>
            <a:r>
              <a:rPr lang="es-ES_tradnl" sz="1600" dirty="0" smtClean="0">
                <a:solidFill>
                  <a:schemeClr val="tx2"/>
                </a:solidFill>
              </a:rPr>
              <a:t>25*44 m</a:t>
            </a:r>
          </a:p>
          <a:p>
            <a:pPr eaLnBrk="0" hangingPunct="0"/>
            <a:r>
              <a:rPr lang="es-ES_tradnl" sz="1600" dirty="0" smtClean="0">
                <a:solidFill>
                  <a:schemeClr val="tx2"/>
                </a:solidFill>
              </a:rPr>
              <a:t>7000 tons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500430" y="1214422"/>
            <a:ext cx="112723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15*21 m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14500 tons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1071546"/>
            <a:ext cx="3286125" cy="30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071546"/>
            <a:ext cx="3124200" cy="27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feld 12"/>
          <p:cNvSpPr txBox="1"/>
          <p:nvPr/>
        </p:nvSpPr>
        <p:spPr>
          <a:xfrm>
            <a:off x="0" y="6257836"/>
            <a:ext cx="16834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Resolutions might be</a:t>
            </a:r>
          </a:p>
          <a:p>
            <a:r>
              <a:rPr lang="en-US" sz="1100" dirty="0" smtClean="0"/>
              <a:t> measured in different </a:t>
            </a:r>
          </a:p>
          <a:p>
            <a:r>
              <a:rPr lang="en-US" sz="1100" dirty="0" smtClean="0"/>
              <a:t>experimental environments</a:t>
            </a:r>
            <a:endParaRPr lang="en-US" sz="1100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642910" y="0"/>
            <a:ext cx="8153400" cy="990600"/>
          </a:xfrm>
        </p:spPr>
        <p:txBody>
          <a:bodyPr/>
          <a:lstStyle/>
          <a:p>
            <a:r>
              <a:rPr lang="en-US" dirty="0" smtClean="0"/>
              <a:t>CMS                   and         ATLAS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 and event display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0" y="0"/>
            <a:ext cx="1285852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</a:t>
            </a:r>
          </a:p>
          <a:p>
            <a:pPr algn="ctr"/>
            <a:r>
              <a:rPr lang="en-US" dirty="0" smtClean="0"/>
              <a:t>found in signal region </a:t>
            </a:r>
          </a:p>
          <a:p>
            <a:pPr algn="ctr"/>
            <a:r>
              <a:rPr lang="en-US" dirty="0" smtClean="0"/>
              <a:t>of jet+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endParaRPr lang="en-US" dirty="0" smtClean="0"/>
          </a:p>
          <a:p>
            <a:pPr algn="ctr"/>
            <a:r>
              <a:rPr lang="en-US" dirty="0" smtClean="0"/>
              <a:t>Analysis</a:t>
            </a:r>
          </a:p>
          <a:p>
            <a:pPr algn="ctr"/>
            <a:r>
              <a:rPr lang="en-US" dirty="0" smtClean="0"/>
              <a:t>in 2010 data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-16"/>
            <a:ext cx="7858148" cy="685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hteck 6"/>
          <p:cNvSpPr/>
          <p:nvPr/>
        </p:nvSpPr>
        <p:spPr>
          <a:xfrm>
            <a:off x="0" y="0"/>
            <a:ext cx="892971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/>
              <a:t>3 jets with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of approximately 400 </a:t>
            </a:r>
            <a:r>
              <a:rPr lang="en-US" sz="1600" dirty="0" err="1" smtClean="0"/>
              <a:t>GeV</a:t>
            </a:r>
            <a:r>
              <a:rPr lang="en-US" sz="1600" dirty="0" smtClean="0"/>
              <a:t>, 120 </a:t>
            </a:r>
            <a:r>
              <a:rPr lang="en-US" sz="1600" dirty="0" err="1" smtClean="0"/>
              <a:t>GeV</a:t>
            </a:r>
            <a:r>
              <a:rPr lang="en-US" sz="1600" dirty="0" smtClean="0"/>
              <a:t>, 60 </a:t>
            </a:r>
            <a:r>
              <a:rPr lang="en-US" sz="1600" dirty="0" err="1" smtClean="0"/>
              <a:t>GeV</a:t>
            </a:r>
            <a:r>
              <a:rPr lang="en-US" sz="1600" dirty="0" smtClean="0"/>
              <a:t> and </a:t>
            </a:r>
            <a:r>
              <a:rPr lang="en-US" sz="1600" dirty="0" err="1" smtClean="0"/>
              <a:t>E</a:t>
            </a:r>
            <a:r>
              <a:rPr lang="en-US" sz="1600" baseline="-25000" dirty="0" err="1" smtClean="0"/>
              <a:t>t</a:t>
            </a:r>
            <a:r>
              <a:rPr lang="en-US" sz="1600" baseline="30000" dirty="0" err="1" smtClean="0"/>
              <a:t>miss</a:t>
            </a:r>
            <a:r>
              <a:rPr lang="en-US" sz="1600" baseline="30000" dirty="0" smtClean="0"/>
              <a:t>  </a:t>
            </a:r>
            <a:r>
              <a:rPr lang="en-US" sz="1600" dirty="0" smtClean="0"/>
              <a:t>of approximately 420 </a:t>
            </a:r>
            <a:r>
              <a:rPr lang="en-US" sz="1600" dirty="0" err="1" smtClean="0"/>
              <a:t>GeV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Searches presented today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500166" y="1643050"/>
            <a:ext cx="9013621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Supersymmetry</a:t>
            </a:r>
            <a:r>
              <a:rPr lang="en-US" sz="2000" b="1" dirty="0" smtClean="0"/>
              <a:t>: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Jets + lepton + </a:t>
            </a:r>
            <a:r>
              <a:rPr lang="en-US" sz="2000" b="1" dirty="0" err="1" smtClean="0">
                <a:solidFill>
                  <a:srgbClr val="FFFF00"/>
                </a:solidFill>
              </a:rPr>
              <a:t>E</a:t>
            </a:r>
            <a:r>
              <a:rPr lang="en-US" sz="2000" b="1" baseline="-25000" dirty="0" err="1" smtClean="0">
                <a:solidFill>
                  <a:srgbClr val="FFFF00"/>
                </a:solidFill>
              </a:rPr>
              <a:t>t</a:t>
            </a:r>
            <a:r>
              <a:rPr lang="en-US" sz="2000" b="1" baseline="30000" dirty="0" err="1" smtClean="0">
                <a:solidFill>
                  <a:srgbClr val="FFFF00"/>
                </a:solidFill>
              </a:rPr>
              <a:t>miss</a:t>
            </a:r>
            <a:r>
              <a:rPr lang="en-US" sz="2000" b="1" baseline="30000" dirty="0" smtClean="0">
                <a:solidFill>
                  <a:srgbClr val="FFFF00"/>
                </a:solidFill>
              </a:rPr>
              <a:t>    </a:t>
            </a:r>
            <a:r>
              <a:rPr lang="en-US" sz="2000" b="1" dirty="0" smtClean="0">
                <a:solidFill>
                  <a:srgbClr val="FFFF00"/>
                </a:solidFill>
              </a:rPr>
              <a:t>  (2010 data published PRL, 2011 prelim.)</a:t>
            </a:r>
            <a:endParaRPr lang="en-US" sz="2000" b="1" baseline="30000" dirty="0" smtClean="0">
              <a:solidFill>
                <a:srgbClr val="FFFF00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Jets + </a:t>
            </a:r>
            <a:r>
              <a:rPr lang="en-US" sz="2000" b="1" dirty="0" err="1" smtClean="0">
                <a:solidFill>
                  <a:srgbClr val="FFFF00"/>
                </a:solidFill>
              </a:rPr>
              <a:t>E</a:t>
            </a:r>
            <a:r>
              <a:rPr lang="en-US" sz="2000" b="1" baseline="-25000" dirty="0" err="1" smtClean="0">
                <a:solidFill>
                  <a:srgbClr val="FFFF00"/>
                </a:solidFill>
              </a:rPr>
              <a:t>t</a:t>
            </a:r>
            <a:r>
              <a:rPr lang="en-US" sz="2000" b="1" baseline="30000" dirty="0" err="1" smtClean="0">
                <a:solidFill>
                  <a:srgbClr val="FFFF00"/>
                </a:solidFill>
              </a:rPr>
              <a:t>miss</a:t>
            </a:r>
            <a:r>
              <a:rPr lang="en-US" sz="2000" b="1" dirty="0" smtClean="0">
                <a:solidFill>
                  <a:srgbClr val="FFFF00"/>
                </a:solidFill>
              </a:rPr>
              <a:t>                     (2010 data published PLB, 2011 prelim.)                                       </a:t>
            </a:r>
          </a:p>
          <a:p>
            <a:r>
              <a:rPr lang="en-US" dirty="0" smtClean="0"/>
              <a:t>Jets + b-tag +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            (accepted)                                        </a:t>
            </a:r>
          </a:p>
          <a:p>
            <a:r>
              <a:rPr lang="en-US" dirty="0" err="1" smtClean="0"/>
              <a:t>Dilepton</a:t>
            </a:r>
            <a:r>
              <a:rPr lang="en-US" dirty="0" smtClean="0"/>
              <a:t> +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                 (accepted)                                             </a:t>
            </a:r>
          </a:p>
          <a:p>
            <a:r>
              <a:rPr lang="en-US" dirty="0" smtClean="0"/>
              <a:t>e mu                                     (accepted)                                                      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Slow Moving Particle         (accepted)</a:t>
            </a:r>
          </a:p>
          <a:p>
            <a:r>
              <a:rPr lang="en-US" dirty="0" smtClean="0"/>
              <a:t>… other channels in preparation</a:t>
            </a:r>
          </a:p>
          <a:p>
            <a:endParaRPr lang="en-US" b="1" dirty="0" smtClean="0"/>
          </a:p>
          <a:p>
            <a:r>
              <a:rPr lang="en-US" b="1" dirty="0" smtClean="0"/>
              <a:t>Exotics: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generation </a:t>
            </a:r>
            <a:r>
              <a:rPr lang="en-US" dirty="0" err="1" smtClean="0"/>
              <a:t>Leptoquarks</a:t>
            </a:r>
            <a:endParaRPr lang="en-US" dirty="0" smtClean="0"/>
          </a:p>
          <a:p>
            <a:r>
              <a:rPr lang="en-US" dirty="0" smtClean="0"/>
              <a:t>High mass </a:t>
            </a:r>
            <a:r>
              <a:rPr lang="en-US" dirty="0" err="1" smtClean="0"/>
              <a:t>dilepton</a:t>
            </a:r>
            <a:r>
              <a:rPr lang="en-US" dirty="0" smtClean="0"/>
              <a:t> resonances and contact interactions</a:t>
            </a:r>
          </a:p>
          <a:p>
            <a:r>
              <a:rPr lang="en-US" dirty="0" smtClean="0"/>
              <a:t>Dijet resonances</a:t>
            </a:r>
          </a:p>
          <a:p>
            <a:r>
              <a:rPr lang="en-US" dirty="0" smtClean="0"/>
              <a:t>W’ …</a:t>
            </a:r>
          </a:p>
          <a:p>
            <a:endParaRPr lang="en-US" b="1" dirty="0" smtClean="0"/>
          </a:p>
          <a:p>
            <a:r>
              <a:rPr lang="en-US" b="1" dirty="0" smtClean="0"/>
              <a:t>Higgs:</a:t>
            </a:r>
          </a:p>
          <a:p>
            <a:r>
              <a:rPr lang="en-US" dirty="0" smtClean="0"/>
              <a:t>SM Higgs limits </a:t>
            </a:r>
          </a:p>
          <a:p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6286512" y="2786058"/>
            <a:ext cx="2378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Similar list of channels </a:t>
            </a:r>
          </a:p>
          <a:p>
            <a:r>
              <a:rPr lang="en-US" i="1" dirty="0" smtClean="0"/>
              <a:t>studied in CMS</a:t>
            </a:r>
            <a:endParaRPr lang="en-US" i="1" dirty="0"/>
          </a:p>
        </p:txBody>
      </p:sp>
      <p:sp>
        <p:nvSpPr>
          <p:cNvPr id="9" name="Textfeld 8"/>
          <p:cNvSpPr txBox="1"/>
          <p:nvPr/>
        </p:nvSpPr>
        <p:spPr>
          <a:xfrm>
            <a:off x="142844" y="2214554"/>
            <a:ext cx="1164101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Accepted/</a:t>
            </a:r>
          </a:p>
          <a:p>
            <a:r>
              <a:rPr lang="en-US" dirty="0" smtClean="0"/>
              <a:t>Published</a:t>
            </a:r>
          </a:p>
          <a:p>
            <a:r>
              <a:rPr lang="en-US" dirty="0" smtClean="0"/>
              <a:t>ATLAS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with 2010</a:t>
            </a:r>
          </a:p>
          <a:p>
            <a:r>
              <a:rPr lang="en-US" dirty="0" smtClean="0"/>
              <a:t>luminosity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5072066" y="5857892"/>
            <a:ext cx="353603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This talk concentrates on ATLAS</a:t>
            </a:r>
          </a:p>
          <a:p>
            <a:r>
              <a:rPr lang="en-US" dirty="0" smtClean="0"/>
              <a:t>results, CMS shown for comparison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model - signal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571472" y="1142984"/>
            <a:ext cx="5584407" cy="132343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Signal region </a:t>
            </a:r>
          </a:p>
          <a:p>
            <a:r>
              <a:rPr lang="en-US" sz="2000" dirty="0" smtClean="0"/>
              <a:t>Predict to see new physics at :</a:t>
            </a:r>
          </a:p>
          <a:p>
            <a:pPr>
              <a:buFontTx/>
              <a:buChar char="-"/>
            </a:pPr>
            <a:r>
              <a:rPr lang="en-US" sz="2000" dirty="0" smtClean="0"/>
              <a:t>Large mass scale (masses beyond </a:t>
            </a:r>
            <a:r>
              <a:rPr lang="en-US" sz="2000" dirty="0" err="1" smtClean="0"/>
              <a:t>tevatron</a:t>
            </a:r>
            <a:r>
              <a:rPr lang="en-US" sz="2000" dirty="0" smtClean="0"/>
              <a:t> reach)</a:t>
            </a:r>
          </a:p>
          <a:p>
            <a:pPr>
              <a:buFontTx/>
              <a:buChar char="-"/>
            </a:pPr>
            <a:r>
              <a:rPr lang="en-US" sz="2000" dirty="0" smtClean="0"/>
              <a:t> Large missing transverse momentum (</a:t>
            </a:r>
            <a:r>
              <a:rPr lang="en-US" sz="2000" dirty="0" err="1" smtClean="0"/>
              <a:t>neutralinos</a:t>
            </a:r>
            <a:r>
              <a:rPr lang="en-US" sz="2000" dirty="0" smtClean="0"/>
              <a:t>!)</a:t>
            </a:r>
            <a:endParaRPr lang="en-US" sz="200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4500562" y="4786322"/>
            <a:ext cx="1778042" cy="1778042"/>
            <a:chOff x="5100577" y="2007488"/>
            <a:chExt cx="1778042" cy="1778042"/>
          </a:xfrm>
        </p:grpSpPr>
        <p:sp>
          <p:nvSpPr>
            <p:cNvPr id="9" name="Ellipse 8"/>
            <p:cNvSpPr/>
            <p:nvPr/>
          </p:nvSpPr>
          <p:spPr>
            <a:xfrm>
              <a:off x="5100577" y="2007488"/>
              <a:ext cx="1778042" cy="177804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10" name="Ellipse 4"/>
            <p:cNvSpPr/>
            <p:nvPr/>
          </p:nvSpPr>
          <p:spPr>
            <a:xfrm>
              <a:off x="5360965" y="2267876"/>
              <a:ext cx="1257266" cy="1257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i="0" kern="1200" dirty="0" smtClean="0">
                  <a:solidFill>
                    <a:srgbClr val="FFFF00"/>
                  </a:solidFill>
                </a:rPr>
                <a:t>Signal region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(QCD, W, Z, top)</a:t>
              </a:r>
              <a:endParaRPr lang="en-US" sz="19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model - signal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571472" y="1142984"/>
            <a:ext cx="5584407" cy="132343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Signal region </a:t>
            </a:r>
          </a:p>
          <a:p>
            <a:r>
              <a:rPr lang="en-US" sz="2000" dirty="0" smtClean="0"/>
              <a:t>Predict to see new physics at :</a:t>
            </a:r>
          </a:p>
          <a:p>
            <a:pPr>
              <a:buFontTx/>
              <a:buChar char="-"/>
            </a:pPr>
            <a:r>
              <a:rPr lang="en-US" sz="2000" dirty="0" smtClean="0"/>
              <a:t>Large mass scale (masses beyond </a:t>
            </a:r>
            <a:r>
              <a:rPr lang="en-US" sz="2000" dirty="0" err="1" smtClean="0"/>
              <a:t>tevatron</a:t>
            </a:r>
            <a:r>
              <a:rPr lang="en-US" sz="2000" dirty="0" smtClean="0"/>
              <a:t> reach)</a:t>
            </a:r>
          </a:p>
          <a:p>
            <a:pPr>
              <a:buFontTx/>
              <a:buChar char="-"/>
            </a:pPr>
            <a:r>
              <a:rPr lang="en-US" sz="2000" dirty="0" smtClean="0"/>
              <a:t> Large missing transverse momentum (</a:t>
            </a:r>
            <a:r>
              <a:rPr lang="en-US" sz="2000" dirty="0" err="1" smtClean="0"/>
              <a:t>neutralinos</a:t>
            </a:r>
            <a:r>
              <a:rPr lang="en-US" sz="2000" dirty="0" smtClean="0"/>
              <a:t>!)</a:t>
            </a:r>
            <a:endParaRPr lang="en-US" sz="2000" dirty="0"/>
          </a:p>
        </p:txBody>
      </p:sp>
      <p:grpSp>
        <p:nvGrpSpPr>
          <p:cNvPr id="4" name="Gruppieren 7"/>
          <p:cNvGrpSpPr/>
          <p:nvPr/>
        </p:nvGrpSpPr>
        <p:grpSpPr>
          <a:xfrm>
            <a:off x="4500562" y="4786322"/>
            <a:ext cx="1778042" cy="1778042"/>
            <a:chOff x="5100577" y="2007488"/>
            <a:chExt cx="1778042" cy="1778042"/>
          </a:xfrm>
        </p:grpSpPr>
        <p:sp>
          <p:nvSpPr>
            <p:cNvPr id="9" name="Ellipse 8"/>
            <p:cNvSpPr/>
            <p:nvPr/>
          </p:nvSpPr>
          <p:spPr>
            <a:xfrm>
              <a:off x="5100577" y="2007488"/>
              <a:ext cx="1778042" cy="177804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10" name="Ellipse 4"/>
            <p:cNvSpPr/>
            <p:nvPr/>
          </p:nvSpPr>
          <p:spPr>
            <a:xfrm>
              <a:off x="5360965" y="2267876"/>
              <a:ext cx="1257266" cy="1257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i="0" kern="1200" dirty="0" smtClean="0">
                  <a:solidFill>
                    <a:srgbClr val="FFFF00"/>
                  </a:solidFill>
                </a:rPr>
                <a:t>Signal region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>
                  <a:solidFill>
                    <a:srgbClr val="92D050"/>
                  </a:solidFill>
                </a:rPr>
                <a:t>(QCD, W, Z, top)</a:t>
              </a:r>
              <a:endParaRPr lang="en-US" sz="1900" kern="1200" dirty="0">
                <a:solidFill>
                  <a:srgbClr val="92D050"/>
                </a:solidFill>
              </a:endParaRPr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500034" y="3571876"/>
            <a:ext cx="408990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</a:rPr>
              <a:t>Background can be determined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via Monte Carlo simulation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of physics processes and 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a detailed detector simulation</a:t>
            </a:r>
          </a:p>
          <a:p>
            <a:endParaRPr lang="en-US" sz="2400" dirty="0" smtClean="0">
              <a:solidFill>
                <a:srgbClr val="92D050"/>
              </a:solidFill>
            </a:endParaRPr>
          </a:p>
          <a:p>
            <a:r>
              <a:rPr lang="en-US" sz="2400" dirty="0" smtClean="0">
                <a:solidFill>
                  <a:srgbClr val="92D050"/>
                </a:solidFill>
              </a:rPr>
              <a:t>However the simulation needs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to be validated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model - background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Diagramm 4"/>
          <p:cNvGraphicFramePr/>
          <p:nvPr/>
        </p:nvGraphicFramePr>
        <p:xfrm>
          <a:off x="-571536" y="2786058"/>
          <a:ext cx="11072890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571472" y="1142984"/>
            <a:ext cx="5584407" cy="132343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Signal region </a:t>
            </a:r>
          </a:p>
          <a:p>
            <a:r>
              <a:rPr lang="en-US" sz="2000" dirty="0" smtClean="0"/>
              <a:t>Predict to see new physics at :</a:t>
            </a:r>
          </a:p>
          <a:p>
            <a:pPr>
              <a:buFontTx/>
              <a:buChar char="-"/>
            </a:pPr>
            <a:r>
              <a:rPr lang="en-US" sz="2000" dirty="0" smtClean="0"/>
              <a:t>Large mass scale (masses beyond </a:t>
            </a:r>
            <a:r>
              <a:rPr lang="en-US" sz="2000" dirty="0" err="1" smtClean="0"/>
              <a:t>tevatron</a:t>
            </a:r>
            <a:r>
              <a:rPr lang="en-US" sz="2000" dirty="0" smtClean="0"/>
              <a:t> reach)</a:t>
            </a:r>
          </a:p>
          <a:p>
            <a:pPr>
              <a:buFontTx/>
              <a:buChar char="-"/>
            </a:pPr>
            <a:r>
              <a:rPr lang="en-US" sz="2000" dirty="0" smtClean="0"/>
              <a:t> Large missing transverse momentum (</a:t>
            </a:r>
            <a:r>
              <a:rPr lang="en-US" sz="2000" dirty="0" err="1" smtClean="0"/>
              <a:t>neutralinos</a:t>
            </a:r>
            <a:r>
              <a:rPr lang="en-US" sz="2000" dirty="0" smtClean="0"/>
              <a:t>!)</a:t>
            </a:r>
            <a:endParaRPr lang="en-US" sz="2000" dirty="0"/>
          </a:p>
        </p:txBody>
      </p:sp>
      <p:sp>
        <p:nvSpPr>
          <p:cNvPr id="6" name="Textfeld 5"/>
          <p:cNvSpPr txBox="1"/>
          <p:nvPr/>
        </p:nvSpPr>
        <p:spPr>
          <a:xfrm>
            <a:off x="0" y="2643182"/>
            <a:ext cx="3115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Before cuts </a:t>
            </a:r>
          </a:p>
          <a:p>
            <a:r>
              <a:rPr lang="en-US" sz="2000" b="1" dirty="0" smtClean="0"/>
              <a:t>(</a:t>
            </a:r>
            <a:r>
              <a:rPr lang="el-GR" sz="2000" b="1" dirty="0" smtClean="0">
                <a:latin typeface="Calibri"/>
              </a:rPr>
              <a:t>σ</a:t>
            </a:r>
            <a:r>
              <a:rPr lang="de-DE" sz="2000" b="1" dirty="0" smtClean="0">
                <a:latin typeface="Calibri"/>
              </a:rPr>
              <a:t> </a:t>
            </a:r>
            <a:r>
              <a:rPr lang="en-US" sz="2000" b="1" dirty="0" smtClean="0"/>
              <a:t>scales exp. with box size)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model - background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Diagramm 4"/>
          <p:cNvGraphicFramePr/>
          <p:nvPr/>
        </p:nvGraphicFramePr>
        <p:xfrm>
          <a:off x="-357222" y="2857496"/>
          <a:ext cx="11072890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571472" y="1142984"/>
            <a:ext cx="5584407" cy="132343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Signal region </a:t>
            </a:r>
          </a:p>
          <a:p>
            <a:r>
              <a:rPr lang="en-US" sz="2000" dirty="0" smtClean="0"/>
              <a:t>Predict to see new physics at :</a:t>
            </a:r>
          </a:p>
          <a:p>
            <a:pPr>
              <a:buFontTx/>
              <a:buChar char="-"/>
            </a:pPr>
            <a:r>
              <a:rPr lang="en-US" sz="2000" dirty="0" smtClean="0"/>
              <a:t>Large mass scale (masses beyond </a:t>
            </a:r>
            <a:r>
              <a:rPr lang="en-US" sz="2000" dirty="0" err="1" smtClean="0"/>
              <a:t>tevatron</a:t>
            </a:r>
            <a:r>
              <a:rPr lang="en-US" sz="2000" dirty="0" smtClean="0"/>
              <a:t> reach)</a:t>
            </a:r>
          </a:p>
          <a:p>
            <a:pPr>
              <a:buFontTx/>
              <a:buChar char="-"/>
            </a:pPr>
            <a:r>
              <a:rPr lang="en-US" sz="2000" dirty="0" smtClean="0"/>
              <a:t> Large missing transverse momentum (</a:t>
            </a:r>
            <a:r>
              <a:rPr lang="en-US" sz="2000" dirty="0" err="1" smtClean="0"/>
              <a:t>neutralinos</a:t>
            </a:r>
            <a:r>
              <a:rPr lang="en-US" sz="2000" dirty="0" smtClean="0"/>
              <a:t>!)</a:t>
            </a:r>
            <a:endParaRPr lang="en-US" sz="2000" dirty="0"/>
          </a:p>
        </p:txBody>
      </p:sp>
      <p:sp>
        <p:nvSpPr>
          <p:cNvPr id="6" name="Textfeld 5"/>
          <p:cNvSpPr txBox="1"/>
          <p:nvPr/>
        </p:nvSpPr>
        <p:spPr>
          <a:xfrm>
            <a:off x="285720" y="2714620"/>
            <a:ext cx="20727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After cuts </a:t>
            </a:r>
          </a:p>
          <a:p>
            <a:r>
              <a:rPr lang="en-US" sz="2000" b="1" dirty="0" smtClean="0"/>
              <a:t>(background</a:t>
            </a:r>
          </a:p>
          <a:p>
            <a:r>
              <a:rPr lang="en-US" sz="2000" b="1" dirty="0" smtClean="0"/>
              <a:t>  size scales with</a:t>
            </a:r>
          </a:p>
          <a:p>
            <a:r>
              <a:rPr lang="en-US" sz="2000" b="1" dirty="0" smtClean="0"/>
              <a:t>  box size linearly)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00034" y="2071678"/>
            <a:ext cx="8153400" cy="30003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900" dirty="0" smtClean="0"/>
              <a:t> Beyond the Standard Model ?</a:t>
            </a:r>
          </a:p>
          <a:p>
            <a:r>
              <a:rPr lang="en-US" sz="3900" dirty="0" smtClean="0"/>
              <a:t> </a:t>
            </a:r>
            <a:r>
              <a:rPr lang="en-US" sz="3900" b="1" dirty="0" smtClean="0">
                <a:solidFill>
                  <a:schemeClr val="bg1"/>
                </a:solidFill>
              </a:rPr>
              <a:t>The first ATLAS (CMS) SUSY results </a:t>
            </a:r>
          </a:p>
          <a:p>
            <a:r>
              <a:rPr lang="en-US" sz="3900" dirty="0" smtClean="0"/>
              <a:t> What have we learned ?</a:t>
            </a:r>
          </a:p>
          <a:p>
            <a:r>
              <a:rPr lang="en-US" sz="3900" dirty="0" smtClean="0"/>
              <a:t> A Summary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advTm="29984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model - control regions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Diagramm 4"/>
          <p:cNvGraphicFramePr/>
          <p:nvPr/>
        </p:nvGraphicFramePr>
        <p:xfrm>
          <a:off x="-928726" y="1643050"/>
          <a:ext cx="11072890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214414" y="5357826"/>
            <a:ext cx="730341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- Measure number of events in control selections</a:t>
            </a:r>
          </a:p>
          <a:p>
            <a:pPr>
              <a:buFontTx/>
              <a:buChar char="-"/>
            </a:pPr>
            <a:r>
              <a:rPr lang="en-US" sz="2000" dirty="0" smtClean="0"/>
              <a:t> Predict number of events in signal region via a fit to control regions</a:t>
            </a:r>
          </a:p>
          <a:p>
            <a:pPr>
              <a:buFontTx/>
              <a:buChar char="-"/>
            </a:pPr>
            <a:r>
              <a:rPr lang="en-US" sz="2000" dirty="0" smtClean="0"/>
              <a:t> Important : Test model and transfer functions</a:t>
            </a:r>
          </a:p>
          <a:p>
            <a:r>
              <a:rPr lang="en-US" sz="2000" dirty="0" smtClean="0"/>
              <a:t>                       (e.g. by alternative control regions or methods)</a:t>
            </a:r>
            <a:endParaRPr lang="en-US" sz="2000" dirty="0"/>
          </a:p>
        </p:txBody>
      </p:sp>
      <p:sp>
        <p:nvSpPr>
          <p:cNvPr id="7" name="Textfeld 6"/>
          <p:cNvSpPr txBox="1"/>
          <p:nvPr/>
        </p:nvSpPr>
        <p:spPr>
          <a:xfrm rot="197758">
            <a:off x="4009541" y="3126154"/>
            <a:ext cx="190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Transfer functions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+ lepton +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>
          <a:xfrm>
            <a:off x="0" y="1571612"/>
            <a:ext cx="5429256" cy="371477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Expected to be less effected by potentially “dangerous” QCD background, main background </a:t>
            </a:r>
            <a:r>
              <a:rPr lang="en-US" sz="2400" b="1" dirty="0" smtClean="0">
                <a:solidFill>
                  <a:srgbClr val="00B0F0"/>
                </a:solidFill>
              </a:rPr>
              <a:t>W</a:t>
            </a:r>
            <a:r>
              <a:rPr lang="en-US" sz="2400" dirty="0" smtClean="0"/>
              <a:t> and </a:t>
            </a:r>
            <a:r>
              <a:rPr lang="en-US" sz="2400" b="1" dirty="0" smtClean="0">
                <a:solidFill>
                  <a:srgbClr val="92D050"/>
                </a:solidFill>
              </a:rPr>
              <a:t>top pairs</a:t>
            </a:r>
          </a:p>
          <a:p>
            <a:r>
              <a:rPr lang="en-US" sz="2400" dirty="0" smtClean="0"/>
              <a:t>Analysis cuts follow quite closely previous ATLAS MC studies </a:t>
            </a:r>
            <a:r>
              <a:rPr lang="en-US" sz="2200" dirty="0" smtClean="0"/>
              <a:t>(work between 2006-2009)</a:t>
            </a:r>
            <a:endParaRPr lang="en-US" sz="2400" dirty="0" smtClean="0"/>
          </a:p>
          <a:p>
            <a:r>
              <a:rPr lang="en-US" sz="2400" dirty="0" smtClean="0"/>
              <a:t>1 electron or </a:t>
            </a:r>
            <a:r>
              <a:rPr lang="en-US" sz="2400" dirty="0" err="1" smtClean="0"/>
              <a:t>muon</a:t>
            </a:r>
            <a:r>
              <a:rPr lang="en-US" sz="2400" dirty="0" smtClean="0"/>
              <a:t> with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&gt;20 </a:t>
            </a:r>
            <a:r>
              <a:rPr lang="en-US" sz="2400" dirty="0" err="1" smtClean="0"/>
              <a:t>GeV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3 jets with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&gt; 60,30,30 </a:t>
            </a:r>
            <a:r>
              <a:rPr lang="en-US" sz="2400" dirty="0" err="1" smtClean="0"/>
              <a:t>GeV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t</a:t>
            </a:r>
            <a:r>
              <a:rPr lang="en-US" sz="2400" baseline="30000" dirty="0" err="1" smtClean="0"/>
              <a:t>miss</a:t>
            </a:r>
            <a:r>
              <a:rPr lang="en-US" sz="2400" baseline="30000" dirty="0" smtClean="0"/>
              <a:t>  </a:t>
            </a:r>
            <a:r>
              <a:rPr lang="en-US" sz="2400" dirty="0" smtClean="0"/>
              <a:t> &gt; 125 </a:t>
            </a:r>
            <a:r>
              <a:rPr lang="en-US" sz="2400" dirty="0" err="1" smtClean="0"/>
              <a:t>GeV</a:t>
            </a:r>
            <a:r>
              <a:rPr lang="en-US" sz="2400" dirty="0" smtClean="0"/>
              <a:t> and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t</a:t>
            </a:r>
            <a:r>
              <a:rPr lang="en-US" sz="2400" baseline="30000" dirty="0" err="1" smtClean="0"/>
              <a:t>miss</a:t>
            </a:r>
            <a:r>
              <a:rPr lang="en-US" sz="2400" baseline="30000" dirty="0" smtClean="0"/>
              <a:t>  </a:t>
            </a:r>
            <a:r>
              <a:rPr lang="en-US" sz="2400" dirty="0" smtClean="0"/>
              <a:t> &gt; 0.25 *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eff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      Transverse mass &gt; 100 </a:t>
            </a:r>
            <a:r>
              <a:rPr lang="en-US" sz="2400" dirty="0" err="1" smtClean="0"/>
              <a:t>GeV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eff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&gt; 500 </a:t>
            </a:r>
            <a:r>
              <a:rPr lang="en-US" sz="2400" dirty="0" err="1" smtClean="0"/>
              <a:t>GeV</a:t>
            </a:r>
            <a:r>
              <a:rPr lang="en-US" sz="2400" dirty="0" smtClean="0"/>
              <a:t> </a:t>
            </a:r>
            <a:endParaRPr lang="de-DE" sz="2400" b="1" dirty="0" smtClean="0"/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7608" y="3929066"/>
            <a:ext cx="3736392" cy="268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24" y="500042"/>
            <a:ext cx="3714776" cy="336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feld 8"/>
          <p:cNvSpPr txBox="1"/>
          <p:nvPr/>
        </p:nvSpPr>
        <p:spPr>
          <a:xfrm>
            <a:off x="428596" y="5380672"/>
            <a:ext cx="401090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Definition of </a:t>
            </a:r>
            <a:r>
              <a:rPr lang="en-US" b="1" dirty="0" smtClean="0">
                <a:solidFill>
                  <a:srgbClr val="00B0F0"/>
                </a:solidFill>
              </a:rPr>
              <a:t>W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92D050"/>
                </a:solidFill>
              </a:rPr>
              <a:t>top</a:t>
            </a:r>
            <a:r>
              <a:rPr lang="en-US" b="1" dirty="0" smtClean="0"/>
              <a:t> control regions: </a:t>
            </a:r>
          </a:p>
          <a:p>
            <a:r>
              <a:rPr lang="en-US" dirty="0" smtClean="0"/>
              <a:t>30&lt;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&lt; 80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40&lt; transverse mass &lt; 80 </a:t>
            </a:r>
            <a:r>
              <a:rPr lang="en-US" dirty="0" err="1" smtClean="0"/>
              <a:t>GeV</a:t>
            </a:r>
            <a:endParaRPr lang="en-US" dirty="0" smtClean="0"/>
          </a:p>
          <a:p>
            <a:pPr>
              <a:buFont typeface="Wingdings"/>
              <a:buChar char="è"/>
            </a:pPr>
            <a:r>
              <a:rPr lang="en-US" dirty="0" smtClean="0">
                <a:solidFill>
                  <a:schemeClr val="accent4"/>
                </a:solidFill>
                <a:sym typeface="Wingdings" pitchFamily="2" charset="2"/>
              </a:rPr>
              <a:t>Veto b-tag : </a:t>
            </a:r>
            <a:r>
              <a:rPr lang="en-US" b="1" dirty="0" smtClean="0">
                <a:solidFill>
                  <a:srgbClr val="00B0F0"/>
                </a:solidFill>
                <a:sym typeface="Wingdings" pitchFamily="2" charset="2"/>
              </a:rPr>
              <a:t>W control region</a:t>
            </a:r>
          </a:p>
          <a:p>
            <a:r>
              <a:rPr lang="en-US" dirty="0" smtClean="0">
                <a:solidFill>
                  <a:schemeClr val="accent4"/>
                </a:solidFill>
                <a:sym typeface="Wingdings" pitchFamily="2" charset="2"/>
              </a:rPr>
              <a:t>Apply b-tag : </a:t>
            </a:r>
            <a:r>
              <a:rPr lang="en-US" b="1" dirty="0" smtClean="0">
                <a:solidFill>
                  <a:srgbClr val="92D050"/>
                </a:solidFill>
                <a:sym typeface="Wingdings" pitchFamily="2" charset="2"/>
              </a:rPr>
              <a:t>top pair control regions</a:t>
            </a:r>
            <a:endParaRPr lang="en-US" b="1" dirty="0" smtClean="0">
              <a:solidFill>
                <a:srgbClr val="92D050"/>
              </a:solidFill>
            </a:endParaRPr>
          </a:p>
        </p:txBody>
      </p:sp>
      <p:pic>
        <p:nvPicPr>
          <p:cNvPr id="8" name="Picture 17" descr="formula.gif"/>
          <p:cNvPicPr preferRelativeResize="0"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6312697"/>
            <a:ext cx="2643206" cy="5453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5429256" y="6143644"/>
            <a:ext cx="276038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3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Jets + lepton +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71744"/>
            <a:ext cx="8072462" cy="2076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hteck 8"/>
          <p:cNvSpPr/>
          <p:nvPr/>
        </p:nvSpPr>
        <p:spPr>
          <a:xfrm>
            <a:off x="285720" y="1571612"/>
            <a:ext cx="8858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First ATLAS SUSY paper </a:t>
            </a:r>
            <a:r>
              <a:rPr lang="de-DE" sz="2400" b="1" dirty="0" smtClean="0"/>
              <a:t>arXiv:1102.2357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+ lepton +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761619"/>
            <a:ext cx="4572000" cy="3096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0" y="1714488"/>
            <a:ext cx="4643470" cy="2357454"/>
          </a:xfrm>
        </p:spPr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en-US" sz="2400" dirty="0" smtClean="0"/>
              <a:t>Fits to control regions predict the number of Top, W and QCD events in the signal region 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Several cross checks performed (e.g. tests with </a:t>
            </a:r>
            <a:r>
              <a:rPr lang="en-US" sz="2400" u="sng" dirty="0" smtClean="0"/>
              <a:t>alternative</a:t>
            </a:r>
            <a:r>
              <a:rPr lang="en-US" sz="2400" dirty="0" smtClean="0"/>
              <a:t> control regions)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5925" y="285728"/>
            <a:ext cx="3648075" cy="305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feld 9"/>
          <p:cNvSpPr txBox="1"/>
          <p:nvPr/>
        </p:nvSpPr>
        <p:spPr>
          <a:xfrm>
            <a:off x="0" y="3929066"/>
            <a:ext cx="4774127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Profile likelihood ratio test + toys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000" dirty="0" smtClean="0">
                <a:solidFill>
                  <a:srgbClr val="FFFF00"/>
                </a:solidFill>
              </a:rPr>
              <a:t>Main result: Table and 95% CL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Limits on Cross section * Acceptance *</a:t>
            </a:r>
            <a:r>
              <a:rPr lang="en-US" sz="2000" dirty="0" err="1" smtClean="0">
                <a:solidFill>
                  <a:srgbClr val="FFFF00"/>
                </a:solidFill>
              </a:rPr>
              <a:t>effi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500570"/>
            <a:ext cx="4000528" cy="40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5786454"/>
            <a:ext cx="1390648" cy="418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5" y="6418996"/>
            <a:ext cx="1428760" cy="439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feld 10"/>
          <p:cNvSpPr txBox="1"/>
          <p:nvPr/>
        </p:nvSpPr>
        <p:spPr>
          <a:xfrm>
            <a:off x="0" y="5786454"/>
            <a:ext cx="1998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Electron channel: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14282" y="6457890"/>
            <a:ext cx="1758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Muon</a:t>
            </a:r>
            <a:r>
              <a:rPr lang="en-US" sz="2000" dirty="0" smtClean="0"/>
              <a:t> channel: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Jets + lepton +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baseline="30000" dirty="0" smtClean="0"/>
              <a:t>   </a:t>
            </a:r>
            <a:r>
              <a:rPr lang="en-US" dirty="0" smtClean="0"/>
              <a:t> : 165 pb-1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6739762" y="1071546"/>
            <a:ext cx="240423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Preliminary </a:t>
            </a:r>
          </a:p>
          <a:p>
            <a:r>
              <a:rPr lang="en-US" dirty="0" smtClean="0"/>
              <a:t>result with 2011 data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571744"/>
            <a:ext cx="876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feld 11"/>
          <p:cNvSpPr txBox="1"/>
          <p:nvPr/>
        </p:nvSpPr>
        <p:spPr>
          <a:xfrm>
            <a:off x="357158" y="1928802"/>
            <a:ext cx="525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Signal region identical to 2010 analysis: </a:t>
            </a:r>
            <a:endParaRPr lang="en-US" sz="2400" b="1" dirty="0"/>
          </a:p>
        </p:txBody>
      </p:sp>
      <p:sp>
        <p:nvSpPr>
          <p:cNvPr id="9" name="Rad 8"/>
          <p:cNvSpPr/>
          <p:nvPr/>
        </p:nvSpPr>
        <p:spPr>
          <a:xfrm>
            <a:off x="4357686" y="2857496"/>
            <a:ext cx="628648" cy="485772"/>
          </a:xfrm>
          <a:prstGeom prst="donut">
            <a:avLst>
              <a:gd name="adj" fmla="val 10938"/>
            </a:avLst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ad 9"/>
          <p:cNvSpPr/>
          <p:nvPr/>
        </p:nvSpPr>
        <p:spPr>
          <a:xfrm>
            <a:off x="4000496" y="3929066"/>
            <a:ext cx="857256" cy="485772"/>
          </a:xfrm>
          <a:prstGeom prst="donut">
            <a:avLst>
              <a:gd name="adj" fmla="val 0"/>
            </a:avLst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ad 10"/>
          <p:cNvSpPr/>
          <p:nvPr/>
        </p:nvSpPr>
        <p:spPr>
          <a:xfrm>
            <a:off x="4286248" y="4714884"/>
            <a:ext cx="628648" cy="485772"/>
          </a:xfrm>
          <a:prstGeom prst="donut">
            <a:avLst>
              <a:gd name="adj" fmla="val 10938"/>
            </a:avLst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ad 12"/>
          <p:cNvSpPr/>
          <p:nvPr/>
        </p:nvSpPr>
        <p:spPr>
          <a:xfrm>
            <a:off x="3929058" y="3929066"/>
            <a:ext cx="928694" cy="485772"/>
          </a:xfrm>
          <a:prstGeom prst="donut">
            <a:avLst>
              <a:gd name="adj" fmla="val 10938"/>
            </a:avLst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ad 14"/>
          <p:cNvSpPr/>
          <p:nvPr/>
        </p:nvSpPr>
        <p:spPr>
          <a:xfrm>
            <a:off x="3929058" y="5786454"/>
            <a:ext cx="928694" cy="485772"/>
          </a:xfrm>
          <a:prstGeom prst="donut">
            <a:avLst>
              <a:gd name="adj" fmla="val 10938"/>
            </a:avLst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Jets + lepton +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baseline="30000" dirty="0" smtClean="0"/>
              <a:t>   </a:t>
            </a:r>
            <a:r>
              <a:rPr lang="en-US" dirty="0" smtClean="0"/>
              <a:t> : 165 pb-1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6739762" y="1071546"/>
            <a:ext cx="240423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Preliminary </a:t>
            </a:r>
          </a:p>
          <a:p>
            <a:r>
              <a:rPr lang="en-US" dirty="0" smtClean="0"/>
              <a:t>result with 2011 data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071678"/>
            <a:ext cx="6371112" cy="431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feld 8"/>
          <p:cNvSpPr txBox="1"/>
          <p:nvPr/>
        </p:nvSpPr>
        <p:spPr>
          <a:xfrm>
            <a:off x="285720" y="2214554"/>
            <a:ext cx="214905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5 times more data,</a:t>
            </a:r>
          </a:p>
          <a:p>
            <a:r>
              <a:rPr lang="en-US" sz="2000" dirty="0" smtClean="0"/>
              <a:t>but new </a:t>
            </a:r>
            <a:r>
              <a:rPr lang="en-US" sz="2000" u="sng" dirty="0" smtClean="0"/>
              <a:t>observed</a:t>
            </a:r>
          </a:p>
          <a:p>
            <a:r>
              <a:rPr lang="en-US" sz="2000" dirty="0" smtClean="0"/>
              <a:t>limit is slightly </a:t>
            </a:r>
          </a:p>
          <a:p>
            <a:r>
              <a:rPr lang="en-US" sz="2000" dirty="0" smtClean="0"/>
              <a:t>worse compared</a:t>
            </a:r>
          </a:p>
          <a:p>
            <a:r>
              <a:rPr lang="en-US" sz="2000" dirty="0" smtClean="0"/>
              <a:t>to 2010 data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+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9533" y="285728"/>
            <a:ext cx="4794467" cy="3295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Diagramm 5"/>
          <p:cNvGraphicFramePr/>
          <p:nvPr/>
        </p:nvGraphicFramePr>
        <p:xfrm>
          <a:off x="3571868" y="3643314"/>
          <a:ext cx="5167306" cy="2992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4786314" y="5500702"/>
            <a:ext cx="378621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Region A </a:t>
            </a:r>
            <a:r>
              <a:rPr lang="en-US" i="1" dirty="0" err="1" smtClean="0"/>
              <a:t>squark</a:t>
            </a:r>
            <a:r>
              <a:rPr lang="en-US" i="1" dirty="0" smtClean="0"/>
              <a:t> pairs</a:t>
            </a:r>
            <a:endParaRPr lang="en-US" i="1" dirty="0"/>
          </a:p>
        </p:txBody>
      </p:sp>
      <p:sp>
        <p:nvSpPr>
          <p:cNvPr id="8" name="Textfeld 7"/>
          <p:cNvSpPr txBox="1"/>
          <p:nvPr/>
        </p:nvSpPr>
        <p:spPr>
          <a:xfrm>
            <a:off x="5286380" y="5072074"/>
            <a:ext cx="285752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Region B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 rot="16200000">
            <a:off x="4109348" y="4320280"/>
            <a:ext cx="171451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Region C  </a:t>
            </a:r>
            <a:r>
              <a:rPr lang="en-US" i="1" dirty="0" err="1" smtClean="0"/>
              <a:t>gluinos</a:t>
            </a:r>
            <a:r>
              <a:rPr lang="en-US" i="1" dirty="0" smtClean="0"/>
              <a:t> pairs</a:t>
            </a:r>
            <a:endParaRPr lang="en-US" i="1" dirty="0"/>
          </a:p>
        </p:txBody>
      </p:sp>
      <p:sp>
        <p:nvSpPr>
          <p:cNvPr id="10" name="Textfeld 9"/>
          <p:cNvSpPr txBox="1"/>
          <p:nvPr/>
        </p:nvSpPr>
        <p:spPr>
          <a:xfrm>
            <a:off x="5286380" y="4429132"/>
            <a:ext cx="171451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Region D</a:t>
            </a:r>
          </a:p>
          <a:p>
            <a:r>
              <a:rPr lang="en-US" i="1" dirty="0" err="1" smtClean="0"/>
              <a:t>Squark</a:t>
            </a:r>
            <a:r>
              <a:rPr lang="en-US" i="1" dirty="0" smtClean="0"/>
              <a:t>/</a:t>
            </a:r>
            <a:r>
              <a:rPr lang="en-US" i="1" dirty="0" err="1" smtClean="0"/>
              <a:t>gluino</a:t>
            </a:r>
            <a:endParaRPr lang="en-US" i="1" dirty="0"/>
          </a:p>
        </p:txBody>
      </p:sp>
      <p:sp>
        <p:nvSpPr>
          <p:cNvPr id="11" name="Textfeld 10"/>
          <p:cNvSpPr txBox="1"/>
          <p:nvPr/>
        </p:nvSpPr>
        <p:spPr>
          <a:xfrm>
            <a:off x="428596" y="1714488"/>
            <a:ext cx="320030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simple model-independent</a:t>
            </a:r>
          </a:p>
          <a:p>
            <a:r>
              <a:rPr lang="en-US" dirty="0" smtClean="0"/>
              <a:t>classification of signal regions:</a:t>
            </a:r>
          </a:p>
          <a:p>
            <a:endParaRPr lang="en-US" dirty="0" smtClean="0"/>
          </a:p>
          <a:p>
            <a:r>
              <a:rPr lang="en-US" dirty="0" smtClean="0"/>
              <a:t>Low and high mass </a:t>
            </a:r>
            <a:r>
              <a:rPr lang="en-US" dirty="0" err="1" smtClean="0"/>
              <a:t>dijets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squarks</a:t>
            </a:r>
            <a:r>
              <a:rPr lang="en-US" dirty="0" smtClean="0">
                <a:sym typeface="Wingdings" pitchFamily="2" charset="2"/>
              </a:rPr>
              <a:t> quark </a:t>
            </a:r>
            <a:r>
              <a:rPr lang="en-US" dirty="0" err="1" smtClean="0">
                <a:sym typeface="Wingdings" pitchFamily="2" charset="2"/>
              </a:rPr>
              <a:t>neutralino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Region </a:t>
            </a:r>
            <a:r>
              <a:rPr lang="en-US" b="1" dirty="0" smtClean="0">
                <a:sym typeface="Wingdings" pitchFamily="2" charset="2"/>
              </a:rPr>
              <a:t>A and B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Low and high mass 3-jets</a:t>
            </a:r>
          </a:p>
          <a:p>
            <a:r>
              <a:rPr lang="en-US" dirty="0" smtClean="0">
                <a:sym typeface="Wingdings" pitchFamily="2" charset="2"/>
              </a:rPr>
              <a:t>(associated </a:t>
            </a:r>
            <a:r>
              <a:rPr lang="en-US" dirty="0" err="1" smtClean="0">
                <a:sym typeface="Wingdings" pitchFamily="2" charset="2"/>
              </a:rPr>
              <a:t>squark</a:t>
            </a:r>
            <a:r>
              <a:rPr lang="en-US" dirty="0" smtClean="0">
                <a:sym typeface="Wingdings" pitchFamily="2" charset="2"/>
              </a:rPr>
              <a:t>/</a:t>
            </a:r>
            <a:r>
              <a:rPr lang="en-US" dirty="0" err="1" smtClean="0">
                <a:sym typeface="Wingdings" pitchFamily="2" charset="2"/>
              </a:rPr>
              <a:t>gluino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 and </a:t>
            </a:r>
            <a:r>
              <a:rPr lang="en-US" dirty="0" err="1" smtClean="0">
                <a:sym typeface="Wingdings" pitchFamily="2" charset="2"/>
              </a:rPr>
              <a:t>gluino</a:t>
            </a:r>
            <a:r>
              <a:rPr lang="en-US" dirty="0" smtClean="0">
                <a:sym typeface="Wingdings" pitchFamily="2" charset="2"/>
              </a:rPr>
              <a:t> pair production):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Region </a:t>
            </a:r>
            <a:r>
              <a:rPr lang="en-US" b="1" dirty="0" smtClean="0">
                <a:sym typeface="Wingdings" pitchFamily="2" charset="2"/>
              </a:rPr>
              <a:t>C and D</a:t>
            </a:r>
            <a:endParaRPr lang="en-US" b="1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142844" y="6072206"/>
            <a:ext cx="342029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smtClean="0"/>
              <a:t>Trigger efficiency close to 1 for all </a:t>
            </a:r>
          </a:p>
          <a:p>
            <a:r>
              <a:rPr lang="en-US" i="1" dirty="0" smtClean="0"/>
              <a:t>signal and control regions</a:t>
            </a:r>
            <a:endParaRPr lang="en-US" i="1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D8B184B-FD6E-43B2-8EA8-8BD3D051F2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4" name="Textfeld 13"/>
          <p:cNvSpPr txBox="1"/>
          <p:nvPr/>
        </p:nvSpPr>
        <p:spPr>
          <a:xfrm>
            <a:off x="4429124" y="0"/>
            <a:ext cx="3828740" cy="369332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The signal regions A,B,C,D are inclusive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en-US" dirty="0" smtClean="0"/>
              <a:t>Jets +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 : Background evaluation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>
          <a:xfrm>
            <a:off x="285720" y="1643050"/>
            <a:ext cx="5072098" cy="521495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200" b="1" u="sng" dirty="0" smtClean="0">
                <a:solidFill>
                  <a:schemeClr val="tx2"/>
                </a:solidFill>
              </a:rPr>
              <a:t>Main work:</a:t>
            </a:r>
          </a:p>
          <a:p>
            <a:pPr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Typically 2-4 control region</a:t>
            </a:r>
          </a:p>
          <a:p>
            <a:pPr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measurements or “data driven” </a:t>
            </a:r>
          </a:p>
          <a:p>
            <a:pPr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methods performed for each </a:t>
            </a:r>
          </a:p>
          <a:p>
            <a:pPr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background (and each signal region)</a:t>
            </a:r>
          </a:p>
          <a:p>
            <a:pPr>
              <a:buNone/>
            </a:pPr>
            <a:r>
              <a:rPr lang="en-US" b="1" u="sng" dirty="0" smtClean="0">
                <a:solidFill>
                  <a:schemeClr val="tx2"/>
                </a:solidFill>
              </a:rPr>
              <a:t>Examples: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QCD :</a:t>
            </a:r>
            <a:r>
              <a:rPr lang="en-US" dirty="0" smtClean="0"/>
              <a:t> control regions with inverted cuts e.g. </a:t>
            </a:r>
            <a:r>
              <a:rPr lang="el-GR" dirty="0" smtClean="0"/>
              <a:t>δφ</a:t>
            </a:r>
            <a:r>
              <a:rPr lang="de-DE" dirty="0" smtClean="0"/>
              <a:t>(</a:t>
            </a:r>
            <a:r>
              <a:rPr lang="de-DE" dirty="0" err="1" smtClean="0"/>
              <a:t>jet,MET</a:t>
            </a:r>
            <a:r>
              <a:rPr lang="de-DE" dirty="0" smtClean="0"/>
              <a:t>)</a:t>
            </a:r>
            <a:r>
              <a:rPr lang="en-US" dirty="0" smtClean="0"/>
              <a:t>, determination without MC but smearing data with the measured detector response.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Z+ jets</a:t>
            </a:r>
            <a:r>
              <a:rPr lang="en-US" dirty="0" smtClean="0">
                <a:solidFill>
                  <a:srgbClr val="FFC000"/>
                </a:solidFill>
              </a:rPr>
              <a:t>: </a:t>
            </a:r>
            <a:r>
              <a:rPr lang="en-US" dirty="0" err="1" smtClean="0"/>
              <a:t>Z</a:t>
            </a:r>
            <a:r>
              <a:rPr lang="en-US" dirty="0" err="1" smtClean="0">
                <a:sym typeface="Wingdings" pitchFamily="2" charset="2"/>
              </a:rPr>
              <a:t></a:t>
            </a:r>
            <a:r>
              <a:rPr lang="en-US" dirty="0" err="1" smtClean="0">
                <a:latin typeface="Arial"/>
                <a:cs typeface="Arial"/>
                <a:sym typeface="Wingdings" pitchFamily="2" charset="2"/>
              </a:rPr>
              <a:t>μ</a:t>
            </a:r>
            <a:r>
              <a:rPr lang="el-GR" dirty="0" smtClean="0">
                <a:latin typeface="Arial"/>
                <a:cs typeface="Arial"/>
                <a:sym typeface="Wingdings" pitchFamily="2" charset="2"/>
              </a:rPr>
              <a:t>μ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Zee</a:t>
            </a:r>
            <a:r>
              <a:rPr lang="en-US" dirty="0" smtClean="0">
                <a:sym typeface="Wingdings" pitchFamily="2" charset="2"/>
              </a:rPr>
              <a:t> and W control regions</a:t>
            </a:r>
            <a:endParaRPr lang="en-US" dirty="0" smtClean="0"/>
          </a:p>
          <a:p>
            <a:r>
              <a:rPr lang="en-US" b="1" dirty="0" smtClean="0">
                <a:solidFill>
                  <a:schemeClr val="accent1"/>
                </a:solidFill>
              </a:rPr>
              <a:t>W+ jets: </a:t>
            </a:r>
            <a:r>
              <a:rPr lang="en-US" dirty="0" smtClean="0"/>
              <a:t>W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l-GR" dirty="0" smtClean="0">
                <a:latin typeface="Arial"/>
                <a:cs typeface="Arial"/>
                <a:sym typeface="Wingdings" pitchFamily="2" charset="2"/>
              </a:rPr>
              <a:t>μ</a:t>
            </a:r>
            <a:r>
              <a:rPr lang="en-US" dirty="0" smtClean="0">
                <a:latin typeface="Arial"/>
                <a:cs typeface="Arial"/>
                <a:sym typeface="Wingdings" pitchFamily="2" charset="2"/>
              </a:rPr>
              <a:t>ν</a:t>
            </a:r>
            <a:r>
              <a:rPr lang="en-US" dirty="0" smtClean="0">
                <a:sym typeface="Wingdings" pitchFamily="2" charset="2"/>
              </a:rPr>
              <a:t> and </a:t>
            </a:r>
            <a:r>
              <a:rPr lang="en-US" dirty="0" err="1" smtClean="0">
                <a:sym typeface="Wingdings" pitchFamily="2" charset="2"/>
              </a:rPr>
              <a:t>Wev</a:t>
            </a:r>
            <a:r>
              <a:rPr lang="en-US" dirty="0" smtClean="0">
                <a:sym typeface="Wingdings" pitchFamily="2" charset="2"/>
              </a:rPr>
              <a:t> control regions, tau embedding</a:t>
            </a:r>
            <a:endParaRPr lang="en-US" dirty="0" smtClean="0"/>
          </a:p>
          <a:p>
            <a:r>
              <a:rPr lang="en-US" dirty="0" smtClean="0">
                <a:solidFill>
                  <a:srgbClr val="92D050"/>
                </a:solidFill>
              </a:rPr>
              <a:t>Top pairs: </a:t>
            </a:r>
            <a:r>
              <a:rPr lang="en-US" dirty="0" smtClean="0"/>
              <a:t>Top control regions with or without lepton, and W embedding </a:t>
            </a:r>
          </a:p>
          <a:p>
            <a:endParaRPr lang="en-US" dirty="0" smtClean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9" y="1000108"/>
            <a:ext cx="3291863" cy="304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841765"/>
            <a:ext cx="3257534" cy="301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Jets +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: Results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>
          <a:xfrm>
            <a:off x="142844" y="3643314"/>
            <a:ext cx="8766080" cy="8810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Signal region A, B, C, D exclude non-SM process within  acceptance*</a:t>
            </a:r>
            <a:r>
              <a:rPr lang="en-US" dirty="0" err="1" smtClean="0"/>
              <a:t>effi</a:t>
            </a:r>
            <a:r>
              <a:rPr lang="en-US" dirty="0" smtClean="0"/>
              <a:t>. of </a:t>
            </a:r>
            <a:endParaRPr lang="en-US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8355089" cy="1838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143380"/>
            <a:ext cx="5705491" cy="320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feld 7"/>
          <p:cNvSpPr txBox="1"/>
          <p:nvPr/>
        </p:nvSpPr>
        <p:spPr>
          <a:xfrm>
            <a:off x="0" y="4857760"/>
            <a:ext cx="81020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SUSY model-independent search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è"/>
            </a:pPr>
            <a:r>
              <a:rPr lang="en-US" sz="2000" dirty="0" smtClean="0">
                <a:sym typeface="Wingdings" pitchFamily="2" charset="2"/>
              </a:rPr>
              <a:t>Interpretation: Take the signal region with the largest </a:t>
            </a:r>
            <a:r>
              <a:rPr lang="en-US" sz="2000" u="sng" dirty="0" smtClean="0">
                <a:sym typeface="Wingdings" pitchFamily="2" charset="2"/>
              </a:rPr>
              <a:t>expected </a:t>
            </a:r>
            <a:r>
              <a:rPr lang="en-US" sz="2000" dirty="0" smtClean="0">
                <a:sym typeface="Wingdings" pitchFamily="2" charset="2"/>
              </a:rPr>
              <a:t>sensitivity</a:t>
            </a:r>
          </a:p>
          <a:p>
            <a:pPr>
              <a:buFont typeface="Wingdings" pitchFamily="2" charset="2"/>
              <a:buChar char="è"/>
            </a:pPr>
            <a:r>
              <a:rPr lang="en-US" sz="2000" dirty="0" smtClean="0">
                <a:sym typeface="Wingdings" pitchFamily="2" charset="2"/>
              </a:rPr>
              <a:t>Show reach of the search for 2 examples</a:t>
            </a:r>
            <a:endParaRPr lang="en-US" sz="2000" dirty="0"/>
          </a:p>
        </p:txBody>
      </p:sp>
      <p:sp>
        <p:nvSpPr>
          <p:cNvPr id="9" name="Rad 8"/>
          <p:cNvSpPr/>
          <p:nvPr/>
        </p:nvSpPr>
        <p:spPr>
          <a:xfrm>
            <a:off x="0" y="2928934"/>
            <a:ext cx="9144000" cy="642942"/>
          </a:xfrm>
          <a:prstGeom prst="donut">
            <a:avLst>
              <a:gd name="adj" fmla="val 10938"/>
            </a:avLst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0000" y="1440000"/>
            <a:ext cx="4428554" cy="420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9999" y="1439999"/>
            <a:ext cx="4428554" cy="414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" y="1440000"/>
            <a:ext cx="4428554" cy="420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40000"/>
            <a:ext cx="4428554" cy="414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feld 9"/>
          <p:cNvSpPr txBox="1"/>
          <p:nvPr/>
        </p:nvSpPr>
        <p:spPr>
          <a:xfrm>
            <a:off x="4857752" y="6000768"/>
            <a:ext cx="3672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Exclusion reach not strongly sensitive</a:t>
            </a:r>
          </a:p>
          <a:p>
            <a:r>
              <a:rPr lang="en-US" dirty="0" smtClean="0"/>
              <a:t>to sign(mu), tan beta and A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1" name="Textfeld 10"/>
          <p:cNvSpPr txBox="1"/>
          <p:nvPr/>
        </p:nvSpPr>
        <p:spPr>
          <a:xfrm>
            <a:off x="0" y="5934670"/>
            <a:ext cx="42915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sigma total experimental </a:t>
            </a:r>
          </a:p>
          <a:p>
            <a:r>
              <a:rPr lang="en-US" dirty="0" smtClean="0"/>
              <a:t>uncertainty band shown</a:t>
            </a:r>
          </a:p>
          <a:p>
            <a:r>
              <a:rPr lang="en-US" dirty="0" smtClean="0"/>
              <a:t>(</a:t>
            </a:r>
            <a:r>
              <a:rPr lang="en-US" i="1" dirty="0" smtClean="0"/>
              <a:t>shows roughly the 1 and 3 sigma exclusion</a:t>
            </a:r>
            <a:r>
              <a:rPr lang="en-US" dirty="0" smtClean="0"/>
              <a:t>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71472" y="3786190"/>
            <a:ext cx="32534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Simple MSSM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Model with light 1</a:t>
            </a:r>
            <a:r>
              <a:rPr lang="en-US" i="1" baseline="30000" dirty="0" smtClean="0">
                <a:solidFill>
                  <a:schemeClr val="bg1"/>
                </a:solidFill>
              </a:rPr>
              <a:t>st</a:t>
            </a:r>
            <a:r>
              <a:rPr lang="en-US" i="1" dirty="0" smtClean="0">
                <a:solidFill>
                  <a:schemeClr val="bg1"/>
                </a:solidFill>
              </a:rPr>
              <a:t> and 2</a:t>
            </a:r>
            <a:r>
              <a:rPr lang="en-US" i="1" baseline="30000" dirty="0" smtClean="0">
                <a:solidFill>
                  <a:schemeClr val="bg1"/>
                </a:solidFill>
              </a:rPr>
              <a:t>nd</a:t>
            </a:r>
            <a:r>
              <a:rPr lang="en-US" i="1" dirty="0" smtClean="0">
                <a:solidFill>
                  <a:schemeClr val="bg1"/>
                </a:solidFill>
              </a:rPr>
              <a:t> gen. </a:t>
            </a:r>
          </a:p>
          <a:p>
            <a:r>
              <a:rPr lang="en-US" i="1" dirty="0" err="1" smtClean="0">
                <a:solidFill>
                  <a:schemeClr val="bg1"/>
                </a:solidFill>
              </a:rPr>
              <a:t>squarks</a:t>
            </a:r>
            <a:r>
              <a:rPr lang="en-US" i="1" dirty="0" smtClean="0">
                <a:solidFill>
                  <a:schemeClr val="bg1"/>
                </a:solidFill>
              </a:rPr>
              <a:t> , </a:t>
            </a:r>
            <a:r>
              <a:rPr lang="en-US" i="1" dirty="0" err="1" smtClean="0">
                <a:solidFill>
                  <a:schemeClr val="bg1"/>
                </a:solidFill>
              </a:rPr>
              <a:t>gluinos</a:t>
            </a:r>
            <a:r>
              <a:rPr lang="en-US" i="1" dirty="0" smtClean="0">
                <a:solidFill>
                  <a:schemeClr val="bg1"/>
                </a:solidFill>
              </a:rPr>
              <a:t> and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a </a:t>
            </a:r>
            <a:r>
              <a:rPr lang="en-US" i="1" dirty="0" err="1" smtClean="0">
                <a:solidFill>
                  <a:schemeClr val="bg1"/>
                </a:solidFill>
              </a:rPr>
              <a:t>massless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neutralino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Jets +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: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68E2DAB-B431-4634-BCCC-359B5606C083}" type="slidenum">
              <a:rPr lang="en-US"/>
              <a:pPr/>
              <a:t>3</a:t>
            </a:fld>
            <a:endParaRPr lang="en-US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42910" y="214290"/>
            <a:ext cx="8153400" cy="990600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Standard Model of Particle Physics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5"/>
            <a:ext cx="7070122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feld 7"/>
          <p:cNvSpPr txBox="1"/>
          <p:nvPr/>
        </p:nvSpPr>
        <p:spPr>
          <a:xfrm>
            <a:off x="6671657" y="2857496"/>
            <a:ext cx="2472343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Is this picture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correct?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786578" y="5643578"/>
            <a:ext cx="208852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What is this object ?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786578" y="6072206"/>
            <a:ext cx="19195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Important, but not </a:t>
            </a:r>
          </a:p>
          <a:p>
            <a:r>
              <a:rPr lang="en-US" sz="1600" dirty="0" smtClean="0"/>
              <a:t>part of this talk</a:t>
            </a:r>
          </a:p>
          <a:p>
            <a:r>
              <a:rPr lang="en-US" sz="1600" dirty="0" smtClean="0"/>
              <a:t>(soon enough data!)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0000" y="1440000"/>
            <a:ext cx="4428554" cy="420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9999" y="1439999"/>
            <a:ext cx="4428554" cy="414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" y="1440000"/>
            <a:ext cx="4428554" cy="420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40000"/>
            <a:ext cx="4428554" cy="414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feld 8"/>
          <p:cNvSpPr txBox="1"/>
          <p:nvPr/>
        </p:nvSpPr>
        <p:spPr>
          <a:xfrm>
            <a:off x="5143504" y="5786454"/>
            <a:ext cx="411683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Shows best </a:t>
            </a:r>
            <a:r>
              <a:rPr lang="en-US" dirty="0" err="1" smtClean="0"/>
              <a:t>mSUGRA</a:t>
            </a:r>
            <a:r>
              <a:rPr lang="en-US" dirty="0" smtClean="0"/>
              <a:t> fits to low energy</a:t>
            </a:r>
          </a:p>
          <a:p>
            <a:r>
              <a:rPr lang="en-US" dirty="0" smtClean="0"/>
              <a:t>data </a:t>
            </a:r>
            <a:r>
              <a:rPr lang="en-US" dirty="0" smtClean="0">
                <a:sym typeface="Wingdings" pitchFamily="2" charset="2"/>
              </a:rPr>
              <a:t> excluded</a:t>
            </a:r>
            <a:endParaRPr lang="en-US" dirty="0" smtClean="0"/>
          </a:p>
          <a:p>
            <a:r>
              <a:rPr lang="en-US" sz="1600" i="1" dirty="0" smtClean="0"/>
              <a:t>(here </a:t>
            </a:r>
            <a:r>
              <a:rPr lang="en-US" sz="1600" i="1" dirty="0" err="1" smtClean="0"/>
              <a:t>arxiv</a:t>
            </a:r>
            <a:r>
              <a:rPr lang="en-US" sz="1600" i="1" dirty="0" smtClean="0"/>
              <a:t> 1102.4693, M0=75, M1/2=329 </a:t>
            </a:r>
            <a:r>
              <a:rPr lang="en-US" sz="1600" i="1" dirty="0" err="1" smtClean="0"/>
              <a:t>GeV</a:t>
            </a:r>
            <a:r>
              <a:rPr lang="en-US" sz="1600" i="1" dirty="0" smtClean="0"/>
              <a:t>)</a:t>
            </a:r>
            <a:endParaRPr lang="en-US" sz="1600" i="1" dirty="0"/>
          </a:p>
        </p:txBody>
      </p:sp>
      <p:sp>
        <p:nvSpPr>
          <p:cNvPr id="10" name="Stern mit 4 Zacken 9"/>
          <p:cNvSpPr/>
          <p:nvPr/>
        </p:nvSpPr>
        <p:spPr>
          <a:xfrm>
            <a:off x="5143504" y="2428868"/>
            <a:ext cx="357190" cy="414334"/>
          </a:xfrm>
          <a:prstGeom prst="star4">
            <a:avLst>
              <a:gd name="adj" fmla="val 1438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ern mit 4 Zacken 10"/>
          <p:cNvSpPr/>
          <p:nvPr/>
        </p:nvSpPr>
        <p:spPr>
          <a:xfrm>
            <a:off x="4786314" y="5786454"/>
            <a:ext cx="357190" cy="414334"/>
          </a:xfrm>
          <a:prstGeom prst="star4">
            <a:avLst>
              <a:gd name="adj" fmla="val 1783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Jets +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: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0000"/>
            <a:ext cx="4428554" cy="414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9999" y="1439999"/>
            <a:ext cx="4428554" cy="414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0000" y="1440000"/>
            <a:ext cx="4428554" cy="420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" y="1440000"/>
            <a:ext cx="4428554" cy="420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feld 7"/>
          <p:cNvSpPr txBox="1"/>
          <p:nvPr/>
        </p:nvSpPr>
        <p:spPr>
          <a:xfrm>
            <a:off x="928662" y="6000768"/>
            <a:ext cx="5966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the signal region with the best </a:t>
            </a:r>
            <a:r>
              <a:rPr lang="en-US" u="sng" dirty="0" smtClean="0"/>
              <a:t>expected</a:t>
            </a:r>
            <a:r>
              <a:rPr lang="en-US" dirty="0" smtClean="0"/>
              <a:t> upper limit.</a:t>
            </a:r>
          </a:p>
          <a:p>
            <a:r>
              <a:rPr lang="en-US" dirty="0" smtClean="0"/>
              <a:t>Automatically chosen by limit setting algorithm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Jets +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: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Jets +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: 165 pb-1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6715140" y="0"/>
            <a:ext cx="240423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Preliminary </a:t>
            </a:r>
          </a:p>
          <a:p>
            <a:r>
              <a:rPr lang="en-US" dirty="0" smtClean="0"/>
              <a:t>result with 2011 data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286124"/>
            <a:ext cx="6000792" cy="335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85720" y="1357298"/>
            <a:ext cx="8153400" cy="214314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-Only high mass (</a:t>
            </a:r>
            <a:r>
              <a:rPr lang="en-US" sz="28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</a:t>
            </a:r>
            <a:r>
              <a:rPr lang="en-US" sz="2800" baseline="-25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eff</a:t>
            </a:r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&gt;1000 </a:t>
            </a:r>
            <a:r>
              <a:rPr lang="en-US" sz="28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GeV</a:t>
            </a:r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 r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egion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analyzed so far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Background fit to control regions (5*3 control regions, </a:t>
            </a:r>
            <a:r>
              <a:rPr lang="en-US" sz="28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gamma+jets</a:t>
            </a:r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for </a:t>
            </a:r>
            <a:r>
              <a:rPr lang="en-US" sz="28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Z+jets</a:t>
            </a:r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4 jet channel has been added</a:t>
            </a:r>
            <a:endParaRPr lang="en-US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ad 8"/>
          <p:cNvSpPr/>
          <p:nvPr/>
        </p:nvSpPr>
        <p:spPr>
          <a:xfrm>
            <a:off x="2428860" y="5715016"/>
            <a:ext cx="5572164" cy="1142984"/>
          </a:xfrm>
          <a:prstGeom prst="donut">
            <a:avLst>
              <a:gd name="adj" fmla="val 4207"/>
            </a:avLst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Jets +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: 165 pb-1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615375"/>
            <a:ext cx="5514970" cy="524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feld 7"/>
          <p:cNvSpPr txBox="1"/>
          <p:nvPr/>
        </p:nvSpPr>
        <p:spPr>
          <a:xfrm>
            <a:off x="6715140" y="0"/>
            <a:ext cx="240423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Preliminary </a:t>
            </a:r>
          </a:p>
          <a:p>
            <a:r>
              <a:rPr lang="en-US" dirty="0" smtClean="0"/>
              <a:t>result with 2011 data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42844" y="2714620"/>
            <a:ext cx="268214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 </a:t>
            </a:r>
            <a:r>
              <a:rPr lang="en-US" sz="3200" dirty="0" err="1" smtClean="0"/>
              <a:t>mSUGRA</a:t>
            </a:r>
            <a:r>
              <a:rPr lang="en-US" sz="3200" dirty="0" smtClean="0"/>
              <a:t> :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M</a:t>
            </a:r>
            <a:r>
              <a:rPr lang="en-US" sz="3200" baseline="-25000" dirty="0" err="1" smtClean="0"/>
              <a:t>squark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= </a:t>
            </a:r>
            <a:r>
              <a:rPr lang="en-US" sz="3200" dirty="0" err="1" smtClean="0"/>
              <a:t>M</a:t>
            </a:r>
            <a:r>
              <a:rPr lang="en-US" sz="3200" baseline="-25000" dirty="0" err="1" smtClean="0"/>
              <a:t>gluino</a:t>
            </a:r>
            <a:endParaRPr lang="en-US" sz="3200" baseline="-25000" dirty="0" smtClean="0"/>
          </a:p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&gt; 950 </a:t>
            </a:r>
            <a:r>
              <a:rPr lang="en-US" sz="3200" dirty="0" err="1" smtClean="0"/>
              <a:t>GeV</a:t>
            </a:r>
            <a:endParaRPr lang="en-US" dirty="0" smtClean="0"/>
          </a:p>
        </p:txBody>
      </p:sp>
      <p:sp>
        <p:nvSpPr>
          <p:cNvPr id="9" name="Rad 8"/>
          <p:cNvSpPr/>
          <p:nvPr/>
        </p:nvSpPr>
        <p:spPr>
          <a:xfrm rot="19132443">
            <a:off x="5484525" y="4547530"/>
            <a:ext cx="903421" cy="2027585"/>
          </a:xfrm>
          <a:prstGeom prst="donut">
            <a:avLst>
              <a:gd name="adj" fmla="val 4207"/>
            </a:avLst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00760" y="4714884"/>
            <a:ext cx="1950662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Improvement due to 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4 jet channel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Jets +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: 165 pb-1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6715140" y="0"/>
            <a:ext cx="240423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Preliminary </a:t>
            </a:r>
          </a:p>
          <a:p>
            <a:r>
              <a:rPr lang="en-US" dirty="0" smtClean="0"/>
              <a:t>result with 2011 data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42844" y="2714620"/>
            <a:ext cx="321915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Simplified MSSM :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M</a:t>
            </a:r>
            <a:r>
              <a:rPr lang="en-US" sz="3200" baseline="-25000" dirty="0" err="1" smtClean="0"/>
              <a:t>squark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= </a:t>
            </a:r>
            <a:r>
              <a:rPr lang="en-US" sz="3200" dirty="0" err="1" smtClean="0"/>
              <a:t>M</a:t>
            </a:r>
            <a:r>
              <a:rPr lang="en-US" sz="3200" baseline="-25000" dirty="0" err="1" smtClean="0"/>
              <a:t>gluino</a:t>
            </a:r>
            <a:endParaRPr lang="en-US" sz="3200" baseline="-25000" dirty="0" smtClean="0"/>
          </a:p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&gt; 1025 </a:t>
            </a:r>
            <a:r>
              <a:rPr lang="en-US" sz="3200" dirty="0" err="1" smtClean="0"/>
              <a:t>GeV</a:t>
            </a:r>
            <a:endParaRPr lang="en-US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500174"/>
            <a:ext cx="5572164" cy="523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Interpretations possible !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>
          <a:xfrm>
            <a:off x="285720" y="1714488"/>
            <a:ext cx="4357718" cy="15001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Example:</a:t>
            </a:r>
          </a:p>
          <a:p>
            <a:pPr>
              <a:buNone/>
            </a:pPr>
            <a:r>
              <a:rPr lang="en-US" dirty="0" smtClean="0"/>
              <a:t>How can a theorist use these data ?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7790" y="1214422"/>
            <a:ext cx="4086210" cy="275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feld 5"/>
          <p:cNvSpPr txBox="1"/>
          <p:nvPr/>
        </p:nvSpPr>
        <p:spPr>
          <a:xfrm>
            <a:off x="3933728" y="3995678"/>
            <a:ext cx="521027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Signal efficiency * acceptance provided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for each signal region and analysis channel</a:t>
            </a:r>
          </a:p>
          <a:p>
            <a:r>
              <a:rPr lang="en-US" sz="2000" i="1" dirty="0" smtClean="0"/>
              <a:t>(see ATLAS public SUSY results webpage)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Les </a:t>
            </a:r>
            <a:r>
              <a:rPr lang="en-US" sz="2000" dirty="0" err="1" smtClean="0">
                <a:solidFill>
                  <a:srgbClr val="FFFF00"/>
                </a:solidFill>
              </a:rPr>
              <a:t>Houches</a:t>
            </a:r>
            <a:r>
              <a:rPr lang="en-US" sz="2000" dirty="0" smtClean="0">
                <a:solidFill>
                  <a:srgbClr val="FFFF00"/>
                </a:solidFill>
              </a:rPr>
              <a:t> Accord SUSY steering files provided</a:t>
            </a:r>
          </a:p>
          <a:p>
            <a:endParaRPr lang="en-US" sz="2000" dirty="0" smtClean="0"/>
          </a:p>
          <a:p>
            <a:r>
              <a:rPr lang="en-US" sz="2000" dirty="0" smtClean="0"/>
              <a:t>Validate your “local” setup</a:t>
            </a:r>
          </a:p>
          <a:p>
            <a:endParaRPr lang="en-US" sz="2000" dirty="0" smtClean="0"/>
          </a:p>
          <a:p>
            <a:pPr>
              <a:buFont typeface="Wingdings"/>
              <a:buChar char="è"/>
            </a:pPr>
            <a:r>
              <a:rPr lang="en-US" sz="2000" dirty="0" smtClean="0">
                <a:sym typeface="Wingdings" pitchFamily="2" charset="2"/>
              </a:rPr>
              <a:t>Interpret the data with your favored model.</a:t>
            </a:r>
          </a:p>
          <a:p>
            <a:r>
              <a:rPr lang="en-US" sz="2000" dirty="0" smtClean="0">
                <a:sym typeface="Wingdings" pitchFamily="2" charset="2"/>
              </a:rPr>
              <a:t>      or “simplified” model</a:t>
            </a: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3757428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feld 7"/>
          <p:cNvSpPr txBox="1"/>
          <p:nvPr/>
        </p:nvSpPr>
        <p:spPr>
          <a:xfrm>
            <a:off x="6786578" y="1571612"/>
            <a:ext cx="2132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lepton + </a:t>
            </a:r>
            <a:r>
              <a:rPr lang="en-US" smtClean="0">
                <a:solidFill>
                  <a:srgbClr val="FF0000"/>
                </a:solidFill>
              </a:rPr>
              <a:t>jets analysis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143108" y="3214686"/>
            <a:ext cx="132267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Jets analysis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0 lepton channel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>
          <a:xfrm>
            <a:off x="500034" y="1714488"/>
            <a:ext cx="8153400" cy="4495800"/>
          </a:xfrm>
        </p:spPr>
        <p:txBody>
          <a:bodyPr/>
          <a:lstStyle/>
          <a:p>
            <a:r>
              <a:rPr lang="en-US" dirty="0" smtClean="0"/>
              <a:t>3 (independent) searches in the </a:t>
            </a:r>
            <a:r>
              <a:rPr lang="en-US" dirty="0" err="1" smtClean="0"/>
              <a:t>jets+MET</a:t>
            </a:r>
            <a:r>
              <a:rPr lang="en-US" dirty="0" smtClean="0"/>
              <a:t> channel:</a:t>
            </a:r>
          </a:p>
          <a:p>
            <a:pPr>
              <a:buNone/>
            </a:pPr>
            <a:r>
              <a:rPr lang="en-US" dirty="0" smtClean="0"/>
              <a:t>    - “</a:t>
            </a:r>
            <a:r>
              <a:rPr lang="en-US" dirty="0" err="1" smtClean="0"/>
              <a:t>alpha_T</a:t>
            </a:r>
            <a:r>
              <a:rPr lang="en-US" dirty="0" smtClean="0"/>
              <a:t>” </a:t>
            </a:r>
            <a:r>
              <a:rPr lang="en-US" sz="2400" i="1" dirty="0" smtClean="0"/>
              <a:t>(</a:t>
            </a:r>
            <a:r>
              <a:rPr lang="de-DE" sz="2400" i="1" dirty="0" smtClean="0"/>
              <a:t>Phys.Lett.B698:196-218,2011)</a:t>
            </a:r>
            <a:endParaRPr lang="en-US" i="1" dirty="0" smtClean="0"/>
          </a:p>
          <a:p>
            <a:pPr>
              <a:buNone/>
            </a:pPr>
            <a:r>
              <a:rPr lang="en-US" dirty="0" smtClean="0"/>
              <a:t>        </a:t>
            </a:r>
          </a:p>
          <a:p>
            <a:pPr>
              <a:buNone/>
            </a:pPr>
            <a:r>
              <a:rPr lang="en-US" dirty="0" smtClean="0"/>
              <a:t>    - “Razor“ (</a:t>
            </a:r>
            <a:r>
              <a:rPr lang="en-US" dirty="0" err="1" smtClean="0"/>
              <a:t>prelimary</a:t>
            </a:r>
            <a:r>
              <a:rPr lang="en-US" dirty="0" smtClean="0"/>
              <a:t> result, see backup slides)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- “</a:t>
            </a:r>
            <a:r>
              <a:rPr lang="en-US" dirty="0" err="1" smtClean="0"/>
              <a:t>HTMiss</a:t>
            </a:r>
            <a:r>
              <a:rPr lang="en-US" dirty="0" smtClean="0"/>
              <a:t>” (submitted to JHEP)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</a:t>
            </a:r>
            <a:r>
              <a:rPr lang="en-US" dirty="0" err="1" smtClean="0"/>
              <a:t>alpha_T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First LHC SUSY limit </a:t>
            </a:r>
          </a:p>
          <a:p>
            <a:r>
              <a:rPr lang="en-US" dirty="0" smtClean="0"/>
              <a:t>Basic selection quantity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3116"/>
            <a:ext cx="1928826" cy="66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feld 5"/>
          <p:cNvSpPr txBox="1"/>
          <p:nvPr/>
        </p:nvSpPr>
        <p:spPr>
          <a:xfrm>
            <a:off x="7572396" y="2143116"/>
            <a:ext cx="1338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Randall</a:t>
            </a:r>
          </a:p>
          <a:p>
            <a:r>
              <a:rPr lang="en-US" sz="1600" i="1" dirty="0" smtClean="0"/>
              <a:t>/Tucker-Smith</a:t>
            </a:r>
            <a:endParaRPr lang="en-US" sz="1600" i="1" dirty="0"/>
          </a:p>
        </p:txBody>
      </p:sp>
      <p:sp>
        <p:nvSpPr>
          <p:cNvPr id="7" name="Textfeld 6"/>
          <p:cNvSpPr txBox="1"/>
          <p:nvPr/>
        </p:nvSpPr>
        <p:spPr>
          <a:xfrm>
            <a:off x="285720" y="2928934"/>
            <a:ext cx="37321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</a:t>
            </a:r>
            <a:r>
              <a:rPr lang="en-US" sz="2400" baseline="-25000" dirty="0" smtClean="0"/>
              <a:t>T</a:t>
            </a:r>
            <a:r>
              <a:rPr lang="en-US" sz="2400" baseline="30000" dirty="0" smtClean="0"/>
              <a:t>j2</a:t>
            </a:r>
            <a:r>
              <a:rPr lang="en-US" sz="2400" dirty="0" smtClean="0"/>
              <a:t> is E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 of less energetic jet</a:t>
            </a:r>
          </a:p>
          <a:p>
            <a:r>
              <a:rPr lang="en-US" sz="2400" dirty="0" smtClean="0"/>
              <a:t>M</a:t>
            </a:r>
            <a:r>
              <a:rPr lang="en-US" sz="2400" baseline="-25000" dirty="0" smtClean="0"/>
              <a:t>T </a:t>
            </a:r>
            <a:r>
              <a:rPr lang="en-US" sz="2400" dirty="0" smtClean="0"/>
              <a:t>is transverse mass of the </a:t>
            </a:r>
          </a:p>
          <a:p>
            <a:r>
              <a:rPr lang="en-US" sz="2400" dirty="0" err="1" smtClean="0"/>
              <a:t>dijet</a:t>
            </a:r>
            <a:r>
              <a:rPr lang="en-US" sz="2400" dirty="0" smtClean="0"/>
              <a:t> system</a:t>
            </a:r>
            <a:endParaRPr lang="en-US" sz="2400" dirty="0"/>
          </a:p>
        </p:txBody>
      </p:sp>
      <p:sp>
        <p:nvSpPr>
          <p:cNvPr id="8" name="Rechteck 7"/>
          <p:cNvSpPr/>
          <p:nvPr/>
        </p:nvSpPr>
        <p:spPr>
          <a:xfrm>
            <a:off x="285720" y="435769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Exploits that QCD </a:t>
            </a:r>
            <a:r>
              <a:rPr lang="en-US" sz="2000" dirty="0" err="1" smtClean="0"/>
              <a:t>dijet</a:t>
            </a:r>
            <a:r>
              <a:rPr lang="en-US" sz="2000" dirty="0" smtClean="0"/>
              <a:t> events </a:t>
            </a:r>
          </a:p>
          <a:p>
            <a:r>
              <a:rPr lang="en-US" sz="2000" dirty="0" smtClean="0"/>
              <a:t>are back to back with equal PT</a:t>
            </a:r>
          </a:p>
          <a:p>
            <a:endParaRPr lang="en-US" sz="2000" dirty="0" smtClean="0"/>
          </a:p>
          <a:p>
            <a:r>
              <a:rPr lang="en-US" sz="2000" i="1" dirty="0" smtClean="0"/>
              <a:t>If &gt; 2 jets, the jets are combined</a:t>
            </a:r>
          </a:p>
          <a:p>
            <a:r>
              <a:rPr lang="en-US" sz="2000" i="1" dirty="0" smtClean="0"/>
              <a:t>to form a </a:t>
            </a:r>
            <a:r>
              <a:rPr lang="en-US" sz="2000" i="1" dirty="0" err="1" smtClean="0"/>
              <a:t>di</a:t>
            </a:r>
            <a:r>
              <a:rPr lang="en-US" sz="2000" i="1" dirty="0" smtClean="0"/>
              <a:t>-jet system by </a:t>
            </a:r>
          </a:p>
          <a:p>
            <a:r>
              <a:rPr lang="en-US" sz="2000" i="1" dirty="0" smtClean="0"/>
              <a:t>minimizing the ET difference</a:t>
            </a:r>
          </a:p>
          <a:p>
            <a:r>
              <a:rPr lang="en-US" sz="2000" i="1" dirty="0" smtClean="0"/>
              <a:t>of the neighboring jets</a:t>
            </a:r>
            <a:endParaRPr lang="en-US" sz="2000" i="1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952750"/>
            <a:ext cx="40386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</a:t>
            </a:r>
            <a:r>
              <a:rPr lang="en-US" dirty="0" err="1" smtClean="0"/>
              <a:t>alpha_T</a:t>
            </a:r>
            <a:r>
              <a:rPr lang="en-US" dirty="0" smtClean="0"/>
              <a:t> limits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3330" y="2285992"/>
            <a:ext cx="5400670" cy="395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3409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2891"/>
            <a:ext cx="1071570" cy="33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43380"/>
            <a:ext cx="40576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feld 7"/>
          <p:cNvSpPr txBox="1"/>
          <p:nvPr/>
        </p:nvSpPr>
        <p:spPr>
          <a:xfrm>
            <a:off x="2857488" y="4572008"/>
            <a:ext cx="108395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</a:t>
            </a:r>
            <a:endParaRPr lang="en-US" dirty="0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00768"/>
            <a:ext cx="44577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CMS “HTMISS” 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Strategy similar to ATLAS </a:t>
            </a:r>
            <a:r>
              <a:rPr lang="en-US" dirty="0" err="1" smtClean="0"/>
              <a:t>jets+MET</a:t>
            </a:r>
            <a:endParaRPr lang="en-US" dirty="0" smtClean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3116"/>
            <a:ext cx="8143900" cy="88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214686"/>
            <a:ext cx="177042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2643174" y="3214686"/>
            <a:ext cx="400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calculated also only via </a:t>
            </a:r>
            <a:r>
              <a:rPr lang="en-US" dirty="0" err="1" smtClean="0"/>
              <a:t>p_T</a:t>
            </a:r>
            <a:r>
              <a:rPr lang="en-US" dirty="0" smtClean="0"/>
              <a:t>&gt; 30 </a:t>
            </a:r>
            <a:r>
              <a:rPr lang="en-US" dirty="0" err="1" smtClean="0"/>
              <a:t>GeV</a:t>
            </a:r>
            <a:r>
              <a:rPr lang="en-US" dirty="0" smtClean="0"/>
              <a:t> jets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2857488" y="3857628"/>
            <a:ext cx="2018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signal regions: 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857628"/>
            <a:ext cx="1928826" cy="36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174" y="3857628"/>
            <a:ext cx="1928826" cy="37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feld 11"/>
          <p:cNvSpPr txBox="1"/>
          <p:nvPr/>
        </p:nvSpPr>
        <p:spPr>
          <a:xfrm>
            <a:off x="0" y="5500702"/>
            <a:ext cx="231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Z background from via  </a:t>
            </a:r>
            <a:endParaRPr lang="en-US" dirty="0"/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5572140"/>
            <a:ext cx="571504" cy="25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143644"/>
            <a:ext cx="28765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feld 14"/>
          <p:cNvSpPr txBox="1"/>
          <p:nvPr/>
        </p:nvSpPr>
        <p:spPr>
          <a:xfrm>
            <a:off x="0" y="4214818"/>
            <a:ext cx="32822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in ATLAS background is</a:t>
            </a:r>
          </a:p>
          <a:p>
            <a:r>
              <a:rPr lang="en-US" dirty="0" smtClean="0"/>
              <a:t>estimated with several</a:t>
            </a:r>
          </a:p>
          <a:p>
            <a:r>
              <a:rPr lang="en-US" dirty="0" smtClean="0"/>
              <a:t>control selections, e.g.</a:t>
            </a:r>
          </a:p>
          <a:p>
            <a:r>
              <a:rPr lang="en-US" dirty="0" smtClean="0"/>
              <a:t>- QCD via jet resolution functions</a:t>
            </a:r>
          </a:p>
        </p:txBody>
      </p:sp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14678" y="4500570"/>
            <a:ext cx="5929322" cy="208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Standard Model: Is this it ?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285720" y="5572140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Some of these questions might be solved (or better understood) with LHC data</a:t>
            </a:r>
          </a:p>
          <a:p>
            <a:r>
              <a:rPr lang="en-US" sz="2000" dirty="0" smtClean="0"/>
              <a:t>Candidate Nr. 1 : </a:t>
            </a:r>
            <a:r>
              <a:rPr lang="en-US" sz="2000" dirty="0" err="1" smtClean="0"/>
              <a:t>Supersymmetry</a:t>
            </a:r>
            <a:endParaRPr lang="en-US" sz="2000" dirty="0" smtClean="0"/>
          </a:p>
          <a:p>
            <a:r>
              <a:rPr lang="en-US" sz="2000" dirty="0" smtClean="0"/>
              <a:t>Most studied theory model + high LHC cross section </a:t>
            </a:r>
            <a:r>
              <a:rPr lang="en-US" sz="2000" dirty="0" smtClean="0">
                <a:sym typeface="Wingdings" pitchFamily="2" charset="2"/>
              </a:rPr>
              <a:t> big impact</a:t>
            </a:r>
            <a:r>
              <a:rPr lang="en-US" sz="2000" dirty="0" smtClean="0"/>
              <a:t> </a:t>
            </a:r>
          </a:p>
        </p:txBody>
      </p:sp>
      <p:graphicFrame>
        <p:nvGraphicFramePr>
          <p:cNvPr id="7" name="Diagramm 6"/>
          <p:cNvGraphicFramePr/>
          <p:nvPr/>
        </p:nvGraphicFramePr>
        <p:xfrm>
          <a:off x="1214414" y="1214422"/>
          <a:ext cx="6596066" cy="434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limits in CMSSM/</a:t>
            </a:r>
            <a:r>
              <a:rPr lang="en-US" dirty="0" err="1" smtClean="0"/>
              <a:t>mSUGRA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6910408" cy="504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Massive Particle Search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Textfeld 6"/>
          <p:cNvSpPr txBox="1"/>
          <p:nvPr/>
        </p:nvSpPr>
        <p:spPr>
          <a:xfrm rot="10800000" flipV="1">
            <a:off x="4571968" y="3286124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 estimates and signal distributions for the pixel and tile mass measurements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"/>
          </p:nvPr>
        </p:nvSpPr>
        <p:spPr>
          <a:xfrm>
            <a:off x="500034" y="1714488"/>
            <a:ext cx="7929650" cy="1357322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Search for R-hadrons (stable hadrons including a stable </a:t>
            </a:r>
            <a:r>
              <a:rPr lang="en-US" sz="2400" dirty="0" err="1" smtClean="0"/>
              <a:t>gluino</a:t>
            </a:r>
            <a:r>
              <a:rPr lang="en-US" sz="2400" dirty="0" smtClean="0"/>
              <a:t>, stop or </a:t>
            </a:r>
            <a:r>
              <a:rPr lang="en-US" sz="2400" dirty="0" err="1" smtClean="0"/>
              <a:t>sbottom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Selection: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t</a:t>
            </a:r>
            <a:r>
              <a:rPr lang="en-US" sz="2400" baseline="30000" dirty="0" err="1" smtClean="0"/>
              <a:t>miss</a:t>
            </a:r>
            <a:r>
              <a:rPr lang="en-US" sz="2400" dirty="0" smtClean="0"/>
              <a:t> &gt;40 </a:t>
            </a:r>
            <a:r>
              <a:rPr lang="en-US" sz="2400" dirty="0" err="1" smtClean="0"/>
              <a:t>GeV</a:t>
            </a:r>
            <a:r>
              <a:rPr lang="en-US" sz="2400" dirty="0" smtClean="0"/>
              <a:t> for triggering + track with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&gt; 50 </a:t>
            </a:r>
            <a:r>
              <a:rPr lang="en-US" sz="2400" dirty="0" err="1" smtClean="0"/>
              <a:t>GeV</a:t>
            </a:r>
            <a:endParaRPr lang="en-US" sz="2400" dirty="0" smtClean="0"/>
          </a:p>
          <a:p>
            <a:r>
              <a:rPr lang="en-US" sz="2400" dirty="0" smtClean="0"/>
              <a:t>Two complementary subsystems used to measure SMPs </a:t>
            </a:r>
          </a:p>
          <a:p>
            <a:endParaRPr lang="en-US" dirty="0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3476" y="3945476"/>
            <a:ext cx="4300524" cy="291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hteck 12"/>
          <p:cNvSpPr/>
          <p:nvPr/>
        </p:nvSpPr>
        <p:spPr>
          <a:xfrm>
            <a:off x="214282" y="3500438"/>
            <a:ext cx="4357686" cy="25545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 smtClean="0"/>
              <a:t>Tile sampling calorimeter </a:t>
            </a:r>
          </a:p>
          <a:p>
            <a:pPr marL="342900" indent="-342900"/>
            <a:r>
              <a:rPr lang="en-US" sz="2000" dirty="0" smtClean="0"/>
              <a:t>       </a:t>
            </a:r>
            <a:r>
              <a:rPr lang="en-US" sz="2000" dirty="0" err="1" smtClean="0"/>
              <a:t>iron+plastic</a:t>
            </a:r>
            <a:r>
              <a:rPr lang="en-US" sz="2000" dirty="0" smtClean="0"/>
              <a:t> </a:t>
            </a:r>
            <a:r>
              <a:rPr lang="en-US" sz="2000" dirty="0" err="1" smtClean="0"/>
              <a:t>scintillators</a:t>
            </a:r>
            <a:r>
              <a:rPr lang="en-US" sz="2000" dirty="0" smtClean="0"/>
              <a:t>, time resolution of 1-2 ns, calibrated with</a:t>
            </a:r>
          </a:p>
          <a:p>
            <a:pPr marL="342900" indent="-342900"/>
            <a:r>
              <a:rPr lang="en-US" sz="2000" dirty="0" smtClean="0"/>
              <a:t>      </a:t>
            </a:r>
            <a:r>
              <a:rPr lang="en-US" sz="2000" dirty="0" err="1" smtClean="0"/>
              <a:t>muons</a:t>
            </a:r>
            <a:r>
              <a:rPr lang="en-US" sz="2000" dirty="0" smtClean="0"/>
              <a:t> from Z decays </a:t>
            </a:r>
          </a:p>
          <a:p>
            <a:pPr marL="342900" indent="-342900">
              <a:buAutoNum type="arabicPeriod" startAt="2"/>
            </a:pPr>
            <a:r>
              <a:rPr lang="en-US" sz="2000" b="1" dirty="0" smtClean="0"/>
              <a:t>Pixel detector:</a:t>
            </a:r>
          </a:p>
          <a:p>
            <a:pPr marL="342900" indent="-342900"/>
            <a:r>
              <a:rPr lang="en-US" sz="2000" b="1" dirty="0" smtClean="0"/>
              <a:t>       </a:t>
            </a:r>
            <a:r>
              <a:rPr lang="en-US" sz="2000" dirty="0" err="1" smtClean="0"/>
              <a:t>dE</a:t>
            </a:r>
            <a:r>
              <a:rPr lang="en-US" sz="2000" dirty="0" smtClean="0"/>
              <a:t>\</a:t>
            </a:r>
            <a:r>
              <a:rPr lang="en-US" sz="2000" dirty="0" err="1" smtClean="0"/>
              <a:t>dx</a:t>
            </a:r>
            <a:r>
              <a:rPr lang="en-US" sz="2000" dirty="0" smtClean="0"/>
              <a:t> is measured</a:t>
            </a:r>
          </a:p>
          <a:p>
            <a:pPr marL="342900" indent="-342900"/>
            <a:r>
              <a:rPr lang="en-US" sz="2000" dirty="0" smtClean="0"/>
              <a:t>       with the charge loss </a:t>
            </a:r>
          </a:p>
          <a:p>
            <a:pPr marL="342900" indent="-342900"/>
            <a:r>
              <a:rPr lang="en-US" sz="2000" dirty="0" smtClean="0"/>
              <a:t>       (prop. to time over </a:t>
            </a:r>
            <a:r>
              <a:rPr lang="en-US" sz="2000" dirty="0" err="1" smtClean="0"/>
              <a:t>treshold</a:t>
            </a:r>
            <a:r>
              <a:rPr lang="en-US" sz="2000" dirty="0" smtClean="0"/>
              <a:t>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Massive Particle Search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439581"/>
            <a:ext cx="4857752" cy="341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571612"/>
            <a:ext cx="434803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6143644"/>
            <a:ext cx="1385897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hteck 8"/>
          <p:cNvSpPr/>
          <p:nvPr/>
        </p:nvSpPr>
        <p:spPr>
          <a:xfrm>
            <a:off x="4286248" y="1214422"/>
            <a:ext cx="4857752" cy="22467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/>
              <a:t>Measure </a:t>
            </a:r>
            <a:r>
              <a:rPr lang="en-US" sz="2000" dirty="0" err="1" smtClean="0"/>
              <a:t>dE</a:t>
            </a:r>
            <a:r>
              <a:rPr lang="en-US" sz="2000" dirty="0" smtClean="0"/>
              <a:t>/</a:t>
            </a:r>
            <a:r>
              <a:rPr lang="en-US" sz="2000" dirty="0" err="1" smtClean="0"/>
              <a:t>dx</a:t>
            </a:r>
            <a:r>
              <a:rPr lang="en-US" sz="2000" dirty="0" smtClean="0"/>
              <a:t> to determine </a:t>
            </a:r>
            <a:r>
              <a:rPr lang="el-GR" sz="2000" dirty="0" smtClean="0">
                <a:cs typeface="Arial"/>
                <a:sym typeface="Wingdings" pitchFamily="2" charset="2"/>
              </a:rPr>
              <a:t>βγ</a:t>
            </a:r>
            <a:r>
              <a:rPr lang="de-DE" sz="2000" dirty="0" smtClean="0">
                <a:cs typeface="Arial"/>
                <a:sym typeface="Wingdings" pitchFamily="2" charset="2"/>
              </a:rPr>
              <a:t> via Bethe/Bloch </a:t>
            </a:r>
            <a:r>
              <a:rPr lang="de-DE" sz="2000" dirty="0" err="1" smtClean="0">
                <a:cs typeface="Arial"/>
                <a:sym typeface="Wingdings" pitchFamily="2" charset="2"/>
              </a:rPr>
              <a:t>formular</a:t>
            </a:r>
            <a:r>
              <a:rPr lang="de-DE" sz="2000" dirty="0" smtClean="0">
                <a:cs typeface="Arial"/>
                <a:sym typeface="Wingdings" pitchFamily="2" charset="2"/>
              </a:rPr>
              <a:t> </a:t>
            </a:r>
            <a:r>
              <a:rPr lang="en-US" sz="2000" dirty="0" smtClean="0"/>
              <a:t>for Pixel </a:t>
            </a:r>
          </a:p>
          <a:p>
            <a:r>
              <a:rPr lang="en-US" sz="2000" dirty="0" smtClean="0"/>
              <a:t>and beta of the tile calorimeter</a:t>
            </a:r>
          </a:p>
          <a:p>
            <a:pPr>
              <a:buFont typeface="Wingdings"/>
              <a:buChar char="è"/>
            </a:pPr>
            <a:r>
              <a:rPr lang="en-US" sz="2000" dirty="0" smtClean="0">
                <a:sym typeface="Wingdings" pitchFamily="2" charset="2"/>
              </a:rPr>
              <a:t>Transform these measurement into </a:t>
            </a:r>
          </a:p>
          <a:p>
            <a:r>
              <a:rPr lang="en-US" sz="2000" dirty="0" smtClean="0">
                <a:sym typeface="Wingdings" pitchFamily="2" charset="2"/>
              </a:rPr>
              <a:t>mass via M = p / </a:t>
            </a:r>
            <a:r>
              <a:rPr lang="el-GR" sz="2000" dirty="0" smtClean="0">
                <a:cs typeface="Arial"/>
                <a:sym typeface="Wingdings" pitchFamily="2" charset="2"/>
              </a:rPr>
              <a:t>βγ</a:t>
            </a:r>
            <a:endParaRPr lang="de-DE" sz="2000" dirty="0" smtClean="0">
              <a:cs typeface="Arial"/>
              <a:sym typeface="Wingdings" pitchFamily="2" charset="2"/>
            </a:endParaRPr>
          </a:p>
          <a:p>
            <a:r>
              <a:rPr lang="de-DE" sz="2000" i="1" dirty="0" smtClean="0">
                <a:cs typeface="Arial"/>
                <a:sym typeface="Wingdings" pitchFamily="2" charset="2"/>
              </a:rPr>
              <a:t>Background </a:t>
            </a:r>
            <a:r>
              <a:rPr lang="en-US" sz="2000" i="1" dirty="0" smtClean="0">
                <a:cs typeface="Arial"/>
                <a:sym typeface="Wingdings" pitchFamily="2" charset="2"/>
              </a:rPr>
              <a:t>determined</a:t>
            </a:r>
            <a:r>
              <a:rPr lang="de-DE" sz="2000" i="1" dirty="0" smtClean="0">
                <a:cs typeface="Arial"/>
                <a:sym typeface="Wingdings" pitchFamily="2" charset="2"/>
              </a:rPr>
              <a:t> via </a:t>
            </a:r>
            <a:r>
              <a:rPr lang="en-US" sz="2000" i="1" dirty="0" smtClean="0">
                <a:cs typeface="Arial"/>
                <a:sym typeface="Wingdings" pitchFamily="2" charset="2"/>
              </a:rPr>
              <a:t>random </a:t>
            </a:r>
          </a:p>
          <a:p>
            <a:r>
              <a:rPr lang="en-US" sz="2000" i="1" dirty="0" smtClean="0">
                <a:cs typeface="Arial"/>
                <a:sym typeface="Wingdings" pitchFamily="2" charset="2"/>
              </a:rPr>
              <a:t>picking of momentum, tile, pixel information</a:t>
            </a:r>
            <a:endParaRPr lang="en-US" sz="2000" i="1" dirty="0"/>
          </a:p>
        </p:txBody>
      </p:sp>
      <p:sp>
        <p:nvSpPr>
          <p:cNvPr id="10" name="Textfeld 9"/>
          <p:cNvSpPr txBox="1"/>
          <p:nvPr/>
        </p:nvSpPr>
        <p:spPr>
          <a:xfrm>
            <a:off x="357158" y="5072074"/>
            <a:ext cx="36090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 events after final selections</a:t>
            </a:r>
          </a:p>
          <a:p>
            <a:pPr>
              <a:buFont typeface="Wingdings"/>
              <a:buChar char="è"/>
            </a:pPr>
            <a:r>
              <a:rPr lang="en-US" sz="2000" dirty="0" smtClean="0">
                <a:sym typeface="Wingdings" pitchFamily="2" charset="2"/>
              </a:rPr>
              <a:t>New strongest limits</a:t>
            </a:r>
          </a:p>
          <a:p>
            <a:r>
              <a:rPr lang="en-US" sz="2000" dirty="0" smtClean="0">
                <a:sym typeface="Wingdings" pitchFamily="2" charset="2"/>
              </a:rPr>
              <a:t>     limits on stable the masses of </a:t>
            </a:r>
            <a:endParaRPr lang="en-US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214282" y="4357694"/>
            <a:ext cx="391363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Final signal regions defined by requiring</a:t>
            </a:r>
          </a:p>
          <a:p>
            <a:r>
              <a:rPr lang="en-US" dirty="0" smtClean="0"/>
              <a:t>cuts on both mass measurements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0"/>
            <a:ext cx="8153400" cy="990600"/>
          </a:xfrm>
        </p:spPr>
        <p:txBody>
          <a:bodyPr/>
          <a:lstStyle/>
          <a:p>
            <a:r>
              <a:rPr lang="en-US" dirty="0" smtClean="0"/>
              <a:t>ATLAS search limits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Grafik 4" descr="AtlasSearches_6jun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7" y="820731"/>
            <a:ext cx="8001024" cy="6037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Interpretations: What does this all mean ?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>
          <a:xfrm>
            <a:off x="428596" y="2143116"/>
            <a:ext cx="81534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By how much do the ATLAS/CMS</a:t>
            </a:r>
            <a:br>
              <a:rPr lang="en-US" dirty="0" smtClean="0"/>
            </a:br>
            <a:r>
              <a:rPr lang="en-US" dirty="0" smtClean="0"/>
              <a:t>limits reduce the probability</a:t>
            </a:r>
          </a:p>
          <a:p>
            <a:pPr>
              <a:buNone/>
            </a:pPr>
            <a:r>
              <a:rPr lang="en-US" dirty="0" smtClean="0"/>
              <a:t>     to allow low mass </a:t>
            </a:r>
            <a:r>
              <a:rPr lang="en-US" dirty="0" err="1" smtClean="0"/>
              <a:t>Supersymmetry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to be the solution of the DM and </a:t>
            </a:r>
          </a:p>
          <a:p>
            <a:pPr>
              <a:buNone/>
            </a:pPr>
            <a:r>
              <a:rPr lang="en-US" dirty="0" smtClean="0"/>
              <a:t>     hierarchy problem?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is the effect of the early </a:t>
            </a:r>
            <a:r>
              <a:rPr lang="en-US" dirty="0" err="1" smtClean="0"/>
              <a:t>mSUGRA</a:t>
            </a:r>
            <a:r>
              <a:rPr lang="en-US" dirty="0" smtClean="0"/>
              <a:t> results on </a:t>
            </a:r>
          </a:p>
          <a:p>
            <a:pPr>
              <a:buNone/>
            </a:pPr>
            <a:r>
              <a:rPr lang="en-US" dirty="0" smtClean="0"/>
              <a:t>    direct DM experiments 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ATLAS jets and jets + 1 lepton papers</a:t>
            </a:r>
          </a:p>
          <a:p>
            <a:pPr>
              <a:buNone/>
            </a:pPr>
            <a:r>
              <a:rPr lang="en-US" i="1" dirty="0" smtClean="0"/>
              <a:t>are the most-cited 2010 ATLAS papers</a:t>
            </a:r>
            <a:endParaRPr lang="en-US" i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092811"/>
            <a:ext cx="2428892" cy="3249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-571536" y="2786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6929454" y="1857364"/>
            <a:ext cx="86754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</a:rPr>
              <a:t>?</a:t>
            </a:r>
            <a:endParaRPr lang="en-US" sz="11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Matter implications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>
          <a:xfrm>
            <a:off x="571472" y="2428868"/>
            <a:ext cx="3030658" cy="221457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Strong Implications</a:t>
            </a:r>
          </a:p>
          <a:p>
            <a:pPr>
              <a:buNone/>
            </a:pPr>
            <a:r>
              <a:rPr lang="en-US" sz="2000" dirty="0" smtClean="0"/>
              <a:t>for DM-proton </a:t>
            </a:r>
          </a:p>
          <a:p>
            <a:pPr>
              <a:buNone/>
            </a:pPr>
            <a:r>
              <a:rPr lang="en-US" sz="2000" dirty="0" smtClean="0"/>
              <a:t>detection when using </a:t>
            </a:r>
          </a:p>
          <a:p>
            <a:pPr>
              <a:buNone/>
            </a:pPr>
            <a:r>
              <a:rPr lang="en-US" sz="2000" dirty="0" smtClean="0"/>
              <a:t>constrained models</a:t>
            </a:r>
          </a:p>
          <a:p>
            <a:pPr>
              <a:buNone/>
            </a:pPr>
            <a:r>
              <a:rPr lang="en-US" sz="2000" dirty="0" smtClean="0"/>
              <a:t>(CMSSM, </a:t>
            </a:r>
            <a:r>
              <a:rPr lang="en-US" sz="2000" dirty="0" err="1" smtClean="0"/>
              <a:t>msugra</a:t>
            </a:r>
            <a:r>
              <a:rPr lang="en-US" sz="2000" dirty="0" smtClean="0"/>
              <a:t>,…)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857364"/>
            <a:ext cx="486611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feld 13"/>
          <p:cNvSpPr txBox="1"/>
          <p:nvPr/>
        </p:nvSpPr>
        <p:spPr>
          <a:xfrm>
            <a:off x="500034" y="1571612"/>
            <a:ext cx="485778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Find consistent picture in the next decade 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6143644"/>
            <a:ext cx="41814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feld 8"/>
          <p:cNvSpPr txBox="1"/>
          <p:nvPr/>
        </p:nvSpPr>
        <p:spPr>
          <a:xfrm>
            <a:off x="7072330" y="4286256"/>
            <a:ext cx="18616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Note that big part</a:t>
            </a:r>
          </a:p>
          <a:p>
            <a:r>
              <a:rPr lang="en-US" dirty="0" smtClean="0"/>
              <a:t>of this</a:t>
            </a:r>
          </a:p>
          <a:p>
            <a:r>
              <a:rPr lang="en-US" dirty="0" smtClean="0"/>
              <a:t>region needs very</a:t>
            </a:r>
          </a:p>
          <a:p>
            <a:r>
              <a:rPr lang="en-US" dirty="0" smtClean="0"/>
              <a:t>large fine tuning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1214414" y="5072074"/>
            <a:ext cx="1990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Shown is only 2010</a:t>
            </a:r>
          </a:p>
          <a:p>
            <a:r>
              <a:rPr lang="en-US" dirty="0" smtClean="0"/>
              <a:t>data limit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 tuning after early LHC 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Regions of </a:t>
            </a:r>
          </a:p>
          <a:p>
            <a:pPr>
              <a:buNone/>
            </a:pPr>
            <a:r>
              <a:rPr lang="en-US" sz="2400" dirty="0" err="1" smtClean="0"/>
              <a:t>mSUGRA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Parameter space</a:t>
            </a:r>
          </a:p>
          <a:p>
            <a:pPr>
              <a:buNone/>
            </a:pPr>
            <a:r>
              <a:rPr lang="en-US" sz="2400" dirty="0" smtClean="0"/>
              <a:t>with minimal </a:t>
            </a:r>
          </a:p>
          <a:p>
            <a:pPr>
              <a:buNone/>
            </a:pPr>
            <a:r>
              <a:rPr lang="en-US" sz="2400" dirty="0" smtClean="0"/>
              <a:t>fine tuning (delta &lt;100)</a:t>
            </a:r>
            <a:endParaRPr lang="en-US" dirty="0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928802"/>
            <a:ext cx="50863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0" y="6334125"/>
            <a:ext cx="819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397" y="1428736"/>
            <a:ext cx="4038603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feld 7"/>
          <p:cNvSpPr txBox="1"/>
          <p:nvPr/>
        </p:nvSpPr>
        <p:spPr>
          <a:xfrm>
            <a:off x="0" y="4071942"/>
            <a:ext cx="3986412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Regions of minimal fine tuning</a:t>
            </a:r>
          </a:p>
          <a:p>
            <a:r>
              <a:rPr lang="en-US" sz="2400" dirty="0" smtClean="0"/>
              <a:t>and consistent with DM</a:t>
            </a:r>
          </a:p>
          <a:p>
            <a:r>
              <a:rPr lang="en-US" sz="2400" dirty="0" smtClean="0"/>
              <a:t>will only be excluded</a:t>
            </a:r>
          </a:p>
          <a:p>
            <a:r>
              <a:rPr lang="en-US" sz="2400" dirty="0" smtClean="0"/>
              <a:t>after LHC upgrade !</a:t>
            </a:r>
            <a:endParaRPr lang="en-US" sz="2400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4929190" y="3214686"/>
            <a:ext cx="1143008" cy="7143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6072198" y="3286124"/>
            <a:ext cx="914400" cy="9144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7000892" y="4214818"/>
            <a:ext cx="142876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6357950" y="5357826"/>
            <a:ext cx="985838" cy="5714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7429520" y="5214950"/>
            <a:ext cx="1777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ATLAS 0l+1l 2010</a:t>
            </a:r>
            <a:endParaRPr lang="en-US" dirty="0"/>
          </a:p>
        </p:txBody>
      </p:sp>
      <p:sp>
        <p:nvSpPr>
          <p:cNvPr id="21" name="Textfeld 20"/>
          <p:cNvSpPr txBox="1"/>
          <p:nvPr/>
        </p:nvSpPr>
        <p:spPr>
          <a:xfrm>
            <a:off x="4857752" y="3643314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CMS</a:t>
            </a:r>
          </a:p>
          <a:p>
            <a:r>
              <a:rPr lang="en-US" sz="1600" dirty="0" err="1" smtClean="0">
                <a:solidFill>
                  <a:srgbClr val="FF0000"/>
                </a:solidFill>
              </a:rPr>
              <a:t>Alpha_t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2" name="Gerade Verbindung 21"/>
          <p:cNvCxnSpPr/>
          <p:nvPr/>
        </p:nvCxnSpPr>
        <p:spPr>
          <a:xfrm>
            <a:off x="6429388" y="6000768"/>
            <a:ext cx="985838" cy="5714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7500958" y="5857892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2010  </a:t>
            </a:r>
            <a:endParaRPr lang="en-US" dirty="0"/>
          </a:p>
        </p:txBody>
      </p:sp>
      <p:cxnSp>
        <p:nvCxnSpPr>
          <p:cNvPr id="17" name="Gerade Verbindung 16"/>
          <p:cNvCxnSpPr/>
          <p:nvPr/>
        </p:nvCxnSpPr>
        <p:spPr>
          <a:xfrm>
            <a:off x="6786578" y="3857628"/>
            <a:ext cx="285752" cy="7143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6143636" y="3500438"/>
            <a:ext cx="700086" cy="34289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5143504" y="3286124"/>
            <a:ext cx="985838" cy="20002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6429388" y="5643578"/>
            <a:ext cx="985838" cy="571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7572396" y="5500702"/>
            <a:ext cx="1492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ATLAS 0l 2011</a:t>
            </a:r>
            <a:endParaRPr lang="en-US" dirty="0"/>
          </a:p>
        </p:txBody>
      </p:sp>
      <p:cxnSp>
        <p:nvCxnSpPr>
          <p:cNvPr id="28" name="Gerade Verbindung 27"/>
          <p:cNvCxnSpPr/>
          <p:nvPr/>
        </p:nvCxnSpPr>
        <p:spPr>
          <a:xfrm>
            <a:off x="4929190" y="3071810"/>
            <a:ext cx="1285884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6215074" y="3214686"/>
            <a:ext cx="785818" cy="5000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rot="16200000" flipH="1">
            <a:off x="6786578" y="3929066"/>
            <a:ext cx="857256" cy="428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57158" y="1714488"/>
            <a:ext cx="7500990" cy="112871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                                                      </a:t>
            </a:r>
            <a:r>
              <a:rPr lang="en-US" sz="2400" b="1" dirty="0" smtClean="0">
                <a:solidFill>
                  <a:srgbClr val="FFC000"/>
                </a:solidFill>
              </a:rPr>
              <a:t>SUSY Phase Space 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785926"/>
            <a:ext cx="794536" cy="928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Ellipse 10"/>
          <p:cNvSpPr/>
          <p:nvPr/>
        </p:nvSpPr>
        <p:spPr>
          <a:xfrm>
            <a:off x="4000496" y="2071678"/>
            <a:ext cx="214314" cy="41433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3643306" y="2143116"/>
            <a:ext cx="214314" cy="2714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4357686" y="2143116"/>
            <a:ext cx="214314" cy="2714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4714876" y="2143116"/>
            <a:ext cx="214314" cy="2714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17"/>
          <p:cNvSpPr txBox="1"/>
          <p:nvPr/>
        </p:nvSpPr>
        <p:spPr>
          <a:xfrm>
            <a:off x="214282" y="278605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300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285984" y="278605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700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214810" y="278605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1100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000760" y="278605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1500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7500958" y="2143116"/>
            <a:ext cx="214314" cy="2714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/>
          <p:cNvSpPr/>
          <p:nvPr/>
        </p:nvSpPr>
        <p:spPr>
          <a:xfrm>
            <a:off x="3214678" y="2143116"/>
            <a:ext cx="214314" cy="2714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/>
          <p:cNvSpPr/>
          <p:nvPr/>
        </p:nvSpPr>
        <p:spPr>
          <a:xfrm>
            <a:off x="2857488" y="2143116"/>
            <a:ext cx="214314" cy="2714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/>
          <p:cNvSpPr/>
          <p:nvPr/>
        </p:nvSpPr>
        <p:spPr>
          <a:xfrm>
            <a:off x="2500298" y="2143116"/>
            <a:ext cx="214314" cy="2714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>
            <a:off x="2143108" y="2143116"/>
            <a:ext cx="214314" cy="2714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>
            <a:off x="1071538" y="2143116"/>
            <a:ext cx="214314" cy="2714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/>
          <p:cNvSpPr/>
          <p:nvPr/>
        </p:nvSpPr>
        <p:spPr>
          <a:xfrm>
            <a:off x="1428728" y="2143116"/>
            <a:ext cx="214314" cy="2714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>
            <a:off x="1785918" y="2143116"/>
            <a:ext cx="214314" cy="2714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feld 27"/>
          <p:cNvSpPr txBox="1"/>
          <p:nvPr/>
        </p:nvSpPr>
        <p:spPr>
          <a:xfrm>
            <a:off x="7358082" y="21429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2009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57158" y="1714488"/>
            <a:ext cx="7500990" cy="112871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                                                      </a:t>
            </a:r>
            <a:r>
              <a:rPr lang="en-US" sz="2400" b="1" dirty="0" smtClean="0">
                <a:solidFill>
                  <a:srgbClr val="FFC000"/>
                </a:solidFill>
              </a:rPr>
              <a:t>SUSY Phase Space 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1785926"/>
            <a:ext cx="794536" cy="928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Ellipse 10"/>
          <p:cNvSpPr/>
          <p:nvPr/>
        </p:nvSpPr>
        <p:spPr>
          <a:xfrm>
            <a:off x="4000496" y="2071678"/>
            <a:ext cx="214314" cy="41433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3643306" y="2143116"/>
            <a:ext cx="214314" cy="2714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4357686" y="2143116"/>
            <a:ext cx="214314" cy="2714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4714876" y="2143116"/>
            <a:ext cx="214314" cy="2714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17"/>
          <p:cNvSpPr txBox="1"/>
          <p:nvPr/>
        </p:nvSpPr>
        <p:spPr>
          <a:xfrm>
            <a:off x="214282" y="278605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300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285984" y="278605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700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214810" y="278605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1100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000760" y="278605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1500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7500958" y="2143116"/>
            <a:ext cx="214314" cy="2714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/>
          <p:cNvSpPr/>
          <p:nvPr/>
        </p:nvSpPr>
        <p:spPr>
          <a:xfrm>
            <a:off x="3214678" y="2143116"/>
            <a:ext cx="214314" cy="2714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feld 16"/>
          <p:cNvSpPr txBox="1"/>
          <p:nvPr/>
        </p:nvSpPr>
        <p:spPr>
          <a:xfrm>
            <a:off x="7358082" y="214290"/>
            <a:ext cx="164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2010 data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57158" y="1714488"/>
            <a:ext cx="7500990" cy="112871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                                                      </a:t>
            </a:r>
            <a:r>
              <a:rPr lang="en-US" sz="2400" b="1" dirty="0" smtClean="0">
                <a:solidFill>
                  <a:srgbClr val="FFC000"/>
                </a:solidFill>
              </a:rPr>
              <a:t>SUSY Phase Space 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1785926"/>
            <a:ext cx="794536" cy="928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Ellipse 10"/>
          <p:cNvSpPr/>
          <p:nvPr/>
        </p:nvSpPr>
        <p:spPr>
          <a:xfrm>
            <a:off x="4000496" y="2071678"/>
            <a:ext cx="214314" cy="41433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3643306" y="2143116"/>
            <a:ext cx="214314" cy="2714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4357686" y="2143116"/>
            <a:ext cx="214314" cy="2714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4714876" y="2143116"/>
            <a:ext cx="214314" cy="2714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17"/>
          <p:cNvSpPr txBox="1"/>
          <p:nvPr/>
        </p:nvSpPr>
        <p:spPr>
          <a:xfrm>
            <a:off x="214282" y="278605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300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285984" y="278605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700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214810" y="278605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1100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000760" y="278605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1500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7500958" y="2143116"/>
            <a:ext cx="214314" cy="2714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feld 15"/>
          <p:cNvSpPr txBox="1"/>
          <p:nvPr/>
        </p:nvSpPr>
        <p:spPr>
          <a:xfrm>
            <a:off x="7358082" y="214290"/>
            <a:ext cx="16421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2011 data</a:t>
            </a:r>
          </a:p>
          <a:p>
            <a:r>
              <a:rPr lang="en-US" sz="2800" dirty="0" smtClean="0"/>
              <a:t>so far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3040063" y="1157288"/>
            <a:ext cx="3187700" cy="439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nl-NL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1643042" y="571480"/>
            <a:ext cx="579678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What do we expect to find at the LHC?</a:t>
            </a:r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107950" y="115888"/>
            <a:ext cx="8928100" cy="433387"/>
          </a:xfrm>
          <a:prstGeom prst="rect">
            <a:avLst/>
          </a:prstGeom>
          <a:solidFill>
            <a:schemeClr val="accent1">
              <a:alpha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The situation in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2011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82277" name="Rectangle 5"/>
          <p:cNvSpPr>
            <a:spLocks noChangeArrowheads="1"/>
          </p:cNvSpPr>
          <p:nvPr/>
        </p:nvSpPr>
        <p:spPr bwMode="auto">
          <a:xfrm>
            <a:off x="3563938" y="6362700"/>
            <a:ext cx="5580062" cy="49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One physicist's schematic view of particle physics in the 21st century</a:t>
            </a:r>
          </a:p>
          <a:p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(Courtesy of Hitoshi Murayama)</a:t>
            </a:r>
          </a:p>
        </p:txBody>
      </p:sp>
      <p:pic>
        <p:nvPicPr>
          <p:cNvPr id="182278" name="Picture 6" descr="particlephysic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714348" y="1214422"/>
            <a:ext cx="7921625" cy="510222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107950" y="6308725"/>
            <a:ext cx="424815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nl-NL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Regelmäßiges Fünfeck 9"/>
          <p:cNvSpPr/>
          <p:nvPr/>
        </p:nvSpPr>
        <p:spPr>
          <a:xfrm rot="10613997">
            <a:off x="3134972" y="2821440"/>
            <a:ext cx="4016623" cy="2444886"/>
          </a:xfrm>
          <a:prstGeom prst="pentagon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4071934" y="3071810"/>
            <a:ext cx="22569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Today we </a:t>
            </a:r>
          </a:p>
          <a:p>
            <a:r>
              <a:rPr lang="en-US" sz="2400" dirty="0" smtClean="0"/>
              <a:t>concentrate on</a:t>
            </a:r>
          </a:p>
          <a:p>
            <a:r>
              <a:rPr lang="en-US" sz="2400" dirty="0" smtClean="0"/>
              <a:t>this area, i.e.</a:t>
            </a:r>
          </a:p>
          <a:p>
            <a:r>
              <a:rPr lang="en-US" sz="2400" dirty="0" smtClean="0"/>
              <a:t>low energy SUSY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1571612"/>
            <a:ext cx="1785950" cy="12644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57158" y="1714488"/>
            <a:ext cx="7500990" cy="112871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                                                      </a:t>
            </a:r>
            <a:r>
              <a:rPr lang="en-US" sz="2400" b="1" dirty="0" smtClean="0">
                <a:solidFill>
                  <a:srgbClr val="FFC000"/>
                </a:solidFill>
              </a:rPr>
              <a:t>SUSY Phase Space 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>
          <a:xfrm>
            <a:off x="285720" y="3286124"/>
            <a:ext cx="8501122" cy="357187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search has begun, the baseline analyses are in place !</a:t>
            </a:r>
          </a:p>
          <a:p>
            <a:r>
              <a:rPr lang="en-US" sz="2800" dirty="0" err="1" smtClean="0"/>
              <a:t>mSUGRA</a:t>
            </a:r>
            <a:r>
              <a:rPr lang="en-US" sz="2800" dirty="0" smtClean="0"/>
              <a:t>:  </a:t>
            </a:r>
            <a:r>
              <a:rPr lang="en-US" sz="2800" dirty="0" err="1" smtClean="0"/>
              <a:t>M</a:t>
            </a:r>
            <a:r>
              <a:rPr lang="en-US" sz="2800" baseline="-25000" dirty="0" err="1" smtClean="0"/>
              <a:t>squark</a:t>
            </a:r>
            <a:r>
              <a:rPr lang="en-US" sz="2800" dirty="0" smtClean="0"/>
              <a:t> = </a:t>
            </a:r>
            <a:r>
              <a:rPr lang="en-US" sz="2800" dirty="0" err="1" smtClean="0"/>
              <a:t>M</a:t>
            </a:r>
            <a:r>
              <a:rPr lang="en-US" sz="2800" baseline="-25000" dirty="0" err="1" smtClean="0"/>
              <a:t>gluino</a:t>
            </a:r>
            <a:r>
              <a:rPr lang="en-US" sz="2800" dirty="0" smtClean="0"/>
              <a:t> &gt; 950 </a:t>
            </a:r>
            <a:r>
              <a:rPr lang="en-US" sz="2800" dirty="0" err="1" smtClean="0"/>
              <a:t>GeV</a:t>
            </a:r>
            <a:r>
              <a:rPr lang="en-US" sz="2800" dirty="0" smtClean="0"/>
              <a:t> (ATLAS)</a:t>
            </a:r>
          </a:p>
          <a:p>
            <a:r>
              <a:rPr lang="en-US" sz="2800" dirty="0" smtClean="0"/>
              <a:t>Expect sensitivity around 1.1 </a:t>
            </a:r>
            <a:r>
              <a:rPr lang="en-US" sz="2800" dirty="0" err="1" smtClean="0"/>
              <a:t>TeV</a:t>
            </a:r>
            <a:r>
              <a:rPr lang="en-US" sz="2800" dirty="0" smtClean="0"/>
              <a:t> for summer conferences </a:t>
            </a:r>
          </a:p>
          <a:p>
            <a:r>
              <a:rPr lang="en-US" sz="2800" dirty="0" smtClean="0"/>
              <a:t>Exploiting full relevant SUSY phase space needs 14 </a:t>
            </a:r>
            <a:r>
              <a:rPr lang="en-US" sz="2800" dirty="0" err="1" smtClean="0"/>
              <a:t>TeV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&amp; ATLAS upgrade 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1785926"/>
            <a:ext cx="794536" cy="928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Ellipse 10"/>
          <p:cNvSpPr/>
          <p:nvPr/>
        </p:nvSpPr>
        <p:spPr>
          <a:xfrm>
            <a:off x="4000496" y="2071678"/>
            <a:ext cx="214314" cy="41433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3643306" y="2143116"/>
            <a:ext cx="214314" cy="2714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4357686" y="2143116"/>
            <a:ext cx="214314" cy="2714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4714876" y="2143116"/>
            <a:ext cx="214314" cy="2714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17"/>
          <p:cNvSpPr txBox="1"/>
          <p:nvPr/>
        </p:nvSpPr>
        <p:spPr>
          <a:xfrm>
            <a:off x="214282" y="278605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300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285984" y="278605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700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214810" y="278605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1100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000760" y="278605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1500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7500958" y="2143116"/>
            <a:ext cx="214314" cy="2714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feld 15"/>
          <p:cNvSpPr txBox="1"/>
          <p:nvPr/>
        </p:nvSpPr>
        <p:spPr>
          <a:xfrm>
            <a:off x="7358082" y="214290"/>
            <a:ext cx="16421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2011 data</a:t>
            </a:r>
          </a:p>
          <a:p>
            <a:r>
              <a:rPr lang="en-US" sz="2800" dirty="0" smtClean="0"/>
              <a:t>so far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EXTRA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0 lepton background determination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500175"/>
            <a:ext cx="3786182" cy="350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4729152" cy="320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285720" y="4857760"/>
            <a:ext cx="4430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 </a:t>
            </a:r>
            <a:r>
              <a:rPr lang="en-US" dirty="0" err="1" smtClean="0"/>
              <a:t>gaussian</a:t>
            </a:r>
            <a:r>
              <a:rPr lang="en-US" dirty="0" smtClean="0"/>
              <a:t> tail of the jet response function</a:t>
            </a:r>
          </a:p>
          <a:p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285720" y="5214950"/>
            <a:ext cx="83582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R_2 = (</a:t>
            </a:r>
            <a:r>
              <a:rPr lang="en-US" sz="1400" dirty="0" err="1" smtClean="0"/>
              <a:t>p_T</a:t>
            </a:r>
            <a:r>
              <a:rPr lang="en-US" sz="1400" dirty="0" smtClean="0"/>
              <a:t>.(</a:t>
            </a:r>
            <a:r>
              <a:rPr lang="en-US" sz="1400" dirty="0" err="1" smtClean="0"/>
              <a:t>p_T+p_T^miss</a:t>
            </a:r>
            <a:r>
              <a:rPr lang="en-US" sz="1400" dirty="0" smtClean="0"/>
              <a:t>))/|</a:t>
            </a:r>
            <a:r>
              <a:rPr lang="en-US" sz="1400" dirty="0" err="1" smtClean="0"/>
              <a:t>p_T</a:t>
            </a:r>
            <a:r>
              <a:rPr lang="en-US" sz="1400" dirty="0" smtClean="0"/>
              <a:t> + </a:t>
            </a:r>
            <a:r>
              <a:rPr lang="en-US" sz="1400" dirty="0" err="1" smtClean="0"/>
              <a:t>p_T^miss</a:t>
            </a:r>
            <a:r>
              <a:rPr lang="en-US" sz="1400" dirty="0" smtClean="0"/>
              <a:t>|. </a:t>
            </a:r>
          </a:p>
          <a:p>
            <a:r>
              <a:rPr lang="en-US" sz="1400" dirty="0" smtClean="0"/>
              <a:t>Events in which requirements have been used to associate the source of the </a:t>
            </a:r>
            <a:r>
              <a:rPr lang="en-US" sz="1400" dirty="0" err="1" smtClean="0"/>
              <a:t>P_T^miss</a:t>
            </a:r>
            <a:r>
              <a:rPr lang="en-US" sz="1400" dirty="0" smtClean="0"/>
              <a:t> with only one of the jets. </a:t>
            </a:r>
          </a:p>
          <a:p>
            <a:r>
              <a:rPr lang="en-US" sz="1400" dirty="0" smtClean="0"/>
              <a:t>The Gaussian core of the jet response function is removed by the selection requirements on </a:t>
            </a:r>
            <a:r>
              <a:rPr lang="en-US" sz="1400" dirty="0" err="1" smtClean="0"/>
              <a:t>E_T^miss</a:t>
            </a:r>
            <a:r>
              <a:rPr lang="en-US" sz="1400" dirty="0" smtClean="0"/>
              <a:t>. For each </a:t>
            </a:r>
            <a:r>
              <a:rPr lang="en-US" sz="1400" dirty="0" err="1" smtClean="0"/>
              <a:t>p_T</a:t>
            </a:r>
            <a:r>
              <a:rPr lang="en-US" sz="1400" dirty="0" smtClean="0"/>
              <a:t> bin the tails at low R_2 are subsequently used, together with the central Gaussian part of the response function (measured separately), and a set of low-</a:t>
            </a:r>
            <a:r>
              <a:rPr lang="en-US" sz="1400" dirty="0" err="1" smtClean="0"/>
              <a:t>E_T^miss</a:t>
            </a:r>
            <a:r>
              <a:rPr lang="en-US" sz="1400" dirty="0" smtClean="0"/>
              <a:t> seed events to form the fully data-driven QCD determination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SUSY ? Or different SUSY ?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>
          <a:xfrm>
            <a:off x="214282" y="3071810"/>
            <a:ext cx="7643866" cy="264318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ym typeface="Wingdings" pitchFamily="2" charset="2"/>
              </a:rPr>
              <a:t>Two important future LHC research topics:</a:t>
            </a:r>
          </a:p>
          <a:p>
            <a:pPr>
              <a:buNone/>
            </a:pPr>
            <a:r>
              <a:rPr lang="en-US" b="1" u="sng" dirty="0" smtClean="0">
                <a:sym typeface="Wingdings" pitchFamily="2" charset="2"/>
              </a:rPr>
              <a:t>1. Is SUSY realized ? 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- Final conclusion only after LHC upgrade</a:t>
            </a:r>
          </a:p>
          <a:p>
            <a:pPr>
              <a:buNone/>
            </a:pPr>
            <a:r>
              <a:rPr lang="en-US" b="1" u="sng" dirty="0" smtClean="0">
                <a:sym typeface="Wingdings" pitchFamily="2" charset="2"/>
              </a:rPr>
              <a:t>2. Is there something else ?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- General search for new phenomena at ATLAS</a:t>
            </a:r>
          </a:p>
          <a:p>
            <a:pPr>
              <a:buNone/>
            </a:pPr>
            <a:r>
              <a:rPr lang="en-US" b="1" u="sng" dirty="0" smtClean="0">
                <a:sym typeface="Wingdings" pitchFamily="2" charset="2"/>
              </a:rPr>
              <a:t>3. Is the Higgs really the SM Higgs?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- Higgs prospects , measure Higgs parameters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357158" y="1714488"/>
            <a:ext cx="4929222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/>
              <a:t>Many good reasons for physics beyond the Standard Model at LHC energies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85720" y="5857892"/>
            <a:ext cx="868705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Part of the answers in already till 2012</a:t>
            </a:r>
          </a:p>
          <a:p>
            <a:r>
              <a:rPr lang="en-US" sz="2000" dirty="0" smtClean="0"/>
              <a:t>LHC answer to all 3 questions need large integrated luminosities &amp; </a:t>
            </a:r>
            <a:r>
              <a:rPr lang="en-US" sz="2000" dirty="0" err="1" smtClean="0"/>
              <a:t>sqrt</a:t>
            </a:r>
            <a:r>
              <a:rPr lang="en-US" sz="2000" dirty="0" smtClean="0"/>
              <a:t>(s) =14 </a:t>
            </a:r>
            <a:r>
              <a:rPr lang="en-US" sz="2000" dirty="0" err="1" smtClean="0"/>
              <a:t>TeV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0 lepton background determination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571612"/>
            <a:ext cx="5143504" cy="369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hteck 5"/>
          <p:cNvSpPr/>
          <p:nvPr/>
        </p:nvSpPr>
        <p:spPr>
          <a:xfrm>
            <a:off x="0" y="344168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Distribution of </a:t>
            </a:r>
            <a:r>
              <a:rPr lang="en-US" dirty="0" err="1" smtClean="0"/>
              <a:t>m_eff</a:t>
            </a:r>
            <a:r>
              <a:rPr lang="en-US" dirty="0" smtClean="0"/>
              <a:t> in the </a:t>
            </a:r>
            <a:r>
              <a:rPr lang="en-US" dirty="0" err="1" smtClean="0"/>
              <a:t>dileptonic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Z+jets</a:t>
            </a:r>
            <a:r>
              <a:rPr lang="en-US" dirty="0" smtClean="0"/>
              <a:t> control region for the </a:t>
            </a:r>
          </a:p>
          <a:p>
            <a:r>
              <a:rPr lang="en-US" dirty="0" smtClean="0"/>
              <a:t>&gt;=2-jet selection. </a:t>
            </a:r>
          </a:p>
          <a:p>
            <a:r>
              <a:rPr lang="en-US" dirty="0" smtClean="0"/>
              <a:t>Pre-selection requirements </a:t>
            </a:r>
          </a:p>
          <a:p>
            <a:r>
              <a:rPr lang="en-US" dirty="0" smtClean="0"/>
              <a:t>have been applied. </a:t>
            </a:r>
          </a:p>
          <a:p>
            <a:r>
              <a:rPr lang="en-US" dirty="0" smtClean="0"/>
              <a:t>The missing transverse momentum requirement has been applied </a:t>
            </a:r>
          </a:p>
          <a:p>
            <a:r>
              <a:rPr lang="en-US" dirty="0" smtClean="0"/>
              <a:t>using the value that would be obtained if the leptons were not observed, </a:t>
            </a:r>
          </a:p>
          <a:p>
            <a:r>
              <a:rPr lang="en-US" dirty="0" smtClean="0"/>
              <a:t>|</a:t>
            </a:r>
            <a:r>
              <a:rPr lang="en-US" dirty="0" err="1" smtClean="0"/>
              <a:t>p_T^miss</a:t>
            </a:r>
            <a:r>
              <a:rPr lang="en-US" dirty="0" smtClean="0"/>
              <a:t> + </a:t>
            </a:r>
            <a:r>
              <a:rPr lang="en-US" dirty="0" err="1" smtClean="0"/>
              <a:t>p_T</a:t>
            </a:r>
            <a:r>
              <a:rPr lang="en-US" dirty="0" smtClean="0"/>
              <a:t>(l^+) + </a:t>
            </a:r>
            <a:r>
              <a:rPr lang="en-US" dirty="0" err="1" smtClean="0"/>
              <a:t>p_T</a:t>
            </a:r>
            <a:r>
              <a:rPr lang="en-US" dirty="0" smtClean="0"/>
              <a:t>(l^-)| &gt; 100 </a:t>
            </a:r>
            <a:r>
              <a:rPr lang="en-US" dirty="0" err="1" smtClean="0"/>
              <a:t>GeV</a:t>
            </a:r>
            <a:r>
              <a:rPr lang="en-US" dirty="0" smtClean="0"/>
              <a:t>. In addition a requirement on the </a:t>
            </a:r>
            <a:r>
              <a:rPr lang="en-US" dirty="0" err="1" smtClean="0"/>
              <a:t>dileptonic</a:t>
            </a:r>
            <a:r>
              <a:rPr lang="en-US" dirty="0" smtClean="0"/>
              <a:t> invariant mass 70 </a:t>
            </a:r>
            <a:r>
              <a:rPr lang="en-US" dirty="0" err="1" smtClean="0"/>
              <a:t>GeV</a:t>
            </a:r>
            <a:r>
              <a:rPr lang="en-US" dirty="0" smtClean="0"/>
              <a:t> &lt; </a:t>
            </a:r>
            <a:r>
              <a:rPr lang="en-US" dirty="0" err="1" smtClean="0"/>
              <a:t>m_ll</a:t>
            </a:r>
            <a:r>
              <a:rPr lang="en-US" dirty="0" smtClean="0"/>
              <a:t> &lt; 110 </a:t>
            </a:r>
            <a:r>
              <a:rPr lang="en-US" dirty="0" err="1" smtClean="0"/>
              <a:t>GeV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 lepton - Signal variables detail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8001056" cy="207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071942"/>
            <a:ext cx="7858180" cy="262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D8B184B-FD6E-43B2-8EA8-8BD3D051F2F0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lepton channel details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Selection</a:t>
            </a:r>
          </a:p>
          <a:p>
            <a:pPr>
              <a:buNone/>
            </a:pPr>
            <a:r>
              <a:rPr lang="en-US" dirty="0" smtClean="0"/>
              <a:t>criteria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643050"/>
            <a:ext cx="5081555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lepton channel details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6220" y="1571612"/>
            <a:ext cx="5157780" cy="34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2654"/>
            <a:ext cx="2829742" cy="480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3357554" y="5643578"/>
            <a:ext cx="4306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Fits to alternative control regions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2 lepton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214282" y="1785926"/>
            <a:ext cx="69294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Phenogrid2 allows the presence of </a:t>
            </a:r>
            <a:r>
              <a:rPr lang="en-US" dirty="0" err="1" smtClean="0"/>
              <a:t>sleptons</a:t>
            </a:r>
            <a:r>
              <a:rPr lang="en-US" dirty="0" smtClean="0"/>
              <a:t> in the </a:t>
            </a:r>
            <a:r>
              <a:rPr lang="en-US" dirty="0" err="1" smtClean="0"/>
              <a:t>gluino</a:t>
            </a:r>
            <a:r>
              <a:rPr lang="en-US" dirty="0" smtClean="0"/>
              <a:t> and </a:t>
            </a:r>
            <a:r>
              <a:rPr lang="en-US" dirty="0" err="1" smtClean="0"/>
              <a:t>squark</a:t>
            </a:r>
            <a:r>
              <a:rPr lang="en-US" dirty="0" smtClean="0"/>
              <a:t> decays chains: </a:t>
            </a:r>
          </a:p>
          <a:p>
            <a:r>
              <a:rPr lang="en-US" dirty="0" smtClean="0"/>
              <a:t>m(3rd generation)=2000 </a:t>
            </a:r>
            <a:r>
              <a:rPr lang="en-US" dirty="0" err="1" smtClean="0"/>
              <a:t>GeV</a:t>
            </a:r>
            <a:r>
              <a:rPr lang="en-US" dirty="0" smtClean="0"/>
              <a:t>, </a:t>
            </a:r>
          </a:p>
          <a:p>
            <a:r>
              <a:rPr lang="en-US" dirty="0" smtClean="0"/>
              <a:t>m(</a:t>
            </a:r>
            <a:r>
              <a:rPr lang="en-US" dirty="0" err="1" smtClean="0"/>
              <a:t>slepton_R</a:t>
            </a:r>
            <a:r>
              <a:rPr lang="en-US" dirty="0" smtClean="0"/>
              <a:t>)=m(</a:t>
            </a:r>
            <a:r>
              <a:rPr lang="en-US" dirty="0" err="1" smtClean="0"/>
              <a:t>slepton_L</a:t>
            </a:r>
            <a:r>
              <a:rPr lang="en-US" dirty="0" smtClean="0"/>
              <a:t>), </a:t>
            </a:r>
          </a:p>
          <a:p>
            <a:r>
              <a:rPr lang="en-US" dirty="0" smtClean="0"/>
              <a:t>m(</a:t>
            </a:r>
            <a:r>
              <a:rPr lang="en-US" dirty="0" err="1" smtClean="0"/>
              <a:t>squark_R</a:t>
            </a:r>
            <a:r>
              <a:rPr lang="en-US" dirty="0" smtClean="0"/>
              <a:t>)=m(</a:t>
            </a:r>
            <a:r>
              <a:rPr lang="en-US" dirty="0" err="1" smtClean="0"/>
              <a:t>squark_L</a:t>
            </a:r>
            <a:r>
              <a:rPr lang="en-US" dirty="0" smtClean="0"/>
              <a:t>). </a:t>
            </a:r>
          </a:p>
          <a:p>
            <a:endParaRPr lang="en-US" dirty="0" smtClean="0"/>
          </a:p>
          <a:p>
            <a:r>
              <a:rPr lang="en-US" dirty="0" smtClean="0"/>
              <a:t>Two scenarios are considered: </a:t>
            </a:r>
          </a:p>
          <a:p>
            <a:r>
              <a:rPr lang="en-US" dirty="0" smtClean="0"/>
              <a:t>a less </a:t>
            </a:r>
            <a:r>
              <a:rPr lang="en-US" dirty="0" err="1" smtClean="0"/>
              <a:t>favourable</a:t>
            </a:r>
            <a:r>
              <a:rPr lang="en-US" dirty="0" smtClean="0"/>
              <a:t> scenario, PhenoGrid2a with a very compressed spectrum yielding softer values of the </a:t>
            </a:r>
            <a:r>
              <a:rPr lang="en-US" dirty="0" err="1" smtClean="0"/>
              <a:t>discriminant</a:t>
            </a:r>
            <a:r>
              <a:rPr lang="en-US" dirty="0" smtClean="0"/>
              <a:t> variables, defined by m(chi_2^0)=M-50 </a:t>
            </a:r>
            <a:r>
              <a:rPr lang="en-US" dirty="0" err="1" smtClean="0"/>
              <a:t>GeV</a:t>
            </a:r>
            <a:r>
              <a:rPr lang="en-US" dirty="0" smtClean="0"/>
              <a:t>, m(chi_1^0)=M-150 </a:t>
            </a:r>
            <a:r>
              <a:rPr lang="en-US" dirty="0" err="1" smtClean="0"/>
              <a:t>GeV</a:t>
            </a:r>
            <a:r>
              <a:rPr lang="en-US" dirty="0" smtClean="0"/>
              <a:t> and m(</a:t>
            </a:r>
            <a:r>
              <a:rPr lang="en-US" dirty="0" err="1" smtClean="0"/>
              <a:t>slepton_L</a:t>
            </a:r>
            <a:r>
              <a:rPr lang="en-US" dirty="0" smtClean="0"/>
              <a:t>)=M-100 </a:t>
            </a:r>
            <a:r>
              <a:rPr lang="en-US" dirty="0" err="1" smtClean="0"/>
              <a:t>GeV</a:t>
            </a:r>
            <a:r>
              <a:rPr lang="en-US" dirty="0" smtClean="0"/>
              <a:t>, where M is the minimum of the </a:t>
            </a:r>
            <a:r>
              <a:rPr lang="en-US" dirty="0" err="1" smtClean="0"/>
              <a:t>gluino</a:t>
            </a:r>
            <a:r>
              <a:rPr lang="en-US" dirty="0" smtClean="0"/>
              <a:t> and </a:t>
            </a:r>
            <a:r>
              <a:rPr lang="en-US" dirty="0" err="1" smtClean="0"/>
              <a:t>squark</a:t>
            </a:r>
            <a:r>
              <a:rPr lang="en-US" dirty="0" smtClean="0"/>
              <a:t> mass</a:t>
            </a:r>
          </a:p>
          <a:p>
            <a:endParaRPr lang="en-US" dirty="0" smtClean="0"/>
          </a:p>
          <a:p>
            <a:r>
              <a:rPr lang="en-US" dirty="0" smtClean="0"/>
              <a:t>and a more </a:t>
            </a:r>
            <a:r>
              <a:rPr lang="en-US" dirty="0" err="1" smtClean="0"/>
              <a:t>favourable</a:t>
            </a:r>
            <a:r>
              <a:rPr lang="en-US" dirty="0" smtClean="0"/>
              <a:t> one, PhenoGrid2b with m(chi_2^0)=M-100 </a:t>
            </a:r>
            <a:r>
              <a:rPr lang="en-US" dirty="0" err="1" smtClean="0"/>
              <a:t>GeV</a:t>
            </a:r>
            <a:r>
              <a:rPr lang="en-US" dirty="0" smtClean="0"/>
              <a:t>, m(chi_1^0)=100 </a:t>
            </a:r>
            <a:r>
              <a:rPr lang="en-US" dirty="0" err="1" smtClean="0"/>
              <a:t>GeV</a:t>
            </a:r>
            <a:r>
              <a:rPr lang="en-US" dirty="0" smtClean="0"/>
              <a:t> and m(</a:t>
            </a:r>
            <a:r>
              <a:rPr lang="en-US" dirty="0" err="1" smtClean="0"/>
              <a:t>slepton_L</a:t>
            </a:r>
            <a:r>
              <a:rPr lang="en-US" dirty="0" smtClean="0"/>
              <a:t>)=M/2 </a:t>
            </a:r>
            <a:r>
              <a:rPr lang="en-US" dirty="0" err="1" smtClean="0"/>
              <a:t>GeV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SUSY Combination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>
          <a:xfrm>
            <a:off x="0" y="1643050"/>
            <a:ext cx="4286248" cy="3286148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  2010 Combination </a:t>
            </a:r>
          </a:p>
          <a:p>
            <a:pPr>
              <a:buNone/>
            </a:pPr>
            <a:r>
              <a:rPr lang="en-US" sz="2400" dirty="0" smtClean="0"/>
              <a:t>   of the “expected best”</a:t>
            </a:r>
          </a:p>
          <a:p>
            <a:pPr>
              <a:buNone/>
            </a:pPr>
            <a:r>
              <a:rPr lang="en-US" sz="2400" dirty="0" smtClean="0"/>
              <a:t>   jets channel and the </a:t>
            </a:r>
          </a:p>
          <a:p>
            <a:pPr>
              <a:buNone/>
            </a:pPr>
            <a:r>
              <a:rPr lang="en-US" sz="2400" dirty="0" smtClean="0"/>
              <a:t>   1 lepton channel in </a:t>
            </a:r>
          </a:p>
          <a:p>
            <a:pPr>
              <a:buNone/>
            </a:pPr>
            <a:r>
              <a:rPr lang="en-US" sz="2400" dirty="0" smtClean="0"/>
              <a:t>   CMSSM/</a:t>
            </a:r>
            <a:r>
              <a:rPr lang="en-US" sz="2400" dirty="0" err="1" smtClean="0"/>
              <a:t>mSUGRA</a:t>
            </a:r>
            <a:endParaRPr lang="en-US" sz="2800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6970" y="1571612"/>
            <a:ext cx="590703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hteck 5"/>
          <p:cNvSpPr/>
          <p:nvPr/>
        </p:nvSpPr>
        <p:spPr>
          <a:xfrm>
            <a:off x="214282" y="4429132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Strongest limit in </a:t>
            </a:r>
          </a:p>
          <a:p>
            <a:r>
              <a:rPr lang="en-US" sz="2400" dirty="0" smtClean="0"/>
              <a:t>this phase space: </a:t>
            </a:r>
          </a:p>
          <a:p>
            <a:endParaRPr lang="en-US" sz="2400" dirty="0" smtClean="0"/>
          </a:p>
          <a:p>
            <a:r>
              <a:rPr lang="en-US" sz="2400" i="1" dirty="0" err="1" smtClean="0"/>
              <a:t>squarks</a:t>
            </a:r>
            <a:r>
              <a:rPr lang="en-US" sz="2400" i="1" dirty="0" smtClean="0"/>
              <a:t> and </a:t>
            </a:r>
            <a:r>
              <a:rPr lang="en-US" sz="2400" i="1" dirty="0" err="1" smtClean="0"/>
              <a:t>gluinos</a:t>
            </a:r>
            <a:endParaRPr lang="en-US" sz="2400" i="1" dirty="0" smtClean="0"/>
          </a:p>
          <a:p>
            <a:r>
              <a:rPr lang="en-US" sz="2400" i="1" dirty="0" smtClean="0"/>
              <a:t>of equal mass are excluded below </a:t>
            </a:r>
            <a:r>
              <a:rPr lang="en-US" sz="2400" b="1" i="1" dirty="0" smtClean="0">
                <a:solidFill>
                  <a:srgbClr val="FFFF00"/>
                </a:solidFill>
              </a:rPr>
              <a:t>815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GeV</a:t>
            </a:r>
            <a:r>
              <a:rPr lang="en-US" sz="2400" i="1" dirty="0" smtClean="0"/>
              <a:t> at 95% CL.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228600"/>
            <a:ext cx="8786842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Candidate Nr. 1 : </a:t>
            </a:r>
            <a:r>
              <a:rPr lang="en-US" dirty="0" err="1" smtClean="0"/>
              <a:t>Supersymmetry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500034" y="1643050"/>
            <a:ext cx="8143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</a:rPr>
              <a:t>SUPERSYMMETRY (SUSY) </a:t>
            </a:r>
            <a:r>
              <a:rPr lang="en-US" sz="2400" dirty="0" smtClean="0"/>
              <a:t>is an extension of the </a:t>
            </a:r>
          </a:p>
          <a:p>
            <a:r>
              <a:rPr lang="en-US" sz="2400" dirty="0" smtClean="0"/>
              <a:t>Standard Model with a new symmetry between</a:t>
            </a:r>
          </a:p>
          <a:p>
            <a:r>
              <a:rPr lang="en-US" sz="2400" dirty="0" smtClean="0"/>
              <a:t>half-integer spin fermions and integer spin bosons </a:t>
            </a:r>
          </a:p>
          <a:p>
            <a:pPr>
              <a:buFont typeface="Wingdings"/>
              <a:buChar char="è"/>
            </a:pP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New SUSY “shadow” particles predicted:</a:t>
            </a:r>
          </a:p>
          <a:p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- </a:t>
            </a:r>
            <a:r>
              <a:rPr lang="en-US" sz="2400" dirty="0" smtClean="0"/>
              <a:t>SUSY particles are not always the mass </a:t>
            </a:r>
            <a:r>
              <a:rPr lang="en-US" sz="2400" dirty="0" err="1" smtClean="0"/>
              <a:t>eigenstates</a:t>
            </a:r>
            <a:r>
              <a:rPr lang="en-US" sz="2400" dirty="0" smtClean="0"/>
              <a:t> (mixing)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-</a:t>
            </a:r>
            <a:r>
              <a:rPr lang="en-US" sz="2400" dirty="0" smtClean="0"/>
              <a:t> The Higgs sector is modified/extended with SUSY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FF00"/>
                </a:solidFill>
              </a:rPr>
              <a:t>No SUSY particles with the mass of the SM particles</a:t>
            </a:r>
          </a:p>
          <a:p>
            <a:r>
              <a:rPr lang="en-US" sz="2400" dirty="0" smtClean="0">
                <a:sym typeface="Wingdings" pitchFamily="2" charset="2"/>
              </a:rPr>
              <a:t> </a:t>
            </a:r>
            <a:r>
              <a:rPr lang="en-US" sz="2400" dirty="0" smtClean="0"/>
              <a:t>SUSY is a broken symmetry</a:t>
            </a:r>
            <a:endParaRPr lang="en-US" sz="2800" dirty="0" smtClean="0"/>
          </a:p>
          <a:p>
            <a:endParaRPr lang="en-US" sz="2400" dirty="0" smtClean="0"/>
          </a:p>
          <a:p>
            <a:r>
              <a:rPr lang="en-US" sz="2400" dirty="0" smtClean="0"/>
              <a:t>A new Quantum Number (R-parity) is added which forbids  strong proton decay </a:t>
            </a:r>
            <a:r>
              <a:rPr lang="en-US" dirty="0" smtClean="0"/>
              <a:t>(Baryon and Lepton number violation)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lepton SS/OS </a:t>
            </a:r>
            <a:r>
              <a:rPr lang="en-US" dirty="0" err="1" smtClean="0"/>
              <a:t>msugra</a:t>
            </a:r>
            <a:r>
              <a:rPr lang="en-US" dirty="0" smtClean="0"/>
              <a:t> limit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643050"/>
            <a:ext cx="5086342" cy="346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SMP search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357158" y="1785926"/>
            <a:ext cx="84296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No correlations between the measurements of momentum, </a:t>
            </a:r>
            <a:r>
              <a:rPr lang="en-US" sz="2000" dirty="0" err="1" smtClean="0">
                <a:solidFill>
                  <a:srgbClr val="FFC000"/>
                </a:solidFill>
              </a:rPr>
              <a:t>dE</a:t>
            </a:r>
            <a:r>
              <a:rPr lang="en-US" sz="2000" dirty="0" smtClean="0">
                <a:solidFill>
                  <a:srgbClr val="FFC000"/>
                </a:solidFill>
              </a:rPr>
              <a:t>/</a:t>
            </a:r>
            <a:r>
              <a:rPr lang="en-US" sz="2000" dirty="0" err="1" smtClean="0">
                <a:solidFill>
                  <a:srgbClr val="FFC000"/>
                </a:solidFill>
              </a:rPr>
              <a:t>dx</a:t>
            </a:r>
            <a:r>
              <a:rPr lang="en-US" sz="2000" dirty="0" smtClean="0">
                <a:solidFill>
                  <a:srgbClr val="FFC000"/>
                </a:solidFill>
              </a:rPr>
              <a:t> (Pixel), and Beta (Tile) </a:t>
            </a:r>
          </a:p>
          <a:p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en-US" sz="2000" dirty="0" smtClean="0">
                <a:sym typeface="Wingdings" pitchFamily="2" charset="2"/>
              </a:rPr>
              <a:t> E</a:t>
            </a:r>
            <a:r>
              <a:rPr lang="en-US" sz="2000" dirty="0" smtClean="0"/>
              <a:t>xploited to estimate the amount of background arising from instrumental effects. </a:t>
            </a:r>
          </a:p>
          <a:p>
            <a:endParaRPr lang="en-US" sz="2000" dirty="0" smtClean="0"/>
          </a:p>
          <a:p>
            <a:r>
              <a:rPr lang="en-US" sz="2000" dirty="0" smtClean="0"/>
              <a:t>Estimates for the background mass distributions from </a:t>
            </a:r>
            <a:r>
              <a:rPr lang="en-US" sz="2000" dirty="0" err="1" smtClean="0"/>
              <a:t>dE</a:t>
            </a:r>
            <a:r>
              <a:rPr lang="en-US" sz="2000" dirty="0" smtClean="0"/>
              <a:t>/</a:t>
            </a:r>
            <a:r>
              <a:rPr lang="en-US" sz="2000" dirty="0" err="1" smtClean="0"/>
              <a:t>dx</a:t>
            </a:r>
            <a:r>
              <a:rPr lang="en-US" sz="2000" dirty="0" smtClean="0"/>
              <a:t> (Pixel) and beta (Tile) are obtained by independently combining random momentum values (from the momentum distribution obtained after all kinematic cuts)</a:t>
            </a:r>
          </a:p>
          <a:p>
            <a:r>
              <a:rPr lang="en-US" sz="2000" dirty="0" smtClean="0"/>
              <a:t>with random measurements of </a:t>
            </a:r>
            <a:r>
              <a:rPr lang="en-US" sz="2000" dirty="0" err="1" smtClean="0"/>
              <a:t>dE</a:t>
            </a:r>
            <a:r>
              <a:rPr lang="en-US" sz="2000" dirty="0" smtClean="0"/>
              <a:t>/</a:t>
            </a:r>
            <a:r>
              <a:rPr lang="en-US" sz="2000" dirty="0" err="1" smtClean="0"/>
              <a:t>dxPixel</a:t>
            </a:r>
            <a:r>
              <a:rPr lang="en-US" sz="2000" dirty="0" smtClean="0"/>
              <a:t> and beta Tile respectively to yield mass estimates.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SMP search 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Signal region and 2d plots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85992"/>
            <a:ext cx="5715040" cy="387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CL_s+b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CL_s limits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71612"/>
            <a:ext cx="6643702" cy="449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detector status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7000924" cy="462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Multilepton</a:t>
            </a:r>
            <a:r>
              <a:rPr lang="en-US" dirty="0" smtClean="0"/>
              <a:t> search limits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4793"/>
            <a:ext cx="7800986" cy="528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0 lepton channel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>
          <a:xfrm>
            <a:off x="500034" y="1714488"/>
            <a:ext cx="8153400" cy="4495800"/>
          </a:xfrm>
        </p:spPr>
        <p:txBody>
          <a:bodyPr/>
          <a:lstStyle/>
          <a:p>
            <a:r>
              <a:rPr lang="en-US" dirty="0" smtClean="0"/>
              <a:t>3 (independent) searches in the </a:t>
            </a:r>
            <a:r>
              <a:rPr lang="en-US" dirty="0" err="1" smtClean="0"/>
              <a:t>jets+MET</a:t>
            </a:r>
            <a:r>
              <a:rPr lang="en-US" dirty="0" smtClean="0"/>
              <a:t> channel:</a:t>
            </a:r>
          </a:p>
          <a:p>
            <a:pPr>
              <a:buNone/>
            </a:pPr>
            <a:r>
              <a:rPr lang="en-US" dirty="0" smtClean="0"/>
              <a:t>    - “</a:t>
            </a:r>
            <a:r>
              <a:rPr lang="en-US" dirty="0" err="1" smtClean="0"/>
              <a:t>alpha_T</a:t>
            </a:r>
            <a:r>
              <a:rPr lang="en-US" dirty="0" smtClean="0"/>
              <a:t>” </a:t>
            </a:r>
            <a:r>
              <a:rPr lang="en-US" sz="2400" i="1" dirty="0" smtClean="0"/>
              <a:t>(</a:t>
            </a:r>
            <a:r>
              <a:rPr lang="de-DE" sz="2400" i="1" dirty="0" smtClean="0"/>
              <a:t>Phys.Lett.B698:196-218,2011)</a:t>
            </a:r>
            <a:endParaRPr lang="en-US" i="1" dirty="0" smtClean="0"/>
          </a:p>
          <a:p>
            <a:pPr>
              <a:buNone/>
            </a:pPr>
            <a:r>
              <a:rPr lang="en-US" dirty="0" smtClean="0"/>
              <a:t>        </a:t>
            </a:r>
          </a:p>
          <a:p>
            <a:pPr>
              <a:buNone/>
            </a:pPr>
            <a:r>
              <a:rPr lang="en-US" dirty="0" smtClean="0"/>
              <a:t>    - “Razor“ (</a:t>
            </a:r>
            <a:r>
              <a:rPr lang="en-US" dirty="0" err="1" smtClean="0"/>
              <a:t>prelimary</a:t>
            </a:r>
            <a:r>
              <a:rPr lang="en-US" dirty="0" smtClean="0"/>
              <a:t> result)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- “</a:t>
            </a:r>
            <a:r>
              <a:rPr lang="en-US" dirty="0" err="1" smtClean="0"/>
              <a:t>HTMiss</a:t>
            </a:r>
            <a:r>
              <a:rPr lang="en-US" dirty="0" smtClean="0"/>
              <a:t>” (</a:t>
            </a:r>
            <a:r>
              <a:rPr lang="en-US" dirty="0" err="1" smtClean="0"/>
              <a:t>prelimary</a:t>
            </a:r>
            <a:r>
              <a:rPr lang="en-US" dirty="0" smtClean="0"/>
              <a:t> result)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</a:t>
            </a:r>
            <a:r>
              <a:rPr lang="en-US" dirty="0" err="1" smtClean="0"/>
              <a:t>alpha_T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First CMS analysis</a:t>
            </a:r>
          </a:p>
          <a:p>
            <a:r>
              <a:rPr lang="en-US" dirty="0" smtClean="0"/>
              <a:t>Basic selection quantity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3116"/>
            <a:ext cx="1928826" cy="66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feld 5"/>
          <p:cNvSpPr txBox="1"/>
          <p:nvPr/>
        </p:nvSpPr>
        <p:spPr>
          <a:xfrm>
            <a:off x="7572396" y="2143116"/>
            <a:ext cx="1338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Randall</a:t>
            </a:r>
          </a:p>
          <a:p>
            <a:r>
              <a:rPr lang="en-US" sz="1600" i="1" dirty="0" smtClean="0"/>
              <a:t>/Tucker-Smith</a:t>
            </a:r>
            <a:endParaRPr lang="en-US" sz="1600" i="1" dirty="0"/>
          </a:p>
        </p:txBody>
      </p:sp>
      <p:sp>
        <p:nvSpPr>
          <p:cNvPr id="7" name="Textfeld 6"/>
          <p:cNvSpPr txBox="1"/>
          <p:nvPr/>
        </p:nvSpPr>
        <p:spPr>
          <a:xfrm>
            <a:off x="285720" y="2928934"/>
            <a:ext cx="37321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</a:t>
            </a:r>
            <a:r>
              <a:rPr lang="en-US" sz="2400" baseline="-25000" dirty="0" smtClean="0"/>
              <a:t>T</a:t>
            </a:r>
            <a:r>
              <a:rPr lang="en-US" sz="2400" baseline="30000" dirty="0" smtClean="0"/>
              <a:t>j2</a:t>
            </a:r>
            <a:r>
              <a:rPr lang="en-US" sz="2400" dirty="0" smtClean="0"/>
              <a:t> is E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 of less energetic jet</a:t>
            </a:r>
          </a:p>
          <a:p>
            <a:r>
              <a:rPr lang="en-US" sz="2400" dirty="0" smtClean="0"/>
              <a:t>M</a:t>
            </a:r>
            <a:r>
              <a:rPr lang="en-US" sz="2400" baseline="-25000" dirty="0" smtClean="0"/>
              <a:t>T </a:t>
            </a:r>
            <a:r>
              <a:rPr lang="en-US" sz="2400" dirty="0" smtClean="0"/>
              <a:t>is transverse mass of the </a:t>
            </a:r>
          </a:p>
          <a:p>
            <a:r>
              <a:rPr lang="en-US" sz="2400" dirty="0" err="1" smtClean="0"/>
              <a:t>dijet</a:t>
            </a:r>
            <a:r>
              <a:rPr lang="en-US" sz="2400" dirty="0" smtClean="0"/>
              <a:t> system</a:t>
            </a:r>
            <a:endParaRPr lang="en-US" sz="2400" dirty="0"/>
          </a:p>
        </p:txBody>
      </p:sp>
      <p:sp>
        <p:nvSpPr>
          <p:cNvPr id="8" name="Rechteck 7"/>
          <p:cNvSpPr/>
          <p:nvPr/>
        </p:nvSpPr>
        <p:spPr>
          <a:xfrm>
            <a:off x="285720" y="435769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Exploits that QCD </a:t>
            </a:r>
            <a:r>
              <a:rPr lang="en-US" sz="2000" dirty="0" err="1" smtClean="0"/>
              <a:t>dijet</a:t>
            </a:r>
            <a:r>
              <a:rPr lang="en-US" sz="2000" dirty="0" smtClean="0"/>
              <a:t> events </a:t>
            </a:r>
          </a:p>
          <a:p>
            <a:r>
              <a:rPr lang="en-US" sz="2000" dirty="0" smtClean="0"/>
              <a:t>are back to back with equal PT</a:t>
            </a:r>
          </a:p>
          <a:p>
            <a:endParaRPr lang="en-US" sz="2000" dirty="0" smtClean="0"/>
          </a:p>
          <a:p>
            <a:r>
              <a:rPr lang="en-US" sz="2000" i="1" dirty="0" smtClean="0"/>
              <a:t>If &gt; 2 jets, the jets are combined</a:t>
            </a:r>
          </a:p>
          <a:p>
            <a:r>
              <a:rPr lang="en-US" sz="2000" i="1" dirty="0" smtClean="0"/>
              <a:t>to form a </a:t>
            </a:r>
            <a:r>
              <a:rPr lang="en-US" sz="2000" i="1" dirty="0" err="1" smtClean="0"/>
              <a:t>di</a:t>
            </a:r>
            <a:r>
              <a:rPr lang="en-US" sz="2000" i="1" dirty="0" smtClean="0"/>
              <a:t>-jet system by </a:t>
            </a:r>
          </a:p>
          <a:p>
            <a:r>
              <a:rPr lang="en-US" sz="2000" i="1" dirty="0" smtClean="0"/>
              <a:t>minimizing the ET difference</a:t>
            </a:r>
          </a:p>
          <a:p>
            <a:r>
              <a:rPr lang="en-US" sz="2000" i="1" dirty="0" smtClean="0"/>
              <a:t>of the neighboring jets</a:t>
            </a:r>
            <a:endParaRPr lang="en-US" sz="2000" i="1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952750"/>
            <a:ext cx="40386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</a:t>
            </a:r>
            <a:r>
              <a:rPr lang="en-US" dirty="0" err="1" smtClean="0"/>
              <a:t>alpha_T</a:t>
            </a:r>
            <a:r>
              <a:rPr lang="en-US" dirty="0" smtClean="0"/>
              <a:t> limits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3330" y="2285992"/>
            <a:ext cx="5400670" cy="395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3409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2891"/>
            <a:ext cx="1071570" cy="33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43380"/>
            <a:ext cx="40576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feld 7"/>
          <p:cNvSpPr txBox="1"/>
          <p:nvPr/>
        </p:nvSpPr>
        <p:spPr>
          <a:xfrm>
            <a:off x="2857488" y="4572008"/>
            <a:ext cx="108395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</a:t>
            </a:r>
            <a:endParaRPr lang="en-US" dirty="0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00768"/>
            <a:ext cx="44577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“Razor”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8153400" cy="4495800"/>
          </a:xfrm>
        </p:spPr>
        <p:txBody>
          <a:bodyPr/>
          <a:lstStyle/>
          <a:p>
            <a:r>
              <a:rPr lang="en-US" sz="2000" dirty="0" smtClean="0"/>
              <a:t> “Dijet topology” explored, a jet is formed in each hemisphere</a:t>
            </a:r>
          </a:p>
          <a:p>
            <a:r>
              <a:rPr lang="en-US" sz="2000" dirty="0" smtClean="0"/>
              <a:t>Assume signal like                                         and relevant scale </a:t>
            </a:r>
          </a:p>
          <a:p>
            <a:r>
              <a:rPr lang="en-US" sz="2000" dirty="0" smtClean="0"/>
              <a:t>- The R frame (</a:t>
            </a:r>
            <a:r>
              <a:rPr lang="en-US" sz="2000" dirty="0" err="1" smtClean="0"/>
              <a:t>squark</a:t>
            </a:r>
            <a:r>
              <a:rPr lang="en-US" sz="2000" dirty="0" smtClean="0"/>
              <a:t> rest frame) is the longitudinally boosted frame that equalizes the magnitude of the two mega-jet 3-momenta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071810"/>
            <a:ext cx="200026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572140"/>
            <a:ext cx="270316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022897"/>
            <a:ext cx="4643438" cy="383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857760"/>
            <a:ext cx="34575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feld 10"/>
          <p:cNvSpPr txBox="1"/>
          <p:nvPr/>
        </p:nvSpPr>
        <p:spPr>
          <a:xfrm>
            <a:off x="0" y="4214818"/>
            <a:ext cx="396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Define a transverse mass in the R-frame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0" y="6488668"/>
            <a:ext cx="3929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Expect large values of R for signal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214282" y="3714752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Expect peak in M_R for signal at M</a:t>
            </a:r>
            <a:r>
              <a:rPr lang="el-GR" b="1" i="1" baseline="-25000" dirty="0" smtClean="0">
                <a:latin typeface="Arial"/>
                <a:cs typeface="Arial"/>
              </a:rPr>
              <a:t>Δ</a:t>
            </a:r>
            <a:endParaRPr lang="en-US" b="1" i="1" baseline="-25000" dirty="0"/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1928802"/>
            <a:ext cx="2046222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1785926"/>
            <a:ext cx="1204912" cy="59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hteck 15"/>
          <p:cNvSpPr/>
          <p:nvPr/>
        </p:nvSpPr>
        <p:spPr>
          <a:xfrm>
            <a:off x="0" y="4500570"/>
            <a:ext cx="2214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With </a:t>
            </a:r>
            <a:r>
              <a:rPr lang="en-US" sz="1400" i="1" dirty="0" err="1" smtClean="0"/>
              <a:t>M</a:t>
            </a:r>
            <a:r>
              <a:rPr lang="en-US" sz="1400" i="1" baseline="-25000" dirty="0" err="1" smtClean="0"/>
              <a:t>T</a:t>
            </a:r>
            <a:r>
              <a:rPr lang="en-US" sz="1400" i="1" baseline="30000" dirty="0" err="1" smtClean="0"/>
              <a:t>R</a:t>
            </a:r>
            <a:r>
              <a:rPr lang="en-US" sz="1400" i="1" dirty="0" err="1" smtClean="0"/>
              <a:t>max</a:t>
            </a:r>
            <a:r>
              <a:rPr lang="en-US" sz="1400" i="1" dirty="0" smtClean="0"/>
              <a:t>=M</a:t>
            </a:r>
            <a:r>
              <a:rPr lang="el-GR" sz="1400" i="1" baseline="-25000" dirty="0" smtClean="0">
                <a:latin typeface="Arial"/>
                <a:cs typeface="Arial"/>
              </a:rPr>
              <a:t>Δ</a:t>
            </a:r>
            <a:endParaRPr lang="en-US" sz="1400" dirty="0"/>
          </a:p>
        </p:txBody>
      </p:sp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91425" y="285728"/>
            <a:ext cx="1552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feld 17"/>
          <p:cNvSpPr txBox="1"/>
          <p:nvPr/>
        </p:nvSpPr>
        <p:spPr>
          <a:xfrm>
            <a:off x="6786578" y="0"/>
            <a:ext cx="1709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For the kinematics</a:t>
            </a:r>
          </a:p>
          <a:p>
            <a:r>
              <a:rPr lang="en-US" sz="1600" i="1" dirty="0" smtClean="0"/>
              <a:t>see also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Nr. 1 : SUSY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2579906"/>
            <a:ext cx="900115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/>
              <a:t> “</a:t>
            </a:r>
            <a:r>
              <a:rPr lang="en-US" sz="2400" dirty="0" smtClean="0"/>
              <a:t>Easier QFT”: </a:t>
            </a:r>
            <a:r>
              <a:rPr lang="en-US" sz="2400" dirty="0" err="1" smtClean="0"/>
              <a:t>Fermion</a:t>
            </a:r>
            <a:r>
              <a:rPr lang="en-US" sz="2400" dirty="0" smtClean="0"/>
              <a:t> and Boson loops protect the Higgs mass at large energies (reduces “</a:t>
            </a:r>
            <a:r>
              <a:rPr lang="en-US" sz="2400" dirty="0" smtClean="0">
                <a:solidFill>
                  <a:srgbClr val="FF0000"/>
                </a:solidFill>
              </a:rPr>
              <a:t>fine tuning</a:t>
            </a:r>
            <a:r>
              <a:rPr lang="en-US" sz="2400" dirty="0" smtClean="0"/>
              <a:t>”) if SUSY mass scale </a:t>
            </a:r>
            <a:r>
              <a:rPr lang="en-US" sz="2400" u="sng" dirty="0" smtClean="0"/>
              <a:t>is not too large </a:t>
            </a:r>
            <a:r>
              <a:rPr lang="en-US" sz="2400" b="1" dirty="0" smtClean="0">
                <a:solidFill>
                  <a:srgbClr val="FF0000"/>
                </a:solidFill>
              </a:rPr>
              <a:t>(LHC)! </a:t>
            </a:r>
          </a:p>
          <a:p>
            <a:pPr>
              <a:buFontTx/>
              <a:buChar char="-"/>
            </a:pP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 SUSY is a broken symmetry and thus offers (with</a:t>
            </a:r>
          </a:p>
          <a:p>
            <a:r>
              <a:rPr lang="en-US" sz="2400" dirty="0" smtClean="0"/>
              <a:t> R-parity conservation)  weakly interacting massive particles for </a:t>
            </a:r>
            <a:r>
              <a:rPr lang="en-US" sz="2400" dirty="0" smtClean="0">
                <a:solidFill>
                  <a:srgbClr val="FF0000"/>
                </a:solidFill>
              </a:rPr>
              <a:t>Dark Matter</a:t>
            </a:r>
            <a:r>
              <a:rPr lang="en-US" sz="2400" dirty="0" smtClean="0"/>
              <a:t> with a mass of O(100) </a:t>
            </a:r>
            <a:r>
              <a:rPr lang="en-US" sz="2400" dirty="0" err="1" smtClean="0"/>
              <a:t>GeV</a:t>
            </a:r>
            <a:r>
              <a:rPr lang="en-US" sz="2400" dirty="0" smtClean="0"/>
              <a:t>  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- unification of 3 coupling constants at high energy in one point</a:t>
            </a:r>
          </a:p>
          <a:p>
            <a:r>
              <a:rPr lang="en-US" sz="2400" dirty="0" smtClean="0"/>
              <a:t>  (</a:t>
            </a:r>
            <a:r>
              <a:rPr lang="en-US" sz="2400" dirty="0" smtClean="0">
                <a:solidFill>
                  <a:srgbClr val="FFFF00"/>
                </a:solidFill>
              </a:rPr>
              <a:t>GUT scale at </a:t>
            </a:r>
            <a:r>
              <a:rPr lang="de-DE" sz="2400" dirty="0" smtClean="0">
                <a:solidFill>
                  <a:srgbClr val="FFFF00"/>
                </a:solidFill>
              </a:rPr>
              <a:t>10</a:t>
            </a:r>
            <a:r>
              <a:rPr lang="de-DE" sz="2400" baseline="30000" dirty="0" smtClean="0">
                <a:solidFill>
                  <a:srgbClr val="FFFF00"/>
                </a:solidFill>
              </a:rPr>
              <a:t>16</a:t>
            </a:r>
            <a:r>
              <a:rPr lang="de-DE" sz="2400" dirty="0" smtClean="0">
                <a:solidFill>
                  <a:srgbClr val="FFFF00"/>
                </a:solidFill>
              </a:rPr>
              <a:t> </a:t>
            </a:r>
            <a:r>
              <a:rPr lang="de-DE" sz="2400" dirty="0" err="1" smtClean="0">
                <a:solidFill>
                  <a:srgbClr val="FFFF00"/>
                </a:solidFill>
              </a:rPr>
              <a:t>GeV</a:t>
            </a:r>
            <a:r>
              <a:rPr lang="de-DE" sz="2400" dirty="0" smtClean="0">
                <a:solidFill>
                  <a:srgbClr val="FFFF00"/>
                </a:solidFill>
              </a:rPr>
              <a:t>?), </a:t>
            </a:r>
            <a:r>
              <a:rPr lang="de-DE" sz="2400" dirty="0" smtClean="0"/>
              <a:t>SUSY </a:t>
            </a:r>
            <a:r>
              <a:rPr lang="de-DE" sz="2400" dirty="0" err="1" smtClean="0"/>
              <a:t>breaking</a:t>
            </a:r>
            <a:r>
              <a:rPr lang="de-DE" sz="2400" dirty="0" smtClean="0"/>
              <a:t> </a:t>
            </a:r>
            <a:r>
              <a:rPr lang="de-DE" sz="2400" dirty="0" err="1" smtClean="0"/>
              <a:t>connected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electroweak</a:t>
            </a:r>
            <a:r>
              <a:rPr lang="de-DE" sz="2400" dirty="0" smtClean="0"/>
              <a:t>              </a:t>
            </a:r>
          </a:p>
          <a:p>
            <a:r>
              <a:rPr lang="de-DE" sz="2400" dirty="0" smtClean="0"/>
              <a:t>   </a:t>
            </a:r>
            <a:r>
              <a:rPr lang="de-DE" sz="2400" dirty="0" err="1" smtClean="0"/>
              <a:t>symmetry</a:t>
            </a:r>
            <a:r>
              <a:rPr lang="de-DE" sz="2400" dirty="0" smtClean="0"/>
              <a:t> </a:t>
            </a:r>
            <a:r>
              <a:rPr lang="de-DE" sz="2400" dirty="0" err="1" smtClean="0"/>
              <a:t>breaking</a:t>
            </a:r>
            <a:r>
              <a:rPr lang="de-DE" sz="2400" dirty="0" smtClean="0"/>
              <a:t> ?</a:t>
            </a:r>
            <a:endParaRPr lang="en-US" sz="2400" dirty="0"/>
          </a:p>
        </p:txBody>
      </p:sp>
      <p:sp>
        <p:nvSpPr>
          <p:cNvPr id="6" name="Wolkenförmige Legende 5"/>
          <p:cNvSpPr/>
          <p:nvPr/>
        </p:nvSpPr>
        <p:spPr>
          <a:xfrm rot="1837262">
            <a:off x="5971983" y="74950"/>
            <a:ext cx="2940475" cy="2493257"/>
          </a:xfrm>
          <a:prstGeom prst="cloudCallout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hteck 6"/>
          <p:cNvSpPr/>
          <p:nvPr/>
        </p:nvSpPr>
        <p:spPr>
          <a:xfrm>
            <a:off x="500034" y="1214422"/>
            <a:ext cx="542928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Most studied new physics theory  for several reasons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“Razor”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>
          <a:xfrm>
            <a:off x="0" y="1643050"/>
            <a:ext cx="8153400" cy="4495800"/>
          </a:xfrm>
        </p:spPr>
        <p:txBody>
          <a:bodyPr/>
          <a:lstStyle/>
          <a:p>
            <a:r>
              <a:rPr lang="en-US" sz="2400" dirty="0" smtClean="0"/>
              <a:t>Background determination</a:t>
            </a:r>
          </a:p>
          <a:p>
            <a:pPr>
              <a:buNone/>
            </a:pPr>
            <a:r>
              <a:rPr lang="en-US" sz="2400" dirty="0" smtClean="0"/>
              <a:t>    by extrapolating via </a:t>
            </a:r>
          </a:p>
          <a:p>
            <a:pPr>
              <a:buNone/>
            </a:pPr>
            <a:r>
              <a:rPr lang="en-US" sz="2400" dirty="0" smtClean="0"/>
              <a:t>    functional form (“exponential”)</a:t>
            </a:r>
          </a:p>
          <a:p>
            <a:pPr>
              <a:buNone/>
            </a:pPr>
            <a:r>
              <a:rPr lang="en-US" sz="2400" dirty="0" smtClean="0"/>
              <a:t>    to signal regions</a:t>
            </a:r>
          </a:p>
          <a:p>
            <a:r>
              <a:rPr lang="en-US" sz="2400" dirty="0" smtClean="0"/>
              <a:t>Additional control selections and </a:t>
            </a:r>
          </a:p>
          <a:p>
            <a:pPr>
              <a:buNone/>
            </a:pPr>
            <a:r>
              <a:rPr lang="en-US" sz="2400" dirty="0" smtClean="0"/>
              <a:t>     methods for W, Z and top background</a:t>
            </a:r>
          </a:p>
          <a:p>
            <a:pPr>
              <a:buNone/>
            </a:pPr>
            <a:r>
              <a:rPr lang="en-US" sz="2400" dirty="0" smtClean="0"/>
              <a:t>     via lepton control samples </a:t>
            </a:r>
          </a:p>
          <a:p>
            <a:r>
              <a:rPr lang="en-US" sz="2400" dirty="0" smtClean="0"/>
              <a:t>Signal region has combined cut</a:t>
            </a:r>
          </a:p>
          <a:p>
            <a:pPr>
              <a:buNone/>
            </a:pPr>
            <a:r>
              <a:rPr lang="en-US" sz="2400" dirty="0" smtClean="0"/>
              <a:t>     on R and M_R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"/>
            <a:ext cx="3643306" cy="361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feld 7"/>
          <p:cNvSpPr txBox="1"/>
          <p:nvPr/>
        </p:nvSpPr>
        <p:spPr>
          <a:xfrm>
            <a:off x="4357686" y="0"/>
            <a:ext cx="1291829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QCD </a:t>
            </a:r>
          </a:p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1954" y="3857628"/>
            <a:ext cx="3752045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919440"/>
            <a:ext cx="6000792" cy="93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“HTMISS”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Strategy similar to ATLAS </a:t>
            </a:r>
            <a:r>
              <a:rPr lang="en-US" dirty="0" err="1" smtClean="0"/>
              <a:t>jets+MET</a:t>
            </a:r>
            <a:endParaRPr lang="en-US" dirty="0" smtClean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3116"/>
            <a:ext cx="8143900" cy="88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214686"/>
            <a:ext cx="177042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2643174" y="3214686"/>
            <a:ext cx="400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calculated also only via </a:t>
            </a:r>
            <a:r>
              <a:rPr lang="en-US" dirty="0" err="1" smtClean="0"/>
              <a:t>p_T</a:t>
            </a:r>
            <a:r>
              <a:rPr lang="en-US" dirty="0" smtClean="0"/>
              <a:t>&gt; 30 </a:t>
            </a:r>
            <a:r>
              <a:rPr lang="en-US" dirty="0" err="1" smtClean="0"/>
              <a:t>GeV</a:t>
            </a:r>
            <a:r>
              <a:rPr lang="en-US" dirty="0" smtClean="0"/>
              <a:t> jets</a:t>
            </a:r>
            <a:endParaRPr lang="en-US" dirty="0"/>
          </a:p>
        </p:txBody>
      </p:sp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38" y="3683868"/>
            <a:ext cx="7072362" cy="317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feld 18"/>
          <p:cNvSpPr txBox="1"/>
          <p:nvPr/>
        </p:nvSpPr>
        <p:spPr>
          <a:xfrm>
            <a:off x="214282" y="4643446"/>
            <a:ext cx="14105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</a:t>
            </a:r>
          </a:p>
          <a:p>
            <a:r>
              <a:rPr lang="en-US" dirty="0" smtClean="0"/>
              <a:t>Distributions</a:t>
            </a:r>
          </a:p>
          <a:p>
            <a:r>
              <a:rPr lang="en-US" dirty="0" smtClean="0"/>
              <a:t>Compared to</a:t>
            </a:r>
          </a:p>
          <a:p>
            <a:r>
              <a:rPr lang="en-US" dirty="0" smtClean="0"/>
              <a:t>Monte Carlo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“HTMISS”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Strategy similar to ATLAS </a:t>
            </a:r>
            <a:r>
              <a:rPr lang="en-US" dirty="0" err="1" smtClean="0"/>
              <a:t>jets+MET</a:t>
            </a:r>
            <a:endParaRPr lang="en-US" dirty="0" smtClean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3116"/>
            <a:ext cx="8143900" cy="88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214686"/>
            <a:ext cx="177042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2643174" y="3214686"/>
            <a:ext cx="400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calculated also only via </a:t>
            </a:r>
            <a:r>
              <a:rPr lang="en-US" dirty="0" err="1" smtClean="0"/>
              <a:t>p_T</a:t>
            </a:r>
            <a:r>
              <a:rPr lang="en-US" dirty="0" smtClean="0"/>
              <a:t>&gt; 30 </a:t>
            </a:r>
            <a:r>
              <a:rPr lang="en-US" dirty="0" err="1" smtClean="0"/>
              <a:t>GeV</a:t>
            </a:r>
            <a:r>
              <a:rPr lang="en-US" dirty="0" smtClean="0"/>
              <a:t> jets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2857488" y="3857628"/>
            <a:ext cx="2018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signal regions: 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857628"/>
            <a:ext cx="1928826" cy="36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174" y="3857628"/>
            <a:ext cx="1928826" cy="37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feld 11"/>
          <p:cNvSpPr txBox="1"/>
          <p:nvPr/>
        </p:nvSpPr>
        <p:spPr>
          <a:xfrm>
            <a:off x="0" y="5500702"/>
            <a:ext cx="231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Z background from via  </a:t>
            </a:r>
            <a:endParaRPr lang="en-US" dirty="0"/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5572140"/>
            <a:ext cx="571504" cy="25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143644"/>
            <a:ext cx="28765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feld 14"/>
          <p:cNvSpPr txBox="1"/>
          <p:nvPr/>
        </p:nvSpPr>
        <p:spPr>
          <a:xfrm>
            <a:off x="0" y="4214818"/>
            <a:ext cx="32822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in ATLAS background is</a:t>
            </a:r>
          </a:p>
          <a:p>
            <a:r>
              <a:rPr lang="en-US" dirty="0" smtClean="0"/>
              <a:t>estimated with several</a:t>
            </a:r>
          </a:p>
          <a:p>
            <a:r>
              <a:rPr lang="en-US" dirty="0" smtClean="0"/>
              <a:t>control selections, e.g.</a:t>
            </a:r>
          </a:p>
          <a:p>
            <a:r>
              <a:rPr lang="en-US" dirty="0" smtClean="0"/>
              <a:t>- QCD via jet resolution functions</a:t>
            </a:r>
          </a:p>
        </p:txBody>
      </p:sp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14678" y="4500570"/>
            <a:ext cx="5929322" cy="208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limits in CMSSM/</a:t>
            </a:r>
            <a:r>
              <a:rPr lang="en-US" dirty="0" err="1" smtClean="0"/>
              <a:t>mSUGRA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6910408" cy="504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Massive Particle Search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7" name="Textfeld 6"/>
          <p:cNvSpPr txBox="1"/>
          <p:nvPr/>
        </p:nvSpPr>
        <p:spPr>
          <a:xfrm rot="10800000" flipV="1">
            <a:off x="4571968" y="3286124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 estimates and signal distributions for the pixel and tile mass measurements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"/>
          </p:nvPr>
        </p:nvSpPr>
        <p:spPr>
          <a:xfrm>
            <a:off x="500034" y="1714488"/>
            <a:ext cx="7929650" cy="1357322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Search for R-hadrons (stable hadrons including a stable </a:t>
            </a:r>
            <a:r>
              <a:rPr lang="en-US" sz="2400" dirty="0" err="1" smtClean="0"/>
              <a:t>gluino</a:t>
            </a:r>
            <a:r>
              <a:rPr lang="en-US" sz="2400" dirty="0" smtClean="0"/>
              <a:t>, stop or </a:t>
            </a:r>
            <a:r>
              <a:rPr lang="en-US" sz="2400" dirty="0" err="1" smtClean="0"/>
              <a:t>sbottom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Selection: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t</a:t>
            </a:r>
            <a:r>
              <a:rPr lang="en-US" sz="2400" baseline="30000" dirty="0" err="1" smtClean="0"/>
              <a:t>miss</a:t>
            </a:r>
            <a:r>
              <a:rPr lang="en-US" sz="2400" dirty="0" smtClean="0"/>
              <a:t> &gt;40 </a:t>
            </a:r>
            <a:r>
              <a:rPr lang="en-US" sz="2400" dirty="0" err="1" smtClean="0"/>
              <a:t>GeV</a:t>
            </a:r>
            <a:r>
              <a:rPr lang="en-US" sz="2400" dirty="0" smtClean="0"/>
              <a:t> for triggering + track with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&gt; 50 </a:t>
            </a:r>
            <a:r>
              <a:rPr lang="en-US" sz="2400" dirty="0" err="1" smtClean="0"/>
              <a:t>GeV</a:t>
            </a:r>
            <a:endParaRPr lang="en-US" sz="2400" dirty="0" smtClean="0"/>
          </a:p>
          <a:p>
            <a:r>
              <a:rPr lang="en-US" sz="2400" dirty="0" smtClean="0"/>
              <a:t>Two complementary subsystems used to measure SMPs </a:t>
            </a:r>
          </a:p>
          <a:p>
            <a:endParaRPr lang="en-US" dirty="0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3476" y="3945476"/>
            <a:ext cx="4300524" cy="291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hteck 12"/>
          <p:cNvSpPr/>
          <p:nvPr/>
        </p:nvSpPr>
        <p:spPr>
          <a:xfrm>
            <a:off x="214282" y="3500438"/>
            <a:ext cx="4357686" cy="25545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 smtClean="0"/>
              <a:t>Tile sampling calorimeter </a:t>
            </a:r>
          </a:p>
          <a:p>
            <a:pPr marL="342900" indent="-342900"/>
            <a:r>
              <a:rPr lang="en-US" sz="2000" dirty="0" smtClean="0"/>
              <a:t>       </a:t>
            </a:r>
            <a:r>
              <a:rPr lang="en-US" sz="2000" dirty="0" err="1" smtClean="0"/>
              <a:t>iron+plastic</a:t>
            </a:r>
            <a:r>
              <a:rPr lang="en-US" sz="2000" dirty="0" smtClean="0"/>
              <a:t> </a:t>
            </a:r>
            <a:r>
              <a:rPr lang="en-US" sz="2000" dirty="0" err="1" smtClean="0"/>
              <a:t>scintillators</a:t>
            </a:r>
            <a:r>
              <a:rPr lang="en-US" sz="2000" dirty="0" smtClean="0"/>
              <a:t>, time resolution of 1-2 ns, calibrated with</a:t>
            </a:r>
          </a:p>
          <a:p>
            <a:pPr marL="342900" indent="-342900"/>
            <a:r>
              <a:rPr lang="en-US" sz="2000" dirty="0" smtClean="0"/>
              <a:t>      </a:t>
            </a:r>
            <a:r>
              <a:rPr lang="en-US" sz="2000" dirty="0" err="1" smtClean="0"/>
              <a:t>muons</a:t>
            </a:r>
            <a:r>
              <a:rPr lang="en-US" sz="2000" dirty="0" smtClean="0"/>
              <a:t> from Z decays </a:t>
            </a:r>
          </a:p>
          <a:p>
            <a:pPr marL="342900" indent="-342900">
              <a:buAutoNum type="arabicPeriod" startAt="2"/>
            </a:pPr>
            <a:r>
              <a:rPr lang="en-US" sz="2000" b="1" dirty="0" smtClean="0"/>
              <a:t>Pixel detector:</a:t>
            </a:r>
          </a:p>
          <a:p>
            <a:pPr marL="342900" indent="-342900"/>
            <a:r>
              <a:rPr lang="en-US" sz="2000" b="1" dirty="0" smtClean="0"/>
              <a:t>       </a:t>
            </a:r>
            <a:r>
              <a:rPr lang="en-US" sz="2000" dirty="0" err="1" smtClean="0"/>
              <a:t>dE</a:t>
            </a:r>
            <a:r>
              <a:rPr lang="en-US" sz="2000" dirty="0" smtClean="0"/>
              <a:t>\</a:t>
            </a:r>
            <a:r>
              <a:rPr lang="en-US" sz="2000" dirty="0" err="1" smtClean="0"/>
              <a:t>dx</a:t>
            </a:r>
            <a:r>
              <a:rPr lang="en-US" sz="2000" dirty="0" smtClean="0"/>
              <a:t> is measured</a:t>
            </a:r>
          </a:p>
          <a:p>
            <a:pPr marL="342900" indent="-342900"/>
            <a:r>
              <a:rPr lang="en-US" sz="2000" dirty="0" smtClean="0"/>
              <a:t>       with the charge loss of clusters   formed with the pixels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Massive Particle Search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439581"/>
            <a:ext cx="4857752" cy="341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571612"/>
            <a:ext cx="434803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6143644"/>
            <a:ext cx="1385897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hteck 8"/>
          <p:cNvSpPr/>
          <p:nvPr/>
        </p:nvSpPr>
        <p:spPr>
          <a:xfrm>
            <a:off x="4286248" y="1214422"/>
            <a:ext cx="4857752" cy="22467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/>
              <a:t>Measure </a:t>
            </a:r>
            <a:r>
              <a:rPr lang="en-US" sz="2000" dirty="0" err="1" smtClean="0"/>
              <a:t>dE</a:t>
            </a:r>
            <a:r>
              <a:rPr lang="en-US" sz="2000" dirty="0" smtClean="0"/>
              <a:t>/</a:t>
            </a:r>
            <a:r>
              <a:rPr lang="en-US" sz="2000" dirty="0" err="1" smtClean="0"/>
              <a:t>dx</a:t>
            </a:r>
            <a:r>
              <a:rPr lang="en-US" sz="2000" dirty="0" smtClean="0"/>
              <a:t> to determine </a:t>
            </a:r>
            <a:r>
              <a:rPr lang="el-GR" sz="2000" dirty="0" smtClean="0">
                <a:cs typeface="Arial"/>
                <a:sym typeface="Wingdings" pitchFamily="2" charset="2"/>
              </a:rPr>
              <a:t>βγ</a:t>
            </a:r>
            <a:r>
              <a:rPr lang="de-DE" sz="2000" dirty="0" smtClean="0">
                <a:cs typeface="Arial"/>
                <a:sym typeface="Wingdings" pitchFamily="2" charset="2"/>
              </a:rPr>
              <a:t> via Bethe/Bloch </a:t>
            </a:r>
            <a:r>
              <a:rPr lang="de-DE" sz="2000" dirty="0" err="1" smtClean="0">
                <a:cs typeface="Arial"/>
                <a:sym typeface="Wingdings" pitchFamily="2" charset="2"/>
              </a:rPr>
              <a:t>formular</a:t>
            </a:r>
            <a:r>
              <a:rPr lang="de-DE" sz="2000" dirty="0" smtClean="0">
                <a:cs typeface="Arial"/>
                <a:sym typeface="Wingdings" pitchFamily="2" charset="2"/>
              </a:rPr>
              <a:t> </a:t>
            </a:r>
            <a:r>
              <a:rPr lang="en-US" sz="2000" dirty="0" smtClean="0"/>
              <a:t>for Pixel </a:t>
            </a:r>
          </a:p>
          <a:p>
            <a:r>
              <a:rPr lang="en-US" sz="2000" dirty="0" smtClean="0"/>
              <a:t>and beta of the tile calorimeter</a:t>
            </a:r>
          </a:p>
          <a:p>
            <a:pPr>
              <a:buFont typeface="Wingdings"/>
              <a:buChar char="è"/>
            </a:pPr>
            <a:r>
              <a:rPr lang="en-US" sz="2000" dirty="0" smtClean="0">
                <a:sym typeface="Wingdings" pitchFamily="2" charset="2"/>
              </a:rPr>
              <a:t>Transform these measurement into </a:t>
            </a:r>
          </a:p>
          <a:p>
            <a:r>
              <a:rPr lang="en-US" sz="2000" dirty="0" smtClean="0">
                <a:sym typeface="Wingdings" pitchFamily="2" charset="2"/>
              </a:rPr>
              <a:t>mass via M = p / </a:t>
            </a:r>
            <a:r>
              <a:rPr lang="el-GR" sz="2000" dirty="0" smtClean="0">
                <a:cs typeface="Arial"/>
                <a:sym typeface="Wingdings" pitchFamily="2" charset="2"/>
              </a:rPr>
              <a:t>βγ</a:t>
            </a:r>
            <a:endParaRPr lang="de-DE" sz="2000" dirty="0" smtClean="0">
              <a:cs typeface="Arial"/>
              <a:sym typeface="Wingdings" pitchFamily="2" charset="2"/>
            </a:endParaRPr>
          </a:p>
          <a:p>
            <a:r>
              <a:rPr lang="de-DE" sz="2000" i="1" dirty="0" smtClean="0">
                <a:cs typeface="Arial"/>
                <a:sym typeface="Wingdings" pitchFamily="2" charset="2"/>
              </a:rPr>
              <a:t>Background </a:t>
            </a:r>
            <a:r>
              <a:rPr lang="en-US" sz="2000" i="1" dirty="0" smtClean="0">
                <a:cs typeface="Arial"/>
                <a:sym typeface="Wingdings" pitchFamily="2" charset="2"/>
              </a:rPr>
              <a:t>determined</a:t>
            </a:r>
            <a:r>
              <a:rPr lang="de-DE" sz="2000" i="1" dirty="0" smtClean="0">
                <a:cs typeface="Arial"/>
                <a:sym typeface="Wingdings" pitchFamily="2" charset="2"/>
              </a:rPr>
              <a:t> via </a:t>
            </a:r>
            <a:r>
              <a:rPr lang="en-US" sz="2000" i="1" dirty="0" smtClean="0">
                <a:cs typeface="Arial"/>
                <a:sym typeface="Wingdings" pitchFamily="2" charset="2"/>
              </a:rPr>
              <a:t>random </a:t>
            </a:r>
          </a:p>
          <a:p>
            <a:r>
              <a:rPr lang="en-US" sz="2000" i="1" dirty="0" smtClean="0">
                <a:cs typeface="Arial"/>
                <a:sym typeface="Wingdings" pitchFamily="2" charset="2"/>
              </a:rPr>
              <a:t>picking of momentum, tile, pixel information</a:t>
            </a:r>
            <a:endParaRPr lang="en-US" sz="2000" i="1" dirty="0"/>
          </a:p>
        </p:txBody>
      </p:sp>
      <p:sp>
        <p:nvSpPr>
          <p:cNvPr id="10" name="Textfeld 9"/>
          <p:cNvSpPr txBox="1"/>
          <p:nvPr/>
        </p:nvSpPr>
        <p:spPr>
          <a:xfrm>
            <a:off x="357158" y="5072074"/>
            <a:ext cx="36090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 events after final selections</a:t>
            </a:r>
          </a:p>
          <a:p>
            <a:pPr>
              <a:buFont typeface="Wingdings"/>
              <a:buChar char="è"/>
            </a:pPr>
            <a:r>
              <a:rPr lang="en-US" sz="2000" dirty="0" smtClean="0">
                <a:sym typeface="Wingdings" pitchFamily="2" charset="2"/>
              </a:rPr>
              <a:t>New strongest limits</a:t>
            </a:r>
          </a:p>
          <a:p>
            <a:r>
              <a:rPr lang="en-US" sz="2000" dirty="0" smtClean="0">
                <a:sym typeface="Wingdings" pitchFamily="2" charset="2"/>
              </a:rPr>
              <a:t>     limits on stable the masses of </a:t>
            </a:r>
            <a:endParaRPr lang="en-US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214282" y="4357694"/>
            <a:ext cx="391363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Final signal regions defined by requiring</a:t>
            </a:r>
          </a:p>
          <a:p>
            <a:r>
              <a:rPr lang="en-US" dirty="0" smtClean="0"/>
              <a:t>cuts on both mass measurements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0" y="1643050"/>
            <a:ext cx="48584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and 1-lepton channel also studied for events</a:t>
            </a:r>
          </a:p>
          <a:p>
            <a:r>
              <a:rPr lang="en-US" dirty="0" smtClean="0"/>
              <a:t>with b-tag to enhance </a:t>
            </a:r>
            <a:r>
              <a:rPr lang="en-US" dirty="0" smtClean="0">
                <a:solidFill>
                  <a:srgbClr val="FFFF00"/>
                </a:solidFill>
              </a:rPr>
              <a:t>sensitivity to 3</a:t>
            </a:r>
            <a:r>
              <a:rPr lang="en-US" baseline="30000" dirty="0" smtClean="0">
                <a:solidFill>
                  <a:srgbClr val="FFFF00"/>
                </a:solidFill>
              </a:rPr>
              <a:t>rd</a:t>
            </a:r>
            <a:r>
              <a:rPr lang="en-US" dirty="0" smtClean="0">
                <a:solidFill>
                  <a:srgbClr val="FFFF00"/>
                </a:solidFill>
              </a:rPr>
              <a:t> generation</a:t>
            </a:r>
          </a:p>
          <a:p>
            <a:r>
              <a:rPr lang="en-US" dirty="0" smtClean="0"/>
              <a:t>Slightly modified selection criteria</a:t>
            </a:r>
          </a:p>
          <a:p>
            <a:r>
              <a:rPr lang="en-US" dirty="0" smtClean="0"/>
              <a:t>Aim is here to maximize sensitivity to e.g. 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14686"/>
            <a:ext cx="866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496"/>
            <a:ext cx="883628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2857496"/>
            <a:ext cx="96149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feld 12"/>
          <p:cNvSpPr txBox="1"/>
          <p:nvPr/>
        </p:nvSpPr>
        <p:spPr>
          <a:xfrm>
            <a:off x="1643042" y="307181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</a:t>
            </a:r>
            <a:endParaRPr lang="en-US" dirty="0"/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3286124"/>
            <a:ext cx="10191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feld 14"/>
          <p:cNvSpPr txBox="1"/>
          <p:nvPr/>
        </p:nvSpPr>
        <p:spPr>
          <a:xfrm>
            <a:off x="0" y="2857496"/>
            <a:ext cx="571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0l :</a:t>
            </a:r>
          </a:p>
          <a:p>
            <a:r>
              <a:rPr lang="en-US" sz="2000" dirty="0" smtClean="0"/>
              <a:t>1l :</a:t>
            </a:r>
            <a:endParaRPr lang="en-US" sz="2000" dirty="0"/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1643050"/>
            <a:ext cx="4286248" cy="161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Jets +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baseline="30000" dirty="0" smtClean="0"/>
              <a:t> </a:t>
            </a:r>
            <a:r>
              <a:rPr lang="en-US" dirty="0" smtClean="0"/>
              <a:t>with b-tag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714752"/>
            <a:ext cx="4378924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43457" y="3699233"/>
            <a:ext cx="4400543" cy="315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+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baseline="30000" dirty="0" smtClean="0"/>
              <a:t> </a:t>
            </a:r>
            <a:r>
              <a:rPr lang="en-US" dirty="0" smtClean="0"/>
              <a:t>with b-tag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214950"/>
            <a:ext cx="8191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5000628" y="4857760"/>
            <a:ext cx="3381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Sbottom_1 produced via </a:t>
            </a:r>
            <a:r>
              <a:rPr lang="en-US" dirty="0" err="1" smtClean="0"/>
              <a:t>gluino</a:t>
            </a:r>
            <a:r>
              <a:rPr lang="en-US" dirty="0" smtClean="0"/>
              <a:t> or</a:t>
            </a:r>
          </a:p>
          <a:p>
            <a:r>
              <a:rPr lang="en-US" dirty="0" smtClean="0"/>
              <a:t>directly and decay via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000628" y="5715016"/>
            <a:ext cx="350128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 Limit on </a:t>
            </a:r>
            <a:r>
              <a:rPr lang="en-US" dirty="0" err="1" smtClean="0">
                <a:sym typeface="Wingdings" pitchFamily="2" charset="2"/>
              </a:rPr>
              <a:t>gluino</a:t>
            </a:r>
            <a:r>
              <a:rPr lang="en-US" dirty="0" smtClean="0">
                <a:sym typeface="Wingdings" pitchFamily="2" charset="2"/>
              </a:rPr>
              <a:t> mass of 590 </a:t>
            </a:r>
            <a:r>
              <a:rPr lang="en-US" dirty="0" err="1" smtClean="0">
                <a:sym typeface="Wingdings" pitchFamily="2" charset="2"/>
              </a:rPr>
              <a:t>GeV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357158" y="1643050"/>
            <a:ext cx="42589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Here     is the lightest quark and </a:t>
            </a:r>
          </a:p>
          <a:p>
            <a:r>
              <a:rPr lang="en-US" sz="2000" dirty="0" smtClean="0"/>
              <a:t>produced in 100% of the </a:t>
            </a:r>
            <a:r>
              <a:rPr lang="en-US" sz="2000" dirty="0" err="1" smtClean="0"/>
              <a:t>gluino</a:t>
            </a:r>
            <a:r>
              <a:rPr lang="en-US" sz="2000" dirty="0" smtClean="0"/>
              <a:t> decays </a:t>
            </a:r>
          </a:p>
          <a:p>
            <a:r>
              <a:rPr lang="en-US" sz="2000" dirty="0" smtClean="0"/>
              <a:t>(or directly produced)</a:t>
            </a:r>
          </a:p>
          <a:p>
            <a:r>
              <a:rPr lang="en-US" sz="2000" dirty="0" smtClean="0"/>
              <a:t>and the stop decays via </a:t>
            </a:r>
            <a:endParaRPr lang="en-US" sz="2000" dirty="0"/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714488"/>
            <a:ext cx="1905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643182"/>
            <a:ext cx="800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feld 13"/>
          <p:cNvSpPr txBox="1"/>
          <p:nvPr/>
        </p:nvSpPr>
        <p:spPr>
          <a:xfrm>
            <a:off x="0" y="3000372"/>
            <a:ext cx="464492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Exclusion of </a:t>
            </a:r>
            <a:r>
              <a:rPr lang="en-US" dirty="0" err="1" smtClean="0"/>
              <a:t>gluinos</a:t>
            </a:r>
            <a:r>
              <a:rPr lang="en-US" dirty="0" smtClean="0"/>
              <a:t> below 520 </a:t>
            </a:r>
            <a:r>
              <a:rPr lang="en-US" dirty="0" err="1" smtClean="0"/>
              <a:t>GeV</a:t>
            </a:r>
            <a:r>
              <a:rPr lang="en-US" dirty="0" smtClean="0"/>
              <a:t> for stops in </a:t>
            </a:r>
          </a:p>
          <a:p>
            <a:r>
              <a:rPr lang="en-US" dirty="0" smtClean="0"/>
              <a:t>in the range 160-240 </a:t>
            </a:r>
            <a:r>
              <a:rPr lang="en-US" dirty="0" err="1" smtClean="0"/>
              <a:t>GeV</a:t>
            </a:r>
            <a:endParaRPr lang="en-US" dirty="0" smtClean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58381"/>
            <a:ext cx="4429124" cy="299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3303" y="1214422"/>
            <a:ext cx="4270697" cy="350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+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 with b-tag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0" y="1928802"/>
            <a:ext cx="4235840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Interpretation within </a:t>
            </a:r>
            <a:r>
              <a:rPr lang="en-US" sz="2000" dirty="0" err="1" smtClean="0"/>
              <a:t>mSUGRA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u="sng" dirty="0" smtClean="0"/>
              <a:t>Combination</a:t>
            </a:r>
            <a:r>
              <a:rPr lang="en-US" sz="2000" dirty="0" smtClean="0"/>
              <a:t> of 0 and 1 lepton channel</a:t>
            </a:r>
          </a:p>
          <a:p>
            <a:r>
              <a:rPr lang="en-US" sz="2000" dirty="0" smtClean="0"/>
              <a:t>with b-tag</a:t>
            </a:r>
          </a:p>
          <a:p>
            <a:endParaRPr lang="en-US" sz="2000" dirty="0" smtClean="0"/>
          </a:p>
          <a:p>
            <a:r>
              <a:rPr lang="en-US" sz="2000" dirty="0" smtClean="0"/>
              <a:t>Also here strong limits in </a:t>
            </a:r>
            <a:r>
              <a:rPr lang="en-US" sz="2000" dirty="0" err="1" smtClean="0"/>
              <a:t>mSUGRA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phase space </a:t>
            </a:r>
          </a:p>
          <a:p>
            <a:r>
              <a:rPr lang="en-US" sz="2000" dirty="0" smtClean="0"/>
              <a:t>(here shown at high tan beta)</a:t>
            </a:r>
          </a:p>
          <a:p>
            <a:endParaRPr lang="en-US" dirty="0" smtClean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6314" y="1785926"/>
            <a:ext cx="495768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Dilepton</a:t>
            </a:r>
            <a:r>
              <a:rPr lang="en-US" dirty="0" smtClean="0"/>
              <a:t> +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(OS/SS)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79</a:t>
            </a:fld>
            <a:endParaRPr lang="en-US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2550" y="1571612"/>
            <a:ext cx="39814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422320"/>
            <a:ext cx="4786314" cy="343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4857752" y="4643446"/>
            <a:ext cx="4286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Exclusion plot shown for</a:t>
            </a:r>
          </a:p>
          <a:p>
            <a:r>
              <a:rPr lang="en-US" dirty="0" smtClean="0"/>
              <a:t>a phenomenological MSSM scenario</a:t>
            </a:r>
          </a:p>
          <a:p>
            <a:r>
              <a:rPr lang="en-US" dirty="0" smtClean="0"/>
              <a:t>which allows </a:t>
            </a:r>
            <a:r>
              <a:rPr lang="en-US" dirty="0" err="1" smtClean="0"/>
              <a:t>sleptons</a:t>
            </a:r>
            <a:r>
              <a:rPr lang="en-US" dirty="0" smtClean="0"/>
              <a:t> in the decay chains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M(</a:t>
            </a:r>
            <a:r>
              <a:rPr lang="en-US" dirty="0" err="1" smtClean="0">
                <a:solidFill>
                  <a:srgbClr val="FFFF00"/>
                </a:solidFill>
              </a:rPr>
              <a:t>Squark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en-US" dirty="0" err="1" smtClean="0">
                <a:solidFill>
                  <a:srgbClr val="FFFF00"/>
                </a:solidFill>
              </a:rPr>
              <a:t>gluino</a:t>
            </a:r>
            <a:r>
              <a:rPr lang="en-US" dirty="0" smtClean="0">
                <a:solidFill>
                  <a:srgbClr val="FFFF00"/>
                </a:solidFill>
              </a:rPr>
              <a:t>) &gt; M(chi2) &gt; M(</a:t>
            </a:r>
            <a:r>
              <a:rPr lang="en-US" dirty="0" err="1" smtClean="0">
                <a:solidFill>
                  <a:srgbClr val="FFFF00"/>
                </a:solidFill>
              </a:rPr>
              <a:t>slepton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&gt; M(chi1 )</a:t>
            </a:r>
          </a:p>
          <a:p>
            <a:r>
              <a:rPr lang="en-US" dirty="0" smtClean="0"/>
              <a:t>Shown is a compressed (“soft” particles) </a:t>
            </a:r>
          </a:p>
          <a:p>
            <a:r>
              <a:rPr lang="en-US" dirty="0" smtClean="0"/>
              <a:t>and a favorable scenario (“</a:t>
            </a:r>
            <a:r>
              <a:rPr lang="en-US" dirty="0" err="1" smtClean="0"/>
              <a:t>harder”particles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214282" y="1643050"/>
            <a:ext cx="47155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leptons with </a:t>
            </a:r>
            <a:r>
              <a:rPr lang="en-US" dirty="0" err="1" smtClean="0"/>
              <a:t>pT</a:t>
            </a:r>
            <a:r>
              <a:rPr lang="en-US" dirty="0" smtClean="0"/>
              <a:t> &gt; 20 </a:t>
            </a:r>
            <a:r>
              <a:rPr lang="en-US" dirty="0" err="1" smtClean="0"/>
              <a:t>GeV</a:t>
            </a:r>
            <a:r>
              <a:rPr lang="en-US" dirty="0" smtClean="0"/>
              <a:t> +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baseline="30000" dirty="0" smtClean="0"/>
              <a:t> </a:t>
            </a:r>
            <a:r>
              <a:rPr lang="en-US" dirty="0" smtClean="0"/>
              <a:t>cut</a:t>
            </a:r>
          </a:p>
          <a:p>
            <a:endParaRPr lang="en-US" dirty="0" smtClean="0"/>
          </a:p>
          <a:p>
            <a:r>
              <a:rPr lang="en-US" dirty="0" smtClean="0"/>
              <a:t>- Fake background estimation by solving </a:t>
            </a:r>
          </a:p>
          <a:p>
            <a:r>
              <a:rPr lang="en-US" dirty="0" smtClean="0"/>
              <a:t>linear equations to get the fake probability for a </a:t>
            </a:r>
          </a:p>
          <a:p>
            <a:r>
              <a:rPr lang="en-US" dirty="0" smtClean="0"/>
              <a:t>“tight” lepton selections via a “loose” selection</a:t>
            </a:r>
          </a:p>
          <a:p>
            <a:r>
              <a:rPr lang="en-US" dirty="0" smtClean="0"/>
              <a:t>- Top background estimated with control region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Nr. 1 : SUSY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2579906"/>
            <a:ext cx="900115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/>
              <a:t> “</a:t>
            </a:r>
            <a:r>
              <a:rPr lang="en-US" sz="2400" dirty="0" smtClean="0"/>
              <a:t>Easier QFT”: </a:t>
            </a:r>
            <a:r>
              <a:rPr lang="en-US" sz="2400" dirty="0" err="1" smtClean="0"/>
              <a:t>Fermion</a:t>
            </a:r>
            <a:r>
              <a:rPr lang="en-US" sz="2400" dirty="0" smtClean="0"/>
              <a:t> and Boson loops protect the Higgs mass at large energies (reduces “</a:t>
            </a:r>
            <a:r>
              <a:rPr lang="en-US" sz="2400" dirty="0" smtClean="0">
                <a:solidFill>
                  <a:srgbClr val="FF0000"/>
                </a:solidFill>
              </a:rPr>
              <a:t>fine tuning</a:t>
            </a:r>
            <a:r>
              <a:rPr lang="en-US" sz="2400" dirty="0" smtClean="0"/>
              <a:t>”) if SUSY mass scale </a:t>
            </a:r>
            <a:r>
              <a:rPr lang="en-US" sz="2400" u="sng" dirty="0" smtClean="0"/>
              <a:t>is not too large </a:t>
            </a:r>
            <a:r>
              <a:rPr lang="en-US" sz="2400" b="1" dirty="0" smtClean="0">
                <a:solidFill>
                  <a:srgbClr val="FF0000"/>
                </a:solidFill>
              </a:rPr>
              <a:t>(LHC)! </a:t>
            </a:r>
          </a:p>
          <a:p>
            <a:pPr>
              <a:buFontTx/>
              <a:buChar char="-"/>
            </a:pP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 SUSY is a broken symmetry and thus offers (with</a:t>
            </a:r>
          </a:p>
          <a:p>
            <a:r>
              <a:rPr lang="en-US" sz="2400" dirty="0" smtClean="0"/>
              <a:t> R-parity conservation)  weakly interacting massive particles for </a:t>
            </a:r>
            <a:r>
              <a:rPr lang="en-US" sz="2400" dirty="0" smtClean="0">
                <a:solidFill>
                  <a:srgbClr val="FF0000"/>
                </a:solidFill>
              </a:rPr>
              <a:t>Dark Matter</a:t>
            </a:r>
            <a:r>
              <a:rPr lang="en-US" sz="2400" dirty="0" smtClean="0"/>
              <a:t> with a mass of O(100) </a:t>
            </a:r>
            <a:r>
              <a:rPr lang="en-US" sz="2400" dirty="0" err="1" smtClean="0"/>
              <a:t>GeV</a:t>
            </a:r>
            <a:r>
              <a:rPr lang="en-US" sz="2400" dirty="0" smtClean="0"/>
              <a:t>  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- unification of 3 coupling constants at high energy in one point</a:t>
            </a:r>
          </a:p>
          <a:p>
            <a:r>
              <a:rPr lang="en-US" sz="2400" dirty="0" smtClean="0"/>
              <a:t>  (</a:t>
            </a:r>
            <a:r>
              <a:rPr lang="en-US" sz="2400" dirty="0" smtClean="0">
                <a:solidFill>
                  <a:srgbClr val="FFFF00"/>
                </a:solidFill>
              </a:rPr>
              <a:t>GUT scale at </a:t>
            </a:r>
            <a:r>
              <a:rPr lang="de-DE" sz="2400" dirty="0" smtClean="0">
                <a:solidFill>
                  <a:srgbClr val="FFFF00"/>
                </a:solidFill>
              </a:rPr>
              <a:t>10</a:t>
            </a:r>
            <a:r>
              <a:rPr lang="de-DE" sz="2400" baseline="30000" dirty="0" smtClean="0">
                <a:solidFill>
                  <a:srgbClr val="FFFF00"/>
                </a:solidFill>
              </a:rPr>
              <a:t>16</a:t>
            </a:r>
            <a:r>
              <a:rPr lang="de-DE" sz="2400" dirty="0" smtClean="0">
                <a:solidFill>
                  <a:srgbClr val="FFFF00"/>
                </a:solidFill>
              </a:rPr>
              <a:t> </a:t>
            </a:r>
            <a:r>
              <a:rPr lang="de-DE" sz="2400" dirty="0" err="1" smtClean="0">
                <a:solidFill>
                  <a:srgbClr val="FFFF00"/>
                </a:solidFill>
              </a:rPr>
              <a:t>GeV</a:t>
            </a:r>
            <a:r>
              <a:rPr lang="de-DE" sz="2400" dirty="0" smtClean="0">
                <a:solidFill>
                  <a:srgbClr val="FFFF00"/>
                </a:solidFill>
              </a:rPr>
              <a:t>?), </a:t>
            </a:r>
            <a:r>
              <a:rPr lang="de-DE" sz="2400" dirty="0" smtClean="0"/>
              <a:t>SUSY </a:t>
            </a:r>
            <a:r>
              <a:rPr lang="de-DE" sz="2400" dirty="0" err="1" smtClean="0"/>
              <a:t>breaking</a:t>
            </a:r>
            <a:r>
              <a:rPr lang="de-DE" sz="2400" dirty="0" smtClean="0"/>
              <a:t> </a:t>
            </a:r>
            <a:r>
              <a:rPr lang="de-DE" sz="2400" dirty="0" err="1" smtClean="0"/>
              <a:t>connected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electroweak</a:t>
            </a:r>
            <a:r>
              <a:rPr lang="de-DE" sz="2400" dirty="0" smtClean="0"/>
              <a:t>              </a:t>
            </a:r>
          </a:p>
          <a:p>
            <a:r>
              <a:rPr lang="de-DE" sz="2400" dirty="0" smtClean="0"/>
              <a:t>   </a:t>
            </a:r>
            <a:r>
              <a:rPr lang="de-DE" sz="2400" dirty="0" err="1" smtClean="0"/>
              <a:t>symmetry</a:t>
            </a:r>
            <a:r>
              <a:rPr lang="de-DE" sz="2400" dirty="0" smtClean="0"/>
              <a:t> </a:t>
            </a:r>
            <a:r>
              <a:rPr lang="de-DE" sz="2400" dirty="0" err="1" smtClean="0"/>
              <a:t>breaking</a:t>
            </a:r>
            <a:r>
              <a:rPr lang="de-DE" sz="2400" dirty="0" smtClean="0"/>
              <a:t> ?</a:t>
            </a:r>
            <a:endParaRPr lang="en-US" sz="2400" dirty="0"/>
          </a:p>
        </p:txBody>
      </p:sp>
      <p:sp>
        <p:nvSpPr>
          <p:cNvPr id="6" name="Wolkenförmige Legende 5"/>
          <p:cNvSpPr/>
          <p:nvPr/>
        </p:nvSpPr>
        <p:spPr>
          <a:xfrm rot="1837262">
            <a:off x="5971983" y="74950"/>
            <a:ext cx="2940475" cy="2493257"/>
          </a:xfrm>
          <a:prstGeom prst="cloudCallout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hteck 6"/>
          <p:cNvSpPr/>
          <p:nvPr/>
        </p:nvSpPr>
        <p:spPr>
          <a:xfrm>
            <a:off x="500034" y="1214422"/>
            <a:ext cx="542928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Most studied new physics theory  for several reasons :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714480" y="3143248"/>
            <a:ext cx="5500694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Important drawback: </a:t>
            </a:r>
          </a:p>
          <a:p>
            <a:endParaRPr lang="en-US" sz="2400" b="1" i="1" dirty="0" smtClean="0"/>
          </a:p>
          <a:p>
            <a:r>
              <a:rPr lang="en-US" sz="2400" i="1" dirty="0" smtClean="0"/>
              <a:t>SUSY has not been found yet</a:t>
            </a:r>
          </a:p>
          <a:p>
            <a:r>
              <a:rPr lang="en-US" sz="2400" i="1" dirty="0" smtClean="0"/>
              <a:t> </a:t>
            </a:r>
            <a:br>
              <a:rPr lang="en-US" sz="2400" i="1" dirty="0" smtClean="0"/>
            </a:br>
            <a:r>
              <a:rPr lang="en-US" sz="2400" i="1" dirty="0" smtClean="0"/>
              <a:t> </a:t>
            </a:r>
            <a:r>
              <a:rPr lang="en-US" sz="2400" i="1" dirty="0" smtClean="0">
                <a:sym typeface="Wingdings" pitchFamily="2" charset="2"/>
              </a:rPr>
              <a:t> </a:t>
            </a:r>
            <a:r>
              <a:rPr lang="en-US" sz="2400" i="1" dirty="0" smtClean="0"/>
              <a:t>some (small) fine tuning needed already in the model!</a:t>
            </a:r>
          </a:p>
          <a:p>
            <a:r>
              <a:rPr lang="en-US" sz="2400" i="1" dirty="0" smtClean="0"/>
              <a:t>  </a:t>
            </a:r>
          </a:p>
          <a:p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Dilepton</a:t>
            </a:r>
            <a:r>
              <a:rPr lang="en-US" dirty="0" smtClean="0"/>
              <a:t> +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(</a:t>
            </a:r>
            <a:r>
              <a:rPr lang="en-US" dirty="0" err="1" smtClean="0"/>
              <a:t>flavour</a:t>
            </a:r>
            <a:r>
              <a:rPr lang="en-US" dirty="0" smtClean="0"/>
              <a:t> </a:t>
            </a:r>
            <a:r>
              <a:rPr lang="en-US" dirty="0" err="1" smtClean="0"/>
              <a:t>substraction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80</a:t>
            </a:fld>
            <a:endParaRPr 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71042"/>
            <a:ext cx="4857752" cy="348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214282" y="1571612"/>
            <a:ext cx="44540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Search for events with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, opposite</a:t>
            </a:r>
          </a:p>
          <a:p>
            <a:r>
              <a:rPr lang="en-US" dirty="0" smtClean="0"/>
              <a:t>charge and identical </a:t>
            </a:r>
            <a:r>
              <a:rPr lang="en-US" dirty="0" err="1" smtClean="0"/>
              <a:t>flavour</a:t>
            </a:r>
            <a:r>
              <a:rPr lang="en-US" dirty="0" smtClean="0"/>
              <a:t> (</a:t>
            </a:r>
            <a:r>
              <a:rPr lang="en-US" dirty="0" err="1" smtClean="0"/>
              <a:t>ee</a:t>
            </a:r>
            <a:r>
              <a:rPr lang="en-US" dirty="0" smtClean="0"/>
              <a:t>, </a:t>
            </a:r>
            <a:r>
              <a:rPr lang="en-US" dirty="0" smtClean="0">
                <a:latin typeface="Arial"/>
                <a:cs typeface="Arial"/>
              </a:rPr>
              <a:t>μ</a:t>
            </a:r>
            <a:r>
              <a:rPr lang="el-GR" dirty="0" smtClean="0">
                <a:latin typeface="Arial"/>
                <a:cs typeface="Arial"/>
              </a:rPr>
              <a:t>μ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SM processes do equally produce </a:t>
            </a:r>
            <a:r>
              <a:rPr lang="en-US" dirty="0" err="1" smtClean="0"/>
              <a:t>ee</a:t>
            </a:r>
            <a:r>
              <a:rPr lang="en-US" dirty="0" smtClean="0"/>
              <a:t>+</a:t>
            </a:r>
            <a:r>
              <a:rPr lang="el-GR" dirty="0" smtClean="0">
                <a:latin typeface="Arial"/>
                <a:cs typeface="Arial"/>
              </a:rPr>
              <a:t>μμ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en-US" dirty="0" smtClean="0"/>
              <a:t>and </a:t>
            </a:r>
          </a:p>
          <a:p>
            <a:r>
              <a:rPr lang="en-US" dirty="0" smtClean="0"/>
              <a:t>emu events</a:t>
            </a:r>
          </a:p>
          <a:p>
            <a:r>
              <a:rPr lang="en-US" dirty="0" smtClean="0">
                <a:sym typeface="Wingdings" pitchFamily="2" charset="2"/>
              </a:rPr>
              <a:t> Background can be subtracted !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5214942" y="1928802"/>
            <a:ext cx="3596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SUSY events the production</a:t>
            </a:r>
          </a:p>
          <a:p>
            <a:r>
              <a:rPr lang="en-US" dirty="0" smtClean="0"/>
              <a:t>of the two leptons can be correlated</a:t>
            </a: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643182"/>
            <a:ext cx="187183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feld 10"/>
          <p:cNvSpPr txBox="1"/>
          <p:nvPr/>
        </p:nvSpPr>
        <p:spPr>
          <a:xfrm>
            <a:off x="5286380" y="3071810"/>
            <a:ext cx="3583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due to lepton flavor conservation in </a:t>
            </a:r>
          </a:p>
          <a:p>
            <a:r>
              <a:rPr lang="en-US" dirty="0" smtClean="0"/>
              <a:t>the decays.</a:t>
            </a:r>
            <a:endParaRPr lang="en-US" dirty="0"/>
          </a:p>
        </p:txBody>
      </p: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57" y="5429264"/>
            <a:ext cx="4214843" cy="39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6215082"/>
            <a:ext cx="2307657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feld 13"/>
          <p:cNvSpPr txBox="1"/>
          <p:nvPr/>
        </p:nvSpPr>
        <p:spPr>
          <a:xfrm>
            <a:off x="5000628" y="6072206"/>
            <a:ext cx="1333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</a:t>
            </a:r>
            <a:r>
              <a:rPr lang="en-US" sz="2400" baseline="-25000" dirty="0" err="1" smtClean="0"/>
              <a:t>expected</a:t>
            </a:r>
            <a:r>
              <a:rPr lang="en-US" sz="2400" baseline="-25000" dirty="0" smtClean="0"/>
              <a:t>  </a:t>
            </a:r>
            <a:r>
              <a:rPr lang="en-US" sz="2400" dirty="0" smtClean="0"/>
              <a:t>=</a:t>
            </a:r>
          </a:p>
        </p:txBody>
      </p:sp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857628"/>
            <a:ext cx="40005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</a:t>
            </a:r>
            <a:r>
              <a:rPr lang="en-US" dirty="0" err="1" smtClean="0"/>
              <a:t>Muon</a:t>
            </a:r>
            <a:r>
              <a:rPr lang="en-US" dirty="0" smtClean="0"/>
              <a:t> Resonance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107140" y="1500174"/>
            <a:ext cx="46077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Generic Search for a electron </a:t>
            </a:r>
            <a:r>
              <a:rPr lang="en-US" dirty="0" err="1" smtClean="0"/>
              <a:t>muon</a:t>
            </a:r>
            <a:r>
              <a:rPr lang="en-US" dirty="0" smtClean="0"/>
              <a:t> resonance</a:t>
            </a:r>
          </a:p>
          <a:p>
            <a:endParaRPr lang="en-US" dirty="0" smtClean="0"/>
          </a:p>
          <a:p>
            <a:r>
              <a:rPr lang="en-US" dirty="0" smtClean="0"/>
              <a:t>Selection: e and mu of opposite charge </a:t>
            </a:r>
          </a:p>
          <a:p>
            <a:r>
              <a:rPr lang="en-US" dirty="0" smtClean="0"/>
              <a:t>                  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T,lepton</a:t>
            </a:r>
            <a:r>
              <a:rPr lang="en-US" dirty="0" smtClean="0"/>
              <a:t> &gt; 20 </a:t>
            </a:r>
            <a:r>
              <a:rPr lang="en-US" dirty="0" err="1" smtClean="0"/>
              <a:t>GeV</a:t>
            </a:r>
            <a:r>
              <a:rPr lang="en-US" dirty="0" smtClean="0"/>
              <a:t> and not cut on MET</a:t>
            </a:r>
          </a:p>
          <a:p>
            <a:endParaRPr lang="en-US" dirty="0" smtClean="0"/>
          </a:p>
          <a:p>
            <a:r>
              <a:rPr lang="en-US" dirty="0" smtClean="0"/>
              <a:t>Determination of the instrumental (single </a:t>
            </a:r>
          </a:p>
          <a:p>
            <a:r>
              <a:rPr lang="en-US" dirty="0" smtClean="0"/>
              <a:t>and double fake) again via soft/tight equations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857752" y="4786322"/>
            <a:ext cx="3974101" cy="1220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Limits on R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 violating </a:t>
            </a:r>
            <a:r>
              <a:rPr lang="de-DE" sz="2000" dirty="0" smtClean="0"/>
              <a:t>      </a:t>
            </a:r>
            <a:r>
              <a:rPr lang="en-US" sz="2000" dirty="0" smtClean="0"/>
              <a:t>production </a:t>
            </a:r>
          </a:p>
          <a:p>
            <a:r>
              <a:rPr lang="en-US" sz="2000" dirty="0" smtClean="0"/>
              <a:t>extending previous searches at high </a:t>
            </a:r>
          </a:p>
          <a:p>
            <a:r>
              <a:rPr lang="en-US" sz="2000" dirty="0" smtClean="0"/>
              <a:t>mass</a:t>
            </a:r>
            <a:endParaRPr lang="en-US" sz="2000" baseline="-25000" dirty="0" smtClean="0"/>
          </a:p>
          <a:p>
            <a:endParaRPr lang="en-US" sz="2000" baseline="-25000" dirty="0" smtClean="0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4857760"/>
            <a:ext cx="200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285860"/>
            <a:ext cx="376794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3714752"/>
            <a:ext cx="4641204" cy="314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6357958"/>
            <a:ext cx="4071934" cy="31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22" y="1000108"/>
            <a:ext cx="409577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Large </a:t>
            </a:r>
            <a:r>
              <a:rPr lang="en-US" dirty="0" err="1" smtClean="0"/>
              <a:t>Hadron</a:t>
            </a:r>
            <a:r>
              <a:rPr lang="en-US" dirty="0" smtClean="0"/>
              <a:t> Collider 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1BDCB92-D57D-45D7-8A74-6247999024AF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214282" y="1785926"/>
            <a:ext cx="4551246" cy="23083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Proton Proton Collider </a:t>
            </a:r>
          </a:p>
          <a:p>
            <a:r>
              <a:rPr lang="en-US" sz="2400" dirty="0" smtClean="0"/>
              <a:t>operating 2010-2012 at </a:t>
            </a:r>
          </a:p>
          <a:p>
            <a:r>
              <a:rPr lang="en-US" sz="2400" dirty="0" smtClean="0"/>
              <a:t>7 </a:t>
            </a:r>
            <a:r>
              <a:rPr lang="en-US" sz="2400" dirty="0" err="1" smtClean="0"/>
              <a:t>TeV</a:t>
            </a:r>
            <a:r>
              <a:rPr lang="en-US" sz="2400" dirty="0" smtClean="0"/>
              <a:t> centre-of-mass energy</a:t>
            </a:r>
          </a:p>
          <a:p>
            <a:r>
              <a:rPr lang="en-US" sz="2400" dirty="0" smtClean="0"/>
              <a:t>and delivering an integrated</a:t>
            </a:r>
          </a:p>
          <a:p>
            <a:r>
              <a:rPr lang="en-US" sz="2400" dirty="0" smtClean="0"/>
              <a:t>luminosity of about 50 pb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in 2010</a:t>
            </a:r>
          </a:p>
          <a:p>
            <a:r>
              <a:rPr lang="en-US" sz="2400" dirty="0" smtClean="0"/>
              <a:t>and &gt;1000 pb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in 2011 (so far)</a:t>
            </a:r>
            <a:endParaRPr lang="en-US" sz="2400" dirty="0"/>
          </a:p>
        </p:txBody>
      </p:sp>
      <p:sp>
        <p:nvSpPr>
          <p:cNvPr id="12" name="Textfeld 11"/>
          <p:cNvSpPr txBox="1"/>
          <p:nvPr/>
        </p:nvSpPr>
        <p:spPr>
          <a:xfrm>
            <a:off x="6429388" y="278605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2010 : 50 pb-1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429388" y="5357826"/>
            <a:ext cx="1840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2011: &gt;1000 pb-1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           till today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00034" y="4786322"/>
            <a:ext cx="424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Peak instantaneous luminosity :</a:t>
            </a:r>
          </a:p>
        </p:txBody>
      </p:sp>
      <p:sp>
        <p:nvSpPr>
          <p:cNvPr id="16" name="Rechteck 15"/>
          <p:cNvSpPr/>
          <p:nvPr/>
        </p:nvSpPr>
        <p:spPr>
          <a:xfrm>
            <a:off x="571472" y="5286388"/>
            <a:ext cx="3759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End of 2010 run :  2 * 10 </a:t>
            </a:r>
            <a:r>
              <a:rPr lang="en-US" sz="2000" baseline="30000" dirty="0" smtClean="0"/>
              <a:t>32</a:t>
            </a:r>
            <a:r>
              <a:rPr lang="en-US" sz="2000" dirty="0" smtClean="0"/>
              <a:t> cm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 s</a:t>
            </a:r>
            <a:r>
              <a:rPr lang="en-US" sz="2000" baseline="30000" dirty="0" smtClean="0"/>
              <a:t>-1</a:t>
            </a:r>
          </a:p>
        </p:txBody>
      </p:sp>
      <p:sp>
        <p:nvSpPr>
          <p:cNvPr id="17" name="Rechteck 16"/>
          <p:cNvSpPr/>
          <p:nvPr/>
        </p:nvSpPr>
        <p:spPr>
          <a:xfrm>
            <a:off x="571472" y="5786454"/>
            <a:ext cx="4055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April 2011           :  4.7 * 10 </a:t>
            </a:r>
            <a:r>
              <a:rPr lang="en-US" sz="2000" baseline="30000" dirty="0" smtClean="0"/>
              <a:t>32</a:t>
            </a:r>
            <a:r>
              <a:rPr lang="en-US" sz="2000" dirty="0" smtClean="0"/>
              <a:t> cm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 s</a:t>
            </a:r>
            <a:r>
              <a:rPr lang="en-US" sz="2000" baseline="30000" dirty="0" smtClean="0"/>
              <a:t>-1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572264" y="2214554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CMS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4" name="Grafik 13" descr="sumLumiByDa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298" y="3928511"/>
            <a:ext cx="4076702" cy="2929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SUSY particles (MSSM)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7141A0D-E29E-4DFA-8FAE-32912305CB9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4572032" cy="3448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feld 14"/>
          <p:cNvSpPr txBox="1"/>
          <p:nvPr/>
        </p:nvSpPr>
        <p:spPr>
          <a:xfrm>
            <a:off x="1000100" y="1714488"/>
            <a:ext cx="292895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MSSM particle Zoo</a:t>
            </a:r>
            <a:endParaRPr lang="en-US" sz="2400" dirty="0"/>
          </a:p>
        </p:txBody>
      </p:sp>
      <p:sp>
        <p:nvSpPr>
          <p:cNvPr id="16" name="Textfeld 15"/>
          <p:cNvSpPr txBox="1"/>
          <p:nvPr/>
        </p:nvSpPr>
        <p:spPr>
          <a:xfrm>
            <a:off x="5786446" y="3214686"/>
            <a:ext cx="1353256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SUSY </a:t>
            </a:r>
          </a:p>
          <a:p>
            <a:r>
              <a:rPr lang="en-US" dirty="0" smtClean="0">
                <a:sym typeface="Wingdings" pitchFamily="2" charset="2"/>
              </a:rPr>
              <a:t>breaking</a:t>
            </a:r>
          </a:p>
          <a:p>
            <a:r>
              <a:rPr lang="en-US" dirty="0">
                <a:sym typeface="Wingdings" pitchFamily="2" charset="2"/>
              </a:rPr>
              <a:t>m</a:t>
            </a:r>
            <a:r>
              <a:rPr lang="en-US" dirty="0" smtClean="0">
                <a:sym typeface="Wingdings" pitchFamily="2" charset="2"/>
              </a:rPr>
              <a:t>echanisms</a:t>
            </a:r>
          </a:p>
          <a:p>
            <a:r>
              <a:rPr lang="en-US" dirty="0" smtClean="0">
                <a:sym typeface="Wingdings" pitchFamily="2" charset="2"/>
              </a:rPr>
              <a:t>generate</a:t>
            </a:r>
          </a:p>
          <a:p>
            <a:r>
              <a:rPr lang="en-US" dirty="0" smtClean="0">
                <a:sym typeface="Wingdings" pitchFamily="2" charset="2"/>
              </a:rPr>
              <a:t>masses </a:t>
            </a:r>
          </a:p>
          <a:p>
            <a:endParaRPr lang="en-US" dirty="0"/>
          </a:p>
        </p:txBody>
      </p:sp>
      <p:sp>
        <p:nvSpPr>
          <p:cNvPr id="17" name="Pfeil nach rechts 16"/>
          <p:cNvSpPr/>
          <p:nvPr/>
        </p:nvSpPr>
        <p:spPr>
          <a:xfrm rot="10800000" flipV="1">
            <a:off x="4786314" y="3714752"/>
            <a:ext cx="896780" cy="44553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17"/>
          <p:cNvSpPr txBox="1"/>
          <p:nvPr/>
        </p:nvSpPr>
        <p:spPr>
          <a:xfrm>
            <a:off x="5214942" y="1714488"/>
            <a:ext cx="328904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Models of SUSY breaking</a:t>
            </a:r>
            <a:endParaRPr lang="en-US" sz="2400" dirty="0"/>
          </a:p>
        </p:txBody>
      </p:sp>
      <p:sp>
        <p:nvSpPr>
          <p:cNvPr id="19" name="Textfeld 18"/>
          <p:cNvSpPr txBox="1"/>
          <p:nvPr/>
        </p:nvSpPr>
        <p:spPr>
          <a:xfrm>
            <a:off x="7330683" y="2500306"/>
            <a:ext cx="1813317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&gt;</a:t>
            </a:r>
            <a:r>
              <a:rPr lang="en-US" dirty="0" smtClean="0"/>
              <a:t>100 parameters</a:t>
            </a:r>
          </a:p>
          <a:p>
            <a:r>
              <a:rPr lang="en-US" dirty="0"/>
              <a:t>i</a:t>
            </a:r>
            <a:r>
              <a:rPr lang="en-US" dirty="0" smtClean="0"/>
              <a:t>n MSSM</a:t>
            </a:r>
          </a:p>
          <a:p>
            <a:endParaRPr lang="en-US" dirty="0"/>
          </a:p>
          <a:p>
            <a:r>
              <a:rPr lang="en-US" dirty="0" smtClean="0"/>
              <a:t>Sub-models with </a:t>
            </a:r>
          </a:p>
          <a:p>
            <a:r>
              <a:rPr lang="en-US" dirty="0" smtClean="0"/>
              <a:t>Less parameter:</a:t>
            </a:r>
            <a:endParaRPr lang="en-US" dirty="0"/>
          </a:p>
          <a:p>
            <a:r>
              <a:rPr lang="en-US" dirty="0" err="1" smtClean="0"/>
              <a:t>mSUGRA</a:t>
            </a:r>
            <a:endParaRPr lang="en-US" dirty="0"/>
          </a:p>
          <a:p>
            <a:r>
              <a:rPr lang="en-US" dirty="0" smtClean="0"/>
              <a:t>GMSB</a:t>
            </a:r>
          </a:p>
          <a:p>
            <a:r>
              <a:rPr lang="en-US" dirty="0" smtClean="0"/>
              <a:t>AMSB</a:t>
            </a:r>
          </a:p>
          <a:p>
            <a:r>
              <a:rPr lang="en-US" dirty="0" smtClean="0"/>
              <a:t>etc. </a:t>
            </a:r>
          </a:p>
          <a:p>
            <a:endParaRPr lang="en-US" dirty="0" smtClean="0"/>
          </a:p>
        </p:txBody>
      </p:sp>
      <p:sp>
        <p:nvSpPr>
          <p:cNvPr id="12" name="Abgerundetes Rechteck 11"/>
          <p:cNvSpPr/>
          <p:nvPr/>
        </p:nvSpPr>
        <p:spPr>
          <a:xfrm>
            <a:off x="2571736" y="2857496"/>
            <a:ext cx="842962" cy="1428760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bgerundetes Rechteck 13"/>
          <p:cNvSpPr/>
          <p:nvPr/>
        </p:nvSpPr>
        <p:spPr>
          <a:xfrm>
            <a:off x="2571736" y="4786322"/>
            <a:ext cx="500066" cy="500066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bgerundetes Rechteck 20"/>
          <p:cNvSpPr/>
          <p:nvPr/>
        </p:nvSpPr>
        <p:spPr>
          <a:xfrm>
            <a:off x="642910" y="6143644"/>
            <a:ext cx="4286280" cy="714356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new colored particles are produced with a high rate by the strong force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Rhea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4325</Words>
  <Application>Microsoft Office PowerPoint</Application>
  <PresentationFormat>On-screen Show (4:3)</PresentationFormat>
  <Paragraphs>876</Paragraphs>
  <Slides>82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4" baseType="lpstr">
      <vt:lpstr>Galathea</vt:lpstr>
      <vt:lpstr>Equation</vt:lpstr>
      <vt:lpstr>PowerPoint Presentation</vt:lpstr>
      <vt:lpstr>Outline</vt:lpstr>
      <vt:lpstr>PowerPoint Presentation</vt:lpstr>
      <vt:lpstr>The Standard Model: Is this it ?</vt:lpstr>
      <vt:lpstr>PowerPoint Presentation</vt:lpstr>
      <vt:lpstr>Candidate Nr. 1 : Supersymmetry</vt:lpstr>
      <vt:lpstr>Candidate Nr. 1 : SUSY</vt:lpstr>
      <vt:lpstr>Candidate Nr. 1 : SUSY</vt:lpstr>
      <vt:lpstr>SUSY particles (MSSM)</vt:lpstr>
      <vt:lpstr>SUSY or mSUGRA / CMSSM</vt:lpstr>
      <vt:lpstr>SUSY and the LHC : Signal</vt:lpstr>
      <vt:lpstr>PowerPoint Presentation</vt:lpstr>
      <vt:lpstr>CMS                   and         ATLAS</vt:lpstr>
      <vt:lpstr>MET and event display</vt:lpstr>
      <vt:lpstr>Searches presented today</vt:lpstr>
      <vt:lpstr>Analysis model - signal</vt:lpstr>
      <vt:lpstr>Analysis model - signal</vt:lpstr>
      <vt:lpstr>Analysis model - background</vt:lpstr>
      <vt:lpstr>Analysis model - background</vt:lpstr>
      <vt:lpstr>Analysis model - control regions</vt:lpstr>
      <vt:lpstr>Jets + lepton + Etmiss</vt:lpstr>
      <vt:lpstr>Jets + lepton + Etmiss</vt:lpstr>
      <vt:lpstr>Jets + lepton + Etmiss</vt:lpstr>
      <vt:lpstr>Jets + lepton + Etmiss    : 165 pb-1</vt:lpstr>
      <vt:lpstr>Jets + lepton + Etmiss    : 165 pb-1</vt:lpstr>
      <vt:lpstr>Jets + Etmiss</vt:lpstr>
      <vt:lpstr>Jets + Etmiss  : Background evaluation</vt:lpstr>
      <vt:lpstr>Jets + Etmiss : Results</vt:lpstr>
      <vt:lpstr>Jets + Etmiss : Results</vt:lpstr>
      <vt:lpstr>Jets + Etmiss : Results</vt:lpstr>
      <vt:lpstr>Jets + Etmiss : Results</vt:lpstr>
      <vt:lpstr>Jets + Etmiss : 165 pb-1</vt:lpstr>
      <vt:lpstr>Jets + Etmiss : 165 pb-1</vt:lpstr>
      <vt:lpstr>Jets + Etmiss : 165 pb-1</vt:lpstr>
      <vt:lpstr>Other Interpretations possible !</vt:lpstr>
      <vt:lpstr>CMS 0 lepton channel</vt:lpstr>
      <vt:lpstr>CMS alpha_T</vt:lpstr>
      <vt:lpstr>CMS alpha_T limits</vt:lpstr>
      <vt:lpstr>CMS “HTMISS” </vt:lpstr>
      <vt:lpstr>CMS limits in CMSSM/mSUGRA</vt:lpstr>
      <vt:lpstr>Stable Massive Particle Search</vt:lpstr>
      <vt:lpstr>Stable Massive Particle Search</vt:lpstr>
      <vt:lpstr>ATLAS search limits</vt:lpstr>
      <vt:lpstr>Interpretations: What does this all mean ?</vt:lpstr>
      <vt:lpstr>Dark Matter implications</vt:lpstr>
      <vt:lpstr>Fine tuning after early LHC </vt:lpstr>
      <vt:lpstr>Summary and Conclusion</vt:lpstr>
      <vt:lpstr>Summary and Conclusion</vt:lpstr>
      <vt:lpstr>Summary and Conclusion</vt:lpstr>
      <vt:lpstr>Summary and Conclusion</vt:lpstr>
      <vt:lpstr>PowerPoint Presentation</vt:lpstr>
      <vt:lpstr>0 lepton background determination</vt:lpstr>
      <vt:lpstr>No SUSY ? Or different SUSY ?</vt:lpstr>
      <vt:lpstr>0 lepton background determination</vt:lpstr>
      <vt:lpstr>0 lepton - Signal variables detail</vt:lpstr>
      <vt:lpstr>1 lepton channel details</vt:lpstr>
      <vt:lpstr>1 lepton channel details</vt:lpstr>
      <vt:lpstr>Grid 2 lepton</vt:lpstr>
      <vt:lpstr>ATLAS SUSY Combination</vt:lpstr>
      <vt:lpstr>2 lepton SS/OS msugra limit</vt:lpstr>
      <vt:lpstr>SMP search</vt:lpstr>
      <vt:lpstr>SMP search </vt:lpstr>
      <vt:lpstr>CL_s+b vs CL_s limits</vt:lpstr>
      <vt:lpstr>ATLAS detector status</vt:lpstr>
      <vt:lpstr>Multilepton search limits</vt:lpstr>
      <vt:lpstr>CMS 0 lepton channel</vt:lpstr>
      <vt:lpstr>CMS alpha_T</vt:lpstr>
      <vt:lpstr>CMS alpha_T limits</vt:lpstr>
      <vt:lpstr>CMS “Razor”</vt:lpstr>
      <vt:lpstr>CMS “Razor”</vt:lpstr>
      <vt:lpstr>CMS “HTMISS”</vt:lpstr>
      <vt:lpstr>CMS “HTMISS”</vt:lpstr>
      <vt:lpstr>CMS limits in CMSSM/mSUGRA</vt:lpstr>
      <vt:lpstr>Stable Massive Particle Search</vt:lpstr>
      <vt:lpstr>Stable Massive Particle Search</vt:lpstr>
      <vt:lpstr>Jets + Etmiss with b-tag</vt:lpstr>
      <vt:lpstr>Jets + Etmiss with b-tag</vt:lpstr>
      <vt:lpstr>Jets + Etmiss  with b-tag</vt:lpstr>
      <vt:lpstr>Dilepton + Etmiss (OS/SS)</vt:lpstr>
      <vt:lpstr>Dilepton + Etmiss (flavour substraction)</vt:lpstr>
      <vt:lpstr>Electron Muon Resonance</vt:lpstr>
      <vt:lpstr>The Large Hadron Collider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Matter and the LHC</dc:title>
  <dc:creator>scaron</dc:creator>
  <cp:lastModifiedBy>desyuser</cp:lastModifiedBy>
  <cp:revision>549</cp:revision>
  <dcterms:created xsi:type="dcterms:W3CDTF">2009-10-29T10:14:33Z</dcterms:created>
  <dcterms:modified xsi:type="dcterms:W3CDTF">2011-06-28T13:42:48Z</dcterms:modified>
</cp:coreProperties>
</file>