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embeddings/Microsoft_Equation12.bin" ContentType="application/vnd.openxmlformats-officedocument.oleObject"/>
  <Default Extension="wmf" ContentType="image/x-wmf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embeddings/Microsoft_Equation13.bin" ContentType="application/vnd.openxmlformats-officedocument.oleObject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05" r:id="rId2"/>
    <p:sldId id="592" r:id="rId3"/>
    <p:sldId id="602" r:id="rId4"/>
    <p:sldId id="593" r:id="rId5"/>
    <p:sldId id="594" r:id="rId6"/>
    <p:sldId id="609" r:id="rId7"/>
    <p:sldId id="585" r:id="rId8"/>
    <p:sldId id="584" r:id="rId9"/>
    <p:sldId id="586" r:id="rId10"/>
    <p:sldId id="610" r:id="rId11"/>
    <p:sldId id="587" r:id="rId12"/>
    <p:sldId id="545" r:id="rId13"/>
    <p:sldId id="617" r:id="rId14"/>
    <p:sldId id="616" r:id="rId15"/>
    <p:sldId id="259" r:id="rId16"/>
    <p:sldId id="595" r:id="rId17"/>
    <p:sldId id="572" r:id="rId18"/>
    <p:sldId id="583" r:id="rId19"/>
    <p:sldId id="424" r:id="rId20"/>
    <p:sldId id="556" r:id="rId21"/>
    <p:sldId id="557" r:id="rId22"/>
    <p:sldId id="559" r:id="rId23"/>
    <p:sldId id="511" r:id="rId24"/>
    <p:sldId id="512" r:id="rId25"/>
    <p:sldId id="576" r:id="rId26"/>
    <p:sldId id="615" r:id="rId27"/>
    <p:sldId id="598" r:id="rId28"/>
    <p:sldId id="620" r:id="rId29"/>
    <p:sldId id="601" r:id="rId30"/>
    <p:sldId id="606" r:id="rId31"/>
    <p:sldId id="563" r:id="rId32"/>
    <p:sldId id="558" r:id="rId33"/>
    <p:sldId id="618" r:id="rId34"/>
    <p:sldId id="619" r:id="rId35"/>
    <p:sldId id="614" r:id="rId36"/>
    <p:sldId id="553" r:id="rId37"/>
    <p:sldId id="596" r:id="rId38"/>
    <p:sldId id="608" r:id="rId39"/>
  </p:sldIdLst>
  <p:sldSz cx="9144000" cy="6858000" type="screen4x3"/>
  <p:notesSz cx="67818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accent2"/>
        </a:solidFill>
        <a:latin typeface="Arial Rounded MT Bold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FF"/>
    <a:srgbClr val="00FF00"/>
    <a:srgbClr val="006666"/>
    <a:srgbClr val="FFFF00"/>
    <a:srgbClr val="CC00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69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956" y="-96"/>
      </p:cViewPr>
      <p:guideLst>
        <p:guide orient="horz" pos="3124"/>
        <p:guide pos="21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viewProps" Target="viewProps.xml"/><Relationship Id="rId4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ict"/><Relationship Id="rId3" Type="http://schemas.openxmlformats.org/officeDocument/2006/relationships/image" Target="../media/image36.pict"/><Relationship Id="rId1" Type="http://schemas.openxmlformats.org/officeDocument/2006/relationships/image" Target="../media/image34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ict"/><Relationship Id="rId1" Type="http://schemas.openxmlformats.org/officeDocument/2006/relationships/image" Target="../media/image38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ict"/><Relationship Id="rId3" Type="http://schemas.openxmlformats.org/officeDocument/2006/relationships/image" Target="../media/image61.pict"/><Relationship Id="rId1" Type="http://schemas.openxmlformats.org/officeDocument/2006/relationships/image" Target="../media/image59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0" tIns="46510" rIns="93020" bIns="46510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0" tIns="46510" rIns="93020" bIns="4651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0" tIns="46510" rIns="93020" bIns="46510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0" tIns="46510" rIns="93020" bIns="4651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0E0371C-3BDC-0B48-8418-23EC26736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44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F6E0C4F-EAE2-B24F-933A-E1F827FA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8858B-5537-334E-97D5-A37C54DD108D}" type="slidenum">
              <a:rPr lang="en-US"/>
              <a:pPr/>
              <a:t>1</a:t>
            </a:fld>
            <a:endParaRPr lang="en-US"/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2B27-3849-9D4B-BD9E-22A11BC98F85}" type="slidenum">
              <a:rPr lang="en-US"/>
              <a:pPr/>
              <a:t>15</a:t>
            </a:fld>
            <a:endParaRPr lang="en-US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7227CA-319E-D040-A30D-61CAA41F0311}" type="slidenum">
              <a:rPr lang="en-US"/>
              <a:pPr/>
              <a:t>17</a:t>
            </a:fld>
            <a:endParaRPr lang="en-US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57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C9027-F7D0-4444-A8E2-93D6DCD5299D}" type="slidenum">
              <a:rPr lang="en-US"/>
              <a:pPr/>
              <a:t>18</a:t>
            </a:fld>
            <a:endParaRPr lang="en-US"/>
          </a:p>
        </p:txBody>
      </p:sp>
      <p:sp>
        <p:nvSpPr>
          <p:cNvPr id="757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39074-2FD1-7045-9ABD-A341C63379CD}" type="slidenum">
              <a:rPr lang="en-US"/>
              <a:pPr/>
              <a:t>19</a:t>
            </a:fld>
            <a:endParaRPr lang="en-US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145FD-D91A-004F-B3D6-325CB102D9A0}" type="slidenum">
              <a:rPr lang="en-US"/>
              <a:pPr/>
              <a:t>20</a:t>
            </a:fld>
            <a:endParaRPr lang="en-US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D8BF5-708D-1947-AB82-EC90F42E4475}" type="slidenum">
              <a:rPr lang="en-US"/>
              <a:pPr/>
              <a:t>21</a:t>
            </a:fld>
            <a:endParaRPr lang="en-US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F4ECC6-863B-4A46-9C55-E7641AE6BB81}" type="slidenum">
              <a:rPr lang="en-US"/>
              <a:pPr/>
              <a:t>22</a:t>
            </a:fld>
            <a:endParaRPr lang="en-US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003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0BE0C-A7F3-F44B-81AD-ABDBB5F018C2}" type="slidenum">
              <a:rPr lang="en-US"/>
              <a:pPr/>
              <a:t>23</a:t>
            </a:fld>
            <a:endParaRPr lang="en-US"/>
          </a:p>
        </p:txBody>
      </p:sp>
      <p:sp>
        <p:nvSpPr>
          <p:cNvPr id="10035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0CD922-B8EB-894F-B1A5-AB0075170747}" type="slidenum">
              <a:rPr lang="en-US"/>
              <a:pPr/>
              <a:t>24</a:t>
            </a:fld>
            <a:endParaRPr lang="en-US"/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044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6340D-239D-4145-BDE4-F321BFDF9349}" type="slidenum">
              <a:rPr lang="en-US"/>
              <a:pPr/>
              <a:t>25</a:t>
            </a:fld>
            <a:endParaRPr lang="en-US"/>
          </a:p>
        </p:txBody>
      </p:sp>
      <p:sp>
        <p:nvSpPr>
          <p:cNvPr id="10445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E98E3-DC27-674C-A629-C9AE5BDDA324}" type="slidenum">
              <a:rPr lang="en-US"/>
              <a:pPr/>
              <a:t>7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9CF49-930A-7148-B5C8-0660DCC312B6}" type="slidenum">
              <a:rPr lang="en-US"/>
              <a:pPr/>
              <a:t>31</a:t>
            </a:fld>
            <a:endParaRPr lang="en-US"/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80E27-92A4-8D4C-B978-CA4C154039DB}" type="slidenum">
              <a:rPr lang="en-US"/>
              <a:pPr/>
              <a:t>32</a:t>
            </a:fld>
            <a:endParaRPr lang="en-US"/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034D2-B179-DA4C-8ED6-B9A27DD6470D}" type="slidenum">
              <a:rPr lang="en-US"/>
              <a:pPr/>
              <a:t>33</a:t>
            </a:fld>
            <a:endParaRPr lang="en-US"/>
          </a:p>
        </p:txBody>
      </p:sp>
      <p:sp>
        <p:nvSpPr>
          <p:cNvPr id="180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FC929-650C-F943-935F-E69042D3620C}" type="slidenum">
              <a:rPr lang="en-US"/>
              <a:pPr/>
              <a:t>34</a:t>
            </a:fld>
            <a:endParaRPr lang="en-US"/>
          </a:p>
        </p:txBody>
      </p:sp>
      <p:sp>
        <p:nvSpPr>
          <p:cNvPr id="175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1167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493BE-2B0B-0849-908E-672393F3E419}" type="slidenum">
              <a:rPr lang="en-US"/>
              <a:pPr/>
              <a:t>36</a:t>
            </a:fld>
            <a:endParaRPr lang="en-US"/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C8DDF-BE8A-7E4D-9BD7-A0C07D2FD172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75FDE-D2A8-6B41-8809-00901DC5419B}" type="slidenum">
              <a:rPr lang="en-US"/>
              <a:pPr/>
              <a:t>9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75FDE-D2A8-6B41-8809-00901DC5419B}" type="slidenum">
              <a:rPr lang="en-US"/>
              <a:pPr/>
              <a:t>10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C5D6E-9304-1248-A5A6-199F6A720D7F}" type="slidenum">
              <a:rPr lang="en-US"/>
              <a:pPr/>
              <a:t>11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EB12A0-1C43-5B4A-9236-30F50DF47A78}" type="slidenum">
              <a:rPr lang="en-US"/>
              <a:pPr/>
              <a:t>12</a:t>
            </a:fld>
            <a:endParaRPr lang="en-US"/>
          </a:p>
        </p:txBody>
      </p:sp>
      <p:sp>
        <p:nvSpPr>
          <p:cNvPr id="6349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41BCC-A423-914A-AA80-A733A0C8684E}" type="slidenum">
              <a:rPr lang="en-US"/>
              <a:pPr/>
              <a:t>13</a:t>
            </a:fld>
            <a:endParaRPr lang="en-US"/>
          </a:p>
        </p:txBody>
      </p:sp>
      <p:sp>
        <p:nvSpPr>
          <p:cNvPr id="495618" name="Rectangle 1026"/>
          <p:cNvSpPr>
            <a:spLocks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5619" name="Rectangle 1027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A. Caldwell   Max-Placnk-Institut f</a:t>
            </a:r>
            <a:r>
              <a:rPr lang="en-US">
                <a:ea typeface="Times New Roman" charset="0"/>
                <a:cs typeface="Times New Roman" charset="0"/>
              </a:rPr>
              <a:t>ür Physik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30CFA-5777-DE4B-9483-8379636D02E9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91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75288-D953-2A4F-B69D-6CA8D2435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3D1B1-20C2-7C4A-B01F-AE6607A31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E32B-70DB-9A4B-8F64-A76913299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84AB2-CF64-6E4B-B09A-DF6B9FCC1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E6265-9229-0C4C-BFEB-C98A601DD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16FD2-CDF2-C840-9F2B-893561F79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2E3B6-D228-9D4E-B59E-62CB74E5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D3CEB-4BB8-9E45-88B0-150718331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91F2D-7426-4945-8D6C-888F0E4AE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F50F7-1450-B946-BB64-93FE3A6F3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F3D2B-66B6-2345-9C60-D411D37E2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514DD7-0352-4D4D-B75C-F02CBDE7E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5" Type="http://schemas.openxmlformats.org/officeDocument/2006/relationships/oleObject" Target="../embeddings/Microsoft_Equation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6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5" Type="http://schemas.openxmlformats.org/officeDocument/2006/relationships/oleObject" Target="../embeddings/Microsoft_Equation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5" Type="http://schemas.openxmlformats.org/officeDocument/2006/relationships/oleObject" Target="../embeddings/Microsoft_Equation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df"/><Relationship Id="rId4" Type="http://schemas.openxmlformats.org/officeDocument/2006/relationships/image" Target="../media/image44.pdf"/><Relationship Id="rId5" Type="http://schemas.openxmlformats.org/officeDocument/2006/relationships/image" Target="../media/image45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df"/><Relationship Id="rId9" Type="http://schemas.openxmlformats.org/officeDocument/2006/relationships/image" Target="../media/image49.png"/><Relationship Id="rId3" Type="http://schemas.openxmlformats.org/officeDocument/2006/relationships/image" Target="../media/image43.png"/><Relationship Id="rId6" Type="http://schemas.openxmlformats.org/officeDocument/2006/relationships/image" Target="../media/image46.pd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4" Type="http://schemas.openxmlformats.org/officeDocument/2006/relationships/image" Target="../media/image51.jpeg"/><Relationship Id="rId5" Type="http://schemas.openxmlformats.org/officeDocument/2006/relationships/oleObject" Target="../embeddings/Microsoft_Equation9.bin"/><Relationship Id="rId7" Type="http://schemas.openxmlformats.org/officeDocument/2006/relationships/image" Target="../media/image53.pd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8.jpeg"/><Relationship Id="rId4" Type="http://schemas.openxmlformats.org/officeDocument/2006/relationships/image" Target="../media/image5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5" Type="http://schemas.openxmlformats.org/officeDocument/2006/relationships/oleObject" Target="../embeddings/Microsoft_Equation10.bin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jpeg"/><Relationship Id="rId5" Type="http://schemas.openxmlformats.org/officeDocument/2006/relationships/oleObject" Target="../embeddings/Microsoft_Equation11.bin"/><Relationship Id="rId7" Type="http://schemas.openxmlformats.org/officeDocument/2006/relationships/oleObject" Target="../embeddings/Microsoft_Equation1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Relationship Id="rId6" Type="http://schemas.openxmlformats.org/officeDocument/2006/relationships/oleObject" Target="../embeddings/Microsoft_Equation12.bin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6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df"/><Relationship Id="rId5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jpeg"/><Relationship Id="rId5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d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jpeg"/><Relationship Id="rId5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pd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df"/><Relationship Id="rId3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df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df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df"/><Relationship Id="rId5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1.jpeg"/><Relationship Id="rId6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0.xml"/><Relationship Id="rId6" Type="http://schemas.openxmlformats.org/officeDocument/2006/relationships/oleObject" Target="../embeddings/Microsoft_Equation14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jpeg"/><Relationship Id="rId5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jpeg"/><Relationship Id="rId4" Type="http://schemas.openxmlformats.org/officeDocument/2006/relationships/image" Target="../media/image17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5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gi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Relationship Id="rId5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20147-84C5-6A41-9368-DE848A0B0B3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400800" cy="1447800"/>
          </a:xfrm>
        </p:spPr>
        <p:txBody>
          <a:bodyPr/>
          <a:lstStyle/>
          <a:p>
            <a:pPr eaLnBrk="1" hangingPunct="1"/>
            <a:r>
              <a:rPr lang="de-DE" sz="2400" b="1" u="sng" dirty="0" err="1" smtClean="0">
                <a:latin typeface="Arial Rounded MT Bold" charset="0"/>
              </a:rPr>
              <a:t>The</a:t>
            </a:r>
            <a:r>
              <a:rPr lang="de-DE" sz="2400" b="1" u="sng" dirty="0" smtClean="0">
                <a:latin typeface="Arial Rounded MT Bold" charset="0"/>
              </a:rPr>
              <a:t> </a:t>
            </a:r>
            <a:r>
              <a:rPr lang="de-DE" sz="2400" b="1" u="sng" dirty="0" err="1" smtClean="0">
                <a:latin typeface="Arial Rounded MT Bold" charset="0"/>
              </a:rPr>
              <a:t>Harvest</a:t>
            </a:r>
            <a:r>
              <a:rPr lang="de-DE" sz="2400" b="1" u="sng" dirty="0" smtClean="0">
                <a:latin typeface="Arial Rounded MT Bold" charset="0"/>
              </a:rPr>
              <a:t> of HERA</a:t>
            </a:r>
            <a:r>
              <a:rPr lang="de-DE" sz="3600" dirty="0" smtClean="0">
                <a:solidFill>
                  <a:schemeClr val="accent2"/>
                </a:solidFill>
                <a:latin typeface="Arial Rounded MT Bold" charset="0"/>
              </a:rPr>
              <a:t/>
            </a:r>
            <a:br>
              <a:rPr lang="de-DE" sz="3600" dirty="0" smtClean="0">
                <a:solidFill>
                  <a:schemeClr val="accent2"/>
                </a:solidFill>
                <a:latin typeface="Arial Rounded MT Bold" charset="0"/>
              </a:rPr>
            </a:br>
            <a:r>
              <a:rPr lang="de-DE" sz="2000" dirty="0">
                <a:latin typeface="Arial Rounded MT Bold" charset="0"/>
              </a:rPr>
              <a:t>A. </a:t>
            </a:r>
            <a:r>
              <a:rPr lang="de-DE" sz="2000" dirty="0" err="1" smtClean="0">
                <a:latin typeface="Arial Rounded MT Bold" charset="0"/>
              </a:rPr>
              <a:t>Caldwell</a:t>
            </a:r>
            <a:r>
              <a:rPr lang="de-DE" sz="2000" dirty="0">
                <a:latin typeface="Arial Rounded MT Bold" charset="0"/>
              </a:rPr>
              <a:t/>
            </a:r>
            <a:br>
              <a:rPr lang="de-DE" sz="2000" dirty="0">
                <a:latin typeface="Arial Rounded MT Bold" charset="0"/>
              </a:rPr>
            </a:br>
            <a:r>
              <a:rPr lang="de-DE" sz="2000" dirty="0" smtClean="0">
                <a:latin typeface="Arial Rounded MT Bold" charset="0"/>
              </a:rPr>
              <a:t> </a:t>
            </a:r>
            <a:r>
              <a:rPr lang="de-DE" sz="2000" dirty="0">
                <a:latin typeface="Arial Rounded MT Bold" charset="0"/>
              </a:rPr>
              <a:t>Max-Planck-Institut f. Physik </a:t>
            </a:r>
            <a:endParaRPr lang="en-US" sz="2000" dirty="0">
              <a:latin typeface="Arial Rounded MT Bold" charset="0"/>
            </a:endParaRPr>
          </a:p>
        </p:txBody>
      </p:sp>
      <p:pic>
        <p:nvPicPr>
          <p:cNvPr id="15366" name="Picture 17" descr="kristall_quark_hr_ger_m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150" y="0"/>
            <a:ext cx="2736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362200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Festkolloquium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on the occasion of the retirement of</a:t>
            </a:r>
          </a:p>
          <a:p>
            <a:pPr algn="ctr"/>
            <a:endParaRPr lang="en-US" sz="18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Robert </a:t>
            </a:r>
            <a:r>
              <a:rPr lang="en-US" sz="3200" dirty="0" err="1" smtClean="0">
                <a:solidFill>
                  <a:srgbClr val="FF0000"/>
                </a:solidFill>
              </a:rPr>
              <a:t>Klanner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7239000" y="5257800"/>
            <a:ext cx="228600" cy="457200"/>
          </a:xfrm>
          <a:prstGeom prst="line">
            <a:avLst/>
          </a:prstGeom>
          <a:noFill/>
          <a:ln w="762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proton_hr_g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5715000"/>
            <a:ext cx="688975" cy="68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FFF7-F534-544B-97F8-FFDE325A1D6E}" type="slidenum">
              <a:rPr lang="en-US"/>
              <a:pPr/>
              <a:t>10</a:t>
            </a:fld>
            <a:endParaRPr lang="en-US"/>
          </a:p>
        </p:txBody>
      </p:sp>
      <p:pic>
        <p:nvPicPr>
          <p:cNvPr id="251907" name="Picture 3" descr="NCdsigdQ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752600"/>
            <a:ext cx="4114800" cy="4110038"/>
          </a:xfrm>
          <a:prstGeom prst="rect">
            <a:avLst/>
          </a:prstGeom>
          <a:noFill/>
        </p:spPr>
      </p:pic>
      <p:graphicFrame>
        <p:nvGraphicFramePr>
          <p:cNvPr id="251910" name="Object 6"/>
          <p:cNvGraphicFramePr>
            <a:graphicFrameLocks noChangeAspect="1"/>
          </p:cNvGraphicFramePr>
          <p:nvPr/>
        </p:nvGraphicFramePr>
        <p:xfrm>
          <a:off x="2743200" y="1143000"/>
          <a:ext cx="4191000" cy="757238"/>
        </p:xfrm>
        <a:graphic>
          <a:graphicData uri="http://schemas.openxmlformats.org/presentationml/2006/ole">
            <p:oleObj spid="_x0000_s247810" name="Equation" r:id="rId5" imgW="2464197" imgH="444897" progId="Equation.3">
              <p:embed/>
            </p:oleObj>
          </a:graphicData>
        </a:graphic>
      </p:graphicFrame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3352800" y="685800"/>
            <a:ext cx="2492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Assuming R</a:t>
            </a:r>
            <a:r>
              <a:rPr lang="en-US" baseline="30000"/>
              <a:t>2</a:t>
            </a:r>
            <a:r>
              <a:rPr lang="en-US"/>
              <a:t>Q</a:t>
            </a:r>
            <a:r>
              <a:rPr lang="en-US" baseline="30000"/>
              <a:t>2</a:t>
            </a:r>
            <a:r>
              <a:rPr lang="en-US"/>
              <a:t>&lt;&lt;1</a:t>
            </a:r>
          </a:p>
        </p:txBody>
      </p:sp>
      <p:sp>
        <p:nvSpPr>
          <p:cNvPr id="251917" name="Text Box 13"/>
          <p:cNvSpPr txBox="1">
            <a:spLocks noChangeArrowheads="1"/>
          </p:cNvSpPr>
          <p:nvPr/>
        </p:nvSpPr>
        <p:spPr bwMode="auto">
          <a:xfrm>
            <a:off x="2574925" y="34925"/>
            <a:ext cx="502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 there substructure to quarks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43200" y="56388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HERA: radius of quark &lt;0.001 fm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BF79-2583-7B45-9476-A4E19981BDD7}" type="slidenum">
              <a:rPr lang="en-US"/>
              <a:pPr/>
              <a:t>11</a:t>
            </a:fld>
            <a:endParaRPr lang="en-US"/>
          </a:p>
        </p:txBody>
      </p:sp>
      <p:sp>
        <p:nvSpPr>
          <p:cNvPr id="252930" name="Oval 2"/>
          <p:cNvSpPr>
            <a:spLocks noChangeArrowheads="1"/>
          </p:cNvSpPr>
          <p:nvPr/>
        </p:nvSpPr>
        <p:spPr bwMode="auto">
          <a:xfrm>
            <a:off x="0" y="-914400"/>
            <a:ext cx="4419600" cy="4419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39" name="Text Box 11"/>
          <p:cNvSpPr txBox="1">
            <a:spLocks noChangeArrowheads="1"/>
          </p:cNvSpPr>
          <p:nvPr/>
        </p:nvSpPr>
        <p:spPr bwMode="auto">
          <a:xfrm>
            <a:off x="2879725" y="1249363"/>
            <a:ext cx="27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>
                <a:solidFill>
                  <a:srgbClr val="00FF00"/>
                </a:solidFill>
              </a:rPr>
              <a:t>.</a:t>
            </a: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5165725" y="2849563"/>
            <a:ext cx="27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</a:rPr>
              <a:t>.</a:t>
            </a:r>
            <a:endParaRPr lang="en-US" sz="2400" b="0" dirty="0">
              <a:solidFill>
                <a:srgbClr val="FF0000"/>
              </a:solidFill>
            </a:endParaRPr>
          </a:p>
        </p:txBody>
      </p:sp>
      <p:sp>
        <p:nvSpPr>
          <p:cNvPr id="252941" name="Text Box 13"/>
          <p:cNvSpPr txBox="1">
            <a:spLocks noChangeArrowheads="1"/>
          </p:cNvSpPr>
          <p:nvPr/>
        </p:nvSpPr>
        <p:spPr bwMode="auto">
          <a:xfrm>
            <a:off x="2803525" y="4221163"/>
            <a:ext cx="27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/>
              <a:t>.</a:t>
            </a:r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0" y="0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Proton with three valence </a:t>
            </a:r>
            <a:r>
              <a:rPr lang="en-US" dirty="0" smtClean="0">
                <a:solidFill>
                  <a:schemeClr val="tx1"/>
                </a:solidFill>
              </a:rPr>
              <a:t>quarks ??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2943" name="Line 15"/>
          <p:cNvSpPr>
            <a:spLocks noChangeShapeType="1"/>
          </p:cNvSpPr>
          <p:nvPr/>
        </p:nvSpPr>
        <p:spPr bwMode="auto">
          <a:xfrm>
            <a:off x="1524000" y="5638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44" name="Line 16"/>
          <p:cNvSpPr>
            <a:spLocks noChangeShapeType="1"/>
          </p:cNvSpPr>
          <p:nvPr/>
        </p:nvSpPr>
        <p:spPr bwMode="auto">
          <a:xfrm>
            <a:off x="7467600" y="5638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>
            <a:off x="1524000" y="57912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46" name="Text Box 18"/>
          <p:cNvSpPr txBox="1">
            <a:spLocks noChangeArrowheads="1"/>
          </p:cNvSpPr>
          <p:nvPr/>
        </p:nvSpPr>
        <p:spPr bwMode="auto">
          <a:xfrm>
            <a:off x="3946525" y="5364163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1.6 fm</a:t>
            </a:r>
          </a:p>
        </p:txBody>
      </p:sp>
      <p:sp>
        <p:nvSpPr>
          <p:cNvPr id="252947" name="Text Box 19"/>
          <p:cNvSpPr txBox="1">
            <a:spLocks noChangeArrowheads="1"/>
          </p:cNvSpPr>
          <p:nvPr/>
        </p:nvSpPr>
        <p:spPr bwMode="auto">
          <a:xfrm>
            <a:off x="7315200" y="0"/>
            <a:ext cx="1828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No sign of further substructure – quarks are as point-like as electrons</a:t>
            </a:r>
          </a:p>
        </p:txBody>
      </p:sp>
      <p:sp>
        <p:nvSpPr>
          <p:cNvPr id="252948" name="Oval 20"/>
          <p:cNvSpPr>
            <a:spLocks noChangeArrowheads="1"/>
          </p:cNvSpPr>
          <p:nvPr/>
        </p:nvSpPr>
        <p:spPr bwMode="auto">
          <a:xfrm>
            <a:off x="1371600" y="0"/>
            <a:ext cx="6096000" cy="6096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343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0" y="29718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15240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FF00"/>
                </a:solidFill>
              </a:rPr>
              <a:t>d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6247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624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2089EB-3691-9345-B085-393ECFFBB191}" type="slidenum">
              <a:rPr lang="en-US" smtClean="0"/>
              <a:pPr/>
              <a:t>12</a:t>
            </a:fld>
            <a:endParaRPr lang="en-US" smtClean="0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609600" y="3733800"/>
          <a:ext cx="5500688" cy="812800"/>
        </p:xfrm>
        <a:graphic>
          <a:graphicData uri="http://schemas.openxmlformats.org/presentationml/2006/ole">
            <p:oleObj spid="_x0000_s62466" name="Equation" r:id="rId4" imgW="5499100" imgH="812800" progId="Equation.3">
              <p:embed/>
            </p:oleObj>
          </a:graphicData>
        </a:graphic>
      </p:graphicFrame>
      <p:sp>
        <p:nvSpPr>
          <p:cNvPr id="62472" name="Rectangle 3"/>
          <p:cNvSpPr>
            <a:spLocks noChangeArrowheads="1"/>
          </p:cNvSpPr>
          <p:nvPr/>
        </p:nvSpPr>
        <p:spPr bwMode="auto">
          <a:xfrm>
            <a:off x="2819400" y="0"/>
            <a:ext cx="2659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Structure Functions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473" name="Rectangle 4"/>
          <p:cNvSpPr>
            <a:spLocks noChangeArrowheads="1"/>
          </p:cNvSpPr>
          <p:nvPr/>
        </p:nvSpPr>
        <p:spPr bwMode="auto">
          <a:xfrm rot="-5400000">
            <a:off x="750093" y="4355307"/>
            <a:ext cx="360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{</a:t>
            </a:r>
            <a:endParaRPr lang="en-US"/>
          </a:p>
        </p:txBody>
      </p:sp>
      <p:sp>
        <p:nvSpPr>
          <p:cNvPr id="62474" name="Rectangle 5"/>
          <p:cNvSpPr>
            <a:spLocks noChangeArrowheads="1"/>
          </p:cNvSpPr>
          <p:nvPr/>
        </p:nvSpPr>
        <p:spPr bwMode="auto">
          <a:xfrm>
            <a:off x="0" y="4953000"/>
            <a:ext cx="2381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What we measure</a:t>
            </a:r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3276600" y="4648200"/>
          <a:ext cx="2641600" cy="381000"/>
        </p:xfrm>
        <a:graphic>
          <a:graphicData uri="http://schemas.openxmlformats.org/presentationml/2006/ole">
            <p:oleObj spid="_x0000_s62467" name="Equation" r:id="rId5" imgW="2641600" imgH="381000" progId="Equation.3">
              <p:embed/>
            </p:oleObj>
          </a:graphicData>
        </a:graphic>
      </p:graphicFrame>
      <p:pic>
        <p:nvPicPr>
          <p:cNvPr id="62475" name="Picture 7" descr="E-p-koll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1066800"/>
            <a:ext cx="4343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6" name="Rectangle 8"/>
          <p:cNvSpPr>
            <a:spLocks noChangeArrowheads="1"/>
          </p:cNvSpPr>
          <p:nvPr/>
        </p:nvSpPr>
        <p:spPr bwMode="auto">
          <a:xfrm>
            <a:off x="2057400" y="2362200"/>
            <a:ext cx="33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62477" name="Rectangle 9"/>
          <p:cNvSpPr>
            <a:spLocks noChangeArrowheads="1"/>
          </p:cNvSpPr>
          <p:nvPr/>
        </p:nvSpPr>
        <p:spPr bwMode="auto">
          <a:xfrm>
            <a:off x="5105400" y="30480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k’</a:t>
            </a:r>
          </a:p>
        </p:txBody>
      </p:sp>
      <p:sp>
        <p:nvSpPr>
          <p:cNvPr id="62478" name="Rectangle 10"/>
          <p:cNvSpPr>
            <a:spLocks noChangeArrowheads="1"/>
          </p:cNvSpPr>
          <p:nvPr/>
        </p:nvSpPr>
        <p:spPr bwMode="auto">
          <a:xfrm>
            <a:off x="6254750" y="4648200"/>
            <a:ext cx="288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Transverse resolution</a:t>
            </a:r>
          </a:p>
        </p:txBody>
      </p:sp>
      <p:sp>
        <p:nvSpPr>
          <p:cNvPr id="62479" name="Rectangle 11"/>
          <p:cNvSpPr>
            <a:spLocks noChangeArrowheads="1"/>
          </p:cNvSpPr>
          <p:nvPr/>
        </p:nvSpPr>
        <p:spPr bwMode="auto">
          <a:xfrm>
            <a:off x="5137775" y="5029200"/>
            <a:ext cx="4006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Parton </a:t>
            </a:r>
            <a:r>
              <a:rPr lang="en-US" dirty="0" smtClean="0"/>
              <a:t>momentum </a:t>
            </a:r>
          </a:p>
          <a:p>
            <a:r>
              <a:rPr lang="en-US" dirty="0" smtClean="0"/>
              <a:t>(fraction of proton momentum)</a:t>
            </a:r>
            <a:endParaRPr lang="en-US" dirty="0"/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/>
        </p:nvGraphicFramePr>
        <p:xfrm>
          <a:off x="3886200" y="5257800"/>
          <a:ext cx="1054100" cy="749300"/>
        </p:xfrm>
        <a:graphic>
          <a:graphicData uri="http://schemas.openxmlformats.org/presentationml/2006/ole">
            <p:oleObj spid="_x0000_s62468" name="Equation" r:id="rId7" imgW="1054100" imgH="749300" progId="Equation.3">
              <p:embed/>
            </p:oleObj>
          </a:graphicData>
        </a:graphic>
      </p:graphicFrame>
      <p:sp>
        <p:nvSpPr>
          <p:cNvPr id="62480" name="Rectangle 13"/>
          <p:cNvSpPr>
            <a:spLocks noChangeArrowheads="1"/>
          </p:cNvSpPr>
          <p:nvPr/>
        </p:nvSpPr>
        <p:spPr bwMode="auto">
          <a:xfrm>
            <a:off x="2209800" y="5638800"/>
            <a:ext cx="1531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Inelasticity</a:t>
            </a:r>
          </a:p>
        </p:txBody>
      </p:sp>
      <p:sp>
        <p:nvSpPr>
          <p:cNvPr id="62481" name="Line 14"/>
          <p:cNvSpPr>
            <a:spLocks noChangeShapeType="1"/>
          </p:cNvSpPr>
          <p:nvPr/>
        </p:nvSpPr>
        <p:spPr bwMode="auto">
          <a:xfrm>
            <a:off x="41910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2" name="Line 15"/>
          <p:cNvSpPr>
            <a:spLocks noChangeShapeType="1"/>
          </p:cNvSpPr>
          <p:nvPr/>
        </p:nvSpPr>
        <p:spPr bwMode="auto">
          <a:xfrm>
            <a:off x="50292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3" name="Line 16"/>
          <p:cNvSpPr>
            <a:spLocks noChangeShapeType="1"/>
          </p:cNvSpPr>
          <p:nvPr/>
        </p:nvSpPr>
        <p:spPr bwMode="auto">
          <a:xfrm>
            <a:off x="57912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4" name="Line 17"/>
          <p:cNvSpPr>
            <a:spLocks noChangeShapeType="1"/>
          </p:cNvSpPr>
          <p:nvPr/>
        </p:nvSpPr>
        <p:spPr bwMode="auto">
          <a:xfrm>
            <a:off x="4191000" y="3733800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5" name="Rectangle 18"/>
          <p:cNvSpPr>
            <a:spLocks noChangeArrowheads="1"/>
          </p:cNvSpPr>
          <p:nvPr/>
        </p:nvSpPr>
        <p:spPr bwMode="auto">
          <a:xfrm>
            <a:off x="6443663" y="3810000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‘structure functions’</a:t>
            </a:r>
          </a:p>
        </p:txBody>
      </p:sp>
      <p:sp>
        <p:nvSpPr>
          <p:cNvPr id="62486" name="Line 19"/>
          <p:cNvSpPr>
            <a:spLocks noChangeShapeType="1"/>
          </p:cNvSpPr>
          <p:nvPr/>
        </p:nvSpPr>
        <p:spPr bwMode="auto">
          <a:xfrm>
            <a:off x="6858000" y="3733800"/>
            <a:ext cx="609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454D-E680-114D-B304-B87DE2AD6BE3}" type="slidenum">
              <a:rPr lang="en-US"/>
              <a:pPr/>
              <a:t>13</a:t>
            </a:fld>
            <a:endParaRPr lang="en-US"/>
          </a:p>
        </p:txBody>
      </p:sp>
      <p:sp>
        <p:nvSpPr>
          <p:cNvPr id="49459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Nucleon  </a:t>
            </a:r>
            <a:r>
              <a:rPr lang="en-US" sz="2400" dirty="0" err="1">
                <a:solidFill>
                  <a:schemeClr val="tx1"/>
                </a:solidFill>
                <a:sym typeface="Symbol" charset="2"/>
              </a:rPr>
              <a:t></a:t>
            </a:r>
            <a:r>
              <a:rPr lang="en-US" sz="2400" dirty="0">
                <a:solidFill>
                  <a:schemeClr val="tx1"/>
                </a:solidFill>
                <a:sym typeface="Symbol" charset="2"/>
              </a:rPr>
              <a:t> momentum</a:t>
            </a:r>
            <a:r>
              <a:rPr lang="en-US" sz="2400" dirty="0">
                <a:solidFill>
                  <a:schemeClr val="tx1"/>
                </a:solidFill>
              </a:rPr>
              <a:t> frame.  Virtual photon from the electron samples the quark distribution.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94599" name="Rectangle 7"/>
          <p:cNvSpPr>
            <a:spLocks noChangeArrowheads="1"/>
          </p:cNvSpPr>
          <p:nvPr/>
        </p:nvSpPr>
        <p:spPr bwMode="auto">
          <a:xfrm>
            <a:off x="4876800" y="1752600"/>
            <a:ext cx="4267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All partons moving parallel to the nucleon.  Assume massless and no significant transverse momentum.  Parton carries fractional momentum</a:t>
            </a:r>
          </a:p>
        </p:txBody>
      </p:sp>
      <p:graphicFrame>
        <p:nvGraphicFramePr>
          <p:cNvPr id="494600" name="Object 8"/>
          <p:cNvGraphicFramePr>
            <a:graphicFrameLocks noChangeAspect="1"/>
          </p:cNvGraphicFramePr>
          <p:nvPr/>
        </p:nvGraphicFramePr>
        <p:xfrm>
          <a:off x="7696200" y="3048000"/>
          <a:ext cx="254000" cy="330200"/>
        </p:xfrm>
        <a:graphic>
          <a:graphicData uri="http://schemas.openxmlformats.org/presentationml/2006/ole">
            <p:oleObj spid="_x0000_s297986" name="Equation" r:id="rId4" imgW="254000" imgH="330200" progId="Equation.3">
              <p:embed/>
            </p:oleObj>
          </a:graphicData>
        </a:graphic>
      </p:graphicFrame>
      <p:graphicFrame>
        <p:nvGraphicFramePr>
          <p:cNvPr id="494601" name="Object 9"/>
          <p:cNvGraphicFramePr>
            <a:graphicFrameLocks noChangeAspect="1"/>
          </p:cNvGraphicFramePr>
          <p:nvPr/>
        </p:nvGraphicFramePr>
        <p:xfrm>
          <a:off x="6083300" y="3733800"/>
          <a:ext cx="939800" cy="508000"/>
        </p:xfrm>
        <a:graphic>
          <a:graphicData uri="http://schemas.openxmlformats.org/presentationml/2006/ole">
            <p:oleObj spid="_x0000_s297987" name="Equation" r:id="rId5" imgW="939800" imgH="508000" progId="Equation.3">
              <p:embed/>
            </p:oleObj>
          </a:graphicData>
        </a:graphic>
      </p:graphicFrame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4953000" y="4414838"/>
            <a:ext cx="4191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Interactions between partons in this frame time-dilated, so wavefunction not changing  during the time of the interaction.</a:t>
            </a:r>
          </a:p>
        </p:txBody>
      </p:sp>
      <p:sp>
        <p:nvSpPr>
          <p:cNvPr id="494603" name="Line 11"/>
          <p:cNvSpPr>
            <a:spLocks noChangeShapeType="1"/>
          </p:cNvSpPr>
          <p:nvPr/>
        </p:nvSpPr>
        <p:spPr bwMode="auto">
          <a:xfrm>
            <a:off x="533400" y="2514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4" name="Line 12"/>
          <p:cNvSpPr>
            <a:spLocks noChangeShapeType="1"/>
          </p:cNvSpPr>
          <p:nvPr/>
        </p:nvSpPr>
        <p:spPr bwMode="auto">
          <a:xfrm>
            <a:off x="457200" y="2667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5" name="Line 13"/>
          <p:cNvSpPr>
            <a:spLocks noChangeShapeType="1"/>
          </p:cNvSpPr>
          <p:nvPr/>
        </p:nvSpPr>
        <p:spPr bwMode="auto">
          <a:xfrm>
            <a:off x="533400" y="2819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6" name="Line 14"/>
          <p:cNvSpPr>
            <a:spLocks noChangeShapeType="1"/>
          </p:cNvSpPr>
          <p:nvPr/>
        </p:nvSpPr>
        <p:spPr bwMode="auto">
          <a:xfrm>
            <a:off x="533400" y="2971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7" name="Line 15"/>
          <p:cNvSpPr>
            <a:spLocks noChangeShapeType="1"/>
          </p:cNvSpPr>
          <p:nvPr/>
        </p:nvSpPr>
        <p:spPr bwMode="auto">
          <a:xfrm>
            <a:off x="533400" y="3124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8" name="Line 16"/>
          <p:cNvSpPr>
            <a:spLocks noChangeShapeType="1"/>
          </p:cNvSpPr>
          <p:nvPr/>
        </p:nvSpPr>
        <p:spPr bwMode="auto">
          <a:xfrm>
            <a:off x="533400" y="3352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09" name="Line 17"/>
          <p:cNvSpPr>
            <a:spLocks noChangeShapeType="1"/>
          </p:cNvSpPr>
          <p:nvPr/>
        </p:nvSpPr>
        <p:spPr bwMode="auto">
          <a:xfrm>
            <a:off x="533400" y="3505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10" name="Oval 18"/>
          <p:cNvSpPr>
            <a:spLocks noChangeArrowheads="1"/>
          </p:cNvSpPr>
          <p:nvPr/>
        </p:nvSpPr>
        <p:spPr bwMode="auto">
          <a:xfrm>
            <a:off x="381000" y="2133600"/>
            <a:ext cx="381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94611" name="AutoShape 19"/>
          <p:cNvCxnSpPr>
            <a:cxnSpLocks noChangeShapeType="1"/>
            <a:stCxn id="494608" idx="1"/>
            <a:endCxn id="494608" idx="1"/>
          </p:cNvCxnSpPr>
          <p:nvPr/>
        </p:nvCxnSpPr>
        <p:spPr bwMode="auto">
          <a:xfrm rot="16200000" flipH="1">
            <a:off x="2514600" y="3352800"/>
            <a:ext cx="1588" cy="1588"/>
          </a:xfrm>
          <a:prstGeom prst="curvedConnector3">
            <a:avLst>
              <a:gd name="adj1" fmla="val 14400000"/>
            </a:avLst>
          </a:prstGeom>
          <a:noFill/>
          <a:ln w="9525">
            <a:noFill/>
            <a:round/>
            <a:headEnd/>
            <a:tailEnd/>
          </a:ln>
          <a:effectLst/>
        </p:spPr>
      </p:cxnSp>
      <p:cxnSp>
        <p:nvCxnSpPr>
          <p:cNvPr id="494612" name="AutoShape 20"/>
          <p:cNvCxnSpPr>
            <a:cxnSpLocks noChangeShapeType="1"/>
            <a:stCxn id="494608" idx="1"/>
          </p:cNvCxnSpPr>
          <p:nvPr/>
        </p:nvCxnSpPr>
        <p:spPr bwMode="auto">
          <a:xfrm rot="16200000" flipH="1">
            <a:off x="2209800" y="3657600"/>
            <a:ext cx="1295400" cy="685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</p:cxnSp>
      <p:sp>
        <p:nvSpPr>
          <p:cNvPr id="494613" name="Line 21"/>
          <p:cNvSpPr>
            <a:spLocks noChangeShapeType="1"/>
          </p:cNvSpPr>
          <p:nvPr/>
        </p:nvSpPr>
        <p:spPr bwMode="auto">
          <a:xfrm flipV="1">
            <a:off x="2514600" y="1828800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14" name="Line 22"/>
          <p:cNvSpPr>
            <a:spLocks noChangeShapeType="1"/>
          </p:cNvSpPr>
          <p:nvPr/>
        </p:nvSpPr>
        <p:spPr bwMode="auto">
          <a:xfrm flipV="1">
            <a:off x="2286000" y="46482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15" name="Line 23"/>
          <p:cNvSpPr>
            <a:spLocks noChangeShapeType="1"/>
          </p:cNvSpPr>
          <p:nvPr/>
        </p:nvSpPr>
        <p:spPr bwMode="auto">
          <a:xfrm>
            <a:off x="3200400" y="46482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616" name="Rectangle 24"/>
          <p:cNvSpPr>
            <a:spLocks noChangeArrowheads="1"/>
          </p:cNvSpPr>
          <p:nvPr/>
        </p:nvSpPr>
        <p:spPr bwMode="auto">
          <a:xfrm>
            <a:off x="2193925" y="5027613"/>
            <a:ext cx="334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e</a:t>
            </a:r>
            <a:endParaRPr lang="en-US"/>
          </a:p>
        </p:txBody>
      </p:sp>
      <p:sp>
        <p:nvSpPr>
          <p:cNvPr id="494617" name="Rectangle 25"/>
          <p:cNvSpPr>
            <a:spLocks noChangeArrowheads="1"/>
          </p:cNvSpPr>
          <p:nvPr/>
        </p:nvSpPr>
        <p:spPr bwMode="auto">
          <a:xfrm>
            <a:off x="461963" y="1712913"/>
            <a:ext cx="34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endParaRPr lang="en-US"/>
          </a:p>
        </p:txBody>
      </p:sp>
      <p:sp>
        <p:nvSpPr>
          <p:cNvPr id="494618" name="Rectangle 26"/>
          <p:cNvSpPr>
            <a:spLocks noChangeArrowheads="1"/>
          </p:cNvSpPr>
          <p:nvPr/>
        </p:nvSpPr>
        <p:spPr bwMode="auto">
          <a:xfrm>
            <a:off x="3001963" y="3598863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Symbol" charset="2"/>
              </a:rPr>
              <a:t>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1200" y="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Feynman’s </a:t>
            </a:r>
            <a:r>
              <a:rPr lang="en-US" sz="2800" dirty="0" err="1" smtClean="0">
                <a:solidFill>
                  <a:srgbClr val="FF0000"/>
                </a:solidFill>
              </a:rPr>
              <a:t>parton</a:t>
            </a:r>
            <a:r>
              <a:rPr lang="en-US" sz="2800" dirty="0" smtClean="0">
                <a:solidFill>
                  <a:srgbClr val="FF0000"/>
                </a:solidFill>
              </a:rPr>
              <a:t> model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1026" descr="Strukturfunk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5867400" cy="6870700"/>
          </a:xfrm>
          <a:prstGeom prst="rect">
            <a:avLst/>
          </a:prstGeom>
          <a:noFill/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37D4-B0C9-9841-8B9F-5D84385EEE3C}" type="slidenum">
              <a:rPr lang="en-US"/>
              <a:pPr/>
              <a:t>14</a:t>
            </a:fld>
            <a:endParaRPr lang="en-US"/>
          </a:p>
        </p:txBody>
      </p:sp>
      <p:sp>
        <p:nvSpPr>
          <p:cNvPr id="518147" name="Rectangle 1027"/>
          <p:cNvSpPr>
            <a:spLocks noChangeArrowheads="1"/>
          </p:cNvSpPr>
          <p:nvPr/>
        </p:nvSpPr>
        <p:spPr bwMode="auto">
          <a:xfrm>
            <a:off x="304800" y="609600"/>
            <a:ext cx="434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18148" name="Rectangle 1028"/>
          <p:cNvSpPr>
            <a:spLocks noChangeArrowheads="1"/>
          </p:cNvSpPr>
          <p:nvPr/>
        </p:nvSpPr>
        <p:spPr bwMode="auto">
          <a:xfrm>
            <a:off x="5943600" y="1371600"/>
            <a:ext cx="3048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Behavior of F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for different models of the proton</a:t>
            </a:r>
            <a:endParaRPr lang="en-US" dirty="0"/>
          </a:p>
        </p:txBody>
      </p:sp>
      <p:sp>
        <p:nvSpPr>
          <p:cNvPr id="518149" name="Rectangle 1029"/>
          <p:cNvSpPr>
            <a:spLocks noChangeArrowheads="1"/>
          </p:cNvSpPr>
          <p:nvPr/>
        </p:nvSpPr>
        <p:spPr bwMode="auto">
          <a:xfrm>
            <a:off x="3733800" y="533400"/>
            <a:ext cx="173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Single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</a:rPr>
              <a:t>quark</a:t>
            </a:r>
            <a:endParaRPr lang="en-US"/>
          </a:p>
        </p:txBody>
      </p:sp>
      <p:sp>
        <p:nvSpPr>
          <p:cNvPr id="518150" name="Rectangle 1030"/>
          <p:cNvSpPr>
            <a:spLocks noChangeArrowheads="1"/>
          </p:cNvSpPr>
          <p:nvPr/>
        </p:nvSpPr>
        <p:spPr bwMode="auto">
          <a:xfrm>
            <a:off x="3124200" y="1828800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Three non-interacting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</a:rPr>
              <a:t>quarks</a:t>
            </a:r>
            <a:endParaRPr lang="en-US"/>
          </a:p>
        </p:txBody>
      </p:sp>
      <p:sp>
        <p:nvSpPr>
          <p:cNvPr id="518151" name="Rectangle 1031"/>
          <p:cNvSpPr>
            <a:spLocks noChangeArrowheads="1"/>
          </p:cNvSpPr>
          <p:nvPr/>
        </p:nvSpPr>
        <p:spPr bwMode="auto">
          <a:xfrm>
            <a:off x="3581400" y="358140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Three interacting quarks</a:t>
            </a:r>
          </a:p>
        </p:txBody>
      </p:sp>
      <p:sp>
        <p:nvSpPr>
          <p:cNvPr id="518153" name="Rectangle 1033"/>
          <p:cNvSpPr>
            <a:spLocks noChangeArrowheads="1"/>
          </p:cNvSpPr>
          <p:nvPr/>
        </p:nvSpPr>
        <p:spPr bwMode="auto">
          <a:xfrm>
            <a:off x="0" y="5257800"/>
            <a:ext cx="58674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960760-BEBF-FD41-A6A9-CF5283AA5D98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68613" name="Picture 17" descr="F2vs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533400"/>
            <a:ext cx="502920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4"/>
          <p:cNvSpPr txBox="1">
            <a:spLocks noChangeArrowheads="1"/>
          </p:cNvSpPr>
          <p:nvPr/>
        </p:nvSpPr>
        <p:spPr bwMode="auto">
          <a:xfrm>
            <a:off x="0" y="1219200"/>
            <a:ext cx="3200400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rise of</a:t>
            </a:r>
            <a:r>
              <a:rPr lang="en-US" dirty="0" smtClean="0">
                <a:solidFill>
                  <a:schemeClr val="tx1"/>
                </a:solidFill>
              </a:rPr>
              <a:t> F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with decreasing 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is strongly dependent on 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eaLnBrk="0" hangingPunct="0"/>
            <a:endParaRPr lang="en-US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</a:rPr>
              <a:t>Or, </a:t>
            </a:r>
            <a:r>
              <a:rPr lang="en-US" dirty="0" smtClean="0">
                <a:solidFill>
                  <a:srgbClr val="FF0000"/>
                </a:solidFill>
              </a:rPr>
              <a:t>the proton, viewed with a fine probe, is full of quarks, </a:t>
            </a:r>
            <a:r>
              <a:rPr lang="en-US" dirty="0" err="1" smtClean="0">
                <a:solidFill>
                  <a:srgbClr val="FF0000"/>
                </a:solidFill>
              </a:rPr>
              <a:t>antiquarks</a:t>
            </a:r>
            <a:r>
              <a:rPr lang="en-US" dirty="0" smtClean="0">
                <a:solidFill>
                  <a:srgbClr val="FF0000"/>
                </a:solidFill>
              </a:rPr>
              <a:t> and gluons !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pPr eaLnBrk="0" hangingPunct="0"/>
            <a:endParaRPr lang="en-US" baseline="30000" dirty="0"/>
          </a:p>
          <a:p>
            <a:pPr eaLnBrk="0" hangingPunct="0"/>
            <a:endParaRPr lang="en-US" dirty="0"/>
          </a:p>
        </p:txBody>
      </p:sp>
      <p:sp>
        <p:nvSpPr>
          <p:cNvPr id="68615" name="Line 10"/>
          <p:cNvSpPr>
            <a:spLocks noChangeShapeType="1"/>
          </p:cNvSpPr>
          <p:nvPr/>
        </p:nvSpPr>
        <p:spPr bwMode="auto">
          <a:xfrm flipV="1">
            <a:off x="6324600" y="304800"/>
            <a:ext cx="0" cy="4953000"/>
          </a:xfrm>
          <a:prstGeom prst="line">
            <a:avLst/>
          </a:prstGeom>
          <a:noFill/>
          <a:ln w="9525">
            <a:solidFill>
              <a:srgbClr val="CC0066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6" name="Line 11"/>
          <p:cNvSpPr>
            <a:spLocks noChangeShapeType="1"/>
          </p:cNvSpPr>
          <p:nvPr/>
        </p:nvSpPr>
        <p:spPr bwMode="auto">
          <a:xfrm flipH="1">
            <a:off x="5410200" y="381000"/>
            <a:ext cx="8382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7" name="Text Box 12"/>
          <p:cNvSpPr txBox="1">
            <a:spLocks noChangeArrowheads="1"/>
          </p:cNvSpPr>
          <p:nvPr/>
        </p:nvSpPr>
        <p:spPr bwMode="auto">
          <a:xfrm>
            <a:off x="4267200" y="-4763"/>
            <a:ext cx="1084263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Small-x</a:t>
            </a:r>
          </a:p>
          <a:p>
            <a:r>
              <a:rPr lang="en-US">
                <a:solidFill>
                  <a:srgbClr val="CC0066"/>
                </a:solidFill>
              </a:rPr>
              <a:t>F</a:t>
            </a:r>
            <a:r>
              <a:rPr lang="en-US" baseline="-25000">
                <a:solidFill>
                  <a:srgbClr val="CC0066"/>
                </a:solidFill>
              </a:rPr>
              <a:t>2</a:t>
            </a:r>
            <a:r>
              <a:rPr lang="en-US">
                <a:solidFill>
                  <a:srgbClr val="CC0066"/>
                </a:solidFill>
                <a:sym typeface="Symbol" charset="2"/>
              </a:rPr>
              <a:t> x</a:t>
            </a:r>
            <a:r>
              <a:rPr lang="en-US" baseline="30000">
                <a:solidFill>
                  <a:srgbClr val="CC0066"/>
                </a:solidFill>
                <a:sym typeface="Symbol" charset="2"/>
              </a:rPr>
              <a:t>-</a:t>
            </a:r>
            <a:endParaRPr lang="en-US">
              <a:solidFill>
                <a:srgbClr val="CC00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3314700" y="4686300"/>
            <a:ext cx="914400" cy="533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057400" y="5486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BPC/BPT data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019800" y="5486400"/>
            <a:ext cx="1752600" cy="15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486400" y="5638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energy</a:t>
            </a:r>
          </a:p>
          <a:p>
            <a:r>
              <a:rPr lang="en-US" dirty="0" smtClean="0"/>
              <a:t>shorter time fluctuations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6477000" y="2514600"/>
            <a:ext cx="1219200" cy="838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HERA discovery</a:t>
            </a:r>
            <a:endParaRPr lang="en-US" dirty="0"/>
          </a:p>
        </p:txBody>
      </p:sp>
      <p:graphicFrame>
        <p:nvGraphicFramePr>
          <p:cNvPr id="254978" name="Object 2"/>
          <p:cNvGraphicFramePr>
            <a:graphicFrameLocks noChangeAspect="1"/>
          </p:cNvGraphicFramePr>
          <p:nvPr/>
        </p:nvGraphicFramePr>
        <p:xfrm>
          <a:off x="527050" y="4191000"/>
          <a:ext cx="2133600" cy="736600"/>
        </p:xfrm>
        <a:graphic>
          <a:graphicData uri="http://schemas.openxmlformats.org/presentationml/2006/ole">
            <p:oleObj spid="_x0000_s254978" name="Equation" r:id="rId5" imgW="2133600" imgH="736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D3CEB-4BB8-9E45-88B0-15071833174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 descr="DESY-97-135_1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3276600"/>
            <a:ext cx="3096201" cy="3200400"/>
          </a:xfrm>
          <a:prstGeom prst="rect">
            <a:avLst/>
          </a:prstGeom>
        </p:spPr>
      </p:pic>
      <p:pic>
        <p:nvPicPr>
          <p:cNvPr id="9" name="Picture 8" descr="ZEUS-98-069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05400" y="914400"/>
            <a:ext cx="3429000" cy="2732343"/>
          </a:xfrm>
          <a:prstGeom prst="rect">
            <a:avLst/>
          </a:prstGeom>
        </p:spPr>
      </p:pic>
      <p:pic>
        <p:nvPicPr>
          <p:cNvPr id="10" name="Picture 9" descr="DESY-97-135_1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95800" y="3810000"/>
            <a:ext cx="2733801" cy="2692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4800" y="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designed and oversaw the construction of the BPC/BPT</a:t>
            </a:r>
            <a:endParaRPr lang="en-US" dirty="0"/>
          </a:p>
        </p:txBody>
      </p:sp>
      <p:pic>
        <p:nvPicPr>
          <p:cNvPr id="12" name="Picture 11" descr="DESY-98-121_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52400" y="-228600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0" descr="lam-b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15000" cy="660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953000" y="1828800"/>
            <a:ext cx="419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0" dirty="0"/>
              <a:t>Below Q</a:t>
            </a:r>
            <a:r>
              <a:rPr lang="en-US" sz="1800" b="0" baseline="30000" dirty="0"/>
              <a:t>2</a:t>
            </a:r>
            <a:r>
              <a:rPr lang="en-US" sz="1800" b="0" dirty="0"/>
              <a:t> </a:t>
            </a:r>
            <a:r>
              <a:rPr lang="en-US" sz="1800" b="0" dirty="0">
                <a:sym typeface="Symbol" charset="2"/>
              </a:rPr>
              <a:t></a:t>
            </a:r>
            <a:r>
              <a:rPr lang="en-US" sz="1800" b="0" dirty="0"/>
              <a:t>0.5 GeV</a:t>
            </a:r>
            <a:r>
              <a:rPr lang="en-US" sz="1800" b="0" baseline="30000" dirty="0"/>
              <a:t>2</a:t>
            </a:r>
            <a:r>
              <a:rPr lang="en-US" sz="1800" b="0" dirty="0"/>
              <a:t>, see same </a:t>
            </a:r>
            <a:r>
              <a:rPr lang="en-US" sz="1800" b="0" dirty="0" err="1"/>
              <a:t>x</a:t>
            </a:r>
            <a:r>
              <a:rPr lang="en-US" sz="1800" b="0" dirty="0"/>
              <a:t> (energy) dependence as observed in </a:t>
            </a:r>
            <a:r>
              <a:rPr lang="en-US" sz="1800" b="0" dirty="0" err="1" smtClean="0"/>
              <a:t>hadron-hadron</a:t>
            </a:r>
            <a:r>
              <a:rPr lang="en-US" sz="1800" b="0" dirty="0" smtClean="0"/>
              <a:t> scattering</a:t>
            </a:r>
          </a:p>
        </p:txBody>
      </p:sp>
      <p:sp>
        <p:nvSpPr>
          <p:cNvPr id="21512" name="Rectangle 21"/>
          <p:cNvSpPr>
            <a:spLocks noChangeArrowheads="1"/>
          </p:cNvSpPr>
          <p:nvPr/>
        </p:nvSpPr>
        <p:spPr bwMode="auto">
          <a:xfrm>
            <a:off x="3505200" y="0"/>
            <a:ext cx="2836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The rise at small x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664200" y="990600"/>
          <a:ext cx="3479800" cy="393700"/>
        </p:xfrm>
        <a:graphic>
          <a:graphicData uri="http://schemas.openxmlformats.org/presentationml/2006/ole">
            <p:oleObj spid="_x0000_s141314" name="Equation" r:id="rId5" imgW="3479800" imgH="393700" progId="Equation.3">
              <p:embed/>
            </p:oleObj>
          </a:graphicData>
        </a:graphic>
      </p:graphicFrame>
      <p:sp>
        <p:nvSpPr>
          <p:cNvPr id="21513" name="Rectangle 23"/>
          <p:cNvSpPr>
            <a:spLocks noChangeArrowheads="1"/>
          </p:cNvSpPr>
          <p:nvPr/>
        </p:nvSpPr>
        <p:spPr bwMode="auto">
          <a:xfrm>
            <a:off x="6705600" y="457200"/>
            <a:ext cx="161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err="1"/>
              <a:t>Parametrize</a:t>
            </a:r>
            <a:r>
              <a:rPr lang="en-US" sz="1800" b="0" dirty="0"/>
              <a:t>:</a:t>
            </a:r>
            <a:endParaRPr lang="en-US" dirty="0"/>
          </a:p>
        </p:txBody>
      </p:sp>
      <p:sp>
        <p:nvSpPr>
          <p:cNvPr id="21514" name="Rectangle 24"/>
          <p:cNvSpPr>
            <a:spLocks noChangeArrowheads="1"/>
          </p:cNvSpPr>
          <p:nvPr/>
        </p:nvSpPr>
        <p:spPr bwMode="auto">
          <a:xfrm>
            <a:off x="4156075" y="17462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553200" y="55626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1333500" y="4533900"/>
            <a:ext cx="1447800" cy="1371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0" y="58674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region</a:t>
            </a:r>
          </a:p>
        </p:txBody>
      </p:sp>
      <p:pic>
        <p:nvPicPr>
          <p:cNvPr id="17" name="Picture 16" descr="pscatter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876800" y="3581400"/>
            <a:ext cx="4267200" cy="263603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162800" y="3048000"/>
            <a:ext cx="876300" cy="698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6600" y="57150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Q=1 </a:t>
            </a:r>
            <a:r>
              <a:rPr lang="en-US" b="0" dirty="0" err="1" smtClean="0"/>
              <a:t>GeV</a:t>
            </a:r>
            <a:r>
              <a:rPr lang="en-US" b="0" dirty="0" smtClean="0"/>
              <a:t> corresponds to about 0.2 fm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98322-E552-774E-A633-822F902F1E7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747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9BD0B5-5143-B240-821B-5339291C5A4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4757" name="Oval 3"/>
          <p:cNvSpPr>
            <a:spLocks noChangeArrowheads="1"/>
          </p:cNvSpPr>
          <p:nvPr/>
        </p:nvSpPr>
        <p:spPr bwMode="auto">
          <a:xfrm>
            <a:off x="0" y="-914400"/>
            <a:ext cx="4419600" cy="4419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0" y="0"/>
            <a:ext cx="2057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Proton with three ‘dressed’ valence quarks</a:t>
            </a:r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>
            <a:off x="6019800" y="2057400"/>
            <a:ext cx="3124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‘Quark substructure’ can be seen when we get resolution smaller than about 0.3 fm.  </a:t>
            </a:r>
            <a:r>
              <a:rPr lang="en-US" dirty="0">
                <a:solidFill>
                  <a:schemeClr val="tx1"/>
                </a:solidFill>
              </a:rPr>
              <a:t>With finer resolution, see that the three quarks are composed of many </a:t>
            </a:r>
            <a:r>
              <a:rPr lang="en-US" dirty="0" err="1">
                <a:solidFill>
                  <a:schemeClr val="tx1"/>
                </a:solidFill>
              </a:rPr>
              <a:t>subconstituents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74760" name="Oval 2"/>
          <p:cNvSpPr>
            <a:spLocks noChangeArrowheads="1"/>
          </p:cNvSpPr>
          <p:nvPr/>
        </p:nvSpPr>
        <p:spPr bwMode="auto">
          <a:xfrm>
            <a:off x="381000" y="685800"/>
            <a:ext cx="5562600" cy="5410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74761" name="Text Box 4"/>
          <p:cNvSpPr txBox="1">
            <a:spLocks noChangeArrowheads="1"/>
          </p:cNvSpPr>
          <p:nvPr/>
        </p:nvSpPr>
        <p:spPr bwMode="auto">
          <a:xfrm>
            <a:off x="1757363" y="1793875"/>
            <a:ext cx="27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>
                <a:solidFill>
                  <a:srgbClr val="00FF00"/>
                </a:solidFill>
              </a:rPr>
              <a:t>.</a:t>
            </a:r>
          </a:p>
        </p:txBody>
      </p:sp>
      <p:sp>
        <p:nvSpPr>
          <p:cNvPr id="74762" name="Text Box 6"/>
          <p:cNvSpPr txBox="1">
            <a:spLocks noChangeArrowheads="1"/>
          </p:cNvSpPr>
          <p:nvPr/>
        </p:nvSpPr>
        <p:spPr bwMode="auto">
          <a:xfrm>
            <a:off x="1687513" y="4430713"/>
            <a:ext cx="27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/>
              <a:t>.</a:t>
            </a:r>
          </a:p>
        </p:txBody>
      </p:sp>
      <p:sp>
        <p:nvSpPr>
          <p:cNvPr id="74763" name="Oval 14"/>
          <p:cNvSpPr>
            <a:spLocks noChangeArrowheads="1"/>
          </p:cNvSpPr>
          <p:nvPr/>
        </p:nvSpPr>
        <p:spPr bwMode="auto">
          <a:xfrm>
            <a:off x="1354138" y="1565275"/>
            <a:ext cx="1182687" cy="1149350"/>
          </a:xfrm>
          <a:prstGeom prst="ellipse">
            <a:avLst/>
          </a:pr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4" name="Oval 15"/>
          <p:cNvSpPr>
            <a:spLocks noChangeArrowheads="1"/>
          </p:cNvSpPr>
          <p:nvPr/>
        </p:nvSpPr>
        <p:spPr bwMode="auto">
          <a:xfrm>
            <a:off x="1284288" y="4135438"/>
            <a:ext cx="1182687" cy="1149350"/>
          </a:xfrm>
          <a:prstGeom prst="ellipse">
            <a:avLst/>
          </a:prstGeom>
          <a:solidFill>
            <a:schemeClr val="accent2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65" name="Picture 18" descr="proton_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124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6" name="Line 19"/>
          <p:cNvSpPr>
            <a:spLocks noChangeShapeType="1"/>
          </p:cNvSpPr>
          <p:nvPr/>
        </p:nvSpPr>
        <p:spPr bwMode="auto">
          <a:xfrm>
            <a:off x="3657600" y="48768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7" name="Rectangle 20"/>
          <p:cNvSpPr>
            <a:spLocks noChangeArrowheads="1"/>
          </p:cNvSpPr>
          <p:nvPr/>
        </p:nvSpPr>
        <p:spPr bwMode="auto">
          <a:xfrm>
            <a:off x="3733800" y="5097463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~0.3 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7680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7680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BA3AD2-D9AC-5A4B-9E25-4736185DD56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6806" name="Text Box 3"/>
          <p:cNvSpPr txBox="1">
            <a:spLocks noChangeArrowheads="1"/>
          </p:cNvSpPr>
          <p:nvPr/>
        </p:nvSpPr>
        <p:spPr bwMode="auto">
          <a:xfrm>
            <a:off x="0" y="0"/>
            <a:ext cx="4114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variation in</a:t>
            </a:r>
            <a:r>
              <a:rPr lang="en-US" dirty="0" smtClean="0">
                <a:solidFill>
                  <a:schemeClr val="tx1"/>
                </a:solidFill>
              </a:rPr>
              <a:t> F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with </a:t>
            </a:r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(for Q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&gt; few GeV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) is </a:t>
            </a:r>
            <a:r>
              <a:rPr lang="en-US" dirty="0">
                <a:solidFill>
                  <a:schemeClr val="tx1"/>
                </a:solidFill>
              </a:rPr>
              <a:t>in excellent agreement with the expectations of</a:t>
            </a:r>
            <a:r>
              <a:rPr lang="en-US" dirty="0" smtClean="0">
                <a:solidFill>
                  <a:schemeClr val="tx1"/>
                </a:solidFill>
              </a:rPr>
              <a:t> standard </a:t>
            </a:r>
            <a:r>
              <a:rPr lang="en-US" dirty="0" err="1" smtClean="0">
                <a:solidFill>
                  <a:schemeClr val="tx1"/>
                </a:solidFill>
              </a:rPr>
              <a:t>perturbative</a:t>
            </a:r>
            <a:r>
              <a:rPr lang="en-US" dirty="0" smtClean="0">
                <a:solidFill>
                  <a:schemeClr val="tx1"/>
                </a:solidFill>
              </a:rPr>
              <a:t> QCD </a:t>
            </a:r>
            <a:r>
              <a:rPr lang="en-US" dirty="0">
                <a:solidFill>
                  <a:schemeClr val="tx1"/>
                </a:solidFill>
              </a:rPr>
              <a:t>(famous </a:t>
            </a:r>
            <a:r>
              <a:rPr lang="en-US" dirty="0" err="1">
                <a:solidFill>
                  <a:schemeClr val="tx1"/>
                </a:solidFill>
              </a:rPr>
              <a:t>Dokshitzer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Gribov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Lipatov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Altarelli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Parisi</a:t>
            </a:r>
            <a:r>
              <a:rPr lang="en-US" dirty="0">
                <a:solidFill>
                  <a:schemeClr val="tx1"/>
                </a:solidFill>
              </a:rPr>
              <a:t> evolution equations).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6807" name="Picture 4" descr="F2vsQ2-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425608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5"/>
          <p:cNvSpPr>
            <a:spLocks noChangeArrowheads="1"/>
          </p:cNvSpPr>
          <p:nvPr/>
        </p:nvSpPr>
        <p:spPr bwMode="auto">
          <a:xfrm>
            <a:off x="3429000" y="2286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4400" b="0">
              <a:solidFill>
                <a:schemeClr val="tx2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304800" y="4572000"/>
          <a:ext cx="4532313" cy="1244600"/>
        </p:xfrm>
        <a:graphic>
          <a:graphicData uri="http://schemas.openxmlformats.org/presentationml/2006/ole">
            <p:oleObj spid="_x0000_s76802" name="Equation" r:id="rId5" imgW="5969000" imgH="1638300" progId="Equation.3">
              <p:embed/>
            </p:oleObj>
          </a:graphicData>
        </a:graphic>
      </p:graphicFrame>
      <p:pic>
        <p:nvPicPr>
          <p:cNvPr id="76809" name="Picture 8" descr="splitt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46482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physics results I will show will be from ZEUS+H1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However, since Robert was a member of ZEUS, I will tend to dwell on the ZEUS experiment.  </a:t>
            </a:r>
          </a:p>
          <a:p>
            <a:endParaRPr lang="en-US" dirty="0" smtClean="0"/>
          </a:p>
        </p:txBody>
      </p:sp>
      <p:pic>
        <p:nvPicPr>
          <p:cNvPr id="6" name="Picture 5" descr="zeus2d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850930" y="1054069"/>
            <a:ext cx="2617786" cy="4319647"/>
          </a:xfrm>
          <a:prstGeom prst="rect">
            <a:avLst/>
          </a:prstGeom>
        </p:spPr>
      </p:pic>
      <p:pic>
        <p:nvPicPr>
          <p:cNvPr id="7" name="Picture 2" descr="ZEUS-Gruppenbi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99321"/>
            <a:ext cx="4572000" cy="4552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7885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788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27FAD9-E1E0-3047-AFB5-5A0C6FD99758}" type="slidenum">
              <a:rPr lang="en-US"/>
              <a:pPr/>
              <a:t>20</a:t>
            </a:fld>
            <a:endParaRPr lang="en-US"/>
          </a:p>
        </p:txBody>
      </p:sp>
      <p:pic>
        <p:nvPicPr>
          <p:cNvPr id="78856" name="Picture 2" descr="schoning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4130675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AutoShape 3"/>
          <p:cNvSpPr>
            <a:spLocks noChangeArrowheads="1"/>
          </p:cNvSpPr>
          <p:nvPr/>
        </p:nvSpPr>
        <p:spPr bwMode="auto">
          <a:xfrm>
            <a:off x="1066800" y="3962400"/>
            <a:ext cx="457200" cy="304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4189413" y="2241550"/>
          <a:ext cx="4725987" cy="654050"/>
        </p:xfrm>
        <a:graphic>
          <a:graphicData uri="http://schemas.openxmlformats.org/presentationml/2006/ole">
            <p:oleObj spid="_x0000_s78850" name="Equation" r:id="rId5" imgW="5867400" imgH="812800" progId="Equation.3">
              <p:embed/>
            </p:oleObj>
          </a:graphicData>
        </a:graphic>
      </p:graphicFrame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4876800" y="3810000"/>
          <a:ext cx="3505200" cy="554038"/>
        </p:xfrm>
        <a:graphic>
          <a:graphicData uri="http://schemas.openxmlformats.org/presentationml/2006/ole">
            <p:oleObj spid="_x0000_s78851" name="Equation" r:id="rId6" imgW="3860800" imgH="609600" progId="Equation.3">
              <p:embed/>
            </p:oleObj>
          </a:graphicData>
        </a:graphic>
      </p:graphicFrame>
      <p:sp>
        <p:nvSpPr>
          <p:cNvPr id="78858" name="Oval 6"/>
          <p:cNvSpPr>
            <a:spLocks noChangeArrowheads="1"/>
          </p:cNvSpPr>
          <p:nvPr/>
        </p:nvSpPr>
        <p:spPr bwMode="auto">
          <a:xfrm>
            <a:off x="8229600" y="2438400"/>
            <a:ext cx="304800" cy="304800"/>
          </a:xfrm>
          <a:prstGeom prst="ellips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7"/>
          <p:cNvSpPr>
            <a:spLocks noChangeShapeType="1"/>
          </p:cNvSpPr>
          <p:nvPr/>
        </p:nvSpPr>
        <p:spPr bwMode="auto">
          <a:xfrm flipH="1">
            <a:off x="3429000" y="2743200"/>
            <a:ext cx="4876800" cy="1219200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Rectangle 8"/>
          <p:cNvSpPr>
            <a:spLocks noChangeArrowheads="1"/>
          </p:cNvSpPr>
          <p:nvPr/>
        </p:nvSpPr>
        <p:spPr bwMode="auto">
          <a:xfrm>
            <a:off x="3140075" y="150813"/>
            <a:ext cx="384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Valence Quarks from xF</a:t>
            </a:r>
            <a:r>
              <a:rPr lang="en-US" sz="2400" baseline="-25000">
                <a:solidFill>
                  <a:schemeClr val="tx1"/>
                </a:solidFill>
              </a:rPr>
              <a:t>3</a:t>
            </a:r>
            <a:endParaRPr lang="en-US" sz="2400">
              <a:solidFill>
                <a:schemeClr val="tx1"/>
              </a:solidFill>
            </a:endParaRP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990600" y="3886200"/>
          <a:ext cx="457200" cy="292100"/>
        </p:xfrm>
        <a:graphic>
          <a:graphicData uri="http://schemas.openxmlformats.org/presentationml/2006/ole">
            <p:oleObj spid="_x0000_s78852" name="Equation" r:id="rId7" imgW="457200" imgH="2921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95800" y="50292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information on valence quarks comes primarily from pre-HERA fixed target experiments.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808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6CF3BB-F8DC-1C48-B6CE-B71580FAF037}" type="slidenum">
              <a:rPr lang="en-US"/>
              <a:pPr/>
              <a:t>21</a:t>
            </a:fld>
            <a:endParaRPr lang="en-US"/>
          </a:p>
        </p:txBody>
      </p:sp>
      <p:pic>
        <p:nvPicPr>
          <p:cNvPr id="80901" name="Picture 9" descr="E-p-koll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04800" y="838200"/>
            <a:ext cx="32004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0" descr="Snapshot 2008-04-04 16-25-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80137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1" descr="C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0"/>
            <a:ext cx="52578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Rectangle 13"/>
          <p:cNvSpPr>
            <a:spLocks noChangeArrowheads="1"/>
          </p:cNvSpPr>
          <p:nvPr/>
        </p:nvSpPr>
        <p:spPr bwMode="auto">
          <a:xfrm>
            <a:off x="7094537" y="5867400"/>
            <a:ext cx="2049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No sign of a W</a:t>
            </a:r>
            <a:r>
              <a:rPr lang="en-US" baseline="-25000" dirty="0"/>
              <a:t>R</a:t>
            </a:r>
            <a:endParaRPr lang="en-US" dirty="0"/>
          </a:p>
        </p:txBody>
      </p:sp>
      <p:sp>
        <p:nvSpPr>
          <p:cNvPr id="80905" name="Line 14"/>
          <p:cNvSpPr>
            <a:spLocks noChangeShapeType="1"/>
          </p:cNvSpPr>
          <p:nvPr/>
        </p:nvSpPr>
        <p:spPr bwMode="auto">
          <a:xfrm flipV="1">
            <a:off x="8153400" y="2743200"/>
            <a:ext cx="533400" cy="3048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5105400" y="3048000"/>
            <a:ext cx="29718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 Rounded MT Bold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686800" y="43434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 Rounded MT Bold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181600" y="3048000"/>
            <a:ext cx="2667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849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91E8E7-A49D-8542-8B91-2F06E0CFF1D1}" type="slidenum">
              <a:rPr lang="en-US"/>
              <a:pPr/>
              <a:t>22</a:t>
            </a:fld>
            <a:endParaRPr lang="en-US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0" y="23813"/>
            <a:ext cx="841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>
                <a:solidFill>
                  <a:schemeClr val="tx1"/>
                </a:solidFill>
              </a:rPr>
              <a:t>Analysis of cross sections in terms of parton densities (quarks and gluons)</a:t>
            </a:r>
            <a:endParaRPr lang="en-GB" sz="1800" b="0">
              <a:solidFill>
                <a:schemeClr val="tx1"/>
              </a:solidFill>
            </a:endParaRPr>
          </a:p>
        </p:txBody>
      </p:sp>
      <p:pic>
        <p:nvPicPr>
          <p:cNvPr id="84998" name="Picture 8" descr="part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762000"/>
            <a:ext cx="54197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Line 9"/>
          <p:cNvSpPr>
            <a:spLocks noChangeShapeType="1"/>
          </p:cNvSpPr>
          <p:nvPr/>
        </p:nvSpPr>
        <p:spPr bwMode="auto">
          <a:xfrm>
            <a:off x="3276600" y="4114800"/>
            <a:ext cx="457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0" name="Line 10"/>
          <p:cNvSpPr>
            <a:spLocks noChangeShapeType="1"/>
          </p:cNvSpPr>
          <p:nvPr/>
        </p:nvSpPr>
        <p:spPr bwMode="auto">
          <a:xfrm>
            <a:off x="3276600" y="5181600"/>
            <a:ext cx="457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9933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993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581A5C-0FAF-2B44-9A5B-5AA32CDF8CA4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99333" name="Picture 9" descr="rapg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657600"/>
            <a:ext cx="36576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7" descr="ev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50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8" descr="D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066800"/>
            <a:ext cx="32004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Rectangle 10"/>
          <p:cNvSpPr>
            <a:spLocks noChangeArrowheads="1"/>
          </p:cNvSpPr>
          <p:nvPr/>
        </p:nvSpPr>
        <p:spPr bwMode="auto">
          <a:xfrm>
            <a:off x="4724400" y="0"/>
            <a:ext cx="441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Second HERA surprise: large rapidity gaps !</a:t>
            </a:r>
            <a:endParaRPr lang="en-US" sz="3200" b="0" dirty="0">
              <a:solidFill>
                <a:schemeClr val="tx2"/>
              </a:solidFill>
            </a:endParaRPr>
          </a:p>
        </p:txBody>
      </p:sp>
      <p:sp>
        <p:nvSpPr>
          <p:cNvPr id="99337" name="Rectangle 12"/>
          <p:cNvSpPr>
            <a:spLocks noChangeArrowheads="1"/>
          </p:cNvSpPr>
          <p:nvPr/>
        </p:nvSpPr>
        <p:spPr bwMode="auto">
          <a:xfrm>
            <a:off x="0" y="6096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99338" name="Rectangle 13"/>
          <p:cNvSpPr>
            <a:spLocks noChangeArrowheads="1"/>
          </p:cNvSpPr>
          <p:nvPr/>
        </p:nvSpPr>
        <p:spPr bwMode="auto">
          <a:xfrm>
            <a:off x="914400" y="2438400"/>
            <a:ext cx="1128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rapidity</a:t>
            </a:r>
          </a:p>
        </p:txBody>
      </p:sp>
      <p:cxnSp>
        <p:nvCxnSpPr>
          <p:cNvPr id="99339" name="AutoShape 14"/>
          <p:cNvCxnSpPr>
            <a:cxnSpLocks noChangeShapeType="1"/>
          </p:cNvCxnSpPr>
          <p:nvPr/>
        </p:nvCxnSpPr>
        <p:spPr bwMode="auto">
          <a:xfrm rot="16200000" flipH="1">
            <a:off x="7315200" y="5670550"/>
            <a:ext cx="1588" cy="1588"/>
          </a:xfrm>
          <a:prstGeom prst="bentConnector3">
            <a:avLst>
              <a:gd name="adj1" fmla="val 14400000"/>
            </a:avLst>
          </a:prstGeom>
          <a:noFill/>
          <a:ln w="9525">
            <a:noFill/>
            <a:miter lim="800000"/>
            <a:headEnd type="triangle" w="med" len="med"/>
            <a:tailEnd type="triangle" w="med" len="med"/>
          </a:ln>
        </p:spPr>
      </p:cxnSp>
      <p:cxnSp>
        <p:nvCxnSpPr>
          <p:cNvPr id="99340" name="AutoShape 15"/>
          <p:cNvCxnSpPr>
            <a:cxnSpLocks noChangeShapeType="1"/>
          </p:cNvCxnSpPr>
          <p:nvPr/>
        </p:nvCxnSpPr>
        <p:spPr bwMode="auto">
          <a:xfrm rot="16200000" flipH="1">
            <a:off x="7315200" y="5670550"/>
            <a:ext cx="1588" cy="1588"/>
          </a:xfrm>
          <a:prstGeom prst="bentConnector3">
            <a:avLst>
              <a:gd name="adj1" fmla="val 14400000"/>
            </a:avLst>
          </a:prstGeom>
          <a:noFill/>
          <a:ln w="9525">
            <a:noFill/>
            <a:miter lim="800000"/>
            <a:headEnd type="triangle" w="med" len="med"/>
            <a:tailEnd type="triangle" w="med" len="med"/>
          </a:ln>
        </p:spPr>
      </p:cxnSp>
      <p:sp>
        <p:nvSpPr>
          <p:cNvPr id="99341" name="Line 17"/>
          <p:cNvSpPr>
            <a:spLocks noChangeShapeType="1"/>
          </p:cNvSpPr>
          <p:nvPr/>
        </p:nvSpPr>
        <p:spPr bwMode="auto">
          <a:xfrm flipH="1" flipV="1">
            <a:off x="6934200" y="4953000"/>
            <a:ext cx="5334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2" name="Rectangle 18"/>
          <p:cNvSpPr>
            <a:spLocks noChangeArrowheads="1"/>
          </p:cNvSpPr>
          <p:nvPr/>
        </p:nvSpPr>
        <p:spPr bwMode="auto">
          <a:xfrm>
            <a:off x="5888038" y="5743575"/>
            <a:ext cx="2659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Color-neutral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10137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F653F5-5FCD-9B4D-8384-E784433161EA}" type="slidenum">
              <a:rPr lang="en-US" smtClean="0"/>
              <a:pPr/>
              <a:t>24</a:t>
            </a:fld>
            <a:endParaRPr lang="en-US" smtClean="0"/>
          </a:p>
        </p:txBody>
      </p:sp>
      <p:pic>
        <p:nvPicPr>
          <p:cNvPr id="101381" name="Picture 3" descr="DESY-93-093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4495800" cy="381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Rectangle 4"/>
          <p:cNvSpPr>
            <a:spLocks noChangeArrowheads="1"/>
          </p:cNvSpPr>
          <p:nvPr/>
        </p:nvSpPr>
        <p:spPr bwMode="auto">
          <a:xfrm>
            <a:off x="4419600" y="0"/>
            <a:ext cx="388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ym typeface="Symbol" charset="2"/>
              </a:rPr>
              <a:t>10% of events have large rapidity gap !</a:t>
            </a:r>
          </a:p>
          <a:p>
            <a:r>
              <a:rPr lang="en-US" dirty="0">
                <a:sym typeface="Symbol" charset="2"/>
              </a:rPr>
              <a:t>Implies scattering on color neutral cluster: at least two gluons</a:t>
            </a:r>
            <a:r>
              <a:rPr lang="en-US" dirty="0" smtClean="0">
                <a:sym typeface="Symbol" charset="2"/>
              </a:rPr>
              <a:t>.  Sometimes called ‘</a:t>
            </a:r>
            <a:r>
              <a:rPr lang="en-US" dirty="0" err="1" smtClean="0">
                <a:sym typeface="Symbol" charset="2"/>
              </a:rPr>
              <a:t>Pomeron</a:t>
            </a:r>
            <a:r>
              <a:rPr lang="en-US" dirty="0" smtClean="0">
                <a:sym typeface="Symbol" charset="2"/>
              </a:rPr>
              <a:t>’. </a:t>
            </a:r>
            <a:endParaRPr lang="en-US" dirty="0" smtClean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01384" name="Rectangle 6"/>
          <p:cNvSpPr>
            <a:spLocks noChangeArrowheads="1"/>
          </p:cNvSpPr>
          <p:nvPr/>
        </p:nvSpPr>
        <p:spPr bwMode="auto">
          <a:xfrm>
            <a:off x="1600200" y="3657600"/>
            <a:ext cx="61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ym typeface="Symbol" charset="2"/>
              </a:rPr>
              <a:t>y</a:t>
            </a:r>
            <a:endParaRPr lang="en-US" dirty="0"/>
          </a:p>
        </p:txBody>
      </p:sp>
      <p:pic>
        <p:nvPicPr>
          <p:cNvPr id="8" name="Picture 7" descr="sigdiffoversigtotH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1" y="2057400"/>
            <a:ext cx="4267199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19600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Ratio of diffractive/total independent of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at small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Indication: small-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physics is universal.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1034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399906-40AC-B84B-AA91-AD22AB96056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3429" name="Text Box 3"/>
          <p:cNvSpPr txBox="1">
            <a:spLocks noChangeArrowheads="1"/>
          </p:cNvSpPr>
          <p:nvPr/>
        </p:nvSpPr>
        <p:spPr bwMode="auto">
          <a:xfrm>
            <a:off x="0" y="0"/>
            <a:ext cx="2057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Proton with three dressed valence quarks +</a:t>
            </a:r>
          </a:p>
        </p:txBody>
      </p:sp>
      <p:sp>
        <p:nvSpPr>
          <p:cNvPr id="103430" name="Text Box 4"/>
          <p:cNvSpPr txBox="1">
            <a:spLocks noChangeArrowheads="1"/>
          </p:cNvSpPr>
          <p:nvPr/>
        </p:nvSpPr>
        <p:spPr bwMode="auto">
          <a:xfrm>
            <a:off x="6019800" y="152400"/>
            <a:ext cx="31242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‘Quark substructure’ can be seen when we get resolution smaller than about 0.3 fm.  </a:t>
            </a:r>
            <a:r>
              <a:rPr lang="en-US">
                <a:solidFill>
                  <a:schemeClr val="tx1"/>
                </a:solidFill>
              </a:rPr>
              <a:t>With finer resolution, see that the three quarks are composed of many subconstituents.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Small colorless gluon clusters between the valence quarks. Colorless clusters have similar structure as valence quarks.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Plus short lived fuzz outside (the expanding proton).</a:t>
            </a:r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81000" y="423863"/>
            <a:ext cx="5562600" cy="5672137"/>
            <a:chOff x="240" y="267"/>
            <a:chExt cx="3504" cy="3573"/>
          </a:xfrm>
        </p:grpSpPr>
        <p:sp>
          <p:nvSpPr>
            <p:cNvPr id="103432" name="Oval 5"/>
            <p:cNvSpPr>
              <a:spLocks noChangeArrowheads="1"/>
            </p:cNvSpPr>
            <p:nvPr/>
          </p:nvSpPr>
          <p:spPr bwMode="auto">
            <a:xfrm>
              <a:off x="240" y="432"/>
              <a:ext cx="3504" cy="3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3433" name="Text Box 6"/>
            <p:cNvSpPr txBox="1">
              <a:spLocks noChangeArrowheads="1"/>
            </p:cNvSpPr>
            <p:nvPr/>
          </p:nvSpPr>
          <p:spPr bwMode="auto">
            <a:xfrm>
              <a:off x="1107" y="1130"/>
              <a:ext cx="1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>
                  <a:solidFill>
                    <a:srgbClr val="00FF00"/>
                  </a:solidFill>
                </a:rPr>
                <a:t>.</a:t>
              </a:r>
            </a:p>
          </p:txBody>
        </p:sp>
        <p:sp>
          <p:nvSpPr>
            <p:cNvPr id="103434" name="Text Box 7"/>
            <p:cNvSpPr txBox="1">
              <a:spLocks noChangeArrowheads="1"/>
            </p:cNvSpPr>
            <p:nvPr/>
          </p:nvSpPr>
          <p:spPr bwMode="auto">
            <a:xfrm>
              <a:off x="1063" y="2791"/>
              <a:ext cx="1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/>
                <a:t>.</a:t>
              </a:r>
            </a:p>
          </p:txBody>
        </p:sp>
        <p:sp>
          <p:nvSpPr>
            <p:cNvPr id="103435" name="Oval 8"/>
            <p:cNvSpPr>
              <a:spLocks noChangeArrowheads="1"/>
            </p:cNvSpPr>
            <p:nvPr/>
          </p:nvSpPr>
          <p:spPr bwMode="auto">
            <a:xfrm>
              <a:off x="853" y="986"/>
              <a:ext cx="745" cy="724"/>
            </a:xfrm>
            <a:prstGeom prst="ellipse">
              <a:avLst/>
            </a:prstGeom>
            <a:solidFill>
              <a:schemeClr val="accent1">
                <a:alpha val="41176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36" name="Oval 9"/>
            <p:cNvSpPr>
              <a:spLocks noChangeArrowheads="1"/>
            </p:cNvSpPr>
            <p:nvPr/>
          </p:nvSpPr>
          <p:spPr bwMode="auto">
            <a:xfrm>
              <a:off x="809" y="2605"/>
              <a:ext cx="745" cy="724"/>
            </a:xfrm>
            <a:prstGeom prst="ellipse">
              <a:avLst/>
            </a:prstGeom>
            <a:solidFill>
              <a:schemeClr val="accent2">
                <a:alpha val="41176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37" name="Picture 10" descr="proton_g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6" y="1968"/>
              <a:ext cx="81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38" name="Line 11"/>
            <p:cNvSpPr>
              <a:spLocks noChangeShapeType="1"/>
            </p:cNvSpPr>
            <p:nvPr/>
          </p:nvSpPr>
          <p:spPr bwMode="auto">
            <a:xfrm>
              <a:off x="2304" y="3072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39" name="Rectangle 12"/>
            <p:cNvSpPr>
              <a:spLocks noChangeArrowheads="1"/>
            </p:cNvSpPr>
            <p:nvPr/>
          </p:nvSpPr>
          <p:spPr bwMode="auto">
            <a:xfrm>
              <a:off x="2352" y="3211"/>
              <a:ext cx="6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~0.3 fm</a:t>
              </a:r>
            </a:p>
          </p:txBody>
        </p:sp>
        <p:sp>
          <p:nvSpPr>
            <p:cNvPr id="103440" name="Freeform 13"/>
            <p:cNvSpPr>
              <a:spLocks/>
            </p:cNvSpPr>
            <p:nvPr/>
          </p:nvSpPr>
          <p:spPr bwMode="auto">
            <a:xfrm>
              <a:off x="1333" y="1499"/>
              <a:ext cx="1174" cy="880"/>
            </a:xfrm>
            <a:custGeom>
              <a:avLst/>
              <a:gdLst>
                <a:gd name="T0" fmla="*/ 0 w 1174"/>
                <a:gd name="T1" fmla="*/ 16 h 880"/>
                <a:gd name="T2" fmla="*/ 246 w 1174"/>
                <a:gd name="T3" fmla="*/ 37 h 880"/>
                <a:gd name="T4" fmla="*/ 278 w 1174"/>
                <a:gd name="T5" fmla="*/ 176 h 880"/>
                <a:gd name="T6" fmla="*/ 587 w 1174"/>
                <a:gd name="T7" fmla="*/ 186 h 880"/>
                <a:gd name="T8" fmla="*/ 576 w 1174"/>
                <a:gd name="T9" fmla="*/ 506 h 880"/>
                <a:gd name="T10" fmla="*/ 683 w 1174"/>
                <a:gd name="T11" fmla="*/ 506 h 880"/>
                <a:gd name="T12" fmla="*/ 694 w 1174"/>
                <a:gd name="T13" fmla="*/ 613 h 880"/>
                <a:gd name="T14" fmla="*/ 864 w 1174"/>
                <a:gd name="T15" fmla="*/ 634 h 880"/>
                <a:gd name="T16" fmla="*/ 875 w 1174"/>
                <a:gd name="T17" fmla="*/ 730 h 880"/>
                <a:gd name="T18" fmla="*/ 1003 w 1174"/>
                <a:gd name="T19" fmla="*/ 709 h 880"/>
                <a:gd name="T20" fmla="*/ 1035 w 1174"/>
                <a:gd name="T21" fmla="*/ 773 h 880"/>
                <a:gd name="T22" fmla="*/ 1046 w 1174"/>
                <a:gd name="T23" fmla="*/ 816 h 880"/>
                <a:gd name="T24" fmla="*/ 1131 w 1174"/>
                <a:gd name="T25" fmla="*/ 837 h 880"/>
                <a:gd name="T26" fmla="*/ 1174 w 1174"/>
                <a:gd name="T27" fmla="*/ 880 h 8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74"/>
                <a:gd name="T43" fmla="*/ 0 h 880"/>
                <a:gd name="T44" fmla="*/ 1174 w 1174"/>
                <a:gd name="T45" fmla="*/ 880 h 8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74" h="880">
                  <a:moveTo>
                    <a:pt x="0" y="16"/>
                  </a:moveTo>
                  <a:cubicBezTo>
                    <a:pt x="82" y="23"/>
                    <a:pt x="172" y="0"/>
                    <a:pt x="246" y="37"/>
                  </a:cubicBezTo>
                  <a:cubicBezTo>
                    <a:pt x="288" y="58"/>
                    <a:pt x="230" y="170"/>
                    <a:pt x="278" y="176"/>
                  </a:cubicBezTo>
                  <a:cubicBezTo>
                    <a:pt x="380" y="188"/>
                    <a:pt x="484" y="182"/>
                    <a:pt x="587" y="186"/>
                  </a:cubicBezTo>
                  <a:cubicBezTo>
                    <a:pt x="580" y="283"/>
                    <a:pt x="552" y="408"/>
                    <a:pt x="576" y="506"/>
                  </a:cubicBezTo>
                  <a:cubicBezTo>
                    <a:pt x="588" y="503"/>
                    <a:pt x="669" y="481"/>
                    <a:pt x="683" y="506"/>
                  </a:cubicBezTo>
                  <a:cubicBezTo>
                    <a:pt x="700" y="537"/>
                    <a:pt x="664" y="592"/>
                    <a:pt x="694" y="613"/>
                  </a:cubicBezTo>
                  <a:cubicBezTo>
                    <a:pt x="740" y="645"/>
                    <a:pt x="807" y="627"/>
                    <a:pt x="864" y="634"/>
                  </a:cubicBezTo>
                  <a:cubicBezTo>
                    <a:pt x="867" y="666"/>
                    <a:pt x="849" y="709"/>
                    <a:pt x="875" y="730"/>
                  </a:cubicBezTo>
                  <a:cubicBezTo>
                    <a:pt x="897" y="747"/>
                    <a:pt x="970" y="720"/>
                    <a:pt x="1003" y="709"/>
                  </a:cubicBezTo>
                  <a:cubicBezTo>
                    <a:pt x="1025" y="743"/>
                    <a:pt x="1023" y="735"/>
                    <a:pt x="1035" y="773"/>
                  </a:cubicBezTo>
                  <a:cubicBezTo>
                    <a:pt x="1039" y="787"/>
                    <a:pt x="1036" y="804"/>
                    <a:pt x="1046" y="816"/>
                  </a:cubicBezTo>
                  <a:cubicBezTo>
                    <a:pt x="1050" y="821"/>
                    <a:pt x="1124" y="835"/>
                    <a:pt x="1131" y="837"/>
                  </a:cubicBezTo>
                  <a:cubicBezTo>
                    <a:pt x="1156" y="875"/>
                    <a:pt x="1140" y="863"/>
                    <a:pt x="1174" y="88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1" name="Freeform 14"/>
            <p:cNvSpPr>
              <a:spLocks/>
            </p:cNvSpPr>
            <p:nvPr/>
          </p:nvSpPr>
          <p:spPr bwMode="auto">
            <a:xfrm>
              <a:off x="1013" y="1451"/>
              <a:ext cx="396" cy="1546"/>
            </a:xfrm>
            <a:custGeom>
              <a:avLst/>
              <a:gdLst>
                <a:gd name="T0" fmla="*/ 278 w 396"/>
                <a:gd name="T1" fmla="*/ 0 h 1546"/>
                <a:gd name="T2" fmla="*/ 267 w 396"/>
                <a:gd name="T3" fmla="*/ 138 h 1546"/>
                <a:gd name="T4" fmla="*/ 160 w 396"/>
                <a:gd name="T5" fmla="*/ 288 h 1546"/>
                <a:gd name="T6" fmla="*/ 22 w 396"/>
                <a:gd name="T7" fmla="*/ 437 h 1546"/>
                <a:gd name="T8" fmla="*/ 0 w 396"/>
                <a:gd name="T9" fmla="*/ 458 h 1546"/>
                <a:gd name="T10" fmla="*/ 331 w 396"/>
                <a:gd name="T11" fmla="*/ 448 h 1546"/>
                <a:gd name="T12" fmla="*/ 384 w 396"/>
                <a:gd name="T13" fmla="*/ 469 h 1546"/>
                <a:gd name="T14" fmla="*/ 342 w 396"/>
                <a:gd name="T15" fmla="*/ 544 h 1546"/>
                <a:gd name="T16" fmla="*/ 288 w 396"/>
                <a:gd name="T17" fmla="*/ 650 h 1546"/>
                <a:gd name="T18" fmla="*/ 288 w 396"/>
                <a:gd name="T19" fmla="*/ 736 h 1546"/>
                <a:gd name="T20" fmla="*/ 267 w 396"/>
                <a:gd name="T21" fmla="*/ 832 h 1546"/>
                <a:gd name="T22" fmla="*/ 278 w 396"/>
                <a:gd name="T23" fmla="*/ 800 h 1546"/>
                <a:gd name="T24" fmla="*/ 310 w 396"/>
                <a:gd name="T25" fmla="*/ 778 h 1546"/>
                <a:gd name="T26" fmla="*/ 288 w 396"/>
                <a:gd name="T27" fmla="*/ 842 h 1546"/>
                <a:gd name="T28" fmla="*/ 288 w 396"/>
                <a:gd name="T29" fmla="*/ 864 h 1546"/>
                <a:gd name="T30" fmla="*/ 374 w 396"/>
                <a:gd name="T31" fmla="*/ 821 h 1546"/>
                <a:gd name="T32" fmla="*/ 384 w 396"/>
                <a:gd name="T33" fmla="*/ 1173 h 1546"/>
                <a:gd name="T34" fmla="*/ 342 w 396"/>
                <a:gd name="T35" fmla="*/ 1237 h 1546"/>
                <a:gd name="T36" fmla="*/ 331 w 396"/>
                <a:gd name="T37" fmla="*/ 1290 h 1546"/>
                <a:gd name="T38" fmla="*/ 288 w 396"/>
                <a:gd name="T39" fmla="*/ 1333 h 1546"/>
                <a:gd name="T40" fmla="*/ 203 w 396"/>
                <a:gd name="T41" fmla="*/ 1418 h 1546"/>
                <a:gd name="T42" fmla="*/ 150 w 396"/>
                <a:gd name="T43" fmla="*/ 1546 h 15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6"/>
                <a:gd name="T67" fmla="*/ 0 h 1546"/>
                <a:gd name="T68" fmla="*/ 396 w 396"/>
                <a:gd name="T69" fmla="*/ 1546 h 15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6" h="1546">
                  <a:moveTo>
                    <a:pt x="278" y="0"/>
                  </a:moveTo>
                  <a:cubicBezTo>
                    <a:pt x="261" y="48"/>
                    <a:pt x="294" y="90"/>
                    <a:pt x="267" y="138"/>
                  </a:cubicBezTo>
                  <a:cubicBezTo>
                    <a:pt x="236" y="191"/>
                    <a:pt x="199" y="240"/>
                    <a:pt x="160" y="288"/>
                  </a:cubicBezTo>
                  <a:cubicBezTo>
                    <a:pt x="84" y="379"/>
                    <a:pt x="122" y="337"/>
                    <a:pt x="22" y="437"/>
                  </a:cubicBezTo>
                  <a:cubicBezTo>
                    <a:pt x="14" y="444"/>
                    <a:pt x="0" y="458"/>
                    <a:pt x="0" y="458"/>
                  </a:cubicBezTo>
                  <a:cubicBezTo>
                    <a:pt x="86" y="480"/>
                    <a:pt x="274" y="450"/>
                    <a:pt x="331" y="448"/>
                  </a:cubicBezTo>
                  <a:cubicBezTo>
                    <a:pt x="348" y="455"/>
                    <a:pt x="381" y="450"/>
                    <a:pt x="384" y="469"/>
                  </a:cubicBezTo>
                  <a:cubicBezTo>
                    <a:pt x="387" y="497"/>
                    <a:pt x="355" y="518"/>
                    <a:pt x="342" y="544"/>
                  </a:cubicBezTo>
                  <a:cubicBezTo>
                    <a:pt x="323" y="579"/>
                    <a:pt x="288" y="650"/>
                    <a:pt x="288" y="650"/>
                  </a:cubicBezTo>
                  <a:cubicBezTo>
                    <a:pt x="300" y="686"/>
                    <a:pt x="308" y="692"/>
                    <a:pt x="288" y="736"/>
                  </a:cubicBezTo>
                  <a:cubicBezTo>
                    <a:pt x="226" y="868"/>
                    <a:pt x="162" y="895"/>
                    <a:pt x="267" y="832"/>
                  </a:cubicBezTo>
                  <a:cubicBezTo>
                    <a:pt x="270" y="821"/>
                    <a:pt x="270" y="808"/>
                    <a:pt x="278" y="800"/>
                  </a:cubicBezTo>
                  <a:cubicBezTo>
                    <a:pt x="286" y="789"/>
                    <a:pt x="307" y="765"/>
                    <a:pt x="310" y="778"/>
                  </a:cubicBezTo>
                  <a:cubicBezTo>
                    <a:pt x="315" y="799"/>
                    <a:pt x="300" y="822"/>
                    <a:pt x="288" y="842"/>
                  </a:cubicBezTo>
                  <a:cubicBezTo>
                    <a:pt x="247" y="906"/>
                    <a:pt x="191" y="912"/>
                    <a:pt x="288" y="864"/>
                  </a:cubicBezTo>
                  <a:cubicBezTo>
                    <a:pt x="396" y="809"/>
                    <a:pt x="298" y="870"/>
                    <a:pt x="374" y="821"/>
                  </a:cubicBezTo>
                  <a:cubicBezTo>
                    <a:pt x="368" y="916"/>
                    <a:pt x="325" y="1084"/>
                    <a:pt x="384" y="1173"/>
                  </a:cubicBezTo>
                  <a:cubicBezTo>
                    <a:pt x="370" y="1194"/>
                    <a:pt x="347" y="1212"/>
                    <a:pt x="342" y="1237"/>
                  </a:cubicBezTo>
                  <a:cubicBezTo>
                    <a:pt x="338" y="1254"/>
                    <a:pt x="339" y="1274"/>
                    <a:pt x="331" y="1290"/>
                  </a:cubicBezTo>
                  <a:cubicBezTo>
                    <a:pt x="321" y="1307"/>
                    <a:pt x="301" y="1317"/>
                    <a:pt x="288" y="1333"/>
                  </a:cubicBezTo>
                  <a:cubicBezTo>
                    <a:pt x="254" y="1371"/>
                    <a:pt x="251" y="1402"/>
                    <a:pt x="203" y="1418"/>
                  </a:cubicBezTo>
                  <a:cubicBezTo>
                    <a:pt x="187" y="1461"/>
                    <a:pt x="184" y="1511"/>
                    <a:pt x="150" y="1546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2" name="Freeform 15"/>
            <p:cNvSpPr>
              <a:spLocks/>
            </p:cNvSpPr>
            <p:nvPr/>
          </p:nvSpPr>
          <p:spPr bwMode="auto">
            <a:xfrm>
              <a:off x="1216" y="2347"/>
              <a:ext cx="1505" cy="608"/>
            </a:xfrm>
            <a:custGeom>
              <a:avLst/>
              <a:gdLst>
                <a:gd name="T0" fmla="*/ 0 w 1505"/>
                <a:gd name="T1" fmla="*/ 608 h 608"/>
                <a:gd name="T2" fmla="*/ 256 w 1505"/>
                <a:gd name="T3" fmla="*/ 597 h 608"/>
                <a:gd name="T4" fmla="*/ 256 w 1505"/>
                <a:gd name="T5" fmla="*/ 416 h 608"/>
                <a:gd name="T6" fmla="*/ 331 w 1505"/>
                <a:gd name="T7" fmla="*/ 480 h 608"/>
                <a:gd name="T8" fmla="*/ 352 w 1505"/>
                <a:gd name="T9" fmla="*/ 458 h 608"/>
                <a:gd name="T10" fmla="*/ 363 w 1505"/>
                <a:gd name="T11" fmla="*/ 352 h 608"/>
                <a:gd name="T12" fmla="*/ 416 w 1505"/>
                <a:gd name="T13" fmla="*/ 341 h 608"/>
                <a:gd name="T14" fmla="*/ 448 w 1505"/>
                <a:gd name="T15" fmla="*/ 352 h 608"/>
                <a:gd name="T16" fmla="*/ 480 w 1505"/>
                <a:gd name="T17" fmla="*/ 373 h 608"/>
                <a:gd name="T18" fmla="*/ 501 w 1505"/>
                <a:gd name="T19" fmla="*/ 320 h 608"/>
                <a:gd name="T20" fmla="*/ 523 w 1505"/>
                <a:gd name="T21" fmla="*/ 213 h 608"/>
                <a:gd name="T22" fmla="*/ 640 w 1505"/>
                <a:gd name="T23" fmla="*/ 320 h 608"/>
                <a:gd name="T24" fmla="*/ 736 w 1505"/>
                <a:gd name="T25" fmla="*/ 416 h 608"/>
                <a:gd name="T26" fmla="*/ 768 w 1505"/>
                <a:gd name="T27" fmla="*/ 213 h 608"/>
                <a:gd name="T28" fmla="*/ 885 w 1505"/>
                <a:gd name="T29" fmla="*/ 309 h 608"/>
                <a:gd name="T30" fmla="*/ 928 w 1505"/>
                <a:gd name="T31" fmla="*/ 352 h 608"/>
                <a:gd name="T32" fmla="*/ 949 w 1505"/>
                <a:gd name="T33" fmla="*/ 128 h 608"/>
                <a:gd name="T34" fmla="*/ 1013 w 1505"/>
                <a:gd name="T35" fmla="*/ 266 h 608"/>
                <a:gd name="T36" fmla="*/ 1099 w 1505"/>
                <a:gd name="T37" fmla="*/ 149 h 608"/>
                <a:gd name="T38" fmla="*/ 1365 w 1505"/>
                <a:gd name="T39" fmla="*/ 138 h 608"/>
                <a:gd name="T40" fmla="*/ 1451 w 1505"/>
                <a:gd name="T41" fmla="*/ 128 h 608"/>
                <a:gd name="T42" fmla="*/ 1493 w 1505"/>
                <a:gd name="T43" fmla="*/ 106 h 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05"/>
                <a:gd name="T67" fmla="*/ 0 h 608"/>
                <a:gd name="T68" fmla="*/ 1505 w 1505"/>
                <a:gd name="T69" fmla="*/ 608 h 60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05" h="608">
                  <a:moveTo>
                    <a:pt x="0" y="608"/>
                  </a:moveTo>
                  <a:cubicBezTo>
                    <a:pt x="77" y="550"/>
                    <a:pt x="165" y="565"/>
                    <a:pt x="256" y="597"/>
                  </a:cubicBezTo>
                  <a:cubicBezTo>
                    <a:pt x="254" y="584"/>
                    <a:pt x="229" y="433"/>
                    <a:pt x="256" y="416"/>
                  </a:cubicBezTo>
                  <a:cubicBezTo>
                    <a:pt x="263" y="410"/>
                    <a:pt x="317" y="466"/>
                    <a:pt x="331" y="480"/>
                  </a:cubicBezTo>
                  <a:cubicBezTo>
                    <a:pt x="338" y="472"/>
                    <a:pt x="349" y="467"/>
                    <a:pt x="352" y="458"/>
                  </a:cubicBezTo>
                  <a:cubicBezTo>
                    <a:pt x="360" y="423"/>
                    <a:pt x="345" y="383"/>
                    <a:pt x="363" y="352"/>
                  </a:cubicBezTo>
                  <a:cubicBezTo>
                    <a:pt x="371" y="336"/>
                    <a:pt x="398" y="344"/>
                    <a:pt x="416" y="341"/>
                  </a:cubicBezTo>
                  <a:cubicBezTo>
                    <a:pt x="426" y="344"/>
                    <a:pt x="437" y="346"/>
                    <a:pt x="448" y="352"/>
                  </a:cubicBezTo>
                  <a:cubicBezTo>
                    <a:pt x="459" y="357"/>
                    <a:pt x="469" y="379"/>
                    <a:pt x="480" y="373"/>
                  </a:cubicBezTo>
                  <a:cubicBezTo>
                    <a:pt x="496" y="363"/>
                    <a:pt x="496" y="338"/>
                    <a:pt x="501" y="320"/>
                  </a:cubicBezTo>
                  <a:cubicBezTo>
                    <a:pt x="510" y="284"/>
                    <a:pt x="515" y="248"/>
                    <a:pt x="523" y="213"/>
                  </a:cubicBezTo>
                  <a:cubicBezTo>
                    <a:pt x="568" y="247"/>
                    <a:pt x="602" y="270"/>
                    <a:pt x="640" y="320"/>
                  </a:cubicBezTo>
                  <a:cubicBezTo>
                    <a:pt x="674" y="365"/>
                    <a:pt x="685" y="390"/>
                    <a:pt x="736" y="416"/>
                  </a:cubicBezTo>
                  <a:cubicBezTo>
                    <a:pt x="758" y="349"/>
                    <a:pt x="745" y="279"/>
                    <a:pt x="768" y="213"/>
                  </a:cubicBezTo>
                  <a:cubicBezTo>
                    <a:pt x="842" y="250"/>
                    <a:pt x="836" y="252"/>
                    <a:pt x="885" y="309"/>
                  </a:cubicBezTo>
                  <a:cubicBezTo>
                    <a:pt x="898" y="324"/>
                    <a:pt x="928" y="352"/>
                    <a:pt x="928" y="352"/>
                  </a:cubicBezTo>
                  <a:cubicBezTo>
                    <a:pt x="905" y="78"/>
                    <a:pt x="838" y="44"/>
                    <a:pt x="949" y="128"/>
                  </a:cubicBezTo>
                  <a:cubicBezTo>
                    <a:pt x="973" y="174"/>
                    <a:pt x="1000" y="214"/>
                    <a:pt x="1013" y="266"/>
                  </a:cubicBezTo>
                  <a:cubicBezTo>
                    <a:pt x="1062" y="0"/>
                    <a:pt x="997" y="99"/>
                    <a:pt x="1099" y="149"/>
                  </a:cubicBezTo>
                  <a:cubicBezTo>
                    <a:pt x="1187" y="145"/>
                    <a:pt x="1276" y="147"/>
                    <a:pt x="1365" y="138"/>
                  </a:cubicBezTo>
                  <a:cubicBezTo>
                    <a:pt x="1495" y="123"/>
                    <a:pt x="1264" y="89"/>
                    <a:pt x="1451" y="128"/>
                  </a:cubicBezTo>
                  <a:cubicBezTo>
                    <a:pt x="1505" y="155"/>
                    <a:pt x="1493" y="164"/>
                    <a:pt x="1493" y="106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3" name="Freeform 16"/>
            <p:cNvSpPr>
              <a:spLocks/>
            </p:cNvSpPr>
            <p:nvPr/>
          </p:nvSpPr>
          <p:spPr bwMode="auto">
            <a:xfrm>
              <a:off x="1557" y="1387"/>
              <a:ext cx="930" cy="778"/>
            </a:xfrm>
            <a:custGeom>
              <a:avLst/>
              <a:gdLst>
                <a:gd name="T0" fmla="*/ 0 w 930"/>
                <a:gd name="T1" fmla="*/ 74 h 778"/>
                <a:gd name="T2" fmla="*/ 43 w 930"/>
                <a:gd name="T3" fmla="*/ 42 h 778"/>
                <a:gd name="T4" fmla="*/ 54 w 930"/>
                <a:gd name="T5" fmla="*/ 10 h 778"/>
                <a:gd name="T6" fmla="*/ 107 w 930"/>
                <a:gd name="T7" fmla="*/ 0 h 778"/>
                <a:gd name="T8" fmla="*/ 139 w 930"/>
                <a:gd name="T9" fmla="*/ 10 h 778"/>
                <a:gd name="T10" fmla="*/ 160 w 930"/>
                <a:gd name="T11" fmla="*/ 74 h 778"/>
                <a:gd name="T12" fmla="*/ 192 w 930"/>
                <a:gd name="T13" fmla="*/ 85 h 778"/>
                <a:gd name="T14" fmla="*/ 267 w 930"/>
                <a:gd name="T15" fmla="*/ 106 h 778"/>
                <a:gd name="T16" fmla="*/ 363 w 930"/>
                <a:gd name="T17" fmla="*/ 149 h 778"/>
                <a:gd name="T18" fmla="*/ 491 w 930"/>
                <a:gd name="T19" fmla="*/ 224 h 778"/>
                <a:gd name="T20" fmla="*/ 576 w 930"/>
                <a:gd name="T21" fmla="*/ 298 h 778"/>
                <a:gd name="T22" fmla="*/ 566 w 930"/>
                <a:gd name="T23" fmla="*/ 288 h 778"/>
                <a:gd name="T24" fmla="*/ 576 w 930"/>
                <a:gd name="T25" fmla="*/ 426 h 778"/>
                <a:gd name="T26" fmla="*/ 694 w 930"/>
                <a:gd name="T27" fmla="*/ 469 h 778"/>
                <a:gd name="T28" fmla="*/ 779 w 930"/>
                <a:gd name="T29" fmla="*/ 458 h 778"/>
                <a:gd name="T30" fmla="*/ 822 w 930"/>
                <a:gd name="T31" fmla="*/ 277 h 778"/>
                <a:gd name="T32" fmla="*/ 704 w 930"/>
                <a:gd name="T33" fmla="*/ 117 h 778"/>
                <a:gd name="T34" fmla="*/ 587 w 930"/>
                <a:gd name="T35" fmla="*/ 160 h 778"/>
                <a:gd name="T36" fmla="*/ 587 w 930"/>
                <a:gd name="T37" fmla="*/ 298 h 778"/>
                <a:gd name="T38" fmla="*/ 651 w 930"/>
                <a:gd name="T39" fmla="*/ 320 h 778"/>
                <a:gd name="T40" fmla="*/ 790 w 930"/>
                <a:gd name="T41" fmla="*/ 266 h 778"/>
                <a:gd name="T42" fmla="*/ 800 w 930"/>
                <a:gd name="T43" fmla="*/ 181 h 778"/>
                <a:gd name="T44" fmla="*/ 779 w 930"/>
                <a:gd name="T45" fmla="*/ 213 h 778"/>
                <a:gd name="T46" fmla="*/ 768 w 930"/>
                <a:gd name="T47" fmla="*/ 245 h 778"/>
                <a:gd name="T48" fmla="*/ 779 w 930"/>
                <a:gd name="T49" fmla="*/ 416 h 778"/>
                <a:gd name="T50" fmla="*/ 747 w 930"/>
                <a:gd name="T51" fmla="*/ 320 h 778"/>
                <a:gd name="T52" fmla="*/ 715 w 930"/>
                <a:gd name="T53" fmla="*/ 277 h 778"/>
                <a:gd name="T54" fmla="*/ 662 w 930"/>
                <a:gd name="T55" fmla="*/ 245 h 778"/>
                <a:gd name="T56" fmla="*/ 694 w 930"/>
                <a:gd name="T57" fmla="*/ 256 h 778"/>
                <a:gd name="T58" fmla="*/ 715 w 930"/>
                <a:gd name="T59" fmla="*/ 288 h 778"/>
                <a:gd name="T60" fmla="*/ 747 w 930"/>
                <a:gd name="T61" fmla="*/ 320 h 778"/>
                <a:gd name="T62" fmla="*/ 822 w 930"/>
                <a:gd name="T63" fmla="*/ 490 h 778"/>
                <a:gd name="T64" fmla="*/ 832 w 930"/>
                <a:gd name="T65" fmla="*/ 544 h 778"/>
                <a:gd name="T66" fmla="*/ 843 w 930"/>
                <a:gd name="T67" fmla="*/ 576 h 778"/>
                <a:gd name="T68" fmla="*/ 886 w 930"/>
                <a:gd name="T69" fmla="*/ 565 h 778"/>
                <a:gd name="T70" fmla="*/ 907 w 930"/>
                <a:gd name="T71" fmla="*/ 533 h 778"/>
                <a:gd name="T72" fmla="*/ 896 w 930"/>
                <a:gd name="T73" fmla="*/ 597 h 778"/>
                <a:gd name="T74" fmla="*/ 918 w 930"/>
                <a:gd name="T75" fmla="*/ 661 h 778"/>
                <a:gd name="T76" fmla="*/ 928 w 930"/>
                <a:gd name="T77" fmla="*/ 778 h 77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30"/>
                <a:gd name="T118" fmla="*/ 0 h 778"/>
                <a:gd name="T119" fmla="*/ 930 w 930"/>
                <a:gd name="T120" fmla="*/ 778 h 77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30" h="778">
                  <a:moveTo>
                    <a:pt x="0" y="74"/>
                  </a:moveTo>
                  <a:cubicBezTo>
                    <a:pt x="14" y="63"/>
                    <a:pt x="31" y="55"/>
                    <a:pt x="43" y="42"/>
                  </a:cubicBezTo>
                  <a:cubicBezTo>
                    <a:pt x="50" y="33"/>
                    <a:pt x="44" y="16"/>
                    <a:pt x="54" y="10"/>
                  </a:cubicBezTo>
                  <a:cubicBezTo>
                    <a:pt x="69" y="0"/>
                    <a:pt x="89" y="3"/>
                    <a:pt x="107" y="0"/>
                  </a:cubicBezTo>
                  <a:cubicBezTo>
                    <a:pt x="117" y="3"/>
                    <a:pt x="131" y="2"/>
                    <a:pt x="139" y="10"/>
                  </a:cubicBezTo>
                  <a:cubicBezTo>
                    <a:pt x="176" y="46"/>
                    <a:pt x="123" y="37"/>
                    <a:pt x="160" y="74"/>
                  </a:cubicBezTo>
                  <a:cubicBezTo>
                    <a:pt x="167" y="82"/>
                    <a:pt x="181" y="81"/>
                    <a:pt x="192" y="85"/>
                  </a:cubicBezTo>
                  <a:cubicBezTo>
                    <a:pt x="216" y="92"/>
                    <a:pt x="242" y="99"/>
                    <a:pt x="267" y="106"/>
                  </a:cubicBezTo>
                  <a:cubicBezTo>
                    <a:pt x="297" y="138"/>
                    <a:pt x="321" y="133"/>
                    <a:pt x="363" y="149"/>
                  </a:cubicBezTo>
                  <a:cubicBezTo>
                    <a:pt x="408" y="165"/>
                    <a:pt x="450" y="199"/>
                    <a:pt x="491" y="224"/>
                  </a:cubicBezTo>
                  <a:cubicBezTo>
                    <a:pt x="517" y="264"/>
                    <a:pt x="531" y="275"/>
                    <a:pt x="576" y="298"/>
                  </a:cubicBezTo>
                  <a:cubicBezTo>
                    <a:pt x="710" y="277"/>
                    <a:pt x="600" y="278"/>
                    <a:pt x="566" y="288"/>
                  </a:cubicBezTo>
                  <a:cubicBezTo>
                    <a:pt x="569" y="334"/>
                    <a:pt x="564" y="381"/>
                    <a:pt x="576" y="426"/>
                  </a:cubicBezTo>
                  <a:cubicBezTo>
                    <a:pt x="584" y="458"/>
                    <a:pt x="667" y="460"/>
                    <a:pt x="694" y="469"/>
                  </a:cubicBezTo>
                  <a:cubicBezTo>
                    <a:pt x="722" y="465"/>
                    <a:pt x="753" y="470"/>
                    <a:pt x="779" y="458"/>
                  </a:cubicBezTo>
                  <a:cubicBezTo>
                    <a:pt x="805" y="444"/>
                    <a:pt x="818" y="301"/>
                    <a:pt x="822" y="277"/>
                  </a:cubicBezTo>
                  <a:cubicBezTo>
                    <a:pt x="810" y="104"/>
                    <a:pt x="845" y="96"/>
                    <a:pt x="704" y="117"/>
                  </a:cubicBezTo>
                  <a:cubicBezTo>
                    <a:pt x="663" y="137"/>
                    <a:pt x="630" y="148"/>
                    <a:pt x="587" y="160"/>
                  </a:cubicBezTo>
                  <a:cubicBezTo>
                    <a:pt x="571" y="206"/>
                    <a:pt x="553" y="241"/>
                    <a:pt x="587" y="298"/>
                  </a:cubicBezTo>
                  <a:cubicBezTo>
                    <a:pt x="598" y="317"/>
                    <a:pt x="651" y="320"/>
                    <a:pt x="651" y="320"/>
                  </a:cubicBezTo>
                  <a:cubicBezTo>
                    <a:pt x="704" y="304"/>
                    <a:pt x="739" y="283"/>
                    <a:pt x="790" y="266"/>
                  </a:cubicBezTo>
                  <a:cubicBezTo>
                    <a:pt x="793" y="237"/>
                    <a:pt x="805" y="208"/>
                    <a:pt x="800" y="181"/>
                  </a:cubicBezTo>
                  <a:cubicBezTo>
                    <a:pt x="797" y="168"/>
                    <a:pt x="784" y="201"/>
                    <a:pt x="779" y="213"/>
                  </a:cubicBezTo>
                  <a:cubicBezTo>
                    <a:pt x="773" y="223"/>
                    <a:pt x="771" y="234"/>
                    <a:pt x="768" y="245"/>
                  </a:cubicBezTo>
                  <a:cubicBezTo>
                    <a:pt x="771" y="302"/>
                    <a:pt x="794" y="360"/>
                    <a:pt x="779" y="416"/>
                  </a:cubicBezTo>
                  <a:cubicBezTo>
                    <a:pt x="769" y="448"/>
                    <a:pt x="761" y="350"/>
                    <a:pt x="747" y="320"/>
                  </a:cubicBezTo>
                  <a:cubicBezTo>
                    <a:pt x="739" y="303"/>
                    <a:pt x="728" y="288"/>
                    <a:pt x="715" y="277"/>
                  </a:cubicBezTo>
                  <a:cubicBezTo>
                    <a:pt x="699" y="263"/>
                    <a:pt x="642" y="238"/>
                    <a:pt x="662" y="245"/>
                  </a:cubicBezTo>
                  <a:cubicBezTo>
                    <a:pt x="672" y="248"/>
                    <a:pt x="694" y="256"/>
                    <a:pt x="694" y="256"/>
                  </a:cubicBezTo>
                  <a:cubicBezTo>
                    <a:pt x="701" y="266"/>
                    <a:pt x="706" y="278"/>
                    <a:pt x="715" y="288"/>
                  </a:cubicBezTo>
                  <a:cubicBezTo>
                    <a:pt x="724" y="299"/>
                    <a:pt x="738" y="307"/>
                    <a:pt x="747" y="320"/>
                  </a:cubicBezTo>
                  <a:cubicBezTo>
                    <a:pt x="781" y="372"/>
                    <a:pt x="793" y="434"/>
                    <a:pt x="822" y="490"/>
                  </a:cubicBezTo>
                  <a:cubicBezTo>
                    <a:pt x="825" y="508"/>
                    <a:pt x="827" y="526"/>
                    <a:pt x="832" y="544"/>
                  </a:cubicBezTo>
                  <a:cubicBezTo>
                    <a:pt x="834" y="554"/>
                    <a:pt x="832" y="571"/>
                    <a:pt x="843" y="576"/>
                  </a:cubicBezTo>
                  <a:cubicBezTo>
                    <a:pt x="856" y="581"/>
                    <a:pt x="871" y="568"/>
                    <a:pt x="886" y="565"/>
                  </a:cubicBezTo>
                  <a:cubicBezTo>
                    <a:pt x="893" y="554"/>
                    <a:pt x="903" y="520"/>
                    <a:pt x="907" y="533"/>
                  </a:cubicBezTo>
                  <a:cubicBezTo>
                    <a:pt x="913" y="553"/>
                    <a:pt x="894" y="575"/>
                    <a:pt x="896" y="597"/>
                  </a:cubicBezTo>
                  <a:cubicBezTo>
                    <a:pt x="897" y="619"/>
                    <a:pt x="918" y="661"/>
                    <a:pt x="918" y="661"/>
                  </a:cubicBezTo>
                  <a:cubicBezTo>
                    <a:pt x="930" y="742"/>
                    <a:pt x="928" y="703"/>
                    <a:pt x="928" y="778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4" name="Freeform 17"/>
            <p:cNvSpPr>
              <a:spLocks/>
            </p:cNvSpPr>
            <p:nvPr/>
          </p:nvSpPr>
          <p:spPr bwMode="auto">
            <a:xfrm>
              <a:off x="1190" y="2250"/>
              <a:ext cx="1615" cy="663"/>
            </a:xfrm>
            <a:custGeom>
              <a:avLst/>
              <a:gdLst>
                <a:gd name="T0" fmla="*/ 5 w 1615"/>
                <a:gd name="T1" fmla="*/ 651 h 663"/>
                <a:gd name="T2" fmla="*/ 47 w 1615"/>
                <a:gd name="T3" fmla="*/ 598 h 663"/>
                <a:gd name="T4" fmla="*/ 90 w 1615"/>
                <a:gd name="T5" fmla="*/ 555 h 663"/>
                <a:gd name="T6" fmla="*/ 218 w 1615"/>
                <a:gd name="T7" fmla="*/ 523 h 663"/>
                <a:gd name="T8" fmla="*/ 239 w 1615"/>
                <a:gd name="T9" fmla="*/ 385 h 663"/>
                <a:gd name="T10" fmla="*/ 271 w 1615"/>
                <a:gd name="T11" fmla="*/ 374 h 663"/>
                <a:gd name="T12" fmla="*/ 346 w 1615"/>
                <a:gd name="T13" fmla="*/ 363 h 663"/>
                <a:gd name="T14" fmla="*/ 389 w 1615"/>
                <a:gd name="T15" fmla="*/ 321 h 663"/>
                <a:gd name="T16" fmla="*/ 506 w 1615"/>
                <a:gd name="T17" fmla="*/ 267 h 663"/>
                <a:gd name="T18" fmla="*/ 485 w 1615"/>
                <a:gd name="T19" fmla="*/ 193 h 663"/>
                <a:gd name="T20" fmla="*/ 421 w 1615"/>
                <a:gd name="T21" fmla="*/ 203 h 663"/>
                <a:gd name="T22" fmla="*/ 442 w 1615"/>
                <a:gd name="T23" fmla="*/ 342 h 663"/>
                <a:gd name="T24" fmla="*/ 506 w 1615"/>
                <a:gd name="T25" fmla="*/ 363 h 663"/>
                <a:gd name="T26" fmla="*/ 581 w 1615"/>
                <a:gd name="T27" fmla="*/ 353 h 663"/>
                <a:gd name="T28" fmla="*/ 602 w 1615"/>
                <a:gd name="T29" fmla="*/ 321 h 663"/>
                <a:gd name="T30" fmla="*/ 634 w 1615"/>
                <a:gd name="T31" fmla="*/ 310 h 663"/>
                <a:gd name="T32" fmla="*/ 623 w 1615"/>
                <a:gd name="T33" fmla="*/ 171 h 663"/>
                <a:gd name="T34" fmla="*/ 581 w 1615"/>
                <a:gd name="T35" fmla="*/ 161 h 663"/>
                <a:gd name="T36" fmla="*/ 485 w 1615"/>
                <a:gd name="T37" fmla="*/ 129 h 663"/>
                <a:gd name="T38" fmla="*/ 410 w 1615"/>
                <a:gd name="T39" fmla="*/ 139 h 663"/>
                <a:gd name="T40" fmla="*/ 485 w 1615"/>
                <a:gd name="T41" fmla="*/ 289 h 663"/>
                <a:gd name="T42" fmla="*/ 549 w 1615"/>
                <a:gd name="T43" fmla="*/ 299 h 663"/>
                <a:gd name="T44" fmla="*/ 655 w 1615"/>
                <a:gd name="T45" fmla="*/ 289 h 663"/>
                <a:gd name="T46" fmla="*/ 687 w 1615"/>
                <a:gd name="T47" fmla="*/ 278 h 663"/>
                <a:gd name="T48" fmla="*/ 709 w 1615"/>
                <a:gd name="T49" fmla="*/ 193 h 663"/>
                <a:gd name="T50" fmla="*/ 613 w 1615"/>
                <a:gd name="T51" fmla="*/ 22 h 663"/>
                <a:gd name="T52" fmla="*/ 591 w 1615"/>
                <a:gd name="T53" fmla="*/ 150 h 663"/>
                <a:gd name="T54" fmla="*/ 634 w 1615"/>
                <a:gd name="T55" fmla="*/ 161 h 663"/>
                <a:gd name="T56" fmla="*/ 677 w 1615"/>
                <a:gd name="T57" fmla="*/ 161 h 663"/>
                <a:gd name="T58" fmla="*/ 762 w 1615"/>
                <a:gd name="T59" fmla="*/ 150 h 663"/>
                <a:gd name="T60" fmla="*/ 837 w 1615"/>
                <a:gd name="T61" fmla="*/ 129 h 663"/>
                <a:gd name="T62" fmla="*/ 901 w 1615"/>
                <a:gd name="T63" fmla="*/ 171 h 663"/>
                <a:gd name="T64" fmla="*/ 975 w 1615"/>
                <a:gd name="T65" fmla="*/ 171 h 663"/>
                <a:gd name="T66" fmla="*/ 1039 w 1615"/>
                <a:gd name="T67" fmla="*/ 214 h 663"/>
                <a:gd name="T68" fmla="*/ 1050 w 1615"/>
                <a:gd name="T69" fmla="*/ 150 h 663"/>
                <a:gd name="T70" fmla="*/ 1519 w 1615"/>
                <a:gd name="T71" fmla="*/ 150 h 663"/>
                <a:gd name="T72" fmla="*/ 1615 w 1615"/>
                <a:gd name="T73" fmla="*/ 161 h 6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5"/>
                <a:gd name="T112" fmla="*/ 0 h 663"/>
                <a:gd name="T113" fmla="*/ 1615 w 1615"/>
                <a:gd name="T114" fmla="*/ 663 h 6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5" h="663">
                  <a:moveTo>
                    <a:pt x="5" y="651"/>
                  </a:moveTo>
                  <a:cubicBezTo>
                    <a:pt x="83" y="599"/>
                    <a:pt x="0" y="663"/>
                    <a:pt x="47" y="598"/>
                  </a:cubicBezTo>
                  <a:cubicBezTo>
                    <a:pt x="58" y="581"/>
                    <a:pt x="90" y="555"/>
                    <a:pt x="90" y="555"/>
                  </a:cubicBezTo>
                  <a:cubicBezTo>
                    <a:pt x="116" y="477"/>
                    <a:pt x="153" y="502"/>
                    <a:pt x="218" y="523"/>
                  </a:cubicBezTo>
                  <a:cubicBezTo>
                    <a:pt x="229" y="477"/>
                    <a:pt x="221" y="428"/>
                    <a:pt x="239" y="385"/>
                  </a:cubicBezTo>
                  <a:cubicBezTo>
                    <a:pt x="243" y="374"/>
                    <a:pt x="259" y="376"/>
                    <a:pt x="271" y="374"/>
                  </a:cubicBezTo>
                  <a:cubicBezTo>
                    <a:pt x="295" y="368"/>
                    <a:pt x="321" y="366"/>
                    <a:pt x="346" y="363"/>
                  </a:cubicBezTo>
                  <a:cubicBezTo>
                    <a:pt x="365" y="307"/>
                    <a:pt x="341" y="347"/>
                    <a:pt x="389" y="321"/>
                  </a:cubicBezTo>
                  <a:cubicBezTo>
                    <a:pt x="495" y="262"/>
                    <a:pt x="408" y="287"/>
                    <a:pt x="506" y="267"/>
                  </a:cubicBezTo>
                  <a:cubicBezTo>
                    <a:pt x="499" y="242"/>
                    <a:pt x="505" y="208"/>
                    <a:pt x="485" y="193"/>
                  </a:cubicBezTo>
                  <a:cubicBezTo>
                    <a:pt x="467" y="180"/>
                    <a:pt x="426" y="182"/>
                    <a:pt x="421" y="203"/>
                  </a:cubicBezTo>
                  <a:cubicBezTo>
                    <a:pt x="408" y="248"/>
                    <a:pt x="420" y="300"/>
                    <a:pt x="442" y="342"/>
                  </a:cubicBezTo>
                  <a:cubicBezTo>
                    <a:pt x="452" y="361"/>
                    <a:pt x="506" y="363"/>
                    <a:pt x="506" y="363"/>
                  </a:cubicBezTo>
                  <a:cubicBezTo>
                    <a:pt x="531" y="359"/>
                    <a:pt x="557" y="363"/>
                    <a:pt x="581" y="353"/>
                  </a:cubicBezTo>
                  <a:cubicBezTo>
                    <a:pt x="592" y="347"/>
                    <a:pt x="592" y="329"/>
                    <a:pt x="602" y="321"/>
                  </a:cubicBezTo>
                  <a:cubicBezTo>
                    <a:pt x="610" y="313"/>
                    <a:pt x="623" y="313"/>
                    <a:pt x="634" y="310"/>
                  </a:cubicBezTo>
                  <a:cubicBezTo>
                    <a:pt x="630" y="263"/>
                    <a:pt x="638" y="214"/>
                    <a:pt x="623" y="171"/>
                  </a:cubicBezTo>
                  <a:cubicBezTo>
                    <a:pt x="618" y="157"/>
                    <a:pt x="594" y="166"/>
                    <a:pt x="581" y="161"/>
                  </a:cubicBezTo>
                  <a:cubicBezTo>
                    <a:pt x="485" y="119"/>
                    <a:pt x="638" y="152"/>
                    <a:pt x="485" y="129"/>
                  </a:cubicBezTo>
                  <a:cubicBezTo>
                    <a:pt x="460" y="132"/>
                    <a:pt x="423" y="117"/>
                    <a:pt x="410" y="139"/>
                  </a:cubicBezTo>
                  <a:cubicBezTo>
                    <a:pt x="378" y="191"/>
                    <a:pt x="435" y="272"/>
                    <a:pt x="485" y="289"/>
                  </a:cubicBezTo>
                  <a:cubicBezTo>
                    <a:pt x="505" y="295"/>
                    <a:pt x="527" y="295"/>
                    <a:pt x="549" y="299"/>
                  </a:cubicBezTo>
                  <a:cubicBezTo>
                    <a:pt x="584" y="295"/>
                    <a:pt x="619" y="294"/>
                    <a:pt x="655" y="289"/>
                  </a:cubicBezTo>
                  <a:cubicBezTo>
                    <a:pt x="666" y="287"/>
                    <a:pt x="680" y="287"/>
                    <a:pt x="687" y="278"/>
                  </a:cubicBezTo>
                  <a:cubicBezTo>
                    <a:pt x="703" y="253"/>
                    <a:pt x="699" y="220"/>
                    <a:pt x="709" y="193"/>
                  </a:cubicBezTo>
                  <a:cubicBezTo>
                    <a:pt x="698" y="41"/>
                    <a:pt x="740" y="0"/>
                    <a:pt x="613" y="22"/>
                  </a:cubicBezTo>
                  <a:cubicBezTo>
                    <a:pt x="579" y="53"/>
                    <a:pt x="561" y="102"/>
                    <a:pt x="591" y="150"/>
                  </a:cubicBezTo>
                  <a:cubicBezTo>
                    <a:pt x="598" y="162"/>
                    <a:pt x="619" y="157"/>
                    <a:pt x="634" y="161"/>
                  </a:cubicBezTo>
                  <a:cubicBezTo>
                    <a:pt x="684" y="108"/>
                    <a:pt x="625" y="155"/>
                    <a:pt x="677" y="161"/>
                  </a:cubicBezTo>
                  <a:cubicBezTo>
                    <a:pt x="705" y="163"/>
                    <a:pt x="733" y="153"/>
                    <a:pt x="762" y="150"/>
                  </a:cubicBezTo>
                  <a:cubicBezTo>
                    <a:pt x="787" y="111"/>
                    <a:pt x="778" y="102"/>
                    <a:pt x="837" y="129"/>
                  </a:cubicBezTo>
                  <a:cubicBezTo>
                    <a:pt x="860" y="139"/>
                    <a:pt x="901" y="171"/>
                    <a:pt x="901" y="171"/>
                  </a:cubicBezTo>
                  <a:cubicBezTo>
                    <a:pt x="936" y="162"/>
                    <a:pt x="943" y="153"/>
                    <a:pt x="975" y="171"/>
                  </a:cubicBezTo>
                  <a:cubicBezTo>
                    <a:pt x="997" y="183"/>
                    <a:pt x="1039" y="214"/>
                    <a:pt x="1039" y="214"/>
                  </a:cubicBezTo>
                  <a:cubicBezTo>
                    <a:pt x="1042" y="192"/>
                    <a:pt x="1029" y="157"/>
                    <a:pt x="1050" y="150"/>
                  </a:cubicBezTo>
                  <a:cubicBezTo>
                    <a:pt x="1113" y="125"/>
                    <a:pt x="1509" y="149"/>
                    <a:pt x="1519" y="150"/>
                  </a:cubicBezTo>
                  <a:cubicBezTo>
                    <a:pt x="1551" y="153"/>
                    <a:pt x="1615" y="161"/>
                    <a:pt x="1615" y="161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5" name="Freeform 18"/>
            <p:cNvSpPr>
              <a:spLocks/>
            </p:cNvSpPr>
            <p:nvPr/>
          </p:nvSpPr>
          <p:spPr bwMode="auto">
            <a:xfrm>
              <a:off x="855" y="267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6" name="Freeform 19"/>
            <p:cNvSpPr>
              <a:spLocks/>
            </p:cNvSpPr>
            <p:nvPr/>
          </p:nvSpPr>
          <p:spPr bwMode="auto">
            <a:xfrm>
              <a:off x="2496" y="1344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47" name="Freeform 20"/>
            <p:cNvSpPr>
              <a:spLocks/>
            </p:cNvSpPr>
            <p:nvPr/>
          </p:nvSpPr>
          <p:spPr bwMode="auto">
            <a:xfrm>
              <a:off x="576" y="2016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48" name="Picture 21" descr="proton_ger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</a:blip>
            <a:srcRect/>
            <a:stretch>
              <a:fillRect/>
            </a:stretch>
          </p:blipFill>
          <p:spPr bwMode="auto">
            <a:xfrm>
              <a:off x="2064" y="1536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49" name="Picture 22" descr="proton_ger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</a:blip>
            <a:srcRect/>
            <a:stretch>
              <a:fillRect/>
            </a:stretch>
          </p:blipFill>
          <p:spPr bwMode="auto">
            <a:xfrm>
              <a:off x="1632" y="2352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D3CEB-4BB8-9E45-88B0-15071833174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4724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was spokesperson of ZEUS when the</a:t>
            </a:r>
            <a:r>
              <a:rPr lang="en-US" dirty="0" smtClean="0"/>
              <a:t> “</a:t>
            </a:r>
            <a:r>
              <a:rPr lang="en-US" dirty="0" err="1" smtClean="0"/>
              <a:t>leptoquark</a:t>
            </a:r>
            <a:r>
              <a:rPr lang="en-US" dirty="0" smtClean="0"/>
              <a:t>” excitement </a:t>
            </a:r>
            <a:r>
              <a:rPr lang="en-US" dirty="0" smtClean="0"/>
              <a:t>broke out…</a:t>
            </a:r>
            <a:endParaRPr lang="en-US" dirty="0"/>
          </a:p>
        </p:txBody>
      </p:sp>
      <p:pic>
        <p:nvPicPr>
          <p:cNvPr id="7" name="Picture 6" descr="sc00001b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63885"/>
            <a:ext cx="5257800" cy="6921885"/>
          </a:xfrm>
          <a:prstGeom prst="rect">
            <a:avLst/>
          </a:prstGeom>
        </p:spPr>
      </p:pic>
      <p:pic>
        <p:nvPicPr>
          <p:cNvPr id="8" name="Picture 7" descr="Pages from Leaping Leptoquarks!_ Scientific Americ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30700" y="1905000"/>
            <a:ext cx="4813300" cy="257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Future Physics at HER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4845050" cy="6858000"/>
          </a:xfrm>
          <a:prstGeom prst="rect">
            <a:avLst/>
          </a:prstGeom>
        </p:spPr>
      </p:pic>
      <p:pic>
        <p:nvPicPr>
          <p:cNvPr id="6" name="Picture 5" descr="1295eb42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0"/>
            <a:ext cx="2819400" cy="375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3886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As ZEUS Spokesperson, Robert motivated and pushed for the construction of the Silicon micro vertex detector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86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DESY Research Director, Robert guided the start-up of HERA II and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presided over the </a:t>
            </a:r>
            <a:r>
              <a:rPr lang="en-US" dirty="0" smtClean="0">
                <a:solidFill>
                  <a:srgbClr val="000000"/>
                </a:solidFill>
              </a:rPr>
              <a:t>first </a:t>
            </a:r>
            <a:r>
              <a:rPr lang="en-US" dirty="0" smtClean="0">
                <a:solidFill>
                  <a:srgbClr val="000000"/>
                </a:solidFill>
              </a:rPr>
              <a:t>years of high luminosity running.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 descr="2010101307381955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552837" y="-833177"/>
            <a:ext cx="5614988" cy="7890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 descr="Lumi+tag+plot_fig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400" y="2133600"/>
            <a:ext cx="7048501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BPC had a second life as luminosity detectors for ZEUS in HERA II</a:t>
            </a:r>
          </a:p>
          <a:p>
            <a:endParaRPr lang="en-US" dirty="0" smtClean="0"/>
          </a:p>
          <a:p>
            <a:r>
              <a:rPr lang="en-US" dirty="0" smtClean="0"/>
              <a:t>The Hamburg group designed</a:t>
            </a:r>
            <a:r>
              <a:rPr lang="en-US" dirty="0" smtClean="0"/>
              <a:t>, constructed and commissioned the 6m Tagger. Important to F</a:t>
            </a:r>
            <a:r>
              <a:rPr lang="en-US" baseline="-25000" dirty="0" smtClean="0"/>
              <a:t>L</a:t>
            </a:r>
            <a:r>
              <a:rPr lang="en-US" dirty="0" smtClean="0"/>
              <a:t> measurement, allowed first ever measurement of energy dependence of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γP </a:t>
            </a:r>
            <a:r>
              <a:rPr lang="en-US" dirty="0" smtClean="0">
                <a:latin typeface="Arial Rounded MT Bold"/>
                <a:ea typeface="Lucida Grande"/>
                <a:cs typeface="Arial Rounded MT Bold"/>
              </a:rPr>
              <a:t>cross section at high energies.</a:t>
            </a:r>
            <a:r>
              <a:rPr lang="en-US" dirty="0" smtClean="0">
                <a:latin typeface="Arial Rounded MT Bold"/>
                <a:cs typeface="Arial Rounded MT Bold"/>
              </a:rPr>
              <a:t> 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5105400" cy="72265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77100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2057400"/>
            <a:ext cx="4038599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1960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Diplomarbeit</a:t>
            </a:r>
            <a:r>
              <a:rPr lang="en-US" dirty="0" smtClean="0"/>
              <a:t>, </a:t>
            </a:r>
            <a:r>
              <a:rPr lang="en-US" dirty="0" err="1" smtClean="0"/>
              <a:t>München</a:t>
            </a:r>
            <a:endParaRPr lang="en-US" dirty="0" smtClean="0"/>
          </a:p>
          <a:p>
            <a:r>
              <a:rPr lang="en-US" dirty="0" smtClean="0"/>
              <a:t>Construction and operation of a wide gap spark chamber 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447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WA3 Experiment, 1977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152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Robert &amp; detectors – a relationship which began early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lam-b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29685"/>
            <a:ext cx="4267200" cy="492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1524000" y="4114800"/>
            <a:ext cx="76200" cy="152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 Rounded MT Bold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33600" y="4876800"/>
            <a:ext cx="152400" cy="381000"/>
            <a:chOff x="6400800" y="2819400"/>
            <a:chExt cx="152400" cy="685800"/>
          </a:xfrm>
        </p:grpSpPr>
        <p:sp>
          <p:nvSpPr>
            <p:cNvPr id="7" name="Oval 6"/>
            <p:cNvSpPr/>
            <p:nvPr/>
          </p:nvSpPr>
          <p:spPr bwMode="auto">
            <a:xfrm>
              <a:off x="6400800" y="3048000"/>
              <a:ext cx="1524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 Rounded MT Bold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rot="5400000">
              <a:off x="6134894" y="3161506"/>
              <a:ext cx="6858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 bwMode="auto">
          <a:xfrm flipV="1">
            <a:off x="914400" y="5257800"/>
            <a:ext cx="990600" cy="304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55626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Measured with 6m tagger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 descr="Glazov 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43500" y="1447800"/>
            <a:ext cx="4000500" cy="4572000"/>
          </a:xfrm>
          <a:prstGeom prst="rect">
            <a:avLst/>
          </a:prstGeom>
        </p:spPr>
      </p:pic>
      <p:graphicFrame>
        <p:nvGraphicFramePr>
          <p:cNvPr id="283650" name="Object 2"/>
          <p:cNvGraphicFramePr>
            <a:graphicFrameLocks noChangeAspect="1"/>
          </p:cNvGraphicFramePr>
          <p:nvPr/>
        </p:nvGraphicFramePr>
        <p:xfrm>
          <a:off x="3887787" y="0"/>
          <a:ext cx="5256213" cy="828675"/>
        </p:xfrm>
        <a:graphic>
          <a:graphicData uri="http://schemas.openxmlformats.org/presentationml/2006/ole">
            <p:oleObj spid="_x0000_s283650" name="Equation" r:id="rId6" imgW="3060360" imgH="482400" progId="">
              <p:embed/>
            </p:oleObj>
          </a:graphicData>
        </a:graphic>
      </p:graphicFrame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52400"/>
            <a:ext cx="3059113" cy="302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9318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931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8E6075-676F-714B-ABE6-1FB9044FE223}" type="slidenum">
              <a:rPr lang="en-US"/>
              <a:pPr/>
              <a:t>31</a:t>
            </a:fld>
            <a:endParaRPr lang="en-US"/>
          </a:p>
        </p:txBody>
      </p:sp>
      <p:pic>
        <p:nvPicPr>
          <p:cNvPr id="8" name="Picture 7" descr="Glazov 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21200" y="1447800"/>
            <a:ext cx="4470399" cy="3657600"/>
          </a:xfrm>
          <a:prstGeom prst="rect">
            <a:avLst/>
          </a:prstGeom>
        </p:spPr>
      </p:pic>
      <p:graphicFrame>
        <p:nvGraphicFramePr>
          <p:cNvPr id="190466" name="Object 2"/>
          <p:cNvGraphicFramePr>
            <a:graphicFrameLocks noChangeAspect="1"/>
          </p:cNvGraphicFramePr>
          <p:nvPr/>
        </p:nvGraphicFramePr>
        <p:xfrm>
          <a:off x="0" y="0"/>
          <a:ext cx="4090988" cy="644686"/>
        </p:xfrm>
        <a:graphic>
          <a:graphicData uri="http://schemas.openxmlformats.org/presentationml/2006/ole">
            <p:oleObj spid="_x0000_s190466" name="Equation" r:id="rId6" imgW="5156200" imgH="812800" progId="Equation.3">
              <p:embed/>
            </p:oleObj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5800"/>
            <a:ext cx="5050111" cy="4587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486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</a:t>
            </a:r>
            <a:r>
              <a:rPr lang="en-US" dirty="0" err="1" smtClean="0"/>
              <a:t>parton</a:t>
            </a:r>
            <a:r>
              <a:rPr lang="en-US" dirty="0" smtClean="0"/>
              <a:t> density extraction gives predictions for F</a:t>
            </a:r>
            <a:r>
              <a:rPr lang="en-US" baseline="-25000" dirty="0" smtClean="0"/>
              <a:t>L</a:t>
            </a:r>
            <a:r>
              <a:rPr lang="en-US" dirty="0" smtClean="0"/>
              <a:t> in good agreement with measurements, except for Q</a:t>
            </a:r>
            <a:r>
              <a:rPr lang="en-US" baseline="30000" dirty="0" smtClean="0"/>
              <a:t>2</a:t>
            </a:r>
            <a:r>
              <a:rPr lang="en-US" dirty="0" smtClean="0"/>
              <a:t>&lt;10 GeV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" y="2209800"/>
            <a:ext cx="762000" cy="838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0"/>
            <a:ext cx="1206500" cy="1778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1371600" y="685800"/>
            <a:ext cx="3352800" cy="2133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829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80406C-1F83-534E-A274-55BE4D39E53D}" type="slidenum">
              <a:rPr lang="en-US"/>
              <a:pPr/>
              <a:t>32</a:t>
            </a:fld>
            <a:endParaRPr lang="en-US"/>
          </a:p>
        </p:txBody>
      </p:sp>
      <p:pic>
        <p:nvPicPr>
          <p:cNvPr id="82949" name="Picture 2" descr="fig9_h1_ze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414655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3"/>
          <p:cNvSpPr>
            <a:spLocks noChangeArrowheads="1"/>
          </p:cNvSpPr>
          <p:nvPr/>
        </p:nvSpPr>
        <p:spPr bwMode="auto">
          <a:xfrm>
            <a:off x="3429000" y="0"/>
            <a:ext cx="226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Heavy Quarks</a:t>
            </a:r>
          </a:p>
        </p:txBody>
      </p:sp>
      <p:pic>
        <p:nvPicPr>
          <p:cNvPr id="82951" name="Picture 4" descr="figf2bvsq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533400"/>
            <a:ext cx="37099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7772400" cy="1143000"/>
          </a:xfrm>
        </p:spPr>
        <p:txBody>
          <a:bodyPr/>
          <a:lstStyle/>
          <a:p>
            <a:r>
              <a:rPr lang="en-US" sz="2400" dirty="0"/>
              <a:t>Theory of small-</a:t>
            </a:r>
            <a:r>
              <a:rPr lang="en-US" sz="2400" dirty="0" err="1"/>
              <a:t>x</a:t>
            </a:r>
            <a:endParaRPr lang="en-US" sz="2400" dirty="0"/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990600" y="990600"/>
            <a:ext cx="449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The small-</a:t>
            </a:r>
            <a:r>
              <a:rPr lang="en-US" dirty="0" err="1" smtClean="0"/>
              <a:t>x</a:t>
            </a:r>
            <a:r>
              <a:rPr lang="en-US" dirty="0" smtClean="0"/>
              <a:t> domain is a wonderful theoretical playground: </a:t>
            </a:r>
            <a:r>
              <a:rPr lang="en-US" dirty="0"/>
              <a:t>BFKL, dipole scattering, travelling waves, stochastic differential equations, chaos, biological </a:t>
            </a:r>
            <a:r>
              <a:rPr lang="en-US" dirty="0" smtClean="0"/>
              <a:t>evolution,…</a:t>
            </a:r>
          </a:p>
          <a:p>
            <a:endParaRPr lang="en-US" dirty="0" smtClean="0"/>
          </a:p>
        </p:txBody>
      </p:sp>
      <p:pic>
        <p:nvPicPr>
          <p:cNvPr id="179204" name="Picture 4" descr="k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914400"/>
            <a:ext cx="3352800" cy="2392363"/>
          </a:xfrm>
          <a:prstGeom prst="rect">
            <a:avLst/>
          </a:prstGeom>
          <a:noFill/>
        </p:spPr>
      </p:pic>
      <p:pic>
        <p:nvPicPr>
          <p:cNvPr id="7" name="Picture 6" descr="scal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743200"/>
            <a:ext cx="3810000" cy="381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52600" y="53340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Asymptotic scaling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4800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It is complicated (so far), but also likely goes very deep.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colorgla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0"/>
            <a:ext cx="5791200" cy="75391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25146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the right way to look at nucleons in the high energy limit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D3CEB-4BB8-9E45-88B0-15071833174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 descr="Experiment Confronts String Theo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8764173" cy="4585903"/>
          </a:xfrm>
          <a:prstGeom prst="rect">
            <a:avLst/>
          </a:prstGeom>
        </p:spPr>
      </p:pic>
      <p:pic>
        <p:nvPicPr>
          <p:cNvPr id="7" name="Picture 6" descr="Quantum chromodynamics_ string theory meets collider physics (25-28 September 200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62538" cy="1783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interactions led to string theory…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19, 2010</a:t>
            </a:r>
            <a:endParaRPr lang="en-US" smtClean="0"/>
          </a:p>
        </p:txBody>
      </p:sp>
      <p:sp>
        <p:nvSpPr>
          <p:cNvPr id="1157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Klanner Festkolloquium</a:t>
            </a: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5C2359-8406-D149-908A-7A0DA6EB4365}" type="slidenum">
              <a:rPr lang="en-US" smtClean="0"/>
              <a:pPr/>
              <a:t>36</a:t>
            </a:fld>
            <a:endParaRPr lang="en-US" smtClean="0"/>
          </a:p>
        </p:txBody>
      </p:sp>
      <p:pic>
        <p:nvPicPr>
          <p:cNvPr id="115717" name="Picture 2" descr="stru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914400"/>
            <a:ext cx="24923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5718" name="Group 3"/>
          <p:cNvGrpSpPr>
            <a:grpSpLocks/>
          </p:cNvGrpSpPr>
          <p:nvPr/>
        </p:nvGrpSpPr>
        <p:grpSpPr bwMode="auto">
          <a:xfrm>
            <a:off x="6019800" y="914400"/>
            <a:ext cx="2693988" cy="2667000"/>
            <a:chOff x="240" y="267"/>
            <a:chExt cx="3539" cy="3573"/>
          </a:xfrm>
        </p:grpSpPr>
        <p:sp>
          <p:nvSpPr>
            <p:cNvPr id="115724" name="Oval 4"/>
            <p:cNvSpPr>
              <a:spLocks noChangeArrowheads="1"/>
            </p:cNvSpPr>
            <p:nvPr/>
          </p:nvSpPr>
          <p:spPr bwMode="auto">
            <a:xfrm>
              <a:off x="240" y="432"/>
              <a:ext cx="3504" cy="3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15725" name="Text Box 5"/>
            <p:cNvSpPr txBox="1">
              <a:spLocks noChangeArrowheads="1"/>
            </p:cNvSpPr>
            <p:nvPr/>
          </p:nvSpPr>
          <p:spPr bwMode="auto">
            <a:xfrm>
              <a:off x="1074" y="1130"/>
              <a:ext cx="367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>
                  <a:solidFill>
                    <a:srgbClr val="00FF00"/>
                  </a:solidFill>
                </a:rPr>
                <a:t>.</a:t>
              </a:r>
            </a:p>
          </p:txBody>
        </p:sp>
        <p:sp>
          <p:nvSpPr>
            <p:cNvPr id="115726" name="Text Box 6"/>
            <p:cNvSpPr txBox="1">
              <a:spLocks noChangeArrowheads="1"/>
            </p:cNvSpPr>
            <p:nvPr/>
          </p:nvSpPr>
          <p:spPr bwMode="auto">
            <a:xfrm>
              <a:off x="1030" y="2791"/>
              <a:ext cx="367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/>
                <a:t>.</a:t>
              </a:r>
            </a:p>
          </p:txBody>
        </p:sp>
        <p:sp>
          <p:nvSpPr>
            <p:cNvPr id="115727" name="Oval 7"/>
            <p:cNvSpPr>
              <a:spLocks noChangeArrowheads="1"/>
            </p:cNvSpPr>
            <p:nvPr/>
          </p:nvSpPr>
          <p:spPr bwMode="auto">
            <a:xfrm>
              <a:off x="853" y="986"/>
              <a:ext cx="745" cy="724"/>
            </a:xfrm>
            <a:prstGeom prst="ellipse">
              <a:avLst/>
            </a:prstGeom>
            <a:solidFill>
              <a:schemeClr val="accent1">
                <a:alpha val="41176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28" name="Oval 8"/>
            <p:cNvSpPr>
              <a:spLocks noChangeArrowheads="1"/>
            </p:cNvSpPr>
            <p:nvPr/>
          </p:nvSpPr>
          <p:spPr bwMode="auto">
            <a:xfrm>
              <a:off x="809" y="2605"/>
              <a:ext cx="745" cy="724"/>
            </a:xfrm>
            <a:prstGeom prst="ellipse">
              <a:avLst/>
            </a:prstGeom>
            <a:solidFill>
              <a:schemeClr val="accent2">
                <a:alpha val="41176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5729" name="Picture 9" descr="proton_g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6" y="1968"/>
              <a:ext cx="81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30" name="Line 10"/>
            <p:cNvSpPr>
              <a:spLocks noChangeShapeType="1"/>
            </p:cNvSpPr>
            <p:nvPr/>
          </p:nvSpPr>
          <p:spPr bwMode="auto">
            <a:xfrm>
              <a:off x="2304" y="3072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1" name="Rectangle 11"/>
            <p:cNvSpPr>
              <a:spLocks noChangeArrowheads="1"/>
            </p:cNvSpPr>
            <p:nvPr/>
          </p:nvSpPr>
          <p:spPr bwMode="auto">
            <a:xfrm>
              <a:off x="2353" y="3213"/>
              <a:ext cx="1426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~0.3 fm</a:t>
              </a:r>
            </a:p>
          </p:txBody>
        </p:sp>
        <p:sp>
          <p:nvSpPr>
            <p:cNvPr id="115732" name="Freeform 12"/>
            <p:cNvSpPr>
              <a:spLocks/>
            </p:cNvSpPr>
            <p:nvPr/>
          </p:nvSpPr>
          <p:spPr bwMode="auto">
            <a:xfrm>
              <a:off x="1333" y="1499"/>
              <a:ext cx="1174" cy="880"/>
            </a:xfrm>
            <a:custGeom>
              <a:avLst/>
              <a:gdLst>
                <a:gd name="T0" fmla="*/ 0 w 1174"/>
                <a:gd name="T1" fmla="*/ 16 h 880"/>
                <a:gd name="T2" fmla="*/ 246 w 1174"/>
                <a:gd name="T3" fmla="*/ 37 h 880"/>
                <a:gd name="T4" fmla="*/ 278 w 1174"/>
                <a:gd name="T5" fmla="*/ 176 h 880"/>
                <a:gd name="T6" fmla="*/ 587 w 1174"/>
                <a:gd name="T7" fmla="*/ 186 h 880"/>
                <a:gd name="T8" fmla="*/ 576 w 1174"/>
                <a:gd name="T9" fmla="*/ 506 h 880"/>
                <a:gd name="T10" fmla="*/ 683 w 1174"/>
                <a:gd name="T11" fmla="*/ 506 h 880"/>
                <a:gd name="T12" fmla="*/ 694 w 1174"/>
                <a:gd name="T13" fmla="*/ 613 h 880"/>
                <a:gd name="T14" fmla="*/ 864 w 1174"/>
                <a:gd name="T15" fmla="*/ 634 h 880"/>
                <a:gd name="T16" fmla="*/ 875 w 1174"/>
                <a:gd name="T17" fmla="*/ 730 h 880"/>
                <a:gd name="T18" fmla="*/ 1003 w 1174"/>
                <a:gd name="T19" fmla="*/ 709 h 880"/>
                <a:gd name="T20" fmla="*/ 1035 w 1174"/>
                <a:gd name="T21" fmla="*/ 773 h 880"/>
                <a:gd name="T22" fmla="*/ 1046 w 1174"/>
                <a:gd name="T23" fmla="*/ 816 h 880"/>
                <a:gd name="T24" fmla="*/ 1131 w 1174"/>
                <a:gd name="T25" fmla="*/ 837 h 880"/>
                <a:gd name="T26" fmla="*/ 1174 w 1174"/>
                <a:gd name="T27" fmla="*/ 880 h 8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74"/>
                <a:gd name="T43" fmla="*/ 0 h 880"/>
                <a:gd name="T44" fmla="*/ 1174 w 1174"/>
                <a:gd name="T45" fmla="*/ 880 h 8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74" h="880">
                  <a:moveTo>
                    <a:pt x="0" y="16"/>
                  </a:moveTo>
                  <a:cubicBezTo>
                    <a:pt x="82" y="23"/>
                    <a:pt x="172" y="0"/>
                    <a:pt x="246" y="37"/>
                  </a:cubicBezTo>
                  <a:cubicBezTo>
                    <a:pt x="288" y="58"/>
                    <a:pt x="230" y="170"/>
                    <a:pt x="278" y="176"/>
                  </a:cubicBezTo>
                  <a:cubicBezTo>
                    <a:pt x="380" y="188"/>
                    <a:pt x="484" y="182"/>
                    <a:pt x="587" y="186"/>
                  </a:cubicBezTo>
                  <a:cubicBezTo>
                    <a:pt x="580" y="283"/>
                    <a:pt x="552" y="408"/>
                    <a:pt x="576" y="506"/>
                  </a:cubicBezTo>
                  <a:cubicBezTo>
                    <a:pt x="588" y="503"/>
                    <a:pt x="669" y="481"/>
                    <a:pt x="683" y="506"/>
                  </a:cubicBezTo>
                  <a:cubicBezTo>
                    <a:pt x="700" y="537"/>
                    <a:pt x="664" y="592"/>
                    <a:pt x="694" y="613"/>
                  </a:cubicBezTo>
                  <a:cubicBezTo>
                    <a:pt x="740" y="645"/>
                    <a:pt x="807" y="627"/>
                    <a:pt x="864" y="634"/>
                  </a:cubicBezTo>
                  <a:cubicBezTo>
                    <a:pt x="867" y="666"/>
                    <a:pt x="849" y="709"/>
                    <a:pt x="875" y="730"/>
                  </a:cubicBezTo>
                  <a:cubicBezTo>
                    <a:pt x="897" y="747"/>
                    <a:pt x="970" y="720"/>
                    <a:pt x="1003" y="709"/>
                  </a:cubicBezTo>
                  <a:cubicBezTo>
                    <a:pt x="1025" y="743"/>
                    <a:pt x="1023" y="735"/>
                    <a:pt x="1035" y="773"/>
                  </a:cubicBezTo>
                  <a:cubicBezTo>
                    <a:pt x="1039" y="787"/>
                    <a:pt x="1036" y="804"/>
                    <a:pt x="1046" y="816"/>
                  </a:cubicBezTo>
                  <a:cubicBezTo>
                    <a:pt x="1050" y="821"/>
                    <a:pt x="1124" y="835"/>
                    <a:pt x="1131" y="837"/>
                  </a:cubicBezTo>
                  <a:cubicBezTo>
                    <a:pt x="1156" y="875"/>
                    <a:pt x="1140" y="863"/>
                    <a:pt x="1174" y="88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3" name="Freeform 13"/>
            <p:cNvSpPr>
              <a:spLocks/>
            </p:cNvSpPr>
            <p:nvPr/>
          </p:nvSpPr>
          <p:spPr bwMode="auto">
            <a:xfrm>
              <a:off x="1013" y="1451"/>
              <a:ext cx="396" cy="1546"/>
            </a:xfrm>
            <a:custGeom>
              <a:avLst/>
              <a:gdLst>
                <a:gd name="T0" fmla="*/ 278 w 396"/>
                <a:gd name="T1" fmla="*/ 0 h 1546"/>
                <a:gd name="T2" fmla="*/ 267 w 396"/>
                <a:gd name="T3" fmla="*/ 138 h 1546"/>
                <a:gd name="T4" fmla="*/ 160 w 396"/>
                <a:gd name="T5" fmla="*/ 288 h 1546"/>
                <a:gd name="T6" fmla="*/ 22 w 396"/>
                <a:gd name="T7" fmla="*/ 437 h 1546"/>
                <a:gd name="T8" fmla="*/ 0 w 396"/>
                <a:gd name="T9" fmla="*/ 458 h 1546"/>
                <a:gd name="T10" fmla="*/ 331 w 396"/>
                <a:gd name="T11" fmla="*/ 448 h 1546"/>
                <a:gd name="T12" fmla="*/ 384 w 396"/>
                <a:gd name="T13" fmla="*/ 469 h 1546"/>
                <a:gd name="T14" fmla="*/ 342 w 396"/>
                <a:gd name="T15" fmla="*/ 544 h 1546"/>
                <a:gd name="T16" fmla="*/ 288 w 396"/>
                <a:gd name="T17" fmla="*/ 650 h 1546"/>
                <a:gd name="T18" fmla="*/ 288 w 396"/>
                <a:gd name="T19" fmla="*/ 736 h 1546"/>
                <a:gd name="T20" fmla="*/ 267 w 396"/>
                <a:gd name="T21" fmla="*/ 832 h 1546"/>
                <a:gd name="T22" fmla="*/ 278 w 396"/>
                <a:gd name="T23" fmla="*/ 800 h 1546"/>
                <a:gd name="T24" fmla="*/ 310 w 396"/>
                <a:gd name="T25" fmla="*/ 778 h 1546"/>
                <a:gd name="T26" fmla="*/ 288 w 396"/>
                <a:gd name="T27" fmla="*/ 842 h 1546"/>
                <a:gd name="T28" fmla="*/ 288 w 396"/>
                <a:gd name="T29" fmla="*/ 864 h 1546"/>
                <a:gd name="T30" fmla="*/ 374 w 396"/>
                <a:gd name="T31" fmla="*/ 821 h 1546"/>
                <a:gd name="T32" fmla="*/ 384 w 396"/>
                <a:gd name="T33" fmla="*/ 1173 h 1546"/>
                <a:gd name="T34" fmla="*/ 342 w 396"/>
                <a:gd name="T35" fmla="*/ 1237 h 1546"/>
                <a:gd name="T36" fmla="*/ 331 w 396"/>
                <a:gd name="T37" fmla="*/ 1290 h 1546"/>
                <a:gd name="T38" fmla="*/ 288 w 396"/>
                <a:gd name="T39" fmla="*/ 1333 h 1546"/>
                <a:gd name="T40" fmla="*/ 203 w 396"/>
                <a:gd name="T41" fmla="*/ 1418 h 1546"/>
                <a:gd name="T42" fmla="*/ 150 w 396"/>
                <a:gd name="T43" fmla="*/ 1546 h 15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6"/>
                <a:gd name="T67" fmla="*/ 0 h 1546"/>
                <a:gd name="T68" fmla="*/ 396 w 396"/>
                <a:gd name="T69" fmla="*/ 1546 h 15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6" h="1546">
                  <a:moveTo>
                    <a:pt x="278" y="0"/>
                  </a:moveTo>
                  <a:cubicBezTo>
                    <a:pt x="261" y="48"/>
                    <a:pt x="294" y="90"/>
                    <a:pt x="267" y="138"/>
                  </a:cubicBezTo>
                  <a:cubicBezTo>
                    <a:pt x="236" y="191"/>
                    <a:pt x="199" y="240"/>
                    <a:pt x="160" y="288"/>
                  </a:cubicBezTo>
                  <a:cubicBezTo>
                    <a:pt x="84" y="379"/>
                    <a:pt x="122" y="337"/>
                    <a:pt x="22" y="437"/>
                  </a:cubicBezTo>
                  <a:cubicBezTo>
                    <a:pt x="14" y="444"/>
                    <a:pt x="0" y="458"/>
                    <a:pt x="0" y="458"/>
                  </a:cubicBezTo>
                  <a:cubicBezTo>
                    <a:pt x="86" y="480"/>
                    <a:pt x="274" y="450"/>
                    <a:pt x="331" y="448"/>
                  </a:cubicBezTo>
                  <a:cubicBezTo>
                    <a:pt x="348" y="455"/>
                    <a:pt x="381" y="450"/>
                    <a:pt x="384" y="469"/>
                  </a:cubicBezTo>
                  <a:cubicBezTo>
                    <a:pt x="387" y="497"/>
                    <a:pt x="355" y="518"/>
                    <a:pt x="342" y="544"/>
                  </a:cubicBezTo>
                  <a:cubicBezTo>
                    <a:pt x="323" y="579"/>
                    <a:pt x="288" y="650"/>
                    <a:pt x="288" y="650"/>
                  </a:cubicBezTo>
                  <a:cubicBezTo>
                    <a:pt x="300" y="686"/>
                    <a:pt x="308" y="692"/>
                    <a:pt x="288" y="736"/>
                  </a:cubicBezTo>
                  <a:cubicBezTo>
                    <a:pt x="226" y="868"/>
                    <a:pt x="162" y="895"/>
                    <a:pt x="267" y="832"/>
                  </a:cubicBezTo>
                  <a:cubicBezTo>
                    <a:pt x="270" y="821"/>
                    <a:pt x="270" y="808"/>
                    <a:pt x="278" y="800"/>
                  </a:cubicBezTo>
                  <a:cubicBezTo>
                    <a:pt x="286" y="789"/>
                    <a:pt x="307" y="765"/>
                    <a:pt x="310" y="778"/>
                  </a:cubicBezTo>
                  <a:cubicBezTo>
                    <a:pt x="315" y="799"/>
                    <a:pt x="300" y="822"/>
                    <a:pt x="288" y="842"/>
                  </a:cubicBezTo>
                  <a:cubicBezTo>
                    <a:pt x="247" y="906"/>
                    <a:pt x="191" y="912"/>
                    <a:pt x="288" y="864"/>
                  </a:cubicBezTo>
                  <a:cubicBezTo>
                    <a:pt x="396" y="809"/>
                    <a:pt x="298" y="870"/>
                    <a:pt x="374" y="821"/>
                  </a:cubicBezTo>
                  <a:cubicBezTo>
                    <a:pt x="368" y="916"/>
                    <a:pt x="325" y="1084"/>
                    <a:pt x="384" y="1173"/>
                  </a:cubicBezTo>
                  <a:cubicBezTo>
                    <a:pt x="370" y="1194"/>
                    <a:pt x="347" y="1212"/>
                    <a:pt x="342" y="1237"/>
                  </a:cubicBezTo>
                  <a:cubicBezTo>
                    <a:pt x="338" y="1254"/>
                    <a:pt x="339" y="1274"/>
                    <a:pt x="331" y="1290"/>
                  </a:cubicBezTo>
                  <a:cubicBezTo>
                    <a:pt x="321" y="1307"/>
                    <a:pt x="301" y="1317"/>
                    <a:pt x="288" y="1333"/>
                  </a:cubicBezTo>
                  <a:cubicBezTo>
                    <a:pt x="254" y="1371"/>
                    <a:pt x="251" y="1402"/>
                    <a:pt x="203" y="1418"/>
                  </a:cubicBezTo>
                  <a:cubicBezTo>
                    <a:pt x="187" y="1461"/>
                    <a:pt x="184" y="1511"/>
                    <a:pt x="150" y="1546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4" name="Freeform 14"/>
            <p:cNvSpPr>
              <a:spLocks/>
            </p:cNvSpPr>
            <p:nvPr/>
          </p:nvSpPr>
          <p:spPr bwMode="auto">
            <a:xfrm>
              <a:off x="1216" y="2347"/>
              <a:ext cx="1505" cy="608"/>
            </a:xfrm>
            <a:custGeom>
              <a:avLst/>
              <a:gdLst>
                <a:gd name="T0" fmla="*/ 0 w 1505"/>
                <a:gd name="T1" fmla="*/ 608 h 608"/>
                <a:gd name="T2" fmla="*/ 256 w 1505"/>
                <a:gd name="T3" fmla="*/ 597 h 608"/>
                <a:gd name="T4" fmla="*/ 256 w 1505"/>
                <a:gd name="T5" fmla="*/ 416 h 608"/>
                <a:gd name="T6" fmla="*/ 331 w 1505"/>
                <a:gd name="T7" fmla="*/ 480 h 608"/>
                <a:gd name="T8" fmla="*/ 352 w 1505"/>
                <a:gd name="T9" fmla="*/ 458 h 608"/>
                <a:gd name="T10" fmla="*/ 363 w 1505"/>
                <a:gd name="T11" fmla="*/ 352 h 608"/>
                <a:gd name="T12" fmla="*/ 416 w 1505"/>
                <a:gd name="T13" fmla="*/ 341 h 608"/>
                <a:gd name="T14" fmla="*/ 448 w 1505"/>
                <a:gd name="T15" fmla="*/ 352 h 608"/>
                <a:gd name="T16" fmla="*/ 480 w 1505"/>
                <a:gd name="T17" fmla="*/ 373 h 608"/>
                <a:gd name="T18" fmla="*/ 501 w 1505"/>
                <a:gd name="T19" fmla="*/ 320 h 608"/>
                <a:gd name="T20" fmla="*/ 523 w 1505"/>
                <a:gd name="T21" fmla="*/ 213 h 608"/>
                <a:gd name="T22" fmla="*/ 640 w 1505"/>
                <a:gd name="T23" fmla="*/ 320 h 608"/>
                <a:gd name="T24" fmla="*/ 736 w 1505"/>
                <a:gd name="T25" fmla="*/ 416 h 608"/>
                <a:gd name="T26" fmla="*/ 768 w 1505"/>
                <a:gd name="T27" fmla="*/ 213 h 608"/>
                <a:gd name="T28" fmla="*/ 885 w 1505"/>
                <a:gd name="T29" fmla="*/ 309 h 608"/>
                <a:gd name="T30" fmla="*/ 928 w 1505"/>
                <a:gd name="T31" fmla="*/ 352 h 608"/>
                <a:gd name="T32" fmla="*/ 949 w 1505"/>
                <a:gd name="T33" fmla="*/ 128 h 608"/>
                <a:gd name="T34" fmla="*/ 1013 w 1505"/>
                <a:gd name="T35" fmla="*/ 266 h 608"/>
                <a:gd name="T36" fmla="*/ 1099 w 1505"/>
                <a:gd name="T37" fmla="*/ 149 h 608"/>
                <a:gd name="T38" fmla="*/ 1365 w 1505"/>
                <a:gd name="T39" fmla="*/ 138 h 608"/>
                <a:gd name="T40" fmla="*/ 1451 w 1505"/>
                <a:gd name="T41" fmla="*/ 128 h 608"/>
                <a:gd name="T42" fmla="*/ 1493 w 1505"/>
                <a:gd name="T43" fmla="*/ 106 h 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05"/>
                <a:gd name="T67" fmla="*/ 0 h 608"/>
                <a:gd name="T68" fmla="*/ 1505 w 1505"/>
                <a:gd name="T69" fmla="*/ 608 h 60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05" h="608">
                  <a:moveTo>
                    <a:pt x="0" y="608"/>
                  </a:moveTo>
                  <a:cubicBezTo>
                    <a:pt x="77" y="550"/>
                    <a:pt x="165" y="565"/>
                    <a:pt x="256" y="597"/>
                  </a:cubicBezTo>
                  <a:cubicBezTo>
                    <a:pt x="254" y="584"/>
                    <a:pt x="229" y="433"/>
                    <a:pt x="256" y="416"/>
                  </a:cubicBezTo>
                  <a:cubicBezTo>
                    <a:pt x="263" y="410"/>
                    <a:pt x="317" y="466"/>
                    <a:pt x="331" y="480"/>
                  </a:cubicBezTo>
                  <a:cubicBezTo>
                    <a:pt x="338" y="472"/>
                    <a:pt x="349" y="467"/>
                    <a:pt x="352" y="458"/>
                  </a:cubicBezTo>
                  <a:cubicBezTo>
                    <a:pt x="360" y="423"/>
                    <a:pt x="345" y="383"/>
                    <a:pt x="363" y="352"/>
                  </a:cubicBezTo>
                  <a:cubicBezTo>
                    <a:pt x="371" y="336"/>
                    <a:pt x="398" y="344"/>
                    <a:pt x="416" y="341"/>
                  </a:cubicBezTo>
                  <a:cubicBezTo>
                    <a:pt x="426" y="344"/>
                    <a:pt x="437" y="346"/>
                    <a:pt x="448" y="352"/>
                  </a:cubicBezTo>
                  <a:cubicBezTo>
                    <a:pt x="459" y="357"/>
                    <a:pt x="469" y="379"/>
                    <a:pt x="480" y="373"/>
                  </a:cubicBezTo>
                  <a:cubicBezTo>
                    <a:pt x="496" y="363"/>
                    <a:pt x="496" y="338"/>
                    <a:pt x="501" y="320"/>
                  </a:cubicBezTo>
                  <a:cubicBezTo>
                    <a:pt x="510" y="284"/>
                    <a:pt x="515" y="248"/>
                    <a:pt x="523" y="213"/>
                  </a:cubicBezTo>
                  <a:cubicBezTo>
                    <a:pt x="568" y="247"/>
                    <a:pt x="602" y="270"/>
                    <a:pt x="640" y="320"/>
                  </a:cubicBezTo>
                  <a:cubicBezTo>
                    <a:pt x="674" y="365"/>
                    <a:pt x="685" y="390"/>
                    <a:pt x="736" y="416"/>
                  </a:cubicBezTo>
                  <a:cubicBezTo>
                    <a:pt x="758" y="349"/>
                    <a:pt x="745" y="279"/>
                    <a:pt x="768" y="213"/>
                  </a:cubicBezTo>
                  <a:cubicBezTo>
                    <a:pt x="842" y="250"/>
                    <a:pt x="836" y="252"/>
                    <a:pt x="885" y="309"/>
                  </a:cubicBezTo>
                  <a:cubicBezTo>
                    <a:pt x="898" y="324"/>
                    <a:pt x="928" y="352"/>
                    <a:pt x="928" y="352"/>
                  </a:cubicBezTo>
                  <a:cubicBezTo>
                    <a:pt x="905" y="78"/>
                    <a:pt x="838" y="44"/>
                    <a:pt x="949" y="128"/>
                  </a:cubicBezTo>
                  <a:cubicBezTo>
                    <a:pt x="973" y="174"/>
                    <a:pt x="1000" y="214"/>
                    <a:pt x="1013" y="266"/>
                  </a:cubicBezTo>
                  <a:cubicBezTo>
                    <a:pt x="1062" y="0"/>
                    <a:pt x="997" y="99"/>
                    <a:pt x="1099" y="149"/>
                  </a:cubicBezTo>
                  <a:cubicBezTo>
                    <a:pt x="1187" y="145"/>
                    <a:pt x="1276" y="147"/>
                    <a:pt x="1365" y="138"/>
                  </a:cubicBezTo>
                  <a:cubicBezTo>
                    <a:pt x="1495" y="123"/>
                    <a:pt x="1264" y="89"/>
                    <a:pt x="1451" y="128"/>
                  </a:cubicBezTo>
                  <a:cubicBezTo>
                    <a:pt x="1505" y="155"/>
                    <a:pt x="1493" y="164"/>
                    <a:pt x="1493" y="106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5" name="Freeform 15"/>
            <p:cNvSpPr>
              <a:spLocks/>
            </p:cNvSpPr>
            <p:nvPr/>
          </p:nvSpPr>
          <p:spPr bwMode="auto">
            <a:xfrm>
              <a:off x="1557" y="1387"/>
              <a:ext cx="930" cy="778"/>
            </a:xfrm>
            <a:custGeom>
              <a:avLst/>
              <a:gdLst>
                <a:gd name="T0" fmla="*/ 0 w 930"/>
                <a:gd name="T1" fmla="*/ 74 h 778"/>
                <a:gd name="T2" fmla="*/ 43 w 930"/>
                <a:gd name="T3" fmla="*/ 42 h 778"/>
                <a:gd name="T4" fmla="*/ 54 w 930"/>
                <a:gd name="T5" fmla="*/ 10 h 778"/>
                <a:gd name="T6" fmla="*/ 107 w 930"/>
                <a:gd name="T7" fmla="*/ 0 h 778"/>
                <a:gd name="T8" fmla="*/ 139 w 930"/>
                <a:gd name="T9" fmla="*/ 10 h 778"/>
                <a:gd name="T10" fmla="*/ 160 w 930"/>
                <a:gd name="T11" fmla="*/ 74 h 778"/>
                <a:gd name="T12" fmla="*/ 192 w 930"/>
                <a:gd name="T13" fmla="*/ 85 h 778"/>
                <a:gd name="T14" fmla="*/ 267 w 930"/>
                <a:gd name="T15" fmla="*/ 106 h 778"/>
                <a:gd name="T16" fmla="*/ 363 w 930"/>
                <a:gd name="T17" fmla="*/ 149 h 778"/>
                <a:gd name="T18" fmla="*/ 491 w 930"/>
                <a:gd name="T19" fmla="*/ 224 h 778"/>
                <a:gd name="T20" fmla="*/ 576 w 930"/>
                <a:gd name="T21" fmla="*/ 298 h 778"/>
                <a:gd name="T22" fmla="*/ 566 w 930"/>
                <a:gd name="T23" fmla="*/ 288 h 778"/>
                <a:gd name="T24" fmla="*/ 576 w 930"/>
                <a:gd name="T25" fmla="*/ 426 h 778"/>
                <a:gd name="T26" fmla="*/ 694 w 930"/>
                <a:gd name="T27" fmla="*/ 469 h 778"/>
                <a:gd name="T28" fmla="*/ 779 w 930"/>
                <a:gd name="T29" fmla="*/ 458 h 778"/>
                <a:gd name="T30" fmla="*/ 822 w 930"/>
                <a:gd name="T31" fmla="*/ 277 h 778"/>
                <a:gd name="T32" fmla="*/ 704 w 930"/>
                <a:gd name="T33" fmla="*/ 117 h 778"/>
                <a:gd name="T34" fmla="*/ 587 w 930"/>
                <a:gd name="T35" fmla="*/ 160 h 778"/>
                <a:gd name="T36" fmla="*/ 587 w 930"/>
                <a:gd name="T37" fmla="*/ 298 h 778"/>
                <a:gd name="T38" fmla="*/ 651 w 930"/>
                <a:gd name="T39" fmla="*/ 320 h 778"/>
                <a:gd name="T40" fmla="*/ 790 w 930"/>
                <a:gd name="T41" fmla="*/ 266 h 778"/>
                <a:gd name="T42" fmla="*/ 800 w 930"/>
                <a:gd name="T43" fmla="*/ 181 h 778"/>
                <a:gd name="T44" fmla="*/ 779 w 930"/>
                <a:gd name="T45" fmla="*/ 213 h 778"/>
                <a:gd name="T46" fmla="*/ 768 w 930"/>
                <a:gd name="T47" fmla="*/ 245 h 778"/>
                <a:gd name="T48" fmla="*/ 779 w 930"/>
                <a:gd name="T49" fmla="*/ 416 h 778"/>
                <a:gd name="T50" fmla="*/ 747 w 930"/>
                <a:gd name="T51" fmla="*/ 320 h 778"/>
                <a:gd name="T52" fmla="*/ 715 w 930"/>
                <a:gd name="T53" fmla="*/ 277 h 778"/>
                <a:gd name="T54" fmla="*/ 662 w 930"/>
                <a:gd name="T55" fmla="*/ 245 h 778"/>
                <a:gd name="T56" fmla="*/ 694 w 930"/>
                <a:gd name="T57" fmla="*/ 256 h 778"/>
                <a:gd name="T58" fmla="*/ 715 w 930"/>
                <a:gd name="T59" fmla="*/ 288 h 778"/>
                <a:gd name="T60" fmla="*/ 747 w 930"/>
                <a:gd name="T61" fmla="*/ 320 h 778"/>
                <a:gd name="T62" fmla="*/ 822 w 930"/>
                <a:gd name="T63" fmla="*/ 490 h 778"/>
                <a:gd name="T64" fmla="*/ 832 w 930"/>
                <a:gd name="T65" fmla="*/ 544 h 778"/>
                <a:gd name="T66" fmla="*/ 843 w 930"/>
                <a:gd name="T67" fmla="*/ 576 h 778"/>
                <a:gd name="T68" fmla="*/ 886 w 930"/>
                <a:gd name="T69" fmla="*/ 565 h 778"/>
                <a:gd name="T70" fmla="*/ 907 w 930"/>
                <a:gd name="T71" fmla="*/ 533 h 778"/>
                <a:gd name="T72" fmla="*/ 896 w 930"/>
                <a:gd name="T73" fmla="*/ 597 h 778"/>
                <a:gd name="T74" fmla="*/ 918 w 930"/>
                <a:gd name="T75" fmla="*/ 661 h 778"/>
                <a:gd name="T76" fmla="*/ 928 w 930"/>
                <a:gd name="T77" fmla="*/ 778 h 77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30"/>
                <a:gd name="T118" fmla="*/ 0 h 778"/>
                <a:gd name="T119" fmla="*/ 930 w 930"/>
                <a:gd name="T120" fmla="*/ 778 h 77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30" h="778">
                  <a:moveTo>
                    <a:pt x="0" y="74"/>
                  </a:moveTo>
                  <a:cubicBezTo>
                    <a:pt x="14" y="63"/>
                    <a:pt x="31" y="55"/>
                    <a:pt x="43" y="42"/>
                  </a:cubicBezTo>
                  <a:cubicBezTo>
                    <a:pt x="50" y="33"/>
                    <a:pt x="44" y="16"/>
                    <a:pt x="54" y="10"/>
                  </a:cubicBezTo>
                  <a:cubicBezTo>
                    <a:pt x="69" y="0"/>
                    <a:pt x="89" y="3"/>
                    <a:pt x="107" y="0"/>
                  </a:cubicBezTo>
                  <a:cubicBezTo>
                    <a:pt x="117" y="3"/>
                    <a:pt x="131" y="2"/>
                    <a:pt x="139" y="10"/>
                  </a:cubicBezTo>
                  <a:cubicBezTo>
                    <a:pt x="176" y="46"/>
                    <a:pt x="123" y="37"/>
                    <a:pt x="160" y="74"/>
                  </a:cubicBezTo>
                  <a:cubicBezTo>
                    <a:pt x="167" y="82"/>
                    <a:pt x="181" y="81"/>
                    <a:pt x="192" y="85"/>
                  </a:cubicBezTo>
                  <a:cubicBezTo>
                    <a:pt x="216" y="92"/>
                    <a:pt x="242" y="99"/>
                    <a:pt x="267" y="106"/>
                  </a:cubicBezTo>
                  <a:cubicBezTo>
                    <a:pt x="297" y="138"/>
                    <a:pt x="321" y="133"/>
                    <a:pt x="363" y="149"/>
                  </a:cubicBezTo>
                  <a:cubicBezTo>
                    <a:pt x="408" y="165"/>
                    <a:pt x="450" y="199"/>
                    <a:pt x="491" y="224"/>
                  </a:cubicBezTo>
                  <a:cubicBezTo>
                    <a:pt x="517" y="264"/>
                    <a:pt x="531" y="275"/>
                    <a:pt x="576" y="298"/>
                  </a:cubicBezTo>
                  <a:cubicBezTo>
                    <a:pt x="710" y="277"/>
                    <a:pt x="600" y="278"/>
                    <a:pt x="566" y="288"/>
                  </a:cubicBezTo>
                  <a:cubicBezTo>
                    <a:pt x="569" y="334"/>
                    <a:pt x="564" y="381"/>
                    <a:pt x="576" y="426"/>
                  </a:cubicBezTo>
                  <a:cubicBezTo>
                    <a:pt x="584" y="458"/>
                    <a:pt x="667" y="460"/>
                    <a:pt x="694" y="469"/>
                  </a:cubicBezTo>
                  <a:cubicBezTo>
                    <a:pt x="722" y="465"/>
                    <a:pt x="753" y="470"/>
                    <a:pt x="779" y="458"/>
                  </a:cubicBezTo>
                  <a:cubicBezTo>
                    <a:pt x="805" y="444"/>
                    <a:pt x="818" y="301"/>
                    <a:pt x="822" y="277"/>
                  </a:cubicBezTo>
                  <a:cubicBezTo>
                    <a:pt x="810" y="104"/>
                    <a:pt x="845" y="96"/>
                    <a:pt x="704" y="117"/>
                  </a:cubicBezTo>
                  <a:cubicBezTo>
                    <a:pt x="663" y="137"/>
                    <a:pt x="630" y="148"/>
                    <a:pt x="587" y="160"/>
                  </a:cubicBezTo>
                  <a:cubicBezTo>
                    <a:pt x="571" y="206"/>
                    <a:pt x="553" y="241"/>
                    <a:pt x="587" y="298"/>
                  </a:cubicBezTo>
                  <a:cubicBezTo>
                    <a:pt x="598" y="317"/>
                    <a:pt x="651" y="320"/>
                    <a:pt x="651" y="320"/>
                  </a:cubicBezTo>
                  <a:cubicBezTo>
                    <a:pt x="704" y="304"/>
                    <a:pt x="739" y="283"/>
                    <a:pt x="790" y="266"/>
                  </a:cubicBezTo>
                  <a:cubicBezTo>
                    <a:pt x="793" y="237"/>
                    <a:pt x="805" y="208"/>
                    <a:pt x="800" y="181"/>
                  </a:cubicBezTo>
                  <a:cubicBezTo>
                    <a:pt x="797" y="168"/>
                    <a:pt x="784" y="201"/>
                    <a:pt x="779" y="213"/>
                  </a:cubicBezTo>
                  <a:cubicBezTo>
                    <a:pt x="773" y="223"/>
                    <a:pt x="771" y="234"/>
                    <a:pt x="768" y="245"/>
                  </a:cubicBezTo>
                  <a:cubicBezTo>
                    <a:pt x="771" y="302"/>
                    <a:pt x="794" y="360"/>
                    <a:pt x="779" y="416"/>
                  </a:cubicBezTo>
                  <a:cubicBezTo>
                    <a:pt x="769" y="448"/>
                    <a:pt x="761" y="350"/>
                    <a:pt x="747" y="320"/>
                  </a:cubicBezTo>
                  <a:cubicBezTo>
                    <a:pt x="739" y="303"/>
                    <a:pt x="728" y="288"/>
                    <a:pt x="715" y="277"/>
                  </a:cubicBezTo>
                  <a:cubicBezTo>
                    <a:pt x="699" y="263"/>
                    <a:pt x="642" y="238"/>
                    <a:pt x="662" y="245"/>
                  </a:cubicBezTo>
                  <a:cubicBezTo>
                    <a:pt x="672" y="248"/>
                    <a:pt x="694" y="256"/>
                    <a:pt x="694" y="256"/>
                  </a:cubicBezTo>
                  <a:cubicBezTo>
                    <a:pt x="701" y="266"/>
                    <a:pt x="706" y="278"/>
                    <a:pt x="715" y="288"/>
                  </a:cubicBezTo>
                  <a:cubicBezTo>
                    <a:pt x="724" y="299"/>
                    <a:pt x="738" y="307"/>
                    <a:pt x="747" y="320"/>
                  </a:cubicBezTo>
                  <a:cubicBezTo>
                    <a:pt x="781" y="372"/>
                    <a:pt x="793" y="434"/>
                    <a:pt x="822" y="490"/>
                  </a:cubicBezTo>
                  <a:cubicBezTo>
                    <a:pt x="825" y="508"/>
                    <a:pt x="827" y="526"/>
                    <a:pt x="832" y="544"/>
                  </a:cubicBezTo>
                  <a:cubicBezTo>
                    <a:pt x="834" y="554"/>
                    <a:pt x="832" y="571"/>
                    <a:pt x="843" y="576"/>
                  </a:cubicBezTo>
                  <a:cubicBezTo>
                    <a:pt x="856" y="581"/>
                    <a:pt x="871" y="568"/>
                    <a:pt x="886" y="565"/>
                  </a:cubicBezTo>
                  <a:cubicBezTo>
                    <a:pt x="893" y="554"/>
                    <a:pt x="903" y="520"/>
                    <a:pt x="907" y="533"/>
                  </a:cubicBezTo>
                  <a:cubicBezTo>
                    <a:pt x="913" y="553"/>
                    <a:pt x="894" y="575"/>
                    <a:pt x="896" y="597"/>
                  </a:cubicBezTo>
                  <a:cubicBezTo>
                    <a:pt x="897" y="619"/>
                    <a:pt x="918" y="661"/>
                    <a:pt x="918" y="661"/>
                  </a:cubicBezTo>
                  <a:cubicBezTo>
                    <a:pt x="930" y="742"/>
                    <a:pt x="928" y="703"/>
                    <a:pt x="928" y="778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6" name="Freeform 16"/>
            <p:cNvSpPr>
              <a:spLocks/>
            </p:cNvSpPr>
            <p:nvPr/>
          </p:nvSpPr>
          <p:spPr bwMode="auto">
            <a:xfrm>
              <a:off x="1190" y="2250"/>
              <a:ext cx="1615" cy="663"/>
            </a:xfrm>
            <a:custGeom>
              <a:avLst/>
              <a:gdLst>
                <a:gd name="T0" fmla="*/ 5 w 1615"/>
                <a:gd name="T1" fmla="*/ 651 h 663"/>
                <a:gd name="T2" fmla="*/ 47 w 1615"/>
                <a:gd name="T3" fmla="*/ 598 h 663"/>
                <a:gd name="T4" fmla="*/ 90 w 1615"/>
                <a:gd name="T5" fmla="*/ 555 h 663"/>
                <a:gd name="T6" fmla="*/ 218 w 1615"/>
                <a:gd name="T7" fmla="*/ 523 h 663"/>
                <a:gd name="T8" fmla="*/ 239 w 1615"/>
                <a:gd name="T9" fmla="*/ 385 h 663"/>
                <a:gd name="T10" fmla="*/ 271 w 1615"/>
                <a:gd name="T11" fmla="*/ 374 h 663"/>
                <a:gd name="T12" fmla="*/ 346 w 1615"/>
                <a:gd name="T13" fmla="*/ 363 h 663"/>
                <a:gd name="T14" fmla="*/ 389 w 1615"/>
                <a:gd name="T15" fmla="*/ 321 h 663"/>
                <a:gd name="T16" fmla="*/ 506 w 1615"/>
                <a:gd name="T17" fmla="*/ 267 h 663"/>
                <a:gd name="T18" fmla="*/ 485 w 1615"/>
                <a:gd name="T19" fmla="*/ 193 h 663"/>
                <a:gd name="T20" fmla="*/ 421 w 1615"/>
                <a:gd name="T21" fmla="*/ 203 h 663"/>
                <a:gd name="T22" fmla="*/ 442 w 1615"/>
                <a:gd name="T23" fmla="*/ 342 h 663"/>
                <a:gd name="T24" fmla="*/ 506 w 1615"/>
                <a:gd name="T25" fmla="*/ 363 h 663"/>
                <a:gd name="T26" fmla="*/ 581 w 1615"/>
                <a:gd name="T27" fmla="*/ 353 h 663"/>
                <a:gd name="T28" fmla="*/ 602 w 1615"/>
                <a:gd name="T29" fmla="*/ 321 h 663"/>
                <a:gd name="T30" fmla="*/ 634 w 1615"/>
                <a:gd name="T31" fmla="*/ 310 h 663"/>
                <a:gd name="T32" fmla="*/ 623 w 1615"/>
                <a:gd name="T33" fmla="*/ 171 h 663"/>
                <a:gd name="T34" fmla="*/ 581 w 1615"/>
                <a:gd name="T35" fmla="*/ 161 h 663"/>
                <a:gd name="T36" fmla="*/ 485 w 1615"/>
                <a:gd name="T37" fmla="*/ 129 h 663"/>
                <a:gd name="T38" fmla="*/ 410 w 1615"/>
                <a:gd name="T39" fmla="*/ 139 h 663"/>
                <a:gd name="T40" fmla="*/ 485 w 1615"/>
                <a:gd name="T41" fmla="*/ 289 h 663"/>
                <a:gd name="T42" fmla="*/ 549 w 1615"/>
                <a:gd name="T43" fmla="*/ 299 h 663"/>
                <a:gd name="T44" fmla="*/ 655 w 1615"/>
                <a:gd name="T45" fmla="*/ 289 h 663"/>
                <a:gd name="T46" fmla="*/ 687 w 1615"/>
                <a:gd name="T47" fmla="*/ 278 h 663"/>
                <a:gd name="T48" fmla="*/ 709 w 1615"/>
                <a:gd name="T49" fmla="*/ 193 h 663"/>
                <a:gd name="T50" fmla="*/ 613 w 1615"/>
                <a:gd name="T51" fmla="*/ 22 h 663"/>
                <a:gd name="T52" fmla="*/ 591 w 1615"/>
                <a:gd name="T53" fmla="*/ 150 h 663"/>
                <a:gd name="T54" fmla="*/ 634 w 1615"/>
                <a:gd name="T55" fmla="*/ 161 h 663"/>
                <a:gd name="T56" fmla="*/ 677 w 1615"/>
                <a:gd name="T57" fmla="*/ 161 h 663"/>
                <a:gd name="T58" fmla="*/ 762 w 1615"/>
                <a:gd name="T59" fmla="*/ 150 h 663"/>
                <a:gd name="T60" fmla="*/ 837 w 1615"/>
                <a:gd name="T61" fmla="*/ 129 h 663"/>
                <a:gd name="T62" fmla="*/ 901 w 1615"/>
                <a:gd name="T63" fmla="*/ 171 h 663"/>
                <a:gd name="T64" fmla="*/ 975 w 1615"/>
                <a:gd name="T65" fmla="*/ 171 h 663"/>
                <a:gd name="T66" fmla="*/ 1039 w 1615"/>
                <a:gd name="T67" fmla="*/ 214 h 663"/>
                <a:gd name="T68" fmla="*/ 1050 w 1615"/>
                <a:gd name="T69" fmla="*/ 150 h 663"/>
                <a:gd name="T70" fmla="*/ 1519 w 1615"/>
                <a:gd name="T71" fmla="*/ 150 h 663"/>
                <a:gd name="T72" fmla="*/ 1615 w 1615"/>
                <a:gd name="T73" fmla="*/ 161 h 6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5"/>
                <a:gd name="T112" fmla="*/ 0 h 663"/>
                <a:gd name="T113" fmla="*/ 1615 w 1615"/>
                <a:gd name="T114" fmla="*/ 663 h 6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5" h="663">
                  <a:moveTo>
                    <a:pt x="5" y="651"/>
                  </a:moveTo>
                  <a:cubicBezTo>
                    <a:pt x="83" y="599"/>
                    <a:pt x="0" y="663"/>
                    <a:pt x="47" y="598"/>
                  </a:cubicBezTo>
                  <a:cubicBezTo>
                    <a:pt x="58" y="581"/>
                    <a:pt x="90" y="555"/>
                    <a:pt x="90" y="555"/>
                  </a:cubicBezTo>
                  <a:cubicBezTo>
                    <a:pt x="116" y="477"/>
                    <a:pt x="153" y="502"/>
                    <a:pt x="218" y="523"/>
                  </a:cubicBezTo>
                  <a:cubicBezTo>
                    <a:pt x="229" y="477"/>
                    <a:pt x="221" y="428"/>
                    <a:pt x="239" y="385"/>
                  </a:cubicBezTo>
                  <a:cubicBezTo>
                    <a:pt x="243" y="374"/>
                    <a:pt x="259" y="376"/>
                    <a:pt x="271" y="374"/>
                  </a:cubicBezTo>
                  <a:cubicBezTo>
                    <a:pt x="295" y="368"/>
                    <a:pt x="321" y="366"/>
                    <a:pt x="346" y="363"/>
                  </a:cubicBezTo>
                  <a:cubicBezTo>
                    <a:pt x="365" y="307"/>
                    <a:pt x="341" y="347"/>
                    <a:pt x="389" y="321"/>
                  </a:cubicBezTo>
                  <a:cubicBezTo>
                    <a:pt x="495" y="262"/>
                    <a:pt x="408" y="287"/>
                    <a:pt x="506" y="267"/>
                  </a:cubicBezTo>
                  <a:cubicBezTo>
                    <a:pt x="499" y="242"/>
                    <a:pt x="505" y="208"/>
                    <a:pt x="485" y="193"/>
                  </a:cubicBezTo>
                  <a:cubicBezTo>
                    <a:pt x="467" y="180"/>
                    <a:pt x="426" y="182"/>
                    <a:pt x="421" y="203"/>
                  </a:cubicBezTo>
                  <a:cubicBezTo>
                    <a:pt x="408" y="248"/>
                    <a:pt x="420" y="300"/>
                    <a:pt x="442" y="342"/>
                  </a:cubicBezTo>
                  <a:cubicBezTo>
                    <a:pt x="452" y="361"/>
                    <a:pt x="506" y="363"/>
                    <a:pt x="506" y="363"/>
                  </a:cubicBezTo>
                  <a:cubicBezTo>
                    <a:pt x="531" y="359"/>
                    <a:pt x="557" y="363"/>
                    <a:pt x="581" y="353"/>
                  </a:cubicBezTo>
                  <a:cubicBezTo>
                    <a:pt x="592" y="347"/>
                    <a:pt x="592" y="329"/>
                    <a:pt x="602" y="321"/>
                  </a:cubicBezTo>
                  <a:cubicBezTo>
                    <a:pt x="610" y="313"/>
                    <a:pt x="623" y="313"/>
                    <a:pt x="634" y="310"/>
                  </a:cubicBezTo>
                  <a:cubicBezTo>
                    <a:pt x="630" y="263"/>
                    <a:pt x="638" y="214"/>
                    <a:pt x="623" y="171"/>
                  </a:cubicBezTo>
                  <a:cubicBezTo>
                    <a:pt x="618" y="157"/>
                    <a:pt x="594" y="166"/>
                    <a:pt x="581" y="161"/>
                  </a:cubicBezTo>
                  <a:cubicBezTo>
                    <a:pt x="485" y="119"/>
                    <a:pt x="638" y="152"/>
                    <a:pt x="485" y="129"/>
                  </a:cubicBezTo>
                  <a:cubicBezTo>
                    <a:pt x="460" y="132"/>
                    <a:pt x="423" y="117"/>
                    <a:pt x="410" y="139"/>
                  </a:cubicBezTo>
                  <a:cubicBezTo>
                    <a:pt x="378" y="191"/>
                    <a:pt x="435" y="272"/>
                    <a:pt x="485" y="289"/>
                  </a:cubicBezTo>
                  <a:cubicBezTo>
                    <a:pt x="505" y="295"/>
                    <a:pt x="527" y="295"/>
                    <a:pt x="549" y="299"/>
                  </a:cubicBezTo>
                  <a:cubicBezTo>
                    <a:pt x="584" y="295"/>
                    <a:pt x="619" y="294"/>
                    <a:pt x="655" y="289"/>
                  </a:cubicBezTo>
                  <a:cubicBezTo>
                    <a:pt x="666" y="287"/>
                    <a:pt x="680" y="287"/>
                    <a:pt x="687" y="278"/>
                  </a:cubicBezTo>
                  <a:cubicBezTo>
                    <a:pt x="703" y="253"/>
                    <a:pt x="699" y="220"/>
                    <a:pt x="709" y="193"/>
                  </a:cubicBezTo>
                  <a:cubicBezTo>
                    <a:pt x="698" y="41"/>
                    <a:pt x="740" y="0"/>
                    <a:pt x="613" y="22"/>
                  </a:cubicBezTo>
                  <a:cubicBezTo>
                    <a:pt x="579" y="53"/>
                    <a:pt x="561" y="102"/>
                    <a:pt x="591" y="150"/>
                  </a:cubicBezTo>
                  <a:cubicBezTo>
                    <a:pt x="598" y="162"/>
                    <a:pt x="619" y="157"/>
                    <a:pt x="634" y="161"/>
                  </a:cubicBezTo>
                  <a:cubicBezTo>
                    <a:pt x="684" y="108"/>
                    <a:pt x="625" y="155"/>
                    <a:pt x="677" y="161"/>
                  </a:cubicBezTo>
                  <a:cubicBezTo>
                    <a:pt x="705" y="163"/>
                    <a:pt x="733" y="153"/>
                    <a:pt x="762" y="150"/>
                  </a:cubicBezTo>
                  <a:cubicBezTo>
                    <a:pt x="787" y="111"/>
                    <a:pt x="778" y="102"/>
                    <a:pt x="837" y="129"/>
                  </a:cubicBezTo>
                  <a:cubicBezTo>
                    <a:pt x="860" y="139"/>
                    <a:pt x="901" y="171"/>
                    <a:pt x="901" y="171"/>
                  </a:cubicBezTo>
                  <a:cubicBezTo>
                    <a:pt x="936" y="162"/>
                    <a:pt x="943" y="153"/>
                    <a:pt x="975" y="171"/>
                  </a:cubicBezTo>
                  <a:cubicBezTo>
                    <a:pt x="997" y="183"/>
                    <a:pt x="1039" y="214"/>
                    <a:pt x="1039" y="214"/>
                  </a:cubicBezTo>
                  <a:cubicBezTo>
                    <a:pt x="1042" y="192"/>
                    <a:pt x="1029" y="157"/>
                    <a:pt x="1050" y="150"/>
                  </a:cubicBezTo>
                  <a:cubicBezTo>
                    <a:pt x="1113" y="125"/>
                    <a:pt x="1509" y="149"/>
                    <a:pt x="1519" y="150"/>
                  </a:cubicBezTo>
                  <a:cubicBezTo>
                    <a:pt x="1551" y="153"/>
                    <a:pt x="1615" y="161"/>
                    <a:pt x="1615" y="161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7" name="Freeform 17"/>
            <p:cNvSpPr>
              <a:spLocks/>
            </p:cNvSpPr>
            <p:nvPr/>
          </p:nvSpPr>
          <p:spPr bwMode="auto">
            <a:xfrm>
              <a:off x="855" y="267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8" name="Freeform 18"/>
            <p:cNvSpPr>
              <a:spLocks/>
            </p:cNvSpPr>
            <p:nvPr/>
          </p:nvSpPr>
          <p:spPr bwMode="auto">
            <a:xfrm>
              <a:off x="2496" y="1344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9" name="Freeform 19"/>
            <p:cNvSpPr>
              <a:spLocks/>
            </p:cNvSpPr>
            <p:nvPr/>
          </p:nvSpPr>
          <p:spPr bwMode="auto">
            <a:xfrm>
              <a:off x="576" y="2016"/>
              <a:ext cx="963" cy="930"/>
            </a:xfrm>
            <a:custGeom>
              <a:avLst/>
              <a:gdLst>
                <a:gd name="T0" fmla="*/ 222 w 963"/>
                <a:gd name="T1" fmla="*/ 693 h 930"/>
                <a:gd name="T2" fmla="*/ 116 w 963"/>
                <a:gd name="T3" fmla="*/ 661 h 930"/>
                <a:gd name="T4" fmla="*/ 73 w 963"/>
                <a:gd name="T5" fmla="*/ 618 h 930"/>
                <a:gd name="T6" fmla="*/ 94 w 963"/>
                <a:gd name="T7" fmla="*/ 384 h 930"/>
                <a:gd name="T8" fmla="*/ 169 w 963"/>
                <a:gd name="T9" fmla="*/ 138 h 930"/>
                <a:gd name="T10" fmla="*/ 201 w 963"/>
                <a:gd name="T11" fmla="*/ 160 h 930"/>
                <a:gd name="T12" fmla="*/ 233 w 963"/>
                <a:gd name="T13" fmla="*/ 128 h 930"/>
                <a:gd name="T14" fmla="*/ 276 w 963"/>
                <a:gd name="T15" fmla="*/ 96 h 930"/>
                <a:gd name="T16" fmla="*/ 308 w 963"/>
                <a:gd name="T17" fmla="*/ 53 h 930"/>
                <a:gd name="T18" fmla="*/ 425 w 963"/>
                <a:gd name="T19" fmla="*/ 0 h 930"/>
                <a:gd name="T20" fmla="*/ 500 w 963"/>
                <a:gd name="T21" fmla="*/ 53 h 930"/>
                <a:gd name="T22" fmla="*/ 532 w 963"/>
                <a:gd name="T23" fmla="*/ 213 h 930"/>
                <a:gd name="T24" fmla="*/ 692 w 963"/>
                <a:gd name="T25" fmla="*/ 181 h 930"/>
                <a:gd name="T26" fmla="*/ 713 w 963"/>
                <a:gd name="T27" fmla="*/ 330 h 930"/>
                <a:gd name="T28" fmla="*/ 692 w 963"/>
                <a:gd name="T29" fmla="*/ 352 h 930"/>
                <a:gd name="T30" fmla="*/ 756 w 963"/>
                <a:gd name="T31" fmla="*/ 341 h 930"/>
                <a:gd name="T32" fmla="*/ 916 w 963"/>
                <a:gd name="T33" fmla="*/ 426 h 930"/>
                <a:gd name="T34" fmla="*/ 884 w 963"/>
                <a:gd name="T35" fmla="*/ 608 h 930"/>
                <a:gd name="T36" fmla="*/ 830 w 963"/>
                <a:gd name="T37" fmla="*/ 597 h 930"/>
                <a:gd name="T38" fmla="*/ 852 w 963"/>
                <a:gd name="T39" fmla="*/ 618 h 930"/>
                <a:gd name="T40" fmla="*/ 820 w 963"/>
                <a:gd name="T41" fmla="*/ 725 h 930"/>
                <a:gd name="T42" fmla="*/ 702 w 963"/>
                <a:gd name="T43" fmla="*/ 864 h 930"/>
                <a:gd name="T44" fmla="*/ 638 w 963"/>
                <a:gd name="T45" fmla="*/ 928 h 9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3"/>
                <a:gd name="T70" fmla="*/ 0 h 930"/>
                <a:gd name="T71" fmla="*/ 963 w 963"/>
                <a:gd name="T72" fmla="*/ 930 h 93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3" h="930">
                  <a:moveTo>
                    <a:pt x="222" y="693"/>
                  </a:moveTo>
                  <a:cubicBezTo>
                    <a:pt x="164" y="684"/>
                    <a:pt x="154" y="693"/>
                    <a:pt x="116" y="661"/>
                  </a:cubicBezTo>
                  <a:cubicBezTo>
                    <a:pt x="100" y="647"/>
                    <a:pt x="73" y="618"/>
                    <a:pt x="73" y="618"/>
                  </a:cubicBezTo>
                  <a:cubicBezTo>
                    <a:pt x="58" y="546"/>
                    <a:pt x="0" y="413"/>
                    <a:pt x="94" y="384"/>
                  </a:cubicBezTo>
                  <a:cubicBezTo>
                    <a:pt x="122" y="300"/>
                    <a:pt x="89" y="192"/>
                    <a:pt x="169" y="138"/>
                  </a:cubicBezTo>
                  <a:cubicBezTo>
                    <a:pt x="179" y="145"/>
                    <a:pt x="188" y="161"/>
                    <a:pt x="201" y="160"/>
                  </a:cubicBezTo>
                  <a:cubicBezTo>
                    <a:pt x="215" y="157"/>
                    <a:pt x="221" y="137"/>
                    <a:pt x="233" y="128"/>
                  </a:cubicBezTo>
                  <a:cubicBezTo>
                    <a:pt x="246" y="116"/>
                    <a:pt x="263" y="108"/>
                    <a:pt x="276" y="96"/>
                  </a:cubicBezTo>
                  <a:cubicBezTo>
                    <a:pt x="288" y="83"/>
                    <a:pt x="294" y="64"/>
                    <a:pt x="308" y="53"/>
                  </a:cubicBezTo>
                  <a:cubicBezTo>
                    <a:pt x="343" y="21"/>
                    <a:pt x="380" y="14"/>
                    <a:pt x="425" y="0"/>
                  </a:cubicBezTo>
                  <a:cubicBezTo>
                    <a:pt x="450" y="17"/>
                    <a:pt x="478" y="31"/>
                    <a:pt x="500" y="53"/>
                  </a:cubicBezTo>
                  <a:cubicBezTo>
                    <a:pt x="517" y="70"/>
                    <a:pt x="530" y="204"/>
                    <a:pt x="532" y="213"/>
                  </a:cubicBezTo>
                  <a:cubicBezTo>
                    <a:pt x="554" y="139"/>
                    <a:pt x="620" y="174"/>
                    <a:pt x="692" y="181"/>
                  </a:cubicBezTo>
                  <a:cubicBezTo>
                    <a:pt x="763" y="205"/>
                    <a:pt x="741" y="186"/>
                    <a:pt x="713" y="330"/>
                  </a:cubicBezTo>
                  <a:cubicBezTo>
                    <a:pt x="711" y="339"/>
                    <a:pt x="682" y="349"/>
                    <a:pt x="692" y="352"/>
                  </a:cubicBezTo>
                  <a:cubicBezTo>
                    <a:pt x="712" y="357"/>
                    <a:pt x="734" y="344"/>
                    <a:pt x="756" y="341"/>
                  </a:cubicBezTo>
                  <a:cubicBezTo>
                    <a:pt x="837" y="355"/>
                    <a:pt x="855" y="366"/>
                    <a:pt x="916" y="426"/>
                  </a:cubicBezTo>
                  <a:cubicBezTo>
                    <a:pt x="946" y="488"/>
                    <a:pt x="963" y="580"/>
                    <a:pt x="884" y="608"/>
                  </a:cubicBezTo>
                  <a:cubicBezTo>
                    <a:pt x="866" y="604"/>
                    <a:pt x="847" y="591"/>
                    <a:pt x="830" y="597"/>
                  </a:cubicBezTo>
                  <a:cubicBezTo>
                    <a:pt x="820" y="600"/>
                    <a:pt x="852" y="607"/>
                    <a:pt x="852" y="618"/>
                  </a:cubicBezTo>
                  <a:cubicBezTo>
                    <a:pt x="849" y="655"/>
                    <a:pt x="836" y="691"/>
                    <a:pt x="820" y="725"/>
                  </a:cubicBezTo>
                  <a:cubicBezTo>
                    <a:pt x="796" y="772"/>
                    <a:pt x="738" y="823"/>
                    <a:pt x="702" y="864"/>
                  </a:cubicBezTo>
                  <a:cubicBezTo>
                    <a:pt x="642" y="930"/>
                    <a:pt x="677" y="928"/>
                    <a:pt x="638" y="9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5740" name="Picture 20" descr="proton_ger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2064" y="1536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41" name="Picture 21" descr="proton_ger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1632" y="2352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5719" name="Picture 22" descr="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95400"/>
            <a:ext cx="20574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0" name="Line 23"/>
          <p:cNvSpPr>
            <a:spLocks noChangeShapeType="1"/>
          </p:cNvSpPr>
          <p:nvPr/>
        </p:nvSpPr>
        <p:spPr bwMode="auto">
          <a:xfrm>
            <a:off x="2057400" y="2133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24"/>
          <p:cNvSpPr>
            <a:spLocks noChangeShapeType="1"/>
          </p:cNvSpPr>
          <p:nvPr/>
        </p:nvSpPr>
        <p:spPr bwMode="auto">
          <a:xfrm>
            <a:off x="5181600" y="2133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2" name="Text Box 27"/>
          <p:cNvSpPr txBox="1">
            <a:spLocks noChangeArrowheads="1"/>
          </p:cNvSpPr>
          <p:nvPr/>
        </p:nvSpPr>
        <p:spPr bwMode="auto">
          <a:xfrm>
            <a:off x="0" y="48006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With HERA, we see resolved constituent quarks - still missing the full evolution picture. Small-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partons</a:t>
            </a:r>
            <a:r>
              <a:rPr lang="en-US" dirty="0">
                <a:solidFill>
                  <a:schemeClr val="tx1"/>
                </a:solidFill>
              </a:rPr>
              <a:t> are a universal property of matter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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fundamental physics.</a:t>
            </a:r>
            <a:r>
              <a:rPr lang="en-US" dirty="0">
                <a:solidFill>
                  <a:schemeClr val="tx1"/>
                </a:solidFill>
              </a:rPr>
              <a:t>  Several options for new experiments are under discussion.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3581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~1900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76600" y="3581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~1970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81800" y="3733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D3CEB-4BB8-9E45-88B0-15071833174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Moriond8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017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1143000"/>
            <a:ext cx="2667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My first encounter with Robert came while I was a PhD student on the</a:t>
            </a:r>
            <a:r>
              <a:rPr lang="en-US" dirty="0" smtClean="0">
                <a:solidFill>
                  <a:srgbClr val="FF0000"/>
                </a:solidFill>
              </a:rPr>
              <a:t> TASSO experiment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Robert was asked by Günter Wolf to proof-read my contribution to the 1986 </a:t>
            </a:r>
            <a:r>
              <a:rPr lang="en-US" dirty="0" err="1" smtClean="0">
                <a:solidFill>
                  <a:schemeClr val="tx2"/>
                </a:solidFill>
              </a:rPr>
              <a:t>Moriond</a:t>
            </a:r>
            <a:r>
              <a:rPr lang="en-US" dirty="0" smtClean="0">
                <a:solidFill>
                  <a:schemeClr val="tx2"/>
                </a:solidFill>
              </a:rPr>
              <a:t> proceedings…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D3CEB-4BB8-9E45-88B0-15071833174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 descr="Klanner_Robert_2007-07_rdax_172x2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25" y="0"/>
            <a:ext cx="3051175" cy="406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05000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Robert,</a:t>
            </a:r>
          </a:p>
          <a:p>
            <a:endParaRPr lang="en-US" dirty="0" smtClean="0"/>
          </a:p>
          <a:p>
            <a:r>
              <a:rPr lang="en-US" dirty="0" smtClean="0"/>
              <a:t>Thank you for showing us the way</a:t>
            </a:r>
          </a:p>
          <a:p>
            <a:endParaRPr lang="en-US" dirty="0" smtClean="0"/>
          </a:p>
          <a:p>
            <a:r>
              <a:rPr lang="en-US" dirty="0" smtClean="0"/>
              <a:t>Thank you for all you have done for ZEUS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Thank you for all you have done for</a:t>
            </a:r>
            <a:r>
              <a:rPr lang="en-US" dirty="0" smtClean="0"/>
              <a:t> DESY</a:t>
            </a:r>
          </a:p>
          <a:p>
            <a:endParaRPr lang="en-US" dirty="0" smtClean="0"/>
          </a:p>
          <a:p>
            <a:r>
              <a:rPr lang="en-US" dirty="0" smtClean="0"/>
              <a:t>Thank you for all you have done for particle physics !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And, </a:t>
            </a:r>
            <a:r>
              <a:rPr lang="en-US" dirty="0" smtClean="0">
                <a:solidFill>
                  <a:srgbClr val="FF0000"/>
                </a:solidFill>
              </a:rPr>
              <a:t>enjoy your retirement !!!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ZEUS Calorimeter Design/Construction</a:t>
            </a:r>
            <a:endParaRPr lang="en-US" dirty="0"/>
          </a:p>
        </p:txBody>
      </p:sp>
      <p:pic>
        <p:nvPicPr>
          <p:cNvPr id="9" name="Picture 8" descr="19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586701"/>
            <a:ext cx="4038600" cy="6271300"/>
          </a:xfrm>
          <a:prstGeom prst="rect">
            <a:avLst/>
          </a:prstGeom>
        </p:spPr>
      </p:pic>
      <p:pic>
        <p:nvPicPr>
          <p:cNvPr id="8" name="Picture 7" descr="IMG_30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3924300" cy="2943225"/>
          </a:xfrm>
          <a:prstGeom prst="rect">
            <a:avLst/>
          </a:prstGeom>
        </p:spPr>
      </p:pic>
      <p:pic>
        <p:nvPicPr>
          <p:cNvPr id="11" name="Picture 10" descr="PastedGraphic-2-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1396"/>
            <a:ext cx="4991100" cy="3306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zeus-1990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6080125" cy="3657600"/>
          </a:xfrm>
          <a:prstGeom prst="rect">
            <a:avLst/>
          </a:prstGeom>
        </p:spPr>
      </p:pic>
      <p:pic>
        <p:nvPicPr>
          <p:cNvPr id="8" name="Picture 7" descr="zeus-1990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630700"/>
            <a:ext cx="5764501" cy="422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228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Heart of ZEUS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PastedGraphic-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9567"/>
            <a:ext cx="5892800" cy="3968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19,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91F2D-7426-4945-8D6C-888F0E4AEF1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 descr="sc006b0c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6813550" cy="1978025"/>
          </a:xfrm>
          <a:prstGeom prst="rect">
            <a:avLst/>
          </a:prstGeom>
        </p:spPr>
      </p:pic>
      <p:pic>
        <p:nvPicPr>
          <p:cNvPr id="6" name="Picture 5" descr="sc006b24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400" y="2057400"/>
            <a:ext cx="2571033" cy="3200400"/>
          </a:xfrm>
          <a:prstGeom prst="rect">
            <a:avLst/>
          </a:prstGeom>
        </p:spPr>
      </p:pic>
      <p:pic>
        <p:nvPicPr>
          <p:cNvPr id="7" name="Picture 6" descr="Beamte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76550" y="1981200"/>
            <a:ext cx="5949950" cy="31733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5181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hard to convey this fact: </a:t>
            </a:r>
            <a:r>
              <a:rPr lang="en-US" dirty="0" smtClean="0">
                <a:solidFill>
                  <a:srgbClr val="008000"/>
                </a:solidFill>
              </a:rPr>
              <a:t>development of new detectors and test beam experiments are tremendous fun !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9" name="Picture 8" descr="pipeline.jpg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00000">
            <a:off x="6137021" y="-339980"/>
            <a:ext cx="2667000" cy="3346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F0E2-6F16-174A-BE16-ACE0174D9543}" type="slidenum">
              <a:rPr lang="en-US"/>
              <a:pPr/>
              <a:t>7</a:t>
            </a:fld>
            <a:endParaRPr lang="en-US"/>
          </a:p>
        </p:txBody>
      </p:sp>
      <p:sp>
        <p:nvSpPr>
          <p:cNvPr id="259074" name="Text Box 2"/>
          <p:cNvSpPr txBox="1">
            <a:spLocks noChangeArrowheads="1"/>
          </p:cNvSpPr>
          <p:nvPr/>
        </p:nvSpPr>
        <p:spPr bwMode="auto">
          <a:xfrm>
            <a:off x="152400" y="3581400"/>
            <a:ext cx="4191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HERA: a 6.3km circumference accelerator of electrons and protons. Two experiments </a:t>
            </a:r>
            <a:r>
              <a:rPr lang="en-US" sz="1800" b="0" dirty="0" smtClean="0"/>
              <a:t>observed </a:t>
            </a:r>
            <a:r>
              <a:rPr lang="en-US" sz="1800" b="0" dirty="0"/>
              <a:t>the collisions (H1, ZEUS) + two fixed target experiments (HERMES -  </a:t>
            </a:r>
            <a:r>
              <a:rPr lang="en-US" sz="1800" b="0" dirty="0" err="1"/>
              <a:t>eN</a:t>
            </a:r>
            <a:r>
              <a:rPr lang="en-US" sz="1800" b="0" dirty="0"/>
              <a:t>, HERA-B - </a:t>
            </a:r>
            <a:r>
              <a:rPr lang="en-US" sz="1800" b="0" dirty="0" err="1"/>
              <a:t>pN</a:t>
            </a:r>
            <a:r>
              <a:rPr lang="en-US" sz="1800" b="0" dirty="0"/>
              <a:t>).  Ended </a:t>
            </a:r>
            <a:r>
              <a:rPr lang="en-US" sz="1800" b="0"/>
              <a:t>running </a:t>
            </a:r>
            <a:r>
              <a:rPr lang="en-US" sz="1800" b="0" smtClean="0"/>
              <a:t>30/</a:t>
            </a:r>
            <a:r>
              <a:rPr lang="en-US" sz="1800" b="0" dirty="0"/>
              <a:t>6/07.</a:t>
            </a:r>
            <a:endParaRPr lang="en-US" dirty="0"/>
          </a:p>
        </p:txBody>
      </p:sp>
      <p:pic>
        <p:nvPicPr>
          <p:cNvPr id="259077" name="Picture 5" descr="tunnel_hr_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0"/>
            <a:ext cx="3962400" cy="2417763"/>
          </a:xfrm>
          <a:prstGeom prst="rect">
            <a:avLst/>
          </a:prstGeom>
          <a:noFill/>
        </p:spPr>
      </p:pic>
      <p:pic>
        <p:nvPicPr>
          <p:cNvPr id="259079" name="Picture 7" descr="HERA-Luftbi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4735935" cy="3429000"/>
          </a:xfrm>
          <a:prstGeom prst="rect">
            <a:avLst/>
          </a:prstGeom>
          <a:noFill/>
        </p:spPr>
      </p:pic>
      <p:pic>
        <p:nvPicPr>
          <p:cNvPr id="259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581400"/>
            <a:ext cx="35052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lumi00_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581" y="2590800"/>
            <a:ext cx="4086419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4393-C217-904E-95E0-EFBAAA45D79B}" type="slidenum">
              <a:rPr lang="en-US"/>
              <a:pPr/>
              <a:t>8</a:t>
            </a:fld>
            <a:endParaRPr lang="en-US"/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2590800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chemeClr val="tx1"/>
                </a:solidFill>
              </a:rPr>
              <a:t>HERA Kinematics</a:t>
            </a:r>
            <a:endParaRPr lang="en-GB" sz="2400" b="0">
              <a:solidFill>
                <a:schemeClr val="tx1"/>
              </a:solidFill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0" y="1512888"/>
            <a:ext cx="3338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>
                <a:solidFill>
                  <a:schemeClr val="tx1"/>
                </a:solidFill>
              </a:rPr>
              <a:t>E</a:t>
            </a:r>
            <a:r>
              <a:rPr lang="en-US" sz="2400" b="0" baseline="-25000">
                <a:solidFill>
                  <a:schemeClr val="tx1"/>
                </a:solidFill>
              </a:rPr>
              <a:t>e</a:t>
            </a:r>
            <a:r>
              <a:rPr lang="en-US" sz="2400" b="0">
                <a:solidFill>
                  <a:schemeClr val="tx1"/>
                </a:solidFill>
              </a:rPr>
              <a:t>=27.5 GeV</a:t>
            </a:r>
          </a:p>
          <a:p>
            <a:r>
              <a:rPr lang="en-US" sz="2400" b="0">
                <a:solidFill>
                  <a:schemeClr val="tx1"/>
                </a:solidFill>
              </a:rPr>
              <a:t>E</a:t>
            </a:r>
            <a:r>
              <a:rPr lang="en-US" sz="2400" b="0" baseline="-25000">
                <a:solidFill>
                  <a:schemeClr val="tx1"/>
                </a:solidFill>
              </a:rPr>
              <a:t>P</a:t>
            </a:r>
            <a:r>
              <a:rPr lang="en-US" sz="2400" b="0">
                <a:solidFill>
                  <a:schemeClr val="tx1"/>
                </a:solidFill>
              </a:rPr>
              <a:t>=920 GeV</a:t>
            </a:r>
          </a:p>
          <a:p>
            <a:r>
              <a:rPr lang="en-US" sz="2400" b="0">
                <a:solidFill>
                  <a:schemeClr val="tx1"/>
                </a:solidFill>
              </a:rPr>
              <a:t>s=(k+P)</a:t>
            </a:r>
            <a:r>
              <a:rPr lang="en-US" sz="2400" b="0" baseline="30000">
                <a:solidFill>
                  <a:schemeClr val="tx1"/>
                </a:solidFill>
              </a:rPr>
              <a:t>2</a:t>
            </a:r>
            <a:r>
              <a:rPr lang="en-US" sz="2400" b="0">
                <a:solidFill>
                  <a:schemeClr val="tx1"/>
                </a:solidFill>
              </a:rPr>
              <a:t> = (320 GeV)</a:t>
            </a:r>
            <a:r>
              <a:rPr lang="en-US" sz="2400" b="0" baseline="30000">
                <a:solidFill>
                  <a:schemeClr val="tx1"/>
                </a:solidFill>
              </a:rPr>
              <a:t>2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29385" name="Rectangle 9"/>
          <p:cNvSpPr>
            <a:spLocks noChangeArrowheads="1"/>
          </p:cNvSpPr>
          <p:nvPr/>
        </p:nvSpPr>
        <p:spPr bwMode="auto">
          <a:xfrm>
            <a:off x="8001000" y="327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27050" y="4191000"/>
          <a:ext cx="2133600" cy="736600"/>
        </p:xfrm>
        <a:graphic>
          <a:graphicData uri="http://schemas.openxmlformats.org/presentationml/2006/ole">
            <p:oleObj spid="_x0000_s148482" name="Equation" r:id="rId4" imgW="2133600" imgH="736600" progId="Equation.3">
              <p:embed/>
            </p:oleObj>
          </a:graphicData>
        </a:graphic>
      </p:graphicFrame>
      <p:sp>
        <p:nvSpPr>
          <p:cNvPr id="229402" name="Rectangle 26"/>
          <p:cNvSpPr>
            <a:spLocks noChangeArrowheads="1"/>
          </p:cNvSpPr>
          <p:nvPr/>
        </p:nvSpPr>
        <p:spPr bwMode="auto">
          <a:xfrm>
            <a:off x="0" y="3429000"/>
            <a:ext cx="3179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sym typeface="Symbol" charset="2"/>
              </a:rPr>
              <a:t>Transverse distance scale:</a:t>
            </a:r>
          </a:p>
        </p:txBody>
      </p:sp>
      <p:pic>
        <p:nvPicPr>
          <p:cNvPr id="229414" name="Picture 38" descr="aufloesung_rutherford_hera_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438400"/>
            <a:ext cx="5424488" cy="3670300"/>
          </a:xfrm>
          <a:prstGeom prst="rect">
            <a:avLst/>
          </a:prstGeom>
          <a:noFill/>
        </p:spPr>
      </p:pic>
      <p:pic>
        <p:nvPicPr>
          <p:cNvPr id="229415" name="Picture 39" descr="e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0"/>
            <a:ext cx="3048000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19, 2010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Klanner Festkolloquium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FFF7-F534-544B-97F8-FFDE325A1D6E}" type="slidenum">
              <a:rPr lang="en-US"/>
              <a:pPr/>
              <a:t>9</a:t>
            </a:fld>
            <a:endParaRPr lang="en-US"/>
          </a:p>
        </p:txBody>
      </p:sp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2827338" y="1066800"/>
            <a:ext cx="3581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917" name="Text Box 13"/>
          <p:cNvSpPr txBox="1">
            <a:spLocks noChangeArrowheads="1"/>
          </p:cNvSpPr>
          <p:nvPr/>
        </p:nvSpPr>
        <p:spPr bwMode="auto">
          <a:xfrm>
            <a:off x="2743200" y="0"/>
            <a:ext cx="3035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</a:t>
            </a:r>
            <a:r>
              <a:rPr lang="en-US" sz="2400" dirty="0" smtClean="0">
                <a:solidFill>
                  <a:schemeClr val="tx1"/>
                </a:solidFill>
              </a:rPr>
              <a:t> structure </a:t>
            </a:r>
            <a:r>
              <a:rPr lang="en-US" sz="2400" dirty="0" smtClean="0">
                <a:solidFill>
                  <a:schemeClr val="tx1"/>
                </a:solidFill>
              </a:rPr>
              <a:t>story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828800"/>
            <a:ext cx="326829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048000" y="914400"/>
            <a:ext cx="3344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McAllister and Hofstadter </a:t>
            </a:r>
            <a:r>
              <a:rPr lang="en-GB" dirty="0" smtClean="0">
                <a:solidFill>
                  <a:srgbClr val="FF0000"/>
                </a:solidFill>
              </a:rPr>
              <a:t>1956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CC0066"/>
                </a:solidFill>
              </a:rPr>
              <a:t>radius of proton 0.7-0.8 fm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R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0" y="2133601"/>
            <a:ext cx="2625595" cy="2286000"/>
          </a:xfrm>
          <a:prstGeom prst="rect">
            <a:avLst/>
          </a:prstGeom>
          <a:noFill/>
        </p:spPr>
      </p:pic>
      <p:pic>
        <p:nvPicPr>
          <p:cNvPr id="15" name="Picture 14" descr="Rutherford+Geig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19600"/>
            <a:ext cx="2127305" cy="174625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990600"/>
            <a:ext cx="2028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Rutherford + Geiger &amp; </a:t>
            </a:r>
            <a:r>
              <a:rPr lang="en-US" dirty="0" smtClean="0">
                <a:solidFill>
                  <a:schemeClr val="tx1"/>
                </a:solidFill>
              </a:rPr>
              <a:t>Marsden 1909</a:t>
            </a:r>
            <a:endParaRPr lang="en-US" dirty="0"/>
          </a:p>
        </p:txBody>
      </p:sp>
      <p:pic>
        <p:nvPicPr>
          <p:cNvPr id="19" name="Picture 18" descr="vol44no1p17-20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2286000"/>
            <a:ext cx="2819400" cy="3933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 Rounded MT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 Rounded MT Bold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10279</TotalTime>
  <Words>1627</Words>
  <Application>Microsoft PowerPoint</Application>
  <PresentationFormat>On-screen Show (4:3)</PresentationFormat>
  <Paragraphs>294</Paragraphs>
  <Slides>38</Slides>
  <Notes>24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Default Design</vt:lpstr>
      <vt:lpstr>Equation</vt:lpstr>
      <vt:lpstr>Microsoft Equation</vt:lpstr>
      <vt:lpstr>The Harvest of HERA A. Caldwell  Max-Planck-Institut f. Physik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Theory of small-x</vt:lpstr>
      <vt:lpstr>Slide 34</vt:lpstr>
      <vt:lpstr>Slide 35</vt:lpstr>
      <vt:lpstr>Slide 36</vt:lpstr>
      <vt:lpstr>Slide 37</vt:lpstr>
      <vt:lpstr>Slide 38</vt:lpstr>
    </vt:vector>
  </TitlesOfParts>
  <Company>Max Planck Institut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Unpolarized Physics Program</dc:title>
  <dc:creator>caldwell</dc:creator>
  <cp:lastModifiedBy>Allen Caldwell</cp:lastModifiedBy>
  <cp:revision>145</cp:revision>
  <dcterms:created xsi:type="dcterms:W3CDTF">2010-10-18T21:32:54Z</dcterms:created>
  <dcterms:modified xsi:type="dcterms:W3CDTF">2010-10-19T22:03:26Z</dcterms:modified>
</cp:coreProperties>
</file>