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54"/>
  </p:notesMasterIdLst>
  <p:handoutMasterIdLst>
    <p:handoutMasterId r:id="rId55"/>
  </p:handoutMasterIdLst>
  <p:sldIdLst>
    <p:sldId id="256" r:id="rId2"/>
    <p:sldId id="257" r:id="rId3"/>
    <p:sldId id="258" r:id="rId4"/>
    <p:sldId id="259" r:id="rId5"/>
    <p:sldId id="260" r:id="rId6"/>
    <p:sldId id="261" r:id="rId7"/>
    <p:sldId id="262" r:id="rId8"/>
    <p:sldId id="263" r:id="rId9"/>
    <p:sldId id="265" r:id="rId10"/>
    <p:sldId id="269" r:id="rId11"/>
    <p:sldId id="270" r:id="rId12"/>
    <p:sldId id="271" r:id="rId13"/>
    <p:sldId id="281" r:id="rId14"/>
    <p:sldId id="282" r:id="rId15"/>
    <p:sldId id="284" r:id="rId16"/>
    <p:sldId id="283" r:id="rId17"/>
    <p:sldId id="317" r:id="rId18"/>
    <p:sldId id="318" r:id="rId19"/>
    <p:sldId id="319" r:id="rId20"/>
    <p:sldId id="287" r:id="rId21"/>
    <p:sldId id="291" r:id="rId22"/>
    <p:sldId id="292" r:id="rId23"/>
    <p:sldId id="320" r:id="rId24"/>
    <p:sldId id="297" r:id="rId25"/>
    <p:sldId id="299" r:id="rId26"/>
    <p:sldId id="321" r:id="rId27"/>
    <p:sldId id="294" r:id="rId28"/>
    <p:sldId id="295" r:id="rId29"/>
    <p:sldId id="296" r:id="rId30"/>
    <p:sldId id="323" r:id="rId31"/>
    <p:sldId id="324" r:id="rId32"/>
    <p:sldId id="327" r:id="rId33"/>
    <p:sldId id="325" r:id="rId34"/>
    <p:sldId id="328" r:id="rId35"/>
    <p:sldId id="326" r:id="rId36"/>
    <p:sldId id="329" r:id="rId37"/>
    <p:sldId id="330" r:id="rId38"/>
    <p:sldId id="331" r:id="rId39"/>
    <p:sldId id="332" r:id="rId40"/>
    <p:sldId id="333" r:id="rId41"/>
    <p:sldId id="334" r:id="rId42"/>
    <p:sldId id="335" r:id="rId43"/>
    <p:sldId id="336" r:id="rId44"/>
    <p:sldId id="337" r:id="rId45"/>
    <p:sldId id="338" r:id="rId46"/>
    <p:sldId id="264" r:id="rId47"/>
    <p:sldId id="266" r:id="rId48"/>
    <p:sldId id="267" r:id="rId49"/>
    <p:sldId id="268" r:id="rId50"/>
    <p:sldId id="339" r:id="rId51"/>
    <p:sldId id="340" r:id="rId52"/>
    <p:sldId id="341" r:id="rId5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C97"/>
    <a:srgbClr val="003087"/>
    <a:srgbClr val="50504E"/>
    <a:srgbClr val="4E4E4E"/>
    <a:srgbClr val="404040"/>
    <a:srgbClr val="63666A"/>
    <a:srgbClr val="99D6EA"/>
    <a:srgbClr val="505050"/>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44" autoAdjust="0"/>
    <p:restoredTop sz="50000" autoAdjust="0"/>
  </p:normalViewPr>
  <p:slideViewPr>
    <p:cSldViewPr snapToGrid="0" snapToObjects="1" showGuides="1">
      <p:cViewPr varScale="1">
        <p:scale>
          <a:sx n="131" d="100"/>
          <a:sy n="131" d="100"/>
        </p:scale>
        <p:origin x="744" y="114"/>
      </p:cViewPr>
      <p:guideLst>
        <p:guide orient="horz" pos="2184"/>
        <p:guide pos="2880"/>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image" Target="../media/image1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5/6/2021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5/6/2021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normAutofit/>
          </a:bodyPr>
          <a:lstStyle>
            <a:lvl1pPr>
              <a:defRPr sz="2400">
                <a:solidFill>
                  <a:srgbClr val="505050"/>
                </a:solidFill>
              </a:defRPr>
            </a:lvl1pPr>
            <a:lvl2pPr>
              <a:defRPr sz="2200">
                <a:solidFill>
                  <a:srgbClr val="0070C0"/>
                </a:solidFill>
              </a:defRPr>
            </a:lvl2pPr>
            <a:lvl3pPr>
              <a:defRPr sz="2000">
                <a:solidFill>
                  <a:srgbClr val="505050"/>
                </a:solidFill>
              </a:defRPr>
            </a:lvl3pPr>
            <a:lvl4pPr>
              <a:defRPr sz="1800">
                <a:solidFill>
                  <a:srgbClr val="0070C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26636811-3293-904F-9F45-299946D46AE6}"/>
              </a:ext>
            </a:extLst>
          </p:cNvPr>
          <p:cNvSpPr>
            <a:spLocks noGrp="1"/>
          </p:cNvSpPr>
          <p:nvPr>
            <p:ph type="title"/>
          </p:nvPr>
        </p:nvSpPr>
        <p:spPr>
          <a:xfrm>
            <a:off x="628650" y="365125"/>
            <a:ext cx="7886700" cy="1325563"/>
          </a:xfrm>
          <a:prstGeom prst="rect">
            <a:avLst/>
          </a:prstGeom>
        </p:spPr>
        <p:txBody>
          <a:bodyPr/>
          <a:lstStyle>
            <a:lvl1pPr>
              <a:defRPr sz="2400"/>
            </a:lvl1pPr>
          </a:lstStyle>
          <a:p>
            <a:r>
              <a:rPr lang="en-US" dirty="0"/>
              <a:t>Click to edit Master title style</a:t>
            </a:r>
          </a:p>
        </p:txBody>
      </p:sp>
      <p:sp>
        <p:nvSpPr>
          <p:cNvPr id="3" name="Date Placeholder 2">
            <a:extLst>
              <a:ext uri="{FF2B5EF4-FFF2-40B4-BE49-F238E27FC236}">
                <a16:creationId xmlns:a16="http://schemas.microsoft.com/office/drawing/2014/main" id="{5D1914D7-43CA-F54B-84AD-9D975C0FA9E5}"/>
              </a:ext>
            </a:extLst>
          </p:cNvPr>
          <p:cNvSpPr>
            <a:spLocks noGrp="1"/>
          </p:cNvSpPr>
          <p:nvPr>
            <p:ph type="dt" sz="half" idx="10"/>
          </p:nvPr>
        </p:nvSpPr>
        <p:spPr/>
        <p:txBody>
          <a:bodyPr/>
          <a:lstStyle/>
          <a:p>
            <a:pPr>
              <a:defRPr/>
            </a:pPr>
            <a:r>
              <a:rPr lang="en-US"/>
              <a:t>5/4/21</a:t>
            </a:r>
            <a:endParaRPr lang="en-US" dirty="0"/>
          </a:p>
        </p:txBody>
      </p:sp>
      <p:sp>
        <p:nvSpPr>
          <p:cNvPr id="4" name="Footer Placeholder 3">
            <a:extLst>
              <a:ext uri="{FF2B5EF4-FFF2-40B4-BE49-F238E27FC236}">
                <a16:creationId xmlns:a16="http://schemas.microsoft.com/office/drawing/2014/main" id="{C76B3688-EE64-2149-A896-CA73BA80F54B}"/>
              </a:ext>
            </a:extLst>
          </p:cNvPr>
          <p:cNvSpPr>
            <a:spLocks noGrp="1"/>
          </p:cNvSpPr>
          <p:nvPr>
            <p:ph type="ftr" sz="quarter" idx="11"/>
          </p:nvPr>
        </p:nvSpPr>
        <p:spPr/>
        <p:txBody>
          <a:bodyPr/>
          <a:lstStyle/>
          <a:p>
            <a:pPr>
              <a:defRPr/>
            </a:pPr>
            <a:r>
              <a:rPr lang="en-US"/>
              <a:t>First results from Muon g-2 </a:t>
            </a:r>
            <a:endParaRPr lang="en-US" b="1" dirty="0"/>
          </a:p>
        </p:txBody>
      </p:sp>
      <p:sp>
        <p:nvSpPr>
          <p:cNvPr id="5" name="Slide Number Placeholder 4">
            <a:extLst>
              <a:ext uri="{FF2B5EF4-FFF2-40B4-BE49-F238E27FC236}">
                <a16:creationId xmlns:a16="http://schemas.microsoft.com/office/drawing/2014/main" id="{0A3D0FEB-34F2-9444-B55D-E6E4EA8A9BB5}"/>
              </a:ext>
            </a:extLst>
          </p:cNvPr>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normAutofit/>
          </a:bodyPr>
          <a:lstStyle>
            <a:lvl1pPr>
              <a:defRPr sz="2400">
                <a:solidFill>
                  <a:srgbClr val="404040"/>
                </a:solidFill>
              </a:defRPr>
            </a:lvl1pPr>
            <a:lvl2pPr>
              <a:defRPr sz="2200">
                <a:solidFill>
                  <a:schemeClr val="tx1"/>
                </a:solidFill>
              </a:defRPr>
            </a:lvl2pPr>
            <a:lvl3pPr>
              <a:defRPr sz="2000">
                <a:solidFill>
                  <a:srgbClr val="404040"/>
                </a:solidFill>
              </a:defRPr>
            </a:lvl3pPr>
            <a:lvl4pPr>
              <a:defRPr sz="1800">
                <a:solidFill>
                  <a:srgbClr val="004C97"/>
                </a:solidFill>
              </a:defRPr>
            </a:lvl4pPr>
            <a:lvl5pPr marL="2057400" indent="-228600">
              <a:buFont typeface="Arial"/>
              <a:buChar char="•"/>
              <a:defRPr sz="1800">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50013" y="6515100"/>
            <a:ext cx="1076325" cy="241300"/>
          </a:xfrm>
        </p:spPr>
        <p:txBody>
          <a:bodyPr/>
          <a:lstStyle>
            <a:lvl1pPr>
              <a:defRPr sz="1400" smtClean="0">
                <a:solidFill>
                  <a:srgbClr val="004C97"/>
                </a:solidFill>
              </a:defRPr>
            </a:lvl1pPr>
          </a:lstStyle>
          <a:p>
            <a:pPr>
              <a:defRPr/>
            </a:pPr>
            <a:r>
              <a:rPr lang="en-US"/>
              <a:t>5/4/21</a:t>
            </a:r>
            <a:endParaRPr lang="en-US" dirty="0"/>
          </a:p>
        </p:txBody>
      </p:sp>
      <p:sp>
        <p:nvSpPr>
          <p:cNvPr id="5" name="Footer Placeholder 4"/>
          <p:cNvSpPr>
            <a:spLocks noGrp="1"/>
          </p:cNvSpPr>
          <p:nvPr>
            <p:ph type="ftr" sz="quarter" idx="11"/>
          </p:nvPr>
        </p:nvSpPr>
        <p:spPr>
          <a:xfrm>
            <a:off x="1090613" y="6515100"/>
            <a:ext cx="5373687" cy="241300"/>
          </a:xfrm>
        </p:spPr>
        <p:txBody>
          <a:bodyPr/>
          <a:lstStyle>
            <a:lvl1pPr>
              <a:defRPr sz="1400" dirty="0" smtClean="0">
                <a:solidFill>
                  <a:srgbClr val="004C97"/>
                </a:solidFill>
              </a:defRPr>
            </a:lvl1pPr>
          </a:lstStyle>
          <a:p>
            <a:pPr>
              <a:defRPr/>
            </a:pPr>
            <a:r>
              <a:rPr lang="en-US"/>
              <a:t>First results from Muon g-2 </a:t>
            </a:r>
            <a:endParaRPr lang="en-US" b="1" dirty="0"/>
          </a:p>
        </p:txBody>
      </p:sp>
      <p:sp>
        <p:nvSpPr>
          <p:cNvPr id="6" name="Slide Number Placeholder 5"/>
          <p:cNvSpPr>
            <a:spLocks noGrp="1"/>
          </p:cNvSpPr>
          <p:nvPr>
            <p:ph type="sldNum" sz="quarter" idx="12"/>
          </p:nvPr>
        </p:nvSpPr>
        <p:spPr>
          <a:xfrm>
            <a:off x="228600" y="6515100"/>
            <a:ext cx="757238" cy="241300"/>
          </a:xfrm>
        </p:spPr>
        <p:txBody>
          <a:bodyPr/>
          <a:lstStyle>
            <a:lvl1pPr>
              <a:defRPr sz="1400" smtClean="0">
                <a:solidFill>
                  <a:srgbClr val="004C97"/>
                </a:solidFill>
              </a:defRPr>
            </a:lvl1pPr>
          </a:lstStyle>
          <a:p>
            <a:pPr>
              <a:defRPr/>
            </a:pPr>
            <a:fld id="{451BCF68-52EF-A147-AF4D-24E554BE1E9F}" type="slidenum">
              <a:rPr lang="en-US" smtClean="0"/>
              <a:pPr>
                <a:defRPr/>
              </a:pPr>
              <a:t>‹#›</a:t>
            </a:fld>
            <a:r>
              <a:rPr lang="bg-BG" dirty="0"/>
              <a:t>/58</a:t>
            </a:r>
            <a:endParaRPr lang="en-US" dirty="0"/>
          </a:p>
        </p:txBody>
      </p:sp>
      <p:sp>
        <p:nvSpPr>
          <p:cNvPr id="9" name="Footer Placeholder 4"/>
          <p:cNvSpPr txBox="1">
            <a:spLocks/>
          </p:cNvSpPr>
          <p:nvPr userDrawn="1"/>
        </p:nvSpPr>
        <p:spPr>
          <a:xfrm>
            <a:off x="7902045" y="6489700"/>
            <a:ext cx="1804987" cy="241300"/>
          </a:xfrm>
          <a:prstGeom prst="rect">
            <a:avLst/>
          </a:prstGeom>
        </p:spPr>
        <p:txBody>
          <a:bodyPr lIns="0" tIns="0" rIns="0" bIns="0" anchor="t" anchorCtr="0"/>
          <a:lstStyle>
            <a:defPPr>
              <a:defRPr lang="en-US"/>
            </a:defPPr>
            <a:lvl1pPr marL="0" algn="l" defTabSz="457200" rtl="0" fontAlgn="base">
              <a:spcBef>
                <a:spcPct val="0"/>
              </a:spcBef>
              <a:spcAft>
                <a:spcPct val="0"/>
              </a:spcAft>
              <a:defRPr sz="1400" kern="1200" dirty="0" smtClean="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a:defRPr/>
            </a:pPr>
            <a:r>
              <a:rPr lang="en-US" sz="900" b="0" dirty="0"/>
              <a:t>50</a:t>
            </a:r>
            <a:r>
              <a:rPr lang="en-US" sz="900" b="0" baseline="0" dirty="0"/>
              <a:t> Years of Discovery</a:t>
            </a:r>
            <a:endParaRPr lang="en-US" sz="900" b="1" dirty="0"/>
          </a:p>
        </p:txBody>
      </p:sp>
    </p:spTree>
    <p:extLst>
      <p:ext uri="{BB962C8B-B14F-4D97-AF65-F5344CB8AC3E}">
        <p14:creationId xmlns:p14="http://schemas.microsoft.com/office/powerpoint/2010/main" val="4985427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215900" y="6549573"/>
            <a:ext cx="1196295" cy="237285"/>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5/4/21</a:t>
            </a:r>
            <a:endParaRPr lang="en-US" dirty="0"/>
          </a:p>
        </p:txBody>
      </p:sp>
      <p:sp>
        <p:nvSpPr>
          <p:cNvPr id="15" name="Footer Placeholder 4"/>
          <p:cNvSpPr>
            <a:spLocks noGrp="1"/>
          </p:cNvSpPr>
          <p:nvPr>
            <p:ph type="ftr" sz="quarter" idx="3"/>
          </p:nvPr>
        </p:nvSpPr>
        <p:spPr>
          <a:xfrm>
            <a:off x="1530602" y="6549573"/>
            <a:ext cx="62603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a:t>First results from Muon g-2 </a:t>
            </a:r>
            <a:endParaRPr lang="en-US" b="1" dirty="0"/>
          </a:p>
        </p:txBody>
      </p:sp>
      <p:sp>
        <p:nvSpPr>
          <p:cNvPr id="16" name="Slide Number Placeholder 5"/>
          <p:cNvSpPr>
            <a:spLocks noGrp="1"/>
          </p:cNvSpPr>
          <p:nvPr>
            <p:ph type="sldNum" sz="quarter" idx="4"/>
          </p:nvPr>
        </p:nvSpPr>
        <p:spPr>
          <a:xfrm>
            <a:off x="8602242" y="654957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20" r:id="rId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75.gif"/><Relationship Id="rId5" Type="http://schemas.openxmlformats.org/officeDocument/2006/relationships/image" Target="../media/image74.gif"/><Relationship Id="rId4" Type="http://schemas.openxmlformats.org/officeDocument/2006/relationships/image" Target="../media/image73.emf"/></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18" Type="http://schemas.openxmlformats.org/officeDocument/2006/relationships/image" Target="../media/image109.pn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17" Type="http://schemas.openxmlformats.org/officeDocument/2006/relationships/image" Target="../media/image108.png"/><Relationship Id="rId2" Type="http://schemas.openxmlformats.org/officeDocument/2006/relationships/image" Target="../media/image93.png"/><Relationship Id="rId16"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5" Type="http://schemas.openxmlformats.org/officeDocument/2006/relationships/image" Target="../media/image106.jpeg"/><Relationship Id="rId10" Type="http://schemas.openxmlformats.org/officeDocument/2006/relationships/image" Target="../media/image101.jpeg"/><Relationship Id="rId19" Type="http://schemas.openxmlformats.org/officeDocument/2006/relationships/image" Target="../media/image110.jpe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22.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3.png"/><Relationship Id="rId5" Type="http://schemas.openxmlformats.org/officeDocument/2006/relationships/image" Target="../media/image111.e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image" Target="../media/image115.tiff"/><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emf"/></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2.wmf"/><Relationship Id="rId1" Type="http://schemas.openxmlformats.org/officeDocument/2006/relationships/slideLayout" Target="../slideLayouts/slideLayout3.xml"/><Relationship Id="rId4" Type="http://schemas.openxmlformats.org/officeDocument/2006/relationships/image" Target="../media/image121.emf"/></Relationships>
</file>

<file path=ppt/slides/_rels/slide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emf"/><Relationship Id="rId1" Type="http://schemas.openxmlformats.org/officeDocument/2006/relationships/slideLayout" Target="../slideLayouts/slideLayout3.xml"/><Relationship Id="rId5" Type="http://schemas.openxmlformats.org/officeDocument/2006/relationships/image" Target="../media/image125.gif"/><Relationship Id="rId4" Type="http://schemas.openxmlformats.org/officeDocument/2006/relationships/image" Target="../media/image124.png"/></Relationships>
</file>

<file path=ppt/slides/_rels/slide2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7.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132.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8" Type="http://schemas.openxmlformats.org/officeDocument/2006/relationships/image" Target="../media/image134.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133.emf"/><Relationship Id="rId5" Type="http://schemas.openxmlformats.org/officeDocument/2006/relationships/oleObject" Target="../embeddings/oleObject5.bin"/><Relationship Id="rId4" Type="http://schemas.openxmlformats.org/officeDocument/2006/relationships/image" Target="../media/image13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3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4.png"/><Relationship Id="rId7" Type="http://schemas.openxmlformats.org/officeDocument/2006/relationships/image" Target="../media/image146.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45.png"/><Relationship Id="rId5" Type="http://schemas.openxmlformats.org/officeDocument/2006/relationships/image" Target="../media/image132.emf"/><Relationship Id="rId4" Type="http://schemas.openxmlformats.org/officeDocument/2006/relationships/oleObject" Target="../embeddings/oleObject4.bin"/><Relationship Id="rId9" Type="http://schemas.openxmlformats.org/officeDocument/2006/relationships/image" Target="../media/image148.png"/></Relationships>
</file>

<file path=ppt/slides/_rels/slide3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75.gif"/><Relationship Id="rId5" Type="http://schemas.openxmlformats.org/officeDocument/2006/relationships/image" Target="../media/image74.gif"/><Relationship Id="rId4" Type="http://schemas.openxmlformats.org/officeDocument/2006/relationships/image" Target="../media/image73.emf"/></Relationships>
</file>

<file path=ppt/slides/_rels/slide3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3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18" Type="http://schemas.openxmlformats.org/officeDocument/2006/relationships/image" Target="../media/image38.png"/><Relationship Id="rId3" Type="http://schemas.openxmlformats.org/officeDocument/2006/relationships/image" Target="../media/image6.jpe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image" Target="../media/image37.png"/><Relationship Id="rId2" Type="http://schemas.openxmlformats.org/officeDocument/2006/relationships/slideLayout" Target="../slideLayouts/slideLayout2.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tags" Target="../tags/tag1.xml"/><Relationship Id="rId6" Type="http://schemas.openxmlformats.org/officeDocument/2006/relationships/image" Target="../media/image16.png"/><Relationship Id="rId11" Type="http://schemas.openxmlformats.org/officeDocument/2006/relationships/image" Target="../media/image30.jpeg"/><Relationship Id="rId5" Type="http://schemas.openxmlformats.org/officeDocument/2006/relationships/image" Target="../media/image8.jpeg"/><Relationship Id="rId15" Type="http://schemas.openxmlformats.org/officeDocument/2006/relationships/image" Target="../media/image35.png"/><Relationship Id="rId10" Type="http://schemas.openxmlformats.org/officeDocument/2006/relationships/image" Target="../media/image29.png"/><Relationship Id="rId19" Type="http://schemas.openxmlformats.org/officeDocument/2006/relationships/image" Target="../media/image39.png"/><Relationship Id="rId4" Type="http://schemas.openxmlformats.org/officeDocument/2006/relationships/image" Target="../media/image7.jpeg"/><Relationship Id="rId9" Type="http://schemas.openxmlformats.org/officeDocument/2006/relationships/image" Target="../media/image33.png"/><Relationship Id="rId14" Type="http://schemas.openxmlformats.org/officeDocument/2006/relationships/image" Target="../media/image34.png"/><Relationship Id="rId22" Type="http://schemas.openxmlformats.org/officeDocument/2006/relationships/image" Target="../media/image42.png"/></Relationships>
</file>

<file path=ppt/slides/_rels/slide4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76.png"/></Relationships>
</file>

<file path=ppt/slides/_rels/slide41.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4.png"/><Relationship Id="rId7" Type="http://schemas.openxmlformats.org/officeDocument/2006/relationships/image" Target="../media/image188.png"/><Relationship Id="rId12" Type="http://schemas.openxmlformats.org/officeDocument/2006/relationships/image" Target="../media/image183.png"/><Relationship Id="rId2" Type="http://schemas.openxmlformats.org/officeDocument/2006/relationships/image" Target="../media/image177.png"/><Relationship Id="rId1" Type="http://schemas.openxmlformats.org/officeDocument/2006/relationships/slideLayout" Target="../slideLayouts/slideLayout2.xml"/><Relationship Id="rId11" Type="http://schemas.openxmlformats.org/officeDocument/2006/relationships/image" Target="../media/image181.png"/><Relationship Id="rId10" Type="http://schemas.openxmlformats.org/officeDocument/2006/relationships/image" Target="../media/image180.png"/><Relationship Id="rId9" Type="http://schemas.openxmlformats.org/officeDocument/2006/relationships/image" Target="../media/image179.png"/></Relationships>
</file>

<file path=ppt/slides/_rels/slide4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4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6.png"/><Relationship Id="rId7" Type="http://schemas.openxmlformats.org/officeDocument/2006/relationships/image" Target="../media/image73.png"/><Relationship Id="rId2" Type="http://schemas.openxmlformats.org/officeDocument/2006/relationships/image" Target="../media/image680.png"/><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710.png"/><Relationship Id="rId4" Type="http://schemas.openxmlformats.org/officeDocument/2006/relationships/image" Target="../media/image197.png"/></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8.wmf"/><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1.png"/><Relationship Id="rId9"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BA923066-28D3-5E42-8BAF-89BBFCA43585}"/>
              </a:ext>
            </a:extLst>
          </p:cNvPr>
          <p:cNvPicPr>
            <a:picLocks noChangeAspect="1"/>
          </p:cNvPicPr>
          <p:nvPr/>
        </p:nvPicPr>
        <p:blipFill>
          <a:blip r:embed="rId2"/>
          <a:stretch>
            <a:fillRect/>
          </a:stretch>
        </p:blipFill>
        <p:spPr>
          <a:xfrm>
            <a:off x="0" y="896965"/>
            <a:ext cx="9144000" cy="5689216"/>
          </a:xfrm>
          <a:prstGeom prst="rect">
            <a:avLst/>
          </a:prstGeom>
        </p:spPr>
      </p:pic>
      <p:sp>
        <p:nvSpPr>
          <p:cNvPr id="2" name="Text Placeholder 1">
            <a:extLst>
              <a:ext uri="{FF2B5EF4-FFF2-40B4-BE49-F238E27FC236}">
                <a16:creationId xmlns:a16="http://schemas.microsoft.com/office/drawing/2014/main" id="{6B2E7C44-97C0-314C-A778-B8AEB5B6980E}"/>
              </a:ext>
            </a:extLst>
          </p:cNvPr>
          <p:cNvSpPr>
            <a:spLocks noGrp="1"/>
          </p:cNvSpPr>
          <p:nvPr>
            <p:ph type="body" sz="quarter" idx="10"/>
          </p:nvPr>
        </p:nvSpPr>
        <p:spPr>
          <a:xfrm>
            <a:off x="322384" y="5742837"/>
            <a:ext cx="8821615" cy="991628"/>
          </a:xfrm>
          <a:solidFill>
            <a:schemeClr val="bg1"/>
          </a:solidFill>
        </p:spPr>
        <p:txBody>
          <a:bodyPr/>
          <a:lstStyle/>
          <a:p>
            <a:r>
              <a:rPr lang="en-US" sz="1800" dirty="0"/>
              <a:t>Brendan Casey, Fermilab</a:t>
            </a:r>
          </a:p>
          <a:p>
            <a:r>
              <a:rPr lang="en-US" sz="1800" dirty="0"/>
              <a:t>DESY Particle and </a:t>
            </a:r>
            <a:r>
              <a:rPr lang="en-US" sz="1800" dirty="0" err="1"/>
              <a:t>Astroparticle</a:t>
            </a:r>
            <a:r>
              <a:rPr lang="en-US" sz="1800" dirty="0"/>
              <a:t> Physics Colloquium</a:t>
            </a:r>
          </a:p>
          <a:p>
            <a:r>
              <a:rPr lang="en-US" sz="1800" dirty="0"/>
              <a:t>May 4, 2021</a:t>
            </a:r>
          </a:p>
        </p:txBody>
      </p:sp>
      <p:sp>
        <p:nvSpPr>
          <p:cNvPr id="3" name="Text Placeholder 2">
            <a:extLst>
              <a:ext uri="{FF2B5EF4-FFF2-40B4-BE49-F238E27FC236}">
                <a16:creationId xmlns:a16="http://schemas.microsoft.com/office/drawing/2014/main" id="{671B3AF2-E528-0042-B2D3-F19C94015E1C}"/>
              </a:ext>
            </a:extLst>
          </p:cNvPr>
          <p:cNvSpPr>
            <a:spLocks noGrp="1"/>
          </p:cNvSpPr>
          <p:nvPr>
            <p:ph type="body" sz="quarter" idx="11"/>
          </p:nvPr>
        </p:nvSpPr>
        <p:spPr>
          <a:xfrm>
            <a:off x="310026" y="5254393"/>
            <a:ext cx="8833974" cy="524193"/>
          </a:xfrm>
          <a:solidFill>
            <a:schemeClr val="bg1"/>
          </a:solidFill>
        </p:spPr>
        <p:txBody>
          <a:bodyPr>
            <a:normAutofit/>
          </a:bodyPr>
          <a:lstStyle/>
          <a:p>
            <a:r>
              <a:rPr lang="en-US" sz="2400" dirty="0"/>
              <a:t>First results from the Fermilab Muon g-2 Experiment</a:t>
            </a:r>
          </a:p>
        </p:txBody>
      </p:sp>
    </p:spTree>
    <p:extLst>
      <p:ext uri="{BB962C8B-B14F-4D97-AF65-F5344CB8AC3E}">
        <p14:creationId xmlns:p14="http://schemas.microsoft.com/office/powerpoint/2010/main" val="1444672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7D0227-72E7-6841-BCBF-B7317068688B}"/>
              </a:ext>
            </a:extLst>
          </p:cNvPr>
          <p:cNvSpPr>
            <a:spLocks noGrp="1"/>
          </p:cNvSpPr>
          <p:nvPr>
            <p:ph type="title"/>
          </p:nvPr>
        </p:nvSpPr>
        <p:spPr>
          <a:xfrm>
            <a:off x="228600" y="251752"/>
            <a:ext cx="8686800" cy="427877"/>
          </a:xfrm>
          <a:prstGeom prst="rect">
            <a:avLst/>
          </a:prstGeom>
        </p:spPr>
        <p:txBody>
          <a:bodyPr/>
          <a:lstStyle/>
          <a:p>
            <a:r>
              <a:rPr lang="en-US" dirty="0"/>
              <a:t>Other HPV evaluations:  Lattice</a:t>
            </a:r>
          </a:p>
        </p:txBody>
      </p:sp>
      <p:sp>
        <p:nvSpPr>
          <p:cNvPr id="4" name="Date Placeholder 3">
            <a:extLst>
              <a:ext uri="{FF2B5EF4-FFF2-40B4-BE49-F238E27FC236}">
                <a16:creationId xmlns:a16="http://schemas.microsoft.com/office/drawing/2014/main" id="{155371D2-5C1F-9849-9436-E23397494F59}"/>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9B322729-A3F5-1E4E-AF01-EAF1D260BCFE}"/>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5297644F-B156-5543-A4AE-DEF3C97204A7}"/>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10</a:t>
            </a:fld>
            <a:endParaRPr lang="en-US" dirty="0"/>
          </a:p>
        </p:txBody>
      </p:sp>
      <p:pic>
        <p:nvPicPr>
          <p:cNvPr id="9218" name="Picture 2">
            <a:extLst>
              <a:ext uri="{FF2B5EF4-FFF2-40B4-BE49-F238E27FC236}">
                <a16:creationId xmlns:a16="http://schemas.microsoft.com/office/drawing/2014/main" id="{2F737779-E875-C14C-8CEC-5C51EBA74C6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4589" y="813562"/>
            <a:ext cx="2175564" cy="12680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2410AA6-0161-E944-AA69-47A53AAEE5BF}"/>
              </a:ext>
            </a:extLst>
          </p:cNvPr>
          <p:cNvSpPr txBox="1"/>
          <p:nvPr/>
        </p:nvSpPr>
        <p:spPr>
          <a:xfrm>
            <a:off x="2404164" y="725703"/>
            <a:ext cx="6405247" cy="923330"/>
          </a:xfrm>
          <a:prstGeom prst="rect">
            <a:avLst/>
          </a:prstGeom>
          <a:noFill/>
        </p:spPr>
        <p:txBody>
          <a:bodyPr wrap="square" rtlCol="0">
            <a:spAutoFit/>
          </a:bodyPr>
          <a:lstStyle/>
          <a:p>
            <a:pPr algn="ctr"/>
            <a:r>
              <a:rPr lang="en-US" sz="1800" dirty="0"/>
              <a:t>A promising and ambitious alternative is to calculate the QCD contribution from scratch by integrating over discrete lattice spacing and and extrapolating to the continuum limit</a:t>
            </a:r>
          </a:p>
        </p:txBody>
      </p:sp>
      <p:pic>
        <p:nvPicPr>
          <p:cNvPr id="9" name="Picture 8">
            <a:extLst>
              <a:ext uri="{FF2B5EF4-FFF2-40B4-BE49-F238E27FC236}">
                <a16:creationId xmlns:a16="http://schemas.microsoft.com/office/drawing/2014/main" id="{D089721F-7F8A-BD45-BFC5-C34479368D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 y="2163952"/>
            <a:ext cx="3338495" cy="1842753"/>
          </a:xfrm>
          <a:prstGeom prst="rect">
            <a:avLst/>
          </a:prstGeom>
        </p:spPr>
      </p:pic>
      <p:sp>
        <p:nvSpPr>
          <p:cNvPr id="12" name="TextBox 11">
            <a:extLst>
              <a:ext uri="{FF2B5EF4-FFF2-40B4-BE49-F238E27FC236}">
                <a16:creationId xmlns:a16="http://schemas.microsoft.com/office/drawing/2014/main" id="{C7C3E77B-7703-0F4C-A927-E1CFEFFC67AB}"/>
              </a:ext>
            </a:extLst>
          </p:cNvPr>
          <p:cNvSpPr txBox="1"/>
          <p:nvPr/>
        </p:nvSpPr>
        <p:spPr>
          <a:xfrm>
            <a:off x="53539" y="4054325"/>
            <a:ext cx="3612742" cy="2308324"/>
          </a:xfrm>
          <a:prstGeom prst="rect">
            <a:avLst/>
          </a:prstGeom>
          <a:noFill/>
        </p:spPr>
        <p:txBody>
          <a:bodyPr wrap="square" rtlCol="0">
            <a:spAutoFit/>
          </a:bodyPr>
          <a:lstStyle/>
          <a:p>
            <a:pPr algn="ctr"/>
            <a:r>
              <a:rPr lang="en-US" sz="1800" dirty="0"/>
              <a:t>BMW preliminary result came out soon after the release of the original white paper. </a:t>
            </a:r>
          </a:p>
          <a:p>
            <a:pPr algn="ctr"/>
            <a:endParaRPr lang="en-US" sz="1800" dirty="0"/>
          </a:p>
          <a:p>
            <a:pPr algn="ctr"/>
            <a:r>
              <a:rPr lang="en-US" sz="1800" dirty="0"/>
              <a:t>If it is confirmed by other groups, it will be a clear indication that the QCD contribution is not under control.</a:t>
            </a:r>
          </a:p>
        </p:txBody>
      </p:sp>
      <p:grpSp>
        <p:nvGrpSpPr>
          <p:cNvPr id="15" name="Group 14">
            <a:extLst>
              <a:ext uri="{FF2B5EF4-FFF2-40B4-BE49-F238E27FC236}">
                <a16:creationId xmlns:a16="http://schemas.microsoft.com/office/drawing/2014/main" id="{AB0258BF-2B01-1444-8596-ED068EE14A7D}"/>
              </a:ext>
            </a:extLst>
          </p:cNvPr>
          <p:cNvGrpSpPr/>
          <p:nvPr/>
        </p:nvGrpSpPr>
        <p:grpSpPr>
          <a:xfrm>
            <a:off x="3628663" y="2357893"/>
            <a:ext cx="4612511" cy="4356140"/>
            <a:chOff x="3628663" y="2357893"/>
            <a:chExt cx="4612511" cy="4356140"/>
          </a:xfrm>
        </p:grpSpPr>
        <p:pic>
          <p:nvPicPr>
            <p:cNvPr id="14" name="Picture 13">
              <a:extLst>
                <a:ext uri="{FF2B5EF4-FFF2-40B4-BE49-F238E27FC236}">
                  <a16:creationId xmlns:a16="http://schemas.microsoft.com/office/drawing/2014/main" id="{1C91BAEF-545E-A541-8C19-13DD346C777A}"/>
                </a:ext>
              </a:extLst>
            </p:cNvPr>
            <p:cNvPicPr>
              <a:picLocks noChangeAspect="1"/>
            </p:cNvPicPr>
            <p:nvPr/>
          </p:nvPicPr>
          <p:blipFill>
            <a:blip r:embed="rId4"/>
            <a:stretch>
              <a:fillRect/>
            </a:stretch>
          </p:blipFill>
          <p:spPr>
            <a:xfrm>
              <a:off x="3628663" y="2357893"/>
              <a:ext cx="4612511" cy="385033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AD82304-FDED-434B-85BF-D289469C23C5}"/>
                    </a:ext>
                  </a:extLst>
                </p:cNvPr>
                <p:cNvSpPr txBox="1"/>
                <p:nvPr/>
              </p:nvSpPr>
              <p:spPr>
                <a:xfrm>
                  <a:off x="4660801" y="6246213"/>
                  <a:ext cx="2649443" cy="46782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600" i="1" smtClean="0">
                                <a:latin typeface="Cambria Math" panose="02040503050406030204" pitchFamily="18" charset="0"/>
                              </a:rPr>
                            </m:ctrlPr>
                          </m:dPr>
                          <m:e>
                            <m:f>
                              <m:fPr>
                                <m:ctrlPr>
                                  <a:rPr lang="en-US" sz="1600" i="1" smtClean="0">
                                    <a:latin typeface="Cambria Math" panose="02040503050406030204" pitchFamily="18" charset="0"/>
                                  </a:rPr>
                                </m:ctrlPr>
                              </m:fPr>
                              <m:num>
                                <m:r>
                                  <a:rPr lang="en-US" sz="1600" b="0" i="1" smtClean="0">
                                    <a:latin typeface="Cambria Math" panose="02040503050406030204" pitchFamily="18" charset="0"/>
                                  </a:rPr>
                                  <m:t>𝑔</m:t>
                                </m:r>
                                <m:r>
                                  <a:rPr lang="en-US" sz="1600" b="0" i="1" smtClean="0">
                                    <a:latin typeface="Cambria Math" panose="02040503050406030204" pitchFamily="18" charset="0"/>
                                  </a:rPr>
                                  <m:t>−2</m:t>
                                </m:r>
                              </m:num>
                              <m:den>
                                <m:r>
                                  <a:rPr lang="en-US" sz="1600" b="0" i="1" smtClean="0">
                                    <a:latin typeface="Cambria Math" panose="02040503050406030204" pitchFamily="18" charset="0"/>
                                  </a:rPr>
                                  <m:t>2</m:t>
                                </m:r>
                              </m:den>
                            </m:f>
                          </m:e>
                        </m:d>
                        <m:r>
                          <a:rPr lang="en-US" sz="1600" b="0" i="1" smtClean="0">
                            <a:latin typeface="Cambria Math" panose="02040503050406030204" pitchFamily="18" charset="0"/>
                          </a:rPr>
                          <m:t>𝑝𝑟𝑒𝑑</m:t>
                        </m:r>
                        <m:r>
                          <a:rPr lang="en-US" sz="1600" b="0" i="1" smtClean="0">
                            <a:latin typeface="Cambria Math" panose="02040503050406030204" pitchFamily="18" charset="0"/>
                          </a:rPr>
                          <m:t>−</m:t>
                        </m:r>
                        <m:r>
                          <a:rPr lang="en-US" sz="1600" b="0" i="1" smtClean="0">
                            <a:latin typeface="Cambria Math" panose="02040503050406030204" pitchFamily="18" charset="0"/>
                          </a:rPr>
                          <m:t>𝑚𝑒𝑎𝑠</m:t>
                        </m:r>
                        <m:r>
                          <a:rPr lang="en-US" sz="1600" b="0" i="1" smtClean="0">
                            <a:latin typeface="Cambria Math" panose="02040503050406030204" pitchFamily="18" charset="0"/>
                          </a:rPr>
                          <m:t> ×</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10</m:t>
                            </m:r>
                          </m:e>
                          <m:sup>
                            <m:r>
                              <a:rPr lang="en-US" sz="1600" b="0" i="1" smtClean="0">
                                <a:latin typeface="Cambria Math" panose="02040503050406030204" pitchFamily="18" charset="0"/>
                                <a:ea typeface="Cambria Math" panose="02040503050406030204" pitchFamily="18" charset="0"/>
                              </a:rPr>
                              <m:t>−10</m:t>
                            </m:r>
                          </m:sup>
                        </m:sSup>
                      </m:oMath>
                    </m:oMathPara>
                  </a14:m>
                  <a:endParaRPr lang="en-US" sz="1600" dirty="0"/>
                </a:p>
              </p:txBody>
            </p:sp>
          </mc:Choice>
          <mc:Fallback xmlns="">
            <p:sp>
              <p:nvSpPr>
                <p:cNvPr id="13" name="TextBox 12">
                  <a:extLst>
                    <a:ext uri="{FF2B5EF4-FFF2-40B4-BE49-F238E27FC236}">
                      <a16:creationId xmlns:a16="http://schemas.microsoft.com/office/drawing/2014/main" id="{8AD82304-FDED-434B-85BF-D289469C23C5}"/>
                    </a:ext>
                  </a:extLst>
                </p:cNvPr>
                <p:cNvSpPr txBox="1">
                  <a:spLocks noRot="1" noChangeAspect="1" noMove="1" noResize="1" noEditPoints="1" noAdjustHandles="1" noChangeArrowheads="1" noChangeShapeType="1" noTextEdit="1"/>
                </p:cNvSpPr>
                <p:nvPr/>
              </p:nvSpPr>
              <p:spPr>
                <a:xfrm>
                  <a:off x="4660801" y="6246213"/>
                  <a:ext cx="2649443" cy="467820"/>
                </a:xfrm>
                <a:prstGeom prst="rect">
                  <a:avLst/>
                </a:prstGeom>
                <a:blipFill>
                  <a:blip r:embed="rId5"/>
                  <a:stretch>
                    <a:fillRect t="-5405" r="-478" b="-1081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4D7F8A5-6026-2945-9165-1DEE785C8749}"/>
                  </a:ext>
                </a:extLst>
              </p:cNvPr>
              <p:cNvSpPr txBox="1"/>
              <p:nvPr/>
            </p:nvSpPr>
            <p:spPr>
              <a:xfrm>
                <a:off x="3628664" y="1610265"/>
                <a:ext cx="4022383" cy="81131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f>
                            <m:fPr>
                              <m:ctrlPr>
                                <a:rPr lang="en-US" sz="1800" i="1" smtClean="0">
                                  <a:latin typeface="Cambria Math" panose="02040503050406030204" pitchFamily="18" charset="0"/>
                                </a:rPr>
                              </m:ctrlPr>
                            </m:fPr>
                            <m:num>
                              <m:r>
                                <a:rPr lang="en-US" sz="1800" b="0" i="1" smtClean="0">
                                  <a:latin typeface="Cambria Math" panose="02040503050406030204" pitchFamily="18" charset="0"/>
                                </a:rPr>
                                <m:t>𝑔</m:t>
                              </m:r>
                              <m:r>
                                <a:rPr lang="en-US" sz="1800" b="0" i="1" smtClean="0">
                                  <a:latin typeface="Cambria Math" panose="02040503050406030204" pitchFamily="18" charset="0"/>
                                </a:rPr>
                                <m:t>−2</m:t>
                              </m:r>
                            </m:num>
                            <m:den>
                              <m:r>
                                <a:rPr lang="en-US" sz="1800" b="0" i="1" smtClean="0">
                                  <a:latin typeface="Cambria Math" panose="02040503050406030204" pitchFamily="18" charset="0"/>
                                </a:rPr>
                                <m:t>2</m:t>
                              </m:r>
                            </m:den>
                          </m:f>
                        </m:e>
                      </m:d>
                      <m:r>
                        <a:rPr lang="en-US" sz="1800" b="0" i="1" smtClean="0">
                          <a:latin typeface="Cambria Math" panose="02040503050406030204" pitchFamily="18" charset="0"/>
                        </a:rPr>
                        <m:t>𝐻𝑃𝑉</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𝛼</m:t>
                                  </m:r>
                                </m:num>
                                <m:den>
                                  <m:r>
                                    <a:rPr lang="en-US" sz="1800" b="0" i="1" smtClean="0">
                                      <a:latin typeface="Cambria Math" panose="02040503050406030204" pitchFamily="18" charset="0"/>
                                      <a:ea typeface="Cambria Math" panose="02040503050406030204" pitchFamily="18" charset="0"/>
                                    </a:rPr>
                                    <m:t>𝜋</m:t>
                                  </m:r>
                                </m:den>
                              </m:f>
                            </m:e>
                          </m:d>
                        </m:e>
                        <m:sup>
                          <m:r>
                            <a:rPr lang="en-US" sz="1800" b="0" i="1" smtClean="0">
                              <a:latin typeface="Cambria Math" panose="02040503050406030204" pitchFamily="18" charset="0"/>
                            </a:rPr>
                            <m:t>2</m:t>
                          </m:r>
                        </m:sup>
                      </m:sSup>
                      <m:nary>
                        <m:naryPr>
                          <m:limLoc m:val="undOvr"/>
                          <m:ctrlPr>
                            <a:rPr lang="en-US" sz="1800" b="0" i="1" smtClean="0">
                              <a:latin typeface="Cambria Math" panose="02040503050406030204" pitchFamily="18" charset="0"/>
                            </a:rPr>
                          </m:ctrlPr>
                        </m:naryPr>
                        <m:sub>
                          <m:r>
                            <m:rPr>
                              <m:brk m:alnAt="24"/>
                            </m:rPr>
                            <a:rPr lang="en-US" sz="1800" b="0" i="1" smtClean="0">
                              <a:latin typeface="Cambria Math" panose="02040503050406030204" pitchFamily="18" charset="0"/>
                            </a:rPr>
                            <m:t>0</m:t>
                          </m:r>
                        </m:sub>
                        <m:sup>
                          <m:r>
                            <a:rPr lang="en-US" sz="1800" b="0" i="1" smtClean="0">
                              <a:latin typeface="Cambria Math" panose="02040503050406030204" pitchFamily="18" charset="0"/>
                              <a:ea typeface="Cambria Math" panose="02040503050406030204" pitchFamily="18" charset="0"/>
                            </a:rPr>
                            <m:t>∞</m:t>
                          </m:r>
                        </m:sup>
                        <m:e>
                          <m:r>
                            <a:rPr lang="en-US" sz="1800" b="0" i="1" smtClean="0">
                              <a:latin typeface="Cambria Math" panose="02040503050406030204" pitchFamily="18" charset="0"/>
                            </a:rPr>
                            <m:t>𝑑</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𝑄</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𝑓</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𝑄</m:t>
                                  </m:r>
                                </m:e>
                                <m:sup>
                                  <m:r>
                                    <a:rPr lang="en-US" sz="1800" b="0" i="1" smtClean="0">
                                      <a:latin typeface="Cambria Math" panose="02040503050406030204" pitchFamily="18" charset="0"/>
                                    </a:rPr>
                                    <m:t>2</m:t>
                                  </m:r>
                                </m:sup>
                              </m:sSup>
                            </m:e>
                          </m:d>
                          <m:acc>
                            <m:accPr>
                              <m:chr m:val="̂"/>
                              <m:ctrlPr>
                                <a:rPr lang="en-US" sz="1800" b="0" i="1" smtClean="0">
                                  <a:latin typeface="Cambria Math" panose="02040503050406030204" pitchFamily="18" charset="0"/>
                                </a:rPr>
                              </m:ctrlPr>
                            </m:accPr>
                            <m:e>
                              <m:r>
                                <m:rPr>
                                  <m:sty m:val="p"/>
                                </m:rPr>
                                <a:rPr lang="el-GR" sz="1800" b="0" i="1" smtClean="0">
                                  <a:latin typeface="Cambria Math" panose="02040503050406030204" pitchFamily="18" charset="0"/>
                                  <a:ea typeface="Cambria Math" panose="02040503050406030204" pitchFamily="18" charset="0"/>
                                </a:rPr>
                                <m:t>Π</m:t>
                              </m:r>
                            </m:e>
                          </m:acc>
                          <m:d>
                            <m:dPr>
                              <m:ctrlPr>
                                <a:rPr lang="en-US" sz="1800" i="1" smtClean="0">
                                  <a:latin typeface="Cambria Math" panose="02040503050406030204" pitchFamily="18" charset="0"/>
                                </a:rPr>
                              </m:ctrlPr>
                            </m:dPr>
                            <m:e>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𝑄</m:t>
                                  </m:r>
                                </m:e>
                                <m:sup>
                                  <m:r>
                                    <a:rPr lang="en-US" sz="1800" b="0" i="1" smtClean="0">
                                      <a:latin typeface="Cambria Math" panose="02040503050406030204" pitchFamily="18" charset="0"/>
                                    </a:rPr>
                                    <m:t>2</m:t>
                                  </m:r>
                                </m:sup>
                              </m:sSup>
                            </m:e>
                          </m:d>
                        </m:e>
                      </m:nary>
                    </m:oMath>
                  </m:oMathPara>
                </a14:m>
                <a:endParaRPr lang="en-US" sz="1800" dirty="0"/>
              </a:p>
            </p:txBody>
          </p:sp>
        </mc:Choice>
        <mc:Fallback xmlns="">
          <p:sp>
            <p:nvSpPr>
              <p:cNvPr id="7" name="TextBox 6">
                <a:extLst>
                  <a:ext uri="{FF2B5EF4-FFF2-40B4-BE49-F238E27FC236}">
                    <a16:creationId xmlns:a16="http://schemas.microsoft.com/office/drawing/2014/main" id="{84D7F8A5-6026-2945-9165-1DEE785C8749}"/>
                  </a:ext>
                </a:extLst>
              </p:cNvPr>
              <p:cNvSpPr txBox="1">
                <a:spLocks noRot="1" noChangeAspect="1" noMove="1" noResize="1" noEditPoints="1" noAdjustHandles="1" noChangeArrowheads="1" noChangeShapeType="1" noTextEdit="1"/>
              </p:cNvSpPr>
              <p:nvPr/>
            </p:nvSpPr>
            <p:spPr>
              <a:xfrm>
                <a:off x="3628664" y="1610265"/>
                <a:ext cx="4022383" cy="811312"/>
              </a:xfrm>
              <a:prstGeom prst="rect">
                <a:avLst/>
              </a:prstGeom>
              <a:blipFill>
                <a:blip r:embed="rId6"/>
                <a:stretch>
                  <a:fillRect t="-127692" b="-193846"/>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013A731B-71E7-4741-8C07-8239FB088CCF}"/>
              </a:ext>
            </a:extLst>
          </p:cNvPr>
          <p:cNvSpPr/>
          <p:nvPr/>
        </p:nvSpPr>
        <p:spPr>
          <a:xfrm>
            <a:off x="3666281" y="2849975"/>
            <a:ext cx="2618772" cy="234946"/>
          </a:xfrm>
          <a:prstGeom prst="rect">
            <a:avLst/>
          </a:pr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11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FC9E46-D0F4-524C-BB0A-5020A12E2371}"/>
              </a:ext>
            </a:extLst>
          </p:cNvPr>
          <p:cNvSpPr>
            <a:spLocks noGrp="1"/>
          </p:cNvSpPr>
          <p:nvPr>
            <p:ph type="title"/>
          </p:nvPr>
        </p:nvSpPr>
        <p:spPr>
          <a:xfrm>
            <a:off x="228600" y="251752"/>
            <a:ext cx="8686800" cy="427877"/>
          </a:xfrm>
          <a:prstGeom prst="rect">
            <a:avLst/>
          </a:prstGeom>
        </p:spPr>
        <p:txBody>
          <a:bodyPr/>
          <a:lstStyle/>
          <a:p>
            <a:r>
              <a:rPr lang="en-US" dirty="0"/>
              <a:t>Higher order QCD:  </a:t>
            </a:r>
            <a:r>
              <a:rPr lang="en-US" dirty="0" err="1"/>
              <a:t>HLbL</a:t>
            </a:r>
            <a:endParaRPr lang="en-US" dirty="0"/>
          </a:p>
        </p:txBody>
      </p:sp>
      <p:sp>
        <p:nvSpPr>
          <p:cNvPr id="4" name="Date Placeholder 3">
            <a:extLst>
              <a:ext uri="{FF2B5EF4-FFF2-40B4-BE49-F238E27FC236}">
                <a16:creationId xmlns:a16="http://schemas.microsoft.com/office/drawing/2014/main" id="{C474A3C8-5B07-3E4A-8036-6D32A0FFBA88}"/>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A0B01A59-E052-4242-9CDB-E10F18509851}"/>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C8005BB6-485D-1848-829F-DF8210F624D9}"/>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11</a:t>
            </a:fld>
            <a:endParaRPr lang="en-US" dirty="0"/>
          </a:p>
        </p:txBody>
      </p:sp>
      <p:grpSp>
        <p:nvGrpSpPr>
          <p:cNvPr id="10" name="Group 9">
            <a:extLst>
              <a:ext uri="{FF2B5EF4-FFF2-40B4-BE49-F238E27FC236}">
                <a16:creationId xmlns:a16="http://schemas.microsoft.com/office/drawing/2014/main" id="{067AFB3D-91EF-0144-820B-97EDD9169802}"/>
              </a:ext>
            </a:extLst>
          </p:cNvPr>
          <p:cNvGrpSpPr/>
          <p:nvPr/>
        </p:nvGrpSpPr>
        <p:grpSpPr>
          <a:xfrm>
            <a:off x="228600" y="764375"/>
            <a:ext cx="2257063" cy="2009976"/>
            <a:chOff x="814047" y="1514515"/>
            <a:chExt cx="2763317" cy="2717800"/>
          </a:xfrm>
        </p:grpSpPr>
        <p:pic>
          <p:nvPicPr>
            <p:cNvPr id="7" name="Picture 6">
              <a:extLst>
                <a:ext uri="{FF2B5EF4-FFF2-40B4-BE49-F238E27FC236}">
                  <a16:creationId xmlns:a16="http://schemas.microsoft.com/office/drawing/2014/main" id="{3ADD88EC-49EC-BC4C-BE3F-62F051B85CBF}"/>
                </a:ext>
              </a:extLst>
            </p:cNvPr>
            <p:cNvPicPr>
              <a:picLocks noChangeAspect="1"/>
            </p:cNvPicPr>
            <p:nvPr/>
          </p:nvPicPr>
          <p:blipFill>
            <a:blip r:embed="rId2"/>
            <a:stretch>
              <a:fillRect/>
            </a:stretch>
          </p:blipFill>
          <p:spPr>
            <a:xfrm>
              <a:off x="814047" y="1514515"/>
              <a:ext cx="2755900" cy="2717800"/>
            </a:xfrm>
            <a:prstGeom prst="rect">
              <a:avLst/>
            </a:prstGeom>
          </p:spPr>
        </p:pic>
        <p:sp>
          <p:nvSpPr>
            <p:cNvPr id="8" name="Rectangle 7">
              <a:extLst>
                <a:ext uri="{FF2B5EF4-FFF2-40B4-BE49-F238E27FC236}">
                  <a16:creationId xmlns:a16="http://schemas.microsoft.com/office/drawing/2014/main" id="{70624A57-E6C7-B943-B312-15DF608FF757}"/>
                </a:ext>
              </a:extLst>
            </p:cNvPr>
            <p:cNvSpPr/>
            <p:nvPr/>
          </p:nvSpPr>
          <p:spPr>
            <a:xfrm>
              <a:off x="2824223" y="2708475"/>
              <a:ext cx="544010" cy="324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61574B-1941-AF48-8C36-AC8214CABF74}"/>
                </a:ext>
              </a:extLst>
            </p:cNvPr>
            <p:cNvSpPr/>
            <p:nvPr/>
          </p:nvSpPr>
          <p:spPr>
            <a:xfrm>
              <a:off x="3033354" y="3663389"/>
              <a:ext cx="544010" cy="324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87E0B86A-D74B-B44C-85DD-8681DEFE15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86" y="2664177"/>
            <a:ext cx="3002039" cy="2613744"/>
          </a:xfrm>
          <a:prstGeom prst="rect">
            <a:avLst/>
          </a:prstGeom>
        </p:spPr>
      </p:pic>
      <p:sp>
        <p:nvSpPr>
          <p:cNvPr id="12" name="TextBox 11">
            <a:extLst>
              <a:ext uri="{FF2B5EF4-FFF2-40B4-BE49-F238E27FC236}">
                <a16:creationId xmlns:a16="http://schemas.microsoft.com/office/drawing/2014/main" id="{8D591928-6A1E-7749-AA09-35132D929CE3}"/>
              </a:ext>
            </a:extLst>
          </p:cNvPr>
          <p:cNvSpPr txBox="1"/>
          <p:nvPr/>
        </p:nvSpPr>
        <p:spPr>
          <a:xfrm>
            <a:off x="2314846" y="683712"/>
            <a:ext cx="6600554" cy="1477328"/>
          </a:xfrm>
          <a:prstGeom prst="rect">
            <a:avLst/>
          </a:prstGeom>
          <a:noFill/>
        </p:spPr>
        <p:txBody>
          <a:bodyPr wrap="square" rtlCol="0">
            <a:spAutoFit/>
          </a:bodyPr>
          <a:lstStyle/>
          <a:p>
            <a:pPr algn="ctr"/>
            <a:r>
              <a:rPr lang="en-US" sz="1800" dirty="0"/>
              <a:t>Main higher order QCD contribution is hadronic light-by-light scattering.</a:t>
            </a:r>
          </a:p>
          <a:p>
            <a:pPr algn="ctr"/>
            <a:endParaRPr lang="en-US" sz="1800" dirty="0"/>
          </a:p>
          <a:p>
            <a:pPr algn="ctr"/>
            <a:r>
              <a:rPr lang="en-US" sz="1800" dirty="0"/>
              <a:t>In the past, this was based on model calculations and there have been worries about how well the model errors were under control.</a:t>
            </a:r>
          </a:p>
        </p:txBody>
      </p:sp>
      <p:sp>
        <p:nvSpPr>
          <p:cNvPr id="13" name="TextBox 12">
            <a:extLst>
              <a:ext uri="{FF2B5EF4-FFF2-40B4-BE49-F238E27FC236}">
                <a16:creationId xmlns:a16="http://schemas.microsoft.com/office/drawing/2014/main" id="{1CF2A024-1220-EF41-ACD0-64D4400A8F41}"/>
              </a:ext>
            </a:extLst>
          </p:cNvPr>
          <p:cNvSpPr txBox="1"/>
          <p:nvPr/>
        </p:nvSpPr>
        <p:spPr>
          <a:xfrm>
            <a:off x="2039351" y="2282726"/>
            <a:ext cx="7151543" cy="369332"/>
          </a:xfrm>
          <a:prstGeom prst="rect">
            <a:avLst/>
          </a:prstGeom>
          <a:noFill/>
        </p:spPr>
        <p:txBody>
          <a:bodyPr wrap="square" rtlCol="0">
            <a:spAutoFit/>
          </a:bodyPr>
          <a:lstStyle/>
          <a:p>
            <a:pPr algn="ctr"/>
            <a:r>
              <a:rPr lang="en-US" sz="1800" dirty="0"/>
              <a:t>Contribution is now based on the sum of several dispersive relationships.</a:t>
            </a:r>
          </a:p>
        </p:txBody>
      </p:sp>
      <p:pic>
        <p:nvPicPr>
          <p:cNvPr id="14" name="Picture 13">
            <a:extLst>
              <a:ext uri="{FF2B5EF4-FFF2-40B4-BE49-F238E27FC236}">
                <a16:creationId xmlns:a16="http://schemas.microsoft.com/office/drawing/2014/main" id="{CD550377-6300-F943-AC4D-419EAF8BD4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7" y="5348817"/>
            <a:ext cx="3414332" cy="894886"/>
          </a:xfrm>
          <a:prstGeom prst="rect">
            <a:avLst/>
          </a:prstGeom>
        </p:spPr>
      </p:pic>
      <p:pic>
        <p:nvPicPr>
          <p:cNvPr id="15" name="Picture 14">
            <a:extLst>
              <a:ext uri="{FF2B5EF4-FFF2-40B4-BE49-F238E27FC236}">
                <a16:creationId xmlns:a16="http://schemas.microsoft.com/office/drawing/2014/main" id="{AAE0E4F3-3CA5-EF40-8422-FF4877C601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33359" y="2957928"/>
            <a:ext cx="3414332" cy="3250911"/>
          </a:xfrm>
          <a:prstGeom prst="rect">
            <a:avLst/>
          </a:prstGeom>
        </p:spPr>
      </p:pic>
      <p:grpSp>
        <p:nvGrpSpPr>
          <p:cNvPr id="21" name="Group 20">
            <a:extLst>
              <a:ext uri="{FF2B5EF4-FFF2-40B4-BE49-F238E27FC236}">
                <a16:creationId xmlns:a16="http://schemas.microsoft.com/office/drawing/2014/main" id="{B914A970-BD7D-BC49-AEDA-D2477A872471}"/>
              </a:ext>
            </a:extLst>
          </p:cNvPr>
          <p:cNvGrpSpPr/>
          <p:nvPr/>
        </p:nvGrpSpPr>
        <p:grpSpPr>
          <a:xfrm>
            <a:off x="6210641" y="2759183"/>
            <a:ext cx="2751863" cy="4018575"/>
            <a:chOff x="6210641" y="2759183"/>
            <a:chExt cx="2751863" cy="4018575"/>
          </a:xfrm>
        </p:grpSpPr>
        <p:sp>
          <p:nvSpPr>
            <p:cNvPr id="16" name="TextBox 15">
              <a:extLst>
                <a:ext uri="{FF2B5EF4-FFF2-40B4-BE49-F238E27FC236}">
                  <a16:creationId xmlns:a16="http://schemas.microsoft.com/office/drawing/2014/main" id="{DB692FAA-4703-CC44-83D7-04D5AFE0D4D9}"/>
                </a:ext>
              </a:extLst>
            </p:cNvPr>
            <p:cNvSpPr txBox="1"/>
            <p:nvPr/>
          </p:nvSpPr>
          <p:spPr>
            <a:xfrm>
              <a:off x="6210641" y="2759183"/>
              <a:ext cx="2751863" cy="646331"/>
            </a:xfrm>
            <a:prstGeom prst="rect">
              <a:avLst/>
            </a:prstGeom>
            <a:noFill/>
          </p:spPr>
          <p:txBody>
            <a:bodyPr wrap="square" rtlCol="0">
              <a:spAutoFit/>
            </a:bodyPr>
            <a:lstStyle/>
            <a:p>
              <a:pPr algn="ctr"/>
              <a:r>
                <a:rPr lang="en-US" sz="1800" dirty="0"/>
                <a:t>Also now </a:t>
              </a:r>
              <a:r>
                <a:rPr lang="en-US" sz="1800" dirty="0" err="1"/>
                <a:t>competative</a:t>
              </a:r>
              <a:r>
                <a:rPr lang="en-US" sz="1800" dirty="0"/>
                <a:t> results from the lattice</a:t>
              </a:r>
            </a:p>
          </p:txBody>
        </p:sp>
        <p:pic>
          <p:nvPicPr>
            <p:cNvPr id="17" name="Picture 16">
              <a:extLst>
                <a:ext uri="{FF2B5EF4-FFF2-40B4-BE49-F238E27FC236}">
                  <a16:creationId xmlns:a16="http://schemas.microsoft.com/office/drawing/2014/main" id="{C726E9BE-2EF9-9C4A-AC63-67FE71EF0D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1823" y="3340070"/>
              <a:ext cx="2313836" cy="1622345"/>
            </a:xfrm>
            <a:prstGeom prst="rect">
              <a:avLst/>
            </a:prstGeom>
          </p:spPr>
        </p:pic>
        <p:pic>
          <p:nvPicPr>
            <p:cNvPr id="18" name="Picture 17">
              <a:extLst>
                <a:ext uri="{FF2B5EF4-FFF2-40B4-BE49-F238E27FC236}">
                  <a16:creationId xmlns:a16="http://schemas.microsoft.com/office/drawing/2014/main" id="{D3933A16-BDA8-704D-A453-9865904AA3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16545" y="4996000"/>
              <a:ext cx="2438464" cy="1781758"/>
            </a:xfrm>
            <a:prstGeom prst="rect">
              <a:avLst/>
            </a:prstGeom>
          </p:spPr>
        </p:pic>
        <p:sp>
          <p:nvSpPr>
            <p:cNvPr id="19" name="TextBox 18">
              <a:extLst>
                <a:ext uri="{FF2B5EF4-FFF2-40B4-BE49-F238E27FC236}">
                  <a16:creationId xmlns:a16="http://schemas.microsoft.com/office/drawing/2014/main" id="{62AA42E8-93A9-DC40-AB5C-6EADFA2A175E}"/>
                </a:ext>
              </a:extLst>
            </p:cNvPr>
            <p:cNvSpPr txBox="1"/>
            <p:nvPr/>
          </p:nvSpPr>
          <p:spPr>
            <a:xfrm>
              <a:off x="7624614" y="4295202"/>
              <a:ext cx="977628" cy="369332"/>
            </a:xfrm>
            <a:prstGeom prst="rect">
              <a:avLst/>
            </a:prstGeom>
            <a:noFill/>
          </p:spPr>
          <p:txBody>
            <a:bodyPr wrap="square" rtlCol="0">
              <a:spAutoFit/>
            </a:bodyPr>
            <a:lstStyle/>
            <a:p>
              <a:pPr algn="ctr"/>
              <a:r>
                <a:rPr lang="en-US" sz="1800" dirty="0"/>
                <a:t>Mainz</a:t>
              </a:r>
            </a:p>
          </p:txBody>
        </p:sp>
        <p:sp>
          <p:nvSpPr>
            <p:cNvPr id="20" name="TextBox 19">
              <a:extLst>
                <a:ext uri="{FF2B5EF4-FFF2-40B4-BE49-F238E27FC236}">
                  <a16:creationId xmlns:a16="http://schemas.microsoft.com/office/drawing/2014/main" id="{1253977C-3B05-2D41-9216-02AC12A6125D}"/>
                </a:ext>
              </a:extLst>
            </p:cNvPr>
            <p:cNvSpPr txBox="1"/>
            <p:nvPr/>
          </p:nvSpPr>
          <p:spPr>
            <a:xfrm>
              <a:off x="7743021" y="5874371"/>
              <a:ext cx="835411" cy="369332"/>
            </a:xfrm>
            <a:prstGeom prst="rect">
              <a:avLst/>
            </a:prstGeom>
            <a:noFill/>
          </p:spPr>
          <p:txBody>
            <a:bodyPr wrap="square" rtlCol="0">
              <a:spAutoFit/>
            </a:bodyPr>
            <a:lstStyle/>
            <a:p>
              <a:pPr algn="ctr"/>
              <a:r>
                <a:rPr lang="en-US" sz="1800" dirty="0"/>
                <a:t>RBC</a:t>
              </a:r>
            </a:p>
          </p:txBody>
        </p:sp>
      </p:grpSp>
    </p:spTree>
    <p:extLst>
      <p:ext uri="{BB962C8B-B14F-4D97-AF65-F5344CB8AC3E}">
        <p14:creationId xmlns:p14="http://schemas.microsoft.com/office/powerpoint/2010/main" val="416534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DAF8AF-1214-4C45-AE20-1D0458799CD2}"/>
              </a:ext>
            </a:extLst>
          </p:cNvPr>
          <p:cNvSpPr>
            <a:spLocks noGrp="1"/>
          </p:cNvSpPr>
          <p:nvPr>
            <p:ph type="title"/>
          </p:nvPr>
        </p:nvSpPr>
        <p:spPr>
          <a:xfrm>
            <a:off x="228600" y="251752"/>
            <a:ext cx="8686800" cy="427877"/>
          </a:xfrm>
          <a:prstGeom prst="rect">
            <a:avLst/>
          </a:prstGeom>
        </p:spPr>
        <p:txBody>
          <a:bodyPr/>
          <a:lstStyle/>
          <a:p>
            <a:r>
              <a:rPr lang="en-US" dirty="0"/>
              <a:t>The muon g-2 discrepancy</a:t>
            </a:r>
          </a:p>
        </p:txBody>
      </p:sp>
      <p:sp>
        <p:nvSpPr>
          <p:cNvPr id="4" name="Date Placeholder 3">
            <a:extLst>
              <a:ext uri="{FF2B5EF4-FFF2-40B4-BE49-F238E27FC236}">
                <a16:creationId xmlns:a16="http://schemas.microsoft.com/office/drawing/2014/main" id="{BD5AC30F-3559-C64A-ABDD-EA9AF0DAECC7}"/>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90BA81EA-2C40-D744-B7FF-97FD7B18F8B9}"/>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1968041B-195E-0243-AD01-F46B2198D9AE}"/>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12</a:t>
            </a:fld>
            <a:endParaRPr lang="en-US" dirty="0"/>
          </a:p>
        </p:txBody>
      </p:sp>
      <p:sp>
        <p:nvSpPr>
          <p:cNvPr id="14" name="TextBox 13">
            <a:extLst>
              <a:ext uri="{FF2B5EF4-FFF2-40B4-BE49-F238E27FC236}">
                <a16:creationId xmlns:a16="http://schemas.microsoft.com/office/drawing/2014/main" id="{C57829B6-F59A-2D46-83E6-69A340DB6436}"/>
              </a:ext>
            </a:extLst>
          </p:cNvPr>
          <p:cNvSpPr txBox="1"/>
          <p:nvPr/>
        </p:nvSpPr>
        <p:spPr>
          <a:xfrm>
            <a:off x="484501" y="875014"/>
            <a:ext cx="5501634" cy="584775"/>
          </a:xfrm>
          <a:prstGeom prst="rect">
            <a:avLst/>
          </a:prstGeom>
          <a:noFill/>
        </p:spPr>
        <p:txBody>
          <a:bodyPr wrap="none" rtlCol="0">
            <a:spAutoFit/>
          </a:bodyPr>
          <a:lstStyle/>
          <a:p>
            <a:r>
              <a:rPr lang="en-US" sz="3200" dirty="0">
                <a:solidFill>
                  <a:srgbClr val="000000"/>
                </a:solidFill>
              </a:rPr>
              <a:t>g</a:t>
            </a:r>
            <a:r>
              <a:rPr lang="en-US" sz="3200" i="1" baseline="-25000" dirty="0">
                <a:solidFill>
                  <a:srgbClr val="000000"/>
                </a:solidFill>
                <a:latin typeface="Symbol" pitchFamily="2" charset="2"/>
              </a:rPr>
              <a:t>m</a:t>
            </a:r>
            <a:r>
              <a:rPr lang="en-US" sz="3200" dirty="0">
                <a:solidFill>
                  <a:srgbClr val="000000"/>
                </a:solidFill>
              </a:rPr>
              <a:t>(predicted) = 2.00</a:t>
            </a:r>
            <a:r>
              <a:rPr lang="en-US" sz="3200" dirty="0">
                <a:solidFill>
                  <a:srgbClr val="FF0000"/>
                </a:solidFill>
              </a:rPr>
              <a:t>2331</a:t>
            </a:r>
            <a:r>
              <a:rPr lang="en-US" sz="3200" dirty="0">
                <a:solidFill>
                  <a:srgbClr val="00B050"/>
                </a:solidFill>
              </a:rPr>
              <a:t>83</a:t>
            </a:r>
            <a:r>
              <a:rPr lang="en-US" sz="3200" dirty="0">
                <a:solidFill>
                  <a:srgbClr val="0070C0"/>
                </a:solidFill>
              </a:rPr>
              <a:t>622</a:t>
            </a:r>
          </a:p>
        </p:txBody>
      </p:sp>
      <p:sp>
        <p:nvSpPr>
          <p:cNvPr id="15" name="TextBox 14">
            <a:extLst>
              <a:ext uri="{FF2B5EF4-FFF2-40B4-BE49-F238E27FC236}">
                <a16:creationId xmlns:a16="http://schemas.microsoft.com/office/drawing/2014/main" id="{402AF2BF-C85D-704F-8A0F-017AF00E9E6D}"/>
              </a:ext>
            </a:extLst>
          </p:cNvPr>
          <p:cNvSpPr txBox="1"/>
          <p:nvPr/>
        </p:nvSpPr>
        <p:spPr>
          <a:xfrm>
            <a:off x="433131" y="1439241"/>
            <a:ext cx="5445145" cy="584775"/>
          </a:xfrm>
          <a:prstGeom prst="rect">
            <a:avLst/>
          </a:prstGeom>
          <a:noFill/>
        </p:spPr>
        <p:txBody>
          <a:bodyPr wrap="none" rtlCol="0">
            <a:spAutoFit/>
          </a:bodyPr>
          <a:lstStyle/>
          <a:p>
            <a:r>
              <a:rPr lang="en-US" sz="3200" dirty="0">
                <a:solidFill>
                  <a:srgbClr val="000000"/>
                </a:solidFill>
              </a:rPr>
              <a:t>g</a:t>
            </a:r>
            <a:r>
              <a:rPr lang="en-US" sz="3200" i="1" baseline="-25000" dirty="0">
                <a:solidFill>
                  <a:srgbClr val="000000"/>
                </a:solidFill>
                <a:latin typeface="Symbol" pitchFamily="2" charset="2"/>
              </a:rPr>
              <a:t>m</a:t>
            </a:r>
            <a:r>
              <a:rPr lang="en-US" sz="3200" dirty="0">
                <a:solidFill>
                  <a:srgbClr val="000000"/>
                </a:solidFill>
              </a:rPr>
              <a:t>(measured) = 2.00233184182</a:t>
            </a:r>
          </a:p>
        </p:txBody>
      </p:sp>
      <p:sp>
        <p:nvSpPr>
          <p:cNvPr id="16" name="TextBox 15">
            <a:extLst>
              <a:ext uri="{FF2B5EF4-FFF2-40B4-BE49-F238E27FC236}">
                <a16:creationId xmlns:a16="http://schemas.microsoft.com/office/drawing/2014/main" id="{8B6E9687-3CD3-C74C-8487-B88B7897A4D6}"/>
              </a:ext>
            </a:extLst>
          </p:cNvPr>
          <p:cNvSpPr txBox="1"/>
          <p:nvPr/>
        </p:nvSpPr>
        <p:spPr>
          <a:xfrm>
            <a:off x="3992618" y="771765"/>
            <a:ext cx="555129" cy="317813"/>
          </a:xfrm>
          <a:prstGeom prst="rect">
            <a:avLst/>
          </a:prstGeom>
          <a:noFill/>
        </p:spPr>
        <p:txBody>
          <a:bodyPr wrap="square" rtlCol="0">
            <a:spAutoFit/>
          </a:bodyPr>
          <a:lstStyle/>
          <a:p>
            <a:pPr algn="ctr"/>
            <a:r>
              <a:rPr lang="en-US" sz="1400" dirty="0">
                <a:solidFill>
                  <a:srgbClr val="FF0000"/>
                </a:solidFill>
              </a:rPr>
              <a:t>QED</a:t>
            </a:r>
          </a:p>
        </p:txBody>
      </p:sp>
      <p:sp>
        <p:nvSpPr>
          <p:cNvPr id="17" name="TextBox 16">
            <a:extLst>
              <a:ext uri="{FF2B5EF4-FFF2-40B4-BE49-F238E27FC236}">
                <a16:creationId xmlns:a16="http://schemas.microsoft.com/office/drawing/2014/main" id="{BA57D05F-B1BB-554E-A2B2-23731695891C}"/>
              </a:ext>
            </a:extLst>
          </p:cNvPr>
          <p:cNvSpPr txBox="1"/>
          <p:nvPr/>
        </p:nvSpPr>
        <p:spPr>
          <a:xfrm>
            <a:off x="4586804" y="770055"/>
            <a:ext cx="555129" cy="317813"/>
          </a:xfrm>
          <a:prstGeom prst="rect">
            <a:avLst/>
          </a:prstGeom>
          <a:noFill/>
        </p:spPr>
        <p:txBody>
          <a:bodyPr wrap="square" rtlCol="0">
            <a:spAutoFit/>
          </a:bodyPr>
          <a:lstStyle/>
          <a:p>
            <a:pPr algn="ctr"/>
            <a:r>
              <a:rPr lang="en-US" sz="1400" dirty="0">
                <a:solidFill>
                  <a:srgbClr val="00B050"/>
                </a:solidFill>
              </a:rPr>
              <a:t>QCD</a:t>
            </a:r>
          </a:p>
        </p:txBody>
      </p:sp>
      <p:sp>
        <p:nvSpPr>
          <p:cNvPr id="18" name="TextBox 17">
            <a:extLst>
              <a:ext uri="{FF2B5EF4-FFF2-40B4-BE49-F238E27FC236}">
                <a16:creationId xmlns:a16="http://schemas.microsoft.com/office/drawing/2014/main" id="{820D7700-926E-9C4D-8BB2-720B4E663463}"/>
              </a:ext>
            </a:extLst>
          </p:cNvPr>
          <p:cNvSpPr txBox="1"/>
          <p:nvPr/>
        </p:nvSpPr>
        <p:spPr>
          <a:xfrm>
            <a:off x="5113925" y="770054"/>
            <a:ext cx="555129" cy="317813"/>
          </a:xfrm>
          <a:prstGeom prst="rect">
            <a:avLst/>
          </a:prstGeom>
          <a:noFill/>
        </p:spPr>
        <p:txBody>
          <a:bodyPr wrap="square" rtlCol="0">
            <a:spAutoFit/>
          </a:bodyPr>
          <a:lstStyle/>
          <a:p>
            <a:pPr algn="ctr"/>
            <a:r>
              <a:rPr lang="en-US" sz="1400" dirty="0">
                <a:solidFill>
                  <a:srgbClr val="0070C0"/>
                </a:solidFill>
              </a:rPr>
              <a:t>EW</a:t>
            </a:r>
          </a:p>
        </p:txBody>
      </p:sp>
      <p:sp>
        <p:nvSpPr>
          <p:cNvPr id="21" name="Rectangle 20">
            <a:extLst>
              <a:ext uri="{FF2B5EF4-FFF2-40B4-BE49-F238E27FC236}">
                <a16:creationId xmlns:a16="http://schemas.microsoft.com/office/drawing/2014/main" id="{8820B925-5387-3345-AD4B-81C908B874D0}"/>
              </a:ext>
            </a:extLst>
          </p:cNvPr>
          <p:cNvSpPr/>
          <p:nvPr/>
        </p:nvSpPr>
        <p:spPr>
          <a:xfrm>
            <a:off x="326504" y="1413105"/>
            <a:ext cx="5509717" cy="654524"/>
          </a:xfrm>
          <a:prstGeom prst="rect">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1A7F247-2C27-4D41-B9FB-8FC42A982057}"/>
              </a:ext>
            </a:extLst>
          </p:cNvPr>
          <p:cNvSpPr txBox="1"/>
          <p:nvPr/>
        </p:nvSpPr>
        <p:spPr>
          <a:xfrm>
            <a:off x="204347" y="2137297"/>
            <a:ext cx="8686800" cy="646331"/>
          </a:xfrm>
          <a:prstGeom prst="rect">
            <a:avLst/>
          </a:prstGeom>
          <a:noFill/>
        </p:spPr>
        <p:txBody>
          <a:bodyPr wrap="square" rtlCol="0">
            <a:spAutoFit/>
          </a:bodyPr>
          <a:lstStyle/>
          <a:p>
            <a:pPr algn="ctr"/>
            <a:r>
              <a:rPr lang="en-US" sz="1800" dirty="0"/>
              <a:t>After a ton of work by a ton of people, the QCD contribution and all other SM contributions are mainly unchanged</a:t>
            </a:r>
          </a:p>
        </p:txBody>
      </p:sp>
      <p:pic>
        <p:nvPicPr>
          <p:cNvPr id="23" name="Picture 22">
            <a:extLst>
              <a:ext uri="{FF2B5EF4-FFF2-40B4-BE49-F238E27FC236}">
                <a16:creationId xmlns:a16="http://schemas.microsoft.com/office/drawing/2014/main" id="{B205C3BE-BC41-0C41-815C-8FF27668DE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84903" y="682552"/>
            <a:ext cx="2824508" cy="1341464"/>
          </a:xfrm>
          <a:prstGeom prst="rect">
            <a:avLst/>
          </a:prstGeom>
        </p:spPr>
      </p:pic>
      <p:sp>
        <p:nvSpPr>
          <p:cNvPr id="28" name="TextBox 27">
            <a:extLst>
              <a:ext uri="{FF2B5EF4-FFF2-40B4-BE49-F238E27FC236}">
                <a16:creationId xmlns:a16="http://schemas.microsoft.com/office/drawing/2014/main" id="{0C20D0EF-964B-5E45-A6E5-223F251A5797}"/>
              </a:ext>
            </a:extLst>
          </p:cNvPr>
          <p:cNvSpPr txBox="1"/>
          <p:nvPr/>
        </p:nvSpPr>
        <p:spPr>
          <a:xfrm>
            <a:off x="127653" y="5301890"/>
            <a:ext cx="8686800" cy="523220"/>
          </a:xfrm>
          <a:prstGeom prst="rect">
            <a:avLst/>
          </a:prstGeom>
          <a:noFill/>
        </p:spPr>
        <p:txBody>
          <a:bodyPr wrap="square" rtlCol="0">
            <a:spAutoFit/>
          </a:bodyPr>
          <a:lstStyle/>
          <a:p>
            <a:pPr algn="ctr"/>
            <a:r>
              <a:rPr lang="en-US" sz="2800" dirty="0"/>
              <a:t>Only one thing left to do, redo the measurement!</a:t>
            </a:r>
          </a:p>
        </p:txBody>
      </p:sp>
      <p:grpSp>
        <p:nvGrpSpPr>
          <p:cNvPr id="2" name="Group 1">
            <a:extLst>
              <a:ext uri="{FF2B5EF4-FFF2-40B4-BE49-F238E27FC236}">
                <a16:creationId xmlns:a16="http://schemas.microsoft.com/office/drawing/2014/main" id="{93D300FE-CE5E-9F48-A137-D6ECA5487C48}"/>
              </a:ext>
            </a:extLst>
          </p:cNvPr>
          <p:cNvGrpSpPr/>
          <p:nvPr/>
        </p:nvGrpSpPr>
        <p:grpSpPr>
          <a:xfrm>
            <a:off x="95125" y="2803012"/>
            <a:ext cx="8983357" cy="2065627"/>
            <a:chOff x="95125" y="2803012"/>
            <a:chExt cx="8983357" cy="2065627"/>
          </a:xfrm>
        </p:grpSpPr>
        <p:sp>
          <p:nvSpPr>
            <p:cNvPr id="19" name="TextBox 18">
              <a:extLst>
                <a:ext uri="{FF2B5EF4-FFF2-40B4-BE49-F238E27FC236}">
                  <a16:creationId xmlns:a16="http://schemas.microsoft.com/office/drawing/2014/main" id="{AF3C621D-E96D-DB42-9B23-244C52FC0B17}"/>
                </a:ext>
              </a:extLst>
            </p:cNvPr>
            <p:cNvSpPr txBox="1"/>
            <p:nvPr/>
          </p:nvSpPr>
          <p:spPr>
            <a:xfrm>
              <a:off x="631848" y="3521143"/>
              <a:ext cx="7167924" cy="584775"/>
            </a:xfrm>
            <a:prstGeom prst="rect">
              <a:avLst/>
            </a:prstGeom>
            <a:noFill/>
          </p:spPr>
          <p:txBody>
            <a:bodyPr wrap="none" rtlCol="0">
              <a:spAutoFit/>
            </a:bodyPr>
            <a:lstStyle/>
            <a:p>
              <a:r>
                <a:rPr lang="en-US" sz="3200" dirty="0">
                  <a:solidFill>
                    <a:srgbClr val="000000"/>
                  </a:solidFill>
                </a:rPr>
                <a:t>g</a:t>
              </a:r>
              <a:r>
                <a:rPr lang="en-US" sz="3200" i="1" baseline="-25000" dirty="0">
                  <a:solidFill>
                    <a:srgbClr val="000000"/>
                  </a:solidFill>
                  <a:latin typeface="Symbol" pitchFamily="2" charset="2"/>
                </a:rPr>
                <a:t>m</a:t>
              </a:r>
              <a:r>
                <a:rPr lang="en-US" sz="3200" dirty="0">
                  <a:solidFill>
                    <a:srgbClr val="000000"/>
                  </a:solidFill>
                </a:rPr>
                <a:t>(Theory Initiative) = 2.00233183620(86)</a:t>
              </a:r>
            </a:p>
          </p:txBody>
        </p:sp>
        <p:sp>
          <p:nvSpPr>
            <p:cNvPr id="20" name="TextBox 19">
              <a:extLst>
                <a:ext uri="{FF2B5EF4-FFF2-40B4-BE49-F238E27FC236}">
                  <a16:creationId xmlns:a16="http://schemas.microsoft.com/office/drawing/2014/main" id="{4BBEC326-57EC-5F4A-A899-7C6119DDDD92}"/>
                </a:ext>
              </a:extLst>
            </p:cNvPr>
            <p:cNvSpPr txBox="1"/>
            <p:nvPr/>
          </p:nvSpPr>
          <p:spPr>
            <a:xfrm>
              <a:off x="95125" y="2803012"/>
              <a:ext cx="8983357" cy="523220"/>
            </a:xfrm>
            <a:prstGeom prst="rect">
              <a:avLst/>
            </a:prstGeom>
            <a:noFill/>
          </p:spPr>
          <p:txBody>
            <a:bodyPr wrap="none" rtlCol="0">
              <a:spAutoFit/>
            </a:bodyPr>
            <a:lstStyle/>
            <a:p>
              <a:r>
                <a:rPr lang="en-US" sz="2800" dirty="0">
                  <a:solidFill>
                    <a:srgbClr val="000000"/>
                  </a:solidFill>
                </a:rPr>
                <a:t>g</a:t>
              </a:r>
              <a:r>
                <a:rPr lang="en-US" sz="2800" i="1" baseline="-25000" dirty="0">
                  <a:solidFill>
                    <a:srgbClr val="000000"/>
                  </a:solidFill>
                  <a:latin typeface="Symbol" pitchFamily="2" charset="2"/>
                </a:rPr>
                <a:t>m</a:t>
              </a:r>
              <a:r>
                <a:rPr lang="en-US" sz="2800" dirty="0">
                  <a:solidFill>
                    <a:srgbClr val="000000"/>
                  </a:solidFill>
                </a:rPr>
                <a:t>(QED + EW + HVP</a:t>
              </a:r>
              <a:r>
                <a:rPr lang="en-US" sz="2800" baseline="-25000" dirty="0">
                  <a:solidFill>
                    <a:srgbClr val="000000"/>
                  </a:solidFill>
                </a:rPr>
                <a:t>LO </a:t>
              </a:r>
              <a:r>
                <a:rPr lang="en-US" sz="2800" dirty="0">
                  <a:solidFill>
                    <a:srgbClr val="000000"/>
                  </a:solidFill>
                </a:rPr>
                <a:t>+ HVP</a:t>
              </a:r>
              <a:r>
                <a:rPr lang="en-US" sz="2800" baseline="-25000" dirty="0">
                  <a:solidFill>
                    <a:srgbClr val="000000"/>
                  </a:solidFill>
                </a:rPr>
                <a:t>NLO </a:t>
              </a:r>
              <a:r>
                <a:rPr lang="en-US" sz="2800" dirty="0">
                  <a:solidFill>
                    <a:srgbClr val="000000"/>
                  </a:solidFill>
                </a:rPr>
                <a:t>+ HVP</a:t>
              </a:r>
              <a:r>
                <a:rPr lang="en-US" sz="2800" baseline="-25000" dirty="0">
                  <a:solidFill>
                    <a:srgbClr val="000000"/>
                  </a:solidFill>
                </a:rPr>
                <a:t>NNLO </a:t>
              </a:r>
              <a:r>
                <a:rPr lang="en-US" sz="2800" dirty="0">
                  <a:solidFill>
                    <a:srgbClr val="000000"/>
                  </a:solidFill>
                </a:rPr>
                <a:t>+ </a:t>
              </a:r>
              <a:r>
                <a:rPr lang="en-US" sz="2800" dirty="0" err="1">
                  <a:solidFill>
                    <a:srgbClr val="000000"/>
                  </a:solidFill>
                </a:rPr>
                <a:t>HLbL</a:t>
              </a:r>
              <a:r>
                <a:rPr lang="en-US" sz="2800" dirty="0">
                  <a:solidFill>
                    <a:srgbClr val="000000"/>
                  </a:solidFill>
                </a:rPr>
                <a:t> + </a:t>
              </a:r>
              <a:r>
                <a:rPr lang="en-US" sz="2800" dirty="0" err="1">
                  <a:solidFill>
                    <a:srgbClr val="000000"/>
                  </a:solidFill>
                </a:rPr>
                <a:t>HLbL</a:t>
              </a:r>
              <a:r>
                <a:rPr lang="en-US" sz="2800" baseline="-25000" dirty="0" err="1">
                  <a:solidFill>
                    <a:srgbClr val="000000"/>
                  </a:solidFill>
                </a:rPr>
                <a:t>NLO</a:t>
              </a:r>
              <a:r>
                <a:rPr lang="en-US" sz="2800" dirty="0">
                  <a:solidFill>
                    <a:srgbClr val="000000"/>
                  </a:solidFill>
                </a:rPr>
                <a:t>) = </a:t>
              </a:r>
            </a:p>
          </p:txBody>
        </p:sp>
        <p:sp>
          <p:nvSpPr>
            <p:cNvPr id="29" name="TextBox 28">
              <a:extLst>
                <a:ext uri="{FF2B5EF4-FFF2-40B4-BE49-F238E27FC236}">
                  <a16:creationId xmlns:a16="http://schemas.microsoft.com/office/drawing/2014/main" id="{594E5D9B-72A1-3143-B671-C8CBA0E7B7F9}"/>
                </a:ext>
              </a:extLst>
            </p:cNvPr>
            <p:cNvSpPr txBox="1"/>
            <p:nvPr/>
          </p:nvSpPr>
          <p:spPr>
            <a:xfrm>
              <a:off x="423124" y="4222308"/>
              <a:ext cx="8095859" cy="646331"/>
            </a:xfrm>
            <a:prstGeom prst="rect">
              <a:avLst/>
            </a:prstGeom>
            <a:noFill/>
          </p:spPr>
          <p:txBody>
            <a:bodyPr wrap="square" rtlCol="0">
              <a:spAutoFit/>
            </a:bodyPr>
            <a:lstStyle/>
            <a:p>
              <a:pPr algn="ctr"/>
              <a:r>
                <a:rPr lang="en-US" sz="1800" dirty="0"/>
                <a:t>Expect another major update once results are available from the VEP2000 experiments and the flavor factories and when the BMW lattice result is confirmed</a:t>
              </a:r>
            </a:p>
          </p:txBody>
        </p:sp>
      </p:grpSp>
    </p:spTree>
    <p:extLst>
      <p:ext uri="{BB962C8B-B14F-4D97-AF65-F5344CB8AC3E}">
        <p14:creationId xmlns:p14="http://schemas.microsoft.com/office/powerpoint/2010/main" val="426411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Muon</a:t>
            </a:r>
            <a:r>
              <a:rPr lang="en-US" dirty="0"/>
              <a:t> g-2 technique</a:t>
            </a:r>
          </a:p>
        </p:txBody>
      </p:sp>
      <p:sp>
        <p:nvSpPr>
          <p:cNvPr id="4" name="Date Placeholder 3"/>
          <p:cNvSpPr>
            <a:spLocks noGrp="1"/>
          </p:cNvSpPr>
          <p:nvPr>
            <p:ph type="dt" sz="half" idx="10"/>
          </p:nvPr>
        </p:nvSpPr>
        <p:spPr/>
        <p:txBody>
          <a:bodyPr/>
          <a:lstStyle/>
          <a:p>
            <a:pPr>
              <a:defRPr/>
            </a:pPr>
            <a:r>
              <a:rPr lang="en-US"/>
              <a:t>5/4/21</a:t>
            </a:r>
            <a:endParaRPr lang="en-US" dirty="0"/>
          </a:p>
        </p:txBody>
      </p:sp>
      <p:sp>
        <p:nvSpPr>
          <p:cNvPr id="5" name="Footer Placeholder 4"/>
          <p:cNvSpPr>
            <a:spLocks noGrp="1"/>
          </p:cNvSpPr>
          <p:nvPr>
            <p:ph type="ftr" sz="quarter" idx="11"/>
          </p:nvPr>
        </p:nvSpPr>
        <p:spPr/>
        <p:txBody>
          <a:bodyPr/>
          <a:lstStyle/>
          <a:p>
            <a:pPr>
              <a:defRPr/>
            </a:pPr>
            <a:r>
              <a:rPr lang="en-US"/>
              <a:t>First results from Muon g-2 </a:t>
            </a:r>
            <a:endParaRPr lang="en-US" b="1"/>
          </a:p>
        </p:txBody>
      </p:sp>
      <p:sp>
        <p:nvSpPr>
          <p:cNvPr id="6" name="Slide Number Placeholder 5"/>
          <p:cNvSpPr>
            <a:spLocks noGrp="1"/>
          </p:cNvSpPr>
          <p:nvPr>
            <p:ph type="sldNum" sz="quarter" idx="12"/>
          </p:nvPr>
        </p:nvSpPr>
        <p:spPr/>
        <p:txBody>
          <a:bodyPr/>
          <a:lstStyle/>
          <a:p>
            <a:pPr>
              <a:defRPr/>
            </a:pPr>
            <a:fld id="{F782FBBF-9872-5746-BBBD-B1E3E68428CE}" type="slidenum">
              <a:rPr lang="en-US" smtClean="0"/>
              <a:pPr>
                <a:defRPr/>
              </a:pPr>
              <a:t>13</a:t>
            </a:fld>
            <a:endParaRPr lang="en-US" dirty="0"/>
          </a:p>
        </p:txBody>
      </p:sp>
      <p:graphicFrame>
        <p:nvGraphicFramePr>
          <p:cNvPr id="8" name="Object 7"/>
          <p:cNvGraphicFramePr>
            <a:graphicFrameLocks noChangeAspect="1"/>
          </p:cNvGraphicFramePr>
          <p:nvPr/>
        </p:nvGraphicFramePr>
        <p:xfrm>
          <a:off x="359305" y="1209552"/>
          <a:ext cx="5897033" cy="1066800"/>
        </p:xfrm>
        <a:graphic>
          <a:graphicData uri="http://schemas.openxmlformats.org/presentationml/2006/ole">
            <mc:AlternateContent xmlns:mc="http://schemas.openxmlformats.org/markup-compatibility/2006">
              <mc:Choice xmlns:v="urn:schemas-microsoft-com:vml" Requires="v">
                <p:oleObj spid="_x0000_s12333" name="Equation" r:id="rId3" imgW="2527300" imgH="457200" progId="Equation.3">
                  <p:embed/>
                </p:oleObj>
              </mc:Choice>
              <mc:Fallback>
                <p:oleObj name="Equation" r:id="rId3" imgW="2527300" imgH="457200" progId="Equation.3">
                  <p:embed/>
                  <p:pic>
                    <p:nvPicPr>
                      <p:cNvPr id="8" name="Object 7"/>
                      <p:cNvPicPr/>
                      <p:nvPr/>
                    </p:nvPicPr>
                    <p:blipFill>
                      <a:blip r:embed="rId4"/>
                      <a:stretch>
                        <a:fillRect/>
                      </a:stretch>
                    </p:blipFill>
                    <p:spPr>
                      <a:xfrm>
                        <a:off x="359305" y="1209552"/>
                        <a:ext cx="5897033" cy="1066800"/>
                      </a:xfrm>
                      <a:prstGeom prst="rect">
                        <a:avLst/>
                      </a:prstGeom>
                    </p:spPr>
                  </p:pic>
                </p:oleObj>
              </mc:Fallback>
            </mc:AlternateContent>
          </a:graphicData>
        </a:graphic>
      </p:graphicFrame>
      <p:grpSp>
        <p:nvGrpSpPr>
          <p:cNvPr id="68" name="Group 67"/>
          <p:cNvGrpSpPr/>
          <p:nvPr/>
        </p:nvGrpSpPr>
        <p:grpSpPr>
          <a:xfrm>
            <a:off x="4470109" y="2327152"/>
            <a:ext cx="2878429" cy="1816100"/>
            <a:chOff x="4470109" y="2654300"/>
            <a:chExt cx="2878429" cy="1816100"/>
          </a:xfrm>
        </p:grpSpPr>
        <p:grpSp>
          <p:nvGrpSpPr>
            <p:cNvPr id="38" name="Group 37"/>
            <p:cNvGrpSpPr/>
            <p:nvPr/>
          </p:nvGrpSpPr>
          <p:grpSpPr>
            <a:xfrm>
              <a:off x="4470109" y="3048000"/>
              <a:ext cx="1054100" cy="1422400"/>
              <a:chOff x="3111500" y="3187700"/>
              <a:chExt cx="1054100" cy="1422400"/>
            </a:xfrm>
          </p:grpSpPr>
          <p:cxnSp>
            <p:nvCxnSpPr>
              <p:cNvPr id="13" name="Straight Arrow Connector 12"/>
              <p:cNvCxnSpPr/>
              <p:nvPr/>
            </p:nvCxnSpPr>
            <p:spPr>
              <a:xfrm>
                <a:off x="3657600" y="31877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3556000" y="3810000"/>
                <a:ext cx="254000" cy="2159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3530600" y="3581400"/>
                <a:ext cx="342900" cy="609600"/>
              </a:xfrm>
              <a:prstGeom prst="straightConnector1">
                <a:avLst/>
              </a:prstGeom>
              <a:ln w="3810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3378200" y="3467100"/>
                <a:ext cx="495300" cy="215900"/>
              </a:xfrm>
              <a:prstGeom prst="ellipse">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3924300" y="31877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165600" y="32004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378200" y="32131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111500" y="32258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606800" y="3886200"/>
                <a:ext cx="461384" cy="461665"/>
              </a:xfrm>
              <a:prstGeom prst="rect">
                <a:avLst/>
              </a:prstGeom>
              <a:noFill/>
            </p:spPr>
            <p:txBody>
              <a:bodyPr wrap="none" rtlCol="0">
                <a:spAutoFit/>
              </a:bodyPr>
              <a:lstStyle/>
              <a:p>
                <a:r>
                  <a:rPr lang="en-US" i="1" dirty="0">
                    <a:solidFill>
                      <a:srgbClr val="FF0000"/>
                    </a:solidFill>
                    <a:latin typeface="Symbol" charset="2"/>
                    <a:cs typeface="Symbol" charset="2"/>
                  </a:rPr>
                  <a:t>m</a:t>
                </a:r>
              </a:p>
            </p:txBody>
          </p:sp>
        </p:grpSp>
        <p:grpSp>
          <p:nvGrpSpPr>
            <p:cNvPr id="37" name="Group 36"/>
            <p:cNvGrpSpPr/>
            <p:nvPr/>
          </p:nvGrpSpPr>
          <p:grpSpPr>
            <a:xfrm>
              <a:off x="5751598" y="3009900"/>
              <a:ext cx="1054100" cy="1422400"/>
              <a:chOff x="4800600" y="3162300"/>
              <a:chExt cx="1054100" cy="1422400"/>
            </a:xfrm>
          </p:grpSpPr>
          <p:cxnSp>
            <p:nvCxnSpPr>
              <p:cNvPr id="30" name="Straight Arrow Connector 29"/>
              <p:cNvCxnSpPr/>
              <p:nvPr/>
            </p:nvCxnSpPr>
            <p:spPr>
              <a:xfrm flipH="1">
                <a:off x="5219700" y="3556000"/>
                <a:ext cx="342900" cy="609600"/>
              </a:xfrm>
              <a:prstGeom prst="straightConnector1">
                <a:avLst/>
              </a:prstGeom>
              <a:ln w="38100" cmpd="sng">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346700" y="31623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5245100" y="3784600"/>
                <a:ext cx="254000" cy="2159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31" name="Oval 30"/>
              <p:cNvSpPr/>
              <p:nvPr/>
            </p:nvSpPr>
            <p:spPr>
              <a:xfrm>
                <a:off x="5067300" y="3441700"/>
                <a:ext cx="495300" cy="215900"/>
              </a:xfrm>
              <a:prstGeom prst="ellipse">
                <a:avLst/>
              </a:prstGeom>
              <a:noFill/>
              <a:ln>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cxnSp>
            <p:nvCxnSpPr>
              <p:cNvPr id="32" name="Straight Arrow Connector 31"/>
              <p:cNvCxnSpPr/>
              <p:nvPr/>
            </p:nvCxnSpPr>
            <p:spPr>
              <a:xfrm>
                <a:off x="5613400" y="31623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854700" y="31750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5067300" y="31877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4800600" y="32004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295900" y="3860800"/>
                <a:ext cx="468398" cy="461665"/>
              </a:xfrm>
              <a:prstGeom prst="rect">
                <a:avLst/>
              </a:prstGeom>
              <a:noFill/>
              <a:ln>
                <a:noFill/>
              </a:ln>
            </p:spPr>
            <p:txBody>
              <a:bodyPr wrap="none" rtlCol="0">
                <a:spAutoFit/>
              </a:bodyPr>
              <a:lstStyle/>
              <a:p>
                <a:r>
                  <a:rPr lang="en-US" i="1" dirty="0">
                    <a:solidFill>
                      <a:srgbClr val="0000FF"/>
                    </a:solidFill>
                    <a:latin typeface="Times New Roman"/>
                    <a:cs typeface="Times New Roman"/>
                  </a:rPr>
                  <a:t>p</a:t>
                </a:r>
              </a:p>
            </p:txBody>
          </p:sp>
        </p:grpSp>
        <p:sp>
          <p:nvSpPr>
            <p:cNvPr id="39" name="TextBox 38"/>
            <p:cNvSpPr txBox="1"/>
            <p:nvPr/>
          </p:nvSpPr>
          <p:spPr>
            <a:xfrm>
              <a:off x="6874880" y="3454400"/>
              <a:ext cx="473658" cy="461665"/>
            </a:xfrm>
            <a:prstGeom prst="rect">
              <a:avLst/>
            </a:prstGeom>
            <a:noFill/>
          </p:spPr>
          <p:txBody>
            <a:bodyPr wrap="none" rtlCol="0">
              <a:spAutoFit/>
            </a:bodyPr>
            <a:lstStyle/>
            <a:p>
              <a:r>
                <a:rPr lang="en-US" i="1" dirty="0">
                  <a:solidFill>
                    <a:srgbClr val="404040"/>
                  </a:solidFill>
                  <a:latin typeface="Times New Roman"/>
                  <a:cs typeface="Times New Roman"/>
                </a:rPr>
                <a:t>B</a:t>
              </a:r>
            </a:p>
          </p:txBody>
        </p:sp>
        <p:cxnSp>
          <p:nvCxnSpPr>
            <p:cNvPr id="62" name="Straight Arrow Connector 61"/>
            <p:cNvCxnSpPr/>
            <p:nvPr/>
          </p:nvCxnSpPr>
          <p:spPr>
            <a:xfrm flipV="1">
              <a:off x="5168609" y="2675102"/>
              <a:ext cx="114300" cy="334798"/>
            </a:xfrm>
            <a:prstGeom prst="straightConnector1">
              <a:avLst/>
            </a:pr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flipV="1">
              <a:off x="5916698" y="2654300"/>
              <a:ext cx="152401" cy="368301"/>
            </a:xfrm>
            <a:prstGeom prst="straightConnector1">
              <a:avLst/>
            </a:prstGeom>
            <a:ln w="57150" cmpd="sng">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666920" y="4072037"/>
            <a:ext cx="4877402" cy="1907730"/>
            <a:chOff x="-608559" y="4407845"/>
            <a:chExt cx="4877402" cy="1907730"/>
          </a:xfrm>
        </p:grpSpPr>
        <p:pic>
          <p:nvPicPr>
            <p:cNvPr id="82" name="Picture 54"/>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1552538" y="4407845"/>
              <a:ext cx="2716305" cy="1907730"/>
            </a:xfrm>
            <a:prstGeom prst="rect">
              <a:avLst/>
            </a:prstGeom>
            <a:noFill/>
            <a:ln w="12700">
              <a:noFill/>
              <a:miter lim="800000"/>
              <a:headEnd/>
              <a:tailEnd/>
            </a:ln>
            <a:effectLst/>
          </p:spPr>
        </p:pic>
        <p:cxnSp>
          <p:nvCxnSpPr>
            <p:cNvPr id="83" name="Straight Arrow Connector 82"/>
            <p:cNvCxnSpPr/>
            <p:nvPr/>
          </p:nvCxnSpPr>
          <p:spPr>
            <a:xfrm flipV="1">
              <a:off x="3406812" y="4479060"/>
              <a:ext cx="333918" cy="740640"/>
            </a:xfrm>
            <a:prstGeom prst="straightConnector1">
              <a:avLst/>
            </a:pr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608559" y="4850805"/>
              <a:ext cx="2355773" cy="830997"/>
            </a:xfrm>
            <a:prstGeom prst="rect">
              <a:avLst/>
            </a:prstGeom>
            <a:noFill/>
          </p:spPr>
          <p:txBody>
            <a:bodyPr wrap="square" rtlCol="0">
              <a:spAutoFit/>
            </a:bodyPr>
            <a:lstStyle/>
            <a:p>
              <a:r>
                <a:rPr lang="en-US" sz="1600" dirty="0">
                  <a:solidFill>
                    <a:srgbClr val="404040"/>
                  </a:solidFill>
                </a:rPr>
                <a:t># high energy positrons versus time from the stored </a:t>
              </a:r>
              <a:r>
                <a:rPr lang="en-US" sz="1600" dirty="0" err="1">
                  <a:solidFill>
                    <a:srgbClr val="404040"/>
                  </a:solidFill>
                </a:rPr>
                <a:t>muon</a:t>
              </a:r>
              <a:r>
                <a:rPr lang="en-US" sz="1600" dirty="0">
                  <a:solidFill>
                    <a:srgbClr val="404040"/>
                  </a:solidFill>
                </a:rPr>
                <a:t> beam</a:t>
              </a:r>
            </a:p>
          </p:txBody>
        </p:sp>
      </p:grpSp>
      <p:grpSp>
        <p:nvGrpSpPr>
          <p:cNvPr id="11" name="Group 10"/>
          <p:cNvGrpSpPr/>
          <p:nvPr/>
        </p:nvGrpSpPr>
        <p:grpSpPr>
          <a:xfrm>
            <a:off x="105304" y="2365252"/>
            <a:ext cx="4504796" cy="1302097"/>
            <a:chOff x="105304" y="2692400"/>
            <a:chExt cx="4504796" cy="1302097"/>
          </a:xfrm>
        </p:grpSpPr>
        <p:grpSp>
          <p:nvGrpSpPr>
            <p:cNvPr id="69" name="Group 68"/>
            <p:cNvGrpSpPr/>
            <p:nvPr/>
          </p:nvGrpSpPr>
          <p:grpSpPr>
            <a:xfrm>
              <a:off x="922280" y="2692400"/>
              <a:ext cx="3687820" cy="1302097"/>
              <a:chOff x="922280" y="2692400"/>
              <a:chExt cx="3687820" cy="1302097"/>
            </a:xfrm>
          </p:grpSpPr>
          <p:grpSp>
            <p:nvGrpSpPr>
              <p:cNvPr id="53" name="Group 52"/>
              <p:cNvGrpSpPr/>
              <p:nvPr/>
            </p:nvGrpSpPr>
            <p:grpSpPr>
              <a:xfrm>
                <a:off x="922280" y="3109402"/>
                <a:ext cx="1328982" cy="842396"/>
                <a:chOff x="2222501" y="2690167"/>
                <a:chExt cx="1328982" cy="842396"/>
              </a:xfrm>
            </p:grpSpPr>
            <p:sp>
              <p:nvSpPr>
                <p:cNvPr id="41" name="Oval 40"/>
                <p:cNvSpPr/>
                <p:nvPr/>
              </p:nvSpPr>
              <p:spPr>
                <a:xfrm>
                  <a:off x="2616200" y="3225800"/>
                  <a:ext cx="266700" cy="2159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2336781" y="2715567"/>
                  <a:ext cx="461384" cy="461665"/>
                </a:xfrm>
                <a:prstGeom prst="rect">
                  <a:avLst/>
                </a:prstGeom>
                <a:noFill/>
              </p:spPr>
              <p:txBody>
                <a:bodyPr wrap="none" rtlCol="0">
                  <a:spAutoFit/>
                </a:bodyPr>
                <a:lstStyle/>
                <a:p>
                  <a:r>
                    <a:rPr lang="en-US" i="1" dirty="0">
                      <a:solidFill>
                        <a:srgbClr val="FF0000"/>
                      </a:solidFill>
                      <a:latin typeface="Symbol" charset="2"/>
                      <a:cs typeface="Symbol" charset="2"/>
                    </a:rPr>
                    <a:t>m</a:t>
                  </a:r>
                </a:p>
              </p:txBody>
            </p:sp>
            <p:grpSp>
              <p:nvGrpSpPr>
                <p:cNvPr id="47" name="Group 46"/>
                <p:cNvGrpSpPr/>
                <p:nvPr/>
              </p:nvGrpSpPr>
              <p:grpSpPr>
                <a:xfrm>
                  <a:off x="2222501" y="3022600"/>
                  <a:ext cx="990600" cy="509963"/>
                  <a:chOff x="2222501" y="3022600"/>
                  <a:chExt cx="990600" cy="509963"/>
                </a:xfrm>
              </p:grpSpPr>
              <p:sp>
                <p:nvSpPr>
                  <p:cNvPr id="44" name="Oval 43"/>
                  <p:cNvSpPr/>
                  <p:nvPr/>
                </p:nvSpPr>
                <p:spPr>
                  <a:xfrm rot="19560594">
                    <a:off x="2222501" y="3138863"/>
                    <a:ext cx="990600" cy="393700"/>
                  </a:xfrm>
                  <a:prstGeom prst="ellipse">
                    <a:avLst/>
                  </a:prstGeom>
                  <a:noFill/>
                  <a:ln w="28575" cmpd="sng">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060700" y="3022600"/>
                    <a:ext cx="109728" cy="109728"/>
                  </a:xfrm>
                  <a:prstGeom prst="ellipse">
                    <a:avLst/>
                  </a:prstGeom>
                  <a:solidFill>
                    <a:srgbClr val="404040"/>
                  </a:solidFill>
                  <a:ln>
                    <a:solidFill>
                      <a:srgbClr val="404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TextBox 45"/>
                <p:cNvSpPr txBox="1"/>
                <p:nvPr/>
              </p:nvSpPr>
              <p:spPr>
                <a:xfrm>
                  <a:off x="3132328" y="2690167"/>
                  <a:ext cx="419155" cy="461665"/>
                </a:xfrm>
                <a:prstGeom prst="rect">
                  <a:avLst/>
                </a:prstGeom>
                <a:noFill/>
              </p:spPr>
              <p:txBody>
                <a:bodyPr wrap="none" rtlCol="0">
                  <a:spAutoFit/>
                </a:bodyPr>
                <a:lstStyle/>
                <a:p>
                  <a:r>
                    <a:rPr lang="en-US" i="1" dirty="0">
                      <a:solidFill>
                        <a:srgbClr val="404040"/>
                      </a:solidFill>
                      <a:latin typeface="Times New Roman"/>
                      <a:cs typeface="Times New Roman"/>
                    </a:rPr>
                    <a:t>e</a:t>
                  </a:r>
                </a:p>
              </p:txBody>
            </p:sp>
          </p:grpSp>
          <p:grpSp>
            <p:nvGrpSpPr>
              <p:cNvPr id="52" name="Group 51"/>
              <p:cNvGrpSpPr/>
              <p:nvPr/>
            </p:nvGrpSpPr>
            <p:grpSpPr>
              <a:xfrm>
                <a:off x="2447942" y="3117664"/>
                <a:ext cx="1276397" cy="876833"/>
                <a:chOff x="4318061" y="3925730"/>
                <a:chExt cx="1276397" cy="876833"/>
              </a:xfrm>
            </p:grpSpPr>
            <p:sp>
              <p:nvSpPr>
                <p:cNvPr id="40" name="Oval 39"/>
                <p:cNvSpPr/>
                <p:nvPr/>
              </p:nvSpPr>
              <p:spPr>
                <a:xfrm>
                  <a:off x="4711700" y="4478528"/>
                  <a:ext cx="266700" cy="2159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4495841" y="3972867"/>
                  <a:ext cx="468398" cy="461665"/>
                </a:xfrm>
                <a:prstGeom prst="rect">
                  <a:avLst/>
                </a:prstGeom>
                <a:noFill/>
              </p:spPr>
              <p:txBody>
                <a:bodyPr wrap="none" rtlCol="0">
                  <a:spAutoFit/>
                </a:bodyPr>
                <a:lstStyle/>
                <a:p>
                  <a:r>
                    <a:rPr lang="en-US" i="1" dirty="0">
                      <a:solidFill>
                        <a:srgbClr val="0000FF"/>
                      </a:solidFill>
                      <a:latin typeface="Times New Roman"/>
                      <a:cs typeface="Times New Roman"/>
                    </a:rPr>
                    <a:t>p</a:t>
                  </a:r>
                </a:p>
              </p:txBody>
            </p:sp>
            <p:grpSp>
              <p:nvGrpSpPr>
                <p:cNvPr id="48" name="Group 47"/>
                <p:cNvGrpSpPr/>
                <p:nvPr/>
              </p:nvGrpSpPr>
              <p:grpSpPr>
                <a:xfrm>
                  <a:off x="4318061" y="4292600"/>
                  <a:ext cx="990600" cy="509963"/>
                  <a:chOff x="2222501" y="3022600"/>
                  <a:chExt cx="990600" cy="509963"/>
                </a:xfrm>
              </p:grpSpPr>
              <p:sp>
                <p:nvSpPr>
                  <p:cNvPr id="49" name="Oval 48"/>
                  <p:cNvSpPr/>
                  <p:nvPr/>
                </p:nvSpPr>
                <p:spPr>
                  <a:xfrm rot="19560594">
                    <a:off x="2222501" y="3138863"/>
                    <a:ext cx="990600" cy="393700"/>
                  </a:xfrm>
                  <a:prstGeom prst="ellipse">
                    <a:avLst/>
                  </a:prstGeom>
                  <a:noFill/>
                  <a:ln w="28575" cmpd="sng">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060700" y="3022600"/>
                    <a:ext cx="109728" cy="109728"/>
                  </a:xfrm>
                  <a:prstGeom prst="ellipse">
                    <a:avLst/>
                  </a:prstGeom>
                  <a:solidFill>
                    <a:srgbClr val="404040"/>
                  </a:solidFill>
                  <a:ln>
                    <a:solidFill>
                      <a:srgbClr val="404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p:cNvSpPr txBox="1"/>
                <p:nvPr/>
              </p:nvSpPr>
              <p:spPr>
                <a:xfrm>
                  <a:off x="5175303" y="3925730"/>
                  <a:ext cx="419155" cy="461665"/>
                </a:xfrm>
                <a:prstGeom prst="rect">
                  <a:avLst/>
                </a:prstGeom>
                <a:noFill/>
              </p:spPr>
              <p:txBody>
                <a:bodyPr wrap="none" rtlCol="0">
                  <a:spAutoFit/>
                </a:bodyPr>
                <a:lstStyle/>
                <a:p>
                  <a:r>
                    <a:rPr lang="en-US" i="1" dirty="0">
                      <a:solidFill>
                        <a:srgbClr val="404040"/>
                      </a:solidFill>
                      <a:latin typeface="Times New Roman"/>
                      <a:cs typeface="Times New Roman"/>
                    </a:rPr>
                    <a:t>e</a:t>
                  </a:r>
                </a:p>
              </p:txBody>
            </p:sp>
          </p:grpSp>
          <p:cxnSp>
            <p:nvCxnSpPr>
              <p:cNvPr id="54" name="Straight Arrow Connector 53"/>
              <p:cNvCxnSpPr/>
              <p:nvPr/>
            </p:nvCxnSpPr>
            <p:spPr>
              <a:xfrm flipV="1">
                <a:off x="2625722" y="2692400"/>
                <a:ext cx="1098617" cy="472401"/>
              </a:xfrm>
              <a:prstGeom prst="straightConnector1">
                <a:avLst/>
              </a:pr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724339" y="2692400"/>
                <a:ext cx="885761" cy="472401"/>
              </a:xfrm>
              <a:prstGeom prst="straightConnector1">
                <a:avLst/>
              </a:prstGeom>
              <a:ln w="57150" cmpd="sng">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57" name="TextBox 56"/>
            <p:cNvSpPr txBox="1"/>
            <p:nvPr/>
          </p:nvSpPr>
          <p:spPr>
            <a:xfrm>
              <a:off x="105304" y="2717667"/>
              <a:ext cx="2266417" cy="584776"/>
            </a:xfrm>
            <a:prstGeom prst="rect">
              <a:avLst/>
            </a:prstGeom>
            <a:noFill/>
          </p:spPr>
          <p:txBody>
            <a:bodyPr wrap="square" rtlCol="0">
              <a:spAutoFit/>
            </a:bodyPr>
            <a:lstStyle/>
            <a:p>
              <a:r>
                <a:rPr lang="en-US" sz="1600" dirty="0" err="1">
                  <a:solidFill>
                    <a:srgbClr val="404040"/>
                  </a:solidFill>
                </a:rPr>
                <a:t>Muonium</a:t>
              </a:r>
              <a:r>
                <a:rPr lang="en-US" sz="1600" dirty="0">
                  <a:solidFill>
                    <a:srgbClr val="404040"/>
                  </a:solidFill>
                </a:rPr>
                <a:t> and hydrogen </a:t>
              </a:r>
              <a:r>
                <a:rPr lang="en-US" sz="1600" dirty="0" err="1">
                  <a:solidFill>
                    <a:srgbClr val="404040"/>
                  </a:solidFill>
                </a:rPr>
                <a:t>hyperfile</a:t>
              </a:r>
              <a:r>
                <a:rPr lang="en-US" sz="1600" dirty="0">
                  <a:solidFill>
                    <a:srgbClr val="404040"/>
                  </a:solidFill>
                </a:rPr>
                <a:t> splitting</a:t>
              </a:r>
            </a:p>
          </p:txBody>
        </p:sp>
      </p:grpSp>
      <p:grpSp>
        <p:nvGrpSpPr>
          <p:cNvPr id="16" name="Group 15"/>
          <p:cNvGrpSpPr/>
          <p:nvPr/>
        </p:nvGrpSpPr>
        <p:grpSpPr>
          <a:xfrm>
            <a:off x="6019264" y="4143252"/>
            <a:ext cx="3162836" cy="1786340"/>
            <a:chOff x="6019264" y="4470400"/>
            <a:chExt cx="3162836" cy="1786340"/>
          </a:xfrm>
        </p:grpSpPr>
        <p:grpSp>
          <p:nvGrpSpPr>
            <p:cNvPr id="3" name="Group 2"/>
            <p:cNvGrpSpPr/>
            <p:nvPr/>
          </p:nvGrpSpPr>
          <p:grpSpPr>
            <a:xfrm>
              <a:off x="6450014" y="4470400"/>
              <a:ext cx="2732086" cy="787244"/>
              <a:chOff x="6450014" y="4470400"/>
              <a:chExt cx="2732086" cy="787244"/>
            </a:xfrm>
          </p:grpSpPr>
          <p:cxnSp>
            <p:nvCxnSpPr>
              <p:cNvPr id="86" name="Straight Arrow Connector 85"/>
              <p:cNvCxnSpPr/>
              <p:nvPr/>
            </p:nvCxnSpPr>
            <p:spPr>
              <a:xfrm flipH="1" flipV="1">
                <a:off x="6450014" y="4470400"/>
                <a:ext cx="424866" cy="685800"/>
              </a:xfrm>
              <a:prstGeom prst="straightConnector1">
                <a:avLst/>
              </a:prstGeom>
              <a:ln w="57150" cmpd="sng">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7124700" y="4672868"/>
                <a:ext cx="2057400" cy="584776"/>
              </a:xfrm>
              <a:prstGeom prst="rect">
                <a:avLst/>
              </a:prstGeom>
              <a:solidFill>
                <a:schemeClr val="bg1"/>
              </a:solidFill>
            </p:spPr>
            <p:txBody>
              <a:bodyPr wrap="square" rtlCol="0">
                <a:spAutoFit/>
              </a:bodyPr>
              <a:lstStyle/>
              <a:p>
                <a:r>
                  <a:rPr lang="en-US" sz="1600" dirty="0">
                    <a:solidFill>
                      <a:srgbClr val="404040"/>
                    </a:solidFill>
                  </a:rPr>
                  <a:t>Free induction decay in NMR probes</a:t>
                </a:r>
              </a:p>
            </p:txBody>
          </p:sp>
        </p:grpSp>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19264" y="4729441"/>
              <a:ext cx="2133169" cy="1527299"/>
            </a:xfrm>
            <a:prstGeom prst="rect">
              <a:avLst/>
            </a:prstGeom>
          </p:spPr>
        </p:pic>
      </p:grpSp>
    </p:spTree>
    <p:extLst>
      <p:ext uri="{BB962C8B-B14F-4D97-AF65-F5344CB8AC3E}">
        <p14:creationId xmlns:p14="http://schemas.microsoft.com/office/powerpoint/2010/main" val="134496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DBB64-703E-E046-8C6A-0CFDAD245BB5}"/>
              </a:ext>
            </a:extLst>
          </p:cNvPr>
          <p:cNvSpPr>
            <a:spLocks noGrp="1"/>
          </p:cNvSpPr>
          <p:nvPr>
            <p:ph type="title"/>
          </p:nvPr>
        </p:nvSpPr>
        <p:spPr/>
        <p:txBody>
          <a:bodyPr/>
          <a:lstStyle/>
          <a:p>
            <a:r>
              <a:rPr lang="en-US" dirty="0"/>
              <a:t>Storage ring technique</a:t>
            </a:r>
          </a:p>
        </p:txBody>
      </p:sp>
      <p:sp>
        <p:nvSpPr>
          <p:cNvPr id="4" name="Date Placeholder 3">
            <a:extLst>
              <a:ext uri="{FF2B5EF4-FFF2-40B4-BE49-F238E27FC236}">
                <a16:creationId xmlns:a16="http://schemas.microsoft.com/office/drawing/2014/main" id="{302EC531-94CF-1647-AE8D-D1D93289A17D}"/>
              </a:ext>
            </a:extLst>
          </p:cNvPr>
          <p:cNvSpPr>
            <a:spLocks noGrp="1"/>
          </p:cNvSpPr>
          <p:nvPr>
            <p:ph type="dt" sz="half" idx="10"/>
          </p:nvPr>
        </p:nvSpPr>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517AE8EF-C7F1-8545-BE30-D589320298C5}"/>
              </a:ext>
            </a:extLst>
          </p:cNvPr>
          <p:cNvSpPr>
            <a:spLocks noGrp="1"/>
          </p:cNvSpPr>
          <p:nvPr>
            <p:ph type="ftr" sz="quarter" idx="11"/>
          </p:nvPr>
        </p:nvSpPr>
        <p:spPr/>
        <p:txBody>
          <a:bodyPr/>
          <a:lstStyle/>
          <a:p>
            <a:pP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1178FDDA-76B4-ED4B-92A1-8F9ED3F3D78B}"/>
              </a:ext>
            </a:extLst>
          </p:cNvPr>
          <p:cNvSpPr>
            <a:spLocks noGrp="1"/>
          </p:cNvSpPr>
          <p:nvPr>
            <p:ph type="sldNum" sz="quarter" idx="12"/>
          </p:nvPr>
        </p:nvSpPr>
        <p:spPr/>
        <p:txBody>
          <a:bodyPr/>
          <a:lstStyle/>
          <a:p>
            <a:pPr>
              <a:defRPr/>
            </a:pPr>
            <a:fld id="{451BCF68-52EF-A147-AF4D-24E554BE1E9F}" type="slidenum">
              <a:rPr lang="en-US" smtClean="0"/>
              <a:pPr>
                <a:defRPr/>
              </a:pPr>
              <a:t>14</a:t>
            </a:fld>
            <a:r>
              <a:rPr lang="bg-BG" dirty="0"/>
              <a:t>/</a:t>
            </a:r>
            <a:r>
              <a:rPr lang="en-US" dirty="0"/>
              <a:t>46</a:t>
            </a:r>
          </a:p>
        </p:txBody>
      </p:sp>
      <p:sp>
        <p:nvSpPr>
          <p:cNvPr id="7" name="TextBox 6">
            <a:extLst>
              <a:ext uri="{FF2B5EF4-FFF2-40B4-BE49-F238E27FC236}">
                <a16:creationId xmlns:a16="http://schemas.microsoft.com/office/drawing/2014/main" id="{45178FEB-6892-8E42-83A4-9DFABFCBD749}"/>
              </a:ext>
            </a:extLst>
          </p:cNvPr>
          <p:cNvSpPr txBox="1"/>
          <p:nvPr/>
        </p:nvSpPr>
        <p:spPr>
          <a:xfrm>
            <a:off x="607219" y="776337"/>
            <a:ext cx="7921081" cy="646331"/>
          </a:xfrm>
          <a:prstGeom prst="rect">
            <a:avLst/>
          </a:prstGeom>
          <a:noFill/>
        </p:spPr>
        <p:txBody>
          <a:bodyPr wrap="square" rtlCol="0">
            <a:spAutoFit/>
          </a:bodyPr>
          <a:lstStyle/>
          <a:p>
            <a:pPr algn="ctr"/>
            <a:r>
              <a:rPr lang="en-US" sz="1800" dirty="0"/>
              <a:t>Main observable is the difference between the muon precession frequency and the cyclotron frequency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D8CA27-2B96-714D-B84E-A4110781AA57}"/>
                  </a:ext>
                </a:extLst>
              </p:cNvPr>
              <p:cNvSpPr txBox="1"/>
              <p:nvPr/>
            </p:nvSpPr>
            <p:spPr>
              <a:xfrm>
                <a:off x="4442317" y="1557755"/>
                <a:ext cx="3489866" cy="5846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rPr>
                            <m:t>𝑎</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rPr>
                            <m:t>𝑠</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rPr>
                            <m:t>𝑐</m:t>
                          </m:r>
                        </m:sub>
                      </m:sSub>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𝑞</m:t>
                          </m:r>
                        </m:num>
                        <m:den>
                          <m:r>
                            <a:rPr lang="en-US" sz="2000" b="0" i="1" smtClean="0">
                              <a:latin typeface="Cambria Math" panose="02040503050406030204" pitchFamily="18" charset="0"/>
                              <a:ea typeface="Cambria Math" panose="02040503050406030204" pitchFamily="18" charset="0"/>
                            </a:rPr>
                            <m:t>𝑚</m:t>
                          </m:r>
                        </m:den>
                      </m:f>
                      <m:d>
                        <m:dPr>
                          <m:ctrlPr>
                            <a:rPr lang="en-US" sz="2000" b="0" i="1" smtClean="0">
                              <a:latin typeface="Cambria Math" panose="02040503050406030204" pitchFamily="18" charset="0"/>
                              <a:ea typeface="Cambria Math" panose="02040503050406030204" pitchFamily="18" charset="0"/>
                            </a:rPr>
                          </m:ctrlPr>
                        </m:dPr>
                        <m:e>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𝑔</m:t>
                              </m:r>
                              <m:r>
                                <a:rPr lang="en-US" sz="2000" b="0" i="1" smtClean="0">
                                  <a:latin typeface="Cambria Math" panose="02040503050406030204" pitchFamily="18" charset="0"/>
                                  <a:ea typeface="Cambria Math" panose="02040503050406030204" pitchFamily="18" charset="0"/>
                                </a:rPr>
                                <m:t>−2</m:t>
                              </m:r>
                            </m:num>
                            <m:den>
                              <m:r>
                                <a:rPr lang="en-US" sz="2000" b="0" i="1" smtClean="0">
                                  <a:latin typeface="Cambria Math" panose="02040503050406030204" pitchFamily="18" charset="0"/>
                                  <a:ea typeface="Cambria Math" panose="02040503050406030204" pitchFamily="18" charset="0"/>
                                </a:rPr>
                                <m:t>2</m:t>
                              </m:r>
                            </m:den>
                          </m:f>
                        </m:e>
                      </m:d>
                      <m:r>
                        <a:rPr lang="en-US" sz="2000" b="0" i="1" smtClean="0">
                          <a:latin typeface="Cambria Math" panose="02040503050406030204" pitchFamily="18" charset="0"/>
                          <a:ea typeface="Cambria Math" panose="02040503050406030204" pitchFamily="18" charset="0"/>
                        </a:rPr>
                        <m:t>𝐵</m:t>
                      </m:r>
                    </m:oMath>
                  </m:oMathPara>
                </a14:m>
                <a:endParaRPr lang="en-US" sz="2000" dirty="0"/>
              </a:p>
            </p:txBody>
          </p:sp>
        </mc:Choice>
        <mc:Fallback xmlns="">
          <p:sp>
            <p:nvSpPr>
              <p:cNvPr id="8" name="TextBox 7">
                <a:extLst>
                  <a:ext uri="{FF2B5EF4-FFF2-40B4-BE49-F238E27FC236}">
                    <a16:creationId xmlns:a16="http://schemas.microsoft.com/office/drawing/2014/main" id="{6DD8CA27-2B96-714D-B84E-A4110781AA57}"/>
                  </a:ext>
                </a:extLst>
              </p:cNvPr>
              <p:cNvSpPr txBox="1">
                <a:spLocks noRot="1" noChangeAspect="1" noMove="1" noResize="1" noEditPoints="1" noAdjustHandles="1" noChangeArrowheads="1" noChangeShapeType="1" noTextEdit="1"/>
              </p:cNvSpPr>
              <p:nvPr/>
            </p:nvSpPr>
            <p:spPr>
              <a:xfrm>
                <a:off x="4442317" y="1557755"/>
                <a:ext cx="3489866" cy="584647"/>
              </a:xfrm>
              <a:prstGeom prst="rect">
                <a:avLst/>
              </a:prstGeom>
              <a:blipFill>
                <a:blip r:embed="rId2"/>
                <a:stretch>
                  <a:fillRect l="-362" r="-1087" b="-1489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A61FC504-C855-4A40-9D36-EC1408AEAA19}"/>
              </a:ext>
            </a:extLst>
          </p:cNvPr>
          <p:cNvSpPr txBox="1"/>
          <p:nvPr/>
        </p:nvSpPr>
        <p:spPr>
          <a:xfrm>
            <a:off x="160146" y="2436377"/>
            <a:ext cx="8815225" cy="369332"/>
          </a:xfrm>
          <a:prstGeom prst="rect">
            <a:avLst/>
          </a:prstGeom>
          <a:noFill/>
        </p:spPr>
        <p:txBody>
          <a:bodyPr wrap="square" rtlCol="0">
            <a:spAutoFit/>
          </a:bodyPr>
          <a:lstStyle/>
          <a:p>
            <a:pPr algn="ctr"/>
            <a:r>
              <a:rPr lang="en-US" sz="1800" dirty="0"/>
              <a:t>Developed and improved by the CERN I, II, III experiments and the BNL E821 experiment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449A5BB-D15E-A54D-B711-F083821F0253}"/>
                  </a:ext>
                </a:extLst>
              </p:cNvPr>
              <p:cNvSpPr txBox="1"/>
              <p:nvPr/>
            </p:nvSpPr>
            <p:spPr>
              <a:xfrm>
                <a:off x="1215023" y="1690846"/>
                <a:ext cx="2562433" cy="411844"/>
              </a:xfrm>
              <a:prstGeom prst="rect">
                <a:avLst/>
              </a:prstGeom>
              <a:noFill/>
            </p:spPr>
            <p:txBody>
              <a:bodyPr wrap="none" lIns="0" tIns="0" rIns="0" bIns="0"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rPr>
                          <m:t>𝑐</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𝑞</m:t>
                        </m:r>
                      </m:num>
                      <m:den>
                        <m:r>
                          <a:rPr lang="en-US" sz="2000" b="0" i="1" smtClean="0">
                            <a:latin typeface="Cambria Math" panose="02040503050406030204" pitchFamily="18" charset="0"/>
                          </a:rPr>
                          <m:t>𝑚</m:t>
                        </m:r>
                      </m:den>
                    </m:f>
                    <m:r>
                      <a:rPr lang="en-US" sz="2000" b="0" i="1" smtClean="0">
                        <a:latin typeface="Cambria Math" panose="02040503050406030204" pitchFamily="18" charset="0"/>
                      </a:rPr>
                      <m:t>𝐵</m:t>
                    </m:r>
                    <m:r>
                      <a:rPr lang="en-US" sz="2000" b="0" i="0"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rPr>
                          <m:t>𝑠</m:t>
                        </m:r>
                      </m:sub>
                    </m:sSub>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𝑔</m:t>
                        </m:r>
                      </m:num>
                      <m:den>
                        <m:r>
                          <a:rPr lang="en-US" sz="2000" b="0" i="1" smtClean="0">
                            <a:latin typeface="Cambria Math" panose="02040503050406030204" pitchFamily="18" charset="0"/>
                          </a:rPr>
                          <m:t>2</m:t>
                        </m:r>
                      </m:den>
                    </m:f>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𝑞</m:t>
                        </m:r>
                      </m:num>
                      <m:den>
                        <m:r>
                          <a:rPr lang="en-US" sz="2000" b="0" i="1" smtClean="0">
                            <a:latin typeface="Cambria Math" panose="02040503050406030204" pitchFamily="18" charset="0"/>
                          </a:rPr>
                          <m:t>𝑚</m:t>
                        </m:r>
                      </m:den>
                    </m:f>
                    <m:r>
                      <a:rPr lang="en-US" sz="2000" b="0" i="1" smtClean="0">
                        <a:latin typeface="Cambria Math" panose="02040503050406030204" pitchFamily="18" charset="0"/>
                      </a:rPr>
                      <m:t>𝐵</m:t>
                    </m:r>
                  </m:oMath>
                </a14:m>
                <a:r>
                  <a:rPr lang="en-US" sz="2000" dirty="0"/>
                  <a:t> </a:t>
                </a:r>
              </a:p>
            </p:txBody>
          </p:sp>
        </mc:Choice>
        <mc:Fallback xmlns="">
          <p:sp>
            <p:nvSpPr>
              <p:cNvPr id="11" name="TextBox 10">
                <a:extLst>
                  <a:ext uri="{FF2B5EF4-FFF2-40B4-BE49-F238E27FC236}">
                    <a16:creationId xmlns:a16="http://schemas.microsoft.com/office/drawing/2014/main" id="{A449A5BB-D15E-A54D-B711-F083821F0253}"/>
                  </a:ext>
                </a:extLst>
              </p:cNvPr>
              <p:cNvSpPr txBox="1">
                <a:spLocks noRot="1" noChangeAspect="1" noMove="1" noResize="1" noEditPoints="1" noAdjustHandles="1" noChangeArrowheads="1" noChangeShapeType="1" noTextEdit="1"/>
              </p:cNvSpPr>
              <p:nvPr/>
            </p:nvSpPr>
            <p:spPr>
              <a:xfrm>
                <a:off x="1215023" y="1690846"/>
                <a:ext cx="2562433" cy="411844"/>
              </a:xfrm>
              <a:prstGeom prst="rect">
                <a:avLst/>
              </a:prstGeom>
              <a:blipFill>
                <a:blip r:embed="rId3"/>
                <a:stretch>
                  <a:fillRect l="-2463" b="-11765"/>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664FE58C-82B7-424F-A2BE-1CE9F6541EAE}"/>
              </a:ext>
            </a:extLst>
          </p:cNvPr>
          <p:cNvGrpSpPr/>
          <p:nvPr/>
        </p:nvGrpSpPr>
        <p:grpSpPr>
          <a:xfrm>
            <a:off x="523453" y="2973632"/>
            <a:ext cx="3006825" cy="3149167"/>
            <a:chOff x="523453" y="2973632"/>
            <a:chExt cx="3006825" cy="3149167"/>
          </a:xfrm>
        </p:grpSpPr>
        <p:pic>
          <p:nvPicPr>
            <p:cNvPr id="12" name="Picture 6">
              <a:extLst>
                <a:ext uri="{FF2B5EF4-FFF2-40B4-BE49-F238E27FC236}">
                  <a16:creationId xmlns:a16="http://schemas.microsoft.com/office/drawing/2014/main" id="{1C32796B-5454-4C43-8443-3912C4BD76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14901" y="2973632"/>
              <a:ext cx="2589214" cy="314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16396A43-763B-F04F-A5D3-8E32A7FADDB4}"/>
                </a:ext>
              </a:extLst>
            </p:cNvPr>
            <p:cNvSpPr txBox="1"/>
            <p:nvPr/>
          </p:nvSpPr>
          <p:spPr>
            <a:xfrm>
              <a:off x="523453" y="2973632"/>
              <a:ext cx="3006825" cy="646331"/>
            </a:xfrm>
            <a:prstGeom prst="rect">
              <a:avLst/>
            </a:prstGeom>
            <a:solidFill>
              <a:schemeClr val="bg2"/>
            </a:solidFill>
          </p:spPr>
          <p:txBody>
            <a:bodyPr wrap="square" rtlCol="0">
              <a:spAutoFit/>
            </a:bodyPr>
            <a:lstStyle/>
            <a:p>
              <a:pPr algn="ctr"/>
              <a:r>
                <a:rPr lang="en-US" sz="1800" dirty="0"/>
                <a:t>CERN III ring</a:t>
              </a:r>
            </a:p>
            <a:p>
              <a:pPr algn="ctr"/>
              <a:r>
                <a:rPr lang="en-US" sz="1800" dirty="0"/>
                <a:t>40 separate magnets</a:t>
              </a:r>
            </a:p>
          </p:txBody>
        </p:sp>
      </p:grpSp>
      <p:grpSp>
        <p:nvGrpSpPr>
          <p:cNvPr id="18" name="Group 17">
            <a:extLst>
              <a:ext uri="{FF2B5EF4-FFF2-40B4-BE49-F238E27FC236}">
                <a16:creationId xmlns:a16="http://schemas.microsoft.com/office/drawing/2014/main" id="{4C1FDB0E-0665-9E41-ACE9-DA819858DF49}"/>
              </a:ext>
            </a:extLst>
          </p:cNvPr>
          <p:cNvGrpSpPr/>
          <p:nvPr/>
        </p:nvGrpSpPr>
        <p:grpSpPr>
          <a:xfrm>
            <a:off x="3511686" y="2954730"/>
            <a:ext cx="5224960" cy="3457649"/>
            <a:chOff x="3511686" y="2954730"/>
            <a:chExt cx="5224960" cy="3457649"/>
          </a:xfrm>
        </p:grpSpPr>
        <p:pic>
          <p:nvPicPr>
            <p:cNvPr id="14" name="Picture 13">
              <a:extLst>
                <a:ext uri="{FF2B5EF4-FFF2-40B4-BE49-F238E27FC236}">
                  <a16:creationId xmlns:a16="http://schemas.microsoft.com/office/drawing/2014/main" id="{1CDA73A5-FF18-6640-8050-723509ACD0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92031" y="2960971"/>
              <a:ext cx="4436269" cy="3121619"/>
            </a:xfrm>
            <a:prstGeom prst="rect">
              <a:avLst/>
            </a:prstGeom>
          </p:spPr>
        </p:pic>
        <p:sp>
          <p:nvSpPr>
            <p:cNvPr id="15" name="TextBox 14">
              <a:extLst>
                <a:ext uri="{FF2B5EF4-FFF2-40B4-BE49-F238E27FC236}">
                  <a16:creationId xmlns:a16="http://schemas.microsoft.com/office/drawing/2014/main" id="{8BDAAF7A-B056-1947-A623-ECD516C585FB}"/>
                </a:ext>
              </a:extLst>
            </p:cNvPr>
            <p:cNvSpPr txBox="1"/>
            <p:nvPr/>
          </p:nvSpPr>
          <p:spPr>
            <a:xfrm>
              <a:off x="3981350" y="2954730"/>
              <a:ext cx="3006825" cy="369332"/>
            </a:xfrm>
            <a:prstGeom prst="rect">
              <a:avLst/>
            </a:prstGeom>
            <a:solidFill>
              <a:schemeClr val="bg2"/>
            </a:solidFill>
          </p:spPr>
          <p:txBody>
            <a:bodyPr wrap="square" rtlCol="0">
              <a:spAutoFit/>
            </a:bodyPr>
            <a:lstStyle/>
            <a:p>
              <a:pPr algn="ctr"/>
              <a:r>
                <a:rPr lang="en-US" sz="1800" dirty="0"/>
                <a:t>BNL:  One continuous magnet</a:t>
              </a:r>
            </a:p>
          </p:txBody>
        </p:sp>
        <p:sp>
          <p:nvSpPr>
            <p:cNvPr id="16" name="TextBox 15">
              <a:extLst>
                <a:ext uri="{FF2B5EF4-FFF2-40B4-BE49-F238E27FC236}">
                  <a16:creationId xmlns:a16="http://schemas.microsoft.com/office/drawing/2014/main" id="{EE113362-3E82-904C-8667-E7EE63A2D91A}"/>
                </a:ext>
              </a:extLst>
            </p:cNvPr>
            <p:cNvSpPr txBox="1"/>
            <p:nvPr/>
          </p:nvSpPr>
          <p:spPr>
            <a:xfrm>
              <a:off x="3511686" y="6043047"/>
              <a:ext cx="5224960" cy="369332"/>
            </a:xfrm>
            <a:prstGeom prst="rect">
              <a:avLst/>
            </a:prstGeom>
            <a:noFill/>
          </p:spPr>
          <p:txBody>
            <a:bodyPr wrap="square" rtlCol="0">
              <a:spAutoFit/>
            </a:bodyPr>
            <a:lstStyle/>
            <a:p>
              <a:pPr algn="ctr"/>
              <a:r>
                <a:rPr lang="en-US" sz="1800" dirty="0"/>
                <a:t>First decision:  reuse BNL magnet!</a:t>
              </a:r>
            </a:p>
          </p:txBody>
        </p:sp>
      </p:grpSp>
    </p:spTree>
    <p:extLst>
      <p:ext uri="{BB962C8B-B14F-4D97-AF65-F5344CB8AC3E}">
        <p14:creationId xmlns:p14="http://schemas.microsoft.com/office/powerpoint/2010/main" val="285862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evatron particle collider at Fermilab"/>
          <p:cNvPicPr>
            <a:picLocks noChangeAspect="1" noChangeArrowheads="1"/>
          </p:cNvPicPr>
          <p:nvPr/>
        </p:nvPicPr>
        <p:blipFill>
          <a:blip r:embed="rId2" cstate="print"/>
          <a:srcRect/>
          <a:stretch>
            <a:fillRect/>
          </a:stretch>
        </p:blipFill>
        <p:spPr bwMode="auto">
          <a:xfrm>
            <a:off x="1153552" y="-777275"/>
            <a:ext cx="7337355" cy="4378603"/>
          </a:xfrm>
          <a:prstGeom prst="rect">
            <a:avLst/>
          </a:prstGeom>
          <a:noFill/>
        </p:spPr>
      </p:pic>
      <p:sp>
        <p:nvSpPr>
          <p:cNvPr id="8" name="TextBox 7"/>
          <p:cNvSpPr txBox="1"/>
          <p:nvPr/>
        </p:nvSpPr>
        <p:spPr>
          <a:xfrm>
            <a:off x="3967090" y="1298014"/>
            <a:ext cx="2686928" cy="1015663"/>
          </a:xfrm>
          <a:prstGeom prst="rect">
            <a:avLst/>
          </a:prstGeom>
          <a:noFill/>
        </p:spPr>
        <p:txBody>
          <a:bodyPr wrap="square" rtlCol="0">
            <a:spAutoFit/>
          </a:bodyPr>
          <a:lstStyle/>
          <a:p>
            <a:r>
              <a:rPr lang="en-US" sz="2000" dirty="0" err="1">
                <a:solidFill>
                  <a:schemeClr val="bg1"/>
                </a:solidFill>
              </a:rPr>
              <a:t>Fermilab</a:t>
            </a:r>
            <a:r>
              <a:rPr lang="en-US" sz="2000" dirty="0">
                <a:solidFill>
                  <a:schemeClr val="bg1"/>
                </a:solidFill>
              </a:rPr>
              <a:t> pre 1985</a:t>
            </a:r>
          </a:p>
          <a:p>
            <a:r>
              <a:rPr lang="en-US" sz="2000" dirty="0">
                <a:solidFill>
                  <a:schemeClr val="bg1"/>
                </a:solidFill>
              </a:rPr>
              <a:t>before antiprotons:</a:t>
            </a:r>
          </a:p>
          <a:p>
            <a:r>
              <a:rPr lang="en-US" sz="2000" dirty="0">
                <a:solidFill>
                  <a:schemeClr val="bg1"/>
                </a:solidFill>
              </a:rPr>
              <a:t>1 </a:t>
            </a:r>
            <a:r>
              <a:rPr lang="en-US" sz="2000" dirty="0" err="1">
                <a:solidFill>
                  <a:schemeClr val="bg1"/>
                </a:solidFill>
              </a:rPr>
              <a:t>linac</a:t>
            </a:r>
            <a:r>
              <a:rPr lang="en-US" sz="2000" dirty="0">
                <a:solidFill>
                  <a:schemeClr val="bg1"/>
                </a:solidFill>
              </a:rPr>
              <a:t>, 2 rings</a:t>
            </a:r>
          </a:p>
        </p:txBody>
      </p:sp>
      <p:sp>
        <p:nvSpPr>
          <p:cNvPr id="4" name="Slide Number Placeholder 3"/>
          <p:cNvSpPr>
            <a:spLocks noGrp="1"/>
          </p:cNvSpPr>
          <p:nvPr>
            <p:ph type="sldNum" sz="quarter" idx="4294967295"/>
          </p:nvPr>
        </p:nvSpPr>
        <p:spPr>
          <a:xfrm>
            <a:off x="8226425" y="6543675"/>
            <a:ext cx="939800" cy="381000"/>
          </a:xfrm>
          <a:prstGeom prst="rect">
            <a:avLst/>
          </a:prstGeom>
        </p:spPr>
        <p:txBody>
          <a:bodyPr/>
          <a:lstStyle/>
          <a:p>
            <a:fld id="{0F7B64DB-1E08-4BD0-8F74-D7CAA1D4E9F3}" type="slidenum">
              <a:rPr lang="en-US" smtClean="0"/>
              <a:pPr/>
              <a:t>15</a:t>
            </a:fld>
            <a:r>
              <a:rPr lang="en-US" dirty="0"/>
              <a:t>/47</a:t>
            </a:r>
          </a:p>
        </p:txBody>
      </p:sp>
      <p:sp>
        <p:nvSpPr>
          <p:cNvPr id="5" name="Footer Placeholder 4"/>
          <p:cNvSpPr>
            <a:spLocks noGrp="1"/>
          </p:cNvSpPr>
          <p:nvPr>
            <p:ph type="ftr" sz="quarter" idx="12"/>
          </p:nvPr>
        </p:nvSpPr>
        <p:spPr/>
        <p:txBody>
          <a:bodyPr/>
          <a:lstStyle/>
          <a:p>
            <a:r>
              <a:rPr lang="en-US"/>
              <a:t>First results from Muon g-2 </a:t>
            </a:r>
            <a:endParaRPr lang="en-US" dirty="0"/>
          </a:p>
        </p:txBody>
      </p:sp>
      <p:pic>
        <p:nvPicPr>
          <p:cNvPr id="98306" name="Picture 2" descr="http://www.uic.edu/~varelas/tevatron_aerial_med.jpg"/>
          <p:cNvPicPr>
            <a:picLocks noChangeAspect="1" noChangeArrowheads="1"/>
          </p:cNvPicPr>
          <p:nvPr/>
        </p:nvPicPr>
        <p:blipFill>
          <a:blip r:embed="rId3" cstate="print"/>
          <a:srcRect/>
          <a:stretch>
            <a:fillRect/>
          </a:stretch>
        </p:blipFill>
        <p:spPr bwMode="auto">
          <a:xfrm>
            <a:off x="0" y="0"/>
            <a:ext cx="9144000" cy="7345680"/>
          </a:xfrm>
          <a:prstGeom prst="rect">
            <a:avLst/>
          </a:prstGeom>
          <a:noFill/>
        </p:spPr>
      </p:pic>
      <p:sp>
        <p:nvSpPr>
          <p:cNvPr id="9" name="TextBox 8"/>
          <p:cNvSpPr txBox="1"/>
          <p:nvPr/>
        </p:nvSpPr>
        <p:spPr>
          <a:xfrm>
            <a:off x="2686929" y="3770777"/>
            <a:ext cx="4600136" cy="2246769"/>
          </a:xfrm>
          <a:prstGeom prst="rect">
            <a:avLst/>
          </a:prstGeom>
          <a:noFill/>
        </p:spPr>
        <p:txBody>
          <a:bodyPr wrap="square" rtlCol="0">
            <a:spAutoFit/>
          </a:bodyPr>
          <a:lstStyle/>
          <a:p>
            <a:r>
              <a:rPr lang="en-US" sz="2000" dirty="0">
                <a:solidFill>
                  <a:schemeClr val="bg1"/>
                </a:solidFill>
              </a:rPr>
              <a:t>Antiproton production</a:t>
            </a:r>
          </a:p>
          <a:p>
            <a:r>
              <a:rPr lang="en-US" sz="2000" dirty="0">
                <a:solidFill>
                  <a:schemeClr val="bg1"/>
                </a:solidFill>
              </a:rPr>
              <a:t>New synchrotron + 3 new storage rings</a:t>
            </a:r>
          </a:p>
          <a:p>
            <a:endParaRPr lang="en-US" sz="2000" dirty="0">
              <a:solidFill>
                <a:schemeClr val="bg1"/>
              </a:solidFill>
            </a:endParaRPr>
          </a:p>
          <a:p>
            <a:r>
              <a:rPr lang="en-US" sz="2000" dirty="0">
                <a:solidFill>
                  <a:schemeClr val="bg1"/>
                </a:solidFill>
              </a:rPr>
              <a:t>With the end of Tevatron Run II, these are all now available for muon physics and allow us to repeat the BNL statistics once every 4-6 weeks</a:t>
            </a:r>
          </a:p>
        </p:txBody>
      </p:sp>
      <p:sp>
        <p:nvSpPr>
          <p:cNvPr id="10" name="Title 9"/>
          <p:cNvSpPr>
            <a:spLocks noGrp="1"/>
          </p:cNvSpPr>
          <p:nvPr>
            <p:ph type="title"/>
          </p:nvPr>
        </p:nvSpPr>
        <p:spPr>
          <a:xfrm>
            <a:off x="2943665" y="106632"/>
            <a:ext cx="8686800" cy="641739"/>
          </a:xfrm>
        </p:spPr>
        <p:txBody>
          <a:bodyPr/>
          <a:lstStyle/>
          <a:p>
            <a:r>
              <a:rPr lang="en-US" dirty="0">
                <a:solidFill>
                  <a:schemeClr val="bg1"/>
                </a:solidFill>
              </a:rPr>
              <a:t>Right place, right time</a:t>
            </a:r>
          </a:p>
        </p:txBody>
      </p:sp>
      <p:sp>
        <p:nvSpPr>
          <p:cNvPr id="2" name="Date Placeholder 1">
            <a:extLst>
              <a:ext uri="{FF2B5EF4-FFF2-40B4-BE49-F238E27FC236}">
                <a16:creationId xmlns:a16="http://schemas.microsoft.com/office/drawing/2014/main" id="{CBDA988A-79E4-5443-AE91-64E1CADD275B}"/>
              </a:ext>
            </a:extLst>
          </p:cNvPr>
          <p:cNvSpPr>
            <a:spLocks noGrp="1"/>
          </p:cNvSpPr>
          <p:nvPr>
            <p:ph type="dt" sz="half" idx="10"/>
          </p:nvPr>
        </p:nvSpPr>
        <p:spPr/>
        <p:txBody>
          <a:bodyPr/>
          <a:lstStyle/>
          <a:p>
            <a:pPr>
              <a:defRPr/>
            </a:pPr>
            <a:r>
              <a:rPr lang="en-US"/>
              <a:t>5/4/21</a:t>
            </a:r>
            <a:endParaRPr lang="en-US" dirty="0"/>
          </a:p>
        </p:txBody>
      </p:sp>
    </p:spTree>
    <p:extLst>
      <p:ext uri="{BB962C8B-B14F-4D97-AF65-F5344CB8AC3E}">
        <p14:creationId xmlns:p14="http://schemas.microsoft.com/office/powerpoint/2010/main" val="60657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fade">
                                      <p:cBhvr>
                                        <p:cTn id="7" dur="1000"/>
                                        <p:tgtEl>
                                          <p:spTgt spid="9830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0CC6-096C-654B-BB60-BE96BF37C00F}"/>
              </a:ext>
            </a:extLst>
          </p:cNvPr>
          <p:cNvSpPr>
            <a:spLocks noGrp="1"/>
          </p:cNvSpPr>
          <p:nvPr>
            <p:ph type="title"/>
          </p:nvPr>
        </p:nvSpPr>
        <p:spPr/>
        <p:txBody>
          <a:bodyPr/>
          <a:lstStyle/>
          <a:p>
            <a:r>
              <a:rPr lang="en-US" dirty="0"/>
              <a:t>From NY to Illinois the hard way</a:t>
            </a:r>
          </a:p>
        </p:txBody>
      </p:sp>
      <p:sp>
        <p:nvSpPr>
          <p:cNvPr id="4" name="Date Placeholder 3">
            <a:extLst>
              <a:ext uri="{FF2B5EF4-FFF2-40B4-BE49-F238E27FC236}">
                <a16:creationId xmlns:a16="http://schemas.microsoft.com/office/drawing/2014/main" id="{BAA17E16-9C14-3644-8D6B-E63EC8D140AF}"/>
              </a:ext>
            </a:extLst>
          </p:cNvPr>
          <p:cNvSpPr>
            <a:spLocks noGrp="1"/>
          </p:cNvSpPr>
          <p:nvPr>
            <p:ph type="dt" sz="half" idx="10"/>
          </p:nvPr>
        </p:nvSpPr>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0D66FCF9-A7EA-2D43-8F38-DD1D862DA4A0}"/>
              </a:ext>
            </a:extLst>
          </p:cNvPr>
          <p:cNvSpPr>
            <a:spLocks noGrp="1"/>
          </p:cNvSpPr>
          <p:nvPr>
            <p:ph type="ftr" sz="quarter" idx="11"/>
          </p:nvPr>
        </p:nvSpPr>
        <p:spPr/>
        <p:txBody>
          <a:bodyPr/>
          <a:lstStyle/>
          <a:p>
            <a:pP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404D8356-4723-4F4D-BE33-2D621E9FC931}"/>
              </a:ext>
            </a:extLst>
          </p:cNvPr>
          <p:cNvSpPr>
            <a:spLocks noGrp="1"/>
          </p:cNvSpPr>
          <p:nvPr>
            <p:ph type="sldNum" sz="quarter" idx="12"/>
          </p:nvPr>
        </p:nvSpPr>
        <p:spPr/>
        <p:txBody>
          <a:bodyPr/>
          <a:lstStyle/>
          <a:p>
            <a:pPr>
              <a:defRPr/>
            </a:pPr>
            <a:fld id="{451BCF68-52EF-A147-AF4D-24E554BE1E9F}" type="slidenum">
              <a:rPr lang="en-US" smtClean="0"/>
              <a:pPr>
                <a:defRPr/>
              </a:pPr>
              <a:t>16</a:t>
            </a:fld>
            <a:r>
              <a:rPr lang="bg-BG" dirty="0"/>
              <a:t>/</a:t>
            </a:r>
            <a:r>
              <a:rPr lang="en-US" dirty="0"/>
              <a:t>46</a:t>
            </a:r>
          </a:p>
        </p:txBody>
      </p:sp>
      <p:pic>
        <p:nvPicPr>
          <p:cNvPr id="17" name="Picture 2" descr="No photo description available.">
            <a:extLst>
              <a:ext uri="{FF2B5EF4-FFF2-40B4-BE49-F238E27FC236}">
                <a16:creationId xmlns:a16="http://schemas.microsoft.com/office/drawing/2014/main" id="{61863FEE-12F4-4946-BD0B-AC576722AB5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785399"/>
            <a:ext cx="2960237" cy="23168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Screen shot 2013-10-25 at 6.34.33 AM.png">
            <a:extLst>
              <a:ext uri="{FF2B5EF4-FFF2-40B4-BE49-F238E27FC236}">
                <a16:creationId xmlns:a16="http://schemas.microsoft.com/office/drawing/2014/main" id="{F5B5A067-F58C-164F-A335-F16CF8C1CF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4140" y="751885"/>
            <a:ext cx="2732586" cy="2678387"/>
          </a:xfrm>
          <a:prstGeom prst="rect">
            <a:avLst/>
          </a:prstGeom>
        </p:spPr>
      </p:pic>
      <p:pic>
        <p:nvPicPr>
          <p:cNvPr id="19" name="Picture 3" descr="C:\Users\hertzog\Documents\MyUW-Documents\New g-2\PR Plots and Pics\RingStLouis.JPG">
            <a:extLst>
              <a:ext uri="{FF2B5EF4-FFF2-40B4-BE49-F238E27FC236}">
                <a16:creationId xmlns:a16="http://schemas.microsoft.com/office/drawing/2014/main" id="{84BA98F2-DAA1-DD41-9E55-3141740986A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87393" y="745403"/>
            <a:ext cx="3089154" cy="2316866"/>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9" descr="Ring-I88-Stack.edit2.1.LowRes.jpg">
            <a:extLst>
              <a:ext uri="{FF2B5EF4-FFF2-40B4-BE49-F238E27FC236}">
                <a16:creationId xmlns:a16="http://schemas.microsoft.com/office/drawing/2014/main" id="{5A44FF3B-E209-864C-BEBB-D7157D34D0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001" y="3315347"/>
            <a:ext cx="2934236" cy="2425695"/>
          </a:xfrm>
          <a:prstGeom prst="rect">
            <a:avLst/>
          </a:prstGeom>
        </p:spPr>
      </p:pic>
      <p:pic>
        <p:nvPicPr>
          <p:cNvPr id="21" name="Picture 20">
            <a:extLst>
              <a:ext uri="{FF2B5EF4-FFF2-40B4-BE49-F238E27FC236}">
                <a16:creationId xmlns:a16="http://schemas.microsoft.com/office/drawing/2014/main" id="{A04B5512-BA9C-734C-B6C0-F53CE4F4A4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83081" y="3588037"/>
            <a:ext cx="3123915" cy="2085325"/>
          </a:xfrm>
          <a:prstGeom prst="rect">
            <a:avLst/>
          </a:prstGeom>
        </p:spPr>
      </p:pic>
      <p:pic>
        <p:nvPicPr>
          <p:cNvPr id="22" name="Picture 2" descr="No photo description available.">
            <a:extLst>
              <a:ext uri="{FF2B5EF4-FFF2-40B4-BE49-F238E27FC236}">
                <a16:creationId xmlns:a16="http://schemas.microsoft.com/office/drawing/2014/main" id="{F5B0ACEB-0FC2-9447-87FB-B24BE193054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41721" y="3686593"/>
            <a:ext cx="2976278" cy="198676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85F3761-9692-2749-B47B-DB5990224F28}"/>
              </a:ext>
            </a:extLst>
          </p:cNvPr>
          <p:cNvSpPr txBox="1"/>
          <p:nvPr/>
        </p:nvSpPr>
        <p:spPr>
          <a:xfrm>
            <a:off x="0" y="785399"/>
            <a:ext cx="1612201" cy="369332"/>
          </a:xfrm>
          <a:prstGeom prst="rect">
            <a:avLst/>
          </a:prstGeom>
          <a:solidFill>
            <a:schemeClr val="bg2"/>
          </a:solidFill>
        </p:spPr>
        <p:txBody>
          <a:bodyPr wrap="square" rtlCol="0">
            <a:spAutoFit/>
          </a:bodyPr>
          <a:lstStyle/>
          <a:p>
            <a:pPr algn="ctr"/>
            <a:r>
              <a:rPr lang="en-US" sz="1800" dirty="0">
                <a:solidFill>
                  <a:srgbClr val="000000"/>
                </a:solidFill>
              </a:rPr>
              <a:t>Summer 2011</a:t>
            </a:r>
          </a:p>
        </p:txBody>
      </p:sp>
      <p:sp>
        <p:nvSpPr>
          <p:cNvPr id="24" name="TextBox 23">
            <a:extLst>
              <a:ext uri="{FF2B5EF4-FFF2-40B4-BE49-F238E27FC236}">
                <a16:creationId xmlns:a16="http://schemas.microsoft.com/office/drawing/2014/main" id="{3695D9E1-34F8-4443-B728-676BC44233BB}"/>
              </a:ext>
            </a:extLst>
          </p:cNvPr>
          <p:cNvSpPr txBox="1"/>
          <p:nvPr/>
        </p:nvSpPr>
        <p:spPr>
          <a:xfrm>
            <a:off x="7531799" y="740310"/>
            <a:ext cx="1612201" cy="369332"/>
          </a:xfrm>
          <a:prstGeom prst="rect">
            <a:avLst/>
          </a:prstGeom>
          <a:solidFill>
            <a:schemeClr val="bg2"/>
          </a:solidFill>
        </p:spPr>
        <p:txBody>
          <a:bodyPr wrap="square" rtlCol="0">
            <a:spAutoFit/>
          </a:bodyPr>
          <a:lstStyle/>
          <a:p>
            <a:pPr algn="ctr"/>
            <a:r>
              <a:rPr lang="en-US" sz="1800" dirty="0">
                <a:solidFill>
                  <a:srgbClr val="000000"/>
                </a:solidFill>
              </a:rPr>
              <a:t>Summer 2013</a:t>
            </a:r>
          </a:p>
        </p:txBody>
      </p:sp>
      <p:sp>
        <p:nvSpPr>
          <p:cNvPr id="25" name="TextBox 24">
            <a:extLst>
              <a:ext uri="{FF2B5EF4-FFF2-40B4-BE49-F238E27FC236}">
                <a16:creationId xmlns:a16="http://schemas.microsoft.com/office/drawing/2014/main" id="{6D967F8E-EC5A-EF42-9657-D92C9F910733}"/>
              </a:ext>
            </a:extLst>
          </p:cNvPr>
          <p:cNvSpPr txBox="1"/>
          <p:nvPr/>
        </p:nvSpPr>
        <p:spPr>
          <a:xfrm>
            <a:off x="7510793" y="3310779"/>
            <a:ext cx="1612201" cy="369332"/>
          </a:xfrm>
          <a:prstGeom prst="rect">
            <a:avLst/>
          </a:prstGeom>
          <a:solidFill>
            <a:schemeClr val="bg2"/>
          </a:solidFill>
        </p:spPr>
        <p:txBody>
          <a:bodyPr wrap="square" rtlCol="0">
            <a:spAutoFit/>
          </a:bodyPr>
          <a:lstStyle/>
          <a:p>
            <a:pPr algn="ctr"/>
            <a:r>
              <a:rPr lang="en-US" sz="1800" dirty="0">
                <a:solidFill>
                  <a:srgbClr val="000000"/>
                </a:solidFill>
              </a:rPr>
              <a:t>Fall 2014</a:t>
            </a:r>
          </a:p>
        </p:txBody>
      </p:sp>
    </p:spTree>
    <p:extLst>
      <p:ext uri="{BB962C8B-B14F-4D97-AF65-F5344CB8AC3E}">
        <p14:creationId xmlns:p14="http://schemas.microsoft.com/office/powerpoint/2010/main" val="4264405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Shimming</a:t>
            </a:r>
          </a:p>
        </p:txBody>
      </p:sp>
      <p:sp>
        <p:nvSpPr>
          <p:cNvPr id="4" name="Date Placeholder 3"/>
          <p:cNvSpPr>
            <a:spLocks noGrp="1"/>
          </p:cNvSpPr>
          <p:nvPr>
            <p:ph type="dt" sz="half" idx="10"/>
          </p:nvPr>
        </p:nvSpPr>
        <p:spPr/>
        <p:txBody>
          <a:bodyPr/>
          <a:lstStyle/>
          <a:p>
            <a:pPr>
              <a:defRPr/>
            </a:pPr>
            <a:r>
              <a:rPr lang="en-US"/>
              <a:t>5/4/21</a:t>
            </a:r>
            <a:endParaRPr lang="en-US" dirty="0"/>
          </a:p>
        </p:txBody>
      </p:sp>
      <p:sp>
        <p:nvSpPr>
          <p:cNvPr id="5" name="Footer Placeholder 4"/>
          <p:cNvSpPr>
            <a:spLocks noGrp="1"/>
          </p:cNvSpPr>
          <p:nvPr>
            <p:ph type="ftr" sz="quarter" idx="11"/>
          </p:nvPr>
        </p:nvSpPr>
        <p:spPr/>
        <p:txBody>
          <a:bodyPr/>
          <a:lstStyle/>
          <a:p>
            <a:pPr>
              <a:defRPr/>
            </a:pPr>
            <a:r>
              <a:rPr lang="en-US"/>
              <a:t>First results from Muon g-2 </a:t>
            </a:r>
            <a:endParaRPr lang="en-US" b="1" dirty="0"/>
          </a:p>
        </p:txBody>
      </p:sp>
      <p:sp>
        <p:nvSpPr>
          <p:cNvPr id="6" name="Slide Number Placeholder 5"/>
          <p:cNvSpPr>
            <a:spLocks noGrp="1"/>
          </p:cNvSpPr>
          <p:nvPr>
            <p:ph type="sldNum" sz="quarter" idx="12"/>
          </p:nvPr>
        </p:nvSpPr>
        <p:spPr/>
        <p:txBody>
          <a:bodyPr/>
          <a:lstStyle/>
          <a:p>
            <a:pPr>
              <a:defRPr/>
            </a:pPr>
            <a:fld id="{451BCF68-52EF-A147-AF4D-24E554BE1E9F}" type="slidenum">
              <a:rPr lang="en-US" smtClean="0"/>
              <a:pPr>
                <a:defRPr/>
              </a:pPr>
              <a:t>17</a:t>
            </a:fld>
            <a:r>
              <a:rPr lang="bg-BG" dirty="0"/>
              <a:t>/</a:t>
            </a:r>
            <a:r>
              <a:rPr lang="en-US" dirty="0"/>
              <a:t>46</a:t>
            </a:r>
          </a:p>
        </p:txBody>
      </p:sp>
      <p:grpSp>
        <p:nvGrpSpPr>
          <p:cNvPr id="12" name="Group 11"/>
          <p:cNvGrpSpPr/>
          <p:nvPr/>
        </p:nvGrpSpPr>
        <p:grpSpPr>
          <a:xfrm>
            <a:off x="908789" y="1421768"/>
            <a:ext cx="1533533" cy="1924057"/>
            <a:chOff x="419088" y="1392964"/>
            <a:chExt cx="1533533" cy="1924057"/>
          </a:xfrm>
        </p:grpSpPr>
        <p:sp>
          <p:nvSpPr>
            <p:cNvPr id="8" name="Rectangle 7"/>
            <p:cNvSpPr/>
            <p:nvPr/>
          </p:nvSpPr>
          <p:spPr>
            <a:xfrm>
              <a:off x="419088" y="1406166"/>
              <a:ext cx="671525" cy="1396571"/>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flipH="1">
              <a:off x="419088" y="2797915"/>
              <a:ext cx="1509725" cy="51910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flipH="1">
              <a:off x="442896" y="1392964"/>
              <a:ext cx="1509725" cy="51910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p:nvSpPr>
        <p:spPr>
          <a:xfrm flipH="1">
            <a:off x="1708889" y="2032892"/>
            <a:ext cx="576282" cy="23869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N</a:t>
            </a:r>
          </a:p>
        </p:txBody>
      </p:sp>
      <p:sp>
        <p:nvSpPr>
          <p:cNvPr id="15" name="Rectangle 14"/>
          <p:cNvSpPr/>
          <p:nvPr/>
        </p:nvSpPr>
        <p:spPr>
          <a:xfrm flipH="1">
            <a:off x="1732697" y="2499622"/>
            <a:ext cx="576282" cy="23869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S</a:t>
            </a:r>
          </a:p>
        </p:txBody>
      </p:sp>
      <p:cxnSp>
        <p:nvCxnSpPr>
          <p:cNvPr id="17" name="Straight Arrow Connector 16"/>
          <p:cNvCxnSpPr/>
          <p:nvPr/>
        </p:nvCxnSpPr>
        <p:spPr>
          <a:xfrm>
            <a:off x="2618539" y="2128714"/>
            <a:ext cx="0" cy="555128"/>
          </a:xfrm>
          <a:prstGeom prst="straightConnector1">
            <a:avLst/>
          </a:prstGeom>
          <a:ln w="53975">
            <a:solidFill>
              <a:srgbClr val="FF0000"/>
            </a:solidFill>
            <a:headEnd type="stealth"/>
            <a:tailEnd type="stealth"/>
          </a:ln>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3511514" y="1445517"/>
            <a:ext cx="1514493" cy="1910855"/>
            <a:chOff x="414320" y="1406166"/>
            <a:chExt cx="1514493" cy="1910855"/>
          </a:xfrm>
        </p:grpSpPr>
        <p:grpSp>
          <p:nvGrpSpPr>
            <p:cNvPr id="22" name="Group 21"/>
            <p:cNvGrpSpPr/>
            <p:nvPr/>
          </p:nvGrpSpPr>
          <p:grpSpPr>
            <a:xfrm>
              <a:off x="414320" y="1406166"/>
              <a:ext cx="1514493" cy="1910855"/>
              <a:chOff x="414320" y="1406166"/>
              <a:chExt cx="1514493" cy="1910855"/>
            </a:xfrm>
          </p:grpSpPr>
          <p:sp>
            <p:nvSpPr>
              <p:cNvPr id="26" name="Rectangle 25"/>
              <p:cNvSpPr/>
              <p:nvPr/>
            </p:nvSpPr>
            <p:spPr>
              <a:xfrm>
                <a:off x="419088" y="1406166"/>
                <a:ext cx="671525" cy="1396571"/>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flipH="1">
                <a:off x="419088" y="2797915"/>
                <a:ext cx="1509725" cy="51910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flipH="1">
                <a:off x="414320" y="1407252"/>
                <a:ext cx="1509725" cy="51910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p:cNvSpPr/>
            <p:nvPr/>
          </p:nvSpPr>
          <p:spPr>
            <a:xfrm rot="21244715" flipH="1">
              <a:off x="1219188" y="2004088"/>
              <a:ext cx="576282" cy="23869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N</a:t>
              </a:r>
            </a:p>
          </p:txBody>
        </p:sp>
        <p:sp>
          <p:nvSpPr>
            <p:cNvPr id="24" name="Rectangle 23"/>
            <p:cNvSpPr/>
            <p:nvPr/>
          </p:nvSpPr>
          <p:spPr>
            <a:xfrm rot="457166" flipH="1">
              <a:off x="1242996" y="2470818"/>
              <a:ext cx="576282" cy="23869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S</a:t>
              </a:r>
            </a:p>
          </p:txBody>
        </p:sp>
      </p:grpSp>
      <p:grpSp>
        <p:nvGrpSpPr>
          <p:cNvPr id="48" name="Group 47"/>
          <p:cNvGrpSpPr/>
          <p:nvPr/>
        </p:nvGrpSpPr>
        <p:grpSpPr>
          <a:xfrm>
            <a:off x="6011845" y="1362416"/>
            <a:ext cx="1514493" cy="1910855"/>
            <a:chOff x="4714871" y="1401398"/>
            <a:chExt cx="1514493" cy="1910855"/>
          </a:xfrm>
        </p:grpSpPr>
        <p:grpSp>
          <p:nvGrpSpPr>
            <p:cNvPr id="29" name="Group 28"/>
            <p:cNvGrpSpPr/>
            <p:nvPr/>
          </p:nvGrpSpPr>
          <p:grpSpPr>
            <a:xfrm>
              <a:off x="4714871" y="1401398"/>
              <a:ext cx="1514493" cy="1910855"/>
              <a:chOff x="414320" y="1406166"/>
              <a:chExt cx="1514493" cy="1910855"/>
            </a:xfrm>
          </p:grpSpPr>
          <p:grpSp>
            <p:nvGrpSpPr>
              <p:cNvPr id="30" name="Group 29"/>
              <p:cNvGrpSpPr/>
              <p:nvPr/>
            </p:nvGrpSpPr>
            <p:grpSpPr>
              <a:xfrm>
                <a:off x="414320" y="1406166"/>
                <a:ext cx="1514493" cy="1910855"/>
                <a:chOff x="414320" y="1406166"/>
                <a:chExt cx="1514493" cy="1910855"/>
              </a:xfrm>
            </p:grpSpPr>
            <p:sp>
              <p:nvSpPr>
                <p:cNvPr id="34" name="Rectangle 33"/>
                <p:cNvSpPr/>
                <p:nvPr/>
              </p:nvSpPr>
              <p:spPr>
                <a:xfrm>
                  <a:off x="419088" y="1406166"/>
                  <a:ext cx="671525" cy="1396571"/>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flipH="1">
                  <a:off x="419088" y="2797915"/>
                  <a:ext cx="1509725" cy="51910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flipH="1">
                  <a:off x="414320" y="1407252"/>
                  <a:ext cx="1509725" cy="51910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p:cNvSpPr/>
              <p:nvPr/>
            </p:nvSpPr>
            <p:spPr>
              <a:xfrm flipH="1">
                <a:off x="1219188" y="2004088"/>
                <a:ext cx="576282" cy="23869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N</a:t>
                </a:r>
              </a:p>
            </p:txBody>
          </p:sp>
          <p:sp>
            <p:nvSpPr>
              <p:cNvPr id="32" name="Rectangle 31"/>
              <p:cNvSpPr/>
              <p:nvPr/>
            </p:nvSpPr>
            <p:spPr>
              <a:xfrm flipH="1">
                <a:off x="1242996" y="2470818"/>
                <a:ext cx="576282" cy="23869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S</a:t>
                </a:r>
              </a:p>
            </p:txBody>
          </p:sp>
        </p:grpSp>
        <p:sp>
          <p:nvSpPr>
            <p:cNvPr id="37" name="Right Triangle 36"/>
            <p:cNvSpPr/>
            <p:nvPr/>
          </p:nvSpPr>
          <p:spPr>
            <a:xfrm flipH="1">
              <a:off x="5657833" y="1885943"/>
              <a:ext cx="373062" cy="114301"/>
            </a:xfrm>
            <a:prstGeom prst="rtTriangl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Triangle 37"/>
            <p:cNvSpPr/>
            <p:nvPr/>
          </p:nvSpPr>
          <p:spPr>
            <a:xfrm flipH="1" flipV="1">
              <a:off x="5643555" y="2695574"/>
              <a:ext cx="425436" cy="114465"/>
            </a:xfrm>
            <a:prstGeom prst="rtTriangl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2328862" y="3890285"/>
            <a:ext cx="1514493" cy="1910855"/>
            <a:chOff x="2328862" y="3890285"/>
            <a:chExt cx="1514493" cy="1910855"/>
          </a:xfrm>
        </p:grpSpPr>
        <p:grpSp>
          <p:nvGrpSpPr>
            <p:cNvPr id="49" name="Group 48"/>
            <p:cNvGrpSpPr/>
            <p:nvPr/>
          </p:nvGrpSpPr>
          <p:grpSpPr>
            <a:xfrm>
              <a:off x="2328862" y="3890285"/>
              <a:ext cx="1514493" cy="1910855"/>
              <a:chOff x="414320" y="1406166"/>
              <a:chExt cx="1514493" cy="1910855"/>
            </a:xfrm>
          </p:grpSpPr>
          <p:grpSp>
            <p:nvGrpSpPr>
              <p:cNvPr id="50" name="Group 49"/>
              <p:cNvGrpSpPr/>
              <p:nvPr/>
            </p:nvGrpSpPr>
            <p:grpSpPr>
              <a:xfrm>
                <a:off x="414320" y="1406166"/>
                <a:ext cx="1514493" cy="1910855"/>
                <a:chOff x="414320" y="1406166"/>
                <a:chExt cx="1514493" cy="1910855"/>
              </a:xfrm>
            </p:grpSpPr>
            <p:sp>
              <p:nvSpPr>
                <p:cNvPr id="54" name="Rectangle 53"/>
                <p:cNvSpPr/>
                <p:nvPr/>
              </p:nvSpPr>
              <p:spPr>
                <a:xfrm>
                  <a:off x="419088" y="1406166"/>
                  <a:ext cx="671525" cy="1396571"/>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flipH="1">
                  <a:off x="419088" y="2797915"/>
                  <a:ext cx="1509725" cy="51910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flipH="1">
                  <a:off x="414320" y="1407252"/>
                  <a:ext cx="1509725" cy="51910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Rectangle 50"/>
              <p:cNvSpPr/>
              <p:nvPr/>
            </p:nvSpPr>
            <p:spPr>
              <a:xfrm flipH="1">
                <a:off x="1219188" y="2004088"/>
                <a:ext cx="576282" cy="23869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N</a:t>
                </a:r>
              </a:p>
            </p:txBody>
          </p:sp>
          <p:sp>
            <p:nvSpPr>
              <p:cNvPr id="52" name="Rectangle 51"/>
              <p:cNvSpPr/>
              <p:nvPr/>
            </p:nvSpPr>
            <p:spPr>
              <a:xfrm flipH="1">
                <a:off x="1242996" y="2470818"/>
                <a:ext cx="576282" cy="23869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S</a:t>
                </a:r>
              </a:p>
            </p:txBody>
          </p:sp>
        </p:grpSp>
        <p:sp>
          <p:nvSpPr>
            <p:cNvPr id="57" name="Rectangle 56"/>
            <p:cNvSpPr/>
            <p:nvPr/>
          </p:nvSpPr>
          <p:spPr>
            <a:xfrm flipH="1">
              <a:off x="3671058" y="4646543"/>
              <a:ext cx="115118" cy="12643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flipH="1">
              <a:off x="3680580" y="4884671"/>
              <a:ext cx="115118" cy="12643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flipH="1">
              <a:off x="3090025" y="4894191"/>
              <a:ext cx="115118" cy="12643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flipH="1">
              <a:off x="3099545" y="4660825"/>
              <a:ext cx="115118" cy="12643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5156970" y="3904131"/>
            <a:ext cx="2602676" cy="1924057"/>
            <a:chOff x="5156970" y="3904131"/>
            <a:chExt cx="2602676" cy="1924057"/>
          </a:xfrm>
        </p:grpSpPr>
        <p:grpSp>
          <p:nvGrpSpPr>
            <p:cNvPr id="62" name="Group 61"/>
            <p:cNvGrpSpPr/>
            <p:nvPr/>
          </p:nvGrpSpPr>
          <p:grpSpPr>
            <a:xfrm>
              <a:off x="5156970" y="3904131"/>
              <a:ext cx="1533533" cy="1924057"/>
              <a:chOff x="419088" y="1392964"/>
              <a:chExt cx="1533533" cy="1924057"/>
            </a:xfrm>
          </p:grpSpPr>
          <p:grpSp>
            <p:nvGrpSpPr>
              <p:cNvPr id="63" name="Group 62"/>
              <p:cNvGrpSpPr/>
              <p:nvPr/>
            </p:nvGrpSpPr>
            <p:grpSpPr>
              <a:xfrm>
                <a:off x="419088" y="1392964"/>
                <a:ext cx="1533533" cy="1924057"/>
                <a:chOff x="419088" y="1392964"/>
                <a:chExt cx="1533533" cy="1924057"/>
              </a:xfrm>
            </p:grpSpPr>
            <p:sp>
              <p:nvSpPr>
                <p:cNvPr id="67" name="Rectangle 66"/>
                <p:cNvSpPr/>
                <p:nvPr/>
              </p:nvSpPr>
              <p:spPr>
                <a:xfrm>
                  <a:off x="419088" y="1406166"/>
                  <a:ext cx="671525" cy="1396571"/>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flipH="1">
                  <a:off x="419088" y="2797915"/>
                  <a:ext cx="1509725" cy="51910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flipH="1">
                  <a:off x="442896" y="1392964"/>
                  <a:ext cx="1509725" cy="51910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4" name="Rectangle 63"/>
              <p:cNvSpPr/>
              <p:nvPr/>
            </p:nvSpPr>
            <p:spPr>
              <a:xfrm flipH="1">
                <a:off x="1219188" y="2004088"/>
                <a:ext cx="576282" cy="23869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N</a:t>
                </a:r>
              </a:p>
            </p:txBody>
          </p:sp>
          <p:sp>
            <p:nvSpPr>
              <p:cNvPr id="65" name="Rectangle 64"/>
              <p:cNvSpPr/>
              <p:nvPr/>
            </p:nvSpPr>
            <p:spPr>
              <a:xfrm flipH="1">
                <a:off x="1242996" y="2470818"/>
                <a:ext cx="576282" cy="23869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S</a:t>
                </a:r>
              </a:p>
            </p:txBody>
          </p:sp>
        </p:grpSp>
        <p:cxnSp>
          <p:nvCxnSpPr>
            <p:cNvPr id="71" name="Straight Connector 70"/>
            <p:cNvCxnSpPr/>
            <p:nvPr/>
          </p:nvCxnSpPr>
          <p:spPr>
            <a:xfrm>
              <a:off x="5954693" y="4787262"/>
              <a:ext cx="112949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992789" y="4953950"/>
              <a:ext cx="1129493"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7084186" y="4271964"/>
              <a:ext cx="1" cy="50101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7093706" y="4953006"/>
              <a:ext cx="1" cy="50101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H="1" flipV="1">
              <a:off x="7627107" y="4851327"/>
              <a:ext cx="0" cy="58363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7627107" y="4300537"/>
              <a:ext cx="1" cy="50101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7076273" y="4300537"/>
              <a:ext cx="550834"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7100081" y="5424494"/>
              <a:ext cx="550834"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H="1" flipV="1">
              <a:off x="7508037" y="4772977"/>
              <a:ext cx="251609" cy="476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a:off x="7574711" y="4837039"/>
              <a:ext cx="110364"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4300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dissolv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dissolv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dissolve">
                                      <p:cBhvr>
                                        <p:cTn id="2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shimming</a:t>
            </a:r>
          </a:p>
        </p:txBody>
      </p:sp>
      <p:sp>
        <p:nvSpPr>
          <p:cNvPr id="4" name="Date Placeholder 3"/>
          <p:cNvSpPr>
            <a:spLocks noGrp="1"/>
          </p:cNvSpPr>
          <p:nvPr>
            <p:ph type="dt" sz="half" idx="10"/>
          </p:nvPr>
        </p:nvSpPr>
        <p:spPr/>
        <p:txBody>
          <a:bodyPr/>
          <a:lstStyle/>
          <a:p>
            <a:pPr>
              <a:defRPr/>
            </a:pPr>
            <a:r>
              <a:rPr lang="en-US"/>
              <a:t>5/4/21</a:t>
            </a:r>
            <a:endParaRPr lang="en-US" dirty="0"/>
          </a:p>
        </p:txBody>
      </p:sp>
      <p:sp>
        <p:nvSpPr>
          <p:cNvPr id="5" name="Footer Placeholder 4"/>
          <p:cNvSpPr>
            <a:spLocks noGrp="1"/>
          </p:cNvSpPr>
          <p:nvPr>
            <p:ph type="ftr" sz="quarter" idx="11"/>
          </p:nvPr>
        </p:nvSpPr>
        <p:spPr/>
        <p:txBody>
          <a:bodyPr/>
          <a:lstStyle/>
          <a:p>
            <a:pPr>
              <a:defRPr/>
            </a:pPr>
            <a:r>
              <a:rPr lang="en-US"/>
              <a:t>First results from Muon g-2 </a:t>
            </a:r>
            <a:endParaRPr lang="en-US" b="1" dirty="0"/>
          </a:p>
        </p:txBody>
      </p:sp>
      <p:sp>
        <p:nvSpPr>
          <p:cNvPr id="6" name="Slide Number Placeholder 5"/>
          <p:cNvSpPr>
            <a:spLocks noGrp="1"/>
          </p:cNvSpPr>
          <p:nvPr>
            <p:ph type="sldNum" sz="quarter" idx="12"/>
          </p:nvPr>
        </p:nvSpPr>
        <p:spPr/>
        <p:txBody>
          <a:bodyPr/>
          <a:lstStyle/>
          <a:p>
            <a:pPr>
              <a:defRPr/>
            </a:pPr>
            <a:fld id="{451BCF68-52EF-A147-AF4D-24E554BE1E9F}" type="slidenum">
              <a:rPr lang="en-US" smtClean="0"/>
              <a:pPr>
                <a:defRPr/>
              </a:pPr>
              <a:t>18</a:t>
            </a:fld>
            <a:r>
              <a:rPr lang="bg-BG" dirty="0"/>
              <a:t>/</a:t>
            </a:r>
            <a:r>
              <a:rPr lang="en-US" dirty="0"/>
              <a:t>46</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80" y="2831835"/>
            <a:ext cx="5631978" cy="3167987"/>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341308" y="1624703"/>
            <a:ext cx="4164402" cy="332667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804602"/>
            <a:ext cx="5041446" cy="1883766"/>
          </a:xfrm>
          <a:prstGeom prst="rect">
            <a:avLst/>
          </a:prstGeom>
        </p:spPr>
      </p:pic>
    </p:spTree>
    <p:extLst>
      <p:ext uri="{BB962C8B-B14F-4D97-AF65-F5344CB8AC3E}">
        <p14:creationId xmlns:p14="http://schemas.microsoft.com/office/powerpoint/2010/main" val="1776721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results</a:t>
            </a:r>
          </a:p>
        </p:txBody>
      </p:sp>
      <p:sp>
        <p:nvSpPr>
          <p:cNvPr id="4" name="Date Placeholder 3"/>
          <p:cNvSpPr>
            <a:spLocks noGrp="1"/>
          </p:cNvSpPr>
          <p:nvPr>
            <p:ph type="dt" sz="half" idx="10"/>
          </p:nvPr>
        </p:nvSpPr>
        <p:spPr/>
        <p:txBody>
          <a:bodyPr/>
          <a:lstStyle/>
          <a:p>
            <a:pPr>
              <a:defRPr/>
            </a:pPr>
            <a:r>
              <a:rPr lang="en-US"/>
              <a:t>5/4/21</a:t>
            </a:r>
            <a:endParaRPr lang="en-US" dirty="0"/>
          </a:p>
        </p:txBody>
      </p:sp>
      <p:sp>
        <p:nvSpPr>
          <p:cNvPr id="5" name="Footer Placeholder 4"/>
          <p:cNvSpPr>
            <a:spLocks noGrp="1"/>
          </p:cNvSpPr>
          <p:nvPr>
            <p:ph type="ftr" sz="quarter" idx="11"/>
          </p:nvPr>
        </p:nvSpPr>
        <p:spPr/>
        <p:txBody>
          <a:bodyPr/>
          <a:lstStyle/>
          <a:p>
            <a:pPr>
              <a:defRPr/>
            </a:pPr>
            <a:r>
              <a:rPr lang="en-US"/>
              <a:t>First results from Muon g-2 </a:t>
            </a:r>
            <a:endParaRPr lang="en-US" b="1" dirty="0"/>
          </a:p>
        </p:txBody>
      </p:sp>
      <p:sp>
        <p:nvSpPr>
          <p:cNvPr id="6" name="Slide Number Placeholder 5"/>
          <p:cNvSpPr>
            <a:spLocks noGrp="1"/>
          </p:cNvSpPr>
          <p:nvPr>
            <p:ph type="sldNum" sz="quarter" idx="12"/>
          </p:nvPr>
        </p:nvSpPr>
        <p:spPr/>
        <p:txBody>
          <a:bodyPr/>
          <a:lstStyle/>
          <a:p>
            <a:pPr>
              <a:defRPr/>
            </a:pPr>
            <a:fld id="{451BCF68-52EF-A147-AF4D-24E554BE1E9F}" type="slidenum">
              <a:rPr lang="en-US" smtClean="0"/>
              <a:pPr>
                <a:defRPr/>
              </a:pPr>
              <a:t>19</a:t>
            </a:fld>
            <a:r>
              <a:rPr lang="bg-BG" dirty="0"/>
              <a:t>/</a:t>
            </a:r>
            <a:r>
              <a:rPr lang="en-US" dirty="0"/>
              <a:t>46</a:t>
            </a:r>
          </a:p>
        </p:txBody>
      </p:sp>
      <p:pic>
        <p:nvPicPr>
          <p:cNvPr id="7" name="full_scan_all_dipol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57193"/>
            <a:ext cx="9144000" cy="3048000"/>
          </a:xfrm>
          <a:prstGeom prst="rect">
            <a:avLst/>
          </a:prstGeom>
        </p:spPr>
      </p:pic>
    </p:spTree>
    <p:extLst>
      <p:ext uri="{BB962C8B-B14F-4D97-AF65-F5344CB8AC3E}">
        <p14:creationId xmlns:p14="http://schemas.microsoft.com/office/powerpoint/2010/main" val="2003326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DD27D8-5811-BB46-B1A4-019865C99331}"/>
              </a:ext>
            </a:extLst>
          </p:cNvPr>
          <p:cNvSpPr>
            <a:spLocks noGrp="1"/>
          </p:cNvSpPr>
          <p:nvPr>
            <p:ph type="title"/>
          </p:nvPr>
        </p:nvSpPr>
        <p:spPr>
          <a:xfrm>
            <a:off x="228600" y="251752"/>
            <a:ext cx="8686800" cy="427877"/>
          </a:xfrm>
          <a:prstGeom prst="rect">
            <a:avLst/>
          </a:prstGeom>
        </p:spPr>
        <p:txBody>
          <a:bodyPr/>
          <a:lstStyle/>
          <a:p>
            <a:r>
              <a:rPr lang="en-US" dirty="0"/>
              <a:t>Particle Properties</a:t>
            </a:r>
          </a:p>
        </p:txBody>
      </p:sp>
      <p:sp>
        <p:nvSpPr>
          <p:cNvPr id="4" name="Date Placeholder 3">
            <a:extLst>
              <a:ext uri="{FF2B5EF4-FFF2-40B4-BE49-F238E27FC236}">
                <a16:creationId xmlns:a16="http://schemas.microsoft.com/office/drawing/2014/main" id="{437964DB-AF04-A14D-AF61-81E5A4792F65}"/>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51DA9E29-E7D7-E047-928E-58EE64BD386A}"/>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9EFC1703-1428-FA4E-AF72-DEBE36ACD9EE}"/>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2</a:t>
            </a:fld>
            <a:endParaRPr lang="en-US" dirty="0"/>
          </a:p>
        </p:txBody>
      </p:sp>
      <p:sp>
        <p:nvSpPr>
          <p:cNvPr id="7" name="TextBox 6">
            <a:extLst>
              <a:ext uri="{FF2B5EF4-FFF2-40B4-BE49-F238E27FC236}">
                <a16:creationId xmlns:a16="http://schemas.microsoft.com/office/drawing/2014/main" id="{0A051CDF-1067-2F4B-85EF-CD8E8B84BE04}"/>
              </a:ext>
            </a:extLst>
          </p:cNvPr>
          <p:cNvSpPr txBox="1"/>
          <p:nvPr/>
        </p:nvSpPr>
        <p:spPr>
          <a:xfrm>
            <a:off x="122611" y="815547"/>
            <a:ext cx="8686800" cy="1200329"/>
          </a:xfrm>
          <a:prstGeom prst="rect">
            <a:avLst/>
          </a:prstGeom>
          <a:noFill/>
        </p:spPr>
        <p:txBody>
          <a:bodyPr wrap="square" rtlCol="0">
            <a:spAutoFit/>
          </a:bodyPr>
          <a:lstStyle/>
          <a:p>
            <a:pPr algn="ctr"/>
            <a:r>
              <a:rPr lang="en-US" sz="1800" dirty="0"/>
              <a:t>Elementary particles </a:t>
            </a:r>
            <a:r>
              <a:rPr lang="en-US" sz="1800" i="1" dirty="0"/>
              <a:t>talk </a:t>
            </a:r>
            <a:r>
              <a:rPr lang="en-US" sz="1800" dirty="0"/>
              <a:t>to each other through loops and boxes.</a:t>
            </a:r>
          </a:p>
          <a:p>
            <a:pPr algn="ctr"/>
            <a:r>
              <a:rPr lang="en-US" sz="1800" dirty="0"/>
              <a:t> </a:t>
            </a:r>
          </a:p>
          <a:p>
            <a:pPr algn="ctr"/>
            <a:r>
              <a:rPr lang="en-US" sz="1800" dirty="0"/>
              <a:t>This allows us to learn information about n</a:t>
            </a:r>
            <a:r>
              <a:rPr lang="en-US" sz="1800" i="1" dirty="0"/>
              <a:t>ew particles </a:t>
            </a:r>
            <a:r>
              <a:rPr lang="en-US" sz="1800" dirty="0"/>
              <a:t>by making precision measurements of the properties of </a:t>
            </a:r>
            <a:r>
              <a:rPr lang="en-US" sz="1800" i="1" dirty="0"/>
              <a:t>old particles</a:t>
            </a:r>
            <a:r>
              <a:rPr lang="en-US" sz="1800" dirty="0"/>
              <a:t>.</a:t>
            </a:r>
          </a:p>
        </p:txBody>
      </p:sp>
      <p:grpSp>
        <p:nvGrpSpPr>
          <p:cNvPr id="55" name="Group 54">
            <a:extLst>
              <a:ext uri="{FF2B5EF4-FFF2-40B4-BE49-F238E27FC236}">
                <a16:creationId xmlns:a16="http://schemas.microsoft.com/office/drawing/2014/main" id="{14436C8E-AC3D-AB41-B1CE-82602032F938}"/>
              </a:ext>
            </a:extLst>
          </p:cNvPr>
          <p:cNvGrpSpPr/>
          <p:nvPr/>
        </p:nvGrpSpPr>
        <p:grpSpPr>
          <a:xfrm>
            <a:off x="414690" y="1927059"/>
            <a:ext cx="3648138" cy="4388593"/>
            <a:chOff x="668690" y="1927059"/>
            <a:chExt cx="3648138" cy="4388593"/>
          </a:xfrm>
        </p:grpSpPr>
        <p:grpSp>
          <p:nvGrpSpPr>
            <p:cNvPr id="54" name="Group 53">
              <a:extLst>
                <a:ext uri="{FF2B5EF4-FFF2-40B4-BE49-F238E27FC236}">
                  <a16:creationId xmlns:a16="http://schemas.microsoft.com/office/drawing/2014/main" id="{DB33ABAD-6611-7A49-9AFA-0D6D4110D80B}"/>
                </a:ext>
              </a:extLst>
            </p:cNvPr>
            <p:cNvGrpSpPr/>
            <p:nvPr/>
          </p:nvGrpSpPr>
          <p:grpSpPr>
            <a:xfrm>
              <a:off x="822579" y="2249796"/>
              <a:ext cx="3494249" cy="4065856"/>
              <a:chOff x="821826" y="2250782"/>
              <a:chExt cx="3494249" cy="4065856"/>
            </a:xfrm>
          </p:grpSpPr>
          <p:pic>
            <p:nvPicPr>
              <p:cNvPr id="8" name="Picture 7">
                <a:extLst>
                  <a:ext uri="{FF2B5EF4-FFF2-40B4-BE49-F238E27FC236}">
                    <a16:creationId xmlns:a16="http://schemas.microsoft.com/office/drawing/2014/main" id="{73660436-6333-5D46-9872-A919E5CA35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1826" y="2314976"/>
                <a:ext cx="2764722" cy="2817686"/>
              </a:xfrm>
              <a:prstGeom prst="rect">
                <a:avLst/>
              </a:prstGeom>
            </p:spPr>
          </p:pic>
          <p:grpSp>
            <p:nvGrpSpPr>
              <p:cNvPr id="36" name="Group 35">
                <a:extLst>
                  <a:ext uri="{FF2B5EF4-FFF2-40B4-BE49-F238E27FC236}">
                    <a16:creationId xmlns:a16="http://schemas.microsoft.com/office/drawing/2014/main" id="{F272123B-265B-6E43-8368-31E5C2BEA4AB}"/>
                  </a:ext>
                </a:extLst>
              </p:cNvPr>
              <p:cNvGrpSpPr/>
              <p:nvPr/>
            </p:nvGrpSpPr>
            <p:grpSpPr>
              <a:xfrm>
                <a:off x="1084106" y="5050268"/>
                <a:ext cx="2240162" cy="1018372"/>
                <a:chOff x="286016" y="5254987"/>
                <a:chExt cx="2240162" cy="1018372"/>
              </a:xfrm>
            </p:grpSpPr>
            <p:cxnSp>
              <p:nvCxnSpPr>
                <p:cNvPr id="10" name="Straight Connector 9">
                  <a:extLst>
                    <a:ext uri="{FF2B5EF4-FFF2-40B4-BE49-F238E27FC236}">
                      <a16:creationId xmlns:a16="http://schemas.microsoft.com/office/drawing/2014/main" id="{5A3C3CB7-DB65-284D-A940-1900B714CFA8}"/>
                    </a:ext>
                  </a:extLst>
                </p:cNvPr>
                <p:cNvCxnSpPr>
                  <a:cxnSpLocks/>
                </p:cNvCxnSpPr>
                <p:nvPr/>
              </p:nvCxnSpPr>
              <p:spPr>
                <a:xfrm>
                  <a:off x="531341" y="5523470"/>
                  <a:ext cx="63019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CC23838-B486-C64B-B8D6-FDFCC7E7D0F6}"/>
                    </a:ext>
                  </a:extLst>
                </p:cNvPr>
                <p:cNvCxnSpPr>
                  <a:cxnSpLocks/>
                </p:cNvCxnSpPr>
                <p:nvPr/>
              </p:nvCxnSpPr>
              <p:spPr>
                <a:xfrm>
                  <a:off x="531341" y="5997145"/>
                  <a:ext cx="63019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71B9D11-B095-404C-A309-73E4EDFFCDE4}"/>
                    </a:ext>
                  </a:extLst>
                </p:cNvPr>
                <p:cNvCxnSpPr>
                  <a:cxnSpLocks/>
                </p:cNvCxnSpPr>
                <p:nvPr/>
              </p:nvCxnSpPr>
              <p:spPr>
                <a:xfrm>
                  <a:off x="1161535" y="5523470"/>
                  <a:ext cx="514441"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1968C85-A80B-934C-957D-3650F9986476}"/>
                    </a:ext>
                  </a:extLst>
                </p:cNvPr>
                <p:cNvCxnSpPr>
                  <a:cxnSpLocks/>
                </p:cNvCxnSpPr>
                <p:nvPr/>
              </p:nvCxnSpPr>
              <p:spPr>
                <a:xfrm>
                  <a:off x="1154974" y="5997145"/>
                  <a:ext cx="514441"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DD5CF14-7437-C740-8B9A-CA7291C74AB3}"/>
                    </a:ext>
                  </a:extLst>
                </p:cNvPr>
                <p:cNvCxnSpPr>
                  <a:cxnSpLocks/>
                </p:cNvCxnSpPr>
                <p:nvPr/>
              </p:nvCxnSpPr>
              <p:spPr>
                <a:xfrm flipV="1">
                  <a:off x="1161535" y="5523471"/>
                  <a:ext cx="0" cy="473674"/>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2D6F3F0-5330-BF41-8C99-6185C56F0300}"/>
                    </a:ext>
                  </a:extLst>
                </p:cNvPr>
                <p:cNvCxnSpPr>
                  <a:cxnSpLocks/>
                </p:cNvCxnSpPr>
                <p:nvPr/>
              </p:nvCxnSpPr>
              <p:spPr>
                <a:xfrm flipV="1">
                  <a:off x="1675976" y="5523471"/>
                  <a:ext cx="0" cy="473674"/>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0CE615C-9089-1A4B-AA43-2457CB2CC493}"/>
                    </a:ext>
                  </a:extLst>
                </p:cNvPr>
                <p:cNvCxnSpPr>
                  <a:cxnSpLocks/>
                </p:cNvCxnSpPr>
                <p:nvPr/>
              </p:nvCxnSpPr>
              <p:spPr>
                <a:xfrm>
                  <a:off x="1669415" y="5997145"/>
                  <a:ext cx="63019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BDD9CAF-ACBD-6948-B278-CD5F8AA3D86D}"/>
                    </a:ext>
                  </a:extLst>
                </p:cNvPr>
                <p:cNvCxnSpPr>
                  <a:cxnSpLocks/>
                </p:cNvCxnSpPr>
                <p:nvPr/>
              </p:nvCxnSpPr>
              <p:spPr>
                <a:xfrm>
                  <a:off x="1675976" y="5523470"/>
                  <a:ext cx="63019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9124DCD-3543-744B-ADFB-B9D6CDFB8391}"/>
                    </a:ext>
                  </a:extLst>
                </p:cNvPr>
                <p:cNvSpPr txBox="1"/>
                <p:nvPr/>
              </p:nvSpPr>
              <p:spPr>
                <a:xfrm>
                  <a:off x="286016" y="5350825"/>
                  <a:ext cx="274434" cy="307777"/>
                </a:xfrm>
                <a:prstGeom prst="rect">
                  <a:avLst/>
                </a:prstGeom>
                <a:noFill/>
              </p:spPr>
              <p:txBody>
                <a:bodyPr wrap="none" rtlCol="0">
                  <a:spAutoFit/>
                </a:bodyPr>
                <a:lstStyle/>
                <a:p>
                  <a:r>
                    <a:rPr lang="en-US" sz="1400" i="1" dirty="0">
                      <a:solidFill>
                        <a:srgbClr val="000000"/>
                      </a:solidFill>
                      <a:latin typeface="Times New Roman" panose="02020603050405020304" pitchFamily="18" charset="0"/>
                      <a:cs typeface="Times New Roman" panose="02020603050405020304" pitchFamily="18" charset="0"/>
                    </a:rPr>
                    <a:t>b</a:t>
                  </a:r>
                </a:p>
              </p:txBody>
            </p:sp>
            <p:sp>
              <p:nvSpPr>
                <p:cNvPr id="24" name="TextBox 23">
                  <a:extLst>
                    <a:ext uri="{FF2B5EF4-FFF2-40B4-BE49-F238E27FC236}">
                      <a16:creationId xmlns:a16="http://schemas.microsoft.com/office/drawing/2014/main" id="{4A78EDF3-766C-4D47-892F-E142489663D3}"/>
                    </a:ext>
                  </a:extLst>
                </p:cNvPr>
                <p:cNvSpPr txBox="1"/>
                <p:nvPr/>
              </p:nvSpPr>
              <p:spPr>
                <a:xfrm>
                  <a:off x="286016" y="5814483"/>
                  <a:ext cx="274434" cy="307777"/>
                </a:xfrm>
                <a:prstGeom prst="rect">
                  <a:avLst/>
                </a:prstGeom>
                <a:noFill/>
              </p:spPr>
              <p:txBody>
                <a:bodyPr wrap="none" rtlCol="0">
                  <a:spAutoFit/>
                </a:bodyPr>
                <a:lstStyle/>
                <a:p>
                  <a:r>
                    <a:rPr lang="en-US" sz="1400" i="1" dirty="0">
                      <a:solidFill>
                        <a:srgbClr val="000000"/>
                      </a:solidFill>
                      <a:latin typeface="Times New Roman" panose="02020603050405020304" pitchFamily="18" charset="0"/>
                      <a:cs typeface="Times New Roman" panose="02020603050405020304" pitchFamily="18" charset="0"/>
                    </a:rPr>
                    <a:t>d</a:t>
                  </a:r>
                </a:p>
              </p:txBody>
            </p:sp>
            <p:cxnSp>
              <p:nvCxnSpPr>
                <p:cNvPr id="25" name="Straight Connector 24">
                  <a:extLst>
                    <a:ext uri="{FF2B5EF4-FFF2-40B4-BE49-F238E27FC236}">
                      <a16:creationId xmlns:a16="http://schemas.microsoft.com/office/drawing/2014/main" id="{8C66E406-72DD-8941-9185-1646A015EAE8}"/>
                    </a:ext>
                  </a:extLst>
                </p:cNvPr>
                <p:cNvCxnSpPr>
                  <a:cxnSpLocks/>
                </p:cNvCxnSpPr>
                <p:nvPr/>
              </p:nvCxnSpPr>
              <p:spPr>
                <a:xfrm>
                  <a:off x="398558" y="5881907"/>
                  <a:ext cx="91440"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4DE9EFF5-936D-9E4F-9F38-9D2C3168A522}"/>
                    </a:ext>
                  </a:extLst>
                </p:cNvPr>
                <p:cNvSpPr txBox="1"/>
                <p:nvPr/>
              </p:nvSpPr>
              <p:spPr>
                <a:xfrm>
                  <a:off x="2251744" y="5819172"/>
                  <a:ext cx="274434" cy="307777"/>
                </a:xfrm>
                <a:prstGeom prst="rect">
                  <a:avLst/>
                </a:prstGeom>
                <a:noFill/>
              </p:spPr>
              <p:txBody>
                <a:bodyPr wrap="none" rtlCol="0">
                  <a:spAutoFit/>
                </a:bodyPr>
                <a:lstStyle/>
                <a:p>
                  <a:r>
                    <a:rPr lang="en-US" sz="1400" i="1" dirty="0">
                      <a:solidFill>
                        <a:srgbClr val="000000"/>
                      </a:solidFill>
                      <a:latin typeface="Times New Roman" panose="02020603050405020304" pitchFamily="18" charset="0"/>
                      <a:cs typeface="Times New Roman" panose="02020603050405020304" pitchFamily="18" charset="0"/>
                    </a:rPr>
                    <a:t>b</a:t>
                  </a:r>
                </a:p>
              </p:txBody>
            </p:sp>
            <p:sp>
              <p:nvSpPr>
                <p:cNvPr id="29" name="TextBox 28">
                  <a:extLst>
                    <a:ext uri="{FF2B5EF4-FFF2-40B4-BE49-F238E27FC236}">
                      <a16:creationId xmlns:a16="http://schemas.microsoft.com/office/drawing/2014/main" id="{754CF8FE-87FD-604B-9719-81384F9326E5}"/>
                    </a:ext>
                  </a:extLst>
                </p:cNvPr>
                <p:cNvSpPr txBox="1"/>
                <p:nvPr/>
              </p:nvSpPr>
              <p:spPr>
                <a:xfrm>
                  <a:off x="1309587" y="5965582"/>
                  <a:ext cx="234360" cy="307777"/>
                </a:xfrm>
                <a:prstGeom prst="rect">
                  <a:avLst/>
                </a:prstGeom>
                <a:noFill/>
              </p:spPr>
              <p:txBody>
                <a:bodyPr wrap="none" rtlCol="0">
                  <a:spAutoFit/>
                </a:bodyPr>
                <a:lstStyle/>
                <a:p>
                  <a:r>
                    <a:rPr lang="en-US" sz="1400" i="1" dirty="0">
                      <a:solidFill>
                        <a:srgbClr val="FF0000"/>
                      </a:solidFill>
                      <a:latin typeface="Times New Roman" panose="02020603050405020304" pitchFamily="18" charset="0"/>
                      <a:cs typeface="Times New Roman" panose="02020603050405020304" pitchFamily="18" charset="0"/>
                    </a:rPr>
                    <a:t>t</a:t>
                  </a:r>
                </a:p>
              </p:txBody>
            </p:sp>
            <p:cxnSp>
              <p:nvCxnSpPr>
                <p:cNvPr id="30" name="Straight Connector 29">
                  <a:extLst>
                    <a:ext uri="{FF2B5EF4-FFF2-40B4-BE49-F238E27FC236}">
                      <a16:creationId xmlns:a16="http://schemas.microsoft.com/office/drawing/2014/main" id="{C836DF76-F779-8645-B117-4F6338DA1559}"/>
                    </a:ext>
                  </a:extLst>
                </p:cNvPr>
                <p:cNvCxnSpPr>
                  <a:cxnSpLocks/>
                </p:cNvCxnSpPr>
                <p:nvPr/>
              </p:nvCxnSpPr>
              <p:spPr>
                <a:xfrm>
                  <a:off x="2343241" y="5881907"/>
                  <a:ext cx="91440"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CFDB89E6-2524-5B44-B1B1-3847603447D9}"/>
                    </a:ext>
                  </a:extLst>
                </p:cNvPr>
                <p:cNvSpPr txBox="1"/>
                <p:nvPr/>
              </p:nvSpPr>
              <p:spPr>
                <a:xfrm>
                  <a:off x="1317525" y="5254987"/>
                  <a:ext cx="234360" cy="307777"/>
                </a:xfrm>
                <a:prstGeom prst="rect">
                  <a:avLst/>
                </a:prstGeom>
                <a:noFill/>
              </p:spPr>
              <p:txBody>
                <a:bodyPr wrap="none" rtlCol="0">
                  <a:spAutoFit/>
                </a:bodyPr>
                <a:lstStyle/>
                <a:p>
                  <a:r>
                    <a:rPr lang="en-US" sz="1400" i="1" dirty="0">
                      <a:solidFill>
                        <a:srgbClr val="FF0000"/>
                      </a:solidFill>
                      <a:latin typeface="Times New Roman" panose="02020603050405020304" pitchFamily="18" charset="0"/>
                      <a:cs typeface="Times New Roman" panose="02020603050405020304" pitchFamily="18" charset="0"/>
                    </a:rPr>
                    <a:t>t</a:t>
                  </a:r>
                </a:p>
              </p:txBody>
            </p:sp>
            <p:sp>
              <p:nvSpPr>
                <p:cNvPr id="32" name="TextBox 31">
                  <a:extLst>
                    <a:ext uri="{FF2B5EF4-FFF2-40B4-BE49-F238E27FC236}">
                      <a16:creationId xmlns:a16="http://schemas.microsoft.com/office/drawing/2014/main" id="{D5AB7AA3-DE1B-1749-BEC8-3BA8DD258F56}"/>
                    </a:ext>
                  </a:extLst>
                </p:cNvPr>
                <p:cNvSpPr txBox="1"/>
                <p:nvPr/>
              </p:nvSpPr>
              <p:spPr>
                <a:xfrm>
                  <a:off x="863481" y="5598038"/>
                  <a:ext cx="333746" cy="307777"/>
                </a:xfrm>
                <a:prstGeom prst="rect">
                  <a:avLst/>
                </a:prstGeom>
                <a:noFill/>
              </p:spPr>
              <p:txBody>
                <a:bodyPr wrap="none" rtlCol="0">
                  <a:spAutoFit/>
                </a:bodyPr>
                <a:lstStyle/>
                <a:p>
                  <a:r>
                    <a:rPr lang="en-US" sz="1400" i="1" dirty="0">
                      <a:solidFill>
                        <a:srgbClr val="FF0000"/>
                      </a:solidFill>
                      <a:latin typeface="Times New Roman" panose="02020603050405020304" pitchFamily="18" charset="0"/>
                      <a:cs typeface="Times New Roman" panose="02020603050405020304" pitchFamily="18" charset="0"/>
                    </a:rPr>
                    <a:t>W</a:t>
                  </a:r>
                </a:p>
              </p:txBody>
            </p:sp>
            <p:sp>
              <p:nvSpPr>
                <p:cNvPr id="33" name="TextBox 32">
                  <a:extLst>
                    <a:ext uri="{FF2B5EF4-FFF2-40B4-BE49-F238E27FC236}">
                      <a16:creationId xmlns:a16="http://schemas.microsoft.com/office/drawing/2014/main" id="{9482C964-D359-6247-A267-A76357ED6F61}"/>
                    </a:ext>
                  </a:extLst>
                </p:cNvPr>
                <p:cNvSpPr txBox="1"/>
                <p:nvPr/>
              </p:nvSpPr>
              <p:spPr>
                <a:xfrm>
                  <a:off x="1650766" y="5590638"/>
                  <a:ext cx="333746" cy="307777"/>
                </a:xfrm>
                <a:prstGeom prst="rect">
                  <a:avLst/>
                </a:prstGeom>
                <a:noFill/>
              </p:spPr>
              <p:txBody>
                <a:bodyPr wrap="none" rtlCol="0">
                  <a:spAutoFit/>
                </a:bodyPr>
                <a:lstStyle/>
                <a:p>
                  <a:r>
                    <a:rPr lang="en-US" sz="1400" i="1" dirty="0">
                      <a:solidFill>
                        <a:srgbClr val="FF0000"/>
                      </a:solidFill>
                      <a:latin typeface="Times New Roman" panose="02020603050405020304" pitchFamily="18" charset="0"/>
                      <a:cs typeface="Times New Roman" panose="02020603050405020304" pitchFamily="18" charset="0"/>
                    </a:rPr>
                    <a:t>W</a:t>
                  </a:r>
                </a:p>
              </p:txBody>
            </p:sp>
            <p:sp>
              <p:nvSpPr>
                <p:cNvPr id="34" name="TextBox 33">
                  <a:extLst>
                    <a:ext uri="{FF2B5EF4-FFF2-40B4-BE49-F238E27FC236}">
                      <a16:creationId xmlns:a16="http://schemas.microsoft.com/office/drawing/2014/main" id="{7E8AD84D-A459-654F-8FE4-0D53F8915504}"/>
                    </a:ext>
                  </a:extLst>
                </p:cNvPr>
                <p:cNvSpPr txBox="1"/>
                <p:nvPr/>
              </p:nvSpPr>
              <p:spPr>
                <a:xfrm>
                  <a:off x="2249355" y="5337293"/>
                  <a:ext cx="274434" cy="307777"/>
                </a:xfrm>
                <a:prstGeom prst="rect">
                  <a:avLst/>
                </a:prstGeom>
                <a:noFill/>
              </p:spPr>
              <p:txBody>
                <a:bodyPr wrap="none" rtlCol="0">
                  <a:spAutoFit/>
                </a:bodyPr>
                <a:lstStyle/>
                <a:p>
                  <a:r>
                    <a:rPr lang="en-US" sz="1400" i="1" dirty="0">
                      <a:solidFill>
                        <a:srgbClr val="000000"/>
                      </a:solidFill>
                      <a:latin typeface="Times New Roman" panose="02020603050405020304" pitchFamily="18" charset="0"/>
                      <a:cs typeface="Times New Roman" panose="02020603050405020304" pitchFamily="18" charset="0"/>
                    </a:rPr>
                    <a:t>d</a:t>
                  </a:r>
                </a:p>
              </p:txBody>
            </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DCC7A8E-DBA4-6C41-AB0A-A9DF7F2AE8A9}"/>
                      </a:ext>
                    </a:extLst>
                  </p:cNvPr>
                  <p:cNvSpPr txBox="1"/>
                  <p:nvPr/>
                </p:nvSpPr>
                <p:spPr>
                  <a:xfrm>
                    <a:off x="1457893" y="6039639"/>
                    <a:ext cx="14925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FF0000"/>
                              </a:solidFill>
                              <a:latin typeface="Cambria Math" panose="02040503050406030204" pitchFamily="18" charset="0"/>
                            </a:rPr>
                            <m:t>𝑚</m:t>
                          </m:r>
                          <m:r>
                            <a:rPr lang="en-US" sz="1800" b="0" i="1" smtClean="0">
                              <a:solidFill>
                                <a:srgbClr val="FF0000"/>
                              </a:solidFill>
                              <a:latin typeface="Cambria Math" panose="02040503050406030204" pitchFamily="18" charset="0"/>
                            </a:rPr>
                            <m:t>(</m:t>
                          </m:r>
                          <m:r>
                            <a:rPr lang="en-US" sz="1800" b="0" i="1" smtClean="0">
                              <a:solidFill>
                                <a:srgbClr val="FF0000"/>
                              </a:solidFill>
                              <a:latin typeface="Cambria Math" panose="02040503050406030204" pitchFamily="18" charset="0"/>
                            </a:rPr>
                            <m:t>𝑡</m:t>
                          </m:r>
                          <m:r>
                            <a:rPr lang="en-US" sz="1800" b="0" i="1" smtClean="0">
                              <a:solidFill>
                                <a:srgbClr val="FF0000"/>
                              </a:solidFill>
                              <a:latin typeface="Cambria Math" panose="02040503050406030204" pitchFamily="18" charset="0"/>
                            </a:rPr>
                            <m:t>)≫</m:t>
                          </m:r>
                          <m:r>
                            <a:rPr lang="en-US" sz="1800" b="0" i="1" smtClean="0">
                              <a:solidFill>
                                <a:srgbClr val="FF0000"/>
                              </a:solidFill>
                              <a:latin typeface="Cambria Math" panose="02040503050406030204" pitchFamily="18" charset="0"/>
                              <a:ea typeface="Cambria Math" panose="02040503050406030204" pitchFamily="18" charset="0"/>
                            </a:rPr>
                            <m:t>𝑚</m:t>
                          </m:r>
                          <m:r>
                            <a:rPr lang="en-US" sz="1800" b="0" i="1" smtClean="0">
                              <a:solidFill>
                                <a:srgbClr val="FF0000"/>
                              </a:solidFill>
                              <a:latin typeface="Cambria Math" panose="02040503050406030204" pitchFamily="18" charset="0"/>
                              <a:ea typeface="Cambria Math" panose="02040503050406030204" pitchFamily="18" charset="0"/>
                            </a:rPr>
                            <m:t>(</m:t>
                          </m:r>
                          <m:r>
                            <a:rPr lang="en-US" sz="1800" b="0" i="1" smtClean="0">
                              <a:solidFill>
                                <a:srgbClr val="FF0000"/>
                              </a:solidFill>
                              <a:latin typeface="Cambria Math" panose="02040503050406030204" pitchFamily="18" charset="0"/>
                              <a:ea typeface="Cambria Math" panose="02040503050406030204" pitchFamily="18" charset="0"/>
                            </a:rPr>
                            <m:t>𝑊</m:t>
                          </m:r>
                          <m:r>
                            <a:rPr lang="en-US" sz="1800" b="0" i="1" smtClean="0">
                              <a:solidFill>
                                <a:srgbClr val="FF0000"/>
                              </a:solidFill>
                              <a:latin typeface="Cambria Math" panose="02040503050406030204" pitchFamily="18" charset="0"/>
                              <a:ea typeface="Cambria Math" panose="02040503050406030204" pitchFamily="18" charset="0"/>
                            </a:rPr>
                            <m:t>)</m:t>
                          </m:r>
                        </m:oMath>
                      </m:oMathPara>
                    </a14:m>
                    <a:endParaRPr lang="en-US" sz="1800" dirty="0">
                      <a:solidFill>
                        <a:srgbClr val="FF0000"/>
                      </a:solidFill>
                    </a:endParaRPr>
                  </a:p>
                </p:txBody>
              </p:sp>
            </mc:Choice>
            <mc:Fallback xmlns="">
              <p:sp>
                <p:nvSpPr>
                  <p:cNvPr id="35" name="TextBox 34">
                    <a:extLst>
                      <a:ext uri="{FF2B5EF4-FFF2-40B4-BE49-F238E27FC236}">
                        <a16:creationId xmlns:a16="http://schemas.microsoft.com/office/drawing/2014/main" id="{3DCC7A8E-DBA4-6C41-AB0A-A9DF7F2AE8A9}"/>
                      </a:ext>
                    </a:extLst>
                  </p:cNvPr>
                  <p:cNvSpPr txBox="1">
                    <a:spLocks noRot="1" noChangeAspect="1" noMove="1" noResize="1" noEditPoints="1" noAdjustHandles="1" noChangeArrowheads="1" noChangeShapeType="1" noTextEdit="1"/>
                  </p:cNvSpPr>
                  <p:nvPr/>
                </p:nvSpPr>
                <p:spPr>
                  <a:xfrm>
                    <a:off x="1457893" y="6039639"/>
                    <a:ext cx="1492588" cy="276999"/>
                  </a:xfrm>
                  <a:prstGeom prst="rect">
                    <a:avLst/>
                  </a:prstGeom>
                  <a:blipFill>
                    <a:blip r:embed="rId3"/>
                    <a:stretch>
                      <a:fillRect l="-2542" r="-5085" b="-34783"/>
                    </a:stretch>
                  </a:blipFill>
                </p:spPr>
                <p:txBody>
                  <a:bodyPr/>
                  <a:lstStyle/>
                  <a:p>
                    <a:r>
                      <a:rPr lang="en-US">
                        <a:noFill/>
                      </a:rPr>
                      <a:t> </a:t>
                    </a:r>
                  </a:p>
                </p:txBody>
              </p:sp>
            </mc:Fallback>
          </mc:AlternateContent>
          <p:sp>
            <p:nvSpPr>
              <p:cNvPr id="38" name="Oval 37">
                <a:extLst>
                  <a:ext uri="{FF2B5EF4-FFF2-40B4-BE49-F238E27FC236}">
                    <a16:creationId xmlns:a16="http://schemas.microsoft.com/office/drawing/2014/main" id="{5ED0B078-CD1F-7841-AD25-589B6C291620}"/>
                  </a:ext>
                </a:extLst>
              </p:cNvPr>
              <p:cNvSpPr>
                <a:spLocks noChangeAspect="1"/>
              </p:cNvSpPr>
              <p:nvPr/>
            </p:nvSpPr>
            <p:spPr>
              <a:xfrm>
                <a:off x="1375706" y="2773907"/>
                <a:ext cx="228600" cy="2286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4A1DE2E-5E49-AA4C-A0B7-6FCC817F0AA2}"/>
                  </a:ext>
                </a:extLst>
              </p:cNvPr>
              <p:cNvSpPr>
                <a:spLocks noChangeAspect="1"/>
              </p:cNvSpPr>
              <p:nvPr/>
            </p:nvSpPr>
            <p:spPr>
              <a:xfrm>
                <a:off x="2245466" y="2528919"/>
                <a:ext cx="228600" cy="2286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86AB210-0809-0B41-A4E1-C812D59D89F4}"/>
                  </a:ext>
                </a:extLst>
              </p:cNvPr>
              <p:cNvSpPr>
                <a:spLocks noChangeAspect="1"/>
              </p:cNvSpPr>
              <p:nvPr/>
            </p:nvSpPr>
            <p:spPr>
              <a:xfrm>
                <a:off x="2268466" y="4381696"/>
                <a:ext cx="228600" cy="2286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04B215D-E6B4-2B4F-B8C6-A4ADC990B007}"/>
                  </a:ext>
                </a:extLst>
              </p:cNvPr>
              <p:cNvSpPr>
                <a:spLocks noChangeAspect="1"/>
              </p:cNvSpPr>
              <p:nvPr/>
            </p:nvSpPr>
            <p:spPr>
              <a:xfrm>
                <a:off x="2807121" y="3845403"/>
                <a:ext cx="228600" cy="2286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9F077E9-FF1D-874E-9008-4B2CB1457EC6}"/>
                  </a:ext>
                </a:extLst>
              </p:cNvPr>
              <p:cNvSpPr>
                <a:spLocks noChangeAspect="1"/>
              </p:cNvSpPr>
              <p:nvPr/>
            </p:nvSpPr>
            <p:spPr>
              <a:xfrm>
                <a:off x="1430846" y="4153117"/>
                <a:ext cx="228600" cy="228600"/>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F066F08-8137-CF4A-B90A-590229D04448}"/>
                  </a:ext>
                </a:extLst>
              </p:cNvPr>
              <p:cNvSpPr>
                <a:spLocks noChangeAspect="1"/>
              </p:cNvSpPr>
              <p:nvPr/>
            </p:nvSpPr>
            <p:spPr>
              <a:xfrm>
                <a:off x="2721881" y="2908348"/>
                <a:ext cx="228600" cy="228600"/>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FCBBFBA-31B7-EF46-8C63-DC52B25A755A}"/>
                  </a:ext>
                </a:extLst>
              </p:cNvPr>
              <p:cNvSpPr>
                <a:spLocks noChangeAspect="1"/>
              </p:cNvSpPr>
              <p:nvPr/>
            </p:nvSpPr>
            <p:spPr>
              <a:xfrm>
                <a:off x="2989960" y="3218060"/>
                <a:ext cx="228600" cy="228600"/>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999C9E2-A640-7048-9569-515EB80E63D0}"/>
                  </a:ext>
                </a:extLst>
              </p:cNvPr>
              <p:cNvSpPr>
                <a:spLocks noChangeAspect="1"/>
              </p:cNvSpPr>
              <p:nvPr/>
            </p:nvSpPr>
            <p:spPr>
              <a:xfrm>
                <a:off x="2776759" y="4121144"/>
                <a:ext cx="228600" cy="228600"/>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61D9649-B021-2846-ADDF-5A56F38E6594}"/>
                  </a:ext>
                </a:extLst>
              </p:cNvPr>
              <p:cNvSpPr>
                <a:spLocks noChangeAspect="1"/>
              </p:cNvSpPr>
              <p:nvPr/>
            </p:nvSpPr>
            <p:spPr>
              <a:xfrm>
                <a:off x="2585184" y="2656178"/>
                <a:ext cx="228600" cy="228600"/>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F1445A2-6CD8-2040-ADE7-035471B90D28}"/>
                  </a:ext>
                </a:extLst>
              </p:cNvPr>
              <p:cNvSpPr>
                <a:spLocks noChangeAspect="1"/>
              </p:cNvSpPr>
              <p:nvPr/>
            </p:nvSpPr>
            <p:spPr>
              <a:xfrm>
                <a:off x="3052046" y="3745760"/>
                <a:ext cx="228600" cy="228600"/>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2261375-8DBF-2A43-AC20-3AB0F3F6686F}"/>
                      </a:ext>
                    </a:extLst>
                  </p:cNvPr>
                  <p:cNvSpPr txBox="1"/>
                  <p:nvPr/>
                </p:nvSpPr>
                <p:spPr>
                  <a:xfrm>
                    <a:off x="2789163" y="2250782"/>
                    <a:ext cx="99822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b="0" i="1" smtClean="0">
                                  <a:solidFill>
                                    <a:srgbClr val="FF0000"/>
                                  </a:solidFill>
                                  <a:latin typeface="Cambria Math" panose="02040503050406030204" pitchFamily="18" charset="0"/>
                                </a:rPr>
                              </m:ctrlPr>
                            </m:sSupPr>
                            <m:e>
                              <m:r>
                                <a:rPr lang="en-US" sz="1400" b="0" i="1" smtClean="0">
                                  <a:solidFill>
                                    <a:srgbClr val="FF0000"/>
                                  </a:solidFill>
                                  <a:latin typeface="Cambria Math" panose="02040503050406030204" pitchFamily="18" charset="0"/>
                                </a:rPr>
                                <m:t>𝐵</m:t>
                              </m:r>
                            </m:e>
                            <m:sup>
                              <m:r>
                                <a:rPr lang="en-US" sz="1400" b="0" i="1" smtClean="0">
                                  <a:solidFill>
                                    <a:srgbClr val="FF0000"/>
                                  </a:solidFill>
                                  <a:latin typeface="Cambria Math" panose="02040503050406030204" pitchFamily="18" charset="0"/>
                                </a:rPr>
                                <m:t>0</m:t>
                              </m:r>
                            </m:sup>
                          </m:sSup>
                          <m:r>
                            <a:rPr lang="en-US" sz="1400" b="0" i="1" smtClean="0">
                              <a:solidFill>
                                <a:srgbClr val="FF0000"/>
                              </a:solidFill>
                              <a:latin typeface="Cambria Math" panose="02040503050406030204" pitchFamily="18" charset="0"/>
                              <a:ea typeface="Cambria Math" panose="02040503050406030204" pitchFamily="18" charset="0"/>
                            </a:rPr>
                            <m:t>→</m:t>
                          </m:r>
                          <m:sSup>
                            <m:sSupPr>
                              <m:ctrlPr>
                                <a:rPr lang="en-US" sz="1400" b="0" i="1" smtClean="0">
                                  <a:solidFill>
                                    <a:srgbClr val="FF0000"/>
                                  </a:solidFill>
                                  <a:latin typeface="Cambria Math" panose="02040503050406030204" pitchFamily="18" charset="0"/>
                                  <a:ea typeface="Cambria Math" panose="02040503050406030204" pitchFamily="18" charset="0"/>
                                </a:rPr>
                              </m:ctrlPr>
                            </m:sSupPr>
                            <m:e>
                              <m:r>
                                <a:rPr lang="en-US" sz="1400" b="0" i="1" smtClean="0">
                                  <a:solidFill>
                                    <a:srgbClr val="FF0000"/>
                                  </a:solidFill>
                                  <a:latin typeface="Cambria Math" panose="02040503050406030204" pitchFamily="18" charset="0"/>
                                  <a:ea typeface="Cambria Math" panose="02040503050406030204" pitchFamily="18" charset="0"/>
                                </a:rPr>
                                <m:t>𝐷</m:t>
                              </m:r>
                            </m:e>
                            <m:sup>
                              <m:r>
                                <a:rPr lang="en-US" sz="1400" b="0" i="1" smtClean="0">
                                  <a:solidFill>
                                    <a:srgbClr val="FF0000"/>
                                  </a:solidFill>
                                  <a:latin typeface="Cambria Math" panose="02040503050406030204" pitchFamily="18" charset="0"/>
                                  <a:ea typeface="Cambria Math" panose="02040503050406030204" pitchFamily="18" charset="0"/>
                                </a:rPr>
                                <m:t>∗</m:t>
                              </m:r>
                            </m:sup>
                          </m:sSup>
                          <m:sSup>
                            <m:sSupPr>
                              <m:ctrlPr>
                                <a:rPr lang="en-US" sz="1400" b="0" i="1" smtClean="0">
                                  <a:solidFill>
                                    <a:srgbClr val="FF0000"/>
                                  </a:solidFill>
                                  <a:latin typeface="Cambria Math" panose="02040503050406030204" pitchFamily="18" charset="0"/>
                                  <a:ea typeface="Cambria Math" panose="02040503050406030204" pitchFamily="18" charset="0"/>
                                </a:rPr>
                              </m:ctrlPr>
                            </m:sSupPr>
                            <m:e>
                              <m:r>
                                <a:rPr lang="en-US" sz="1400" b="0" i="1" smtClean="0">
                                  <a:solidFill>
                                    <a:srgbClr val="FF0000"/>
                                  </a:solidFill>
                                  <a:latin typeface="Cambria Math" panose="02040503050406030204" pitchFamily="18" charset="0"/>
                                  <a:ea typeface="Cambria Math" panose="02040503050406030204" pitchFamily="18" charset="0"/>
                                </a:rPr>
                                <m:t>𝜇</m:t>
                              </m:r>
                            </m:e>
                            <m:sup>
                              <m:r>
                                <a:rPr lang="en-US" sz="1400" b="0" i="1" smtClean="0">
                                  <a:solidFill>
                                    <a:srgbClr val="FF0000"/>
                                  </a:solidFill>
                                  <a:latin typeface="Cambria Math" panose="02040503050406030204" pitchFamily="18" charset="0"/>
                                  <a:ea typeface="Cambria Math" panose="02040503050406030204" pitchFamily="18" charset="0"/>
                                </a:rPr>
                                <m:t>−</m:t>
                              </m:r>
                            </m:sup>
                          </m:sSup>
                          <m:r>
                            <a:rPr lang="en-US" sz="1400" b="0" i="1" smtClean="0">
                              <a:solidFill>
                                <a:srgbClr val="FF0000"/>
                              </a:solidFill>
                              <a:latin typeface="Cambria Math" panose="02040503050406030204" pitchFamily="18" charset="0"/>
                              <a:ea typeface="Cambria Math" panose="02040503050406030204" pitchFamily="18" charset="0"/>
                            </a:rPr>
                            <m:t>𝜈</m:t>
                          </m:r>
                        </m:oMath>
                      </m:oMathPara>
                    </a14:m>
                    <a:endParaRPr lang="en-US" sz="1400" dirty="0">
                      <a:solidFill>
                        <a:srgbClr val="FF0000"/>
                      </a:solidFill>
                    </a:endParaRPr>
                  </a:p>
                </p:txBody>
              </p:sp>
            </mc:Choice>
            <mc:Fallback xmlns="">
              <p:sp>
                <p:nvSpPr>
                  <p:cNvPr id="48" name="TextBox 47">
                    <a:extLst>
                      <a:ext uri="{FF2B5EF4-FFF2-40B4-BE49-F238E27FC236}">
                        <a16:creationId xmlns:a16="http://schemas.microsoft.com/office/drawing/2014/main" id="{F2261375-8DBF-2A43-AC20-3AB0F3F6686F}"/>
                      </a:ext>
                    </a:extLst>
                  </p:cNvPr>
                  <p:cNvSpPr txBox="1">
                    <a:spLocks noRot="1" noChangeAspect="1" noMove="1" noResize="1" noEditPoints="1" noAdjustHandles="1" noChangeArrowheads="1" noChangeShapeType="1" noTextEdit="1"/>
                  </p:cNvSpPr>
                  <p:nvPr/>
                </p:nvSpPr>
                <p:spPr>
                  <a:xfrm>
                    <a:off x="2789163" y="2250782"/>
                    <a:ext cx="998222" cy="215444"/>
                  </a:xfrm>
                  <a:prstGeom prst="rect">
                    <a:avLst/>
                  </a:prstGeom>
                  <a:blipFill>
                    <a:blip r:embed="rId4"/>
                    <a:stretch>
                      <a:fillRect l="-3750" r="-1250" b="-29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AF6200D-AA08-BB4D-A32B-54DB1011C85D}"/>
                      </a:ext>
                    </a:extLst>
                  </p:cNvPr>
                  <p:cNvSpPr txBox="1"/>
                  <p:nvPr/>
                </p:nvSpPr>
                <p:spPr>
                  <a:xfrm>
                    <a:off x="3104260" y="2487619"/>
                    <a:ext cx="92166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b="0" i="1" smtClean="0">
                                  <a:solidFill>
                                    <a:srgbClr val="FF0000"/>
                                  </a:solidFill>
                                  <a:latin typeface="Cambria Math" panose="02040503050406030204" pitchFamily="18" charset="0"/>
                                </a:rPr>
                              </m:ctrlPr>
                            </m:sSupPr>
                            <m:e>
                              <m:r>
                                <a:rPr lang="en-US" sz="1400" b="0" i="1" smtClean="0">
                                  <a:solidFill>
                                    <a:srgbClr val="FF0000"/>
                                  </a:solidFill>
                                  <a:latin typeface="Cambria Math" panose="02040503050406030204" pitchFamily="18" charset="0"/>
                                </a:rPr>
                                <m:t>𝐷</m:t>
                              </m:r>
                            </m:e>
                            <m:sup>
                              <m:r>
                                <a:rPr lang="en-US" sz="1400" b="0" i="1" smtClean="0">
                                  <a:solidFill>
                                    <a:srgbClr val="FF0000"/>
                                  </a:solidFill>
                                  <a:latin typeface="Cambria Math" panose="02040503050406030204" pitchFamily="18" charset="0"/>
                                </a:rPr>
                                <m:t>∗</m:t>
                              </m:r>
                            </m:sup>
                          </m:sSup>
                          <m:r>
                            <a:rPr lang="en-US" sz="1400" b="0" i="1" smtClean="0">
                              <a:solidFill>
                                <a:srgbClr val="FF0000"/>
                              </a:solidFill>
                              <a:latin typeface="Cambria Math" panose="02040503050406030204" pitchFamily="18" charset="0"/>
                              <a:ea typeface="Cambria Math" panose="02040503050406030204" pitchFamily="18" charset="0"/>
                            </a:rPr>
                            <m:t>→</m:t>
                          </m:r>
                          <m:sSup>
                            <m:sSupPr>
                              <m:ctrlPr>
                                <a:rPr lang="en-US" sz="1400" b="0" i="1" smtClean="0">
                                  <a:solidFill>
                                    <a:srgbClr val="FF0000"/>
                                  </a:solidFill>
                                  <a:latin typeface="Cambria Math" panose="02040503050406030204" pitchFamily="18" charset="0"/>
                                  <a:ea typeface="Cambria Math" panose="02040503050406030204" pitchFamily="18" charset="0"/>
                                </a:rPr>
                              </m:ctrlPr>
                            </m:sSupPr>
                            <m:e>
                              <m:r>
                                <a:rPr lang="en-US" sz="1400" b="0" i="1" smtClean="0">
                                  <a:solidFill>
                                    <a:srgbClr val="FF0000"/>
                                  </a:solidFill>
                                  <a:latin typeface="Cambria Math" panose="02040503050406030204" pitchFamily="18" charset="0"/>
                                  <a:ea typeface="Cambria Math" panose="02040503050406030204" pitchFamily="18" charset="0"/>
                                </a:rPr>
                                <m:t>𝐷</m:t>
                              </m:r>
                            </m:e>
                            <m:sup>
                              <m:r>
                                <a:rPr lang="en-US" sz="1400" b="0" i="1" smtClean="0">
                                  <a:solidFill>
                                    <a:srgbClr val="FF0000"/>
                                  </a:solidFill>
                                  <a:latin typeface="Cambria Math" panose="02040503050406030204" pitchFamily="18" charset="0"/>
                                  <a:ea typeface="Cambria Math" panose="02040503050406030204" pitchFamily="18" charset="0"/>
                                </a:rPr>
                                <m:t>0</m:t>
                              </m:r>
                            </m:sup>
                          </m:sSup>
                          <m:sSup>
                            <m:sSupPr>
                              <m:ctrlPr>
                                <a:rPr lang="en-US" sz="1400" b="0" i="1" smtClean="0">
                                  <a:solidFill>
                                    <a:srgbClr val="FF0000"/>
                                  </a:solidFill>
                                  <a:latin typeface="Cambria Math" panose="02040503050406030204" pitchFamily="18" charset="0"/>
                                  <a:ea typeface="Cambria Math" panose="02040503050406030204" pitchFamily="18" charset="0"/>
                                </a:rPr>
                              </m:ctrlPr>
                            </m:sSupPr>
                            <m:e>
                              <m:r>
                                <a:rPr lang="en-US" sz="1400" b="0" i="1" smtClean="0">
                                  <a:solidFill>
                                    <a:srgbClr val="FF0000"/>
                                  </a:solidFill>
                                  <a:latin typeface="Cambria Math" panose="02040503050406030204" pitchFamily="18" charset="0"/>
                                  <a:ea typeface="Cambria Math" panose="02040503050406030204" pitchFamily="18" charset="0"/>
                                </a:rPr>
                                <m:t>𝜋</m:t>
                              </m:r>
                            </m:e>
                            <m:sup>
                              <m:r>
                                <a:rPr lang="en-US" sz="1400" b="0" i="1" smtClean="0">
                                  <a:solidFill>
                                    <a:srgbClr val="FF0000"/>
                                  </a:solidFill>
                                  <a:latin typeface="Cambria Math" panose="02040503050406030204" pitchFamily="18" charset="0"/>
                                  <a:ea typeface="Cambria Math" panose="02040503050406030204" pitchFamily="18" charset="0"/>
                                </a:rPr>
                                <m:t>−</m:t>
                              </m:r>
                            </m:sup>
                          </m:sSup>
                        </m:oMath>
                      </m:oMathPara>
                    </a14:m>
                    <a:endParaRPr lang="en-US" sz="1400" dirty="0">
                      <a:solidFill>
                        <a:srgbClr val="FF0000"/>
                      </a:solidFill>
                    </a:endParaRPr>
                  </a:p>
                </p:txBody>
              </p:sp>
            </mc:Choice>
            <mc:Fallback xmlns="">
              <p:sp>
                <p:nvSpPr>
                  <p:cNvPr id="49" name="TextBox 48">
                    <a:extLst>
                      <a:ext uri="{FF2B5EF4-FFF2-40B4-BE49-F238E27FC236}">
                        <a16:creationId xmlns:a16="http://schemas.microsoft.com/office/drawing/2014/main" id="{6AF6200D-AA08-BB4D-A32B-54DB1011C85D}"/>
                      </a:ext>
                    </a:extLst>
                  </p:cNvPr>
                  <p:cNvSpPr txBox="1">
                    <a:spLocks noRot="1" noChangeAspect="1" noMove="1" noResize="1" noEditPoints="1" noAdjustHandles="1" noChangeArrowheads="1" noChangeShapeType="1" noTextEdit="1"/>
                  </p:cNvSpPr>
                  <p:nvPr/>
                </p:nvSpPr>
                <p:spPr>
                  <a:xfrm>
                    <a:off x="3104260" y="2487619"/>
                    <a:ext cx="921663" cy="215444"/>
                  </a:xfrm>
                  <a:prstGeom prst="rect">
                    <a:avLst/>
                  </a:prstGeom>
                  <a:blipFill>
                    <a:blip r:embed="rId5"/>
                    <a:stretch>
                      <a:fillRect l="-4054"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5D3C934E-B73E-A94F-BFB4-FFB616C378DD}"/>
                      </a:ext>
                    </a:extLst>
                  </p:cNvPr>
                  <p:cNvSpPr txBox="1"/>
                  <p:nvPr/>
                </p:nvSpPr>
                <p:spPr>
                  <a:xfrm>
                    <a:off x="3232771" y="2732573"/>
                    <a:ext cx="95789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b="0" i="1" smtClean="0">
                                  <a:solidFill>
                                    <a:srgbClr val="FF0000"/>
                                  </a:solidFill>
                                  <a:latin typeface="Cambria Math" panose="02040503050406030204" pitchFamily="18" charset="0"/>
                                </a:rPr>
                              </m:ctrlPr>
                            </m:sSupPr>
                            <m:e>
                              <m:r>
                                <a:rPr lang="en-US" sz="1400" b="0" i="1" smtClean="0">
                                  <a:solidFill>
                                    <a:srgbClr val="FF0000"/>
                                  </a:solidFill>
                                  <a:latin typeface="Cambria Math" panose="02040503050406030204" pitchFamily="18" charset="0"/>
                                </a:rPr>
                                <m:t>𝐷</m:t>
                              </m:r>
                            </m:e>
                            <m:sup>
                              <m:r>
                                <a:rPr lang="en-US" sz="1400" b="0" i="1" smtClean="0">
                                  <a:solidFill>
                                    <a:srgbClr val="FF0000"/>
                                  </a:solidFill>
                                  <a:latin typeface="Cambria Math" panose="02040503050406030204" pitchFamily="18" charset="0"/>
                                </a:rPr>
                                <m:t>0</m:t>
                              </m:r>
                            </m:sup>
                          </m:sSup>
                          <m:r>
                            <a:rPr lang="en-US" sz="1400" b="0" i="1" smtClean="0">
                              <a:solidFill>
                                <a:srgbClr val="FF0000"/>
                              </a:solidFill>
                              <a:latin typeface="Cambria Math" panose="02040503050406030204" pitchFamily="18" charset="0"/>
                              <a:ea typeface="Cambria Math" panose="02040503050406030204" pitchFamily="18" charset="0"/>
                            </a:rPr>
                            <m:t>→</m:t>
                          </m:r>
                          <m:sSup>
                            <m:sSupPr>
                              <m:ctrlPr>
                                <a:rPr lang="en-US" sz="1400" b="0" i="1" smtClean="0">
                                  <a:solidFill>
                                    <a:srgbClr val="FF0000"/>
                                  </a:solidFill>
                                  <a:latin typeface="Cambria Math" panose="02040503050406030204" pitchFamily="18" charset="0"/>
                                  <a:ea typeface="Cambria Math" panose="02040503050406030204" pitchFamily="18" charset="0"/>
                                </a:rPr>
                              </m:ctrlPr>
                            </m:sSupPr>
                            <m:e>
                              <m:r>
                                <a:rPr lang="en-US" sz="1400" b="0" i="1" smtClean="0">
                                  <a:solidFill>
                                    <a:srgbClr val="FF0000"/>
                                  </a:solidFill>
                                  <a:latin typeface="Cambria Math" panose="02040503050406030204" pitchFamily="18" charset="0"/>
                                  <a:ea typeface="Cambria Math" panose="02040503050406030204" pitchFamily="18" charset="0"/>
                                </a:rPr>
                                <m:t>𝐾</m:t>
                              </m:r>
                            </m:e>
                            <m:sup>
                              <m:r>
                                <a:rPr lang="en-US" sz="1400" b="0" i="1" smtClean="0">
                                  <a:solidFill>
                                    <a:srgbClr val="FF0000"/>
                                  </a:solidFill>
                                  <a:latin typeface="Cambria Math" panose="02040503050406030204" pitchFamily="18" charset="0"/>
                                  <a:ea typeface="Cambria Math" panose="02040503050406030204" pitchFamily="18" charset="0"/>
                                </a:rPr>
                                <m:t>+</m:t>
                              </m:r>
                            </m:sup>
                          </m:sSup>
                          <m:sSup>
                            <m:sSupPr>
                              <m:ctrlPr>
                                <a:rPr lang="en-US" sz="1400" b="0" i="1" smtClean="0">
                                  <a:solidFill>
                                    <a:srgbClr val="FF0000"/>
                                  </a:solidFill>
                                  <a:latin typeface="Cambria Math" panose="02040503050406030204" pitchFamily="18" charset="0"/>
                                  <a:ea typeface="Cambria Math" panose="02040503050406030204" pitchFamily="18" charset="0"/>
                                </a:rPr>
                              </m:ctrlPr>
                            </m:sSupPr>
                            <m:e>
                              <m:r>
                                <a:rPr lang="en-US" sz="1400" b="0" i="1" smtClean="0">
                                  <a:solidFill>
                                    <a:srgbClr val="FF0000"/>
                                  </a:solidFill>
                                  <a:latin typeface="Cambria Math" panose="02040503050406030204" pitchFamily="18" charset="0"/>
                                  <a:ea typeface="Cambria Math" panose="02040503050406030204" pitchFamily="18" charset="0"/>
                                </a:rPr>
                                <m:t>𝜋</m:t>
                              </m:r>
                            </m:e>
                            <m:sup>
                              <m:r>
                                <a:rPr lang="en-US" sz="1400" b="0" i="1" smtClean="0">
                                  <a:solidFill>
                                    <a:srgbClr val="FF0000"/>
                                  </a:solidFill>
                                  <a:latin typeface="Cambria Math" panose="02040503050406030204" pitchFamily="18" charset="0"/>
                                  <a:ea typeface="Cambria Math" panose="02040503050406030204" pitchFamily="18" charset="0"/>
                                </a:rPr>
                                <m:t>−</m:t>
                              </m:r>
                            </m:sup>
                          </m:sSup>
                        </m:oMath>
                      </m:oMathPara>
                    </a14:m>
                    <a:endParaRPr lang="en-US" sz="1400" dirty="0">
                      <a:solidFill>
                        <a:srgbClr val="FF0000"/>
                      </a:solidFill>
                    </a:endParaRPr>
                  </a:p>
                </p:txBody>
              </p:sp>
            </mc:Choice>
            <mc:Fallback xmlns="">
              <p:sp>
                <p:nvSpPr>
                  <p:cNvPr id="50" name="TextBox 49">
                    <a:extLst>
                      <a:ext uri="{FF2B5EF4-FFF2-40B4-BE49-F238E27FC236}">
                        <a16:creationId xmlns:a16="http://schemas.microsoft.com/office/drawing/2014/main" id="{5D3C934E-B73E-A94F-BFB4-FFB616C378DD}"/>
                      </a:ext>
                    </a:extLst>
                  </p:cNvPr>
                  <p:cNvSpPr txBox="1">
                    <a:spLocks noRot="1" noChangeAspect="1" noMove="1" noResize="1" noEditPoints="1" noAdjustHandles="1" noChangeArrowheads="1" noChangeShapeType="1" noTextEdit="1"/>
                  </p:cNvSpPr>
                  <p:nvPr/>
                </p:nvSpPr>
                <p:spPr>
                  <a:xfrm>
                    <a:off x="3232771" y="2732573"/>
                    <a:ext cx="957891" cy="215444"/>
                  </a:xfrm>
                  <a:prstGeom prst="rect">
                    <a:avLst/>
                  </a:prstGeom>
                  <a:blipFill>
                    <a:blip r:embed="rId6"/>
                    <a:stretch>
                      <a:fillRect l="-3896"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05193F5-F9F0-0844-B29F-C624D1011031}"/>
                      </a:ext>
                    </a:extLst>
                  </p:cNvPr>
                  <p:cNvSpPr txBox="1"/>
                  <p:nvPr/>
                </p:nvSpPr>
                <p:spPr>
                  <a:xfrm>
                    <a:off x="3317853" y="4112883"/>
                    <a:ext cx="99822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b="0" i="1" smtClean="0">
                                  <a:solidFill>
                                    <a:srgbClr val="0070C0"/>
                                  </a:solidFill>
                                  <a:latin typeface="Cambria Math" panose="02040503050406030204" pitchFamily="18" charset="0"/>
                                </a:rPr>
                              </m:ctrlPr>
                            </m:sSupPr>
                            <m:e>
                              <m:r>
                                <a:rPr lang="en-US" sz="1400" b="0" i="1" smtClean="0">
                                  <a:solidFill>
                                    <a:srgbClr val="0070C0"/>
                                  </a:solidFill>
                                  <a:latin typeface="Cambria Math" panose="02040503050406030204" pitchFamily="18" charset="0"/>
                                </a:rPr>
                                <m:t>𝐵</m:t>
                              </m:r>
                            </m:e>
                            <m:sup>
                              <m:r>
                                <a:rPr lang="en-US" sz="1400" b="0" i="1" smtClean="0">
                                  <a:solidFill>
                                    <a:srgbClr val="0070C0"/>
                                  </a:solidFill>
                                  <a:latin typeface="Cambria Math" panose="02040503050406030204" pitchFamily="18" charset="0"/>
                                </a:rPr>
                                <m:t>0</m:t>
                              </m:r>
                            </m:sup>
                          </m:sSup>
                          <m:r>
                            <a:rPr lang="en-US" sz="1400" b="0" i="1" smtClean="0">
                              <a:solidFill>
                                <a:srgbClr val="0070C0"/>
                              </a:solidFill>
                              <a:latin typeface="Cambria Math" panose="02040503050406030204" pitchFamily="18" charset="0"/>
                              <a:ea typeface="Cambria Math" panose="02040503050406030204" pitchFamily="18" charset="0"/>
                            </a:rPr>
                            <m:t>→</m:t>
                          </m:r>
                          <m:sSup>
                            <m:sSupPr>
                              <m:ctrlPr>
                                <a:rPr lang="en-US" sz="1400" b="0" i="1" smtClean="0">
                                  <a:solidFill>
                                    <a:srgbClr val="0070C0"/>
                                  </a:solidFill>
                                  <a:latin typeface="Cambria Math" panose="02040503050406030204" pitchFamily="18" charset="0"/>
                                  <a:ea typeface="Cambria Math" panose="02040503050406030204" pitchFamily="18" charset="0"/>
                                </a:rPr>
                              </m:ctrlPr>
                            </m:sSupPr>
                            <m:e>
                              <m:r>
                                <a:rPr lang="en-US" sz="1400" b="0" i="1" smtClean="0">
                                  <a:solidFill>
                                    <a:srgbClr val="0070C0"/>
                                  </a:solidFill>
                                  <a:latin typeface="Cambria Math" panose="02040503050406030204" pitchFamily="18" charset="0"/>
                                  <a:ea typeface="Cambria Math" panose="02040503050406030204" pitchFamily="18" charset="0"/>
                                </a:rPr>
                                <m:t>𝐷</m:t>
                              </m:r>
                            </m:e>
                            <m:sup>
                              <m:r>
                                <a:rPr lang="en-US" sz="1400" b="0" i="1" smtClean="0">
                                  <a:solidFill>
                                    <a:srgbClr val="0070C0"/>
                                  </a:solidFill>
                                  <a:latin typeface="Cambria Math" panose="02040503050406030204" pitchFamily="18" charset="0"/>
                                  <a:ea typeface="Cambria Math" panose="02040503050406030204" pitchFamily="18" charset="0"/>
                                </a:rPr>
                                <m:t>∗</m:t>
                              </m:r>
                            </m:sup>
                          </m:sSup>
                          <m:sSup>
                            <m:sSupPr>
                              <m:ctrlPr>
                                <a:rPr lang="en-US" sz="1400" b="0" i="1" smtClean="0">
                                  <a:solidFill>
                                    <a:srgbClr val="0070C0"/>
                                  </a:solidFill>
                                  <a:latin typeface="Cambria Math" panose="02040503050406030204" pitchFamily="18" charset="0"/>
                                  <a:ea typeface="Cambria Math" panose="02040503050406030204" pitchFamily="18" charset="0"/>
                                </a:rPr>
                              </m:ctrlPr>
                            </m:sSupPr>
                            <m:e>
                              <m:r>
                                <a:rPr lang="en-US" sz="1400" b="0" i="1" smtClean="0">
                                  <a:solidFill>
                                    <a:srgbClr val="0070C0"/>
                                  </a:solidFill>
                                  <a:latin typeface="Cambria Math" panose="02040503050406030204" pitchFamily="18" charset="0"/>
                                  <a:ea typeface="Cambria Math" panose="02040503050406030204" pitchFamily="18" charset="0"/>
                                </a:rPr>
                                <m:t>𝜇</m:t>
                              </m:r>
                            </m:e>
                            <m:sup>
                              <m:r>
                                <a:rPr lang="en-US" sz="1400" b="0" i="1" smtClean="0">
                                  <a:solidFill>
                                    <a:srgbClr val="0070C0"/>
                                  </a:solidFill>
                                  <a:latin typeface="Cambria Math" panose="02040503050406030204" pitchFamily="18" charset="0"/>
                                  <a:ea typeface="Cambria Math" panose="02040503050406030204" pitchFamily="18" charset="0"/>
                                </a:rPr>
                                <m:t>−</m:t>
                              </m:r>
                            </m:sup>
                          </m:sSup>
                          <m:r>
                            <a:rPr lang="en-US" sz="1400" b="0" i="1" smtClean="0">
                              <a:solidFill>
                                <a:srgbClr val="0070C0"/>
                              </a:solidFill>
                              <a:latin typeface="Cambria Math" panose="02040503050406030204" pitchFamily="18" charset="0"/>
                              <a:ea typeface="Cambria Math" panose="02040503050406030204" pitchFamily="18" charset="0"/>
                            </a:rPr>
                            <m:t>𝜈</m:t>
                          </m:r>
                        </m:oMath>
                      </m:oMathPara>
                    </a14:m>
                    <a:endParaRPr lang="en-US" sz="1400" dirty="0">
                      <a:solidFill>
                        <a:srgbClr val="0070C0"/>
                      </a:solidFill>
                    </a:endParaRPr>
                  </a:p>
                </p:txBody>
              </p:sp>
            </mc:Choice>
            <mc:Fallback xmlns="">
              <p:sp>
                <p:nvSpPr>
                  <p:cNvPr id="51" name="TextBox 50">
                    <a:extLst>
                      <a:ext uri="{FF2B5EF4-FFF2-40B4-BE49-F238E27FC236}">
                        <a16:creationId xmlns:a16="http://schemas.microsoft.com/office/drawing/2014/main" id="{D05193F5-F9F0-0844-B29F-C624D1011031}"/>
                      </a:ext>
                    </a:extLst>
                  </p:cNvPr>
                  <p:cNvSpPr txBox="1">
                    <a:spLocks noRot="1" noChangeAspect="1" noMove="1" noResize="1" noEditPoints="1" noAdjustHandles="1" noChangeArrowheads="1" noChangeShapeType="1" noTextEdit="1"/>
                  </p:cNvSpPr>
                  <p:nvPr/>
                </p:nvSpPr>
                <p:spPr>
                  <a:xfrm>
                    <a:off x="3317853" y="4112883"/>
                    <a:ext cx="998222" cy="215444"/>
                  </a:xfrm>
                  <a:prstGeom prst="rect">
                    <a:avLst/>
                  </a:prstGeom>
                  <a:blipFill>
                    <a:blip r:embed="rId7"/>
                    <a:stretch>
                      <a:fillRect l="-3797" r="-2532" b="-29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CB5A56D-14C4-BA4F-90D1-267D49C63488}"/>
                      </a:ext>
                    </a:extLst>
                  </p:cNvPr>
                  <p:cNvSpPr txBox="1"/>
                  <p:nvPr/>
                </p:nvSpPr>
                <p:spPr>
                  <a:xfrm>
                    <a:off x="3125716" y="4391803"/>
                    <a:ext cx="92166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400" b="0" i="1" smtClean="0">
                                  <a:solidFill>
                                    <a:srgbClr val="0070C0"/>
                                  </a:solidFill>
                                  <a:latin typeface="Cambria Math" panose="02040503050406030204" pitchFamily="18" charset="0"/>
                                </a:rPr>
                              </m:ctrlPr>
                            </m:sSupPr>
                            <m:e>
                              <m:r>
                                <a:rPr lang="en-US" sz="1400" b="0" i="1" smtClean="0">
                                  <a:solidFill>
                                    <a:srgbClr val="0070C0"/>
                                  </a:solidFill>
                                  <a:latin typeface="Cambria Math" panose="02040503050406030204" pitchFamily="18" charset="0"/>
                                </a:rPr>
                                <m:t>𝐷</m:t>
                              </m:r>
                            </m:e>
                            <m:sup>
                              <m:r>
                                <a:rPr lang="en-US" sz="1400" b="0" i="1" smtClean="0">
                                  <a:solidFill>
                                    <a:srgbClr val="0070C0"/>
                                  </a:solidFill>
                                  <a:latin typeface="Cambria Math" panose="02040503050406030204" pitchFamily="18" charset="0"/>
                                </a:rPr>
                                <m:t>∗</m:t>
                              </m:r>
                            </m:sup>
                          </m:sSup>
                          <m:r>
                            <a:rPr lang="en-US" sz="1400" b="0" i="1" smtClean="0">
                              <a:solidFill>
                                <a:srgbClr val="0070C0"/>
                              </a:solidFill>
                              <a:latin typeface="Cambria Math" panose="02040503050406030204" pitchFamily="18" charset="0"/>
                              <a:ea typeface="Cambria Math" panose="02040503050406030204" pitchFamily="18" charset="0"/>
                            </a:rPr>
                            <m:t>→</m:t>
                          </m:r>
                          <m:sSup>
                            <m:sSupPr>
                              <m:ctrlPr>
                                <a:rPr lang="en-US" sz="1400" b="0" i="1" smtClean="0">
                                  <a:solidFill>
                                    <a:srgbClr val="0070C0"/>
                                  </a:solidFill>
                                  <a:latin typeface="Cambria Math" panose="02040503050406030204" pitchFamily="18" charset="0"/>
                                  <a:ea typeface="Cambria Math" panose="02040503050406030204" pitchFamily="18" charset="0"/>
                                </a:rPr>
                              </m:ctrlPr>
                            </m:sSupPr>
                            <m:e>
                              <m:r>
                                <a:rPr lang="en-US" sz="1400" b="0" i="1" smtClean="0">
                                  <a:solidFill>
                                    <a:srgbClr val="0070C0"/>
                                  </a:solidFill>
                                  <a:latin typeface="Cambria Math" panose="02040503050406030204" pitchFamily="18" charset="0"/>
                                  <a:ea typeface="Cambria Math" panose="02040503050406030204" pitchFamily="18" charset="0"/>
                                </a:rPr>
                                <m:t>𝐷</m:t>
                              </m:r>
                            </m:e>
                            <m:sup>
                              <m:r>
                                <a:rPr lang="en-US" sz="1400" b="0" i="1" smtClean="0">
                                  <a:solidFill>
                                    <a:srgbClr val="0070C0"/>
                                  </a:solidFill>
                                  <a:latin typeface="Cambria Math" panose="02040503050406030204" pitchFamily="18" charset="0"/>
                                  <a:ea typeface="Cambria Math" panose="02040503050406030204" pitchFamily="18" charset="0"/>
                                </a:rPr>
                                <m:t>−</m:t>
                              </m:r>
                            </m:sup>
                          </m:sSup>
                          <m:sSup>
                            <m:sSupPr>
                              <m:ctrlPr>
                                <a:rPr lang="en-US" sz="1400" b="0" i="1" smtClean="0">
                                  <a:solidFill>
                                    <a:srgbClr val="0070C0"/>
                                  </a:solidFill>
                                  <a:latin typeface="Cambria Math" panose="02040503050406030204" pitchFamily="18" charset="0"/>
                                  <a:ea typeface="Cambria Math" panose="02040503050406030204" pitchFamily="18" charset="0"/>
                                </a:rPr>
                              </m:ctrlPr>
                            </m:sSupPr>
                            <m:e>
                              <m:r>
                                <a:rPr lang="en-US" sz="1400" b="0" i="1" smtClean="0">
                                  <a:solidFill>
                                    <a:srgbClr val="0070C0"/>
                                  </a:solidFill>
                                  <a:latin typeface="Cambria Math" panose="02040503050406030204" pitchFamily="18" charset="0"/>
                                  <a:ea typeface="Cambria Math" panose="02040503050406030204" pitchFamily="18" charset="0"/>
                                </a:rPr>
                                <m:t>𝜋</m:t>
                              </m:r>
                            </m:e>
                            <m:sup>
                              <m:r>
                                <a:rPr lang="en-US" sz="1400" b="0" i="1" smtClean="0">
                                  <a:solidFill>
                                    <a:srgbClr val="0070C0"/>
                                  </a:solidFill>
                                  <a:latin typeface="Cambria Math" panose="02040503050406030204" pitchFamily="18" charset="0"/>
                                  <a:ea typeface="Cambria Math" panose="02040503050406030204" pitchFamily="18" charset="0"/>
                                </a:rPr>
                                <m:t>0</m:t>
                              </m:r>
                            </m:sup>
                          </m:sSup>
                        </m:oMath>
                      </m:oMathPara>
                    </a14:m>
                    <a:endParaRPr lang="en-US" sz="1400" dirty="0">
                      <a:solidFill>
                        <a:srgbClr val="0070C0"/>
                      </a:solidFill>
                    </a:endParaRPr>
                  </a:p>
                </p:txBody>
              </p:sp>
            </mc:Choice>
            <mc:Fallback xmlns="">
              <p:sp>
                <p:nvSpPr>
                  <p:cNvPr id="52" name="TextBox 51">
                    <a:extLst>
                      <a:ext uri="{FF2B5EF4-FFF2-40B4-BE49-F238E27FC236}">
                        <a16:creationId xmlns:a16="http://schemas.microsoft.com/office/drawing/2014/main" id="{1CB5A56D-14C4-BA4F-90D1-267D49C63488}"/>
                      </a:ext>
                    </a:extLst>
                  </p:cNvPr>
                  <p:cNvSpPr txBox="1">
                    <a:spLocks noRot="1" noChangeAspect="1" noMove="1" noResize="1" noEditPoints="1" noAdjustHandles="1" noChangeArrowheads="1" noChangeShapeType="1" noTextEdit="1"/>
                  </p:cNvSpPr>
                  <p:nvPr/>
                </p:nvSpPr>
                <p:spPr>
                  <a:xfrm>
                    <a:off x="3125716" y="4391803"/>
                    <a:ext cx="921663" cy="215444"/>
                  </a:xfrm>
                  <a:prstGeom prst="rect">
                    <a:avLst/>
                  </a:prstGeom>
                  <a:blipFill>
                    <a:blip r:embed="rId8"/>
                    <a:stretch>
                      <a:fillRect l="-4110" r="-1370"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8D5C8F0-4C4F-B348-BDA1-E82E8DA5BBDC}"/>
                      </a:ext>
                    </a:extLst>
                  </p:cNvPr>
                  <p:cNvSpPr txBox="1"/>
                  <p:nvPr/>
                </p:nvSpPr>
                <p:spPr>
                  <a:xfrm>
                    <a:off x="2921444" y="4646815"/>
                    <a:ext cx="1194943" cy="215444"/>
                  </a:xfrm>
                  <a:prstGeom prst="rect">
                    <a:avLst/>
                  </a:prstGeom>
                  <a:noFill/>
                </p:spPr>
                <p:txBody>
                  <a:bodyPr wrap="none" lIns="0" tIns="0" rIns="0" bIns="0" rtlCol="0">
                    <a:spAutoFit/>
                  </a:bodyPr>
                  <a:lstStyle/>
                  <a:p>
                    <a14:m>
                      <m:oMath xmlns:m="http://schemas.openxmlformats.org/officeDocument/2006/math">
                        <m:sSup>
                          <m:sSupPr>
                            <m:ctrlPr>
                              <a:rPr lang="en-US" sz="1400" b="0" i="1" smtClean="0">
                                <a:solidFill>
                                  <a:srgbClr val="0070C0"/>
                                </a:solidFill>
                                <a:latin typeface="Cambria Math" panose="02040503050406030204" pitchFamily="18" charset="0"/>
                              </a:rPr>
                            </m:ctrlPr>
                          </m:sSupPr>
                          <m:e>
                            <m:r>
                              <a:rPr lang="en-US" sz="1400" b="0" i="1" smtClean="0">
                                <a:solidFill>
                                  <a:srgbClr val="0070C0"/>
                                </a:solidFill>
                                <a:latin typeface="Cambria Math" panose="02040503050406030204" pitchFamily="18" charset="0"/>
                              </a:rPr>
                              <m:t>𝐷</m:t>
                            </m:r>
                          </m:e>
                          <m:sup>
                            <m:r>
                              <a:rPr lang="en-US" sz="1400" b="0" i="1" smtClean="0">
                                <a:solidFill>
                                  <a:srgbClr val="0070C0"/>
                                </a:solidFill>
                                <a:latin typeface="Cambria Math" panose="02040503050406030204" pitchFamily="18" charset="0"/>
                              </a:rPr>
                              <m:t>−</m:t>
                            </m:r>
                          </m:sup>
                        </m:sSup>
                        <m:r>
                          <a:rPr lang="en-US" sz="1400" b="0" i="1" smtClean="0">
                            <a:solidFill>
                              <a:srgbClr val="0070C0"/>
                            </a:solidFill>
                            <a:latin typeface="Cambria Math" panose="02040503050406030204" pitchFamily="18" charset="0"/>
                            <a:ea typeface="Cambria Math" panose="02040503050406030204" pitchFamily="18" charset="0"/>
                          </a:rPr>
                          <m:t>→</m:t>
                        </m:r>
                        <m:sSup>
                          <m:sSupPr>
                            <m:ctrlPr>
                              <a:rPr lang="en-US" sz="1400" b="0" i="1" smtClean="0">
                                <a:solidFill>
                                  <a:srgbClr val="0070C0"/>
                                </a:solidFill>
                                <a:latin typeface="Cambria Math" panose="02040503050406030204" pitchFamily="18" charset="0"/>
                                <a:ea typeface="Cambria Math" panose="02040503050406030204" pitchFamily="18" charset="0"/>
                              </a:rPr>
                            </m:ctrlPr>
                          </m:sSupPr>
                          <m:e>
                            <m:r>
                              <a:rPr lang="en-US" sz="1400" b="0" i="1" smtClean="0">
                                <a:solidFill>
                                  <a:srgbClr val="0070C0"/>
                                </a:solidFill>
                                <a:latin typeface="Cambria Math" panose="02040503050406030204" pitchFamily="18" charset="0"/>
                                <a:ea typeface="Cambria Math" panose="02040503050406030204" pitchFamily="18" charset="0"/>
                              </a:rPr>
                              <m:t>𝐾</m:t>
                            </m:r>
                          </m:e>
                          <m:sup>
                            <m:r>
                              <a:rPr lang="en-US" sz="1400" b="0" i="1" smtClean="0">
                                <a:solidFill>
                                  <a:srgbClr val="0070C0"/>
                                </a:solidFill>
                                <a:latin typeface="Cambria Math" panose="02040503050406030204" pitchFamily="18" charset="0"/>
                                <a:ea typeface="Cambria Math" panose="02040503050406030204" pitchFamily="18" charset="0"/>
                              </a:rPr>
                              <m:t>+</m:t>
                            </m:r>
                          </m:sup>
                        </m:sSup>
                        <m:sSup>
                          <m:sSupPr>
                            <m:ctrlPr>
                              <a:rPr lang="en-US" sz="1400" i="1">
                                <a:solidFill>
                                  <a:srgbClr val="0070C0"/>
                                </a:solidFill>
                                <a:latin typeface="Cambria Math" panose="02040503050406030204" pitchFamily="18" charset="0"/>
                                <a:ea typeface="Cambria Math" panose="02040503050406030204" pitchFamily="18" charset="0"/>
                              </a:rPr>
                            </m:ctrlPr>
                          </m:sSupPr>
                          <m:e>
                            <m:r>
                              <a:rPr lang="en-US" sz="1400" i="1">
                                <a:solidFill>
                                  <a:srgbClr val="0070C0"/>
                                </a:solidFill>
                                <a:latin typeface="Cambria Math" panose="02040503050406030204" pitchFamily="18" charset="0"/>
                                <a:ea typeface="Cambria Math" panose="02040503050406030204" pitchFamily="18" charset="0"/>
                              </a:rPr>
                              <m:t>𝜋</m:t>
                            </m:r>
                          </m:e>
                          <m:sup>
                            <m:r>
                              <a:rPr lang="en-US" sz="1400" i="1">
                                <a:solidFill>
                                  <a:srgbClr val="0070C0"/>
                                </a:solidFill>
                                <a:latin typeface="Cambria Math" panose="02040503050406030204" pitchFamily="18" charset="0"/>
                                <a:ea typeface="Cambria Math" panose="02040503050406030204" pitchFamily="18" charset="0"/>
                              </a:rPr>
                              <m:t>−</m:t>
                            </m:r>
                          </m:sup>
                        </m:sSup>
                      </m:oMath>
                    </a14:m>
                    <a:r>
                      <a:rPr lang="en-US" sz="1400" dirty="0">
                        <a:solidFill>
                          <a:srgbClr val="0070C0"/>
                        </a:solidFill>
                        <a:ea typeface="Cambria Math" panose="02040503050406030204" pitchFamily="18" charset="0"/>
                      </a:rPr>
                      <a:t> </a:t>
                    </a:r>
                    <a14:m>
                      <m:oMath xmlns:m="http://schemas.openxmlformats.org/officeDocument/2006/math">
                        <m:sSup>
                          <m:sSupPr>
                            <m:ctrlPr>
                              <a:rPr lang="en-US" sz="1400" i="1">
                                <a:solidFill>
                                  <a:srgbClr val="0070C0"/>
                                </a:solidFill>
                                <a:latin typeface="Cambria Math" panose="02040503050406030204" pitchFamily="18" charset="0"/>
                                <a:ea typeface="Cambria Math" panose="02040503050406030204" pitchFamily="18" charset="0"/>
                              </a:rPr>
                            </m:ctrlPr>
                          </m:sSupPr>
                          <m:e>
                            <m:r>
                              <a:rPr lang="en-US" sz="1400" i="1">
                                <a:solidFill>
                                  <a:srgbClr val="0070C0"/>
                                </a:solidFill>
                                <a:latin typeface="Cambria Math" panose="02040503050406030204" pitchFamily="18" charset="0"/>
                                <a:ea typeface="Cambria Math" panose="02040503050406030204" pitchFamily="18" charset="0"/>
                              </a:rPr>
                              <m:t>𝜋</m:t>
                            </m:r>
                          </m:e>
                          <m:sup>
                            <m:r>
                              <a:rPr lang="en-US" sz="1400" i="1">
                                <a:solidFill>
                                  <a:srgbClr val="0070C0"/>
                                </a:solidFill>
                                <a:latin typeface="Cambria Math" panose="02040503050406030204" pitchFamily="18" charset="0"/>
                                <a:ea typeface="Cambria Math" panose="02040503050406030204" pitchFamily="18" charset="0"/>
                              </a:rPr>
                              <m:t>−</m:t>
                            </m:r>
                          </m:sup>
                        </m:sSup>
                      </m:oMath>
                    </a14:m>
                    <a:endParaRPr lang="en-US" sz="1400" dirty="0">
                      <a:solidFill>
                        <a:srgbClr val="0070C0"/>
                      </a:solidFill>
                    </a:endParaRPr>
                  </a:p>
                </p:txBody>
              </p:sp>
            </mc:Choice>
            <mc:Fallback xmlns="">
              <p:sp>
                <p:nvSpPr>
                  <p:cNvPr id="53" name="TextBox 52">
                    <a:extLst>
                      <a:ext uri="{FF2B5EF4-FFF2-40B4-BE49-F238E27FC236}">
                        <a16:creationId xmlns:a16="http://schemas.microsoft.com/office/drawing/2014/main" id="{B8D5C8F0-4C4F-B348-BDA1-E82E8DA5BBDC}"/>
                      </a:ext>
                    </a:extLst>
                  </p:cNvPr>
                  <p:cNvSpPr txBox="1">
                    <a:spLocks noRot="1" noChangeAspect="1" noMove="1" noResize="1" noEditPoints="1" noAdjustHandles="1" noChangeArrowheads="1" noChangeShapeType="1" noTextEdit="1"/>
                  </p:cNvSpPr>
                  <p:nvPr/>
                </p:nvSpPr>
                <p:spPr>
                  <a:xfrm>
                    <a:off x="2921444" y="4646815"/>
                    <a:ext cx="1194943" cy="215444"/>
                  </a:xfrm>
                  <a:prstGeom prst="rect">
                    <a:avLst/>
                  </a:prstGeom>
                  <a:blipFill>
                    <a:blip r:embed="rId9"/>
                    <a:stretch>
                      <a:fillRect l="-5263" b="-5556"/>
                    </a:stretch>
                  </a:blipFill>
                </p:spPr>
                <p:txBody>
                  <a:bodyPr/>
                  <a:lstStyle/>
                  <a:p>
                    <a:r>
                      <a:rPr lang="en-US">
                        <a:noFill/>
                      </a:rPr>
                      <a:t> </a:t>
                    </a:r>
                  </a:p>
                </p:txBody>
              </p:sp>
            </mc:Fallback>
          </mc:AlternateContent>
        </p:grpSp>
        <p:sp>
          <p:nvSpPr>
            <p:cNvPr id="37" name="TextBox 36">
              <a:extLst>
                <a:ext uri="{FF2B5EF4-FFF2-40B4-BE49-F238E27FC236}">
                  <a16:creationId xmlns:a16="http://schemas.microsoft.com/office/drawing/2014/main" id="{1D3A42A2-9350-A342-9F14-D93CB3BE2A6B}"/>
                </a:ext>
              </a:extLst>
            </p:cNvPr>
            <p:cNvSpPr txBox="1"/>
            <p:nvPr/>
          </p:nvSpPr>
          <p:spPr>
            <a:xfrm rot="16200000">
              <a:off x="-746184" y="3341933"/>
              <a:ext cx="3137526" cy="307777"/>
            </a:xfrm>
            <a:prstGeom prst="rect">
              <a:avLst/>
            </a:prstGeom>
            <a:noFill/>
          </p:spPr>
          <p:txBody>
            <a:bodyPr wrap="square" rtlCol="0">
              <a:spAutoFit/>
            </a:bodyPr>
            <a:lstStyle/>
            <a:p>
              <a:pPr algn="ctr"/>
              <a:r>
                <a:rPr lang="en-US" sz="1400" i="1" dirty="0">
                  <a:solidFill>
                    <a:srgbClr val="000000"/>
                  </a:solidFill>
                </a:rPr>
                <a:t>ARGUS Collab, PLB 192, 245 (1987)</a:t>
              </a:r>
            </a:p>
          </p:txBody>
        </p:sp>
      </p:grpSp>
      <p:grpSp>
        <p:nvGrpSpPr>
          <p:cNvPr id="62" name="Group 61">
            <a:extLst>
              <a:ext uri="{FF2B5EF4-FFF2-40B4-BE49-F238E27FC236}">
                <a16:creationId xmlns:a16="http://schemas.microsoft.com/office/drawing/2014/main" id="{39694E1D-7DE3-B446-B989-4CC21B083738}"/>
              </a:ext>
            </a:extLst>
          </p:cNvPr>
          <p:cNvGrpSpPr/>
          <p:nvPr/>
        </p:nvGrpSpPr>
        <p:grpSpPr>
          <a:xfrm>
            <a:off x="4392869" y="1923716"/>
            <a:ext cx="4557998" cy="4236954"/>
            <a:chOff x="4392869" y="1923716"/>
            <a:chExt cx="4557998" cy="4236954"/>
          </a:xfrm>
        </p:grpSpPr>
        <p:pic>
          <p:nvPicPr>
            <p:cNvPr id="56" name="Picture 55">
              <a:extLst>
                <a:ext uri="{FF2B5EF4-FFF2-40B4-BE49-F238E27FC236}">
                  <a16:creationId xmlns:a16="http://schemas.microsoft.com/office/drawing/2014/main" id="{A142248A-15A1-4940-BA61-AEBE55281228}"/>
                </a:ext>
              </a:extLst>
            </p:cNvPr>
            <p:cNvPicPr>
              <a:picLocks noChangeAspect="1"/>
            </p:cNvPicPr>
            <p:nvPr/>
          </p:nvPicPr>
          <p:blipFill>
            <a:blip r:embed="rId10"/>
            <a:stretch>
              <a:fillRect/>
            </a:stretch>
          </p:blipFill>
          <p:spPr>
            <a:xfrm>
              <a:off x="4615561" y="2193412"/>
              <a:ext cx="4087214" cy="3209126"/>
            </a:xfrm>
            <a:prstGeom prst="rect">
              <a:avLst/>
            </a:prstGeom>
          </p:spPr>
        </p:pic>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07920810-D9F0-BC4A-833D-B6E095048751}"/>
                    </a:ext>
                  </a:extLst>
                </p:cNvPr>
                <p:cNvSpPr txBox="1"/>
                <p:nvPr/>
              </p:nvSpPr>
              <p:spPr>
                <a:xfrm>
                  <a:off x="6804308" y="1923716"/>
                  <a:ext cx="5402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𝑚</m:t>
                        </m:r>
                        <m:r>
                          <a:rPr lang="en-US" sz="1800" b="0" i="1" smtClean="0">
                            <a:solidFill>
                              <a:srgbClr val="000000"/>
                            </a:solidFill>
                            <a:latin typeface="Cambria Math" panose="02040503050406030204" pitchFamily="18" charset="0"/>
                          </a:rPr>
                          <m:t>(</m:t>
                        </m:r>
                        <m:r>
                          <a:rPr lang="en-US" sz="1800" b="0" i="1" smtClean="0">
                            <a:solidFill>
                              <a:srgbClr val="000000"/>
                            </a:solidFill>
                            <a:latin typeface="Cambria Math" panose="02040503050406030204" pitchFamily="18" charset="0"/>
                          </a:rPr>
                          <m:t>𝑡</m:t>
                        </m:r>
                        <m:r>
                          <a:rPr lang="en-US" sz="1800" b="0" i="1" smtClean="0">
                            <a:solidFill>
                              <a:srgbClr val="000000"/>
                            </a:solidFill>
                            <a:latin typeface="Cambria Math" panose="02040503050406030204" pitchFamily="18" charset="0"/>
                          </a:rPr>
                          <m:t>)</m:t>
                        </m:r>
                      </m:oMath>
                    </m:oMathPara>
                  </a14:m>
                  <a:endParaRPr lang="en-US" sz="1800" dirty="0">
                    <a:solidFill>
                      <a:srgbClr val="000000"/>
                    </a:solidFill>
                  </a:endParaRPr>
                </a:p>
              </p:txBody>
            </p:sp>
          </mc:Choice>
          <mc:Fallback xmlns="">
            <p:sp>
              <p:nvSpPr>
                <p:cNvPr id="57" name="TextBox 56">
                  <a:extLst>
                    <a:ext uri="{FF2B5EF4-FFF2-40B4-BE49-F238E27FC236}">
                      <a16:creationId xmlns:a16="http://schemas.microsoft.com/office/drawing/2014/main" id="{07920810-D9F0-BC4A-833D-B6E095048751}"/>
                    </a:ext>
                  </a:extLst>
                </p:cNvPr>
                <p:cNvSpPr txBox="1">
                  <a:spLocks noRot="1" noChangeAspect="1" noMove="1" noResize="1" noEditPoints="1" noAdjustHandles="1" noChangeArrowheads="1" noChangeShapeType="1" noTextEdit="1"/>
                </p:cNvSpPr>
                <p:nvPr/>
              </p:nvSpPr>
              <p:spPr>
                <a:xfrm>
                  <a:off x="6804308" y="1923716"/>
                  <a:ext cx="540212" cy="276999"/>
                </a:xfrm>
                <a:prstGeom prst="rect">
                  <a:avLst/>
                </a:prstGeom>
                <a:blipFill>
                  <a:blip r:embed="rId11"/>
                  <a:stretch>
                    <a:fillRect l="-4545" r="-1363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B226DA2E-8782-FA48-9028-9CD495403522}"/>
                    </a:ext>
                  </a:extLst>
                </p:cNvPr>
                <p:cNvSpPr txBox="1"/>
                <p:nvPr/>
              </p:nvSpPr>
              <p:spPr>
                <a:xfrm>
                  <a:off x="8279016" y="2833378"/>
                  <a:ext cx="6718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70C0"/>
                            </a:solidFill>
                            <a:latin typeface="Cambria Math" panose="02040503050406030204" pitchFamily="18" charset="0"/>
                          </a:rPr>
                          <m:t>𝑚</m:t>
                        </m:r>
                        <m:r>
                          <a:rPr lang="en-US" sz="1800" b="0" i="1" smtClean="0">
                            <a:solidFill>
                              <a:srgbClr val="0070C0"/>
                            </a:solidFill>
                            <a:latin typeface="Cambria Math" panose="02040503050406030204" pitchFamily="18" charset="0"/>
                          </a:rPr>
                          <m:t>(</m:t>
                        </m:r>
                        <m:r>
                          <a:rPr lang="en-US" sz="1800" b="0" i="1" smtClean="0">
                            <a:solidFill>
                              <a:srgbClr val="0070C0"/>
                            </a:solidFill>
                            <a:latin typeface="Cambria Math" panose="02040503050406030204" pitchFamily="18" charset="0"/>
                          </a:rPr>
                          <m:t>𝑊</m:t>
                        </m:r>
                        <m:r>
                          <a:rPr lang="en-US" sz="1800" b="0" i="1" smtClean="0">
                            <a:solidFill>
                              <a:srgbClr val="0070C0"/>
                            </a:solidFill>
                            <a:latin typeface="Cambria Math" panose="02040503050406030204" pitchFamily="18" charset="0"/>
                          </a:rPr>
                          <m:t>)</m:t>
                        </m:r>
                      </m:oMath>
                    </m:oMathPara>
                  </a14:m>
                  <a:endParaRPr lang="en-US" sz="1800" dirty="0">
                    <a:solidFill>
                      <a:srgbClr val="0070C0"/>
                    </a:solidFill>
                  </a:endParaRPr>
                </a:p>
              </p:txBody>
            </p:sp>
          </mc:Choice>
          <mc:Fallback xmlns="">
            <p:sp>
              <p:nvSpPr>
                <p:cNvPr id="58" name="TextBox 57">
                  <a:extLst>
                    <a:ext uri="{FF2B5EF4-FFF2-40B4-BE49-F238E27FC236}">
                      <a16:creationId xmlns:a16="http://schemas.microsoft.com/office/drawing/2014/main" id="{B226DA2E-8782-FA48-9028-9CD495403522}"/>
                    </a:ext>
                  </a:extLst>
                </p:cNvPr>
                <p:cNvSpPr txBox="1">
                  <a:spLocks noRot="1" noChangeAspect="1" noMove="1" noResize="1" noEditPoints="1" noAdjustHandles="1" noChangeArrowheads="1" noChangeShapeType="1" noTextEdit="1"/>
                </p:cNvSpPr>
                <p:nvPr/>
              </p:nvSpPr>
              <p:spPr>
                <a:xfrm>
                  <a:off x="8279016" y="2833378"/>
                  <a:ext cx="671851" cy="276999"/>
                </a:xfrm>
                <a:prstGeom prst="rect">
                  <a:avLst/>
                </a:prstGeom>
                <a:blipFill>
                  <a:blip r:embed="rId12"/>
                  <a:stretch>
                    <a:fillRect l="-3704" t="-4545" r="-12963"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B24653D-8897-CE4A-B684-CDC4E448B18F}"/>
                    </a:ext>
                  </a:extLst>
                </p:cNvPr>
                <p:cNvSpPr txBox="1"/>
                <p:nvPr/>
              </p:nvSpPr>
              <p:spPr>
                <a:xfrm>
                  <a:off x="4392869" y="3139301"/>
                  <a:ext cx="6182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FFC000"/>
                            </a:solidFill>
                            <a:latin typeface="Cambria Math" panose="02040503050406030204" pitchFamily="18" charset="0"/>
                          </a:rPr>
                          <m:t>𝑚</m:t>
                        </m:r>
                        <m:r>
                          <a:rPr lang="en-US" sz="1800" b="0" i="1" smtClean="0">
                            <a:solidFill>
                              <a:srgbClr val="FFC000"/>
                            </a:solidFill>
                            <a:latin typeface="Cambria Math" panose="02040503050406030204" pitchFamily="18" charset="0"/>
                          </a:rPr>
                          <m:t>(</m:t>
                        </m:r>
                        <m:r>
                          <a:rPr lang="en-US" sz="1800" b="0" i="1" smtClean="0">
                            <a:solidFill>
                              <a:srgbClr val="FFC000"/>
                            </a:solidFill>
                            <a:latin typeface="Cambria Math" panose="02040503050406030204" pitchFamily="18" charset="0"/>
                          </a:rPr>
                          <m:t>𝐻</m:t>
                        </m:r>
                        <m:r>
                          <a:rPr lang="en-US" sz="1800" b="0" i="1" smtClean="0">
                            <a:solidFill>
                              <a:srgbClr val="FFC000"/>
                            </a:solidFill>
                            <a:latin typeface="Cambria Math" panose="02040503050406030204" pitchFamily="18" charset="0"/>
                          </a:rPr>
                          <m:t>)</m:t>
                        </m:r>
                      </m:oMath>
                    </m:oMathPara>
                  </a14:m>
                  <a:endParaRPr lang="en-US" sz="1800" dirty="0">
                    <a:solidFill>
                      <a:srgbClr val="FFC000"/>
                    </a:solidFill>
                  </a:endParaRPr>
                </a:p>
              </p:txBody>
            </p:sp>
          </mc:Choice>
          <mc:Fallback xmlns="">
            <p:sp>
              <p:nvSpPr>
                <p:cNvPr id="59" name="TextBox 58">
                  <a:extLst>
                    <a:ext uri="{FF2B5EF4-FFF2-40B4-BE49-F238E27FC236}">
                      <a16:creationId xmlns:a16="http://schemas.microsoft.com/office/drawing/2014/main" id="{CB24653D-8897-CE4A-B684-CDC4E448B18F}"/>
                    </a:ext>
                  </a:extLst>
                </p:cNvPr>
                <p:cNvSpPr txBox="1">
                  <a:spLocks noRot="1" noChangeAspect="1" noMove="1" noResize="1" noEditPoints="1" noAdjustHandles="1" noChangeArrowheads="1" noChangeShapeType="1" noTextEdit="1"/>
                </p:cNvSpPr>
                <p:nvPr/>
              </p:nvSpPr>
              <p:spPr>
                <a:xfrm>
                  <a:off x="4392869" y="3139301"/>
                  <a:ext cx="618246" cy="276999"/>
                </a:xfrm>
                <a:prstGeom prst="rect">
                  <a:avLst/>
                </a:prstGeom>
                <a:blipFill>
                  <a:blip r:embed="rId13"/>
                  <a:stretch>
                    <a:fillRect l="-6122" t="-4545" r="-12245" b="-36364"/>
                  </a:stretch>
                </a:blipFill>
              </p:spPr>
              <p:txBody>
                <a:bodyPr/>
                <a:lstStyle/>
                <a:p>
                  <a:r>
                    <a:rPr lang="en-US">
                      <a:noFill/>
                    </a:rPr>
                    <a:t> </a:t>
                  </a:r>
                </a:p>
              </p:txBody>
            </p:sp>
          </mc:Fallback>
        </mc:AlternateContent>
        <p:sp>
          <p:nvSpPr>
            <p:cNvPr id="60" name="TextBox 59">
              <a:extLst>
                <a:ext uri="{FF2B5EF4-FFF2-40B4-BE49-F238E27FC236}">
                  <a16:creationId xmlns:a16="http://schemas.microsoft.com/office/drawing/2014/main" id="{C7FCE3D7-AD41-7141-AAF5-B2A55A6AA554}"/>
                </a:ext>
              </a:extLst>
            </p:cNvPr>
            <p:cNvSpPr txBox="1"/>
            <p:nvPr/>
          </p:nvSpPr>
          <p:spPr>
            <a:xfrm>
              <a:off x="6164938" y="5394168"/>
              <a:ext cx="2630442" cy="307777"/>
            </a:xfrm>
            <a:prstGeom prst="rect">
              <a:avLst/>
            </a:prstGeom>
            <a:noFill/>
          </p:spPr>
          <p:txBody>
            <a:bodyPr wrap="square" rtlCol="0">
              <a:spAutoFit/>
            </a:bodyPr>
            <a:lstStyle/>
            <a:p>
              <a:pPr algn="ctr"/>
              <a:r>
                <a:rPr lang="en-US" sz="1400" i="1" dirty="0" err="1">
                  <a:solidFill>
                    <a:srgbClr val="000000"/>
                  </a:solidFill>
                </a:rPr>
                <a:t>Erler</a:t>
              </a:r>
              <a:r>
                <a:rPr lang="en-US" sz="1400" i="1" dirty="0">
                  <a:solidFill>
                    <a:srgbClr val="000000"/>
                  </a:solidFill>
                </a:rPr>
                <a:t>, Freitas, PDG Review (2020)</a:t>
              </a:r>
            </a:p>
          </p:txBody>
        </p:sp>
        <p:sp>
          <p:nvSpPr>
            <p:cNvPr id="61" name="TextBox 60">
              <a:extLst>
                <a:ext uri="{FF2B5EF4-FFF2-40B4-BE49-F238E27FC236}">
                  <a16:creationId xmlns:a16="http://schemas.microsoft.com/office/drawing/2014/main" id="{661034B1-89D6-0043-A74B-AB106692C09E}"/>
                </a:ext>
              </a:extLst>
            </p:cNvPr>
            <p:cNvSpPr txBox="1"/>
            <p:nvPr/>
          </p:nvSpPr>
          <p:spPr>
            <a:xfrm>
              <a:off x="5235545" y="5852893"/>
              <a:ext cx="3573866" cy="307777"/>
            </a:xfrm>
            <a:prstGeom prst="rect">
              <a:avLst/>
            </a:prstGeom>
            <a:noFill/>
          </p:spPr>
          <p:txBody>
            <a:bodyPr wrap="square" rtlCol="0">
              <a:spAutoFit/>
            </a:bodyPr>
            <a:lstStyle/>
            <a:p>
              <a:pPr algn="ctr"/>
              <a:r>
                <a:rPr lang="en-US" sz="1400" dirty="0">
                  <a:solidFill>
                    <a:srgbClr val="FF0000"/>
                  </a:solidFill>
                </a:rPr>
                <a:t>The Higgs looks like the Standard Model Higgs</a:t>
              </a:r>
            </a:p>
          </p:txBody>
        </p:sp>
      </p:grpSp>
    </p:spTree>
    <p:extLst>
      <p:ext uri="{BB962C8B-B14F-4D97-AF65-F5344CB8AC3E}">
        <p14:creationId xmlns:p14="http://schemas.microsoft.com/office/powerpoint/2010/main" val="244315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dissolv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Muon Production (above ground)</a:t>
            </a:r>
          </a:p>
        </p:txBody>
      </p:sp>
      <p:sp>
        <p:nvSpPr>
          <p:cNvPr id="4" name="Date Placeholder 3"/>
          <p:cNvSpPr>
            <a:spLocks noGrp="1"/>
          </p:cNvSpPr>
          <p:nvPr>
            <p:ph type="dt" sz="half" idx="10"/>
          </p:nvPr>
        </p:nvSpPr>
        <p:spPr/>
        <p:txBody>
          <a:bodyPr/>
          <a:lstStyle/>
          <a:p>
            <a:pPr>
              <a:defRPr/>
            </a:pPr>
            <a:r>
              <a:rPr lang="en-US"/>
              <a:t>5/4/21</a:t>
            </a:r>
            <a:endParaRPr lang="en-US" dirty="0"/>
          </a:p>
        </p:txBody>
      </p:sp>
      <p:sp>
        <p:nvSpPr>
          <p:cNvPr id="5" name="Footer Placeholder 4"/>
          <p:cNvSpPr>
            <a:spLocks noGrp="1"/>
          </p:cNvSpPr>
          <p:nvPr>
            <p:ph type="ftr" sz="quarter" idx="11"/>
          </p:nvPr>
        </p:nvSpPr>
        <p:spPr/>
        <p:txBody>
          <a:bodyPr/>
          <a:lstStyle/>
          <a:p>
            <a:pPr>
              <a:defRPr/>
            </a:pPr>
            <a:r>
              <a:rPr lang="en-US"/>
              <a:t>First results from Muon g-2 </a:t>
            </a:r>
            <a:endParaRPr lang="en-US" b="1" dirty="0"/>
          </a:p>
        </p:txBody>
      </p:sp>
      <p:sp>
        <p:nvSpPr>
          <p:cNvPr id="6" name="Slide Number Placeholder 5"/>
          <p:cNvSpPr>
            <a:spLocks noGrp="1"/>
          </p:cNvSpPr>
          <p:nvPr>
            <p:ph type="sldNum" sz="quarter" idx="12"/>
          </p:nvPr>
        </p:nvSpPr>
        <p:spPr/>
        <p:txBody>
          <a:bodyPr/>
          <a:lstStyle/>
          <a:p>
            <a:pPr>
              <a:defRPr/>
            </a:pPr>
            <a:fld id="{451BCF68-52EF-A147-AF4D-24E554BE1E9F}" type="slidenum">
              <a:rPr lang="en-US" smtClean="0"/>
              <a:pPr>
                <a:defRPr/>
              </a:pPr>
              <a:t>20</a:t>
            </a:fld>
            <a:r>
              <a:rPr lang="bg-BG" dirty="0"/>
              <a:t>/</a:t>
            </a:r>
            <a:r>
              <a:rPr lang="en-US" dirty="0"/>
              <a:t>46</a:t>
            </a:r>
          </a:p>
        </p:txBody>
      </p:sp>
      <p:pic>
        <p:nvPicPr>
          <p:cNvPr id="7" name="Picture 6" descr="Moun_Campus-0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430" y="1039730"/>
            <a:ext cx="8759140" cy="4931397"/>
          </a:xfrm>
          <a:prstGeom prst="rect">
            <a:avLst/>
          </a:prstGeom>
        </p:spPr>
      </p:pic>
    </p:spTree>
    <p:extLst>
      <p:ext uri="{BB962C8B-B14F-4D97-AF65-F5344CB8AC3E}">
        <p14:creationId xmlns:p14="http://schemas.microsoft.com/office/powerpoint/2010/main" val="2067421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21</a:t>
            </a:fld>
            <a:endParaRPr lang="en-US" dirty="0"/>
          </a:p>
        </p:txBody>
      </p:sp>
      <p:pic>
        <p:nvPicPr>
          <p:cNvPr id="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11825" y="793315"/>
            <a:ext cx="2445332" cy="4267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rot="1567482">
            <a:off x="255026" y="4288390"/>
            <a:ext cx="377065" cy="47594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rot="1567482">
            <a:off x="772606" y="2491942"/>
            <a:ext cx="498702" cy="165427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rot="1567482">
            <a:off x="507535" y="944420"/>
            <a:ext cx="1966143" cy="165427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1567482">
            <a:off x="2190082" y="785704"/>
            <a:ext cx="716485" cy="97646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p:cNvGrpSpPr/>
          <p:nvPr/>
        </p:nvGrpSpPr>
        <p:grpSpPr>
          <a:xfrm>
            <a:off x="4628016" y="93233"/>
            <a:ext cx="1690274" cy="740609"/>
            <a:chOff x="4628016" y="93233"/>
            <a:chExt cx="1690274" cy="740609"/>
          </a:xfrm>
        </p:grpSpPr>
        <p:pic>
          <p:nvPicPr>
            <p:cNvPr id="35" name="Picture 3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52502" y="93233"/>
              <a:ext cx="765788" cy="740609"/>
            </a:xfrm>
            <a:prstGeom prst="rect">
              <a:avLst/>
            </a:prstGeom>
          </p:spPr>
        </p:pic>
        <p:pic>
          <p:nvPicPr>
            <p:cNvPr id="36" name="Picture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8016" y="150794"/>
              <a:ext cx="839234" cy="629791"/>
            </a:xfrm>
            <a:prstGeom prst="rect">
              <a:avLst/>
            </a:prstGeom>
          </p:spPr>
        </p:pic>
      </p:grpSp>
      <p:grpSp>
        <p:nvGrpSpPr>
          <p:cNvPr id="41" name="Group 40"/>
          <p:cNvGrpSpPr/>
          <p:nvPr/>
        </p:nvGrpSpPr>
        <p:grpSpPr>
          <a:xfrm>
            <a:off x="6419475" y="112509"/>
            <a:ext cx="2597105" cy="821377"/>
            <a:chOff x="6419475" y="112509"/>
            <a:chExt cx="2597105" cy="821377"/>
          </a:xfrm>
        </p:grpSpPr>
        <p:pic>
          <p:nvPicPr>
            <p:cNvPr id="37" name="Picture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38719" y="171901"/>
              <a:ext cx="827179" cy="621413"/>
            </a:xfrm>
            <a:prstGeom prst="rect">
              <a:avLst/>
            </a:prstGeom>
          </p:spPr>
        </p:pic>
        <p:pic>
          <p:nvPicPr>
            <p:cNvPr id="38" name="Picture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19475" y="149505"/>
              <a:ext cx="695378" cy="687352"/>
            </a:xfrm>
            <a:prstGeom prst="rect">
              <a:avLst/>
            </a:prstGeom>
          </p:spPr>
        </p:pic>
        <p:pic>
          <p:nvPicPr>
            <p:cNvPr id="39" name="Picture 3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58042" y="112509"/>
              <a:ext cx="858538" cy="821377"/>
            </a:xfrm>
            <a:prstGeom prst="rect">
              <a:avLst/>
            </a:prstGeom>
          </p:spPr>
        </p:pic>
      </p:grpSp>
      <p:pic>
        <p:nvPicPr>
          <p:cNvPr id="42" name="Picture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94891" y="1005831"/>
            <a:ext cx="5933339" cy="747601"/>
          </a:xfrm>
          <a:prstGeom prst="rect">
            <a:avLst/>
          </a:prstGeom>
        </p:spPr>
      </p:pic>
      <p:pic>
        <p:nvPicPr>
          <p:cNvPr id="43" name="Picture 4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28121" y="1810845"/>
            <a:ext cx="6331472" cy="924053"/>
          </a:xfrm>
          <a:prstGeom prst="rect">
            <a:avLst/>
          </a:prstGeom>
        </p:spPr>
      </p:pic>
      <p:grpSp>
        <p:nvGrpSpPr>
          <p:cNvPr id="50" name="Group 49"/>
          <p:cNvGrpSpPr/>
          <p:nvPr/>
        </p:nvGrpSpPr>
        <p:grpSpPr>
          <a:xfrm>
            <a:off x="1786615" y="2821838"/>
            <a:ext cx="7128785" cy="954053"/>
            <a:chOff x="1786615" y="2821838"/>
            <a:chExt cx="7128785" cy="954053"/>
          </a:xfrm>
        </p:grpSpPr>
        <p:pic>
          <p:nvPicPr>
            <p:cNvPr id="44" name="Picture 4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86615" y="2821838"/>
              <a:ext cx="5640609" cy="828921"/>
            </a:xfrm>
            <a:prstGeom prst="rect">
              <a:avLst/>
            </a:prstGeom>
          </p:spPr>
        </p:pic>
        <p:pic>
          <p:nvPicPr>
            <p:cNvPr id="45" name="Picture 4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13018" y="2834524"/>
              <a:ext cx="702382" cy="941367"/>
            </a:xfrm>
            <a:prstGeom prst="rect">
              <a:avLst/>
            </a:prstGeom>
          </p:spPr>
        </p:pic>
        <p:pic>
          <p:nvPicPr>
            <p:cNvPr id="46" name="Picture 4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10336" y="2834524"/>
              <a:ext cx="619569" cy="826945"/>
            </a:xfrm>
            <a:prstGeom prst="rect">
              <a:avLst/>
            </a:prstGeom>
          </p:spPr>
        </p:pic>
      </p:grpSp>
      <p:grpSp>
        <p:nvGrpSpPr>
          <p:cNvPr id="51" name="Group 50"/>
          <p:cNvGrpSpPr/>
          <p:nvPr/>
        </p:nvGrpSpPr>
        <p:grpSpPr>
          <a:xfrm>
            <a:off x="1043088" y="3751333"/>
            <a:ext cx="8061828" cy="826429"/>
            <a:chOff x="1043088" y="3751333"/>
            <a:chExt cx="8061828" cy="826429"/>
          </a:xfrm>
        </p:grpSpPr>
        <p:pic>
          <p:nvPicPr>
            <p:cNvPr id="47" name="Picture 4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3088" y="3751333"/>
              <a:ext cx="2768712" cy="826429"/>
            </a:xfrm>
            <a:prstGeom prst="rect">
              <a:avLst/>
            </a:prstGeom>
          </p:spPr>
        </p:pic>
        <p:pic>
          <p:nvPicPr>
            <p:cNvPr id="48" name="Picture 4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68072" y="3808431"/>
              <a:ext cx="5236844" cy="747123"/>
            </a:xfrm>
            <a:prstGeom prst="rect">
              <a:avLst/>
            </a:prstGeom>
          </p:spPr>
        </p:pic>
      </p:grpSp>
      <p:pic>
        <p:nvPicPr>
          <p:cNvPr id="49" name="Picture 4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37479" y="4610302"/>
            <a:ext cx="6879101" cy="871353"/>
          </a:xfrm>
          <a:prstGeom prst="rect">
            <a:avLst/>
          </a:prstGeom>
        </p:spPr>
      </p:pic>
      <p:grpSp>
        <p:nvGrpSpPr>
          <p:cNvPr id="56" name="Group 55"/>
          <p:cNvGrpSpPr/>
          <p:nvPr/>
        </p:nvGrpSpPr>
        <p:grpSpPr>
          <a:xfrm>
            <a:off x="2095275" y="5522885"/>
            <a:ext cx="6999594" cy="942401"/>
            <a:chOff x="2095275" y="5522885"/>
            <a:chExt cx="6999594" cy="942401"/>
          </a:xfrm>
        </p:grpSpPr>
        <p:pic>
          <p:nvPicPr>
            <p:cNvPr id="52" name="Picture 5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095275" y="5522885"/>
              <a:ext cx="2855761" cy="942401"/>
            </a:xfrm>
            <a:prstGeom prst="rect">
              <a:avLst/>
            </a:prstGeom>
          </p:spPr>
        </p:pic>
        <p:pic>
          <p:nvPicPr>
            <p:cNvPr id="53" name="Picture 5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977293" y="5522885"/>
              <a:ext cx="1234067" cy="925550"/>
            </a:xfrm>
            <a:prstGeom prst="rect">
              <a:avLst/>
            </a:prstGeom>
          </p:spPr>
        </p:pic>
        <p:pic>
          <p:nvPicPr>
            <p:cNvPr id="54" name="Picture 5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251685" y="5543843"/>
              <a:ext cx="1193559" cy="895169"/>
            </a:xfrm>
            <a:prstGeom prst="rect">
              <a:avLst/>
            </a:prstGeom>
          </p:spPr>
        </p:pic>
        <p:pic>
          <p:nvPicPr>
            <p:cNvPr id="55" name="Picture 54"/>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437482" y="5567200"/>
              <a:ext cx="1657387" cy="509713"/>
            </a:xfrm>
            <a:prstGeom prst="rect">
              <a:avLst/>
            </a:prstGeom>
          </p:spPr>
        </p:pic>
      </p:grpSp>
      <p:sp>
        <p:nvSpPr>
          <p:cNvPr id="8" name="Title 7"/>
          <p:cNvSpPr>
            <a:spLocks noGrp="1"/>
          </p:cNvSpPr>
          <p:nvPr>
            <p:ph type="title"/>
          </p:nvPr>
        </p:nvSpPr>
        <p:spPr>
          <a:xfrm>
            <a:off x="228600" y="251752"/>
            <a:ext cx="8686800" cy="427877"/>
          </a:xfrm>
          <a:prstGeom prst="rect">
            <a:avLst/>
          </a:prstGeom>
        </p:spPr>
        <p:txBody>
          <a:bodyPr/>
          <a:lstStyle/>
          <a:p>
            <a:r>
              <a:rPr lang="en-US" sz="2400" dirty="0"/>
              <a:t>Below ground</a:t>
            </a:r>
          </a:p>
        </p:txBody>
      </p:sp>
    </p:spTree>
    <p:extLst>
      <p:ext uri="{BB962C8B-B14F-4D97-AF65-F5344CB8AC3E}">
        <p14:creationId xmlns:p14="http://schemas.microsoft.com/office/powerpoint/2010/main" val="205962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ssolv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left)">
                                      <p:cBhvr>
                                        <p:cTn id="40" dur="500"/>
                                        <p:tgtEl>
                                          <p:spTgt spid="50"/>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left)">
                                      <p:cBhvr>
                                        <p:cTn id="44" dur="500"/>
                                        <p:tgtEl>
                                          <p:spTgt spid="51"/>
                                        </p:tgtEl>
                                      </p:cBhvr>
                                    </p:animEffect>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left)">
                                      <p:cBhvr>
                                        <p:cTn id="48" dur="5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dissolv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wipe(left)">
                                      <p:cBhvr>
                                        <p:cTn id="5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51752"/>
            <a:ext cx="8686800" cy="427877"/>
          </a:xfrm>
          <a:prstGeom prst="rect">
            <a:avLst/>
          </a:prstGeom>
        </p:spPr>
        <p:txBody>
          <a:bodyPr/>
          <a:lstStyle/>
          <a:p>
            <a:r>
              <a:rPr lang="en-US" dirty="0"/>
              <a:t>Muon precession frequency measurement</a:t>
            </a:r>
          </a:p>
        </p:txBody>
      </p:sp>
      <p:sp>
        <p:nvSpPr>
          <p:cNvPr id="4" name="Date Placeholder 3"/>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p:cNvSpPr>
            <a:spLocks noGrp="1"/>
          </p:cNvSpPr>
          <p:nvPr>
            <p:ph type="ftr" sz="quarter" idx="11"/>
          </p:nvPr>
        </p:nvSpPr>
        <p:spPr>
          <a:xfrm>
            <a:off x="1530602" y="6549573"/>
            <a:ext cx="6260399" cy="242873"/>
          </a:xfrm>
        </p:spPr>
        <p:txBody>
          <a:bodyPr/>
          <a:lstStyle/>
          <a:p>
            <a:pPr>
              <a:defRPr/>
            </a:pPr>
            <a:r>
              <a:rPr lang="en-US"/>
              <a:t>First results from Muon g-2 </a:t>
            </a:r>
            <a:endParaRPr lang="en-US" b="1" dirty="0"/>
          </a:p>
        </p:txBody>
      </p:sp>
      <p:sp>
        <p:nvSpPr>
          <p:cNvPr id="6" name="Slide Number Placeholder 5"/>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22</a:t>
            </a:fld>
            <a:endParaRPr lang="en-US" dirty="0"/>
          </a:p>
        </p:txBody>
      </p:sp>
      <p:sp>
        <p:nvSpPr>
          <p:cNvPr id="7" name="TextBox 6"/>
          <p:cNvSpPr txBox="1"/>
          <p:nvPr/>
        </p:nvSpPr>
        <p:spPr>
          <a:xfrm>
            <a:off x="759083" y="768743"/>
            <a:ext cx="7985350" cy="646331"/>
          </a:xfrm>
          <a:prstGeom prst="rect">
            <a:avLst/>
          </a:prstGeom>
          <a:noFill/>
        </p:spPr>
        <p:txBody>
          <a:bodyPr wrap="square" rtlCol="0">
            <a:spAutoFit/>
          </a:bodyPr>
          <a:lstStyle/>
          <a:p>
            <a:pPr algn="ctr"/>
            <a:r>
              <a:rPr lang="en-US" sz="1800" dirty="0"/>
              <a:t>V-A decay, positron follows spin direction, and highest energy positrons occur when spin and momentum vector are aligned</a:t>
            </a:r>
          </a:p>
        </p:txBody>
      </p:sp>
      <p:grpSp>
        <p:nvGrpSpPr>
          <p:cNvPr id="8" name="Group 7"/>
          <p:cNvGrpSpPr/>
          <p:nvPr/>
        </p:nvGrpSpPr>
        <p:grpSpPr>
          <a:xfrm>
            <a:off x="2729181" y="1363886"/>
            <a:ext cx="6266468" cy="2477316"/>
            <a:chOff x="874743" y="2792363"/>
            <a:chExt cx="8230167" cy="3425557"/>
          </a:xfrm>
        </p:grpSpPr>
        <p:grpSp>
          <p:nvGrpSpPr>
            <p:cNvPr id="9" name="Group 8"/>
            <p:cNvGrpSpPr/>
            <p:nvPr/>
          </p:nvGrpSpPr>
          <p:grpSpPr>
            <a:xfrm>
              <a:off x="874743" y="2792363"/>
              <a:ext cx="7661609" cy="3425557"/>
              <a:chOff x="874743" y="2792363"/>
              <a:chExt cx="7661609" cy="3425557"/>
            </a:xfrm>
          </p:grpSpPr>
          <p:grpSp>
            <p:nvGrpSpPr>
              <p:cNvPr id="18" name="Group 17"/>
              <p:cNvGrpSpPr/>
              <p:nvPr/>
            </p:nvGrpSpPr>
            <p:grpSpPr>
              <a:xfrm>
                <a:off x="3886200" y="2792363"/>
                <a:ext cx="4650152" cy="3425557"/>
                <a:chOff x="4036648" y="3203843"/>
                <a:chExt cx="4650152" cy="3425557"/>
              </a:xfrm>
            </p:grpSpPr>
            <p:pic>
              <p:nvPicPr>
                <p:cNvPr id="20"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 t="66416" r="52483" b="58"/>
                <a:stretch/>
              </p:blipFill>
              <p:spPr bwMode="auto">
                <a:xfrm>
                  <a:off x="4036648" y="3203843"/>
                  <a:ext cx="4650152" cy="3425557"/>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21" name="Object 20"/>
                <p:cNvGraphicFramePr>
                  <a:graphicFrameLocks noChangeAspect="1"/>
                </p:cNvGraphicFramePr>
                <p:nvPr/>
              </p:nvGraphicFramePr>
              <p:xfrm>
                <a:off x="6807181" y="4779740"/>
                <a:ext cx="553739" cy="941356"/>
              </p:xfrm>
              <a:graphic>
                <a:graphicData uri="http://schemas.openxmlformats.org/presentationml/2006/ole">
                  <mc:AlternateContent xmlns:mc="http://schemas.openxmlformats.org/markup-compatibility/2006">
                    <mc:Choice xmlns:v="urn:schemas-microsoft-com:vml" Requires="v">
                      <p:oleObj spid="_x0000_s18473" name="Equation" r:id="rId4" imgW="254000" imgH="431800" progId="Equation.3">
                        <p:embed/>
                      </p:oleObj>
                    </mc:Choice>
                    <mc:Fallback>
                      <p:oleObj name="Equation" r:id="rId4" imgW="254000" imgH="431800" progId="Equation.3">
                        <p:embed/>
                        <p:pic>
                          <p:nvPicPr>
                            <p:cNvPr id="21" name="Object 20"/>
                            <p:cNvPicPr/>
                            <p:nvPr/>
                          </p:nvPicPr>
                          <p:blipFill>
                            <a:blip r:embed="rId5"/>
                            <a:stretch>
                              <a:fillRect/>
                            </a:stretch>
                          </p:blipFill>
                          <p:spPr>
                            <a:xfrm>
                              <a:off x="6807181" y="4779740"/>
                              <a:ext cx="553739" cy="941356"/>
                            </a:xfrm>
                            <a:prstGeom prst="rect">
                              <a:avLst/>
                            </a:prstGeom>
                          </p:spPr>
                        </p:pic>
                      </p:oleObj>
                    </mc:Fallback>
                  </mc:AlternateContent>
                </a:graphicData>
              </a:graphic>
            </p:graphicFrame>
            <p:cxnSp>
              <p:nvCxnSpPr>
                <p:cNvPr id="22" name="Straight Arrow Connector 21"/>
                <p:cNvCxnSpPr/>
                <p:nvPr/>
              </p:nvCxnSpPr>
              <p:spPr>
                <a:xfrm>
                  <a:off x="6217920" y="5148771"/>
                  <a:ext cx="0" cy="408209"/>
                </a:xfrm>
                <a:prstGeom prst="straightConnector1">
                  <a:avLst/>
                </a:prstGeom>
                <a:ln>
                  <a:solidFill>
                    <a:srgbClr val="000000"/>
                  </a:solidFill>
                  <a:prstDash val="solid"/>
                  <a:headEnd type="none"/>
                  <a:tailEnd type="non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863840" y="5145500"/>
                  <a:ext cx="0" cy="408209"/>
                </a:xfrm>
                <a:prstGeom prst="straightConnector1">
                  <a:avLst/>
                </a:prstGeom>
                <a:ln>
                  <a:solidFill>
                    <a:srgbClr val="000000"/>
                  </a:solidFill>
                  <a:prstDash val="solid"/>
                  <a:headEnd type="none"/>
                  <a:tailEnd type="non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487754" y="5328380"/>
                  <a:ext cx="376086" cy="0"/>
                </a:xfrm>
                <a:prstGeom prst="straightConnector1">
                  <a:avLst/>
                </a:prstGeom>
                <a:ln>
                  <a:solidFill>
                    <a:srgbClr val="000000"/>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217920" y="5328380"/>
                  <a:ext cx="376086" cy="0"/>
                </a:xfrm>
                <a:prstGeom prst="straightConnector1">
                  <a:avLst/>
                </a:prstGeom>
                <a:ln>
                  <a:solidFill>
                    <a:srgbClr val="000000"/>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874743" y="3564963"/>
                <a:ext cx="3002357" cy="1404428"/>
              </a:xfrm>
              <a:prstGeom prst="rect">
                <a:avLst/>
              </a:prstGeom>
              <a:solidFill>
                <a:schemeClr val="bg1"/>
              </a:solidFill>
              <a:ln>
                <a:solidFill>
                  <a:schemeClr val="bg1"/>
                </a:solidFill>
              </a:ln>
            </p:spPr>
            <p:txBody>
              <a:bodyPr wrap="square" rtlCol="0">
                <a:spAutoFit/>
              </a:bodyPr>
              <a:lstStyle/>
              <a:p>
                <a:pPr algn="ctr"/>
                <a:r>
                  <a:rPr lang="en-US" sz="2000" dirty="0"/>
                  <a:t># high energy positrons versus time</a:t>
                </a:r>
                <a:endParaRPr lang="en-US" sz="2000" baseline="-25000" dirty="0"/>
              </a:p>
            </p:txBody>
          </p:sp>
        </p:grpSp>
        <p:cxnSp>
          <p:nvCxnSpPr>
            <p:cNvPr id="10" name="Straight Arrow Connector 9"/>
            <p:cNvCxnSpPr/>
            <p:nvPr/>
          </p:nvCxnSpPr>
          <p:spPr>
            <a:xfrm>
              <a:off x="6763598" y="3703320"/>
              <a:ext cx="277282"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943600" y="3703320"/>
              <a:ext cx="297180"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920740" y="3977640"/>
              <a:ext cx="297180" cy="0"/>
            </a:xfrm>
            <a:prstGeom prst="straightConnector1">
              <a:avLst/>
            </a:prstGeom>
            <a:ln>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856802" y="3288573"/>
              <a:ext cx="2248108" cy="553260"/>
            </a:xfrm>
            <a:prstGeom prst="rect">
              <a:avLst/>
            </a:prstGeom>
            <a:noFill/>
          </p:spPr>
          <p:txBody>
            <a:bodyPr wrap="square" rtlCol="0">
              <a:spAutoFit/>
            </a:bodyPr>
            <a:lstStyle/>
            <a:p>
              <a:pPr algn="ctr"/>
              <a:r>
                <a:rPr lang="en-US" sz="2000" dirty="0">
                  <a:solidFill>
                    <a:srgbClr val="0000FF"/>
                  </a:solidFill>
                </a:rPr>
                <a:t>momentum</a:t>
              </a:r>
            </a:p>
          </p:txBody>
        </p:sp>
        <p:cxnSp>
          <p:nvCxnSpPr>
            <p:cNvPr id="14" name="Straight Arrow Connector 13"/>
            <p:cNvCxnSpPr/>
            <p:nvPr/>
          </p:nvCxnSpPr>
          <p:spPr>
            <a:xfrm>
              <a:off x="6763598" y="3977640"/>
              <a:ext cx="27728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660966" y="3713918"/>
              <a:ext cx="2026952" cy="553260"/>
            </a:xfrm>
            <a:prstGeom prst="rect">
              <a:avLst/>
            </a:prstGeom>
            <a:noFill/>
          </p:spPr>
          <p:txBody>
            <a:bodyPr wrap="square" rtlCol="0">
              <a:spAutoFit/>
            </a:bodyPr>
            <a:lstStyle/>
            <a:p>
              <a:pPr algn="ctr"/>
              <a:r>
                <a:rPr lang="en-US" sz="2000" dirty="0">
                  <a:solidFill>
                    <a:srgbClr val="FF0000"/>
                  </a:solidFill>
                </a:rPr>
                <a:t>spin</a:t>
              </a:r>
            </a:p>
          </p:txBody>
        </p:sp>
      </p:grpSp>
      <p:grpSp>
        <p:nvGrpSpPr>
          <p:cNvPr id="40" name="Group 39"/>
          <p:cNvGrpSpPr/>
          <p:nvPr/>
        </p:nvGrpSpPr>
        <p:grpSpPr>
          <a:xfrm>
            <a:off x="349250" y="3813740"/>
            <a:ext cx="4273904" cy="2202888"/>
            <a:chOff x="-489906" y="4157436"/>
            <a:chExt cx="4273904" cy="2202888"/>
          </a:xfrm>
        </p:grpSpPr>
        <p:pic>
          <p:nvPicPr>
            <p:cNvPr id="36" name="Picture 5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32386"/>
            <a:stretch/>
          </p:blipFill>
          <p:spPr bwMode="auto">
            <a:xfrm>
              <a:off x="812076" y="4157436"/>
              <a:ext cx="2795185" cy="1973389"/>
            </a:xfrm>
            <a:prstGeom prst="rect">
              <a:avLst/>
            </a:prstGeom>
            <a:noFill/>
            <a:ln w="12700">
              <a:noFill/>
              <a:miter lim="800000"/>
              <a:headEnd/>
              <a:tailEnd/>
            </a:ln>
            <a:effectLst/>
          </p:spPr>
        </p:pic>
        <p:grpSp>
          <p:nvGrpSpPr>
            <p:cNvPr id="26" name="Group 25"/>
            <p:cNvGrpSpPr/>
            <p:nvPr/>
          </p:nvGrpSpPr>
          <p:grpSpPr>
            <a:xfrm>
              <a:off x="1054100" y="4354664"/>
              <a:ext cx="2268982" cy="1538136"/>
              <a:chOff x="1537920" y="1451601"/>
              <a:chExt cx="5996326" cy="4008404"/>
            </a:xfrm>
          </p:grpSpPr>
          <p:sp>
            <p:nvSpPr>
              <p:cNvPr id="27" name="Rectangle 26"/>
              <p:cNvSpPr/>
              <p:nvPr/>
            </p:nvSpPr>
            <p:spPr>
              <a:xfrm>
                <a:off x="1682432" y="1451601"/>
                <a:ext cx="5814890" cy="40084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1550460" y="2111423"/>
                <a:ext cx="5975878" cy="548292"/>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537920" y="2626713"/>
                <a:ext cx="5975878" cy="548292"/>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558367" y="3109013"/>
                <a:ext cx="5975879" cy="548292"/>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545828" y="3657293"/>
                <a:ext cx="5975878" cy="548292"/>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549782" y="4123098"/>
                <a:ext cx="5975878" cy="548292"/>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553736" y="4654883"/>
                <a:ext cx="5975878" cy="548292"/>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199885" y="1699035"/>
                <a:ext cx="4326453" cy="412388"/>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2592692" y="6021770"/>
              <a:ext cx="1191306" cy="338554"/>
            </a:xfrm>
            <a:prstGeom prst="rect">
              <a:avLst/>
            </a:prstGeom>
            <a:noFill/>
            <a:ln>
              <a:solidFill>
                <a:schemeClr val="bg1"/>
              </a:solidFill>
            </a:ln>
          </p:spPr>
          <p:txBody>
            <a:bodyPr wrap="square" rtlCol="0">
              <a:spAutoFit/>
            </a:bodyPr>
            <a:lstStyle/>
            <a:p>
              <a:pPr algn="ctr"/>
              <a:r>
                <a:rPr lang="en-US" sz="1600" dirty="0"/>
                <a:t>t(</a:t>
              </a:r>
              <a:r>
                <a:rPr lang="en-US" sz="1600" dirty="0" err="1">
                  <a:latin typeface="Symbol" charset="2"/>
                  <a:cs typeface="Symbol" charset="2"/>
                </a:rPr>
                <a:t>m</a:t>
              </a:r>
              <a:r>
                <a:rPr lang="en-US" sz="1600" dirty="0" err="1"/>
                <a:t>s</a:t>
              </a:r>
              <a:r>
                <a:rPr lang="en-US" sz="1600" dirty="0"/>
                <a:t>)</a:t>
              </a:r>
              <a:endParaRPr lang="en-US" sz="1600" baseline="-25000" dirty="0"/>
            </a:p>
          </p:txBody>
        </p:sp>
        <p:sp>
          <p:nvSpPr>
            <p:cNvPr id="39" name="TextBox 38"/>
            <p:cNvSpPr txBox="1"/>
            <p:nvPr/>
          </p:nvSpPr>
          <p:spPr>
            <a:xfrm>
              <a:off x="-489906" y="4488114"/>
              <a:ext cx="1301982" cy="923330"/>
            </a:xfrm>
            <a:prstGeom prst="rect">
              <a:avLst/>
            </a:prstGeom>
            <a:solidFill>
              <a:schemeClr val="bg1"/>
            </a:solidFill>
            <a:ln>
              <a:solidFill>
                <a:schemeClr val="bg1"/>
              </a:solidFill>
            </a:ln>
          </p:spPr>
          <p:txBody>
            <a:bodyPr wrap="square" rtlCol="0">
              <a:spAutoFit/>
            </a:bodyPr>
            <a:lstStyle/>
            <a:p>
              <a:pPr algn="ctr"/>
              <a:r>
                <a:rPr lang="en-US" sz="1800" dirty="0"/>
                <a:t>What data looks like if g-2 = 0</a:t>
              </a:r>
              <a:endParaRPr lang="en-US" sz="1800" baseline="-25000" dirty="0"/>
            </a:p>
          </p:txBody>
        </p:sp>
      </p:grpSp>
      <p:grpSp>
        <p:nvGrpSpPr>
          <p:cNvPr id="42" name="Group 41"/>
          <p:cNvGrpSpPr/>
          <p:nvPr/>
        </p:nvGrpSpPr>
        <p:grpSpPr>
          <a:xfrm>
            <a:off x="4792197" y="3777028"/>
            <a:ext cx="4039899" cy="2177701"/>
            <a:chOff x="3963554" y="4167547"/>
            <a:chExt cx="4039899" cy="2177701"/>
          </a:xfrm>
        </p:grpSpPr>
        <p:pic>
          <p:nvPicPr>
            <p:cNvPr id="35" name="Picture 5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32386"/>
            <a:stretch/>
          </p:blipFill>
          <p:spPr bwMode="auto">
            <a:xfrm>
              <a:off x="5208268" y="4167547"/>
              <a:ext cx="2795185" cy="1973389"/>
            </a:xfrm>
            <a:prstGeom prst="rect">
              <a:avLst/>
            </a:prstGeom>
            <a:noFill/>
            <a:ln w="12700">
              <a:noFill/>
              <a:miter lim="800000"/>
              <a:headEnd/>
              <a:tailEnd/>
            </a:ln>
            <a:effectLst/>
          </p:spPr>
        </p:pic>
        <p:sp>
          <p:nvSpPr>
            <p:cNvPr id="38" name="TextBox 37"/>
            <p:cNvSpPr txBox="1"/>
            <p:nvPr/>
          </p:nvSpPr>
          <p:spPr>
            <a:xfrm>
              <a:off x="6812147" y="6006694"/>
              <a:ext cx="1191306" cy="338554"/>
            </a:xfrm>
            <a:prstGeom prst="rect">
              <a:avLst/>
            </a:prstGeom>
            <a:noFill/>
            <a:ln>
              <a:solidFill>
                <a:schemeClr val="bg1"/>
              </a:solidFill>
            </a:ln>
          </p:spPr>
          <p:txBody>
            <a:bodyPr wrap="square" rtlCol="0">
              <a:spAutoFit/>
            </a:bodyPr>
            <a:lstStyle/>
            <a:p>
              <a:pPr algn="ctr"/>
              <a:r>
                <a:rPr lang="en-US" sz="1600" dirty="0"/>
                <a:t>t(</a:t>
              </a:r>
              <a:r>
                <a:rPr lang="en-US" sz="1600" dirty="0" err="1">
                  <a:latin typeface="Symbol" charset="2"/>
                  <a:cs typeface="Symbol" charset="2"/>
                </a:rPr>
                <a:t>m</a:t>
              </a:r>
              <a:r>
                <a:rPr lang="en-US" sz="1600" dirty="0" err="1"/>
                <a:t>s</a:t>
              </a:r>
              <a:r>
                <a:rPr lang="en-US" sz="1600" dirty="0"/>
                <a:t>)</a:t>
              </a:r>
              <a:endParaRPr lang="en-US" sz="1600" baseline="-25000" dirty="0"/>
            </a:p>
          </p:txBody>
        </p:sp>
        <p:sp>
          <p:nvSpPr>
            <p:cNvPr id="41" name="TextBox 40"/>
            <p:cNvSpPr txBox="1"/>
            <p:nvPr/>
          </p:nvSpPr>
          <p:spPr>
            <a:xfrm>
              <a:off x="3963554" y="4598660"/>
              <a:ext cx="1294528" cy="923330"/>
            </a:xfrm>
            <a:prstGeom prst="rect">
              <a:avLst/>
            </a:prstGeom>
            <a:solidFill>
              <a:schemeClr val="bg1"/>
            </a:solidFill>
            <a:ln>
              <a:solidFill>
                <a:schemeClr val="bg1"/>
              </a:solidFill>
            </a:ln>
          </p:spPr>
          <p:txBody>
            <a:bodyPr wrap="square" rtlCol="0">
              <a:spAutoFit/>
            </a:bodyPr>
            <a:lstStyle/>
            <a:p>
              <a:pPr algn="ctr"/>
              <a:r>
                <a:rPr lang="en-US" sz="1800" dirty="0"/>
                <a:t>What data looks like if g-2 = 0.002</a:t>
              </a:r>
              <a:endParaRPr lang="en-US" sz="1800" baseline="-25000" dirty="0"/>
            </a:p>
          </p:txBody>
        </p:sp>
      </p:grpSp>
      <p:sp>
        <p:nvSpPr>
          <p:cNvPr id="43" name="TextBox 42"/>
          <p:cNvSpPr txBox="1"/>
          <p:nvPr/>
        </p:nvSpPr>
        <p:spPr>
          <a:xfrm>
            <a:off x="1339701" y="5869001"/>
            <a:ext cx="6624562" cy="400110"/>
          </a:xfrm>
          <a:prstGeom prst="rect">
            <a:avLst/>
          </a:prstGeom>
          <a:solidFill>
            <a:schemeClr val="bg1"/>
          </a:solidFill>
          <a:ln>
            <a:solidFill>
              <a:schemeClr val="bg1"/>
            </a:solidFill>
          </a:ln>
        </p:spPr>
        <p:txBody>
          <a:bodyPr wrap="square" rtlCol="0">
            <a:spAutoFit/>
          </a:bodyPr>
          <a:lstStyle/>
          <a:p>
            <a:pPr algn="ctr"/>
            <a:r>
              <a:rPr lang="en-US" sz="2000" dirty="0"/>
              <a:t>Direct measurement of </a:t>
            </a:r>
            <a:r>
              <a:rPr lang="en-US" sz="2000" dirty="0" err="1"/>
              <a:t>radiative</a:t>
            </a:r>
            <a:r>
              <a:rPr lang="en-US" sz="2000" dirty="0"/>
              <a:t> corrections</a:t>
            </a:r>
            <a:endParaRPr lang="en-US" sz="2000" baseline="-25000" dirty="0"/>
          </a:p>
        </p:txBody>
      </p:sp>
      <p:pic>
        <p:nvPicPr>
          <p:cNvPr id="2" name="Picture 1">
            <a:extLst>
              <a:ext uri="{FF2B5EF4-FFF2-40B4-BE49-F238E27FC236}">
                <a16:creationId xmlns:a16="http://schemas.microsoft.com/office/drawing/2014/main" id="{7C7EB022-6C8A-E243-8FEF-14EC23148E32}"/>
              </a:ext>
            </a:extLst>
          </p:cNvPr>
          <p:cNvPicPr>
            <a:picLocks noChangeAspect="1"/>
          </p:cNvPicPr>
          <p:nvPr/>
        </p:nvPicPr>
        <p:blipFill>
          <a:blip r:embed="rId6"/>
          <a:stretch>
            <a:fillRect/>
          </a:stretch>
        </p:blipFill>
        <p:spPr>
          <a:xfrm>
            <a:off x="322648" y="1943038"/>
            <a:ext cx="2518935" cy="826146"/>
          </a:xfrm>
          <a:prstGeom prst="rect">
            <a:avLst/>
          </a:prstGeom>
        </p:spPr>
      </p:pic>
    </p:spTree>
    <p:extLst>
      <p:ext uri="{BB962C8B-B14F-4D97-AF65-F5344CB8AC3E}">
        <p14:creationId xmlns:p14="http://schemas.microsoft.com/office/powerpoint/2010/main" val="44066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par>
                                <p:cTn id="8" presetID="9"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dissolve">
                                      <p:cBhvr>
                                        <p:cTn id="10" dur="500"/>
                                        <p:tgtEl>
                                          <p:spTgt spid="4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dissolve">
                                      <p:cBhvr>
                                        <p:cTn id="1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E9CCE2-3CC8-6D47-9E8A-AC481D5757D8}"/>
              </a:ext>
            </a:extLst>
          </p:cNvPr>
          <p:cNvSpPr>
            <a:spLocks noGrp="1"/>
          </p:cNvSpPr>
          <p:nvPr>
            <p:ph type="title"/>
          </p:nvPr>
        </p:nvSpPr>
        <p:spPr>
          <a:xfrm>
            <a:off x="228600" y="251752"/>
            <a:ext cx="8686800" cy="427877"/>
          </a:xfrm>
          <a:prstGeom prst="rect">
            <a:avLst/>
          </a:prstGeom>
        </p:spPr>
        <p:txBody>
          <a:bodyPr/>
          <a:lstStyle/>
          <a:p>
            <a:r>
              <a:rPr lang="en-US" dirty="0"/>
              <a:t>Calorimeters</a:t>
            </a:r>
          </a:p>
        </p:txBody>
      </p:sp>
      <p:sp>
        <p:nvSpPr>
          <p:cNvPr id="4" name="Date Placeholder 3">
            <a:extLst>
              <a:ext uri="{FF2B5EF4-FFF2-40B4-BE49-F238E27FC236}">
                <a16:creationId xmlns:a16="http://schemas.microsoft.com/office/drawing/2014/main" id="{CC7AC256-8122-0444-B18F-BD2D62C07BD7}"/>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F9B00C40-0DC4-9549-8522-B408195C1D84}"/>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614ED122-E7E7-A049-BCA2-E1A020569D8A}"/>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23</a:t>
            </a:fld>
            <a:endParaRPr lang="en-US" dirty="0"/>
          </a:p>
        </p:txBody>
      </p:sp>
      <p:pic>
        <p:nvPicPr>
          <p:cNvPr id="7" name="Picture 6">
            <a:extLst>
              <a:ext uri="{FF2B5EF4-FFF2-40B4-BE49-F238E27FC236}">
                <a16:creationId xmlns:a16="http://schemas.microsoft.com/office/drawing/2014/main" id="{D260DC80-A909-A641-AEF2-4FC3FCC3BA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830" y="815046"/>
            <a:ext cx="2925458" cy="2145415"/>
          </a:xfrm>
          <a:prstGeom prst="rect">
            <a:avLst/>
          </a:prstGeom>
        </p:spPr>
      </p:pic>
      <p:pic>
        <p:nvPicPr>
          <p:cNvPr id="8" name="Picture 7">
            <a:extLst>
              <a:ext uri="{FF2B5EF4-FFF2-40B4-BE49-F238E27FC236}">
                <a16:creationId xmlns:a16="http://schemas.microsoft.com/office/drawing/2014/main" id="{004D926C-1928-834C-811E-A3CCC6C2B4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400" t="2458" r="19400" b="17751"/>
          <a:stretch/>
        </p:blipFill>
        <p:spPr>
          <a:xfrm>
            <a:off x="3228978" y="836839"/>
            <a:ext cx="2592618" cy="2138242"/>
          </a:xfrm>
          <a:prstGeom prst="rect">
            <a:avLst/>
          </a:prstGeom>
          <a:ln w="28575">
            <a:solidFill>
              <a:schemeClr val="tx1"/>
            </a:solidFill>
          </a:ln>
        </p:spPr>
      </p:pic>
      <p:sp>
        <p:nvSpPr>
          <p:cNvPr id="9" name="Text Box 6">
            <a:extLst>
              <a:ext uri="{FF2B5EF4-FFF2-40B4-BE49-F238E27FC236}">
                <a16:creationId xmlns:a16="http://schemas.microsoft.com/office/drawing/2014/main" id="{4A193865-971A-7842-BA7D-18F002B903C2}"/>
              </a:ext>
            </a:extLst>
          </p:cNvPr>
          <p:cNvSpPr txBox="1">
            <a:spLocks noChangeArrowheads="1"/>
          </p:cNvSpPr>
          <p:nvPr/>
        </p:nvSpPr>
        <p:spPr bwMode="auto">
          <a:xfrm>
            <a:off x="4655553" y="2031398"/>
            <a:ext cx="609600" cy="58476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itchFamily="18" charset="0"/>
                <a:ea typeface="ＭＳ Ｐゴシック" charset="0"/>
                <a:cs typeface="+mn-cs"/>
              </a:rPr>
              <a:t>e</a:t>
            </a:r>
            <a:r>
              <a:rPr kumimoji="0" lang="en-US" sz="3200" b="1" i="0" u="none" strike="noStrike" kern="1200" cap="none" spc="0" normalizeH="0" baseline="30000" noProof="0" dirty="0">
                <a:ln>
                  <a:noFill/>
                </a:ln>
                <a:solidFill>
                  <a:prstClr val="white"/>
                </a:solidFill>
                <a:effectLst/>
                <a:uLnTx/>
                <a:uFillTx/>
                <a:latin typeface="Times New Roman" pitchFamily="18" charset="0"/>
                <a:ea typeface="ＭＳ Ｐゴシック" charset="0"/>
                <a:cs typeface="+mn-cs"/>
              </a:rPr>
              <a:t>+</a:t>
            </a:r>
            <a:endParaRPr kumimoji="0" lang="en-US" sz="3200" b="1" i="0" u="none" strike="noStrike" kern="1200" cap="none" spc="0" normalizeH="0" baseline="0" noProof="0" dirty="0">
              <a:ln>
                <a:noFill/>
              </a:ln>
              <a:solidFill>
                <a:prstClr val="white"/>
              </a:solidFill>
              <a:effectLst/>
              <a:uLnTx/>
              <a:uFillTx/>
              <a:latin typeface="Times New Roman" pitchFamily="18" charset="0"/>
              <a:ea typeface="ＭＳ Ｐゴシック" charset="0"/>
              <a:cs typeface="+mn-cs"/>
            </a:endParaRPr>
          </a:p>
        </p:txBody>
      </p:sp>
      <p:sp>
        <p:nvSpPr>
          <p:cNvPr id="10" name="Oval 8">
            <a:extLst>
              <a:ext uri="{FF2B5EF4-FFF2-40B4-BE49-F238E27FC236}">
                <a16:creationId xmlns:a16="http://schemas.microsoft.com/office/drawing/2014/main" id="{0673DE21-D617-1F46-8D27-C9AF0B7AFC01}"/>
              </a:ext>
            </a:extLst>
          </p:cNvPr>
          <p:cNvSpPr>
            <a:spLocks noChangeArrowheads="1"/>
          </p:cNvSpPr>
          <p:nvPr/>
        </p:nvSpPr>
        <p:spPr bwMode="auto">
          <a:xfrm>
            <a:off x="528009" y="1206278"/>
            <a:ext cx="533400" cy="381000"/>
          </a:xfrm>
          <a:prstGeom prst="ellipse">
            <a:avLst/>
          </a:prstGeom>
          <a:noFill/>
          <a:ln w="28575">
            <a:solidFill>
              <a:srgbClr val="FFFF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 name="Line 9">
            <a:extLst>
              <a:ext uri="{FF2B5EF4-FFF2-40B4-BE49-F238E27FC236}">
                <a16:creationId xmlns:a16="http://schemas.microsoft.com/office/drawing/2014/main" id="{658245CB-C7D9-D745-8241-3675E634A199}"/>
              </a:ext>
            </a:extLst>
          </p:cNvPr>
          <p:cNvSpPr>
            <a:spLocks noChangeShapeType="1"/>
          </p:cNvSpPr>
          <p:nvPr/>
        </p:nvSpPr>
        <p:spPr bwMode="auto">
          <a:xfrm>
            <a:off x="731436" y="1594201"/>
            <a:ext cx="2456012" cy="137743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 name="Line 10">
            <a:extLst>
              <a:ext uri="{FF2B5EF4-FFF2-40B4-BE49-F238E27FC236}">
                <a16:creationId xmlns:a16="http://schemas.microsoft.com/office/drawing/2014/main" id="{5A389077-1B3B-004E-BE9F-778CDCAAD876}"/>
              </a:ext>
            </a:extLst>
          </p:cNvPr>
          <p:cNvSpPr>
            <a:spLocks noChangeShapeType="1"/>
          </p:cNvSpPr>
          <p:nvPr/>
        </p:nvSpPr>
        <p:spPr bwMode="auto">
          <a:xfrm flipV="1">
            <a:off x="819509" y="826218"/>
            <a:ext cx="2328511" cy="38006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cxnSp>
        <p:nvCxnSpPr>
          <p:cNvPr id="13" name="Straight Connector 12">
            <a:extLst>
              <a:ext uri="{FF2B5EF4-FFF2-40B4-BE49-F238E27FC236}">
                <a16:creationId xmlns:a16="http://schemas.microsoft.com/office/drawing/2014/main" id="{C0727DA8-FE23-734F-AA93-1DA2000EDEA8}"/>
              </a:ext>
            </a:extLst>
          </p:cNvPr>
          <p:cNvCxnSpPr/>
          <p:nvPr/>
        </p:nvCxnSpPr>
        <p:spPr bwMode="auto">
          <a:xfrm>
            <a:off x="5393619" y="1171794"/>
            <a:ext cx="500207" cy="127997"/>
          </a:xfrm>
          <a:prstGeom prst="line">
            <a:avLst/>
          </a:prstGeom>
          <a:noFill/>
          <a:ln w="285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711A1B97-5847-654B-9BB3-43F177B72864}"/>
              </a:ext>
            </a:extLst>
          </p:cNvPr>
          <p:cNvCxnSpPr/>
          <p:nvPr/>
        </p:nvCxnSpPr>
        <p:spPr bwMode="auto">
          <a:xfrm>
            <a:off x="4872503" y="1502491"/>
            <a:ext cx="209796" cy="76200"/>
          </a:xfrm>
          <a:prstGeom prst="line">
            <a:avLst/>
          </a:prstGeom>
          <a:noFill/>
          <a:ln w="19050"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DD79B8FB-2826-7C4C-BBF8-20A39569FA85}"/>
              </a:ext>
            </a:extLst>
          </p:cNvPr>
          <p:cNvCxnSpPr/>
          <p:nvPr/>
        </p:nvCxnSpPr>
        <p:spPr bwMode="auto">
          <a:xfrm>
            <a:off x="5076782" y="1583453"/>
            <a:ext cx="5519" cy="280435"/>
          </a:xfrm>
          <a:prstGeom prst="line">
            <a:avLst/>
          </a:prstGeom>
          <a:noFill/>
          <a:ln w="19050"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Arc 5">
            <a:extLst>
              <a:ext uri="{FF2B5EF4-FFF2-40B4-BE49-F238E27FC236}">
                <a16:creationId xmlns:a16="http://schemas.microsoft.com/office/drawing/2014/main" id="{ECEAF027-E60D-1B43-A805-8856361F824D}"/>
              </a:ext>
            </a:extLst>
          </p:cNvPr>
          <p:cNvSpPr>
            <a:spLocks/>
          </p:cNvSpPr>
          <p:nvPr/>
        </p:nvSpPr>
        <p:spPr bwMode="auto">
          <a:xfrm>
            <a:off x="4643139" y="1687761"/>
            <a:ext cx="2266142" cy="71120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38100" cap="rnd">
            <a:solidFill>
              <a:schemeClr val="accent2"/>
            </a:solidFill>
            <a:round/>
            <a:headEnd/>
            <a:tailEnd type="triangle" w="lg" len="lg"/>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 name="TextBox 16">
            <a:extLst>
              <a:ext uri="{FF2B5EF4-FFF2-40B4-BE49-F238E27FC236}">
                <a16:creationId xmlns:a16="http://schemas.microsoft.com/office/drawing/2014/main" id="{446BC069-DEEF-A644-825D-A34021115494}"/>
              </a:ext>
            </a:extLst>
          </p:cNvPr>
          <p:cNvSpPr txBox="1"/>
          <p:nvPr/>
        </p:nvSpPr>
        <p:spPr>
          <a:xfrm rot="20245408">
            <a:off x="4222456" y="989660"/>
            <a:ext cx="1676529" cy="307777"/>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charset="0"/>
                <a:ea typeface="+mn-ea"/>
                <a:cs typeface="+mn-cs"/>
              </a:rPr>
              <a:t>PbF</a:t>
            </a:r>
            <a:r>
              <a:rPr kumimoji="0" lang="en-US" sz="1400" b="1" i="0" u="none" strike="noStrike" kern="1200" cap="none" spc="0" normalizeH="0" baseline="-25000" noProof="0" dirty="0">
                <a:ln>
                  <a:noFill/>
                </a:ln>
                <a:solidFill>
                  <a:srgbClr val="FFFFFF"/>
                </a:solidFill>
                <a:effectLst/>
                <a:uLnTx/>
                <a:uFillTx/>
                <a:latin typeface="Calibri" charset="0"/>
                <a:ea typeface="+mn-ea"/>
                <a:cs typeface="+mn-cs"/>
              </a:rPr>
              <a:t>2</a:t>
            </a:r>
            <a:r>
              <a:rPr kumimoji="0" lang="en-US" sz="1400" b="1" i="0" u="none" strike="noStrike" kern="1200" cap="none" spc="0" normalizeH="0" baseline="0" noProof="0" dirty="0">
                <a:ln>
                  <a:noFill/>
                </a:ln>
                <a:solidFill>
                  <a:srgbClr val="FFFFFF"/>
                </a:solidFill>
                <a:effectLst/>
                <a:uLnTx/>
                <a:uFillTx/>
                <a:latin typeface="Calibri" charset="0"/>
                <a:ea typeface="+mn-ea"/>
                <a:cs typeface="+mn-cs"/>
              </a:rPr>
              <a:t> </a:t>
            </a:r>
            <a:r>
              <a:rPr kumimoji="0" lang="en-US" sz="1400" b="1" i="0" u="none" strike="noStrike" kern="1200" cap="none" spc="0" normalizeH="0" baseline="0" noProof="0" dirty="0" err="1">
                <a:ln>
                  <a:noFill/>
                </a:ln>
                <a:solidFill>
                  <a:srgbClr val="FFFFFF"/>
                </a:solidFill>
                <a:effectLst/>
                <a:uLnTx/>
                <a:uFillTx/>
                <a:latin typeface="Calibri" charset="0"/>
                <a:ea typeface="+mn-ea"/>
                <a:cs typeface="+mn-cs"/>
              </a:rPr>
              <a:t>xtals</a:t>
            </a:r>
            <a:endParaRPr kumimoji="0" lang="en-US" sz="1400" b="1" i="0" u="none" strike="noStrike" kern="1200" cap="none" spc="0" normalizeH="0" baseline="0" noProof="0" dirty="0">
              <a:ln>
                <a:noFill/>
              </a:ln>
              <a:solidFill>
                <a:srgbClr val="FFFFFF"/>
              </a:solidFill>
              <a:effectLst/>
              <a:uLnTx/>
              <a:uFillTx/>
              <a:latin typeface="Calibri" charset="0"/>
              <a:ea typeface="+mn-ea"/>
              <a:cs typeface="+mn-cs"/>
            </a:endParaRPr>
          </a:p>
        </p:txBody>
      </p:sp>
      <p:pic>
        <p:nvPicPr>
          <p:cNvPr id="18" name="Picture 2">
            <a:extLst>
              <a:ext uri="{FF2B5EF4-FFF2-40B4-BE49-F238E27FC236}">
                <a16:creationId xmlns:a16="http://schemas.microsoft.com/office/drawing/2014/main" id="{BF61632A-D8E9-4C4E-9692-F36B8662C10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4384" y="853677"/>
            <a:ext cx="2821016" cy="212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Line 9">
            <a:extLst>
              <a:ext uri="{FF2B5EF4-FFF2-40B4-BE49-F238E27FC236}">
                <a16:creationId xmlns:a16="http://schemas.microsoft.com/office/drawing/2014/main" id="{7520E9F3-8A65-DF44-9730-007AF90FF855}"/>
              </a:ext>
            </a:extLst>
          </p:cNvPr>
          <p:cNvSpPr>
            <a:spLocks noChangeShapeType="1"/>
          </p:cNvSpPr>
          <p:nvPr/>
        </p:nvSpPr>
        <p:spPr bwMode="auto">
          <a:xfrm>
            <a:off x="3472138" y="1720195"/>
            <a:ext cx="4904445" cy="395425"/>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0" name="Line 10">
            <a:extLst>
              <a:ext uri="{FF2B5EF4-FFF2-40B4-BE49-F238E27FC236}">
                <a16:creationId xmlns:a16="http://schemas.microsoft.com/office/drawing/2014/main" id="{1649B24B-FC29-864A-8DA0-DA6FDA2D529F}"/>
              </a:ext>
            </a:extLst>
          </p:cNvPr>
          <p:cNvSpPr>
            <a:spLocks noChangeShapeType="1"/>
          </p:cNvSpPr>
          <p:nvPr/>
        </p:nvSpPr>
        <p:spPr bwMode="auto">
          <a:xfrm flipV="1">
            <a:off x="3774971" y="876697"/>
            <a:ext cx="2325798" cy="473718"/>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Rectangle 2">
            <a:extLst>
              <a:ext uri="{FF2B5EF4-FFF2-40B4-BE49-F238E27FC236}">
                <a16:creationId xmlns:a16="http://schemas.microsoft.com/office/drawing/2014/main" id="{41778882-C94B-B541-B42B-E05B9208434B}"/>
              </a:ext>
            </a:extLst>
          </p:cNvPr>
          <p:cNvSpPr/>
          <p:nvPr/>
        </p:nvSpPr>
        <p:spPr>
          <a:xfrm rot="20545075">
            <a:off x="3400697" y="1428849"/>
            <a:ext cx="387483" cy="219318"/>
          </a:xfrm>
          <a:custGeom>
            <a:avLst/>
            <a:gdLst>
              <a:gd name="connsiteX0" fmla="*/ 0 w 327546"/>
              <a:gd name="connsiteY0" fmla="*/ 0 h 227463"/>
              <a:gd name="connsiteX1" fmla="*/ 327546 w 327546"/>
              <a:gd name="connsiteY1" fmla="*/ 0 h 227463"/>
              <a:gd name="connsiteX2" fmla="*/ 327546 w 327546"/>
              <a:gd name="connsiteY2" fmla="*/ 227463 h 227463"/>
              <a:gd name="connsiteX3" fmla="*/ 0 w 327546"/>
              <a:gd name="connsiteY3" fmla="*/ 227463 h 227463"/>
              <a:gd name="connsiteX4" fmla="*/ 0 w 327546"/>
              <a:gd name="connsiteY4" fmla="*/ 0 h 227463"/>
              <a:gd name="connsiteX0" fmla="*/ 51614 w 379160"/>
              <a:gd name="connsiteY0" fmla="*/ 0 h 239742"/>
              <a:gd name="connsiteX1" fmla="*/ 379160 w 379160"/>
              <a:gd name="connsiteY1" fmla="*/ 0 h 239742"/>
              <a:gd name="connsiteX2" fmla="*/ 379160 w 379160"/>
              <a:gd name="connsiteY2" fmla="*/ 227463 h 239742"/>
              <a:gd name="connsiteX3" fmla="*/ 0 w 379160"/>
              <a:gd name="connsiteY3" fmla="*/ 239742 h 239742"/>
              <a:gd name="connsiteX4" fmla="*/ 51614 w 379160"/>
              <a:gd name="connsiteY4" fmla="*/ 0 h 239742"/>
              <a:gd name="connsiteX0" fmla="*/ 51614 w 446745"/>
              <a:gd name="connsiteY0" fmla="*/ 2444 h 242186"/>
              <a:gd name="connsiteX1" fmla="*/ 446745 w 446745"/>
              <a:gd name="connsiteY1" fmla="*/ 0 h 242186"/>
              <a:gd name="connsiteX2" fmla="*/ 379160 w 446745"/>
              <a:gd name="connsiteY2" fmla="*/ 229907 h 242186"/>
              <a:gd name="connsiteX3" fmla="*/ 0 w 446745"/>
              <a:gd name="connsiteY3" fmla="*/ 242186 h 242186"/>
              <a:gd name="connsiteX4" fmla="*/ 51614 w 446745"/>
              <a:gd name="connsiteY4" fmla="*/ 2444 h 242186"/>
              <a:gd name="connsiteX0" fmla="*/ 51614 w 426436"/>
              <a:gd name="connsiteY0" fmla="*/ 13651 h 253393"/>
              <a:gd name="connsiteX1" fmla="*/ 426436 w 426436"/>
              <a:gd name="connsiteY1" fmla="*/ 0 h 253393"/>
              <a:gd name="connsiteX2" fmla="*/ 379160 w 426436"/>
              <a:gd name="connsiteY2" fmla="*/ 241114 h 253393"/>
              <a:gd name="connsiteX3" fmla="*/ 0 w 426436"/>
              <a:gd name="connsiteY3" fmla="*/ 253393 h 253393"/>
              <a:gd name="connsiteX4" fmla="*/ 51614 w 426436"/>
              <a:gd name="connsiteY4" fmla="*/ 13651 h 253393"/>
              <a:gd name="connsiteX0" fmla="*/ 76047 w 450869"/>
              <a:gd name="connsiteY0" fmla="*/ 13651 h 255195"/>
              <a:gd name="connsiteX1" fmla="*/ 450869 w 450869"/>
              <a:gd name="connsiteY1" fmla="*/ 0 h 255195"/>
              <a:gd name="connsiteX2" fmla="*/ 403593 w 450869"/>
              <a:gd name="connsiteY2" fmla="*/ 241114 h 255195"/>
              <a:gd name="connsiteX3" fmla="*/ 0 w 450869"/>
              <a:gd name="connsiteY3" fmla="*/ 255195 h 255195"/>
              <a:gd name="connsiteX4" fmla="*/ 76047 w 450869"/>
              <a:gd name="connsiteY4" fmla="*/ 13651 h 255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69" h="255195">
                <a:moveTo>
                  <a:pt x="76047" y="13651"/>
                </a:moveTo>
                <a:lnTo>
                  <a:pt x="450869" y="0"/>
                </a:lnTo>
                <a:lnTo>
                  <a:pt x="403593" y="241114"/>
                </a:lnTo>
                <a:lnTo>
                  <a:pt x="0" y="255195"/>
                </a:lnTo>
                <a:lnTo>
                  <a:pt x="76047" y="13651"/>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32C9D8F9-45AE-C049-BFBE-CD7F7BB11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747" y="3400301"/>
            <a:ext cx="3280866" cy="2251421"/>
          </a:xfrm>
          <a:prstGeom prst="rect">
            <a:avLst/>
          </a:prstGeom>
        </p:spPr>
      </p:pic>
      <p:pic>
        <p:nvPicPr>
          <p:cNvPr id="23" name="Picture 22">
            <a:extLst>
              <a:ext uri="{FF2B5EF4-FFF2-40B4-BE49-F238E27FC236}">
                <a16:creationId xmlns:a16="http://schemas.microsoft.com/office/drawing/2014/main" id="{21BD56F5-A6CF-7B4C-B415-8BB22D8728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5580" y="3507907"/>
            <a:ext cx="3878847" cy="1322334"/>
          </a:xfrm>
          <a:prstGeom prst="rect">
            <a:avLst/>
          </a:prstGeom>
        </p:spPr>
      </p:pic>
      <p:sp>
        <p:nvSpPr>
          <p:cNvPr id="24" name="TextBox 23">
            <a:extLst>
              <a:ext uri="{FF2B5EF4-FFF2-40B4-BE49-F238E27FC236}">
                <a16:creationId xmlns:a16="http://schemas.microsoft.com/office/drawing/2014/main" id="{682E0FD1-FF32-2E4B-8310-BC63A3995A08}"/>
              </a:ext>
            </a:extLst>
          </p:cNvPr>
          <p:cNvSpPr txBox="1"/>
          <p:nvPr/>
        </p:nvSpPr>
        <p:spPr>
          <a:xfrm>
            <a:off x="36576" y="2985053"/>
            <a:ext cx="9084245" cy="338554"/>
          </a:xfrm>
          <a:prstGeom prst="rect">
            <a:avLst/>
          </a:prstGeom>
          <a:noFill/>
        </p:spPr>
        <p:txBody>
          <a:bodyPr wrap="square" rtlCol="0">
            <a:spAutoFit/>
          </a:bodyPr>
          <a:lstStyle/>
          <a:p>
            <a:pPr algn="ctr"/>
            <a:r>
              <a:rPr lang="en-US" sz="1600" dirty="0"/>
              <a:t>9x6 array of PbF</a:t>
            </a:r>
            <a:r>
              <a:rPr lang="en-US" sz="1600" baseline="-25000" dirty="0"/>
              <a:t>2</a:t>
            </a:r>
            <a:r>
              <a:rPr lang="en-US" sz="1600" dirty="0"/>
              <a:t> crystals at 24 locations on the inside of the ring  (54 segments at FNAL, 1 segment at BNL)</a:t>
            </a:r>
          </a:p>
        </p:txBody>
      </p:sp>
      <p:sp>
        <p:nvSpPr>
          <p:cNvPr id="25" name="TextBox 24">
            <a:extLst>
              <a:ext uri="{FF2B5EF4-FFF2-40B4-BE49-F238E27FC236}">
                <a16:creationId xmlns:a16="http://schemas.microsoft.com/office/drawing/2014/main" id="{6E7535BF-1C39-044B-B7A6-621FAC5D3F37}"/>
              </a:ext>
            </a:extLst>
          </p:cNvPr>
          <p:cNvSpPr txBox="1"/>
          <p:nvPr/>
        </p:nvSpPr>
        <p:spPr>
          <a:xfrm>
            <a:off x="215593" y="5728416"/>
            <a:ext cx="3536341" cy="584775"/>
          </a:xfrm>
          <a:prstGeom prst="rect">
            <a:avLst/>
          </a:prstGeom>
          <a:noFill/>
        </p:spPr>
        <p:txBody>
          <a:bodyPr wrap="square" rtlCol="0">
            <a:spAutoFit/>
          </a:bodyPr>
          <a:lstStyle/>
          <a:p>
            <a:pPr algn="ctr"/>
            <a:r>
              <a:rPr lang="en-US" sz="1600" dirty="0"/>
              <a:t>800 MSPS WFDs with 128 MB memory  (400 MSPS w/64kB mem at BNL)</a:t>
            </a:r>
          </a:p>
        </p:txBody>
      </p:sp>
      <p:sp>
        <p:nvSpPr>
          <p:cNvPr id="26" name="TextBox 25">
            <a:extLst>
              <a:ext uri="{FF2B5EF4-FFF2-40B4-BE49-F238E27FC236}">
                <a16:creationId xmlns:a16="http://schemas.microsoft.com/office/drawing/2014/main" id="{FE3E010D-5E16-4948-A5BE-FFD9283427FF}"/>
              </a:ext>
            </a:extLst>
          </p:cNvPr>
          <p:cNvSpPr txBox="1"/>
          <p:nvPr/>
        </p:nvSpPr>
        <p:spPr>
          <a:xfrm>
            <a:off x="3831336" y="4873662"/>
            <a:ext cx="5023104" cy="338554"/>
          </a:xfrm>
          <a:prstGeom prst="rect">
            <a:avLst/>
          </a:prstGeom>
          <a:noFill/>
        </p:spPr>
        <p:txBody>
          <a:bodyPr wrap="square" rtlCol="0">
            <a:spAutoFit/>
          </a:bodyPr>
          <a:lstStyle/>
          <a:p>
            <a:pPr algn="ctr"/>
            <a:r>
              <a:rPr lang="en-US" sz="1600" dirty="0"/>
              <a:t>GPU based DAQ(18 GB/s at FNAL, 1 MB/s at BNL)</a:t>
            </a:r>
          </a:p>
        </p:txBody>
      </p:sp>
      <p:sp>
        <p:nvSpPr>
          <p:cNvPr id="27" name="TextBox 26">
            <a:extLst>
              <a:ext uri="{FF2B5EF4-FFF2-40B4-BE49-F238E27FC236}">
                <a16:creationId xmlns:a16="http://schemas.microsoft.com/office/drawing/2014/main" id="{1CFFDC24-F10C-7442-B2F1-665F163D6B0E}"/>
              </a:ext>
            </a:extLst>
          </p:cNvPr>
          <p:cNvSpPr txBox="1"/>
          <p:nvPr/>
        </p:nvSpPr>
        <p:spPr>
          <a:xfrm>
            <a:off x="5874907" y="5525814"/>
            <a:ext cx="3053500" cy="584775"/>
          </a:xfrm>
          <a:prstGeom prst="rect">
            <a:avLst/>
          </a:prstGeom>
          <a:noFill/>
        </p:spPr>
        <p:txBody>
          <a:bodyPr wrap="square" rtlCol="0">
            <a:spAutoFit/>
          </a:bodyPr>
          <a:lstStyle/>
          <a:p>
            <a:pPr algn="ctr"/>
            <a:r>
              <a:rPr lang="en-US" sz="1600" dirty="0"/>
              <a:t>10 MHz GPS disciplined Rubidium clock with ~1ppt Allan variance</a:t>
            </a:r>
          </a:p>
        </p:txBody>
      </p:sp>
      <p:pic>
        <p:nvPicPr>
          <p:cNvPr id="28" name="Picture 27">
            <a:extLst>
              <a:ext uri="{FF2B5EF4-FFF2-40B4-BE49-F238E27FC236}">
                <a16:creationId xmlns:a16="http://schemas.microsoft.com/office/drawing/2014/main" id="{DF737BFB-1363-F84C-8BFE-C975D407C259}"/>
              </a:ext>
            </a:extLst>
          </p:cNvPr>
          <p:cNvPicPr>
            <a:picLocks noChangeAspect="1"/>
          </p:cNvPicPr>
          <p:nvPr/>
        </p:nvPicPr>
        <p:blipFill>
          <a:blip r:embed="rId7"/>
          <a:stretch>
            <a:fillRect/>
          </a:stretch>
        </p:blipFill>
        <p:spPr>
          <a:xfrm>
            <a:off x="3818137" y="5330538"/>
            <a:ext cx="2062965" cy="925144"/>
          </a:xfrm>
          <a:prstGeom prst="rect">
            <a:avLst/>
          </a:prstGeom>
        </p:spPr>
      </p:pic>
    </p:spTree>
    <p:extLst>
      <p:ext uri="{BB962C8B-B14F-4D97-AF65-F5344CB8AC3E}">
        <p14:creationId xmlns:p14="http://schemas.microsoft.com/office/powerpoint/2010/main" val="1211885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5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2386"/>
          <a:stretch/>
        </p:blipFill>
        <p:spPr bwMode="auto">
          <a:xfrm>
            <a:off x="3063240" y="594360"/>
            <a:ext cx="5957882" cy="4206240"/>
          </a:xfrm>
          <a:prstGeom prst="rect">
            <a:avLst/>
          </a:prstGeom>
          <a:noFill/>
          <a:ln w="12700">
            <a:noFill/>
            <a:miter lim="800000"/>
            <a:headEnd/>
            <a:tailEnd/>
          </a:ln>
          <a:effectLst/>
        </p:spPr>
      </p:pic>
      <p:sp>
        <p:nvSpPr>
          <p:cNvPr id="2" name="Title 1"/>
          <p:cNvSpPr>
            <a:spLocks noGrp="1"/>
          </p:cNvSpPr>
          <p:nvPr>
            <p:ph type="title"/>
          </p:nvPr>
        </p:nvSpPr>
        <p:spPr/>
        <p:txBody>
          <a:bodyPr/>
          <a:lstStyle/>
          <a:p>
            <a:r>
              <a:rPr lang="en-US" dirty="0"/>
              <a:t>Beam dynamics</a:t>
            </a:r>
          </a:p>
        </p:txBody>
      </p:sp>
      <p:sp>
        <p:nvSpPr>
          <p:cNvPr id="5" name="Footer Placeholder 4"/>
          <p:cNvSpPr>
            <a:spLocks noGrp="1"/>
          </p:cNvSpPr>
          <p:nvPr>
            <p:ph type="ftr" sz="quarter" idx="11"/>
          </p:nvPr>
        </p:nvSpPr>
        <p:spPr/>
        <p:txBody>
          <a:bodyPr/>
          <a:lstStyle/>
          <a:p>
            <a:r>
              <a:rPr lang="en-US"/>
              <a:t>First results from Muon g-2 </a:t>
            </a:r>
            <a:endParaRPr lang="en-US" dirty="0"/>
          </a:p>
        </p:txBody>
      </p:sp>
      <p:sp>
        <p:nvSpPr>
          <p:cNvPr id="7" name="TextBox 6"/>
          <p:cNvSpPr txBox="1"/>
          <p:nvPr/>
        </p:nvSpPr>
        <p:spPr>
          <a:xfrm>
            <a:off x="182880" y="914400"/>
            <a:ext cx="3017520" cy="1323439"/>
          </a:xfrm>
          <a:prstGeom prst="rect">
            <a:avLst/>
          </a:prstGeom>
          <a:noFill/>
        </p:spPr>
        <p:txBody>
          <a:bodyPr wrap="square" rtlCol="0">
            <a:spAutoFit/>
          </a:bodyPr>
          <a:lstStyle/>
          <a:p>
            <a:r>
              <a:rPr lang="en-US" sz="2000" dirty="0">
                <a:solidFill>
                  <a:srgbClr val="FF0000"/>
                </a:solidFill>
              </a:rPr>
              <a:t>Beam parameters:  </a:t>
            </a:r>
            <a:r>
              <a:rPr lang="en-US" sz="2000" dirty="0"/>
              <a:t>acceptance is different when the beam is breathing (big effect early).</a:t>
            </a:r>
          </a:p>
        </p:txBody>
      </p:sp>
      <p:sp>
        <p:nvSpPr>
          <p:cNvPr id="22" name="TextBox 21"/>
          <p:cNvSpPr txBox="1"/>
          <p:nvPr/>
        </p:nvSpPr>
        <p:spPr>
          <a:xfrm>
            <a:off x="182880" y="2276177"/>
            <a:ext cx="3017520" cy="1015663"/>
          </a:xfrm>
          <a:prstGeom prst="rect">
            <a:avLst/>
          </a:prstGeom>
          <a:noFill/>
        </p:spPr>
        <p:txBody>
          <a:bodyPr wrap="square" rtlCol="0">
            <a:spAutoFit/>
          </a:bodyPr>
          <a:lstStyle/>
          <a:p>
            <a:r>
              <a:rPr lang="en-US" sz="2000" dirty="0"/>
              <a:t>not all </a:t>
            </a:r>
            <a:r>
              <a:rPr lang="en-US" sz="2000" dirty="0" err="1"/>
              <a:t>muons</a:t>
            </a:r>
            <a:r>
              <a:rPr lang="en-US" sz="2000" dirty="0"/>
              <a:t> are on the ideal (magic) orbit.  Leads to ppm level corrections</a:t>
            </a:r>
          </a:p>
        </p:txBody>
      </p:sp>
      <p:grpSp>
        <p:nvGrpSpPr>
          <p:cNvPr id="4" name="Group 3"/>
          <p:cNvGrpSpPr/>
          <p:nvPr/>
        </p:nvGrpSpPr>
        <p:grpSpPr>
          <a:xfrm>
            <a:off x="161571" y="3373457"/>
            <a:ext cx="3267429" cy="3301663"/>
            <a:chOff x="161571" y="3373457"/>
            <a:chExt cx="3267429" cy="3301663"/>
          </a:xfrm>
        </p:grpSpPr>
        <p:pic>
          <p:nvPicPr>
            <p:cNvPr id="29"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571" y="4296024"/>
              <a:ext cx="2947389" cy="2379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 name="TextBox 23"/>
            <p:cNvSpPr txBox="1"/>
            <p:nvPr/>
          </p:nvSpPr>
          <p:spPr>
            <a:xfrm>
              <a:off x="182880" y="3373457"/>
              <a:ext cx="3246120" cy="1015663"/>
            </a:xfrm>
            <a:prstGeom prst="rect">
              <a:avLst/>
            </a:prstGeom>
            <a:noFill/>
          </p:spPr>
          <p:txBody>
            <a:bodyPr wrap="square" rtlCol="0">
              <a:spAutoFit/>
            </a:bodyPr>
            <a:lstStyle/>
            <a:p>
              <a:r>
                <a:rPr lang="en-US" sz="2000" dirty="0"/>
                <a:t>extended and off-center beam sees non-uniformities in the field</a:t>
              </a:r>
            </a:p>
          </p:txBody>
        </p:sp>
      </p:grpSp>
      <p:grpSp>
        <p:nvGrpSpPr>
          <p:cNvPr id="3" name="Group 2"/>
          <p:cNvGrpSpPr/>
          <p:nvPr/>
        </p:nvGrpSpPr>
        <p:grpSpPr>
          <a:xfrm>
            <a:off x="3246120" y="868680"/>
            <a:ext cx="5459987" cy="4888594"/>
            <a:chOff x="3246120" y="1740806"/>
            <a:chExt cx="5459987" cy="4888594"/>
          </a:xfrm>
        </p:grpSpPr>
        <p:pic>
          <p:nvPicPr>
            <p:cNvPr id="28" name="Picture 27"/>
            <p:cNvPicPr>
              <a:picLocks noChangeAspect="1"/>
            </p:cNvPicPr>
            <p:nvPr/>
          </p:nvPicPr>
          <p:blipFill>
            <a:blip r:embed="rId4"/>
            <a:stretch>
              <a:fillRect/>
            </a:stretch>
          </p:blipFill>
          <p:spPr>
            <a:xfrm>
              <a:off x="3246120" y="1740806"/>
              <a:ext cx="5459987" cy="4888594"/>
            </a:xfrm>
            <a:prstGeom prst="rect">
              <a:avLst/>
            </a:prstGeom>
          </p:spPr>
        </p:pic>
        <p:sp>
          <p:nvSpPr>
            <p:cNvPr id="15" name="TextBox 14"/>
            <p:cNvSpPr txBox="1"/>
            <p:nvPr/>
          </p:nvSpPr>
          <p:spPr>
            <a:xfrm>
              <a:off x="5029200" y="4372114"/>
              <a:ext cx="3382646" cy="707886"/>
            </a:xfrm>
            <a:prstGeom prst="rect">
              <a:avLst/>
            </a:prstGeom>
            <a:noFill/>
          </p:spPr>
          <p:txBody>
            <a:bodyPr wrap="square" rtlCol="0">
              <a:spAutoFit/>
            </a:bodyPr>
            <a:lstStyle/>
            <a:p>
              <a:pPr algn="ctr"/>
              <a:r>
                <a:rPr lang="en-US" sz="2000" dirty="0">
                  <a:solidFill>
                    <a:srgbClr val="000000"/>
                  </a:solidFill>
                </a:rPr>
                <a:t>Power spectrum of residuals to a simple </a:t>
              </a:r>
              <a:r>
                <a:rPr lang="en-US" sz="2000" dirty="0" err="1">
                  <a:solidFill>
                    <a:srgbClr val="000000"/>
                  </a:solidFill>
                </a:rPr>
                <a:t>cos</a:t>
              </a:r>
              <a:r>
                <a:rPr lang="en-US" sz="2000" dirty="0">
                  <a:solidFill>
                    <a:srgbClr val="000000"/>
                  </a:solidFill>
                </a:rPr>
                <a:t>(</a:t>
              </a:r>
              <a:r>
                <a:rPr lang="en-US" sz="2000" i="1" dirty="0" err="1">
                  <a:solidFill>
                    <a:srgbClr val="000000"/>
                  </a:solidFill>
                  <a:latin typeface="Symbol" charset="2"/>
                  <a:cs typeface="Symbol" charset="2"/>
                </a:rPr>
                <a:t>w</a:t>
              </a:r>
              <a:r>
                <a:rPr lang="en-US" sz="2000" i="1" dirty="0" err="1">
                  <a:solidFill>
                    <a:srgbClr val="000000"/>
                  </a:solidFill>
                </a:rPr>
                <a:t>t+</a:t>
              </a:r>
              <a:r>
                <a:rPr lang="en-US" sz="2000" i="1" dirty="0" err="1">
                  <a:solidFill>
                    <a:srgbClr val="000000"/>
                  </a:solidFill>
                  <a:latin typeface="Symbol" charset="2"/>
                  <a:cs typeface="Symbol" charset="2"/>
                </a:rPr>
                <a:t>f</a:t>
              </a:r>
              <a:r>
                <a:rPr lang="en-US" sz="2000" dirty="0">
                  <a:solidFill>
                    <a:srgbClr val="000000"/>
                  </a:solidFill>
                </a:rPr>
                <a:t>) fit</a:t>
              </a:r>
            </a:p>
          </p:txBody>
        </p:sp>
      </p:grpSp>
      <p:sp>
        <p:nvSpPr>
          <p:cNvPr id="14" name="Slide Number Placeholder 4"/>
          <p:cNvSpPr>
            <a:spLocks noGrp="1"/>
          </p:cNvSpPr>
          <p:nvPr>
            <p:ph type="sldNum" sz="quarter" idx="12"/>
          </p:nvPr>
        </p:nvSpPr>
        <p:spPr>
          <a:xfrm>
            <a:off x="7010400" y="6553200"/>
            <a:ext cx="2133600" cy="323850"/>
          </a:xfrm>
        </p:spPr>
        <p:txBody>
          <a:bodyPr/>
          <a:lstStyle/>
          <a:p>
            <a:fld id="{309AD161-AFAC-41AC-83AA-4053A52B9B02}" type="slidenum">
              <a:rPr lang="en-US" smtClean="0"/>
              <a:pPr/>
              <a:t>24</a:t>
            </a:fld>
            <a:r>
              <a:rPr lang="en-US" dirty="0"/>
              <a:t>/46</a:t>
            </a:r>
          </a:p>
        </p:txBody>
      </p:sp>
      <p:sp>
        <p:nvSpPr>
          <p:cNvPr id="23" name="TextBox 22"/>
          <p:cNvSpPr txBox="1"/>
          <p:nvPr/>
        </p:nvSpPr>
        <p:spPr>
          <a:xfrm>
            <a:off x="2834640" y="5614630"/>
            <a:ext cx="6263640" cy="646331"/>
          </a:xfrm>
          <a:prstGeom prst="rect">
            <a:avLst/>
          </a:prstGeom>
          <a:noFill/>
        </p:spPr>
        <p:txBody>
          <a:bodyPr wrap="square" rtlCol="0">
            <a:spAutoFit/>
          </a:bodyPr>
          <a:lstStyle/>
          <a:p>
            <a:pPr algn="ctr"/>
            <a:r>
              <a:rPr lang="en-US" sz="1800" dirty="0">
                <a:solidFill>
                  <a:srgbClr val="0000FF"/>
                </a:solidFill>
              </a:rPr>
              <a:t>Must be able to measure beam parameters in different locations as a function of time to validate our model of the beam.</a:t>
            </a:r>
          </a:p>
        </p:txBody>
      </p:sp>
      <p:sp>
        <p:nvSpPr>
          <p:cNvPr id="6" name="Date Placeholder 5">
            <a:extLst>
              <a:ext uri="{FF2B5EF4-FFF2-40B4-BE49-F238E27FC236}">
                <a16:creationId xmlns:a16="http://schemas.microsoft.com/office/drawing/2014/main" id="{84A44482-F1F8-6248-A96E-D42F85B5C8D3}"/>
              </a:ext>
            </a:extLst>
          </p:cNvPr>
          <p:cNvSpPr>
            <a:spLocks noGrp="1"/>
          </p:cNvSpPr>
          <p:nvPr>
            <p:ph type="dt" sz="half" idx="10"/>
          </p:nvPr>
        </p:nvSpPr>
        <p:spPr/>
        <p:txBody>
          <a:bodyPr/>
          <a:lstStyle/>
          <a:p>
            <a:pPr>
              <a:defRPr/>
            </a:pPr>
            <a:r>
              <a:rPr lang="en-US"/>
              <a:t>5/4/21</a:t>
            </a:r>
            <a:endParaRPr lang="en-US" dirty="0"/>
          </a:p>
        </p:txBody>
      </p:sp>
    </p:spTree>
    <p:extLst>
      <p:ext uri="{BB962C8B-B14F-4D97-AF65-F5344CB8AC3E}">
        <p14:creationId xmlns:p14="http://schemas.microsoft.com/office/powerpoint/2010/main" val="48842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5"/>
                                        </p:tgtEl>
                                      </p:cBhvr>
                                      <p:by x="50000" y="50000"/>
                                    </p:animScale>
                                  </p:childTnLst>
                                </p:cTn>
                              </p:par>
                              <p:par>
                                <p:cTn id="7" presetID="0" presetClass="path" presetSubtype="0" accel="50000" decel="50000" fill="hold" nodeType="withEffect">
                                  <p:stCondLst>
                                    <p:cond delay="0"/>
                                  </p:stCondLst>
                                  <p:childTnLst>
                                    <p:animMotion origin="layout" path="M -3.88889E-6 2.96296E-6 L 0.08924 -0.05996 " pathEditMode="relative" rAng="0" ptsTypes="AA">
                                      <p:cBhvr>
                                        <p:cTn id="8" dur="2000" fill="hold"/>
                                        <p:tgtEl>
                                          <p:spTgt spid="25"/>
                                        </p:tgtEl>
                                        <p:attrNameLst>
                                          <p:attrName>ppt_x</p:attrName>
                                          <p:attrName>ppt_y</p:attrName>
                                        </p:attrNameLst>
                                      </p:cBhvr>
                                      <p:rCtr x="4462" y="-3009"/>
                                    </p:animMotion>
                                  </p:childTnLst>
                                </p:cTn>
                              </p:par>
                            </p:childTnLst>
                          </p:cTn>
                        </p:par>
                        <p:par>
                          <p:cTn id="9" fill="hold">
                            <p:stCondLst>
                              <p:cond delay="2000"/>
                            </p:stCondLst>
                            <p:childTnLst>
                              <p:par>
                                <p:cTn id="10" presetID="9"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ssolv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Trackers</a:t>
            </a:r>
          </a:p>
        </p:txBody>
      </p:sp>
      <p:sp>
        <p:nvSpPr>
          <p:cNvPr id="4" name="Date Placeholder 3"/>
          <p:cNvSpPr>
            <a:spLocks noGrp="1"/>
          </p:cNvSpPr>
          <p:nvPr>
            <p:ph type="dt" sz="half" idx="10"/>
          </p:nvPr>
        </p:nvSpPr>
        <p:spPr/>
        <p:txBody>
          <a:bodyPr/>
          <a:lstStyle/>
          <a:p>
            <a:pPr>
              <a:defRPr/>
            </a:pPr>
            <a:r>
              <a:rPr lang="en-US"/>
              <a:t>5/4/21</a:t>
            </a:r>
            <a:endParaRPr lang="en-US" dirty="0"/>
          </a:p>
        </p:txBody>
      </p:sp>
      <p:sp>
        <p:nvSpPr>
          <p:cNvPr id="5" name="Footer Placeholder 4"/>
          <p:cNvSpPr>
            <a:spLocks noGrp="1"/>
          </p:cNvSpPr>
          <p:nvPr>
            <p:ph type="ftr" sz="quarter" idx="11"/>
          </p:nvPr>
        </p:nvSpPr>
        <p:spPr/>
        <p:txBody>
          <a:bodyPr/>
          <a:lstStyle/>
          <a:p>
            <a:pPr>
              <a:defRPr/>
            </a:pPr>
            <a:r>
              <a:rPr lang="en-US"/>
              <a:t>First results from Muon g-2 </a:t>
            </a:r>
            <a:endParaRPr lang="en-US" b="1" dirty="0"/>
          </a:p>
        </p:txBody>
      </p:sp>
      <p:sp>
        <p:nvSpPr>
          <p:cNvPr id="6" name="Slide Number Placeholder 5"/>
          <p:cNvSpPr>
            <a:spLocks noGrp="1"/>
          </p:cNvSpPr>
          <p:nvPr>
            <p:ph type="sldNum" sz="quarter" idx="12"/>
          </p:nvPr>
        </p:nvSpPr>
        <p:spPr/>
        <p:txBody>
          <a:bodyPr/>
          <a:lstStyle/>
          <a:p>
            <a:pPr>
              <a:defRPr/>
            </a:pPr>
            <a:fld id="{451BCF68-52EF-A147-AF4D-24E554BE1E9F}" type="slidenum">
              <a:rPr lang="en-US" smtClean="0"/>
              <a:pPr>
                <a:defRPr/>
              </a:pPr>
              <a:t>25</a:t>
            </a:fld>
            <a:r>
              <a:rPr lang="bg-BG" dirty="0"/>
              <a:t>/</a:t>
            </a:r>
            <a:r>
              <a:rPr lang="en-US" dirty="0"/>
              <a:t>46</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r="42785"/>
          <a:stretch/>
        </p:blipFill>
        <p:spPr>
          <a:xfrm>
            <a:off x="121920" y="880268"/>
            <a:ext cx="2205610" cy="2234888"/>
          </a:xfrm>
          <a:prstGeom prst="rect">
            <a:avLst/>
          </a:prstGeom>
        </p:spPr>
      </p:pic>
      <p:pic>
        <p:nvPicPr>
          <p:cNvPr id="10" name="Picture 9">
            <a:extLst>
              <a:ext uri="{FF2B5EF4-FFF2-40B4-BE49-F238E27FC236}">
                <a16:creationId xmlns:a16="http://schemas.microsoft.com/office/drawing/2014/main" id="{342D09AE-B0DE-114D-82E6-DBBDBA2D9B4C}"/>
              </a:ext>
            </a:extLst>
          </p:cNvPr>
          <p:cNvPicPr>
            <a:picLocks noChangeAspect="1"/>
          </p:cNvPicPr>
          <p:nvPr/>
        </p:nvPicPr>
        <p:blipFill>
          <a:blip r:embed="rId3"/>
          <a:stretch>
            <a:fillRect/>
          </a:stretch>
        </p:blipFill>
        <p:spPr>
          <a:xfrm>
            <a:off x="4951320" y="849807"/>
            <a:ext cx="4073709" cy="2295809"/>
          </a:xfrm>
          <a:prstGeom prst="rect">
            <a:avLst/>
          </a:prstGeom>
          <a:ln w="28575">
            <a:solidFill>
              <a:schemeClr val="bg1"/>
            </a:solidFill>
          </a:ln>
        </p:spPr>
      </p:pic>
      <p:sp>
        <p:nvSpPr>
          <p:cNvPr id="11" name="TextBox 10">
            <a:extLst>
              <a:ext uri="{FF2B5EF4-FFF2-40B4-BE49-F238E27FC236}">
                <a16:creationId xmlns:a16="http://schemas.microsoft.com/office/drawing/2014/main" id="{D0763161-9C26-5A4E-AD4A-4508563A2D6E}"/>
              </a:ext>
            </a:extLst>
          </p:cNvPr>
          <p:cNvSpPr txBox="1"/>
          <p:nvPr/>
        </p:nvSpPr>
        <p:spPr>
          <a:xfrm>
            <a:off x="2350547" y="880268"/>
            <a:ext cx="2591563" cy="2308324"/>
          </a:xfrm>
          <a:prstGeom prst="rect">
            <a:avLst/>
          </a:prstGeom>
          <a:noFill/>
        </p:spPr>
        <p:txBody>
          <a:bodyPr wrap="square" rtlCol="0">
            <a:spAutoFit/>
          </a:bodyPr>
          <a:lstStyle/>
          <a:p>
            <a:pPr algn="ctr"/>
            <a:r>
              <a:rPr lang="en-US" sz="1600" dirty="0"/>
              <a:t>Doublet layers of 5mm diameter, 15mm wall thickness straws with UV layers at 7.5 degrees stereo angles</a:t>
            </a:r>
          </a:p>
          <a:p>
            <a:pPr algn="ctr"/>
            <a:endParaRPr lang="en-US" sz="1600" dirty="0"/>
          </a:p>
          <a:p>
            <a:pPr algn="ctr"/>
            <a:r>
              <a:rPr lang="en-US" sz="1600" dirty="0"/>
              <a:t>Located in front of two calorimeters at ~90 degrees and ~270 degrees.</a:t>
            </a:r>
          </a:p>
        </p:txBody>
      </p:sp>
      <p:pic>
        <p:nvPicPr>
          <p:cNvPr id="3" name="Picture 2">
            <a:extLst>
              <a:ext uri="{FF2B5EF4-FFF2-40B4-BE49-F238E27FC236}">
                <a16:creationId xmlns:a16="http://schemas.microsoft.com/office/drawing/2014/main" id="{098DED34-068A-0041-93E9-3500D01991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920" y="3287805"/>
            <a:ext cx="3331704" cy="2343351"/>
          </a:xfrm>
          <a:prstGeom prst="rect">
            <a:avLst/>
          </a:prstGeom>
        </p:spPr>
      </p:pic>
      <p:sp>
        <p:nvSpPr>
          <p:cNvPr id="12" name="TextBox 11">
            <a:extLst>
              <a:ext uri="{FF2B5EF4-FFF2-40B4-BE49-F238E27FC236}">
                <a16:creationId xmlns:a16="http://schemas.microsoft.com/office/drawing/2014/main" id="{0753B3AF-F7C1-734D-A6AB-81027D8A285A}"/>
              </a:ext>
            </a:extLst>
          </p:cNvPr>
          <p:cNvSpPr txBox="1"/>
          <p:nvPr/>
        </p:nvSpPr>
        <p:spPr>
          <a:xfrm>
            <a:off x="228600" y="5757676"/>
            <a:ext cx="2994344" cy="584775"/>
          </a:xfrm>
          <a:prstGeom prst="rect">
            <a:avLst/>
          </a:prstGeom>
          <a:noFill/>
        </p:spPr>
        <p:txBody>
          <a:bodyPr wrap="square" rtlCol="0">
            <a:spAutoFit/>
          </a:bodyPr>
          <a:lstStyle/>
          <a:p>
            <a:pPr algn="ctr"/>
            <a:r>
              <a:rPr lang="en-US" sz="1600" dirty="0"/>
              <a:t>125 mm hit resolution and sub mm resolution on beam location</a:t>
            </a:r>
          </a:p>
        </p:txBody>
      </p:sp>
      <p:pic>
        <p:nvPicPr>
          <p:cNvPr id="13" name="Picture 12">
            <a:extLst>
              <a:ext uri="{FF2B5EF4-FFF2-40B4-BE49-F238E27FC236}">
                <a16:creationId xmlns:a16="http://schemas.microsoft.com/office/drawing/2014/main" id="{68FB1AD8-5FBD-FD4F-A986-59C1B3B8E9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0106" y="3287805"/>
            <a:ext cx="5373688" cy="2503053"/>
          </a:xfrm>
          <a:prstGeom prst="rect">
            <a:avLst/>
          </a:prstGeom>
        </p:spPr>
      </p:pic>
    </p:spTree>
    <p:extLst>
      <p:ext uri="{BB962C8B-B14F-4D97-AF65-F5344CB8AC3E}">
        <p14:creationId xmlns:p14="http://schemas.microsoft.com/office/powerpoint/2010/main" val="116005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E9CCE2-3CC8-6D47-9E8A-AC481D5757D8}"/>
              </a:ext>
            </a:extLst>
          </p:cNvPr>
          <p:cNvSpPr>
            <a:spLocks noGrp="1"/>
          </p:cNvSpPr>
          <p:nvPr>
            <p:ph type="title"/>
          </p:nvPr>
        </p:nvSpPr>
        <p:spPr>
          <a:xfrm>
            <a:off x="228600" y="251752"/>
            <a:ext cx="8686800" cy="427877"/>
          </a:xfrm>
          <a:prstGeom prst="rect">
            <a:avLst/>
          </a:prstGeom>
        </p:spPr>
        <p:txBody>
          <a:bodyPr/>
          <a:lstStyle/>
          <a:p>
            <a:r>
              <a:rPr lang="en-US" dirty="0"/>
              <a:t>(Removing) Beam motion</a:t>
            </a:r>
          </a:p>
        </p:txBody>
      </p:sp>
      <p:sp>
        <p:nvSpPr>
          <p:cNvPr id="4" name="Date Placeholder 3">
            <a:extLst>
              <a:ext uri="{FF2B5EF4-FFF2-40B4-BE49-F238E27FC236}">
                <a16:creationId xmlns:a16="http://schemas.microsoft.com/office/drawing/2014/main" id="{CC7AC256-8122-0444-B18F-BD2D62C07BD7}"/>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F9B00C40-0DC4-9549-8522-B408195C1D84}"/>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614ED122-E7E7-A049-BCA2-E1A020569D8A}"/>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26</a:t>
            </a:fld>
            <a:endParaRPr lang="en-US" dirty="0"/>
          </a:p>
        </p:txBody>
      </p:sp>
      <p:pic>
        <p:nvPicPr>
          <p:cNvPr id="7" name="Picture 6">
            <a:extLst>
              <a:ext uri="{FF2B5EF4-FFF2-40B4-BE49-F238E27FC236}">
                <a16:creationId xmlns:a16="http://schemas.microsoft.com/office/drawing/2014/main" id="{7D6198C7-8344-F241-927F-BBA332DEBF1D}"/>
              </a:ext>
            </a:extLst>
          </p:cNvPr>
          <p:cNvPicPr>
            <a:picLocks noChangeAspect="1"/>
          </p:cNvPicPr>
          <p:nvPr/>
        </p:nvPicPr>
        <p:blipFill>
          <a:blip r:embed="rId2"/>
          <a:stretch>
            <a:fillRect/>
          </a:stretch>
        </p:blipFill>
        <p:spPr>
          <a:xfrm>
            <a:off x="27642" y="812372"/>
            <a:ext cx="5299230" cy="3200396"/>
          </a:xfrm>
          <a:prstGeom prst="rect">
            <a:avLst/>
          </a:prstGeom>
        </p:spPr>
      </p:pic>
      <p:pic>
        <p:nvPicPr>
          <p:cNvPr id="8" name="Picture 7">
            <a:extLst>
              <a:ext uri="{FF2B5EF4-FFF2-40B4-BE49-F238E27FC236}">
                <a16:creationId xmlns:a16="http://schemas.microsoft.com/office/drawing/2014/main" id="{16C99E00-E5BA-E340-A7A0-D0E826712E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6135" y="845134"/>
            <a:ext cx="3196107" cy="648570"/>
          </a:xfrm>
          <a:prstGeom prst="rect">
            <a:avLst/>
          </a:prstGeom>
        </p:spPr>
      </p:pic>
      <p:pic>
        <p:nvPicPr>
          <p:cNvPr id="9" name="Picture 8">
            <a:extLst>
              <a:ext uri="{FF2B5EF4-FFF2-40B4-BE49-F238E27FC236}">
                <a16:creationId xmlns:a16="http://schemas.microsoft.com/office/drawing/2014/main" id="{2743FF72-75D7-3846-B9C3-EBE4C1D26170}"/>
              </a:ext>
            </a:extLst>
          </p:cNvPr>
          <p:cNvPicPr>
            <a:picLocks noChangeAspect="1"/>
          </p:cNvPicPr>
          <p:nvPr/>
        </p:nvPicPr>
        <p:blipFill>
          <a:blip r:embed="rId4"/>
          <a:stretch>
            <a:fillRect/>
          </a:stretch>
        </p:blipFill>
        <p:spPr>
          <a:xfrm>
            <a:off x="5326872" y="1526466"/>
            <a:ext cx="3689708" cy="2182216"/>
          </a:xfrm>
          <a:prstGeom prst="rect">
            <a:avLst/>
          </a:prstGeom>
        </p:spPr>
      </p:pic>
      <p:pic>
        <p:nvPicPr>
          <p:cNvPr id="11" name="Picture 10">
            <a:extLst>
              <a:ext uri="{FF2B5EF4-FFF2-40B4-BE49-F238E27FC236}">
                <a16:creationId xmlns:a16="http://schemas.microsoft.com/office/drawing/2014/main" id="{F4D26C48-F200-0348-8211-22DD7BCEE0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281" y="4200546"/>
            <a:ext cx="3137678" cy="2042306"/>
          </a:xfrm>
          <a:prstGeom prst="rect">
            <a:avLst/>
          </a:prstGeom>
        </p:spPr>
      </p:pic>
      <p:pic>
        <p:nvPicPr>
          <p:cNvPr id="12" name="Picture 11">
            <a:extLst>
              <a:ext uri="{FF2B5EF4-FFF2-40B4-BE49-F238E27FC236}">
                <a16:creationId xmlns:a16="http://schemas.microsoft.com/office/drawing/2014/main" id="{CF66C8C8-277D-2246-8512-E1AB491000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35862" y="4178273"/>
            <a:ext cx="3137678" cy="2156396"/>
          </a:xfrm>
          <a:prstGeom prst="rect">
            <a:avLst/>
          </a:prstGeom>
        </p:spPr>
      </p:pic>
      <p:pic>
        <p:nvPicPr>
          <p:cNvPr id="13" name="Picture 12">
            <a:extLst>
              <a:ext uri="{FF2B5EF4-FFF2-40B4-BE49-F238E27FC236}">
                <a16:creationId xmlns:a16="http://schemas.microsoft.com/office/drawing/2014/main" id="{F6FD05BA-1E6F-1A4E-8AF5-41A4263ED3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14791" y="4200546"/>
            <a:ext cx="3082928" cy="2055285"/>
          </a:xfrm>
          <a:prstGeom prst="rect">
            <a:avLst/>
          </a:prstGeom>
        </p:spPr>
      </p:pic>
      <p:sp>
        <p:nvSpPr>
          <p:cNvPr id="14" name="TextBox 13">
            <a:extLst>
              <a:ext uri="{FF2B5EF4-FFF2-40B4-BE49-F238E27FC236}">
                <a16:creationId xmlns:a16="http://schemas.microsoft.com/office/drawing/2014/main" id="{D48134F0-A8F6-9B4C-B276-BB990ABCB218}"/>
              </a:ext>
            </a:extLst>
          </p:cNvPr>
          <p:cNvSpPr txBox="1"/>
          <p:nvPr/>
        </p:nvSpPr>
        <p:spPr>
          <a:xfrm>
            <a:off x="245802" y="3950756"/>
            <a:ext cx="2994344" cy="338554"/>
          </a:xfrm>
          <a:prstGeom prst="rect">
            <a:avLst/>
          </a:prstGeom>
          <a:noFill/>
        </p:spPr>
        <p:txBody>
          <a:bodyPr wrap="square" rtlCol="0">
            <a:spAutoFit/>
          </a:bodyPr>
          <a:lstStyle/>
          <a:p>
            <a:pPr algn="ctr"/>
            <a:r>
              <a:rPr lang="en-US" sz="1600" dirty="0"/>
              <a:t>Muon losses</a:t>
            </a:r>
          </a:p>
        </p:txBody>
      </p:sp>
      <p:sp>
        <p:nvSpPr>
          <p:cNvPr id="15" name="TextBox 14">
            <a:extLst>
              <a:ext uri="{FF2B5EF4-FFF2-40B4-BE49-F238E27FC236}">
                <a16:creationId xmlns:a16="http://schemas.microsoft.com/office/drawing/2014/main" id="{8957BA88-E774-344E-B04F-127F10F4A492}"/>
              </a:ext>
            </a:extLst>
          </p:cNvPr>
          <p:cNvSpPr txBox="1"/>
          <p:nvPr/>
        </p:nvSpPr>
        <p:spPr>
          <a:xfrm>
            <a:off x="3244439" y="3925803"/>
            <a:ext cx="2994344" cy="338554"/>
          </a:xfrm>
          <a:prstGeom prst="rect">
            <a:avLst/>
          </a:prstGeom>
          <a:noFill/>
        </p:spPr>
        <p:txBody>
          <a:bodyPr wrap="square" rtlCol="0">
            <a:spAutoFit/>
          </a:bodyPr>
          <a:lstStyle/>
          <a:p>
            <a:pPr algn="ctr"/>
            <a:r>
              <a:rPr lang="en-US" sz="1600" dirty="0"/>
              <a:t>Mean horizontal motion</a:t>
            </a:r>
          </a:p>
        </p:txBody>
      </p:sp>
      <p:sp>
        <p:nvSpPr>
          <p:cNvPr id="16" name="TextBox 15">
            <a:extLst>
              <a:ext uri="{FF2B5EF4-FFF2-40B4-BE49-F238E27FC236}">
                <a16:creationId xmlns:a16="http://schemas.microsoft.com/office/drawing/2014/main" id="{6B684472-FAC4-524E-B24C-2E919928A09F}"/>
              </a:ext>
            </a:extLst>
          </p:cNvPr>
          <p:cNvSpPr txBox="1"/>
          <p:nvPr/>
        </p:nvSpPr>
        <p:spPr>
          <a:xfrm>
            <a:off x="6149975" y="3910739"/>
            <a:ext cx="2994344" cy="338554"/>
          </a:xfrm>
          <a:prstGeom prst="rect">
            <a:avLst/>
          </a:prstGeom>
          <a:noFill/>
        </p:spPr>
        <p:txBody>
          <a:bodyPr wrap="square" rtlCol="0">
            <a:spAutoFit/>
          </a:bodyPr>
          <a:lstStyle/>
          <a:p>
            <a:pPr algn="ctr"/>
            <a:r>
              <a:rPr lang="en-US" sz="1600" dirty="0"/>
              <a:t>Mean vertical motion</a:t>
            </a:r>
          </a:p>
        </p:txBody>
      </p:sp>
      <p:sp>
        <p:nvSpPr>
          <p:cNvPr id="17" name="TextBox 16">
            <a:extLst>
              <a:ext uri="{FF2B5EF4-FFF2-40B4-BE49-F238E27FC236}">
                <a16:creationId xmlns:a16="http://schemas.microsoft.com/office/drawing/2014/main" id="{5A15891F-B3F5-D04A-B9C3-8A2A2F0B93EC}"/>
              </a:ext>
            </a:extLst>
          </p:cNvPr>
          <p:cNvSpPr txBox="1"/>
          <p:nvPr/>
        </p:nvSpPr>
        <p:spPr>
          <a:xfrm>
            <a:off x="5507016" y="405552"/>
            <a:ext cx="2994344" cy="338554"/>
          </a:xfrm>
          <a:prstGeom prst="rect">
            <a:avLst/>
          </a:prstGeom>
          <a:noFill/>
        </p:spPr>
        <p:txBody>
          <a:bodyPr wrap="square" rtlCol="0">
            <a:spAutoFit/>
          </a:bodyPr>
          <a:lstStyle/>
          <a:p>
            <a:pPr algn="ctr"/>
            <a:r>
              <a:rPr lang="en-US" sz="1600" dirty="0"/>
              <a:t>22 parameter fit</a:t>
            </a:r>
          </a:p>
        </p:txBody>
      </p:sp>
    </p:spTree>
    <p:extLst>
      <p:ext uri="{BB962C8B-B14F-4D97-AF65-F5344CB8AC3E}">
        <p14:creationId xmlns:p14="http://schemas.microsoft.com/office/powerpoint/2010/main" val="823262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Muon precession frequency systematics</a:t>
            </a:r>
          </a:p>
        </p:txBody>
      </p:sp>
      <p:grpSp>
        <p:nvGrpSpPr>
          <p:cNvPr id="6" name="Group 5"/>
          <p:cNvGrpSpPr/>
          <p:nvPr/>
        </p:nvGrpSpPr>
        <p:grpSpPr>
          <a:xfrm>
            <a:off x="228600" y="1177170"/>
            <a:ext cx="8793480" cy="4746957"/>
            <a:chOff x="228600" y="1825353"/>
            <a:chExt cx="8793480" cy="4746957"/>
          </a:xfrm>
        </p:grpSpPr>
        <p:pic>
          <p:nvPicPr>
            <p:cNvPr id="7" name="Picture 5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2386"/>
            <a:stretch/>
          </p:blipFill>
          <p:spPr bwMode="auto">
            <a:xfrm>
              <a:off x="228600" y="1825353"/>
              <a:ext cx="6675120" cy="4712607"/>
            </a:xfrm>
            <a:prstGeom prst="rect">
              <a:avLst/>
            </a:prstGeom>
            <a:noFill/>
            <a:ln w="12700">
              <a:noFill/>
              <a:miter lim="800000"/>
              <a:headEnd/>
              <a:tailEnd/>
            </a:ln>
            <a:effectLst/>
          </p:spPr>
        </p:pic>
        <p:sp>
          <p:nvSpPr>
            <p:cNvPr id="8" name="TextBox 7"/>
            <p:cNvSpPr txBox="1"/>
            <p:nvPr/>
          </p:nvSpPr>
          <p:spPr>
            <a:xfrm>
              <a:off x="2423160" y="6172200"/>
              <a:ext cx="4099560" cy="400110"/>
            </a:xfrm>
            <a:prstGeom prst="rect">
              <a:avLst/>
            </a:prstGeom>
            <a:noFill/>
            <a:ln>
              <a:noFill/>
            </a:ln>
          </p:spPr>
          <p:txBody>
            <a:bodyPr wrap="square" rtlCol="0">
              <a:spAutoFit/>
            </a:bodyPr>
            <a:lstStyle/>
            <a:p>
              <a:pPr algn="ctr"/>
              <a:r>
                <a:rPr lang="en-US" sz="2000" dirty="0"/>
                <a:t># high energy positrons versus time</a:t>
              </a:r>
              <a:endParaRPr lang="en-US" sz="2000" baseline="-25000" dirty="0"/>
            </a:p>
          </p:txBody>
        </p:sp>
        <p:sp>
          <p:nvSpPr>
            <p:cNvPr id="9" name="TextBox 8"/>
            <p:cNvSpPr txBox="1"/>
            <p:nvPr/>
          </p:nvSpPr>
          <p:spPr>
            <a:xfrm>
              <a:off x="960120" y="5577840"/>
              <a:ext cx="3474720" cy="400110"/>
            </a:xfrm>
            <a:prstGeom prst="rect">
              <a:avLst/>
            </a:prstGeom>
            <a:noFill/>
            <a:ln>
              <a:noFill/>
            </a:ln>
          </p:spPr>
          <p:txBody>
            <a:bodyPr wrap="square" rtlCol="0">
              <a:spAutoFit/>
            </a:bodyPr>
            <a:lstStyle/>
            <a:p>
              <a:r>
                <a:rPr lang="en-US" sz="2000" dirty="0"/>
                <a:t>BNL 2001 run </a:t>
              </a:r>
            </a:p>
          </p:txBody>
        </p:sp>
        <p:graphicFrame>
          <p:nvGraphicFramePr>
            <p:cNvPr id="10" name="Object 9"/>
            <p:cNvGraphicFramePr>
              <a:graphicFrameLocks noChangeAspect="1"/>
            </p:cNvGraphicFramePr>
            <p:nvPr/>
          </p:nvGraphicFramePr>
          <p:xfrm>
            <a:off x="6537960" y="3429000"/>
            <a:ext cx="2257975" cy="637857"/>
          </p:xfrm>
          <a:graphic>
            <a:graphicData uri="http://schemas.openxmlformats.org/presentationml/2006/ole">
              <mc:AlternateContent xmlns:mc="http://schemas.openxmlformats.org/markup-compatibility/2006">
                <mc:Choice xmlns:v="urn:schemas-microsoft-com:vml" Requires="v">
                  <p:oleObj spid="_x0000_s19497" name="Equation" r:id="rId4" imgW="762000" imgH="215900" progId="Equation.3">
                    <p:embed/>
                  </p:oleObj>
                </mc:Choice>
                <mc:Fallback>
                  <p:oleObj name="Equation" r:id="rId4" imgW="762000" imgH="215900" progId="Equation.3">
                    <p:embed/>
                    <p:pic>
                      <p:nvPicPr>
                        <p:cNvPr id="10" name="Object 9"/>
                        <p:cNvPicPr/>
                        <p:nvPr/>
                      </p:nvPicPr>
                      <p:blipFill>
                        <a:blip r:embed="rId5"/>
                        <a:stretch>
                          <a:fillRect/>
                        </a:stretch>
                      </p:blipFill>
                      <p:spPr>
                        <a:xfrm>
                          <a:off x="6537960" y="3429000"/>
                          <a:ext cx="2257975" cy="637857"/>
                        </a:xfrm>
                        <a:prstGeom prst="rect">
                          <a:avLst/>
                        </a:prstGeom>
                      </p:spPr>
                    </p:pic>
                  </p:oleObj>
                </mc:Fallback>
              </mc:AlternateContent>
            </a:graphicData>
          </a:graphic>
        </p:graphicFrame>
        <p:sp>
          <p:nvSpPr>
            <p:cNvPr id="11" name="TextBox 10"/>
            <p:cNvSpPr txBox="1"/>
            <p:nvPr/>
          </p:nvSpPr>
          <p:spPr>
            <a:xfrm>
              <a:off x="6400800" y="2937450"/>
              <a:ext cx="2377440" cy="400110"/>
            </a:xfrm>
            <a:prstGeom prst="rect">
              <a:avLst/>
            </a:prstGeom>
            <a:noFill/>
            <a:ln>
              <a:noFill/>
            </a:ln>
          </p:spPr>
          <p:txBody>
            <a:bodyPr wrap="square" rtlCol="0">
              <a:spAutoFit/>
            </a:bodyPr>
            <a:lstStyle/>
            <a:p>
              <a:pPr algn="ctr"/>
              <a:r>
                <a:rPr lang="en-US" sz="2000" dirty="0"/>
                <a:t>Dominant feature:</a:t>
              </a:r>
              <a:endParaRPr lang="en-US" sz="2000" baseline="-25000" dirty="0"/>
            </a:p>
          </p:txBody>
        </p:sp>
        <p:sp>
          <p:nvSpPr>
            <p:cNvPr id="12" name="TextBox 11"/>
            <p:cNvSpPr txBox="1"/>
            <p:nvPr/>
          </p:nvSpPr>
          <p:spPr>
            <a:xfrm>
              <a:off x="6583680" y="4206240"/>
              <a:ext cx="2438400" cy="1323439"/>
            </a:xfrm>
            <a:prstGeom prst="rect">
              <a:avLst/>
            </a:prstGeom>
            <a:noFill/>
            <a:ln>
              <a:noFill/>
            </a:ln>
          </p:spPr>
          <p:txBody>
            <a:bodyPr wrap="square" rtlCol="0">
              <a:spAutoFit/>
            </a:bodyPr>
            <a:lstStyle/>
            <a:p>
              <a:r>
                <a:rPr lang="en-US" sz="2000" i="1" dirty="0">
                  <a:latin typeface="Symbol" charset="2"/>
                  <a:cs typeface="Symbol" charset="2"/>
                </a:rPr>
                <a:t>f</a:t>
              </a:r>
              <a:r>
                <a:rPr lang="en-US" sz="2000" dirty="0"/>
                <a:t>  is the phase between the spin and momentum at the beginning of the fit.</a:t>
              </a:r>
              <a:endParaRPr lang="en-US" sz="2000" baseline="-25000" dirty="0"/>
            </a:p>
          </p:txBody>
        </p:sp>
      </p:grpSp>
      <p:sp>
        <p:nvSpPr>
          <p:cNvPr id="13" name="Slide Number Placeholder 4"/>
          <p:cNvSpPr>
            <a:spLocks noGrp="1"/>
          </p:cNvSpPr>
          <p:nvPr>
            <p:ph type="sldNum" sz="quarter" idx="12"/>
          </p:nvPr>
        </p:nvSpPr>
        <p:spPr>
          <a:xfrm>
            <a:off x="7010400" y="6553200"/>
            <a:ext cx="2133600" cy="323850"/>
          </a:xfrm>
        </p:spPr>
        <p:txBody>
          <a:bodyPr/>
          <a:lstStyle/>
          <a:p>
            <a:fld id="{309AD161-AFAC-41AC-83AA-4053A52B9B02}" type="slidenum">
              <a:rPr lang="en-US" smtClean="0"/>
              <a:pPr/>
              <a:t>27</a:t>
            </a:fld>
            <a:r>
              <a:rPr lang="en-US" dirty="0"/>
              <a:t>/46</a:t>
            </a:r>
          </a:p>
        </p:txBody>
      </p:sp>
      <p:sp>
        <p:nvSpPr>
          <p:cNvPr id="4" name="Date Placeholder 3">
            <a:extLst>
              <a:ext uri="{FF2B5EF4-FFF2-40B4-BE49-F238E27FC236}">
                <a16:creationId xmlns:a16="http://schemas.microsoft.com/office/drawing/2014/main" id="{C47EF673-2E23-8340-9AA0-7061802A17CB}"/>
              </a:ext>
            </a:extLst>
          </p:cNvPr>
          <p:cNvSpPr>
            <a:spLocks noGrp="1"/>
          </p:cNvSpPr>
          <p:nvPr>
            <p:ph type="dt" sz="half" idx="10"/>
          </p:nvPr>
        </p:nvSpPr>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37C45F2B-31BE-9542-B365-74B0EF2825D9}"/>
              </a:ext>
            </a:extLst>
          </p:cNvPr>
          <p:cNvSpPr>
            <a:spLocks noGrp="1"/>
          </p:cNvSpPr>
          <p:nvPr>
            <p:ph type="ftr" sz="quarter" idx="11"/>
          </p:nvPr>
        </p:nvSpPr>
        <p:spPr/>
        <p:txBody>
          <a:bodyPr/>
          <a:lstStyle/>
          <a:p>
            <a:pPr>
              <a:defRPr/>
            </a:pPr>
            <a:r>
              <a:rPr lang="en-US"/>
              <a:t>First results from Muon g-2 </a:t>
            </a:r>
            <a:endParaRPr lang="en-US" b="1" dirty="0"/>
          </a:p>
        </p:txBody>
      </p:sp>
    </p:spTree>
    <p:extLst>
      <p:ext uri="{BB962C8B-B14F-4D97-AF65-F5344CB8AC3E}">
        <p14:creationId xmlns:p14="http://schemas.microsoft.com/office/powerpoint/2010/main" val="1542107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Systematics</a:t>
            </a:r>
          </a:p>
        </p:txBody>
      </p:sp>
      <p:sp>
        <p:nvSpPr>
          <p:cNvPr id="5" name="Footer Placeholder 4"/>
          <p:cNvSpPr>
            <a:spLocks noGrp="1"/>
          </p:cNvSpPr>
          <p:nvPr>
            <p:ph type="ftr" sz="quarter" idx="11"/>
          </p:nvPr>
        </p:nvSpPr>
        <p:spPr/>
        <p:txBody>
          <a:bodyPr/>
          <a:lstStyle/>
          <a:p>
            <a:r>
              <a:rPr lang="en-US"/>
              <a:t>First results from Muon g-2 </a:t>
            </a:r>
            <a:endParaRPr lang="en-US" dirty="0"/>
          </a:p>
        </p:txBody>
      </p:sp>
      <p:graphicFrame>
        <p:nvGraphicFramePr>
          <p:cNvPr id="7" name="Object 6"/>
          <p:cNvGraphicFramePr>
            <a:graphicFrameLocks noChangeAspect="1"/>
          </p:cNvGraphicFramePr>
          <p:nvPr/>
        </p:nvGraphicFramePr>
        <p:xfrm>
          <a:off x="3457025" y="1053783"/>
          <a:ext cx="2257975" cy="637857"/>
        </p:xfrm>
        <a:graphic>
          <a:graphicData uri="http://schemas.openxmlformats.org/presentationml/2006/ole">
            <mc:AlternateContent xmlns:mc="http://schemas.openxmlformats.org/markup-compatibility/2006">
              <mc:Choice xmlns:v="urn:schemas-microsoft-com:vml" Requires="v">
                <p:oleObj spid="_x0000_s20604" name="Equation" r:id="rId3" imgW="762000" imgH="215900" progId="Equation.3">
                  <p:embed/>
                </p:oleObj>
              </mc:Choice>
              <mc:Fallback>
                <p:oleObj name="Equation" r:id="rId3" imgW="762000" imgH="215900" progId="Equation.3">
                  <p:embed/>
                  <p:pic>
                    <p:nvPicPr>
                      <p:cNvPr id="7" name="Object 6"/>
                      <p:cNvPicPr/>
                      <p:nvPr/>
                    </p:nvPicPr>
                    <p:blipFill>
                      <a:blip r:embed="rId4"/>
                      <a:stretch>
                        <a:fillRect/>
                      </a:stretch>
                    </p:blipFill>
                    <p:spPr>
                      <a:xfrm>
                        <a:off x="3457025" y="1053783"/>
                        <a:ext cx="2257975" cy="637857"/>
                      </a:xfrm>
                      <a:prstGeom prst="rect">
                        <a:avLst/>
                      </a:prstGeom>
                    </p:spPr>
                  </p:pic>
                </p:oleObj>
              </mc:Fallback>
            </mc:AlternateContent>
          </a:graphicData>
        </a:graphic>
      </p:graphicFrame>
      <p:sp>
        <p:nvSpPr>
          <p:cNvPr id="8" name="TextBox 7"/>
          <p:cNvSpPr txBox="1"/>
          <p:nvPr/>
        </p:nvSpPr>
        <p:spPr>
          <a:xfrm>
            <a:off x="1229727" y="1885890"/>
            <a:ext cx="6679833" cy="400110"/>
          </a:xfrm>
          <a:prstGeom prst="rect">
            <a:avLst/>
          </a:prstGeom>
          <a:noFill/>
        </p:spPr>
        <p:txBody>
          <a:bodyPr wrap="none" rtlCol="0">
            <a:spAutoFit/>
          </a:bodyPr>
          <a:lstStyle/>
          <a:p>
            <a:r>
              <a:rPr lang="en-US" sz="2000" dirty="0"/>
              <a:t>Leading systematics come from time dependence in the phase</a:t>
            </a:r>
          </a:p>
        </p:txBody>
      </p:sp>
      <p:graphicFrame>
        <p:nvGraphicFramePr>
          <p:cNvPr id="9" name="Object 8"/>
          <p:cNvGraphicFramePr>
            <a:graphicFrameLocks noChangeAspect="1"/>
          </p:cNvGraphicFramePr>
          <p:nvPr>
            <p:extLst>
              <p:ext uri="{D42A27DB-BD31-4B8C-83A1-F6EECF244321}">
                <p14:modId xmlns:p14="http://schemas.microsoft.com/office/powerpoint/2010/main" val="3786719218"/>
              </p:ext>
            </p:extLst>
          </p:nvPr>
        </p:nvGraphicFramePr>
        <p:xfrm>
          <a:off x="2885440" y="2576232"/>
          <a:ext cx="4292600" cy="554599"/>
        </p:xfrm>
        <a:graphic>
          <a:graphicData uri="http://schemas.openxmlformats.org/presentationml/2006/ole">
            <mc:AlternateContent xmlns:mc="http://schemas.openxmlformats.org/markup-compatibility/2006">
              <mc:Choice xmlns:v="urn:schemas-microsoft-com:vml" Requires="v">
                <p:oleObj spid="_x0000_s20605" name="Equation" r:id="rId5" imgW="1866900" imgH="241300" progId="Equation.3">
                  <p:embed/>
                </p:oleObj>
              </mc:Choice>
              <mc:Fallback>
                <p:oleObj name="Equation" r:id="rId5" imgW="1866900" imgH="241300" progId="Equation.3">
                  <p:embed/>
                  <p:pic>
                    <p:nvPicPr>
                      <p:cNvPr id="9" name="Object 8"/>
                      <p:cNvPicPr/>
                      <p:nvPr/>
                    </p:nvPicPr>
                    <p:blipFill>
                      <a:blip r:embed="rId6"/>
                      <a:stretch>
                        <a:fillRect/>
                      </a:stretch>
                    </p:blipFill>
                    <p:spPr>
                      <a:xfrm>
                        <a:off x="2885440" y="2576232"/>
                        <a:ext cx="4292600" cy="554599"/>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1998555" y="3783948"/>
          <a:ext cx="5179485" cy="513732"/>
        </p:xfrm>
        <a:graphic>
          <a:graphicData uri="http://schemas.openxmlformats.org/presentationml/2006/ole">
            <mc:AlternateContent xmlns:mc="http://schemas.openxmlformats.org/markup-compatibility/2006">
              <mc:Choice xmlns:v="urn:schemas-microsoft-com:vml" Requires="v">
                <p:oleObj spid="_x0000_s20606" name="Equation" r:id="rId7" imgW="2171700" imgH="215900" progId="Equation.3">
                  <p:embed/>
                </p:oleObj>
              </mc:Choice>
              <mc:Fallback>
                <p:oleObj name="Equation" r:id="rId7" imgW="2171700" imgH="215900" progId="Equation.3">
                  <p:embed/>
                  <p:pic>
                    <p:nvPicPr>
                      <p:cNvPr id="10" name="Object 9"/>
                      <p:cNvPicPr/>
                      <p:nvPr/>
                    </p:nvPicPr>
                    <p:blipFill>
                      <a:blip r:embed="rId8"/>
                      <a:stretch>
                        <a:fillRect/>
                      </a:stretch>
                    </p:blipFill>
                    <p:spPr>
                      <a:xfrm>
                        <a:off x="1998555" y="3783948"/>
                        <a:ext cx="5179485" cy="513732"/>
                      </a:xfrm>
                      <a:prstGeom prst="rect">
                        <a:avLst/>
                      </a:prstGeom>
                    </p:spPr>
                  </p:pic>
                </p:oleObj>
              </mc:Fallback>
            </mc:AlternateContent>
          </a:graphicData>
        </a:graphic>
      </p:graphicFrame>
      <p:sp>
        <p:nvSpPr>
          <p:cNvPr id="12" name="TextBox 11"/>
          <p:cNvSpPr txBox="1"/>
          <p:nvPr/>
        </p:nvSpPr>
        <p:spPr>
          <a:xfrm>
            <a:off x="457200" y="2648188"/>
            <a:ext cx="2351156" cy="461665"/>
          </a:xfrm>
          <a:prstGeom prst="rect">
            <a:avLst/>
          </a:prstGeom>
          <a:noFill/>
        </p:spPr>
        <p:txBody>
          <a:bodyPr wrap="none" rtlCol="0">
            <a:spAutoFit/>
          </a:bodyPr>
          <a:lstStyle/>
          <a:p>
            <a:r>
              <a:rPr lang="en-US" dirty="0"/>
              <a:t>Taylor expansion:</a:t>
            </a:r>
          </a:p>
        </p:txBody>
      </p:sp>
      <p:sp>
        <p:nvSpPr>
          <p:cNvPr id="13" name="TextBox 12"/>
          <p:cNvSpPr txBox="1"/>
          <p:nvPr/>
        </p:nvSpPr>
        <p:spPr>
          <a:xfrm>
            <a:off x="1280160" y="4846320"/>
            <a:ext cx="6580181" cy="1015663"/>
          </a:xfrm>
          <a:prstGeom prst="rect">
            <a:avLst/>
          </a:prstGeom>
          <a:noFill/>
        </p:spPr>
        <p:txBody>
          <a:bodyPr wrap="square" rtlCol="0">
            <a:spAutoFit/>
          </a:bodyPr>
          <a:lstStyle/>
          <a:p>
            <a:pPr algn="ctr"/>
            <a:r>
              <a:rPr lang="en-US" sz="2000" dirty="0"/>
              <a:t>Things that change </a:t>
            </a:r>
            <a:r>
              <a:rPr lang="en-US" sz="2000" dirty="0">
                <a:solidFill>
                  <a:srgbClr val="FF0000"/>
                </a:solidFill>
              </a:rPr>
              <a:t>“early to late” </a:t>
            </a:r>
            <a:r>
              <a:rPr lang="en-US" sz="2000" dirty="0"/>
              <a:t>in the fill typically lead to a time dependence in the phase of the accepted sample that directly biases the extracted value of </a:t>
            </a:r>
            <a:r>
              <a:rPr lang="en-US" sz="2000" dirty="0" err="1">
                <a:latin typeface="Symbol" charset="2"/>
                <a:cs typeface="Symbol" charset="2"/>
              </a:rPr>
              <a:t>w</a:t>
            </a:r>
            <a:r>
              <a:rPr lang="en-US" sz="2000" baseline="-25000" dirty="0" err="1"/>
              <a:t>a</a:t>
            </a:r>
            <a:r>
              <a:rPr lang="en-US" sz="2000" dirty="0"/>
              <a:t> </a:t>
            </a:r>
          </a:p>
        </p:txBody>
      </p:sp>
      <p:sp>
        <p:nvSpPr>
          <p:cNvPr id="14" name="Slide Number Placeholder 4"/>
          <p:cNvSpPr>
            <a:spLocks noGrp="1"/>
          </p:cNvSpPr>
          <p:nvPr>
            <p:ph type="sldNum" sz="quarter" idx="12"/>
          </p:nvPr>
        </p:nvSpPr>
        <p:spPr>
          <a:xfrm>
            <a:off x="7010400" y="6553200"/>
            <a:ext cx="2133600" cy="323850"/>
          </a:xfrm>
        </p:spPr>
        <p:txBody>
          <a:bodyPr/>
          <a:lstStyle/>
          <a:p>
            <a:fld id="{309AD161-AFAC-41AC-83AA-4053A52B9B02}" type="slidenum">
              <a:rPr lang="en-US" smtClean="0"/>
              <a:pPr/>
              <a:t>28</a:t>
            </a:fld>
            <a:r>
              <a:rPr lang="en-US" dirty="0"/>
              <a:t>/46</a:t>
            </a:r>
          </a:p>
        </p:txBody>
      </p:sp>
      <p:sp>
        <p:nvSpPr>
          <p:cNvPr id="3" name="Date Placeholder 2">
            <a:extLst>
              <a:ext uri="{FF2B5EF4-FFF2-40B4-BE49-F238E27FC236}">
                <a16:creationId xmlns:a16="http://schemas.microsoft.com/office/drawing/2014/main" id="{F9683065-0544-0D44-9357-2616A14ECD23}"/>
              </a:ext>
            </a:extLst>
          </p:cNvPr>
          <p:cNvSpPr>
            <a:spLocks noGrp="1"/>
          </p:cNvSpPr>
          <p:nvPr>
            <p:ph type="dt" sz="half" idx="10"/>
          </p:nvPr>
        </p:nvSpPr>
        <p:spPr>
          <a:xfrm>
            <a:off x="457200" y="6513036"/>
            <a:ext cx="1076325" cy="241300"/>
          </a:xfrm>
        </p:spPr>
        <p:txBody>
          <a:bodyPr/>
          <a:lstStyle/>
          <a:p>
            <a:pPr>
              <a:defRPr/>
            </a:pPr>
            <a:r>
              <a:rPr lang="en-US"/>
              <a:t>5/4/21</a:t>
            </a:r>
            <a:endParaRPr lang="en-US" dirty="0"/>
          </a:p>
        </p:txBody>
      </p:sp>
    </p:spTree>
    <p:extLst>
      <p:ext uri="{BB962C8B-B14F-4D97-AF65-F5344CB8AC3E}">
        <p14:creationId xmlns:p14="http://schemas.microsoft.com/office/powerpoint/2010/main" val="645369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Systematics</a:t>
            </a:r>
          </a:p>
        </p:txBody>
      </p:sp>
      <p:sp>
        <p:nvSpPr>
          <p:cNvPr id="5" name="Footer Placeholder 4"/>
          <p:cNvSpPr>
            <a:spLocks noGrp="1"/>
          </p:cNvSpPr>
          <p:nvPr>
            <p:ph type="ftr" sz="quarter" idx="11"/>
          </p:nvPr>
        </p:nvSpPr>
        <p:spPr/>
        <p:txBody>
          <a:bodyPr/>
          <a:lstStyle/>
          <a:p>
            <a:r>
              <a:rPr lang="en-US"/>
              <a:t>First results from Muon g-2 </a:t>
            </a:r>
            <a:endParaRPr lang="en-US" dirty="0"/>
          </a:p>
        </p:txBody>
      </p:sp>
      <p:sp>
        <p:nvSpPr>
          <p:cNvPr id="8" name="TextBox 7"/>
          <p:cNvSpPr txBox="1"/>
          <p:nvPr/>
        </p:nvSpPr>
        <p:spPr>
          <a:xfrm>
            <a:off x="365760" y="1051560"/>
            <a:ext cx="3017520" cy="2308324"/>
          </a:xfrm>
          <a:prstGeom prst="rect">
            <a:avLst/>
          </a:prstGeom>
          <a:noFill/>
        </p:spPr>
        <p:txBody>
          <a:bodyPr wrap="square" rtlCol="0">
            <a:spAutoFit/>
          </a:bodyPr>
          <a:lstStyle/>
          <a:p>
            <a:r>
              <a:rPr lang="en-US" sz="1800" dirty="0">
                <a:solidFill>
                  <a:srgbClr val="FF0000"/>
                </a:solidFill>
              </a:rPr>
              <a:t>Pileup:  </a:t>
            </a:r>
            <a:r>
              <a:rPr lang="en-US" sz="1800" dirty="0"/>
              <a:t>two low energy positrons fake a high energy positron </a:t>
            </a:r>
          </a:p>
          <a:p>
            <a:r>
              <a:rPr lang="en-US" sz="1800" dirty="0"/>
              <a:t>(happens early, not late)</a:t>
            </a:r>
          </a:p>
          <a:p>
            <a:r>
              <a:rPr lang="en-US" sz="1800" i="1" dirty="0">
                <a:latin typeface="Symbol" charset="2"/>
                <a:cs typeface="Symbol" charset="2"/>
              </a:rPr>
              <a:t>	</a:t>
            </a:r>
            <a:r>
              <a:rPr lang="en-US" sz="1800" i="1" dirty="0" err="1">
                <a:latin typeface="Symbol" charset="2"/>
                <a:cs typeface="Symbol" charset="2"/>
              </a:rPr>
              <a:t>f</a:t>
            </a:r>
            <a:r>
              <a:rPr lang="en-US" sz="1800" baseline="-25000" dirty="0" err="1">
                <a:cs typeface="Symbol" charset="2"/>
              </a:rPr>
              <a:t>early</a:t>
            </a:r>
            <a:r>
              <a:rPr lang="en-US" sz="1800" dirty="0">
                <a:cs typeface="Symbol" charset="2"/>
              </a:rPr>
              <a:t> ~ </a:t>
            </a:r>
            <a:r>
              <a:rPr lang="en-US" sz="1800" i="1" dirty="0">
                <a:latin typeface="Symbol" charset="2"/>
                <a:cs typeface="Symbol" charset="2"/>
              </a:rPr>
              <a:t>f</a:t>
            </a:r>
            <a:r>
              <a:rPr lang="en-US" sz="1800" i="1" baseline="-25000" dirty="0">
                <a:latin typeface="Symbol" charset="2"/>
                <a:cs typeface="Symbol" charset="2"/>
              </a:rPr>
              <a:t>1</a:t>
            </a:r>
            <a:r>
              <a:rPr lang="en-US" sz="1800" i="1" dirty="0">
                <a:latin typeface="Symbol" charset="2"/>
                <a:cs typeface="Symbol" charset="2"/>
              </a:rPr>
              <a:t> + f</a:t>
            </a:r>
            <a:r>
              <a:rPr lang="en-US" sz="1800" i="1" baseline="-25000" dirty="0">
                <a:latin typeface="Symbol" charset="2"/>
                <a:cs typeface="Symbol" charset="2"/>
              </a:rPr>
              <a:t>2</a:t>
            </a:r>
          </a:p>
          <a:p>
            <a:r>
              <a:rPr lang="en-US" sz="1800" i="1" dirty="0">
                <a:latin typeface="Symbol" charset="2"/>
                <a:cs typeface="Symbol" charset="2"/>
              </a:rPr>
              <a:t>	</a:t>
            </a:r>
            <a:r>
              <a:rPr lang="en-US" sz="1800" i="1" dirty="0" err="1">
                <a:latin typeface="Symbol" charset="2"/>
                <a:cs typeface="Symbol" charset="2"/>
              </a:rPr>
              <a:t>f</a:t>
            </a:r>
            <a:r>
              <a:rPr lang="en-US" sz="1800" baseline="-25000" dirty="0" err="1">
                <a:cs typeface="Symbol" charset="2"/>
              </a:rPr>
              <a:t>late</a:t>
            </a:r>
            <a:r>
              <a:rPr lang="en-US" sz="1800" dirty="0">
                <a:cs typeface="Symbol" charset="2"/>
              </a:rPr>
              <a:t>  ~ </a:t>
            </a:r>
            <a:r>
              <a:rPr lang="en-US" sz="1800" i="1" dirty="0">
                <a:latin typeface="Symbol" charset="2"/>
                <a:cs typeface="Symbol" charset="2"/>
              </a:rPr>
              <a:t>f</a:t>
            </a:r>
            <a:r>
              <a:rPr lang="en-US" sz="1800" i="1" baseline="-25000" dirty="0">
                <a:latin typeface="Symbol" charset="2"/>
                <a:cs typeface="Symbol" charset="2"/>
              </a:rPr>
              <a:t>1</a:t>
            </a:r>
            <a:r>
              <a:rPr lang="en-US" sz="1800" i="1" dirty="0">
                <a:latin typeface="Symbol" charset="2"/>
                <a:cs typeface="Symbol" charset="2"/>
              </a:rPr>
              <a:t> </a:t>
            </a:r>
            <a:endParaRPr lang="en-US" sz="1800" i="1" baseline="-25000" dirty="0">
              <a:latin typeface="Symbol" charset="2"/>
              <a:cs typeface="Symbol" charset="2"/>
            </a:endParaRPr>
          </a:p>
          <a:p>
            <a:endParaRPr lang="en-US" sz="1800" dirty="0"/>
          </a:p>
          <a:p>
            <a:endParaRPr lang="en-US" sz="1800" dirty="0"/>
          </a:p>
        </p:txBody>
      </p:sp>
      <p:cxnSp>
        <p:nvCxnSpPr>
          <p:cNvPr id="15" name="Straight Arrow Connector 14"/>
          <p:cNvCxnSpPr/>
          <p:nvPr/>
        </p:nvCxnSpPr>
        <p:spPr>
          <a:xfrm>
            <a:off x="4206240" y="1554480"/>
            <a:ext cx="277282"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572000" y="1874520"/>
            <a:ext cx="2971800" cy="822960"/>
          </a:xfrm>
          <a:prstGeom prst="line">
            <a:avLst/>
          </a:prstGeom>
          <a:ln>
            <a:solidFill>
              <a:srgbClr val="00009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900000">
            <a:off x="4206240" y="1783080"/>
            <a:ext cx="27728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6952791" y="1554480"/>
            <a:ext cx="591009" cy="914400"/>
            <a:chOff x="6952791" y="1554480"/>
            <a:chExt cx="591009" cy="914400"/>
          </a:xfrm>
        </p:grpSpPr>
        <p:cxnSp>
          <p:nvCxnSpPr>
            <p:cNvPr id="17" name="Straight Arrow Connector 16"/>
            <p:cNvCxnSpPr/>
            <p:nvPr/>
          </p:nvCxnSpPr>
          <p:spPr>
            <a:xfrm>
              <a:off x="6952791" y="1554480"/>
              <a:ext cx="277282" cy="0"/>
            </a:xfrm>
            <a:prstGeom prst="straightConnector1">
              <a:avLst/>
            </a:prstGeom>
            <a:ln>
              <a:solidFill>
                <a:srgbClr val="0000FF"/>
              </a:solidFill>
              <a:tailEnd type="arrow"/>
            </a:ln>
            <a:scene3d>
              <a:camera prst="orthographicFront">
                <a:rot lat="900000" lon="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2700000">
              <a:off x="6948067" y="1792917"/>
              <a:ext cx="27728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181391" y="2011116"/>
              <a:ext cx="359058" cy="457764"/>
            </a:xfrm>
            <a:prstGeom prst="line">
              <a:avLst/>
            </a:prstGeom>
            <a:ln>
              <a:solidFill>
                <a:srgbClr val="00009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272831" y="1965960"/>
              <a:ext cx="270969" cy="320604"/>
            </a:xfrm>
            <a:prstGeom prst="line">
              <a:avLst/>
            </a:prstGeom>
            <a:ln>
              <a:solidFill>
                <a:srgbClr val="000090"/>
              </a:solidFill>
              <a:headEnd type="none"/>
              <a:tailEnd type="arrow"/>
            </a:ln>
          </p:spPr>
          <p:style>
            <a:lnRef idx="2">
              <a:schemeClr val="accent1"/>
            </a:lnRef>
            <a:fillRef idx="0">
              <a:schemeClr val="accent1"/>
            </a:fillRef>
            <a:effectRef idx="1">
              <a:schemeClr val="accent1"/>
            </a:effectRef>
            <a:fontRef idx="minor">
              <a:schemeClr val="tx1"/>
            </a:fontRef>
          </p:style>
        </p:cxnSp>
      </p:grpSp>
      <p:sp>
        <p:nvSpPr>
          <p:cNvPr id="39" name="Rectangle 38"/>
          <p:cNvSpPr/>
          <p:nvPr/>
        </p:nvSpPr>
        <p:spPr>
          <a:xfrm>
            <a:off x="7586169" y="2103120"/>
            <a:ext cx="643431" cy="775363"/>
          </a:xfrm>
          <a:prstGeom prst="rect">
            <a:avLst/>
          </a:prstGeom>
          <a:solidFill>
            <a:srgbClr val="FF0000"/>
          </a:solidFill>
          <a:ln>
            <a:solidFill>
              <a:srgbClr val="F948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9" name="TextBox 58"/>
          <p:cNvSpPr txBox="1"/>
          <p:nvPr/>
        </p:nvSpPr>
        <p:spPr>
          <a:xfrm>
            <a:off x="8138160" y="2236708"/>
            <a:ext cx="914400" cy="369332"/>
          </a:xfrm>
          <a:prstGeom prst="rect">
            <a:avLst/>
          </a:prstGeom>
          <a:noFill/>
        </p:spPr>
        <p:txBody>
          <a:bodyPr wrap="square" rtlCol="0">
            <a:spAutoFit/>
          </a:bodyPr>
          <a:lstStyle/>
          <a:p>
            <a:pPr algn="ctr"/>
            <a:r>
              <a:rPr lang="en-US" sz="1800" dirty="0" err="1"/>
              <a:t>calo</a:t>
            </a:r>
            <a:endParaRPr lang="en-US" sz="1800" dirty="0"/>
          </a:p>
        </p:txBody>
      </p:sp>
      <p:sp>
        <p:nvSpPr>
          <p:cNvPr id="63" name="TextBox 62"/>
          <p:cNvSpPr txBox="1"/>
          <p:nvPr/>
        </p:nvSpPr>
        <p:spPr>
          <a:xfrm>
            <a:off x="3291840" y="1325880"/>
            <a:ext cx="2423160" cy="369332"/>
          </a:xfrm>
          <a:prstGeom prst="rect">
            <a:avLst/>
          </a:prstGeom>
          <a:noFill/>
        </p:spPr>
        <p:txBody>
          <a:bodyPr wrap="square" rtlCol="0">
            <a:spAutoFit/>
          </a:bodyPr>
          <a:lstStyle/>
          <a:p>
            <a:pPr algn="r"/>
            <a:r>
              <a:rPr lang="en-US" sz="1800" dirty="0">
                <a:solidFill>
                  <a:srgbClr val="0000FF"/>
                </a:solidFill>
              </a:rPr>
              <a:t>momentum</a:t>
            </a:r>
          </a:p>
        </p:txBody>
      </p:sp>
      <p:sp>
        <p:nvSpPr>
          <p:cNvPr id="64" name="TextBox 63"/>
          <p:cNvSpPr txBox="1"/>
          <p:nvPr/>
        </p:nvSpPr>
        <p:spPr>
          <a:xfrm>
            <a:off x="4937760" y="1600200"/>
            <a:ext cx="685800" cy="369332"/>
          </a:xfrm>
          <a:prstGeom prst="rect">
            <a:avLst/>
          </a:prstGeom>
          <a:noFill/>
        </p:spPr>
        <p:txBody>
          <a:bodyPr wrap="square" rtlCol="0">
            <a:spAutoFit/>
          </a:bodyPr>
          <a:lstStyle/>
          <a:p>
            <a:pPr algn="r"/>
            <a:r>
              <a:rPr lang="en-US" sz="1800" dirty="0">
                <a:solidFill>
                  <a:srgbClr val="F94848"/>
                </a:solidFill>
              </a:rPr>
              <a:t>spin</a:t>
            </a:r>
          </a:p>
        </p:txBody>
      </p:sp>
      <p:sp>
        <p:nvSpPr>
          <p:cNvPr id="67" name="TextBox 66"/>
          <p:cNvSpPr txBox="1"/>
          <p:nvPr/>
        </p:nvSpPr>
        <p:spPr>
          <a:xfrm>
            <a:off x="3931920" y="868680"/>
            <a:ext cx="914400" cy="369332"/>
          </a:xfrm>
          <a:prstGeom prst="rect">
            <a:avLst/>
          </a:prstGeom>
          <a:noFill/>
        </p:spPr>
        <p:txBody>
          <a:bodyPr wrap="square" rtlCol="0">
            <a:spAutoFit/>
          </a:bodyPr>
          <a:lstStyle/>
          <a:p>
            <a:pPr algn="ctr"/>
            <a:r>
              <a:rPr lang="en-US" sz="1800" i="1" dirty="0">
                <a:latin typeface="Symbol" charset="2"/>
                <a:cs typeface="Symbol" charset="2"/>
              </a:rPr>
              <a:t>f</a:t>
            </a:r>
            <a:r>
              <a:rPr lang="en-US" sz="1800" i="1" baseline="-25000" dirty="0">
                <a:latin typeface="Symbol" charset="2"/>
                <a:cs typeface="Symbol" charset="2"/>
              </a:rPr>
              <a:t>1</a:t>
            </a:r>
            <a:endParaRPr lang="en-US" sz="1800" i="1" baseline="-25000" dirty="0"/>
          </a:p>
        </p:txBody>
      </p:sp>
      <p:sp>
        <p:nvSpPr>
          <p:cNvPr id="83" name="TextBox 82"/>
          <p:cNvSpPr txBox="1"/>
          <p:nvPr/>
        </p:nvSpPr>
        <p:spPr>
          <a:xfrm>
            <a:off x="480060" y="5320602"/>
            <a:ext cx="8366760" cy="369332"/>
          </a:xfrm>
          <a:prstGeom prst="rect">
            <a:avLst/>
          </a:prstGeom>
          <a:noFill/>
        </p:spPr>
        <p:txBody>
          <a:bodyPr wrap="square" rtlCol="0">
            <a:spAutoFit/>
          </a:bodyPr>
          <a:lstStyle/>
          <a:p>
            <a:pPr algn="ctr"/>
            <a:r>
              <a:rPr lang="en-US" sz="1800" dirty="0">
                <a:solidFill>
                  <a:srgbClr val="FF0000"/>
                </a:solidFill>
              </a:rPr>
              <a:t>Design not driven by absolute performance, but relative stability early to late</a:t>
            </a:r>
          </a:p>
        </p:txBody>
      </p:sp>
      <p:sp>
        <p:nvSpPr>
          <p:cNvPr id="45" name="Slide Number Placeholder 4"/>
          <p:cNvSpPr>
            <a:spLocks noGrp="1"/>
          </p:cNvSpPr>
          <p:nvPr>
            <p:ph type="sldNum" sz="quarter" idx="12"/>
          </p:nvPr>
        </p:nvSpPr>
        <p:spPr>
          <a:xfrm>
            <a:off x="7010400" y="6553200"/>
            <a:ext cx="2133600" cy="323850"/>
          </a:xfrm>
        </p:spPr>
        <p:txBody>
          <a:bodyPr/>
          <a:lstStyle/>
          <a:p>
            <a:fld id="{309AD161-AFAC-41AC-83AA-4053A52B9B02}" type="slidenum">
              <a:rPr lang="en-US" smtClean="0"/>
              <a:pPr/>
              <a:t>29</a:t>
            </a:fld>
            <a:r>
              <a:rPr lang="en-US" dirty="0"/>
              <a:t>/46</a:t>
            </a:r>
          </a:p>
        </p:txBody>
      </p:sp>
      <p:grpSp>
        <p:nvGrpSpPr>
          <p:cNvPr id="4" name="Group 3"/>
          <p:cNvGrpSpPr/>
          <p:nvPr/>
        </p:nvGrpSpPr>
        <p:grpSpPr>
          <a:xfrm>
            <a:off x="320040" y="3063240"/>
            <a:ext cx="8778240" cy="2148840"/>
            <a:chOff x="320040" y="3063240"/>
            <a:chExt cx="8778240" cy="2148840"/>
          </a:xfrm>
        </p:grpSpPr>
        <p:grpSp>
          <p:nvGrpSpPr>
            <p:cNvPr id="3" name="Group 2"/>
            <p:cNvGrpSpPr/>
            <p:nvPr/>
          </p:nvGrpSpPr>
          <p:grpSpPr>
            <a:xfrm>
              <a:off x="320040" y="3063240"/>
              <a:ext cx="8778240" cy="2148840"/>
              <a:chOff x="320040" y="2834640"/>
              <a:chExt cx="8778240" cy="2148840"/>
            </a:xfrm>
          </p:grpSpPr>
          <p:sp>
            <p:nvSpPr>
              <p:cNvPr id="14" name="TextBox 13"/>
              <p:cNvSpPr txBox="1"/>
              <p:nvPr/>
            </p:nvSpPr>
            <p:spPr>
              <a:xfrm>
                <a:off x="320040" y="2834640"/>
                <a:ext cx="3246120" cy="1754326"/>
              </a:xfrm>
              <a:prstGeom prst="rect">
                <a:avLst/>
              </a:prstGeom>
              <a:noFill/>
            </p:spPr>
            <p:txBody>
              <a:bodyPr wrap="square" rtlCol="0">
                <a:spAutoFit/>
              </a:bodyPr>
              <a:lstStyle/>
              <a:p>
                <a:r>
                  <a:rPr lang="en-US" sz="1800" dirty="0">
                    <a:solidFill>
                      <a:srgbClr val="FF0000"/>
                    </a:solidFill>
                  </a:rPr>
                  <a:t>Gain change:  </a:t>
                </a:r>
              </a:p>
              <a:p>
                <a:r>
                  <a:rPr lang="en-US" sz="1800" dirty="0"/>
                  <a:t>example: saturation (happens early, not late)</a:t>
                </a:r>
              </a:p>
              <a:p>
                <a:r>
                  <a:rPr lang="en-US" sz="1800" i="1" dirty="0">
                    <a:latin typeface="Symbol" charset="2"/>
                    <a:cs typeface="Symbol" charset="2"/>
                  </a:rPr>
                  <a:t>	</a:t>
                </a:r>
                <a:r>
                  <a:rPr lang="en-US" sz="1800" i="1" dirty="0" err="1">
                    <a:latin typeface="Symbol" charset="2"/>
                    <a:cs typeface="Symbol" charset="2"/>
                  </a:rPr>
                  <a:t>f</a:t>
                </a:r>
                <a:r>
                  <a:rPr lang="en-US" sz="1800" baseline="-25000" dirty="0" err="1">
                    <a:cs typeface="Symbol" charset="2"/>
                  </a:rPr>
                  <a:t>early</a:t>
                </a:r>
                <a:r>
                  <a:rPr lang="en-US" sz="1800" dirty="0">
                    <a:cs typeface="Symbol" charset="2"/>
                  </a:rPr>
                  <a:t> ~ </a:t>
                </a:r>
                <a:r>
                  <a:rPr lang="en-US" sz="1800" i="1" dirty="0">
                    <a:latin typeface="Symbol" charset="2"/>
                    <a:cs typeface="Symbol" charset="2"/>
                  </a:rPr>
                  <a:t>f</a:t>
                </a:r>
                <a:r>
                  <a:rPr lang="en-US" sz="1800" i="1" baseline="-25000" dirty="0">
                    <a:latin typeface="Symbol" charset="2"/>
                    <a:cs typeface="Symbol" charset="2"/>
                  </a:rPr>
                  <a:t>1</a:t>
                </a:r>
                <a:r>
                  <a:rPr lang="en-US" sz="1800" i="1" dirty="0">
                    <a:latin typeface="Symbol" charset="2"/>
                    <a:cs typeface="Symbol" charset="2"/>
                  </a:rPr>
                  <a:t> </a:t>
                </a:r>
                <a:endParaRPr lang="en-US" sz="1800" i="1" baseline="-25000" dirty="0">
                  <a:latin typeface="Symbol" charset="2"/>
                  <a:cs typeface="Symbol" charset="2"/>
                </a:endParaRPr>
              </a:p>
              <a:p>
                <a:r>
                  <a:rPr lang="en-US" sz="1800" i="1" dirty="0">
                    <a:latin typeface="Symbol" charset="2"/>
                    <a:cs typeface="Symbol" charset="2"/>
                  </a:rPr>
                  <a:t>	</a:t>
                </a:r>
                <a:r>
                  <a:rPr lang="en-US" sz="1800" i="1" dirty="0" err="1">
                    <a:latin typeface="Symbol" charset="2"/>
                    <a:cs typeface="Symbol" charset="2"/>
                  </a:rPr>
                  <a:t>f</a:t>
                </a:r>
                <a:r>
                  <a:rPr lang="en-US" sz="1800" baseline="-25000" dirty="0" err="1">
                    <a:cs typeface="Symbol" charset="2"/>
                  </a:rPr>
                  <a:t>late</a:t>
                </a:r>
                <a:r>
                  <a:rPr lang="en-US" sz="1800" dirty="0">
                    <a:cs typeface="Symbol" charset="2"/>
                  </a:rPr>
                  <a:t>  ~ </a:t>
                </a:r>
                <a:r>
                  <a:rPr lang="en-US" sz="1800" i="1" dirty="0">
                    <a:latin typeface="Symbol" charset="2"/>
                    <a:cs typeface="Symbol" charset="2"/>
                  </a:rPr>
                  <a:t>f</a:t>
                </a:r>
                <a:r>
                  <a:rPr lang="en-US" sz="1800" i="1" baseline="-25000" dirty="0">
                    <a:latin typeface="Symbol" charset="2"/>
                    <a:cs typeface="Symbol" charset="2"/>
                  </a:rPr>
                  <a:t>2</a:t>
                </a:r>
                <a:r>
                  <a:rPr lang="en-US" sz="1800" i="1" dirty="0">
                    <a:latin typeface="Symbol" charset="2"/>
                    <a:cs typeface="Symbol" charset="2"/>
                  </a:rPr>
                  <a:t> </a:t>
                </a:r>
                <a:endParaRPr lang="en-US" sz="1800" i="1" baseline="-25000" dirty="0">
                  <a:latin typeface="Symbol" charset="2"/>
                  <a:cs typeface="Symbol" charset="2"/>
                </a:endParaRPr>
              </a:p>
              <a:p>
                <a:endParaRPr lang="en-US" sz="1800" dirty="0"/>
              </a:p>
            </p:txBody>
          </p:sp>
          <p:cxnSp>
            <p:nvCxnSpPr>
              <p:cNvPr id="40" name="Straight Arrow Connector 39"/>
              <p:cNvCxnSpPr/>
              <p:nvPr/>
            </p:nvCxnSpPr>
            <p:spPr>
              <a:xfrm>
                <a:off x="4297680" y="3421947"/>
                <a:ext cx="277282"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388245" y="3449359"/>
                <a:ext cx="277282" cy="0"/>
              </a:xfrm>
              <a:prstGeom prst="straightConnector1">
                <a:avLst/>
              </a:prstGeom>
              <a:ln>
                <a:solidFill>
                  <a:srgbClr val="0000FF"/>
                </a:solidFill>
                <a:tailEnd type="arrow"/>
              </a:ln>
              <a:scene3d>
                <a:camera prst="orthographicFront">
                  <a:rot lat="900000" lon="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663440" y="3741987"/>
                <a:ext cx="2971800" cy="822960"/>
              </a:xfrm>
              <a:prstGeom prst="line">
                <a:avLst/>
              </a:prstGeom>
              <a:ln>
                <a:solidFill>
                  <a:srgbClr val="00009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900000">
                <a:off x="4297680" y="3650547"/>
                <a:ext cx="27728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rot="300000">
                <a:off x="5424128" y="3589762"/>
                <a:ext cx="241398" cy="966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767422" y="3742486"/>
                <a:ext cx="1818747" cy="729144"/>
              </a:xfrm>
              <a:prstGeom prst="line">
                <a:avLst/>
              </a:prstGeom>
              <a:ln>
                <a:solidFill>
                  <a:srgbClr val="00009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7677609" y="3970587"/>
                <a:ext cx="643431" cy="775363"/>
              </a:xfrm>
              <a:prstGeom prst="rect">
                <a:avLst/>
              </a:prstGeom>
              <a:solidFill>
                <a:srgbClr val="FF0000"/>
              </a:solidFill>
              <a:ln>
                <a:solidFill>
                  <a:srgbClr val="F948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6" name="TextBox 55"/>
              <p:cNvSpPr txBox="1"/>
              <p:nvPr/>
            </p:nvSpPr>
            <p:spPr>
              <a:xfrm>
                <a:off x="3794760" y="4060150"/>
                <a:ext cx="1325880" cy="923330"/>
              </a:xfrm>
              <a:prstGeom prst="rect">
                <a:avLst/>
              </a:prstGeom>
              <a:noFill/>
            </p:spPr>
            <p:txBody>
              <a:bodyPr wrap="square" rtlCol="0">
                <a:spAutoFit/>
              </a:bodyPr>
              <a:lstStyle/>
              <a:p>
                <a:pPr algn="ctr"/>
                <a:r>
                  <a:rPr lang="en-US" sz="1800" dirty="0"/>
                  <a:t>Above thresh. early</a:t>
                </a:r>
              </a:p>
            </p:txBody>
          </p:sp>
          <p:sp>
            <p:nvSpPr>
              <p:cNvPr id="58" name="TextBox 57"/>
              <p:cNvSpPr txBox="1"/>
              <p:nvPr/>
            </p:nvSpPr>
            <p:spPr>
              <a:xfrm>
                <a:off x="5059664" y="4060150"/>
                <a:ext cx="1066816" cy="923330"/>
              </a:xfrm>
              <a:prstGeom prst="rect">
                <a:avLst/>
              </a:prstGeom>
              <a:noFill/>
            </p:spPr>
            <p:txBody>
              <a:bodyPr wrap="square" rtlCol="0">
                <a:spAutoFit/>
              </a:bodyPr>
              <a:lstStyle/>
              <a:p>
                <a:pPr algn="ctr"/>
                <a:r>
                  <a:rPr lang="en-US" sz="1800" dirty="0"/>
                  <a:t>Above thresh. late</a:t>
                </a:r>
              </a:p>
            </p:txBody>
          </p:sp>
          <p:sp>
            <p:nvSpPr>
              <p:cNvPr id="60" name="TextBox 59"/>
              <p:cNvSpPr txBox="1"/>
              <p:nvPr/>
            </p:nvSpPr>
            <p:spPr>
              <a:xfrm>
                <a:off x="8183880" y="4151590"/>
                <a:ext cx="914400" cy="369332"/>
              </a:xfrm>
              <a:prstGeom prst="rect">
                <a:avLst/>
              </a:prstGeom>
              <a:noFill/>
            </p:spPr>
            <p:txBody>
              <a:bodyPr wrap="square" rtlCol="0">
                <a:spAutoFit/>
              </a:bodyPr>
              <a:lstStyle/>
              <a:p>
                <a:pPr algn="ctr"/>
                <a:r>
                  <a:rPr lang="en-US" sz="1800" dirty="0" err="1"/>
                  <a:t>calo</a:t>
                </a:r>
                <a:endParaRPr lang="en-US" sz="1800" dirty="0"/>
              </a:p>
            </p:txBody>
          </p:sp>
        </p:grpSp>
        <p:sp>
          <p:nvSpPr>
            <p:cNvPr id="48" name="TextBox 47"/>
            <p:cNvSpPr txBox="1"/>
            <p:nvPr/>
          </p:nvSpPr>
          <p:spPr>
            <a:xfrm>
              <a:off x="5029200" y="3063240"/>
              <a:ext cx="914400" cy="369332"/>
            </a:xfrm>
            <a:prstGeom prst="rect">
              <a:avLst/>
            </a:prstGeom>
            <a:noFill/>
          </p:spPr>
          <p:txBody>
            <a:bodyPr wrap="square" rtlCol="0">
              <a:spAutoFit/>
            </a:bodyPr>
            <a:lstStyle/>
            <a:p>
              <a:pPr algn="ctr"/>
              <a:r>
                <a:rPr lang="en-US" sz="1800" i="1" dirty="0">
                  <a:latin typeface="Symbol" charset="2"/>
                  <a:cs typeface="Symbol" charset="2"/>
                </a:rPr>
                <a:t>f</a:t>
              </a:r>
              <a:r>
                <a:rPr lang="en-US" sz="1800" i="1" baseline="-25000" dirty="0">
                  <a:latin typeface="Symbol" charset="2"/>
                  <a:cs typeface="Symbol" charset="2"/>
                </a:rPr>
                <a:t>2</a:t>
              </a:r>
              <a:endParaRPr lang="en-US" sz="1800" i="1" baseline="-25000" dirty="0"/>
            </a:p>
          </p:txBody>
        </p:sp>
        <p:sp>
          <p:nvSpPr>
            <p:cNvPr id="49" name="TextBox 48"/>
            <p:cNvSpPr txBox="1"/>
            <p:nvPr/>
          </p:nvSpPr>
          <p:spPr>
            <a:xfrm>
              <a:off x="3977640" y="3063240"/>
              <a:ext cx="914400" cy="369332"/>
            </a:xfrm>
            <a:prstGeom prst="rect">
              <a:avLst/>
            </a:prstGeom>
            <a:noFill/>
          </p:spPr>
          <p:txBody>
            <a:bodyPr wrap="square" rtlCol="0">
              <a:spAutoFit/>
            </a:bodyPr>
            <a:lstStyle/>
            <a:p>
              <a:pPr algn="ctr"/>
              <a:r>
                <a:rPr lang="en-US" sz="1800" i="1" dirty="0">
                  <a:latin typeface="Symbol" charset="2"/>
                  <a:cs typeface="Symbol" charset="2"/>
                </a:rPr>
                <a:t>f</a:t>
              </a:r>
              <a:r>
                <a:rPr lang="en-US" sz="1800" i="1" baseline="-25000" dirty="0">
                  <a:latin typeface="Symbol" charset="2"/>
                  <a:cs typeface="Symbol" charset="2"/>
                </a:rPr>
                <a:t>1</a:t>
              </a:r>
              <a:endParaRPr lang="en-US" sz="1800" i="1" baseline="-25000" dirty="0"/>
            </a:p>
          </p:txBody>
        </p:sp>
      </p:grpSp>
      <p:sp>
        <p:nvSpPr>
          <p:cNvPr id="50" name="TextBox 49"/>
          <p:cNvSpPr txBox="1"/>
          <p:nvPr/>
        </p:nvSpPr>
        <p:spPr>
          <a:xfrm>
            <a:off x="6583680" y="914400"/>
            <a:ext cx="914400" cy="369332"/>
          </a:xfrm>
          <a:prstGeom prst="rect">
            <a:avLst/>
          </a:prstGeom>
          <a:noFill/>
        </p:spPr>
        <p:txBody>
          <a:bodyPr wrap="square" rtlCol="0">
            <a:spAutoFit/>
          </a:bodyPr>
          <a:lstStyle/>
          <a:p>
            <a:pPr algn="ctr"/>
            <a:r>
              <a:rPr lang="en-US" sz="1800" i="1" dirty="0">
                <a:latin typeface="Symbol" charset="2"/>
                <a:cs typeface="Symbol" charset="2"/>
              </a:rPr>
              <a:t>f</a:t>
            </a:r>
            <a:r>
              <a:rPr lang="en-US" sz="1800" i="1" baseline="-25000" dirty="0">
                <a:latin typeface="Symbol" charset="2"/>
                <a:cs typeface="Symbol" charset="2"/>
              </a:rPr>
              <a:t>2</a:t>
            </a:r>
            <a:endParaRPr lang="en-US" sz="1800" i="1" baseline="-25000" dirty="0"/>
          </a:p>
        </p:txBody>
      </p:sp>
      <p:sp>
        <p:nvSpPr>
          <p:cNvPr id="6" name="Rectangle 5"/>
          <p:cNvSpPr/>
          <p:nvPr/>
        </p:nvSpPr>
        <p:spPr>
          <a:xfrm>
            <a:off x="2148840" y="4800600"/>
            <a:ext cx="1077539" cy="369332"/>
          </a:xfrm>
          <a:prstGeom prst="rect">
            <a:avLst/>
          </a:prstGeom>
          <a:noFill/>
          <a:ln w="38100" cmpd="sng">
            <a:solidFill>
              <a:srgbClr val="F94848"/>
            </a:solidFill>
          </a:ln>
        </p:spPr>
        <p:txBody>
          <a:bodyPr wrap="none">
            <a:spAutoFit/>
          </a:bodyPr>
          <a:lstStyle/>
          <a:p>
            <a:r>
              <a:rPr lang="en-US" sz="1800" i="1" dirty="0" err="1">
                <a:latin typeface="Symbol" charset="2"/>
                <a:cs typeface="Symbol" charset="2"/>
              </a:rPr>
              <a:t>Dw</a:t>
            </a:r>
            <a:r>
              <a:rPr lang="en-US" sz="1800" dirty="0">
                <a:cs typeface="Symbol" charset="2"/>
              </a:rPr>
              <a:t>  ~ </a:t>
            </a:r>
            <a:r>
              <a:rPr lang="en-US" sz="1800" i="1" dirty="0" err="1">
                <a:latin typeface="Symbol" charset="2"/>
                <a:cs typeface="Symbol" charset="2"/>
              </a:rPr>
              <a:t>Df</a:t>
            </a:r>
            <a:r>
              <a:rPr lang="en-US" sz="1800" i="1" dirty="0">
                <a:latin typeface="Symbol" charset="2"/>
                <a:cs typeface="Symbol" charset="2"/>
              </a:rPr>
              <a:t> </a:t>
            </a:r>
            <a:endParaRPr lang="en-US" sz="1800" dirty="0"/>
          </a:p>
        </p:txBody>
      </p:sp>
      <p:sp>
        <p:nvSpPr>
          <p:cNvPr id="9" name="Date Placeholder 8">
            <a:extLst>
              <a:ext uri="{FF2B5EF4-FFF2-40B4-BE49-F238E27FC236}">
                <a16:creationId xmlns:a16="http://schemas.microsoft.com/office/drawing/2014/main" id="{63AAFE80-098E-8042-BBFE-8538D0C6D58C}"/>
              </a:ext>
            </a:extLst>
          </p:cNvPr>
          <p:cNvSpPr>
            <a:spLocks noGrp="1"/>
          </p:cNvSpPr>
          <p:nvPr>
            <p:ph type="dt" sz="half" idx="10"/>
          </p:nvPr>
        </p:nvSpPr>
        <p:spPr>
          <a:xfrm>
            <a:off x="279401" y="6515100"/>
            <a:ext cx="1076325" cy="241300"/>
          </a:xfrm>
        </p:spPr>
        <p:txBody>
          <a:bodyPr/>
          <a:lstStyle/>
          <a:p>
            <a:pPr>
              <a:defRPr/>
            </a:pPr>
            <a:r>
              <a:rPr lang="en-US"/>
              <a:t>5/4/21</a:t>
            </a:r>
            <a:endParaRPr lang="en-US" dirty="0"/>
          </a:p>
        </p:txBody>
      </p:sp>
    </p:spTree>
    <p:extLst>
      <p:ext uri="{BB962C8B-B14F-4D97-AF65-F5344CB8AC3E}">
        <p14:creationId xmlns:p14="http://schemas.microsoft.com/office/powerpoint/2010/main" val="193093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dissolve">
                                      <p:cBhvr>
                                        <p:cTn id="7" dur="500"/>
                                        <p:tgtEl>
                                          <p:spTgt spid="8">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dissolve">
                                      <p:cBhvr>
                                        <p:cTn id="10" dur="500"/>
                                        <p:tgtEl>
                                          <p:spTgt spid="8">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dissolve">
                                      <p:cBhvr>
                                        <p:cTn id="2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450E9-00D6-8547-8B72-4C515D5CBC41}"/>
              </a:ext>
            </a:extLst>
          </p:cNvPr>
          <p:cNvSpPr>
            <a:spLocks noGrp="1"/>
          </p:cNvSpPr>
          <p:nvPr>
            <p:ph type="title"/>
          </p:nvPr>
        </p:nvSpPr>
        <p:spPr>
          <a:xfrm>
            <a:off x="228600" y="251752"/>
            <a:ext cx="8686800" cy="427877"/>
          </a:xfrm>
          <a:prstGeom prst="rect">
            <a:avLst/>
          </a:prstGeom>
        </p:spPr>
        <p:txBody>
          <a:bodyPr/>
          <a:lstStyle/>
          <a:p>
            <a:r>
              <a:rPr lang="en-US" dirty="0"/>
              <a:t>The g-factor</a:t>
            </a:r>
          </a:p>
        </p:txBody>
      </p:sp>
      <p:sp>
        <p:nvSpPr>
          <p:cNvPr id="4" name="Date Placeholder 3">
            <a:extLst>
              <a:ext uri="{FF2B5EF4-FFF2-40B4-BE49-F238E27FC236}">
                <a16:creationId xmlns:a16="http://schemas.microsoft.com/office/drawing/2014/main" id="{810BE224-8CE3-E244-92B2-7325DFC57CCF}"/>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69ABC6EA-E7D9-6947-BDE3-B6102B371646}"/>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1339E19F-B288-6440-87C3-2437F9797869}"/>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3</a:t>
            </a:fld>
            <a:endParaRPr lang="en-US" dirty="0"/>
          </a:p>
        </p:txBody>
      </p:sp>
      <p:sp>
        <p:nvSpPr>
          <p:cNvPr id="8" name="TextBox 7">
            <a:extLst>
              <a:ext uri="{FF2B5EF4-FFF2-40B4-BE49-F238E27FC236}">
                <a16:creationId xmlns:a16="http://schemas.microsoft.com/office/drawing/2014/main" id="{1BE3900D-7B72-E748-89E1-A1DAE4213325}"/>
              </a:ext>
            </a:extLst>
          </p:cNvPr>
          <p:cNvSpPr txBox="1"/>
          <p:nvPr/>
        </p:nvSpPr>
        <p:spPr>
          <a:xfrm>
            <a:off x="529011" y="891747"/>
            <a:ext cx="7827589" cy="923330"/>
          </a:xfrm>
          <a:prstGeom prst="rect">
            <a:avLst/>
          </a:prstGeom>
          <a:noFill/>
        </p:spPr>
        <p:txBody>
          <a:bodyPr wrap="square" rtlCol="0">
            <a:spAutoFit/>
          </a:bodyPr>
          <a:lstStyle/>
          <a:p>
            <a:pPr algn="ctr"/>
            <a:r>
              <a:rPr lang="en-US" sz="1800" dirty="0"/>
              <a:t>The g-factor relates a particle’s magnetic moment to its intrinsic spin in units of the Bohr Magnetron</a:t>
            </a:r>
          </a:p>
          <a:p>
            <a:pPr algn="ctr"/>
            <a:endParaRPr lang="en-US" sz="18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9ED76E7-DC7E-AE4B-B870-3EF71AA7CDD0}"/>
                  </a:ext>
                </a:extLst>
              </p:cNvPr>
              <p:cNvSpPr txBox="1"/>
              <p:nvPr/>
            </p:nvSpPr>
            <p:spPr>
              <a:xfrm>
                <a:off x="3380695" y="1699754"/>
                <a:ext cx="1953305" cy="644857"/>
              </a:xfrm>
              <a:prstGeom prst="rect">
                <a:avLst/>
              </a:prstGeom>
              <a:noFill/>
            </p:spPr>
            <p:txBody>
              <a:bodyPr wrap="square" lIns="0" tIns="0" rIns="0" bIns="0" rtlCol="0">
                <a:spAutoFit/>
              </a:bodyPr>
              <a:lstStyle/>
              <a:p>
                <a14:m>
                  <m:oMath xmlns:m="http://schemas.openxmlformats.org/officeDocument/2006/math">
                    <m:acc>
                      <m:accPr>
                        <m:chr m:val="⃑"/>
                        <m:ctrlPr>
                          <a:rPr lang="en-US" sz="2800" i="1" smtClean="0">
                            <a:latin typeface="Cambria Math" panose="02040503050406030204" pitchFamily="18" charset="0"/>
                          </a:rPr>
                        </m:ctrlPr>
                      </m:accPr>
                      <m:e>
                        <m:r>
                          <a:rPr lang="en-US" sz="2800" i="1" smtClean="0">
                            <a:latin typeface="Cambria Math" panose="02040503050406030204" pitchFamily="18" charset="0"/>
                            <a:ea typeface="Cambria Math" panose="02040503050406030204" pitchFamily="18" charset="0"/>
                          </a:rPr>
                          <m:t>𝜇</m:t>
                        </m:r>
                      </m:e>
                    </m:acc>
                    <m:r>
                      <a:rPr lang="en-US" sz="2800" b="0" i="1" smtClean="0">
                        <a:latin typeface="Cambria Math" panose="02040503050406030204" pitchFamily="18" charset="0"/>
                      </a:rPr>
                      <m:t>=</m:t>
                    </m:r>
                    <m:r>
                      <a:rPr lang="en-US" sz="2800" b="0" i="1" smtClean="0">
                        <a:latin typeface="Cambria Math" panose="02040503050406030204" pitchFamily="18" charset="0"/>
                      </a:rPr>
                      <m:t>𝑔</m:t>
                    </m:r>
                    <m:d>
                      <m:dPr>
                        <m:ctrlPr>
                          <a:rPr lang="en-US" sz="2800" b="0" i="1" smtClean="0">
                            <a:latin typeface="Cambria Math" panose="02040503050406030204" pitchFamily="18" charset="0"/>
                          </a:rPr>
                        </m:ctrlPr>
                      </m:dPr>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𝑒</m:t>
                            </m:r>
                            <m:r>
                              <a:rPr lang="en-US" sz="2800" b="0" i="1" smtClean="0">
                                <a:latin typeface="Cambria Math" panose="02040503050406030204" pitchFamily="18" charset="0"/>
                                <a:ea typeface="Cambria Math" panose="02040503050406030204" pitchFamily="18" charset="0"/>
                              </a:rPr>
                              <m:t>ℏ</m:t>
                            </m:r>
                          </m:num>
                          <m:den>
                            <m:r>
                              <a:rPr lang="en-US" sz="2800" b="0" i="1" smtClean="0">
                                <a:latin typeface="Cambria Math" panose="02040503050406030204" pitchFamily="18" charset="0"/>
                              </a:rPr>
                              <m:t>2</m:t>
                            </m:r>
                            <m:r>
                              <a:rPr lang="en-US" sz="2800" b="0" i="1" smtClean="0">
                                <a:latin typeface="Cambria Math" panose="02040503050406030204" pitchFamily="18" charset="0"/>
                              </a:rPr>
                              <m:t>𝑚</m:t>
                            </m:r>
                          </m:den>
                        </m:f>
                      </m:e>
                    </m:d>
                  </m:oMath>
                </a14:m>
                <a:r>
                  <a:rPr lang="en-US" sz="2800" dirty="0"/>
                  <a:t> </a:t>
                </a:r>
                <a14:m>
                  <m:oMath xmlns:m="http://schemas.openxmlformats.org/officeDocument/2006/math">
                    <m:acc>
                      <m:accPr>
                        <m:chr m:val="⃑"/>
                        <m:ctrlPr>
                          <a:rPr lang="en-US" sz="2800" i="1">
                            <a:latin typeface="Cambria Math" panose="02040503050406030204" pitchFamily="18" charset="0"/>
                          </a:rPr>
                        </m:ctrlPr>
                      </m:accPr>
                      <m:e>
                        <m:r>
                          <a:rPr lang="en-US" sz="2800" b="0" i="1" smtClean="0">
                            <a:latin typeface="Cambria Math" panose="02040503050406030204" pitchFamily="18" charset="0"/>
                          </a:rPr>
                          <m:t>𝑠</m:t>
                        </m:r>
                      </m:e>
                    </m:acc>
                  </m:oMath>
                </a14:m>
                <a:endParaRPr lang="en-US" sz="2800" dirty="0"/>
              </a:p>
            </p:txBody>
          </p:sp>
        </mc:Choice>
        <mc:Fallback xmlns="">
          <p:sp>
            <p:nvSpPr>
              <p:cNvPr id="9" name="TextBox 8">
                <a:extLst>
                  <a:ext uri="{FF2B5EF4-FFF2-40B4-BE49-F238E27FC236}">
                    <a16:creationId xmlns:a16="http://schemas.microsoft.com/office/drawing/2014/main" id="{B9ED76E7-DC7E-AE4B-B870-3EF71AA7CDD0}"/>
                  </a:ext>
                </a:extLst>
              </p:cNvPr>
              <p:cNvSpPr txBox="1">
                <a:spLocks noRot="1" noChangeAspect="1" noMove="1" noResize="1" noEditPoints="1" noAdjustHandles="1" noChangeArrowheads="1" noChangeShapeType="1" noTextEdit="1"/>
              </p:cNvSpPr>
              <p:nvPr/>
            </p:nvSpPr>
            <p:spPr>
              <a:xfrm>
                <a:off x="3380695" y="1699754"/>
                <a:ext cx="1953305" cy="644857"/>
              </a:xfrm>
              <a:prstGeom prst="rect">
                <a:avLst/>
              </a:prstGeom>
              <a:blipFill>
                <a:blip r:embed="rId2"/>
                <a:stretch>
                  <a:fillRect l="-6452" r="-3226" b="-961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36E041C2-336C-9F4E-AE34-BCC85BE98DBF}"/>
              </a:ext>
            </a:extLst>
          </p:cNvPr>
          <p:cNvSpPr txBox="1"/>
          <p:nvPr/>
        </p:nvSpPr>
        <p:spPr>
          <a:xfrm>
            <a:off x="658205" y="5626243"/>
            <a:ext cx="7827589" cy="646331"/>
          </a:xfrm>
          <a:prstGeom prst="rect">
            <a:avLst/>
          </a:prstGeom>
          <a:noFill/>
        </p:spPr>
        <p:txBody>
          <a:bodyPr wrap="square" rtlCol="0">
            <a:spAutoFit/>
          </a:bodyPr>
          <a:lstStyle/>
          <a:p>
            <a:pPr algn="ctr"/>
            <a:r>
              <a:rPr lang="en-US" sz="1800" dirty="0"/>
              <a:t>The classical or non-relativistic quantum mechanics prediction is </a:t>
            </a:r>
            <a:r>
              <a:rPr lang="en-US" sz="1800" i="1" dirty="0"/>
              <a:t>g=1</a:t>
            </a:r>
          </a:p>
          <a:p>
            <a:pPr algn="ctr"/>
            <a:endParaRPr lang="en-US" sz="1800" dirty="0"/>
          </a:p>
        </p:txBody>
      </p:sp>
      <p:grpSp>
        <p:nvGrpSpPr>
          <p:cNvPr id="30" name="Group 29">
            <a:extLst>
              <a:ext uri="{FF2B5EF4-FFF2-40B4-BE49-F238E27FC236}">
                <a16:creationId xmlns:a16="http://schemas.microsoft.com/office/drawing/2014/main" id="{A6310119-37CF-CB4B-948D-B32F7A66F4E7}"/>
              </a:ext>
            </a:extLst>
          </p:cNvPr>
          <p:cNvGrpSpPr/>
          <p:nvPr/>
        </p:nvGrpSpPr>
        <p:grpSpPr>
          <a:xfrm>
            <a:off x="272256" y="2805579"/>
            <a:ext cx="8666194" cy="2531591"/>
            <a:chOff x="-7144" y="2780179"/>
            <a:chExt cx="8666194" cy="2531591"/>
          </a:xfrm>
        </p:grpSpPr>
        <p:sp>
          <p:nvSpPr>
            <p:cNvPr id="11" name="TextBox 10">
              <a:extLst>
                <a:ext uri="{FF2B5EF4-FFF2-40B4-BE49-F238E27FC236}">
                  <a16:creationId xmlns:a16="http://schemas.microsoft.com/office/drawing/2014/main" id="{7DE1BAC9-5300-FF41-9740-FD034459F912}"/>
                </a:ext>
              </a:extLst>
            </p:cNvPr>
            <p:cNvSpPr txBox="1"/>
            <p:nvPr/>
          </p:nvSpPr>
          <p:spPr>
            <a:xfrm>
              <a:off x="-7144" y="2780179"/>
              <a:ext cx="4205895" cy="646331"/>
            </a:xfrm>
            <a:prstGeom prst="rect">
              <a:avLst/>
            </a:prstGeom>
            <a:noFill/>
          </p:spPr>
          <p:txBody>
            <a:bodyPr wrap="square" rtlCol="0">
              <a:spAutoFit/>
            </a:bodyPr>
            <a:lstStyle/>
            <a:p>
              <a:pPr algn="ctr"/>
              <a:r>
                <a:rPr lang="en-US" sz="1800" dirty="0"/>
                <a:t>For a simple classical system:</a:t>
              </a:r>
            </a:p>
            <a:p>
              <a:pPr algn="ctr"/>
              <a:endParaRPr lang="en-US" sz="1800" dirty="0"/>
            </a:p>
          </p:txBody>
        </p:sp>
        <p:grpSp>
          <p:nvGrpSpPr>
            <p:cNvPr id="12" name="Group 11">
              <a:extLst>
                <a:ext uri="{FF2B5EF4-FFF2-40B4-BE49-F238E27FC236}">
                  <a16:creationId xmlns:a16="http://schemas.microsoft.com/office/drawing/2014/main" id="{C2F1B964-0BF9-314F-A286-097403F04C73}"/>
                </a:ext>
              </a:extLst>
            </p:cNvPr>
            <p:cNvGrpSpPr/>
            <p:nvPr/>
          </p:nvGrpSpPr>
          <p:grpSpPr>
            <a:xfrm>
              <a:off x="1028700" y="3292475"/>
              <a:ext cx="2192338" cy="1841500"/>
              <a:chOff x="3632200" y="1527175"/>
              <a:chExt cx="2192338" cy="1841500"/>
            </a:xfrm>
          </p:grpSpPr>
          <p:sp>
            <p:nvSpPr>
              <p:cNvPr id="13" name="Line 9">
                <a:extLst>
                  <a:ext uri="{FF2B5EF4-FFF2-40B4-BE49-F238E27FC236}">
                    <a16:creationId xmlns:a16="http://schemas.microsoft.com/office/drawing/2014/main" id="{D41CB1D1-D32C-D140-AED8-61A95E1D5B0E}"/>
                  </a:ext>
                </a:extLst>
              </p:cNvPr>
              <p:cNvSpPr>
                <a:spLocks noChangeShapeType="1"/>
              </p:cNvSpPr>
              <p:nvPr/>
            </p:nvSpPr>
            <p:spPr bwMode="auto">
              <a:xfrm flipV="1">
                <a:off x="4572000" y="1527175"/>
                <a:ext cx="0" cy="1841500"/>
              </a:xfrm>
              <a:prstGeom prst="line">
                <a:avLst/>
              </a:prstGeom>
              <a:noFill/>
              <a:ln w="28575">
                <a:solidFill>
                  <a:srgbClr val="000000"/>
                </a:solidFill>
                <a:round/>
                <a:headEnd/>
                <a:tailEnd type="triangle" w="med" len="med"/>
              </a:ln>
              <a:effectLst/>
            </p:spPr>
            <p:txBody>
              <a:bodyPr/>
              <a:lstStyle/>
              <a:p>
                <a:endParaRPr lang="en-US"/>
              </a:p>
            </p:txBody>
          </p:sp>
          <p:sp>
            <p:nvSpPr>
              <p:cNvPr id="14" name="Oval 10">
                <a:extLst>
                  <a:ext uri="{FF2B5EF4-FFF2-40B4-BE49-F238E27FC236}">
                    <a16:creationId xmlns:a16="http://schemas.microsoft.com/office/drawing/2014/main" id="{D49FAA4C-07A2-C944-BD90-A9521AA5D7DC}"/>
                  </a:ext>
                </a:extLst>
              </p:cNvPr>
              <p:cNvSpPr>
                <a:spLocks noChangeArrowheads="1"/>
              </p:cNvSpPr>
              <p:nvPr/>
            </p:nvSpPr>
            <p:spPr bwMode="auto">
              <a:xfrm>
                <a:off x="3632200" y="2441575"/>
                <a:ext cx="1841500" cy="538163"/>
              </a:xfrm>
              <a:prstGeom prst="ellipse">
                <a:avLst/>
              </a:prstGeom>
              <a:noFill/>
              <a:ln w="38100">
                <a:solidFill>
                  <a:srgbClr val="FF3300"/>
                </a:solidFill>
                <a:prstDash val="dash"/>
                <a:round/>
                <a:headEnd/>
                <a:tailEnd/>
              </a:ln>
              <a:effectLst/>
            </p:spPr>
            <p:txBody>
              <a:bodyPr wrap="none" anchor="ctr"/>
              <a:lstStyle/>
              <a:p>
                <a:endParaRPr lang="en-US"/>
              </a:p>
            </p:txBody>
          </p:sp>
          <p:sp>
            <p:nvSpPr>
              <p:cNvPr id="15" name="Oval 11">
                <a:extLst>
                  <a:ext uri="{FF2B5EF4-FFF2-40B4-BE49-F238E27FC236}">
                    <a16:creationId xmlns:a16="http://schemas.microsoft.com/office/drawing/2014/main" id="{B5D9E258-3359-C74E-BB94-E80122E9190E}"/>
                  </a:ext>
                </a:extLst>
              </p:cNvPr>
              <p:cNvSpPr>
                <a:spLocks noChangeArrowheads="1"/>
              </p:cNvSpPr>
              <p:nvPr/>
            </p:nvSpPr>
            <p:spPr bwMode="auto">
              <a:xfrm>
                <a:off x="4948238" y="2768600"/>
                <a:ext cx="325437" cy="300038"/>
              </a:xfrm>
              <a:prstGeom prst="ellipse">
                <a:avLst/>
              </a:prstGeom>
              <a:solidFill>
                <a:srgbClr val="3366FF"/>
              </a:solidFill>
              <a:ln w="9525">
                <a:solidFill>
                  <a:schemeClr val="tx1"/>
                </a:solidFill>
                <a:round/>
                <a:headEnd/>
                <a:tailEnd/>
              </a:ln>
              <a:effectLst/>
            </p:spPr>
            <p:txBody>
              <a:bodyPr wrap="none" anchor="ctr"/>
              <a:lstStyle/>
              <a:p>
                <a:endParaRPr lang="en-US"/>
              </a:p>
            </p:txBody>
          </p:sp>
          <p:sp>
            <p:nvSpPr>
              <p:cNvPr id="16" name="Line 12">
                <a:extLst>
                  <a:ext uri="{FF2B5EF4-FFF2-40B4-BE49-F238E27FC236}">
                    <a16:creationId xmlns:a16="http://schemas.microsoft.com/office/drawing/2014/main" id="{51294AF8-7014-EF47-B1FD-05B771BACB93}"/>
                  </a:ext>
                </a:extLst>
              </p:cNvPr>
              <p:cNvSpPr>
                <a:spLocks noChangeShapeType="1"/>
              </p:cNvSpPr>
              <p:nvPr/>
            </p:nvSpPr>
            <p:spPr bwMode="auto">
              <a:xfrm flipV="1">
                <a:off x="5273675" y="2543175"/>
                <a:ext cx="550863" cy="338138"/>
              </a:xfrm>
              <a:prstGeom prst="line">
                <a:avLst/>
              </a:prstGeom>
              <a:noFill/>
              <a:ln w="28575">
                <a:solidFill>
                  <a:srgbClr val="404040"/>
                </a:solidFill>
                <a:round/>
                <a:headEnd/>
                <a:tailEnd type="arrow" w="med" len="med"/>
              </a:ln>
              <a:effectLst/>
            </p:spPr>
            <p:txBody>
              <a:bodyPr/>
              <a:lstStyle/>
              <a:p>
                <a:endParaRPr lang="en-US"/>
              </a:p>
            </p:txBody>
          </p:sp>
          <p:sp>
            <p:nvSpPr>
              <p:cNvPr id="17" name="Line 13">
                <a:extLst>
                  <a:ext uri="{FF2B5EF4-FFF2-40B4-BE49-F238E27FC236}">
                    <a16:creationId xmlns:a16="http://schemas.microsoft.com/office/drawing/2014/main" id="{BF2CB429-D401-784B-A9C8-88903474430F}"/>
                  </a:ext>
                </a:extLst>
              </p:cNvPr>
              <p:cNvSpPr>
                <a:spLocks noChangeShapeType="1"/>
              </p:cNvSpPr>
              <p:nvPr/>
            </p:nvSpPr>
            <p:spPr bwMode="auto">
              <a:xfrm>
                <a:off x="4575175" y="2708275"/>
                <a:ext cx="525463" cy="200025"/>
              </a:xfrm>
              <a:prstGeom prst="line">
                <a:avLst/>
              </a:prstGeom>
              <a:noFill/>
              <a:ln w="28575">
                <a:solidFill>
                  <a:srgbClr val="404040"/>
                </a:solidFill>
                <a:round/>
                <a:headEnd/>
                <a:tailEnd type="arrow" w="med" len="med"/>
              </a:ln>
              <a:effectLst/>
            </p:spPr>
            <p:txBody>
              <a:bodyPr/>
              <a:lstStyle/>
              <a:p>
                <a:endParaRPr lang="en-US"/>
              </a:p>
            </p:txBody>
          </p:sp>
          <p:sp>
            <p:nvSpPr>
              <p:cNvPr id="18" name="Rectangle 14">
                <a:extLst>
                  <a:ext uri="{FF2B5EF4-FFF2-40B4-BE49-F238E27FC236}">
                    <a16:creationId xmlns:a16="http://schemas.microsoft.com/office/drawing/2014/main" id="{60DA216B-33A9-4F4D-A2DB-CDFD047B27C0}"/>
                  </a:ext>
                </a:extLst>
              </p:cNvPr>
              <p:cNvSpPr>
                <a:spLocks noChangeArrowheads="1"/>
              </p:cNvSpPr>
              <p:nvPr/>
            </p:nvSpPr>
            <p:spPr bwMode="auto">
              <a:xfrm>
                <a:off x="4727575" y="3001963"/>
                <a:ext cx="839788" cy="363537"/>
              </a:xfrm>
              <a:prstGeom prst="rect">
                <a:avLst/>
              </a:prstGeom>
              <a:noFill/>
              <a:ln w="12700">
                <a:noFill/>
                <a:miter lim="800000"/>
                <a:headEnd/>
                <a:tailEnd/>
              </a:ln>
              <a:effectLst/>
            </p:spPr>
            <p:txBody>
              <a:bodyPr lIns="90488" tIns="44450" rIns="90488" bIns="44450">
                <a:spAutoFit/>
              </a:bodyPr>
              <a:lstStyle/>
              <a:p>
                <a:pPr algn="ctr"/>
                <a:r>
                  <a:rPr lang="en-US">
                    <a:solidFill>
                      <a:srgbClr val="000000"/>
                    </a:solidFill>
                  </a:rPr>
                  <a:t>m, q</a:t>
                </a:r>
              </a:p>
            </p:txBody>
          </p:sp>
          <p:sp>
            <p:nvSpPr>
              <p:cNvPr id="19" name="Rectangle 16">
                <a:extLst>
                  <a:ext uri="{FF2B5EF4-FFF2-40B4-BE49-F238E27FC236}">
                    <a16:creationId xmlns:a16="http://schemas.microsoft.com/office/drawing/2014/main" id="{BD4D299F-EAA7-5C44-ACF0-341AE3E0D1E8}"/>
                  </a:ext>
                </a:extLst>
              </p:cNvPr>
              <p:cNvSpPr>
                <a:spLocks noChangeArrowheads="1"/>
              </p:cNvSpPr>
              <p:nvPr/>
            </p:nvSpPr>
            <p:spPr bwMode="auto">
              <a:xfrm>
                <a:off x="4581525" y="2446338"/>
                <a:ext cx="552450" cy="363537"/>
              </a:xfrm>
              <a:prstGeom prst="rect">
                <a:avLst/>
              </a:prstGeom>
              <a:noFill/>
              <a:ln w="12700">
                <a:noFill/>
                <a:miter lim="800000"/>
                <a:headEnd/>
                <a:tailEnd/>
              </a:ln>
              <a:effectLst/>
            </p:spPr>
            <p:txBody>
              <a:bodyPr lIns="90488" tIns="44450" rIns="90488" bIns="44450">
                <a:spAutoFit/>
              </a:bodyPr>
              <a:lstStyle/>
              <a:p>
                <a:pPr algn="ctr"/>
                <a:r>
                  <a:rPr lang="en-US">
                    <a:solidFill>
                      <a:srgbClr val="000000"/>
                    </a:solidFill>
                  </a:rPr>
                  <a:t>r</a:t>
                </a:r>
              </a:p>
            </p:txBody>
          </p:sp>
        </p:grpSp>
        <p:sp>
          <p:nvSpPr>
            <p:cNvPr id="20" name="TextBox 19">
              <a:extLst>
                <a:ext uri="{FF2B5EF4-FFF2-40B4-BE49-F238E27FC236}">
                  <a16:creationId xmlns:a16="http://schemas.microsoft.com/office/drawing/2014/main" id="{B473CB5D-C9DD-394A-978B-BF2BF732BC50}"/>
                </a:ext>
              </a:extLst>
            </p:cNvPr>
            <p:cNvSpPr txBox="1"/>
            <p:nvPr/>
          </p:nvSpPr>
          <p:spPr>
            <a:xfrm>
              <a:off x="3057134" y="2801872"/>
              <a:ext cx="3207333" cy="646331"/>
            </a:xfrm>
            <a:prstGeom prst="rect">
              <a:avLst/>
            </a:prstGeom>
            <a:noFill/>
          </p:spPr>
          <p:txBody>
            <a:bodyPr wrap="square" rtlCol="0">
              <a:spAutoFit/>
            </a:bodyPr>
            <a:lstStyle/>
            <a:p>
              <a:pPr algn="ctr"/>
              <a:r>
                <a:rPr lang="en-US" sz="1800" dirty="0"/>
                <a:t>Magnetic moment:</a:t>
              </a:r>
            </a:p>
            <a:p>
              <a:pPr algn="ctr"/>
              <a:endParaRPr lang="en-US" sz="1800"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C83DA04-D4CF-C54F-9629-49D3BA17D05B}"/>
                    </a:ext>
                  </a:extLst>
                </p:cNvPr>
                <p:cNvSpPr txBox="1"/>
                <p:nvPr/>
              </p:nvSpPr>
              <p:spPr>
                <a:xfrm>
                  <a:off x="3848051" y="3399949"/>
                  <a:ext cx="1953305"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𝜇</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𝐼𝐴</m:t>
                        </m:r>
                      </m:oMath>
                    </m:oMathPara>
                  </a14:m>
                  <a:endParaRPr lang="en-US" sz="1800" b="0" dirty="0">
                    <a:ea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8C83DA04-D4CF-C54F-9629-49D3BA17D05B}"/>
                    </a:ext>
                  </a:extLst>
                </p:cNvPr>
                <p:cNvSpPr txBox="1">
                  <a:spLocks noRot="1" noChangeAspect="1" noMove="1" noResize="1" noEditPoints="1" noAdjustHandles="1" noChangeArrowheads="1" noChangeShapeType="1" noTextEdit="1"/>
                </p:cNvSpPr>
                <p:nvPr/>
              </p:nvSpPr>
              <p:spPr>
                <a:xfrm>
                  <a:off x="3848051" y="3399949"/>
                  <a:ext cx="1953305" cy="276999"/>
                </a:xfrm>
                <a:prstGeom prst="rect">
                  <a:avLst/>
                </a:prstGeom>
                <a:blipFill>
                  <a:blip r:embed="rId3"/>
                  <a:stretch>
                    <a:fillRect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47CDBA0-6833-7F40-B2BE-664A891BF691}"/>
                    </a:ext>
                  </a:extLst>
                </p:cNvPr>
                <p:cNvSpPr txBox="1"/>
                <p:nvPr/>
              </p:nvSpPr>
              <p:spPr>
                <a:xfrm>
                  <a:off x="2963863" y="3851851"/>
                  <a:ext cx="3632247" cy="4748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𝐼</m:t>
                        </m:r>
                        <m:r>
                          <a:rPr lang="en-US" sz="1800" b="0" i="1" smtClean="0">
                            <a:latin typeface="Cambria Math" panose="02040503050406030204" pitchFamily="18" charset="0"/>
                            <a:ea typeface="Cambria Math" panose="02040503050406030204" pitchFamily="18" charset="0"/>
                          </a:rPr>
                          <m:t>= </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𝑞𝑣</m:t>
                            </m:r>
                          </m:num>
                          <m:den>
                            <m:r>
                              <a:rPr lang="en-US" sz="1800" b="0" i="1" smtClean="0">
                                <a:latin typeface="Cambria Math" panose="02040503050406030204" pitchFamily="18" charset="0"/>
                                <a:ea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𝑚𝑟</m:t>
                            </m:r>
                          </m:den>
                        </m:f>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𝐴</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𝜋</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𝑟</m:t>
                            </m:r>
                          </m:e>
                          <m:sup>
                            <m:r>
                              <a:rPr lang="en-US" sz="1800" b="0" i="1" smtClean="0">
                                <a:latin typeface="Cambria Math" panose="02040503050406030204" pitchFamily="18" charset="0"/>
                                <a:ea typeface="Cambria Math" panose="02040503050406030204" pitchFamily="18" charset="0"/>
                              </a:rPr>
                              <m:t>2</m:t>
                            </m:r>
                          </m:sup>
                        </m:sSup>
                      </m:oMath>
                    </m:oMathPara>
                  </a14:m>
                  <a:endParaRPr lang="en-US" sz="1800" b="0" dirty="0">
                    <a:ea typeface="Cambria Math" panose="02040503050406030204" pitchFamily="18" charset="0"/>
                  </a:endParaRPr>
                </a:p>
              </p:txBody>
            </p:sp>
          </mc:Choice>
          <mc:Fallback xmlns="">
            <p:sp>
              <p:nvSpPr>
                <p:cNvPr id="22" name="TextBox 21">
                  <a:extLst>
                    <a:ext uri="{FF2B5EF4-FFF2-40B4-BE49-F238E27FC236}">
                      <a16:creationId xmlns:a16="http://schemas.microsoft.com/office/drawing/2014/main" id="{A47CDBA0-6833-7F40-B2BE-664A891BF691}"/>
                    </a:ext>
                  </a:extLst>
                </p:cNvPr>
                <p:cNvSpPr txBox="1">
                  <a:spLocks noRot="1" noChangeAspect="1" noMove="1" noResize="1" noEditPoints="1" noAdjustHandles="1" noChangeArrowheads="1" noChangeShapeType="1" noTextEdit="1"/>
                </p:cNvSpPr>
                <p:nvPr/>
              </p:nvSpPr>
              <p:spPr>
                <a:xfrm>
                  <a:off x="2963863" y="3851851"/>
                  <a:ext cx="3632247" cy="474810"/>
                </a:xfrm>
                <a:prstGeom prst="rect">
                  <a:avLst/>
                </a:prstGeom>
                <a:blipFill>
                  <a:blip r:embed="rId4"/>
                  <a:stretch>
                    <a:fillRect t="-2632"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A51B5F0-3AB0-EE4F-8CA6-D0128678D47D}"/>
                    </a:ext>
                  </a:extLst>
                </p:cNvPr>
                <p:cNvSpPr txBox="1"/>
                <p:nvPr/>
              </p:nvSpPr>
              <p:spPr>
                <a:xfrm>
                  <a:off x="3848050" y="4527237"/>
                  <a:ext cx="1953305"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𝜇</m:t>
                        </m:r>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1</m:t>
                            </m:r>
                          </m:num>
                          <m:den>
                            <m:r>
                              <a:rPr lang="en-US" sz="1800" b="0" i="1" smtClean="0">
                                <a:latin typeface="Cambria Math" panose="02040503050406030204" pitchFamily="18" charset="0"/>
                                <a:ea typeface="Cambria Math" panose="02040503050406030204" pitchFamily="18" charset="0"/>
                              </a:rPr>
                              <m:t>2</m:t>
                            </m:r>
                          </m:den>
                        </m:f>
                        <m:r>
                          <a:rPr lang="en-US" sz="1800" b="0" i="1" smtClean="0">
                            <a:latin typeface="Cambria Math" panose="02040503050406030204" pitchFamily="18" charset="0"/>
                            <a:ea typeface="Cambria Math" panose="02040503050406030204" pitchFamily="18" charset="0"/>
                          </a:rPr>
                          <m:t>𝑞𝑣𝑟</m:t>
                        </m:r>
                      </m:oMath>
                    </m:oMathPara>
                  </a14:m>
                  <a:endParaRPr lang="en-US" sz="1800" b="0" dirty="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8A51B5F0-3AB0-EE4F-8CA6-D0128678D47D}"/>
                    </a:ext>
                  </a:extLst>
                </p:cNvPr>
                <p:cNvSpPr txBox="1">
                  <a:spLocks noRot="1" noChangeAspect="1" noMove="1" noResize="1" noEditPoints="1" noAdjustHandles="1" noChangeArrowheads="1" noChangeShapeType="1" noTextEdit="1"/>
                </p:cNvSpPr>
                <p:nvPr/>
              </p:nvSpPr>
              <p:spPr>
                <a:xfrm>
                  <a:off x="3848050" y="4527237"/>
                  <a:ext cx="1953305" cy="518604"/>
                </a:xfrm>
                <a:prstGeom prst="rect">
                  <a:avLst/>
                </a:prstGeom>
                <a:blipFill>
                  <a:blip r:embed="rId5"/>
                  <a:stretch>
                    <a:fillRect t="-4762" b="-11905"/>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D1011304-0FBF-A34A-B24A-CE8EE76EB705}"/>
                </a:ext>
              </a:extLst>
            </p:cNvPr>
            <p:cNvSpPr txBox="1"/>
            <p:nvPr/>
          </p:nvSpPr>
          <p:spPr>
            <a:xfrm>
              <a:off x="5451717" y="2816362"/>
              <a:ext cx="3207333" cy="646331"/>
            </a:xfrm>
            <a:prstGeom prst="rect">
              <a:avLst/>
            </a:prstGeom>
            <a:noFill/>
          </p:spPr>
          <p:txBody>
            <a:bodyPr wrap="square" rtlCol="0">
              <a:spAutoFit/>
            </a:bodyPr>
            <a:lstStyle/>
            <a:p>
              <a:pPr algn="ctr"/>
              <a:r>
                <a:rPr lang="en-US" sz="1800" dirty="0"/>
                <a:t>Angular momentum:</a:t>
              </a:r>
            </a:p>
            <a:p>
              <a:pPr algn="ctr"/>
              <a:endParaRPr lang="en-US" sz="1800"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F77AB71-03F6-3A49-8A55-267B48C930D8}"/>
                    </a:ext>
                  </a:extLst>
                </p:cNvPr>
                <p:cNvSpPr txBox="1"/>
                <p:nvPr/>
              </p:nvSpPr>
              <p:spPr>
                <a:xfrm>
                  <a:off x="5914828" y="3358807"/>
                  <a:ext cx="1953305"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𝐿</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𝑟𝑚𝑣</m:t>
                        </m:r>
                      </m:oMath>
                    </m:oMathPara>
                  </a14:m>
                  <a:endParaRPr lang="en-US" sz="1800" b="0" dirty="0">
                    <a:ea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2F77AB71-03F6-3A49-8A55-267B48C930D8}"/>
                    </a:ext>
                  </a:extLst>
                </p:cNvPr>
                <p:cNvSpPr txBox="1">
                  <a:spLocks noRot="1" noChangeAspect="1" noMove="1" noResize="1" noEditPoints="1" noAdjustHandles="1" noChangeArrowheads="1" noChangeShapeType="1" noTextEdit="1"/>
                </p:cNvSpPr>
                <p:nvPr/>
              </p:nvSpPr>
              <p:spPr>
                <a:xfrm>
                  <a:off x="5914828" y="3358807"/>
                  <a:ext cx="1953305" cy="276999"/>
                </a:xfrm>
                <a:prstGeom prst="rect">
                  <a:avLst/>
                </a:prstGeom>
                <a:blipFill>
                  <a:blip r:embed="rId6"/>
                  <a:stretch>
                    <a:fillRect b="-4348"/>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B5EB51CD-43C2-A74C-BFDF-F4E09983EDCA}"/>
                </a:ext>
              </a:extLst>
            </p:cNvPr>
            <p:cNvSpPr txBox="1"/>
            <p:nvPr/>
          </p:nvSpPr>
          <p:spPr>
            <a:xfrm>
              <a:off x="4933367" y="3870680"/>
              <a:ext cx="3207333" cy="646331"/>
            </a:xfrm>
            <a:prstGeom prst="rect">
              <a:avLst/>
            </a:prstGeom>
            <a:noFill/>
          </p:spPr>
          <p:txBody>
            <a:bodyPr wrap="square" rtlCol="0">
              <a:spAutoFit/>
            </a:bodyPr>
            <a:lstStyle/>
            <a:p>
              <a:pPr algn="ctr"/>
              <a:r>
                <a:rPr lang="en-US" sz="1800" dirty="0"/>
                <a:t>Ratio:</a:t>
              </a:r>
            </a:p>
            <a:p>
              <a:pPr algn="ctr"/>
              <a:endParaRPr lang="en-US" sz="1800"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30D44B3-21E2-DB4C-95F2-15CF013D9021}"/>
                    </a:ext>
                  </a:extLst>
                </p:cNvPr>
                <p:cNvSpPr txBox="1"/>
                <p:nvPr/>
              </p:nvSpPr>
              <p:spPr>
                <a:xfrm>
                  <a:off x="6043272" y="4355328"/>
                  <a:ext cx="1953305" cy="4743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𝜇</m:t>
                            </m:r>
                          </m:num>
                          <m:den>
                            <m:r>
                              <a:rPr lang="en-US" sz="1800" b="0" i="1" smtClean="0">
                                <a:latin typeface="Cambria Math" panose="02040503050406030204" pitchFamily="18" charset="0"/>
                                <a:ea typeface="Cambria Math" panose="02040503050406030204" pitchFamily="18" charset="0"/>
                              </a:rPr>
                              <m:t>𝐿</m:t>
                            </m:r>
                          </m:den>
                        </m:f>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𝑞</m:t>
                            </m:r>
                          </m:num>
                          <m:den>
                            <m:r>
                              <a:rPr lang="en-US" sz="1800" b="0" i="1" smtClean="0">
                                <a:latin typeface="Cambria Math" panose="02040503050406030204" pitchFamily="18" charset="0"/>
                                <a:ea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𝑚</m:t>
                            </m:r>
                          </m:den>
                        </m:f>
                      </m:oMath>
                    </m:oMathPara>
                  </a14:m>
                  <a:endParaRPr lang="en-US" sz="1800" b="0" dirty="0">
                    <a:ea typeface="Cambria Math" panose="02040503050406030204" pitchFamily="18" charset="0"/>
                  </a:endParaRPr>
                </a:p>
              </p:txBody>
            </p:sp>
          </mc:Choice>
          <mc:Fallback xmlns="">
            <p:sp>
              <p:nvSpPr>
                <p:cNvPr id="27" name="TextBox 26">
                  <a:extLst>
                    <a:ext uri="{FF2B5EF4-FFF2-40B4-BE49-F238E27FC236}">
                      <a16:creationId xmlns:a16="http://schemas.microsoft.com/office/drawing/2014/main" id="{830D44B3-21E2-DB4C-95F2-15CF013D9021}"/>
                    </a:ext>
                  </a:extLst>
                </p:cNvPr>
                <p:cNvSpPr txBox="1">
                  <a:spLocks noRot="1" noChangeAspect="1" noMove="1" noResize="1" noEditPoints="1" noAdjustHandles="1" noChangeArrowheads="1" noChangeShapeType="1" noTextEdit="1"/>
                </p:cNvSpPr>
                <p:nvPr/>
              </p:nvSpPr>
              <p:spPr>
                <a:xfrm>
                  <a:off x="6043272" y="4355328"/>
                  <a:ext cx="1953305" cy="474361"/>
                </a:xfrm>
                <a:prstGeom prst="rect">
                  <a:avLst/>
                </a:prstGeom>
                <a:blipFill>
                  <a:blip r:embed="rId7"/>
                  <a:stretch>
                    <a:fillRect t="-2632"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884764A-3FBA-B346-BF73-83D80F0ECA80}"/>
                    </a:ext>
                  </a:extLst>
                </p:cNvPr>
                <p:cNvSpPr txBox="1"/>
                <p:nvPr/>
              </p:nvSpPr>
              <p:spPr>
                <a:xfrm>
                  <a:off x="6043272" y="5034771"/>
                  <a:ext cx="1953305"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𝑔</m:t>
                        </m:r>
                        <m:r>
                          <a:rPr lang="en-US" sz="1800" b="0" i="1" smtClean="0">
                            <a:latin typeface="Cambria Math" panose="02040503050406030204" pitchFamily="18" charset="0"/>
                            <a:ea typeface="Cambria Math" panose="02040503050406030204" pitchFamily="18" charset="0"/>
                          </a:rPr>
                          <m:t>=1</m:t>
                        </m:r>
                      </m:oMath>
                    </m:oMathPara>
                  </a14:m>
                  <a:endParaRPr lang="en-US" sz="1800" b="0" dirty="0">
                    <a:ea typeface="Cambria Math" panose="02040503050406030204" pitchFamily="18" charset="0"/>
                  </a:endParaRPr>
                </a:p>
              </p:txBody>
            </p:sp>
          </mc:Choice>
          <mc:Fallback xmlns="">
            <p:sp>
              <p:nvSpPr>
                <p:cNvPr id="29" name="TextBox 28">
                  <a:extLst>
                    <a:ext uri="{FF2B5EF4-FFF2-40B4-BE49-F238E27FC236}">
                      <a16:creationId xmlns:a16="http://schemas.microsoft.com/office/drawing/2014/main" id="{3884764A-3FBA-B346-BF73-83D80F0ECA80}"/>
                    </a:ext>
                  </a:extLst>
                </p:cNvPr>
                <p:cNvSpPr txBox="1">
                  <a:spLocks noRot="1" noChangeAspect="1" noMove="1" noResize="1" noEditPoints="1" noAdjustHandles="1" noChangeArrowheads="1" noChangeShapeType="1" noTextEdit="1"/>
                </p:cNvSpPr>
                <p:nvPr/>
              </p:nvSpPr>
              <p:spPr>
                <a:xfrm>
                  <a:off x="6043272" y="5034771"/>
                  <a:ext cx="1953305" cy="276999"/>
                </a:xfrm>
                <a:prstGeom prst="rect">
                  <a:avLst/>
                </a:prstGeom>
                <a:blipFill>
                  <a:blip r:embed="rId8"/>
                  <a:stretch>
                    <a:fillRect b="-26087"/>
                  </a:stretch>
                </a:blipFill>
              </p:spPr>
              <p:txBody>
                <a:bodyPr/>
                <a:lstStyle/>
                <a:p>
                  <a:r>
                    <a:rPr lang="en-US">
                      <a:noFill/>
                    </a:rPr>
                    <a:t> </a:t>
                  </a:r>
                </a:p>
              </p:txBody>
            </p:sp>
          </mc:Fallback>
        </mc:AlternateContent>
      </p:grpSp>
    </p:spTree>
    <p:extLst>
      <p:ext uri="{BB962C8B-B14F-4D97-AF65-F5344CB8AC3E}">
        <p14:creationId xmlns:p14="http://schemas.microsoft.com/office/powerpoint/2010/main" val="127154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3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E9CCE2-3CC8-6D47-9E8A-AC481D5757D8}"/>
              </a:ext>
            </a:extLst>
          </p:cNvPr>
          <p:cNvSpPr>
            <a:spLocks noGrp="1"/>
          </p:cNvSpPr>
          <p:nvPr>
            <p:ph type="title"/>
          </p:nvPr>
        </p:nvSpPr>
        <p:spPr>
          <a:xfrm>
            <a:off x="228600" y="251752"/>
            <a:ext cx="8686800" cy="427877"/>
          </a:xfrm>
          <a:prstGeom prst="rect">
            <a:avLst/>
          </a:prstGeom>
        </p:spPr>
        <p:txBody>
          <a:bodyPr/>
          <a:lstStyle/>
          <a:p>
            <a:r>
              <a:rPr lang="en-US" dirty="0"/>
              <a:t>Laser System</a:t>
            </a:r>
          </a:p>
        </p:txBody>
      </p:sp>
      <p:sp>
        <p:nvSpPr>
          <p:cNvPr id="4" name="Date Placeholder 3">
            <a:extLst>
              <a:ext uri="{FF2B5EF4-FFF2-40B4-BE49-F238E27FC236}">
                <a16:creationId xmlns:a16="http://schemas.microsoft.com/office/drawing/2014/main" id="{CC7AC256-8122-0444-B18F-BD2D62C07BD7}"/>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F9B00C40-0DC4-9549-8522-B408195C1D84}"/>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614ED122-E7E7-A049-BCA2-E1A020569D8A}"/>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30</a:t>
            </a:fld>
            <a:endParaRPr lang="en-US" dirty="0"/>
          </a:p>
        </p:txBody>
      </p:sp>
      <p:pic>
        <p:nvPicPr>
          <p:cNvPr id="7" name="Picture 6">
            <a:extLst>
              <a:ext uri="{FF2B5EF4-FFF2-40B4-BE49-F238E27FC236}">
                <a16:creationId xmlns:a16="http://schemas.microsoft.com/office/drawing/2014/main" id="{D426AC7E-C8CE-B04F-981E-1C8E15A59B4F}"/>
              </a:ext>
            </a:extLst>
          </p:cNvPr>
          <p:cNvPicPr>
            <a:picLocks noChangeAspect="1"/>
          </p:cNvPicPr>
          <p:nvPr/>
        </p:nvPicPr>
        <p:blipFill>
          <a:blip r:embed="rId2"/>
          <a:stretch>
            <a:fillRect/>
          </a:stretch>
        </p:blipFill>
        <p:spPr>
          <a:xfrm>
            <a:off x="228600" y="825219"/>
            <a:ext cx="4024423" cy="2682948"/>
          </a:xfrm>
          <a:prstGeom prst="rect">
            <a:avLst/>
          </a:prstGeom>
        </p:spPr>
      </p:pic>
      <p:pic>
        <p:nvPicPr>
          <p:cNvPr id="9" name="Picture 8">
            <a:extLst>
              <a:ext uri="{FF2B5EF4-FFF2-40B4-BE49-F238E27FC236}">
                <a16:creationId xmlns:a16="http://schemas.microsoft.com/office/drawing/2014/main" id="{7FD92B82-33FD-CA43-B17B-7E4EE6FA7D2D}"/>
              </a:ext>
            </a:extLst>
          </p:cNvPr>
          <p:cNvPicPr>
            <a:picLocks noChangeAspect="1"/>
          </p:cNvPicPr>
          <p:nvPr/>
        </p:nvPicPr>
        <p:blipFill>
          <a:blip r:embed="rId3"/>
          <a:stretch>
            <a:fillRect/>
          </a:stretch>
        </p:blipFill>
        <p:spPr>
          <a:xfrm>
            <a:off x="5003614" y="809773"/>
            <a:ext cx="3391791" cy="2250773"/>
          </a:xfrm>
          <a:prstGeom prst="rect">
            <a:avLst/>
          </a:prstGeom>
        </p:spPr>
      </p:pic>
      <p:pic>
        <p:nvPicPr>
          <p:cNvPr id="10" name="Picture 9">
            <a:extLst>
              <a:ext uri="{FF2B5EF4-FFF2-40B4-BE49-F238E27FC236}">
                <a16:creationId xmlns:a16="http://schemas.microsoft.com/office/drawing/2014/main" id="{A732AB6D-F980-8B41-AB75-ED2B00DF1C14}"/>
              </a:ext>
            </a:extLst>
          </p:cNvPr>
          <p:cNvPicPr>
            <a:picLocks noChangeAspect="1"/>
          </p:cNvPicPr>
          <p:nvPr/>
        </p:nvPicPr>
        <p:blipFill>
          <a:blip r:embed="rId4"/>
          <a:stretch>
            <a:fillRect/>
          </a:stretch>
        </p:blipFill>
        <p:spPr>
          <a:xfrm>
            <a:off x="5228886" y="3183820"/>
            <a:ext cx="3166519" cy="2270626"/>
          </a:xfrm>
          <a:prstGeom prst="rect">
            <a:avLst/>
          </a:prstGeom>
        </p:spPr>
      </p:pic>
      <p:sp>
        <p:nvSpPr>
          <p:cNvPr id="11" name="TextBox 10">
            <a:extLst>
              <a:ext uri="{FF2B5EF4-FFF2-40B4-BE49-F238E27FC236}">
                <a16:creationId xmlns:a16="http://schemas.microsoft.com/office/drawing/2014/main" id="{D715A5B5-1080-1C45-86A0-617452598B0C}"/>
              </a:ext>
            </a:extLst>
          </p:cNvPr>
          <p:cNvSpPr txBox="1"/>
          <p:nvPr/>
        </p:nvSpPr>
        <p:spPr>
          <a:xfrm>
            <a:off x="4328872" y="134010"/>
            <a:ext cx="4288817" cy="584775"/>
          </a:xfrm>
          <a:prstGeom prst="rect">
            <a:avLst/>
          </a:prstGeom>
          <a:noFill/>
        </p:spPr>
        <p:txBody>
          <a:bodyPr wrap="square" rtlCol="0">
            <a:spAutoFit/>
          </a:bodyPr>
          <a:lstStyle/>
          <a:p>
            <a:pPr algn="ctr"/>
            <a:r>
              <a:rPr lang="en-US" sz="1600" dirty="0"/>
              <a:t>Highly tunable, precise laser system sends pulses to all crystals</a:t>
            </a:r>
          </a:p>
        </p:txBody>
      </p:sp>
      <p:sp>
        <p:nvSpPr>
          <p:cNvPr id="12" name="TextBox 11">
            <a:extLst>
              <a:ext uri="{FF2B5EF4-FFF2-40B4-BE49-F238E27FC236}">
                <a16:creationId xmlns:a16="http://schemas.microsoft.com/office/drawing/2014/main" id="{EAC532D4-DB1B-BD43-B269-720F399DBC04}"/>
              </a:ext>
            </a:extLst>
          </p:cNvPr>
          <p:cNvSpPr txBox="1"/>
          <p:nvPr/>
        </p:nvSpPr>
        <p:spPr>
          <a:xfrm>
            <a:off x="5514402" y="933047"/>
            <a:ext cx="2778994" cy="338554"/>
          </a:xfrm>
          <a:prstGeom prst="rect">
            <a:avLst/>
          </a:prstGeom>
          <a:noFill/>
        </p:spPr>
        <p:txBody>
          <a:bodyPr wrap="square" rtlCol="0">
            <a:spAutoFit/>
          </a:bodyPr>
          <a:lstStyle/>
          <a:p>
            <a:pPr algn="ctr"/>
            <a:r>
              <a:rPr lang="en-US" sz="1600" dirty="0"/>
              <a:t>Recovery after beam splash</a:t>
            </a:r>
          </a:p>
        </p:txBody>
      </p:sp>
      <p:sp>
        <p:nvSpPr>
          <p:cNvPr id="13" name="TextBox 12">
            <a:extLst>
              <a:ext uri="{FF2B5EF4-FFF2-40B4-BE49-F238E27FC236}">
                <a16:creationId xmlns:a16="http://schemas.microsoft.com/office/drawing/2014/main" id="{BAFFB39E-7EF0-874A-8BFF-1DD49479FD45}"/>
              </a:ext>
            </a:extLst>
          </p:cNvPr>
          <p:cNvSpPr txBox="1"/>
          <p:nvPr/>
        </p:nvSpPr>
        <p:spPr>
          <a:xfrm>
            <a:off x="6077928" y="3023334"/>
            <a:ext cx="2109142" cy="584775"/>
          </a:xfrm>
          <a:prstGeom prst="rect">
            <a:avLst/>
          </a:prstGeom>
          <a:solidFill>
            <a:schemeClr val="bg1"/>
          </a:solidFill>
        </p:spPr>
        <p:txBody>
          <a:bodyPr wrap="square" rtlCol="0">
            <a:spAutoFit/>
          </a:bodyPr>
          <a:lstStyle/>
          <a:p>
            <a:pPr algn="ctr"/>
            <a:r>
              <a:rPr lang="en-US" sz="1600" dirty="0"/>
              <a:t>Recovery between two consecutive hits</a:t>
            </a:r>
          </a:p>
        </p:txBody>
      </p:sp>
      <p:grpSp>
        <p:nvGrpSpPr>
          <p:cNvPr id="2" name="Group 1">
            <a:extLst>
              <a:ext uri="{FF2B5EF4-FFF2-40B4-BE49-F238E27FC236}">
                <a16:creationId xmlns:a16="http://schemas.microsoft.com/office/drawing/2014/main" id="{CF0D5199-DD01-1643-9CB1-2E1A99AC1A45}"/>
              </a:ext>
            </a:extLst>
          </p:cNvPr>
          <p:cNvGrpSpPr/>
          <p:nvPr/>
        </p:nvGrpSpPr>
        <p:grpSpPr>
          <a:xfrm>
            <a:off x="119419" y="3653757"/>
            <a:ext cx="4250563" cy="2584666"/>
            <a:chOff x="119419" y="3653757"/>
            <a:chExt cx="4250563" cy="2584666"/>
          </a:xfrm>
        </p:grpSpPr>
        <p:pic>
          <p:nvPicPr>
            <p:cNvPr id="8" name="Picture 7">
              <a:extLst>
                <a:ext uri="{FF2B5EF4-FFF2-40B4-BE49-F238E27FC236}">
                  <a16:creationId xmlns:a16="http://schemas.microsoft.com/office/drawing/2014/main" id="{8378E4EB-7086-3F4E-AE58-0E68A4D05810}"/>
                </a:ext>
              </a:extLst>
            </p:cNvPr>
            <p:cNvPicPr>
              <a:picLocks noChangeAspect="1"/>
            </p:cNvPicPr>
            <p:nvPr/>
          </p:nvPicPr>
          <p:blipFill>
            <a:blip r:embed="rId5"/>
            <a:stretch>
              <a:fillRect/>
            </a:stretch>
          </p:blipFill>
          <p:spPr>
            <a:xfrm>
              <a:off x="119419" y="3653757"/>
              <a:ext cx="4250563" cy="2584666"/>
            </a:xfrm>
            <a:prstGeom prst="rect">
              <a:avLst/>
            </a:prstGeom>
          </p:spPr>
        </p:pic>
        <p:sp>
          <p:nvSpPr>
            <p:cNvPr id="14" name="TextBox 13">
              <a:extLst>
                <a:ext uri="{FF2B5EF4-FFF2-40B4-BE49-F238E27FC236}">
                  <a16:creationId xmlns:a16="http://schemas.microsoft.com/office/drawing/2014/main" id="{80ED9D93-DB8E-D147-9C09-80777E3621D5}"/>
                </a:ext>
              </a:extLst>
            </p:cNvPr>
            <p:cNvSpPr txBox="1"/>
            <p:nvPr/>
          </p:nvSpPr>
          <p:spPr>
            <a:xfrm>
              <a:off x="1412195" y="3876268"/>
              <a:ext cx="2109142" cy="584775"/>
            </a:xfrm>
            <a:prstGeom prst="rect">
              <a:avLst/>
            </a:prstGeom>
            <a:noFill/>
          </p:spPr>
          <p:txBody>
            <a:bodyPr wrap="square" rtlCol="0">
              <a:spAutoFit/>
            </a:bodyPr>
            <a:lstStyle/>
            <a:p>
              <a:pPr algn="ctr"/>
              <a:r>
                <a:rPr lang="en-US" sz="1600" dirty="0"/>
                <a:t>Templates tuned for each crystal</a:t>
              </a:r>
            </a:p>
          </p:txBody>
        </p:sp>
      </p:grpSp>
      <p:sp>
        <p:nvSpPr>
          <p:cNvPr id="15" name="TextBox 14">
            <a:extLst>
              <a:ext uri="{FF2B5EF4-FFF2-40B4-BE49-F238E27FC236}">
                <a16:creationId xmlns:a16="http://schemas.microsoft.com/office/drawing/2014/main" id="{34908A61-D282-7A4A-BF28-75F7942587D3}"/>
              </a:ext>
            </a:extLst>
          </p:cNvPr>
          <p:cNvSpPr txBox="1"/>
          <p:nvPr/>
        </p:nvSpPr>
        <p:spPr>
          <a:xfrm>
            <a:off x="5123655" y="5535697"/>
            <a:ext cx="3560487" cy="584775"/>
          </a:xfrm>
          <a:prstGeom prst="rect">
            <a:avLst/>
          </a:prstGeom>
          <a:noFill/>
        </p:spPr>
        <p:txBody>
          <a:bodyPr wrap="square" rtlCol="0">
            <a:spAutoFit/>
          </a:bodyPr>
          <a:lstStyle/>
          <a:p>
            <a:pPr algn="ctr"/>
            <a:r>
              <a:rPr lang="en-US" sz="1600" dirty="0"/>
              <a:t>Pileup and gain systematics reduced from 180 ppb at BNL to 41 ppb</a:t>
            </a:r>
          </a:p>
        </p:txBody>
      </p:sp>
    </p:spTree>
    <p:extLst>
      <p:ext uri="{BB962C8B-B14F-4D97-AF65-F5344CB8AC3E}">
        <p14:creationId xmlns:p14="http://schemas.microsoft.com/office/powerpoint/2010/main" val="241859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80063C-82B3-B746-B8E5-38BF50E7385F}"/>
              </a:ext>
            </a:extLst>
          </p:cNvPr>
          <p:cNvSpPr>
            <a:spLocks noGrp="1"/>
          </p:cNvSpPr>
          <p:nvPr>
            <p:ph type="title"/>
          </p:nvPr>
        </p:nvSpPr>
        <p:spPr>
          <a:xfrm>
            <a:off x="228600" y="251752"/>
            <a:ext cx="8686800" cy="427877"/>
          </a:xfrm>
          <a:prstGeom prst="rect">
            <a:avLst/>
          </a:prstGeom>
        </p:spPr>
        <p:txBody>
          <a:bodyPr/>
          <a:lstStyle/>
          <a:p>
            <a:r>
              <a:rPr lang="en-US" dirty="0"/>
              <a:t>Residual systematics from beam motion</a:t>
            </a:r>
          </a:p>
        </p:txBody>
      </p:sp>
      <p:sp>
        <p:nvSpPr>
          <p:cNvPr id="4" name="Date Placeholder 3">
            <a:extLst>
              <a:ext uri="{FF2B5EF4-FFF2-40B4-BE49-F238E27FC236}">
                <a16:creationId xmlns:a16="http://schemas.microsoft.com/office/drawing/2014/main" id="{7635954C-6F6D-4B49-80D7-3478574CFE7F}"/>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9B4DCB3E-C9CD-9A48-AB04-A362058BB8C5}"/>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4E42DCFD-5263-C449-86CF-7D65DE023CD0}"/>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31</a:t>
            </a:fld>
            <a:endParaRPr lang="en-US" dirty="0"/>
          </a:p>
        </p:txBody>
      </p:sp>
      <p:pic>
        <p:nvPicPr>
          <p:cNvPr id="7" name="Picture 6">
            <a:extLst>
              <a:ext uri="{FF2B5EF4-FFF2-40B4-BE49-F238E27FC236}">
                <a16:creationId xmlns:a16="http://schemas.microsoft.com/office/drawing/2014/main" id="{FB262A9F-ABE4-DE48-B1B3-86368CC2D090}"/>
              </a:ext>
            </a:extLst>
          </p:cNvPr>
          <p:cNvPicPr>
            <a:picLocks noChangeAspect="1"/>
          </p:cNvPicPr>
          <p:nvPr/>
        </p:nvPicPr>
        <p:blipFill>
          <a:blip r:embed="rId2"/>
          <a:stretch>
            <a:fillRect/>
          </a:stretch>
        </p:blipFill>
        <p:spPr>
          <a:xfrm>
            <a:off x="236788" y="679629"/>
            <a:ext cx="2888317" cy="2801232"/>
          </a:xfrm>
          <a:prstGeom prst="rect">
            <a:avLst/>
          </a:prstGeom>
        </p:spPr>
      </p:pic>
      <p:pic>
        <p:nvPicPr>
          <p:cNvPr id="9" name="Picture 8">
            <a:extLst>
              <a:ext uri="{FF2B5EF4-FFF2-40B4-BE49-F238E27FC236}">
                <a16:creationId xmlns:a16="http://schemas.microsoft.com/office/drawing/2014/main" id="{36887BD1-64F0-EC49-B6B3-62E03146450A}"/>
              </a:ext>
            </a:extLst>
          </p:cNvPr>
          <p:cNvPicPr>
            <a:picLocks noChangeAspect="1"/>
          </p:cNvPicPr>
          <p:nvPr/>
        </p:nvPicPr>
        <p:blipFill>
          <a:blip r:embed="rId3"/>
          <a:stretch>
            <a:fillRect/>
          </a:stretch>
        </p:blipFill>
        <p:spPr>
          <a:xfrm>
            <a:off x="185767" y="3603171"/>
            <a:ext cx="3671377" cy="2474856"/>
          </a:xfrm>
          <a:prstGeom prst="rect">
            <a:avLst/>
          </a:prstGeom>
        </p:spPr>
      </p:pic>
      <p:pic>
        <p:nvPicPr>
          <p:cNvPr id="10" name="Picture 9">
            <a:extLst>
              <a:ext uri="{FF2B5EF4-FFF2-40B4-BE49-F238E27FC236}">
                <a16:creationId xmlns:a16="http://schemas.microsoft.com/office/drawing/2014/main" id="{E0AF3DD7-FE59-E547-8A9C-F94DBABD407D}"/>
              </a:ext>
            </a:extLst>
          </p:cNvPr>
          <p:cNvPicPr>
            <a:picLocks noChangeAspect="1"/>
          </p:cNvPicPr>
          <p:nvPr/>
        </p:nvPicPr>
        <p:blipFill>
          <a:blip r:embed="rId4"/>
          <a:stretch>
            <a:fillRect/>
          </a:stretch>
        </p:blipFill>
        <p:spPr>
          <a:xfrm>
            <a:off x="3712916" y="3415149"/>
            <a:ext cx="3835017" cy="2850899"/>
          </a:xfrm>
          <a:prstGeom prst="rect">
            <a:avLst/>
          </a:prstGeom>
        </p:spPr>
      </p:pic>
      <p:sp>
        <p:nvSpPr>
          <p:cNvPr id="12" name="TextBox 11">
            <a:extLst>
              <a:ext uri="{FF2B5EF4-FFF2-40B4-BE49-F238E27FC236}">
                <a16:creationId xmlns:a16="http://schemas.microsoft.com/office/drawing/2014/main" id="{B6998E06-48CF-4242-A424-4A247A05FA24}"/>
              </a:ext>
            </a:extLst>
          </p:cNvPr>
          <p:cNvSpPr txBox="1"/>
          <p:nvPr/>
        </p:nvSpPr>
        <p:spPr>
          <a:xfrm>
            <a:off x="7535746" y="4178878"/>
            <a:ext cx="1273665" cy="1323439"/>
          </a:xfrm>
          <a:prstGeom prst="rect">
            <a:avLst/>
          </a:prstGeom>
          <a:noFill/>
        </p:spPr>
        <p:txBody>
          <a:bodyPr wrap="square" rtlCol="0">
            <a:spAutoFit/>
          </a:bodyPr>
          <a:lstStyle/>
          <a:p>
            <a:pPr algn="ctr"/>
            <a:r>
              <a:rPr lang="en-US" sz="1600" dirty="0"/>
              <a:t>So the beam is moving </a:t>
            </a:r>
          </a:p>
          <a:p>
            <a:pPr algn="ctr"/>
            <a:r>
              <a:rPr lang="en-US" sz="1600" dirty="0"/>
              <a:t>early-to-late </a:t>
            </a:r>
          </a:p>
          <a:p>
            <a:pPr algn="ctr"/>
            <a:r>
              <a:rPr lang="en-US" sz="1600" dirty="0"/>
              <a:t>in the fill</a:t>
            </a:r>
          </a:p>
          <a:p>
            <a:pPr algn="ctr"/>
            <a:endParaRPr lang="en-US" sz="1600" dirty="0"/>
          </a:p>
        </p:txBody>
      </p:sp>
      <p:grpSp>
        <p:nvGrpSpPr>
          <p:cNvPr id="2" name="Group 1">
            <a:extLst>
              <a:ext uri="{FF2B5EF4-FFF2-40B4-BE49-F238E27FC236}">
                <a16:creationId xmlns:a16="http://schemas.microsoft.com/office/drawing/2014/main" id="{18C2190D-3754-5D49-AD14-162E0E2BA7D8}"/>
              </a:ext>
            </a:extLst>
          </p:cNvPr>
          <p:cNvGrpSpPr/>
          <p:nvPr/>
        </p:nvGrpSpPr>
        <p:grpSpPr>
          <a:xfrm>
            <a:off x="2981545" y="818621"/>
            <a:ext cx="5827866" cy="2662240"/>
            <a:chOff x="2981545" y="818621"/>
            <a:chExt cx="5827866" cy="2662240"/>
          </a:xfrm>
        </p:grpSpPr>
        <p:pic>
          <p:nvPicPr>
            <p:cNvPr id="8" name="Picture 7">
              <a:extLst>
                <a:ext uri="{FF2B5EF4-FFF2-40B4-BE49-F238E27FC236}">
                  <a16:creationId xmlns:a16="http://schemas.microsoft.com/office/drawing/2014/main" id="{8603F190-F543-9D4A-8ED1-C381CE67AFB6}"/>
                </a:ext>
              </a:extLst>
            </p:cNvPr>
            <p:cNvPicPr>
              <a:picLocks noChangeAspect="1"/>
            </p:cNvPicPr>
            <p:nvPr/>
          </p:nvPicPr>
          <p:blipFill>
            <a:blip r:embed="rId5"/>
            <a:stretch>
              <a:fillRect/>
            </a:stretch>
          </p:blipFill>
          <p:spPr>
            <a:xfrm>
              <a:off x="5268730" y="897564"/>
              <a:ext cx="3540681" cy="2551253"/>
            </a:xfrm>
            <a:prstGeom prst="rect">
              <a:avLst/>
            </a:prstGeom>
          </p:spPr>
        </p:pic>
        <p:sp>
          <p:nvSpPr>
            <p:cNvPr id="11" name="TextBox 10">
              <a:extLst>
                <a:ext uri="{FF2B5EF4-FFF2-40B4-BE49-F238E27FC236}">
                  <a16:creationId xmlns:a16="http://schemas.microsoft.com/office/drawing/2014/main" id="{854AD557-50AA-3442-9052-872EE6FA0CF9}"/>
                </a:ext>
              </a:extLst>
            </p:cNvPr>
            <p:cNvSpPr txBox="1"/>
            <p:nvPr/>
          </p:nvSpPr>
          <p:spPr>
            <a:xfrm>
              <a:off x="2981546" y="2157422"/>
              <a:ext cx="2430743" cy="1323439"/>
            </a:xfrm>
            <a:prstGeom prst="rect">
              <a:avLst/>
            </a:prstGeom>
            <a:noFill/>
          </p:spPr>
          <p:txBody>
            <a:bodyPr wrap="square" rtlCol="0">
              <a:spAutoFit/>
            </a:bodyPr>
            <a:lstStyle/>
            <a:p>
              <a:pPr algn="ctr"/>
              <a:r>
                <a:rPr lang="en-US" sz="1600" dirty="0"/>
                <a:t>Towards the end of the run, a few HV feedthrough resistors broke, changing the RC time constant of the ramp</a:t>
              </a:r>
            </a:p>
          </p:txBody>
        </p:sp>
        <p:pic>
          <p:nvPicPr>
            <p:cNvPr id="13" name="Picture 12">
              <a:extLst>
                <a:ext uri="{FF2B5EF4-FFF2-40B4-BE49-F238E27FC236}">
                  <a16:creationId xmlns:a16="http://schemas.microsoft.com/office/drawing/2014/main" id="{13022B39-84E3-8E4C-850E-245DFF7578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3660039" y="140127"/>
              <a:ext cx="1073755" cy="2430743"/>
            </a:xfrm>
            <a:prstGeom prst="rect">
              <a:avLst/>
            </a:prstGeom>
          </p:spPr>
        </p:pic>
      </p:grpSp>
    </p:spTree>
    <p:extLst>
      <p:ext uri="{BB962C8B-B14F-4D97-AF65-F5344CB8AC3E}">
        <p14:creationId xmlns:p14="http://schemas.microsoft.com/office/powerpoint/2010/main" val="124736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E84554-6A0C-C246-83BB-B5077FCA9243}"/>
              </a:ext>
            </a:extLst>
          </p:cNvPr>
          <p:cNvSpPr>
            <a:spLocks noGrp="1"/>
          </p:cNvSpPr>
          <p:nvPr>
            <p:ph type="title"/>
          </p:nvPr>
        </p:nvSpPr>
        <p:spPr>
          <a:xfrm>
            <a:off x="228600" y="251752"/>
            <a:ext cx="8686800" cy="427877"/>
          </a:xfrm>
          <a:prstGeom prst="rect">
            <a:avLst/>
          </a:prstGeom>
        </p:spPr>
        <p:txBody>
          <a:bodyPr/>
          <a:lstStyle/>
          <a:p>
            <a:r>
              <a:rPr lang="en-US" dirty="0"/>
              <a:t>Phase coupling to acceptance</a:t>
            </a:r>
          </a:p>
        </p:txBody>
      </p:sp>
      <p:sp>
        <p:nvSpPr>
          <p:cNvPr id="4" name="Date Placeholder 3">
            <a:extLst>
              <a:ext uri="{FF2B5EF4-FFF2-40B4-BE49-F238E27FC236}">
                <a16:creationId xmlns:a16="http://schemas.microsoft.com/office/drawing/2014/main" id="{74AEDE3B-0C03-5C48-A355-2CED77B74DBB}"/>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FFC85C6B-720C-7147-9293-89BE28298959}"/>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01859DFF-0BBA-464C-B691-E6DB45929A6A}"/>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32</a:t>
            </a:fld>
            <a:endParaRPr lang="en-US" dirty="0"/>
          </a:p>
        </p:txBody>
      </p:sp>
      <p:grpSp>
        <p:nvGrpSpPr>
          <p:cNvPr id="7" name="Group 6">
            <a:extLst>
              <a:ext uri="{FF2B5EF4-FFF2-40B4-BE49-F238E27FC236}">
                <a16:creationId xmlns:a16="http://schemas.microsoft.com/office/drawing/2014/main" id="{4E771400-2CC6-904F-81C5-0040CC642F63}"/>
              </a:ext>
            </a:extLst>
          </p:cNvPr>
          <p:cNvGrpSpPr/>
          <p:nvPr/>
        </p:nvGrpSpPr>
        <p:grpSpPr>
          <a:xfrm>
            <a:off x="3845700" y="880665"/>
            <a:ext cx="4963711" cy="1979576"/>
            <a:chOff x="4728170" y="1896110"/>
            <a:chExt cx="4629038" cy="1846105"/>
          </a:xfrm>
        </p:grpSpPr>
        <p:pic>
          <p:nvPicPr>
            <p:cNvPr id="8" name="Picture 7" descr="Chart, line chart&#10;&#10;Description automatically generated">
              <a:extLst>
                <a:ext uri="{FF2B5EF4-FFF2-40B4-BE49-F238E27FC236}">
                  <a16:creationId xmlns:a16="http://schemas.microsoft.com/office/drawing/2014/main" id="{2C8F45C4-E555-C14C-8C76-BDADCC1AA9F8}"/>
                </a:ext>
              </a:extLst>
            </p:cNvPr>
            <p:cNvPicPr>
              <a:picLocks noChangeAspect="1"/>
            </p:cNvPicPr>
            <p:nvPr/>
          </p:nvPicPr>
          <p:blipFill>
            <a:blip r:embed="rId3"/>
            <a:stretch>
              <a:fillRect/>
            </a:stretch>
          </p:blipFill>
          <p:spPr>
            <a:xfrm>
              <a:off x="4728170" y="1896110"/>
              <a:ext cx="4629038" cy="1846104"/>
            </a:xfrm>
            <a:prstGeom prst="rect">
              <a:avLst/>
            </a:prstGeom>
          </p:spPr>
        </p:pic>
        <p:sp>
          <p:nvSpPr>
            <p:cNvPr id="9" name="Rectangle 8">
              <a:extLst>
                <a:ext uri="{FF2B5EF4-FFF2-40B4-BE49-F238E27FC236}">
                  <a16:creationId xmlns:a16="http://schemas.microsoft.com/office/drawing/2014/main" id="{D10FAF4E-0989-E94B-A814-58D32E0C5A81}"/>
                </a:ext>
              </a:extLst>
            </p:cNvPr>
            <p:cNvSpPr/>
            <p:nvPr/>
          </p:nvSpPr>
          <p:spPr>
            <a:xfrm>
              <a:off x="8565503" y="1896110"/>
              <a:ext cx="791705" cy="18461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aphicFrame>
        <p:nvGraphicFramePr>
          <p:cNvPr id="10" name="Object 9">
            <a:extLst>
              <a:ext uri="{FF2B5EF4-FFF2-40B4-BE49-F238E27FC236}">
                <a16:creationId xmlns:a16="http://schemas.microsoft.com/office/drawing/2014/main" id="{0AEDBBA3-57A6-FC43-8463-DA663735137B}"/>
              </a:ext>
            </a:extLst>
          </p:cNvPr>
          <p:cNvGraphicFramePr>
            <a:graphicFrameLocks noChangeAspect="1"/>
          </p:cNvGraphicFramePr>
          <p:nvPr>
            <p:extLst>
              <p:ext uri="{D42A27DB-BD31-4B8C-83A1-F6EECF244321}">
                <p14:modId xmlns:p14="http://schemas.microsoft.com/office/powerpoint/2010/main" val="2719826385"/>
              </p:ext>
            </p:extLst>
          </p:nvPr>
        </p:nvGraphicFramePr>
        <p:xfrm>
          <a:off x="1018385" y="747903"/>
          <a:ext cx="1539861" cy="434996"/>
        </p:xfrm>
        <a:graphic>
          <a:graphicData uri="http://schemas.openxmlformats.org/presentationml/2006/ole">
            <mc:AlternateContent xmlns:mc="http://schemas.openxmlformats.org/markup-compatibility/2006">
              <mc:Choice xmlns:v="urn:schemas-microsoft-com:vml" Requires="v">
                <p:oleObj spid="_x0000_s21541" name="Equation" r:id="rId4" imgW="762000" imgH="215900" progId="Equation.3">
                  <p:embed/>
                </p:oleObj>
              </mc:Choice>
              <mc:Fallback>
                <p:oleObj name="Equation" r:id="rId4" imgW="762000" imgH="215900" progId="Equation.3">
                  <p:embed/>
                  <p:pic>
                    <p:nvPicPr>
                      <p:cNvPr id="7" name="Object 6"/>
                      <p:cNvPicPr/>
                      <p:nvPr/>
                    </p:nvPicPr>
                    <p:blipFill>
                      <a:blip r:embed="rId5"/>
                      <a:stretch>
                        <a:fillRect/>
                      </a:stretch>
                    </p:blipFill>
                    <p:spPr>
                      <a:xfrm>
                        <a:off x="1018385" y="747903"/>
                        <a:ext cx="1539861" cy="434996"/>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948E66E0-31D0-1145-8F6D-79A0156FF62A}"/>
              </a:ext>
            </a:extLst>
          </p:cNvPr>
          <p:cNvSpPr txBox="1"/>
          <p:nvPr/>
        </p:nvSpPr>
        <p:spPr>
          <a:xfrm>
            <a:off x="334589" y="1285677"/>
            <a:ext cx="3106737" cy="584775"/>
          </a:xfrm>
          <a:prstGeom prst="rect">
            <a:avLst/>
          </a:prstGeom>
          <a:noFill/>
        </p:spPr>
        <p:txBody>
          <a:bodyPr wrap="square" rtlCol="0">
            <a:spAutoFit/>
          </a:bodyPr>
          <a:lstStyle/>
          <a:p>
            <a:pPr algn="ctr"/>
            <a:r>
              <a:rPr lang="en-US" sz="1600" dirty="0"/>
              <a:t>Phase between the muon spin and momentum</a:t>
            </a:r>
          </a:p>
        </p:txBody>
      </p:sp>
      <p:sp>
        <p:nvSpPr>
          <p:cNvPr id="12" name="TextBox 11">
            <a:extLst>
              <a:ext uri="{FF2B5EF4-FFF2-40B4-BE49-F238E27FC236}">
                <a16:creationId xmlns:a16="http://schemas.microsoft.com/office/drawing/2014/main" id="{F105D132-DEB5-EF40-8D8A-8DEB304AF9BD}"/>
              </a:ext>
            </a:extLst>
          </p:cNvPr>
          <p:cNvSpPr txBox="1"/>
          <p:nvPr/>
        </p:nvSpPr>
        <p:spPr>
          <a:xfrm>
            <a:off x="49181" y="1932455"/>
            <a:ext cx="3478267" cy="584775"/>
          </a:xfrm>
          <a:prstGeom prst="rect">
            <a:avLst/>
          </a:prstGeom>
          <a:noFill/>
        </p:spPr>
        <p:txBody>
          <a:bodyPr wrap="square" rtlCol="0">
            <a:spAutoFit/>
          </a:bodyPr>
          <a:lstStyle/>
          <a:p>
            <a:pPr algn="ctr"/>
            <a:r>
              <a:rPr lang="en-US" sz="1600" dirty="0"/>
              <a:t>Phase advance between decay time and detection time due to path length</a:t>
            </a:r>
          </a:p>
        </p:txBody>
      </p:sp>
      <p:sp>
        <p:nvSpPr>
          <p:cNvPr id="13" name="TextBox 12">
            <a:extLst>
              <a:ext uri="{FF2B5EF4-FFF2-40B4-BE49-F238E27FC236}">
                <a16:creationId xmlns:a16="http://schemas.microsoft.com/office/drawing/2014/main" id="{6B5E0AE1-D8A1-0742-8B31-961EED625EA4}"/>
              </a:ext>
            </a:extLst>
          </p:cNvPr>
          <p:cNvSpPr txBox="1"/>
          <p:nvPr/>
        </p:nvSpPr>
        <p:spPr>
          <a:xfrm>
            <a:off x="208307" y="2614295"/>
            <a:ext cx="3478267" cy="584775"/>
          </a:xfrm>
          <a:prstGeom prst="rect">
            <a:avLst/>
          </a:prstGeom>
          <a:noFill/>
        </p:spPr>
        <p:txBody>
          <a:bodyPr wrap="square" rtlCol="0">
            <a:spAutoFit/>
          </a:bodyPr>
          <a:lstStyle/>
          <a:p>
            <a:pPr algn="ctr"/>
            <a:r>
              <a:rPr lang="en-US" sz="1600" dirty="0"/>
              <a:t>If the beam is moving, this phase advance is changing</a:t>
            </a:r>
          </a:p>
        </p:txBody>
      </p:sp>
      <p:grpSp>
        <p:nvGrpSpPr>
          <p:cNvPr id="23" name="Group 22">
            <a:extLst>
              <a:ext uri="{FF2B5EF4-FFF2-40B4-BE49-F238E27FC236}">
                <a16:creationId xmlns:a16="http://schemas.microsoft.com/office/drawing/2014/main" id="{546B0777-A741-0043-B260-476572C4C913}"/>
              </a:ext>
            </a:extLst>
          </p:cNvPr>
          <p:cNvGrpSpPr/>
          <p:nvPr/>
        </p:nvGrpSpPr>
        <p:grpSpPr>
          <a:xfrm>
            <a:off x="3276349" y="5499534"/>
            <a:ext cx="5108590" cy="756297"/>
            <a:chOff x="3276349" y="5499534"/>
            <a:chExt cx="5108590" cy="756297"/>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8643900-7D49-8841-B01A-C1C93BBC006D}"/>
                    </a:ext>
                  </a:extLst>
                </p:cNvPr>
                <p:cNvSpPr txBox="1"/>
                <p:nvPr/>
              </p:nvSpPr>
              <p:spPr>
                <a:xfrm>
                  <a:off x="5334296" y="5499534"/>
                  <a:ext cx="3050643" cy="756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𝑎</m:t>
                                </m:r>
                              </m:sub>
                            </m:sSub>
                          </m:num>
                          <m:den>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𝑎</m:t>
                                </m:r>
                              </m:sub>
                            </m:sSub>
                          </m:den>
                        </m:f>
                        <m:r>
                          <a:rPr lang="en-US" b="0" i="1" smtClean="0">
                            <a:latin typeface="Cambria Math" panose="02040503050406030204" pitchFamily="18" charset="0"/>
                          </a:rPr>
                          <m:t>=−164</m:t>
                        </m:r>
                        <m:r>
                          <a:rPr lang="en-US" b="0" i="1" smtClean="0">
                            <a:latin typeface="Cambria Math" panose="02040503050406030204" pitchFamily="18" charset="0"/>
                            <a:ea typeface="Cambria Math" panose="02040503050406030204" pitchFamily="18" charset="0"/>
                          </a:rPr>
                          <m:t>±80 </m:t>
                        </m:r>
                        <m:r>
                          <a:rPr lang="en-US" b="0" i="1" smtClean="0">
                            <a:latin typeface="Cambria Math" panose="02040503050406030204" pitchFamily="18" charset="0"/>
                            <a:ea typeface="Cambria Math" panose="02040503050406030204" pitchFamily="18" charset="0"/>
                          </a:rPr>
                          <m:t>𝑝𝑝𝑏</m:t>
                        </m:r>
                      </m:oMath>
                    </m:oMathPara>
                  </a14:m>
                  <a:endParaRPr lang="en-US" dirty="0"/>
                </a:p>
              </p:txBody>
            </p:sp>
          </mc:Choice>
          <mc:Fallback xmlns="">
            <p:sp>
              <p:nvSpPr>
                <p:cNvPr id="17" name="TextBox 16">
                  <a:extLst>
                    <a:ext uri="{FF2B5EF4-FFF2-40B4-BE49-F238E27FC236}">
                      <a16:creationId xmlns:a16="http://schemas.microsoft.com/office/drawing/2014/main" id="{18643900-7D49-8841-B01A-C1C93BBC006D}"/>
                    </a:ext>
                  </a:extLst>
                </p:cNvPr>
                <p:cNvSpPr txBox="1">
                  <a:spLocks noRot="1" noChangeAspect="1" noMove="1" noResize="1" noEditPoints="1" noAdjustHandles="1" noChangeArrowheads="1" noChangeShapeType="1" noTextEdit="1"/>
                </p:cNvSpPr>
                <p:nvPr/>
              </p:nvSpPr>
              <p:spPr>
                <a:xfrm>
                  <a:off x="5334296" y="5499534"/>
                  <a:ext cx="3050643" cy="756297"/>
                </a:xfrm>
                <a:prstGeom prst="rect">
                  <a:avLst/>
                </a:prstGeom>
                <a:blipFill>
                  <a:blip r:embed="rId6"/>
                  <a:stretch>
                    <a:fillRect l="-2083" r="-3333" b="-6557"/>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2BAFAC79-94C7-A745-A671-F6C4937B5BD8}"/>
                </a:ext>
              </a:extLst>
            </p:cNvPr>
            <p:cNvSpPr txBox="1"/>
            <p:nvPr/>
          </p:nvSpPr>
          <p:spPr>
            <a:xfrm>
              <a:off x="3276349" y="5780619"/>
              <a:ext cx="1952045" cy="338554"/>
            </a:xfrm>
            <a:prstGeom prst="rect">
              <a:avLst/>
            </a:prstGeom>
            <a:noFill/>
          </p:spPr>
          <p:txBody>
            <a:bodyPr wrap="square" rtlCol="0">
              <a:spAutoFit/>
            </a:bodyPr>
            <a:lstStyle/>
            <a:p>
              <a:pPr algn="ctr"/>
              <a:r>
                <a:rPr lang="en-US" sz="1600" dirty="0"/>
                <a:t>For final run period:</a:t>
              </a:r>
            </a:p>
          </p:txBody>
        </p:sp>
      </p:grpSp>
      <p:grpSp>
        <p:nvGrpSpPr>
          <p:cNvPr id="2" name="Group 1">
            <a:extLst>
              <a:ext uri="{FF2B5EF4-FFF2-40B4-BE49-F238E27FC236}">
                <a16:creationId xmlns:a16="http://schemas.microsoft.com/office/drawing/2014/main" id="{3B46B59F-06C9-4445-8C4C-93C34B834445}"/>
              </a:ext>
            </a:extLst>
          </p:cNvPr>
          <p:cNvGrpSpPr/>
          <p:nvPr/>
        </p:nvGrpSpPr>
        <p:grpSpPr>
          <a:xfrm>
            <a:off x="0" y="3403671"/>
            <a:ext cx="3654237" cy="2930702"/>
            <a:chOff x="0" y="3403671"/>
            <a:chExt cx="3654237" cy="2930702"/>
          </a:xfrm>
        </p:grpSpPr>
        <p:pic>
          <p:nvPicPr>
            <p:cNvPr id="14" name="Picture 13">
              <a:extLst>
                <a:ext uri="{FF2B5EF4-FFF2-40B4-BE49-F238E27FC236}">
                  <a16:creationId xmlns:a16="http://schemas.microsoft.com/office/drawing/2014/main" id="{61B75BD5-2010-794A-BF99-5AA5FE328240}"/>
                </a:ext>
              </a:extLst>
            </p:cNvPr>
            <p:cNvPicPr>
              <a:picLocks noChangeAspect="1"/>
            </p:cNvPicPr>
            <p:nvPr/>
          </p:nvPicPr>
          <p:blipFill>
            <a:blip r:embed="rId7"/>
            <a:stretch>
              <a:fillRect/>
            </a:stretch>
          </p:blipFill>
          <p:spPr>
            <a:xfrm>
              <a:off x="121677" y="3403671"/>
              <a:ext cx="3532560" cy="2401445"/>
            </a:xfrm>
            <a:prstGeom prst="rect">
              <a:avLst/>
            </a:prstGeom>
          </p:spPr>
        </p:pic>
        <p:sp>
          <p:nvSpPr>
            <p:cNvPr id="19" name="TextBox 18">
              <a:extLst>
                <a:ext uri="{FF2B5EF4-FFF2-40B4-BE49-F238E27FC236}">
                  <a16:creationId xmlns:a16="http://schemas.microsoft.com/office/drawing/2014/main" id="{75F9EF6D-F0C2-F541-AA15-FFE01D5B1338}"/>
                </a:ext>
              </a:extLst>
            </p:cNvPr>
            <p:cNvSpPr txBox="1"/>
            <p:nvPr/>
          </p:nvSpPr>
          <p:spPr>
            <a:xfrm>
              <a:off x="0" y="5749598"/>
              <a:ext cx="3050643" cy="584775"/>
            </a:xfrm>
            <a:prstGeom prst="rect">
              <a:avLst/>
            </a:prstGeom>
            <a:noFill/>
          </p:spPr>
          <p:txBody>
            <a:bodyPr wrap="square" rtlCol="0">
              <a:spAutoFit/>
            </a:bodyPr>
            <a:lstStyle/>
            <a:p>
              <a:pPr algn="ctr"/>
              <a:r>
                <a:rPr lang="en-US" sz="1600" dirty="0"/>
                <a:t>Phase at calorimeter depending on muon decay point</a:t>
              </a:r>
            </a:p>
          </p:txBody>
        </p:sp>
      </p:grpSp>
      <p:grpSp>
        <p:nvGrpSpPr>
          <p:cNvPr id="22" name="Group 21">
            <a:extLst>
              <a:ext uri="{FF2B5EF4-FFF2-40B4-BE49-F238E27FC236}">
                <a16:creationId xmlns:a16="http://schemas.microsoft.com/office/drawing/2014/main" id="{6DA15553-CC6E-2340-ADBC-00293B36DBFD}"/>
              </a:ext>
            </a:extLst>
          </p:cNvPr>
          <p:cNvGrpSpPr/>
          <p:nvPr/>
        </p:nvGrpSpPr>
        <p:grpSpPr>
          <a:xfrm>
            <a:off x="3441326" y="3186822"/>
            <a:ext cx="5575254" cy="2356406"/>
            <a:chOff x="3441326" y="3186822"/>
            <a:chExt cx="5575254" cy="2356406"/>
          </a:xfrm>
        </p:grpSpPr>
        <p:pic>
          <p:nvPicPr>
            <p:cNvPr id="15" name="Picture 14">
              <a:extLst>
                <a:ext uri="{FF2B5EF4-FFF2-40B4-BE49-F238E27FC236}">
                  <a16:creationId xmlns:a16="http://schemas.microsoft.com/office/drawing/2014/main" id="{29F056AC-60CE-C849-8205-A93F820E7040}"/>
                </a:ext>
              </a:extLst>
            </p:cNvPr>
            <p:cNvPicPr>
              <a:picLocks noChangeAspect="1"/>
            </p:cNvPicPr>
            <p:nvPr/>
          </p:nvPicPr>
          <p:blipFill>
            <a:blip r:embed="rId8"/>
            <a:stretch>
              <a:fillRect/>
            </a:stretch>
          </p:blipFill>
          <p:spPr>
            <a:xfrm>
              <a:off x="3441326" y="3563653"/>
              <a:ext cx="2839615" cy="1979575"/>
            </a:xfrm>
            <a:prstGeom prst="rect">
              <a:avLst/>
            </a:prstGeom>
          </p:spPr>
        </p:pic>
        <p:pic>
          <p:nvPicPr>
            <p:cNvPr id="16" name="Picture 15">
              <a:extLst>
                <a:ext uri="{FF2B5EF4-FFF2-40B4-BE49-F238E27FC236}">
                  <a16:creationId xmlns:a16="http://schemas.microsoft.com/office/drawing/2014/main" id="{4ABF9C80-31BD-1344-9123-D4AF4762D105}"/>
                </a:ext>
              </a:extLst>
            </p:cNvPr>
            <p:cNvPicPr>
              <a:picLocks noChangeAspect="1"/>
            </p:cNvPicPr>
            <p:nvPr/>
          </p:nvPicPr>
          <p:blipFill>
            <a:blip r:embed="rId9"/>
            <a:stretch>
              <a:fillRect/>
            </a:stretch>
          </p:blipFill>
          <p:spPr>
            <a:xfrm>
              <a:off x="6237574" y="3529619"/>
              <a:ext cx="2677826" cy="1979576"/>
            </a:xfrm>
            <a:prstGeom prst="rect">
              <a:avLst/>
            </a:prstGeom>
          </p:spPr>
        </p:pic>
        <p:sp>
          <p:nvSpPr>
            <p:cNvPr id="20" name="TextBox 19">
              <a:extLst>
                <a:ext uri="{FF2B5EF4-FFF2-40B4-BE49-F238E27FC236}">
                  <a16:creationId xmlns:a16="http://schemas.microsoft.com/office/drawing/2014/main" id="{EC93CE29-BA4F-4744-8971-B54B527FAA1F}"/>
                </a:ext>
              </a:extLst>
            </p:cNvPr>
            <p:cNvSpPr txBox="1"/>
            <p:nvPr/>
          </p:nvSpPr>
          <p:spPr>
            <a:xfrm>
              <a:off x="3591525" y="3186822"/>
              <a:ext cx="2539215" cy="338554"/>
            </a:xfrm>
            <a:prstGeom prst="rect">
              <a:avLst/>
            </a:prstGeom>
            <a:noFill/>
          </p:spPr>
          <p:txBody>
            <a:bodyPr wrap="square" rtlCol="0">
              <a:spAutoFit/>
            </a:bodyPr>
            <a:lstStyle/>
            <a:p>
              <a:pPr algn="ctr"/>
              <a:r>
                <a:rPr lang="en-US" sz="1600" dirty="0"/>
                <a:t>Vertical decay position</a:t>
              </a:r>
            </a:p>
          </p:txBody>
        </p:sp>
        <p:sp>
          <p:nvSpPr>
            <p:cNvPr id="21" name="TextBox 20">
              <a:extLst>
                <a:ext uri="{FF2B5EF4-FFF2-40B4-BE49-F238E27FC236}">
                  <a16:creationId xmlns:a16="http://schemas.microsoft.com/office/drawing/2014/main" id="{DC393D3F-2386-1C41-B153-857C9BD98516}"/>
                </a:ext>
              </a:extLst>
            </p:cNvPr>
            <p:cNvSpPr txBox="1"/>
            <p:nvPr/>
          </p:nvSpPr>
          <p:spPr>
            <a:xfrm>
              <a:off x="6477365" y="3191279"/>
              <a:ext cx="2539215" cy="338554"/>
            </a:xfrm>
            <a:prstGeom prst="rect">
              <a:avLst/>
            </a:prstGeom>
            <a:noFill/>
          </p:spPr>
          <p:txBody>
            <a:bodyPr wrap="square" rtlCol="0">
              <a:spAutoFit/>
            </a:bodyPr>
            <a:lstStyle/>
            <a:p>
              <a:pPr algn="ctr"/>
              <a:r>
                <a:rPr lang="en-US" sz="1600" dirty="0"/>
                <a:t>Horizontal decay position</a:t>
              </a:r>
            </a:p>
          </p:txBody>
        </p:sp>
      </p:grpSp>
    </p:spTree>
    <p:extLst>
      <p:ext uri="{BB962C8B-B14F-4D97-AF65-F5344CB8AC3E}">
        <p14:creationId xmlns:p14="http://schemas.microsoft.com/office/powerpoint/2010/main" val="169602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678688-0ED5-C044-A126-4FA0FB52FF1C}"/>
              </a:ext>
            </a:extLst>
          </p:cNvPr>
          <p:cNvSpPr>
            <a:spLocks noGrp="1"/>
          </p:cNvSpPr>
          <p:nvPr>
            <p:ph type="title"/>
          </p:nvPr>
        </p:nvSpPr>
        <p:spPr>
          <a:xfrm>
            <a:off x="228600" y="251752"/>
            <a:ext cx="8686800" cy="427877"/>
          </a:xfrm>
          <a:prstGeom prst="rect">
            <a:avLst/>
          </a:prstGeom>
        </p:spPr>
        <p:txBody>
          <a:bodyPr/>
          <a:lstStyle/>
          <a:p>
            <a:r>
              <a:rPr lang="en-US" dirty="0"/>
              <a:t>Muon precession frequency results</a:t>
            </a:r>
          </a:p>
        </p:txBody>
      </p:sp>
      <p:sp>
        <p:nvSpPr>
          <p:cNvPr id="4" name="Date Placeholder 3">
            <a:extLst>
              <a:ext uri="{FF2B5EF4-FFF2-40B4-BE49-F238E27FC236}">
                <a16:creationId xmlns:a16="http://schemas.microsoft.com/office/drawing/2014/main" id="{0D280977-B378-0548-B16E-9ED513F71C74}"/>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FAB74C8A-8766-D243-992F-B653BCCB10E6}"/>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C134CBF6-4C22-7A4B-98DC-E5785CA2EB07}"/>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33</a:t>
            </a:fld>
            <a:endParaRPr lang="en-US" dirty="0"/>
          </a:p>
        </p:txBody>
      </p:sp>
      <p:pic>
        <p:nvPicPr>
          <p:cNvPr id="8" name="Picture 7">
            <a:extLst>
              <a:ext uri="{FF2B5EF4-FFF2-40B4-BE49-F238E27FC236}">
                <a16:creationId xmlns:a16="http://schemas.microsoft.com/office/drawing/2014/main" id="{7D7C51E4-F027-8F43-AE0C-62CA21614878}"/>
              </a:ext>
            </a:extLst>
          </p:cNvPr>
          <p:cNvPicPr>
            <a:picLocks noChangeAspect="1"/>
          </p:cNvPicPr>
          <p:nvPr/>
        </p:nvPicPr>
        <p:blipFill>
          <a:blip r:embed="rId2"/>
          <a:stretch>
            <a:fillRect/>
          </a:stretch>
        </p:blipFill>
        <p:spPr>
          <a:xfrm>
            <a:off x="4660801" y="917105"/>
            <a:ext cx="3744169" cy="2304805"/>
          </a:xfrm>
          <a:prstGeom prst="rect">
            <a:avLst/>
          </a:prstGeom>
        </p:spPr>
      </p:pic>
      <p:pic>
        <p:nvPicPr>
          <p:cNvPr id="9" name="Picture 8">
            <a:extLst>
              <a:ext uri="{FF2B5EF4-FFF2-40B4-BE49-F238E27FC236}">
                <a16:creationId xmlns:a16="http://schemas.microsoft.com/office/drawing/2014/main" id="{3754E1AC-F292-CB49-AA3F-E6196BCF819B}"/>
              </a:ext>
            </a:extLst>
          </p:cNvPr>
          <p:cNvPicPr>
            <a:picLocks noChangeAspect="1"/>
          </p:cNvPicPr>
          <p:nvPr/>
        </p:nvPicPr>
        <p:blipFill>
          <a:blip r:embed="rId3"/>
          <a:stretch>
            <a:fillRect/>
          </a:stretch>
        </p:blipFill>
        <p:spPr>
          <a:xfrm>
            <a:off x="434293" y="917105"/>
            <a:ext cx="3929363" cy="2366992"/>
          </a:xfrm>
          <a:prstGeom prst="rect">
            <a:avLst/>
          </a:prstGeom>
        </p:spPr>
      </p:pic>
      <p:grpSp>
        <p:nvGrpSpPr>
          <p:cNvPr id="2" name="Group 1">
            <a:extLst>
              <a:ext uri="{FF2B5EF4-FFF2-40B4-BE49-F238E27FC236}">
                <a16:creationId xmlns:a16="http://schemas.microsoft.com/office/drawing/2014/main" id="{9938D5C3-B27A-4B46-BADD-D1FF9176E02A}"/>
              </a:ext>
            </a:extLst>
          </p:cNvPr>
          <p:cNvGrpSpPr/>
          <p:nvPr/>
        </p:nvGrpSpPr>
        <p:grpSpPr>
          <a:xfrm>
            <a:off x="0" y="3181380"/>
            <a:ext cx="10686111" cy="3105538"/>
            <a:chOff x="0" y="3181380"/>
            <a:chExt cx="10686111" cy="3105538"/>
          </a:xfrm>
        </p:grpSpPr>
        <p:pic>
          <p:nvPicPr>
            <p:cNvPr id="10" name="Picture 9" descr="Table&#10;&#10;Description automatically generated">
              <a:extLst>
                <a:ext uri="{FF2B5EF4-FFF2-40B4-BE49-F238E27FC236}">
                  <a16:creationId xmlns:a16="http://schemas.microsoft.com/office/drawing/2014/main" id="{5D114A2B-91E3-724C-9474-9DB861F3FD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03" y="5182626"/>
              <a:ext cx="2429442" cy="1104292"/>
            </a:xfrm>
            <a:prstGeom prst="rect">
              <a:avLst/>
            </a:prstGeom>
          </p:spPr>
        </p:pic>
        <p:grpSp>
          <p:nvGrpSpPr>
            <p:cNvPr id="15" name="Group 14">
              <a:extLst>
                <a:ext uri="{FF2B5EF4-FFF2-40B4-BE49-F238E27FC236}">
                  <a16:creationId xmlns:a16="http://schemas.microsoft.com/office/drawing/2014/main" id="{17FB84FB-6B89-F74F-B5E1-3096968A9400}"/>
                </a:ext>
              </a:extLst>
            </p:cNvPr>
            <p:cNvGrpSpPr/>
            <p:nvPr/>
          </p:nvGrpSpPr>
          <p:grpSpPr>
            <a:xfrm>
              <a:off x="0" y="3235124"/>
              <a:ext cx="4203700" cy="1947502"/>
              <a:chOff x="3617059" y="3519300"/>
              <a:chExt cx="4203700" cy="1947502"/>
            </a:xfrm>
          </p:grpSpPr>
          <p:grpSp>
            <p:nvGrpSpPr>
              <p:cNvPr id="11" name="Group 10">
                <a:extLst>
                  <a:ext uri="{FF2B5EF4-FFF2-40B4-BE49-F238E27FC236}">
                    <a16:creationId xmlns:a16="http://schemas.microsoft.com/office/drawing/2014/main" id="{B20F761B-ED9D-4B41-81FD-F045F3457E30}"/>
                  </a:ext>
                </a:extLst>
              </p:cNvPr>
              <p:cNvGrpSpPr/>
              <p:nvPr/>
            </p:nvGrpSpPr>
            <p:grpSpPr>
              <a:xfrm>
                <a:off x="3617059" y="3519300"/>
                <a:ext cx="4203700" cy="1947502"/>
                <a:chOff x="2470150" y="3295650"/>
                <a:chExt cx="4203700" cy="1947502"/>
              </a:xfrm>
            </p:grpSpPr>
            <p:pic>
              <p:nvPicPr>
                <p:cNvPr id="12" name="Picture 11">
                  <a:extLst>
                    <a:ext uri="{FF2B5EF4-FFF2-40B4-BE49-F238E27FC236}">
                      <a16:creationId xmlns:a16="http://schemas.microsoft.com/office/drawing/2014/main" id="{D765B145-E243-DA4E-9910-C7EC8D4C4D97}"/>
                    </a:ext>
                  </a:extLst>
                </p:cNvPr>
                <p:cNvPicPr>
                  <a:picLocks noChangeAspect="1"/>
                </p:cNvPicPr>
                <p:nvPr/>
              </p:nvPicPr>
              <p:blipFill>
                <a:blip r:embed="rId5"/>
                <a:stretch>
                  <a:fillRect/>
                </a:stretch>
              </p:blipFill>
              <p:spPr>
                <a:xfrm>
                  <a:off x="2470150" y="3295650"/>
                  <a:ext cx="4203700" cy="266700"/>
                </a:xfrm>
                <a:prstGeom prst="rect">
                  <a:avLst/>
                </a:prstGeom>
              </p:spPr>
            </p:pic>
            <p:pic>
              <p:nvPicPr>
                <p:cNvPr id="13" name="Picture 12" descr="Table&#10;&#10;Description automatically generated">
                  <a:extLst>
                    <a:ext uri="{FF2B5EF4-FFF2-40B4-BE49-F238E27FC236}">
                      <a16:creationId xmlns:a16="http://schemas.microsoft.com/office/drawing/2014/main" id="{637E9722-A641-8047-8E20-D9F3EA171961}"/>
                    </a:ext>
                  </a:extLst>
                </p:cNvPr>
                <p:cNvPicPr>
                  <a:picLocks noChangeAspect="1"/>
                </p:cNvPicPr>
                <p:nvPr/>
              </p:nvPicPr>
              <p:blipFill>
                <a:blip r:embed="rId6"/>
                <a:stretch>
                  <a:fillRect/>
                </a:stretch>
              </p:blipFill>
              <p:spPr>
                <a:xfrm>
                  <a:off x="2470150" y="3537869"/>
                  <a:ext cx="4195733" cy="1705283"/>
                </a:xfrm>
                <a:prstGeom prst="rect">
                  <a:avLst/>
                </a:prstGeom>
              </p:spPr>
            </p:pic>
          </p:grpSp>
          <p:sp>
            <p:nvSpPr>
              <p:cNvPr id="14" name="Rectangle 13">
                <a:extLst>
                  <a:ext uri="{FF2B5EF4-FFF2-40B4-BE49-F238E27FC236}">
                    <a16:creationId xmlns:a16="http://schemas.microsoft.com/office/drawing/2014/main" id="{A28E48F1-AA00-6943-8978-0F3918626B06}"/>
                  </a:ext>
                </a:extLst>
              </p:cNvPr>
              <p:cNvSpPr/>
              <p:nvPr/>
            </p:nvSpPr>
            <p:spPr>
              <a:xfrm>
                <a:off x="6261904" y="3550393"/>
                <a:ext cx="1558855" cy="19164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A1FD7DF9-FA81-A24B-947C-DA9F17EB0C00}"/>
                </a:ext>
              </a:extLst>
            </p:cNvPr>
            <p:cNvGrpSpPr/>
            <p:nvPr/>
          </p:nvGrpSpPr>
          <p:grpSpPr>
            <a:xfrm>
              <a:off x="2665413" y="3218499"/>
              <a:ext cx="3555571" cy="1931182"/>
              <a:chOff x="3279195" y="3417241"/>
              <a:chExt cx="3848593" cy="2027036"/>
            </a:xfrm>
          </p:grpSpPr>
          <p:pic>
            <p:nvPicPr>
              <p:cNvPr id="16" name="Picture 15" descr="Text, table&#10;&#10;Description automatically generated">
                <a:extLst>
                  <a:ext uri="{FF2B5EF4-FFF2-40B4-BE49-F238E27FC236}">
                    <a16:creationId xmlns:a16="http://schemas.microsoft.com/office/drawing/2014/main" id="{8EE8D922-4551-4C48-955B-C22C50F8C4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79195" y="3426028"/>
                <a:ext cx="3848592" cy="2018249"/>
              </a:xfrm>
              <a:prstGeom prst="rect">
                <a:avLst/>
              </a:prstGeom>
            </p:spPr>
          </p:pic>
          <p:sp>
            <p:nvSpPr>
              <p:cNvPr id="17" name="Rectangle 16">
                <a:extLst>
                  <a:ext uri="{FF2B5EF4-FFF2-40B4-BE49-F238E27FC236}">
                    <a16:creationId xmlns:a16="http://schemas.microsoft.com/office/drawing/2014/main" id="{E20F07B5-EBFA-2043-955E-F675C77946E7}"/>
                  </a:ext>
                </a:extLst>
              </p:cNvPr>
              <p:cNvSpPr/>
              <p:nvPr/>
            </p:nvSpPr>
            <p:spPr>
              <a:xfrm>
                <a:off x="5817998" y="3417241"/>
                <a:ext cx="1309790" cy="2027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2A31F9EA-1EF6-3045-BCC0-7E886A08C01F}"/>
                </a:ext>
              </a:extLst>
            </p:cNvPr>
            <p:cNvGrpSpPr/>
            <p:nvPr/>
          </p:nvGrpSpPr>
          <p:grpSpPr>
            <a:xfrm>
              <a:off x="5031577" y="3215455"/>
              <a:ext cx="3209193" cy="1931182"/>
              <a:chOff x="4100859" y="3237544"/>
              <a:chExt cx="3848591" cy="2268790"/>
            </a:xfrm>
          </p:grpSpPr>
          <p:pic>
            <p:nvPicPr>
              <p:cNvPr id="19" name="Picture 18" descr="Table&#10;&#10;Description automatically generated">
                <a:extLst>
                  <a:ext uri="{FF2B5EF4-FFF2-40B4-BE49-F238E27FC236}">
                    <a16:creationId xmlns:a16="http://schemas.microsoft.com/office/drawing/2014/main" id="{0AF62DBA-CBC1-0144-809D-D882A64944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00859" y="3237544"/>
                <a:ext cx="3848591" cy="2268790"/>
              </a:xfrm>
              <a:prstGeom prst="rect">
                <a:avLst/>
              </a:prstGeom>
            </p:spPr>
          </p:pic>
          <p:sp>
            <p:nvSpPr>
              <p:cNvPr id="20" name="Rectangle 19">
                <a:extLst>
                  <a:ext uri="{FF2B5EF4-FFF2-40B4-BE49-F238E27FC236}">
                    <a16:creationId xmlns:a16="http://schemas.microsoft.com/office/drawing/2014/main" id="{4B78FD7E-212C-6743-B7AE-BF1643B63832}"/>
                  </a:ext>
                </a:extLst>
              </p:cNvPr>
              <p:cNvSpPr/>
              <p:nvPr/>
            </p:nvSpPr>
            <p:spPr>
              <a:xfrm>
                <a:off x="6609816" y="3237544"/>
                <a:ext cx="1339634" cy="22687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E6386EA6-2C40-D24A-A3D5-BD6B65A61FBB}"/>
                </a:ext>
              </a:extLst>
            </p:cNvPr>
            <p:cNvGrpSpPr/>
            <p:nvPr/>
          </p:nvGrpSpPr>
          <p:grpSpPr>
            <a:xfrm>
              <a:off x="7144688" y="3181380"/>
              <a:ext cx="3541423" cy="1336164"/>
              <a:chOff x="429419" y="2209652"/>
              <a:chExt cx="3851034" cy="1406725"/>
            </a:xfrm>
          </p:grpSpPr>
          <p:pic>
            <p:nvPicPr>
              <p:cNvPr id="22" name="Picture 21" descr="Table&#10;&#10;Description automatically generated">
                <a:extLst>
                  <a:ext uri="{FF2B5EF4-FFF2-40B4-BE49-F238E27FC236}">
                    <a16:creationId xmlns:a16="http://schemas.microsoft.com/office/drawing/2014/main" id="{8A698A31-42D7-D844-B2CF-3BA4D0333BE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9419" y="2209652"/>
                <a:ext cx="3851034" cy="1406725"/>
              </a:xfrm>
              <a:prstGeom prst="rect">
                <a:avLst/>
              </a:prstGeom>
            </p:spPr>
          </p:pic>
          <p:sp>
            <p:nvSpPr>
              <p:cNvPr id="23" name="Rectangle 22">
                <a:extLst>
                  <a:ext uri="{FF2B5EF4-FFF2-40B4-BE49-F238E27FC236}">
                    <a16:creationId xmlns:a16="http://schemas.microsoft.com/office/drawing/2014/main" id="{767C0C6C-73BC-E548-BC2C-880A489B23AA}"/>
                  </a:ext>
                </a:extLst>
              </p:cNvPr>
              <p:cNvSpPr/>
              <p:nvPr/>
            </p:nvSpPr>
            <p:spPr>
              <a:xfrm>
                <a:off x="2398973" y="2266605"/>
                <a:ext cx="1881479" cy="1338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147B97E2-F7FD-F644-8D10-C1204F553255}"/>
                </a:ext>
              </a:extLst>
            </p:cNvPr>
            <p:cNvGrpSpPr/>
            <p:nvPr/>
          </p:nvGrpSpPr>
          <p:grpSpPr>
            <a:xfrm>
              <a:off x="7172065" y="4455901"/>
              <a:ext cx="3514045" cy="1231259"/>
              <a:chOff x="251976" y="5369404"/>
              <a:chExt cx="3981430" cy="1286700"/>
            </a:xfrm>
          </p:grpSpPr>
          <p:pic>
            <p:nvPicPr>
              <p:cNvPr id="25" name="Picture 24" descr="Table&#10;&#10;Description automatically generated">
                <a:extLst>
                  <a:ext uri="{FF2B5EF4-FFF2-40B4-BE49-F238E27FC236}">
                    <a16:creationId xmlns:a16="http://schemas.microsoft.com/office/drawing/2014/main" id="{F9E6E868-0BAA-E141-BB93-16876D94C79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1976" y="5394456"/>
                <a:ext cx="3981430" cy="1261648"/>
              </a:xfrm>
              <a:prstGeom prst="rect">
                <a:avLst/>
              </a:prstGeom>
            </p:spPr>
          </p:pic>
          <p:sp>
            <p:nvSpPr>
              <p:cNvPr id="27" name="Rectangle 26">
                <a:extLst>
                  <a:ext uri="{FF2B5EF4-FFF2-40B4-BE49-F238E27FC236}">
                    <a16:creationId xmlns:a16="http://schemas.microsoft.com/office/drawing/2014/main" id="{F9946DB3-B18C-5D47-BF3D-9DE1D0C6BD8F}"/>
                  </a:ext>
                </a:extLst>
              </p:cNvPr>
              <p:cNvSpPr/>
              <p:nvPr/>
            </p:nvSpPr>
            <p:spPr>
              <a:xfrm>
                <a:off x="2325884" y="5369404"/>
                <a:ext cx="1907521" cy="1271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a16="http://schemas.microsoft.com/office/drawing/2014/main" id="{0453D14A-1224-E945-B1E1-CB249D9CABA5}"/>
              </a:ext>
            </a:extLst>
          </p:cNvPr>
          <p:cNvGrpSpPr/>
          <p:nvPr/>
        </p:nvGrpSpPr>
        <p:grpSpPr>
          <a:xfrm>
            <a:off x="2780406" y="5375872"/>
            <a:ext cx="6134993" cy="850316"/>
            <a:chOff x="2780406" y="5375872"/>
            <a:chExt cx="6134993" cy="850316"/>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2C1442F-BC5E-934F-88F1-81877153F92B}"/>
                    </a:ext>
                  </a:extLst>
                </p:cNvPr>
                <p:cNvSpPr txBox="1"/>
                <p:nvPr/>
              </p:nvSpPr>
              <p:spPr>
                <a:xfrm>
                  <a:off x="2780406" y="5375872"/>
                  <a:ext cx="4175502" cy="4029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𝑎</m:t>
                                </m:r>
                              </m:sub>
                            </m:sSub>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434 </m:t>
                            </m:r>
                            <m:r>
                              <a:rPr lang="en-US" b="0" i="1" smtClean="0">
                                <a:latin typeface="Cambria Math" panose="02040503050406030204" pitchFamily="18" charset="0"/>
                              </a:rPr>
                              <m:t>𝑠𝑡𝑎𝑡</m:t>
                            </m:r>
                            <m:r>
                              <a:rPr lang="en-US" b="0" i="1" smtClean="0">
                                <a:latin typeface="Cambria Math" panose="02040503050406030204" pitchFamily="18" charset="0"/>
                              </a:rPr>
                              <m:t> ±56 </m:t>
                            </m:r>
                            <m:r>
                              <a:rPr lang="en-US" b="0" i="1" smtClean="0">
                                <a:latin typeface="Cambria Math" panose="02040503050406030204" pitchFamily="18" charset="0"/>
                                <a:ea typeface="Cambria Math" panose="02040503050406030204" pitchFamily="18" charset="0"/>
                              </a:rPr>
                              <m:t>𝑠𝑦𝑠</m:t>
                            </m:r>
                          </m:e>
                        </m:d>
                        <m:r>
                          <a:rPr lang="en-US" b="0" i="1" smtClean="0">
                            <a:latin typeface="Cambria Math" panose="02040503050406030204" pitchFamily="18" charset="0"/>
                            <a:ea typeface="Cambria Math" panose="02040503050406030204" pitchFamily="18" charset="0"/>
                          </a:rPr>
                          <m:t>𝑝𝑝𝑏</m:t>
                        </m:r>
                      </m:oMath>
                    </m:oMathPara>
                  </a14:m>
                  <a:endParaRPr lang="en-US" dirty="0"/>
                </a:p>
              </p:txBody>
            </p:sp>
          </mc:Choice>
          <mc:Fallback xmlns="">
            <p:sp>
              <p:nvSpPr>
                <p:cNvPr id="7" name="TextBox 6">
                  <a:extLst>
                    <a:ext uri="{FF2B5EF4-FFF2-40B4-BE49-F238E27FC236}">
                      <a16:creationId xmlns:a16="http://schemas.microsoft.com/office/drawing/2014/main" id="{62C1442F-BC5E-934F-88F1-81877153F92B}"/>
                    </a:ext>
                  </a:extLst>
                </p:cNvPr>
                <p:cNvSpPr txBox="1">
                  <a:spLocks noRot="1" noChangeAspect="1" noMove="1" noResize="1" noEditPoints="1" noAdjustHandles="1" noChangeArrowheads="1" noChangeShapeType="1" noTextEdit="1"/>
                </p:cNvSpPr>
                <p:nvPr/>
              </p:nvSpPr>
              <p:spPr>
                <a:xfrm>
                  <a:off x="2780406" y="5375872"/>
                  <a:ext cx="4175502" cy="402995"/>
                </a:xfrm>
                <a:prstGeom prst="rect">
                  <a:avLst/>
                </a:prstGeom>
                <a:blipFill>
                  <a:blip r:embed="rId11"/>
                  <a:stretch>
                    <a:fillRect l="-303" t="-6061" r="-1818"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AACE00D-DB2C-F947-ABC7-3F4B8569A139}"/>
                    </a:ext>
                  </a:extLst>
                </p:cNvPr>
                <p:cNvSpPr txBox="1"/>
                <p:nvPr/>
              </p:nvSpPr>
              <p:spPr>
                <a:xfrm>
                  <a:off x="2908434" y="5856856"/>
                  <a:ext cx="6006965" cy="369332"/>
                </a:xfrm>
                <a:prstGeom prst="rect">
                  <a:avLst/>
                </a:prstGeom>
                <a:noFill/>
              </p:spPr>
              <p:txBody>
                <a:bodyPr wrap="none" lIns="0" tIns="0" rIns="0" bIns="0" rtlCol="0">
                  <a:spAutoFit/>
                </a:bodyPr>
                <a:lstStyle/>
                <a:p>
                  <a:r>
                    <a:rPr lang="en-US" b="0" dirty="0"/>
                    <a:t>Run dependent corrections</a:t>
                  </a:r>
                  <a14:m>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449 −601</m:t>
                          </m:r>
                        </m:e>
                      </m:d>
                      <m:r>
                        <a:rPr lang="en-US" b="0" i="1" smtClean="0">
                          <a:latin typeface="Cambria Math" panose="02040503050406030204" pitchFamily="18" charset="0"/>
                          <a:ea typeface="Cambria Math" panose="02040503050406030204" pitchFamily="18" charset="0"/>
                        </a:rPr>
                        <m:t>𝑝𝑝𝑏</m:t>
                      </m:r>
                      <m:r>
                        <a:rPr lang="en-US" b="0" i="1" smtClean="0">
                          <a:latin typeface="Cambria Math" panose="02040503050406030204" pitchFamily="18" charset="0"/>
                          <a:ea typeface="Cambria Math" panose="02040503050406030204" pitchFamily="18" charset="0"/>
                        </a:rPr>
                        <m:t> </m:t>
                      </m:r>
                    </m:oMath>
                  </a14:m>
                  <a:endParaRPr lang="en-US" dirty="0"/>
                </a:p>
              </p:txBody>
            </p:sp>
          </mc:Choice>
          <mc:Fallback xmlns="">
            <p:sp>
              <p:nvSpPr>
                <p:cNvPr id="29" name="TextBox 28">
                  <a:extLst>
                    <a:ext uri="{FF2B5EF4-FFF2-40B4-BE49-F238E27FC236}">
                      <a16:creationId xmlns:a16="http://schemas.microsoft.com/office/drawing/2014/main" id="{6AACE00D-DB2C-F947-ABC7-3F4B8569A139}"/>
                    </a:ext>
                  </a:extLst>
                </p:cNvPr>
                <p:cNvSpPr txBox="1">
                  <a:spLocks noRot="1" noChangeAspect="1" noMove="1" noResize="1" noEditPoints="1" noAdjustHandles="1" noChangeArrowheads="1" noChangeShapeType="1" noTextEdit="1"/>
                </p:cNvSpPr>
                <p:nvPr/>
              </p:nvSpPr>
              <p:spPr>
                <a:xfrm>
                  <a:off x="2908434" y="5856856"/>
                  <a:ext cx="6006965" cy="369332"/>
                </a:xfrm>
                <a:prstGeom prst="rect">
                  <a:avLst/>
                </a:prstGeom>
                <a:blipFill>
                  <a:blip r:embed="rId12"/>
                  <a:stretch>
                    <a:fillRect l="-2954" t="-23333" r="-1688" b="-46667"/>
                  </a:stretch>
                </a:blipFill>
              </p:spPr>
              <p:txBody>
                <a:bodyPr/>
                <a:lstStyle/>
                <a:p>
                  <a:r>
                    <a:rPr lang="en-US">
                      <a:noFill/>
                    </a:rPr>
                    <a:t> </a:t>
                  </a:r>
                </a:p>
              </p:txBody>
            </p:sp>
          </mc:Fallback>
        </mc:AlternateContent>
      </p:grpSp>
    </p:spTree>
    <p:extLst>
      <p:ext uri="{BB962C8B-B14F-4D97-AF65-F5344CB8AC3E}">
        <p14:creationId xmlns:p14="http://schemas.microsoft.com/office/powerpoint/2010/main" val="155498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Muon</a:t>
            </a:r>
            <a:r>
              <a:rPr lang="en-US" dirty="0"/>
              <a:t> g-2 technique</a:t>
            </a:r>
          </a:p>
        </p:txBody>
      </p:sp>
      <p:sp>
        <p:nvSpPr>
          <p:cNvPr id="4" name="Date Placeholder 3"/>
          <p:cNvSpPr>
            <a:spLocks noGrp="1"/>
          </p:cNvSpPr>
          <p:nvPr>
            <p:ph type="dt" sz="half" idx="10"/>
          </p:nvPr>
        </p:nvSpPr>
        <p:spPr/>
        <p:txBody>
          <a:bodyPr/>
          <a:lstStyle/>
          <a:p>
            <a:pPr>
              <a:defRPr/>
            </a:pPr>
            <a:r>
              <a:rPr lang="en-US"/>
              <a:t>5/4/21</a:t>
            </a:r>
            <a:endParaRPr lang="en-US" dirty="0"/>
          </a:p>
        </p:txBody>
      </p:sp>
      <p:sp>
        <p:nvSpPr>
          <p:cNvPr id="5" name="Footer Placeholder 4"/>
          <p:cNvSpPr>
            <a:spLocks noGrp="1"/>
          </p:cNvSpPr>
          <p:nvPr>
            <p:ph type="ftr" sz="quarter" idx="11"/>
          </p:nvPr>
        </p:nvSpPr>
        <p:spPr/>
        <p:txBody>
          <a:bodyPr/>
          <a:lstStyle/>
          <a:p>
            <a:pPr>
              <a:defRPr/>
            </a:pPr>
            <a:r>
              <a:rPr lang="en-US"/>
              <a:t>First results from Muon g-2 </a:t>
            </a:r>
            <a:endParaRPr lang="en-US" b="1"/>
          </a:p>
        </p:txBody>
      </p:sp>
      <p:sp>
        <p:nvSpPr>
          <p:cNvPr id="6" name="Slide Number Placeholder 5"/>
          <p:cNvSpPr>
            <a:spLocks noGrp="1"/>
          </p:cNvSpPr>
          <p:nvPr>
            <p:ph type="sldNum" sz="quarter" idx="12"/>
          </p:nvPr>
        </p:nvSpPr>
        <p:spPr/>
        <p:txBody>
          <a:bodyPr/>
          <a:lstStyle/>
          <a:p>
            <a:pPr>
              <a:defRPr/>
            </a:pPr>
            <a:fld id="{F782FBBF-9872-5746-BBBD-B1E3E68428CE}" type="slidenum">
              <a:rPr lang="en-US" smtClean="0"/>
              <a:pPr>
                <a:defRPr/>
              </a:pPr>
              <a:t>34</a:t>
            </a:fld>
            <a:r>
              <a:rPr lang="en-US" dirty="0"/>
              <a:t>/46</a:t>
            </a:r>
          </a:p>
        </p:txBody>
      </p:sp>
      <p:graphicFrame>
        <p:nvGraphicFramePr>
          <p:cNvPr id="8" name="Object 7"/>
          <p:cNvGraphicFramePr>
            <a:graphicFrameLocks noChangeAspect="1"/>
          </p:cNvGraphicFramePr>
          <p:nvPr/>
        </p:nvGraphicFramePr>
        <p:xfrm>
          <a:off x="359305" y="1209552"/>
          <a:ext cx="5897033" cy="1066800"/>
        </p:xfrm>
        <a:graphic>
          <a:graphicData uri="http://schemas.openxmlformats.org/presentationml/2006/ole">
            <mc:AlternateContent xmlns:mc="http://schemas.openxmlformats.org/markup-compatibility/2006">
              <mc:Choice xmlns:v="urn:schemas-microsoft-com:vml" Requires="v">
                <p:oleObj spid="_x0000_s22557" name="Equation" r:id="rId3" imgW="2527300" imgH="457200" progId="Equation.3">
                  <p:embed/>
                </p:oleObj>
              </mc:Choice>
              <mc:Fallback>
                <p:oleObj name="Equation" r:id="rId3" imgW="2527300" imgH="457200" progId="Equation.3">
                  <p:embed/>
                  <p:pic>
                    <p:nvPicPr>
                      <p:cNvPr id="8" name="Object 7"/>
                      <p:cNvPicPr/>
                      <p:nvPr/>
                    </p:nvPicPr>
                    <p:blipFill>
                      <a:blip r:embed="rId4"/>
                      <a:stretch>
                        <a:fillRect/>
                      </a:stretch>
                    </p:blipFill>
                    <p:spPr>
                      <a:xfrm>
                        <a:off x="359305" y="1209552"/>
                        <a:ext cx="5897033" cy="1066800"/>
                      </a:xfrm>
                      <a:prstGeom prst="rect">
                        <a:avLst/>
                      </a:prstGeom>
                    </p:spPr>
                  </p:pic>
                </p:oleObj>
              </mc:Fallback>
            </mc:AlternateContent>
          </a:graphicData>
        </a:graphic>
      </p:graphicFrame>
      <p:grpSp>
        <p:nvGrpSpPr>
          <p:cNvPr id="68" name="Group 67"/>
          <p:cNvGrpSpPr/>
          <p:nvPr/>
        </p:nvGrpSpPr>
        <p:grpSpPr>
          <a:xfrm>
            <a:off x="4470109" y="2327152"/>
            <a:ext cx="2878429" cy="1816100"/>
            <a:chOff x="4470109" y="2654300"/>
            <a:chExt cx="2878429" cy="1816100"/>
          </a:xfrm>
        </p:grpSpPr>
        <p:grpSp>
          <p:nvGrpSpPr>
            <p:cNvPr id="38" name="Group 37"/>
            <p:cNvGrpSpPr/>
            <p:nvPr/>
          </p:nvGrpSpPr>
          <p:grpSpPr>
            <a:xfrm>
              <a:off x="4470109" y="3048000"/>
              <a:ext cx="1054100" cy="1422400"/>
              <a:chOff x="3111500" y="3187700"/>
              <a:chExt cx="1054100" cy="1422400"/>
            </a:xfrm>
          </p:grpSpPr>
          <p:cxnSp>
            <p:nvCxnSpPr>
              <p:cNvPr id="13" name="Straight Arrow Connector 12"/>
              <p:cNvCxnSpPr/>
              <p:nvPr/>
            </p:nvCxnSpPr>
            <p:spPr>
              <a:xfrm>
                <a:off x="3657600" y="31877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3556000" y="3810000"/>
                <a:ext cx="254000" cy="2159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3530600" y="3581400"/>
                <a:ext cx="342900" cy="609600"/>
              </a:xfrm>
              <a:prstGeom prst="straightConnector1">
                <a:avLst/>
              </a:prstGeom>
              <a:ln w="3810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3378200" y="3467100"/>
                <a:ext cx="495300" cy="215900"/>
              </a:xfrm>
              <a:prstGeom prst="ellipse">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3924300" y="31877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165600" y="32004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378200" y="32131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111500" y="32258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606800" y="3886200"/>
                <a:ext cx="461384" cy="461665"/>
              </a:xfrm>
              <a:prstGeom prst="rect">
                <a:avLst/>
              </a:prstGeom>
              <a:noFill/>
            </p:spPr>
            <p:txBody>
              <a:bodyPr wrap="none" rtlCol="0">
                <a:spAutoFit/>
              </a:bodyPr>
              <a:lstStyle/>
              <a:p>
                <a:r>
                  <a:rPr lang="en-US" i="1" dirty="0">
                    <a:solidFill>
                      <a:srgbClr val="FF0000"/>
                    </a:solidFill>
                    <a:latin typeface="Symbol" charset="2"/>
                    <a:cs typeface="Symbol" charset="2"/>
                  </a:rPr>
                  <a:t>m</a:t>
                </a:r>
              </a:p>
            </p:txBody>
          </p:sp>
        </p:grpSp>
        <p:grpSp>
          <p:nvGrpSpPr>
            <p:cNvPr id="37" name="Group 36"/>
            <p:cNvGrpSpPr/>
            <p:nvPr/>
          </p:nvGrpSpPr>
          <p:grpSpPr>
            <a:xfrm>
              <a:off x="5751598" y="3009900"/>
              <a:ext cx="1054100" cy="1422400"/>
              <a:chOff x="4800600" y="3162300"/>
              <a:chExt cx="1054100" cy="1422400"/>
            </a:xfrm>
          </p:grpSpPr>
          <p:cxnSp>
            <p:nvCxnSpPr>
              <p:cNvPr id="30" name="Straight Arrow Connector 29"/>
              <p:cNvCxnSpPr/>
              <p:nvPr/>
            </p:nvCxnSpPr>
            <p:spPr>
              <a:xfrm flipH="1">
                <a:off x="5219700" y="3556000"/>
                <a:ext cx="342900" cy="609600"/>
              </a:xfrm>
              <a:prstGeom prst="straightConnector1">
                <a:avLst/>
              </a:prstGeom>
              <a:ln w="38100" cmpd="sng">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346700" y="31623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5245100" y="3784600"/>
                <a:ext cx="254000" cy="2159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31" name="Oval 30"/>
              <p:cNvSpPr/>
              <p:nvPr/>
            </p:nvSpPr>
            <p:spPr>
              <a:xfrm>
                <a:off x="5067300" y="3441700"/>
                <a:ext cx="495300" cy="215900"/>
              </a:xfrm>
              <a:prstGeom prst="ellipse">
                <a:avLst/>
              </a:prstGeom>
              <a:noFill/>
              <a:ln>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cxnSp>
            <p:nvCxnSpPr>
              <p:cNvPr id="32" name="Straight Arrow Connector 31"/>
              <p:cNvCxnSpPr/>
              <p:nvPr/>
            </p:nvCxnSpPr>
            <p:spPr>
              <a:xfrm>
                <a:off x="5613400" y="31623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854700" y="31750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5067300" y="31877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4800600" y="3200400"/>
                <a:ext cx="0" cy="1384300"/>
              </a:xfrm>
              <a:prstGeom prst="straightConnector1">
                <a:avLst/>
              </a:prstGeom>
              <a:ln>
                <a:solidFill>
                  <a:srgbClr val="40404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295900" y="3860800"/>
                <a:ext cx="468398" cy="461665"/>
              </a:xfrm>
              <a:prstGeom prst="rect">
                <a:avLst/>
              </a:prstGeom>
              <a:noFill/>
              <a:ln>
                <a:noFill/>
              </a:ln>
            </p:spPr>
            <p:txBody>
              <a:bodyPr wrap="none" rtlCol="0">
                <a:spAutoFit/>
              </a:bodyPr>
              <a:lstStyle/>
              <a:p>
                <a:r>
                  <a:rPr lang="en-US" i="1" dirty="0">
                    <a:solidFill>
                      <a:srgbClr val="0000FF"/>
                    </a:solidFill>
                    <a:latin typeface="Times New Roman"/>
                    <a:cs typeface="Times New Roman"/>
                  </a:rPr>
                  <a:t>p</a:t>
                </a:r>
              </a:p>
            </p:txBody>
          </p:sp>
        </p:grpSp>
        <p:sp>
          <p:nvSpPr>
            <p:cNvPr id="39" name="TextBox 38"/>
            <p:cNvSpPr txBox="1"/>
            <p:nvPr/>
          </p:nvSpPr>
          <p:spPr>
            <a:xfrm>
              <a:off x="6874880" y="3454400"/>
              <a:ext cx="473658" cy="461665"/>
            </a:xfrm>
            <a:prstGeom prst="rect">
              <a:avLst/>
            </a:prstGeom>
            <a:noFill/>
          </p:spPr>
          <p:txBody>
            <a:bodyPr wrap="none" rtlCol="0">
              <a:spAutoFit/>
            </a:bodyPr>
            <a:lstStyle/>
            <a:p>
              <a:r>
                <a:rPr lang="en-US" i="1" dirty="0">
                  <a:solidFill>
                    <a:srgbClr val="404040"/>
                  </a:solidFill>
                  <a:latin typeface="Times New Roman"/>
                  <a:cs typeface="Times New Roman"/>
                </a:rPr>
                <a:t>B</a:t>
              </a:r>
            </a:p>
          </p:txBody>
        </p:sp>
        <p:cxnSp>
          <p:nvCxnSpPr>
            <p:cNvPr id="62" name="Straight Arrow Connector 61"/>
            <p:cNvCxnSpPr/>
            <p:nvPr/>
          </p:nvCxnSpPr>
          <p:spPr>
            <a:xfrm flipV="1">
              <a:off x="5168609" y="2675102"/>
              <a:ext cx="114300" cy="334798"/>
            </a:xfrm>
            <a:prstGeom prst="straightConnector1">
              <a:avLst/>
            </a:pr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flipV="1">
              <a:off x="5916698" y="2654300"/>
              <a:ext cx="152401" cy="368301"/>
            </a:xfrm>
            <a:prstGeom prst="straightConnector1">
              <a:avLst/>
            </a:prstGeom>
            <a:ln w="57150" cmpd="sng">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666920" y="4072037"/>
            <a:ext cx="4877402" cy="1907730"/>
            <a:chOff x="-608559" y="4407845"/>
            <a:chExt cx="4877402" cy="1907730"/>
          </a:xfrm>
        </p:grpSpPr>
        <p:pic>
          <p:nvPicPr>
            <p:cNvPr id="82" name="Picture 54"/>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1552538" y="4407845"/>
              <a:ext cx="2716305" cy="1907730"/>
            </a:xfrm>
            <a:prstGeom prst="rect">
              <a:avLst/>
            </a:prstGeom>
            <a:noFill/>
            <a:ln w="12700">
              <a:noFill/>
              <a:miter lim="800000"/>
              <a:headEnd/>
              <a:tailEnd/>
            </a:ln>
            <a:effectLst/>
          </p:spPr>
        </p:pic>
        <p:cxnSp>
          <p:nvCxnSpPr>
            <p:cNvPr id="83" name="Straight Arrow Connector 82"/>
            <p:cNvCxnSpPr/>
            <p:nvPr/>
          </p:nvCxnSpPr>
          <p:spPr>
            <a:xfrm flipV="1">
              <a:off x="3406812" y="4479060"/>
              <a:ext cx="333918" cy="740640"/>
            </a:xfrm>
            <a:prstGeom prst="straightConnector1">
              <a:avLst/>
            </a:pr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608559" y="4850805"/>
              <a:ext cx="2355773" cy="830997"/>
            </a:xfrm>
            <a:prstGeom prst="rect">
              <a:avLst/>
            </a:prstGeom>
            <a:noFill/>
          </p:spPr>
          <p:txBody>
            <a:bodyPr wrap="square" rtlCol="0">
              <a:spAutoFit/>
            </a:bodyPr>
            <a:lstStyle/>
            <a:p>
              <a:r>
                <a:rPr lang="en-US" sz="1600" dirty="0">
                  <a:solidFill>
                    <a:srgbClr val="404040"/>
                  </a:solidFill>
                </a:rPr>
                <a:t># high energy positrons versus time from the stored </a:t>
              </a:r>
              <a:r>
                <a:rPr lang="en-US" sz="1600" dirty="0" err="1">
                  <a:solidFill>
                    <a:srgbClr val="404040"/>
                  </a:solidFill>
                </a:rPr>
                <a:t>muon</a:t>
              </a:r>
              <a:r>
                <a:rPr lang="en-US" sz="1600" dirty="0">
                  <a:solidFill>
                    <a:srgbClr val="404040"/>
                  </a:solidFill>
                </a:rPr>
                <a:t> beam</a:t>
              </a:r>
            </a:p>
          </p:txBody>
        </p:sp>
      </p:grpSp>
      <p:grpSp>
        <p:nvGrpSpPr>
          <p:cNvPr id="11" name="Group 10"/>
          <p:cNvGrpSpPr/>
          <p:nvPr/>
        </p:nvGrpSpPr>
        <p:grpSpPr>
          <a:xfrm>
            <a:off x="105304" y="2365252"/>
            <a:ext cx="4504796" cy="1302097"/>
            <a:chOff x="105304" y="2692400"/>
            <a:chExt cx="4504796" cy="1302097"/>
          </a:xfrm>
        </p:grpSpPr>
        <p:grpSp>
          <p:nvGrpSpPr>
            <p:cNvPr id="69" name="Group 68"/>
            <p:cNvGrpSpPr/>
            <p:nvPr/>
          </p:nvGrpSpPr>
          <p:grpSpPr>
            <a:xfrm>
              <a:off x="922280" y="2692400"/>
              <a:ext cx="3687820" cy="1302097"/>
              <a:chOff x="922280" y="2692400"/>
              <a:chExt cx="3687820" cy="1302097"/>
            </a:xfrm>
          </p:grpSpPr>
          <p:grpSp>
            <p:nvGrpSpPr>
              <p:cNvPr id="53" name="Group 52"/>
              <p:cNvGrpSpPr/>
              <p:nvPr/>
            </p:nvGrpSpPr>
            <p:grpSpPr>
              <a:xfrm>
                <a:off x="922280" y="3109402"/>
                <a:ext cx="1328982" cy="842396"/>
                <a:chOff x="2222501" y="2690167"/>
                <a:chExt cx="1328982" cy="842396"/>
              </a:xfrm>
            </p:grpSpPr>
            <p:sp>
              <p:nvSpPr>
                <p:cNvPr id="41" name="Oval 40"/>
                <p:cNvSpPr/>
                <p:nvPr/>
              </p:nvSpPr>
              <p:spPr>
                <a:xfrm>
                  <a:off x="2616200" y="3225800"/>
                  <a:ext cx="266700" cy="2159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2336781" y="2715567"/>
                  <a:ext cx="461384" cy="461665"/>
                </a:xfrm>
                <a:prstGeom prst="rect">
                  <a:avLst/>
                </a:prstGeom>
                <a:noFill/>
              </p:spPr>
              <p:txBody>
                <a:bodyPr wrap="none" rtlCol="0">
                  <a:spAutoFit/>
                </a:bodyPr>
                <a:lstStyle/>
                <a:p>
                  <a:r>
                    <a:rPr lang="en-US" i="1" dirty="0">
                      <a:solidFill>
                        <a:srgbClr val="FF0000"/>
                      </a:solidFill>
                      <a:latin typeface="Symbol" charset="2"/>
                      <a:cs typeface="Symbol" charset="2"/>
                    </a:rPr>
                    <a:t>m</a:t>
                  </a:r>
                </a:p>
              </p:txBody>
            </p:sp>
            <p:grpSp>
              <p:nvGrpSpPr>
                <p:cNvPr id="47" name="Group 46"/>
                <p:cNvGrpSpPr/>
                <p:nvPr/>
              </p:nvGrpSpPr>
              <p:grpSpPr>
                <a:xfrm>
                  <a:off x="2222501" y="3022600"/>
                  <a:ext cx="990600" cy="509963"/>
                  <a:chOff x="2222501" y="3022600"/>
                  <a:chExt cx="990600" cy="509963"/>
                </a:xfrm>
              </p:grpSpPr>
              <p:sp>
                <p:nvSpPr>
                  <p:cNvPr id="44" name="Oval 43"/>
                  <p:cNvSpPr/>
                  <p:nvPr/>
                </p:nvSpPr>
                <p:spPr>
                  <a:xfrm rot="19560594">
                    <a:off x="2222501" y="3138863"/>
                    <a:ext cx="990600" cy="393700"/>
                  </a:xfrm>
                  <a:prstGeom prst="ellipse">
                    <a:avLst/>
                  </a:prstGeom>
                  <a:noFill/>
                  <a:ln w="28575" cmpd="sng">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060700" y="3022600"/>
                    <a:ext cx="109728" cy="109728"/>
                  </a:xfrm>
                  <a:prstGeom prst="ellipse">
                    <a:avLst/>
                  </a:prstGeom>
                  <a:solidFill>
                    <a:srgbClr val="404040"/>
                  </a:solidFill>
                  <a:ln>
                    <a:solidFill>
                      <a:srgbClr val="404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TextBox 45"/>
                <p:cNvSpPr txBox="1"/>
                <p:nvPr/>
              </p:nvSpPr>
              <p:spPr>
                <a:xfrm>
                  <a:off x="3132328" y="2690167"/>
                  <a:ext cx="419155" cy="461665"/>
                </a:xfrm>
                <a:prstGeom prst="rect">
                  <a:avLst/>
                </a:prstGeom>
                <a:noFill/>
              </p:spPr>
              <p:txBody>
                <a:bodyPr wrap="none" rtlCol="0">
                  <a:spAutoFit/>
                </a:bodyPr>
                <a:lstStyle/>
                <a:p>
                  <a:r>
                    <a:rPr lang="en-US" i="1" dirty="0">
                      <a:solidFill>
                        <a:srgbClr val="404040"/>
                      </a:solidFill>
                      <a:latin typeface="Times New Roman"/>
                      <a:cs typeface="Times New Roman"/>
                    </a:rPr>
                    <a:t>e</a:t>
                  </a:r>
                </a:p>
              </p:txBody>
            </p:sp>
          </p:grpSp>
          <p:grpSp>
            <p:nvGrpSpPr>
              <p:cNvPr id="52" name="Group 51"/>
              <p:cNvGrpSpPr/>
              <p:nvPr/>
            </p:nvGrpSpPr>
            <p:grpSpPr>
              <a:xfrm>
                <a:off x="2447942" y="3117664"/>
                <a:ext cx="1276397" cy="876833"/>
                <a:chOff x="4318061" y="3925730"/>
                <a:chExt cx="1276397" cy="876833"/>
              </a:xfrm>
            </p:grpSpPr>
            <p:sp>
              <p:nvSpPr>
                <p:cNvPr id="40" name="Oval 39"/>
                <p:cNvSpPr/>
                <p:nvPr/>
              </p:nvSpPr>
              <p:spPr>
                <a:xfrm>
                  <a:off x="4711700" y="4478528"/>
                  <a:ext cx="266700" cy="2159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4495841" y="3972867"/>
                  <a:ext cx="468398" cy="461665"/>
                </a:xfrm>
                <a:prstGeom prst="rect">
                  <a:avLst/>
                </a:prstGeom>
                <a:noFill/>
              </p:spPr>
              <p:txBody>
                <a:bodyPr wrap="none" rtlCol="0">
                  <a:spAutoFit/>
                </a:bodyPr>
                <a:lstStyle/>
                <a:p>
                  <a:r>
                    <a:rPr lang="en-US" i="1" dirty="0">
                      <a:solidFill>
                        <a:srgbClr val="0000FF"/>
                      </a:solidFill>
                      <a:latin typeface="Times New Roman"/>
                      <a:cs typeface="Times New Roman"/>
                    </a:rPr>
                    <a:t>p</a:t>
                  </a:r>
                </a:p>
              </p:txBody>
            </p:sp>
            <p:grpSp>
              <p:nvGrpSpPr>
                <p:cNvPr id="48" name="Group 47"/>
                <p:cNvGrpSpPr/>
                <p:nvPr/>
              </p:nvGrpSpPr>
              <p:grpSpPr>
                <a:xfrm>
                  <a:off x="4318061" y="4292600"/>
                  <a:ext cx="990600" cy="509963"/>
                  <a:chOff x="2222501" y="3022600"/>
                  <a:chExt cx="990600" cy="509963"/>
                </a:xfrm>
              </p:grpSpPr>
              <p:sp>
                <p:nvSpPr>
                  <p:cNvPr id="49" name="Oval 48"/>
                  <p:cNvSpPr/>
                  <p:nvPr/>
                </p:nvSpPr>
                <p:spPr>
                  <a:xfrm rot="19560594">
                    <a:off x="2222501" y="3138863"/>
                    <a:ext cx="990600" cy="393700"/>
                  </a:xfrm>
                  <a:prstGeom prst="ellipse">
                    <a:avLst/>
                  </a:prstGeom>
                  <a:noFill/>
                  <a:ln w="28575" cmpd="sng">
                    <a:solidFill>
                      <a:srgbClr val="40404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060700" y="3022600"/>
                    <a:ext cx="109728" cy="109728"/>
                  </a:xfrm>
                  <a:prstGeom prst="ellipse">
                    <a:avLst/>
                  </a:prstGeom>
                  <a:solidFill>
                    <a:srgbClr val="404040"/>
                  </a:solidFill>
                  <a:ln>
                    <a:solidFill>
                      <a:srgbClr val="404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p:cNvSpPr txBox="1"/>
                <p:nvPr/>
              </p:nvSpPr>
              <p:spPr>
                <a:xfrm>
                  <a:off x="5175303" y="3925730"/>
                  <a:ext cx="419155" cy="461665"/>
                </a:xfrm>
                <a:prstGeom prst="rect">
                  <a:avLst/>
                </a:prstGeom>
                <a:noFill/>
              </p:spPr>
              <p:txBody>
                <a:bodyPr wrap="none" rtlCol="0">
                  <a:spAutoFit/>
                </a:bodyPr>
                <a:lstStyle/>
                <a:p>
                  <a:r>
                    <a:rPr lang="en-US" i="1" dirty="0">
                      <a:solidFill>
                        <a:srgbClr val="404040"/>
                      </a:solidFill>
                      <a:latin typeface="Times New Roman"/>
                      <a:cs typeface="Times New Roman"/>
                    </a:rPr>
                    <a:t>e</a:t>
                  </a:r>
                </a:p>
              </p:txBody>
            </p:sp>
          </p:grpSp>
          <p:cxnSp>
            <p:nvCxnSpPr>
              <p:cNvPr id="54" name="Straight Arrow Connector 53"/>
              <p:cNvCxnSpPr/>
              <p:nvPr/>
            </p:nvCxnSpPr>
            <p:spPr>
              <a:xfrm flipV="1">
                <a:off x="2625722" y="2692400"/>
                <a:ext cx="1098617" cy="472401"/>
              </a:xfrm>
              <a:prstGeom prst="straightConnector1">
                <a:avLst/>
              </a:prstGeom>
              <a:ln w="571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724339" y="2692400"/>
                <a:ext cx="885761" cy="472401"/>
              </a:xfrm>
              <a:prstGeom prst="straightConnector1">
                <a:avLst/>
              </a:prstGeom>
              <a:ln w="57150" cmpd="sng">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57" name="TextBox 56"/>
            <p:cNvSpPr txBox="1"/>
            <p:nvPr/>
          </p:nvSpPr>
          <p:spPr>
            <a:xfrm>
              <a:off x="105304" y="2717667"/>
              <a:ext cx="2266417" cy="584776"/>
            </a:xfrm>
            <a:prstGeom prst="rect">
              <a:avLst/>
            </a:prstGeom>
            <a:noFill/>
          </p:spPr>
          <p:txBody>
            <a:bodyPr wrap="square" rtlCol="0">
              <a:spAutoFit/>
            </a:bodyPr>
            <a:lstStyle/>
            <a:p>
              <a:r>
                <a:rPr lang="en-US" sz="1600" dirty="0" err="1">
                  <a:solidFill>
                    <a:srgbClr val="404040"/>
                  </a:solidFill>
                </a:rPr>
                <a:t>Muonium</a:t>
              </a:r>
              <a:r>
                <a:rPr lang="en-US" sz="1600" dirty="0">
                  <a:solidFill>
                    <a:srgbClr val="404040"/>
                  </a:solidFill>
                </a:rPr>
                <a:t> and hydrogen </a:t>
              </a:r>
              <a:r>
                <a:rPr lang="en-US" sz="1600" dirty="0" err="1">
                  <a:solidFill>
                    <a:srgbClr val="404040"/>
                  </a:solidFill>
                </a:rPr>
                <a:t>hyperfile</a:t>
              </a:r>
              <a:r>
                <a:rPr lang="en-US" sz="1600" dirty="0">
                  <a:solidFill>
                    <a:srgbClr val="404040"/>
                  </a:solidFill>
                </a:rPr>
                <a:t> splitting</a:t>
              </a:r>
            </a:p>
          </p:txBody>
        </p:sp>
      </p:grpSp>
      <p:grpSp>
        <p:nvGrpSpPr>
          <p:cNvPr id="16" name="Group 15"/>
          <p:cNvGrpSpPr/>
          <p:nvPr/>
        </p:nvGrpSpPr>
        <p:grpSpPr>
          <a:xfrm>
            <a:off x="6019264" y="4143252"/>
            <a:ext cx="3162836" cy="1786340"/>
            <a:chOff x="6019264" y="4470400"/>
            <a:chExt cx="3162836" cy="1786340"/>
          </a:xfrm>
        </p:grpSpPr>
        <p:grpSp>
          <p:nvGrpSpPr>
            <p:cNvPr id="3" name="Group 2"/>
            <p:cNvGrpSpPr/>
            <p:nvPr/>
          </p:nvGrpSpPr>
          <p:grpSpPr>
            <a:xfrm>
              <a:off x="6450014" y="4470400"/>
              <a:ext cx="2732086" cy="787244"/>
              <a:chOff x="6450014" y="4470400"/>
              <a:chExt cx="2732086" cy="787244"/>
            </a:xfrm>
          </p:grpSpPr>
          <p:cxnSp>
            <p:nvCxnSpPr>
              <p:cNvPr id="86" name="Straight Arrow Connector 85"/>
              <p:cNvCxnSpPr/>
              <p:nvPr/>
            </p:nvCxnSpPr>
            <p:spPr>
              <a:xfrm flipH="1" flipV="1">
                <a:off x="6450014" y="4470400"/>
                <a:ext cx="424866" cy="685800"/>
              </a:xfrm>
              <a:prstGeom prst="straightConnector1">
                <a:avLst/>
              </a:prstGeom>
              <a:ln w="57150" cmpd="sng">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7124700" y="4672868"/>
                <a:ext cx="2057400" cy="584776"/>
              </a:xfrm>
              <a:prstGeom prst="rect">
                <a:avLst/>
              </a:prstGeom>
              <a:solidFill>
                <a:schemeClr val="bg1"/>
              </a:solidFill>
            </p:spPr>
            <p:txBody>
              <a:bodyPr wrap="square" rtlCol="0">
                <a:spAutoFit/>
              </a:bodyPr>
              <a:lstStyle/>
              <a:p>
                <a:r>
                  <a:rPr lang="en-US" sz="1600" dirty="0">
                    <a:solidFill>
                      <a:srgbClr val="404040"/>
                    </a:solidFill>
                  </a:rPr>
                  <a:t>Free induction decay in NMR probes</a:t>
                </a:r>
              </a:p>
            </p:txBody>
          </p:sp>
        </p:grpSp>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19264" y="4729441"/>
              <a:ext cx="2133169" cy="1527299"/>
            </a:xfrm>
            <a:prstGeom prst="rect">
              <a:avLst/>
            </a:prstGeom>
          </p:spPr>
        </p:pic>
      </p:grpSp>
    </p:spTree>
    <p:extLst>
      <p:ext uri="{BB962C8B-B14F-4D97-AF65-F5344CB8AC3E}">
        <p14:creationId xmlns:p14="http://schemas.microsoft.com/office/powerpoint/2010/main" val="1498483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14F243-9183-C44D-9C8C-284BDA2F8E24}"/>
              </a:ext>
            </a:extLst>
          </p:cNvPr>
          <p:cNvSpPr>
            <a:spLocks noGrp="1"/>
          </p:cNvSpPr>
          <p:nvPr>
            <p:ph type="title"/>
          </p:nvPr>
        </p:nvSpPr>
        <p:spPr>
          <a:xfrm>
            <a:off x="228600" y="251752"/>
            <a:ext cx="8686800" cy="427877"/>
          </a:xfrm>
          <a:prstGeom prst="rect">
            <a:avLst/>
          </a:prstGeom>
        </p:spPr>
        <p:txBody>
          <a:bodyPr/>
          <a:lstStyle/>
          <a:p>
            <a:r>
              <a:rPr lang="en-US" dirty="0"/>
              <a:t>Nuclear Magnetic Resonance</a:t>
            </a:r>
          </a:p>
        </p:txBody>
      </p:sp>
      <p:sp>
        <p:nvSpPr>
          <p:cNvPr id="4" name="Date Placeholder 3">
            <a:extLst>
              <a:ext uri="{FF2B5EF4-FFF2-40B4-BE49-F238E27FC236}">
                <a16:creationId xmlns:a16="http://schemas.microsoft.com/office/drawing/2014/main" id="{60994191-9420-B94F-AD80-FC46CEDCDF0F}"/>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E3A81DE4-CED5-D341-9AC1-1975CFE5E9A2}"/>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467F88D7-41D0-5743-A03F-FC46A05B85CB}"/>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35</a:t>
            </a:fld>
            <a:endParaRPr lang="en-US" dirty="0"/>
          </a:p>
        </p:txBody>
      </p:sp>
      <p:grpSp>
        <p:nvGrpSpPr>
          <p:cNvPr id="10" name="Group 9">
            <a:extLst>
              <a:ext uri="{FF2B5EF4-FFF2-40B4-BE49-F238E27FC236}">
                <a16:creationId xmlns:a16="http://schemas.microsoft.com/office/drawing/2014/main" id="{9DAA4101-FA7D-804C-BF97-A7C1CC68CE51}"/>
              </a:ext>
            </a:extLst>
          </p:cNvPr>
          <p:cNvGrpSpPr/>
          <p:nvPr/>
        </p:nvGrpSpPr>
        <p:grpSpPr>
          <a:xfrm>
            <a:off x="0" y="891250"/>
            <a:ext cx="9144000" cy="4310571"/>
            <a:chOff x="0" y="891250"/>
            <a:chExt cx="9144000" cy="4310571"/>
          </a:xfrm>
        </p:grpSpPr>
        <p:pic>
          <p:nvPicPr>
            <p:cNvPr id="7" name="Picture 6">
              <a:extLst>
                <a:ext uri="{FF2B5EF4-FFF2-40B4-BE49-F238E27FC236}">
                  <a16:creationId xmlns:a16="http://schemas.microsoft.com/office/drawing/2014/main" id="{63A2A958-CB21-FB4F-9D7B-ECAE0421DAA2}"/>
                </a:ext>
              </a:extLst>
            </p:cNvPr>
            <p:cNvPicPr>
              <a:picLocks noChangeAspect="1"/>
            </p:cNvPicPr>
            <p:nvPr/>
          </p:nvPicPr>
          <p:blipFill>
            <a:blip r:embed="rId2"/>
            <a:stretch>
              <a:fillRect/>
            </a:stretch>
          </p:blipFill>
          <p:spPr>
            <a:xfrm>
              <a:off x="0" y="1146892"/>
              <a:ext cx="9144000" cy="4054929"/>
            </a:xfrm>
            <a:prstGeom prst="rect">
              <a:avLst/>
            </a:prstGeom>
          </p:spPr>
        </p:pic>
        <p:sp>
          <p:nvSpPr>
            <p:cNvPr id="8" name="Rectangle 7">
              <a:extLst>
                <a:ext uri="{FF2B5EF4-FFF2-40B4-BE49-F238E27FC236}">
                  <a16:creationId xmlns:a16="http://schemas.microsoft.com/office/drawing/2014/main" id="{31F7C52F-62F9-8842-930F-51811E531BAD}"/>
                </a:ext>
              </a:extLst>
            </p:cNvPr>
            <p:cNvSpPr/>
            <p:nvPr/>
          </p:nvSpPr>
          <p:spPr>
            <a:xfrm>
              <a:off x="5969626" y="891250"/>
              <a:ext cx="2632615" cy="294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90BB56-39A7-9444-815E-7CC42D264398}"/>
                </a:ext>
              </a:extLst>
            </p:cNvPr>
            <p:cNvSpPr/>
            <p:nvPr/>
          </p:nvSpPr>
          <p:spPr>
            <a:xfrm>
              <a:off x="8055980" y="1058603"/>
              <a:ext cx="1088020" cy="294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7573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C0FB0-21C0-4745-B7F2-0B2E70A36A35}"/>
              </a:ext>
            </a:extLst>
          </p:cNvPr>
          <p:cNvSpPr>
            <a:spLocks noGrp="1"/>
          </p:cNvSpPr>
          <p:nvPr>
            <p:ph type="title"/>
          </p:nvPr>
        </p:nvSpPr>
        <p:spPr>
          <a:xfrm>
            <a:off x="228600" y="251752"/>
            <a:ext cx="8686800" cy="427877"/>
          </a:xfrm>
          <a:prstGeom prst="rect">
            <a:avLst/>
          </a:prstGeom>
        </p:spPr>
        <p:txBody>
          <a:bodyPr/>
          <a:lstStyle/>
          <a:p>
            <a:r>
              <a:rPr lang="en-US" dirty="0"/>
              <a:t>Field measurement</a:t>
            </a:r>
          </a:p>
        </p:txBody>
      </p:sp>
      <p:sp>
        <p:nvSpPr>
          <p:cNvPr id="4" name="Date Placeholder 3">
            <a:extLst>
              <a:ext uri="{FF2B5EF4-FFF2-40B4-BE49-F238E27FC236}">
                <a16:creationId xmlns:a16="http://schemas.microsoft.com/office/drawing/2014/main" id="{493C7ECC-CDFE-7841-BC83-7D0DE13A5863}"/>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205B6181-D664-0345-BDB9-5A5AE0327D40}"/>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AA6ED4E8-A5AD-4142-9A73-56D082DEED28}"/>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36</a:t>
            </a:fld>
            <a:endParaRPr lang="en-US" dirty="0"/>
          </a:p>
        </p:txBody>
      </p:sp>
      <p:pic>
        <p:nvPicPr>
          <p:cNvPr id="7" name="Picture 6">
            <a:extLst>
              <a:ext uri="{FF2B5EF4-FFF2-40B4-BE49-F238E27FC236}">
                <a16:creationId xmlns:a16="http://schemas.microsoft.com/office/drawing/2014/main" id="{77442264-C99B-394A-923A-26977A33D23A}"/>
              </a:ext>
            </a:extLst>
          </p:cNvPr>
          <p:cNvPicPr>
            <a:picLocks noChangeAspect="1"/>
          </p:cNvPicPr>
          <p:nvPr/>
        </p:nvPicPr>
        <p:blipFill>
          <a:blip r:embed="rId2"/>
          <a:stretch>
            <a:fillRect/>
          </a:stretch>
        </p:blipFill>
        <p:spPr>
          <a:xfrm>
            <a:off x="486627" y="1330657"/>
            <a:ext cx="1522520" cy="1532280"/>
          </a:xfrm>
          <a:prstGeom prst="rect">
            <a:avLst/>
          </a:prstGeom>
        </p:spPr>
      </p:pic>
      <p:grpSp>
        <p:nvGrpSpPr>
          <p:cNvPr id="20" name="Group 19">
            <a:extLst>
              <a:ext uri="{FF2B5EF4-FFF2-40B4-BE49-F238E27FC236}">
                <a16:creationId xmlns:a16="http://schemas.microsoft.com/office/drawing/2014/main" id="{5E909E3D-C9C7-344B-A258-91B1C90A25EE}"/>
              </a:ext>
            </a:extLst>
          </p:cNvPr>
          <p:cNvGrpSpPr/>
          <p:nvPr/>
        </p:nvGrpSpPr>
        <p:grpSpPr>
          <a:xfrm>
            <a:off x="539926" y="4456598"/>
            <a:ext cx="4055876" cy="1936750"/>
            <a:chOff x="539926" y="4456598"/>
            <a:chExt cx="4055876" cy="1936750"/>
          </a:xfrm>
        </p:grpSpPr>
        <p:pic>
          <p:nvPicPr>
            <p:cNvPr id="10" name="Picture 9">
              <a:extLst>
                <a:ext uri="{FF2B5EF4-FFF2-40B4-BE49-F238E27FC236}">
                  <a16:creationId xmlns:a16="http://schemas.microsoft.com/office/drawing/2014/main" id="{AC6D1213-B3D4-BE44-ABA1-C3C799183F38}"/>
                </a:ext>
              </a:extLst>
            </p:cNvPr>
            <p:cNvPicPr>
              <a:picLocks noChangeAspect="1"/>
            </p:cNvPicPr>
            <p:nvPr/>
          </p:nvPicPr>
          <p:blipFill>
            <a:blip r:embed="rId3"/>
            <a:stretch>
              <a:fillRect/>
            </a:stretch>
          </p:blipFill>
          <p:spPr>
            <a:xfrm>
              <a:off x="539926" y="4512324"/>
              <a:ext cx="1651920" cy="1724799"/>
            </a:xfrm>
            <a:prstGeom prst="rect">
              <a:avLst/>
            </a:prstGeom>
          </p:spPr>
        </p:pic>
        <p:pic>
          <p:nvPicPr>
            <p:cNvPr id="11" name="Picture 10">
              <a:extLst>
                <a:ext uri="{FF2B5EF4-FFF2-40B4-BE49-F238E27FC236}">
                  <a16:creationId xmlns:a16="http://schemas.microsoft.com/office/drawing/2014/main" id="{0B0597E6-7BDB-1146-ACDD-3F30233497EC}"/>
                </a:ext>
              </a:extLst>
            </p:cNvPr>
            <p:cNvPicPr>
              <a:picLocks noChangeAspect="1"/>
            </p:cNvPicPr>
            <p:nvPr/>
          </p:nvPicPr>
          <p:blipFill>
            <a:blip r:embed="rId4"/>
            <a:stretch>
              <a:fillRect/>
            </a:stretch>
          </p:blipFill>
          <p:spPr>
            <a:xfrm>
              <a:off x="2354252" y="4456598"/>
              <a:ext cx="2241550" cy="1936750"/>
            </a:xfrm>
            <a:prstGeom prst="rect">
              <a:avLst/>
            </a:prstGeom>
          </p:spPr>
        </p:pic>
      </p:grpSp>
      <p:grpSp>
        <p:nvGrpSpPr>
          <p:cNvPr id="18" name="Group 17">
            <a:extLst>
              <a:ext uri="{FF2B5EF4-FFF2-40B4-BE49-F238E27FC236}">
                <a16:creationId xmlns:a16="http://schemas.microsoft.com/office/drawing/2014/main" id="{9BAF2896-6711-F949-8A66-FD8A5D6F5644}"/>
              </a:ext>
            </a:extLst>
          </p:cNvPr>
          <p:cNvGrpSpPr/>
          <p:nvPr/>
        </p:nvGrpSpPr>
        <p:grpSpPr>
          <a:xfrm>
            <a:off x="2046516" y="660780"/>
            <a:ext cx="2417030" cy="2064776"/>
            <a:chOff x="2046516" y="660780"/>
            <a:chExt cx="2417030" cy="2064776"/>
          </a:xfrm>
        </p:grpSpPr>
        <p:pic>
          <p:nvPicPr>
            <p:cNvPr id="8" name="Picture 7">
              <a:extLst>
                <a:ext uri="{FF2B5EF4-FFF2-40B4-BE49-F238E27FC236}">
                  <a16:creationId xmlns:a16="http://schemas.microsoft.com/office/drawing/2014/main" id="{30CD289F-7179-684E-A0D1-CEE7A675A9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75258" y="1540373"/>
              <a:ext cx="1202204" cy="1185183"/>
            </a:xfrm>
            <a:prstGeom prst="rect">
              <a:avLst/>
            </a:prstGeom>
          </p:spPr>
        </p:pic>
        <p:sp>
          <p:nvSpPr>
            <p:cNvPr id="14" name="TextBox 13">
              <a:extLst>
                <a:ext uri="{FF2B5EF4-FFF2-40B4-BE49-F238E27FC236}">
                  <a16:creationId xmlns:a16="http://schemas.microsoft.com/office/drawing/2014/main" id="{7E09C389-8620-7646-AE4C-066CC099EDD8}"/>
                </a:ext>
              </a:extLst>
            </p:cNvPr>
            <p:cNvSpPr txBox="1"/>
            <p:nvPr/>
          </p:nvSpPr>
          <p:spPr>
            <a:xfrm>
              <a:off x="2046516" y="660780"/>
              <a:ext cx="2417030" cy="830997"/>
            </a:xfrm>
            <a:prstGeom prst="rect">
              <a:avLst/>
            </a:prstGeom>
            <a:noFill/>
          </p:spPr>
          <p:txBody>
            <a:bodyPr wrap="square" rtlCol="0">
              <a:spAutoFit/>
            </a:bodyPr>
            <a:lstStyle/>
            <a:p>
              <a:pPr algn="ctr"/>
              <a:r>
                <a:rPr lang="en-US" sz="1600" dirty="0"/>
                <a:t>Calibration transferred to plunging probe in an MRI magnet at Argonne</a:t>
              </a:r>
            </a:p>
          </p:txBody>
        </p:sp>
      </p:grpSp>
      <p:sp>
        <p:nvSpPr>
          <p:cNvPr id="15" name="TextBox 14">
            <a:extLst>
              <a:ext uri="{FF2B5EF4-FFF2-40B4-BE49-F238E27FC236}">
                <a16:creationId xmlns:a16="http://schemas.microsoft.com/office/drawing/2014/main" id="{3F2525AA-A143-884F-8C6F-9A15264F8AC0}"/>
              </a:ext>
            </a:extLst>
          </p:cNvPr>
          <p:cNvSpPr txBox="1"/>
          <p:nvPr/>
        </p:nvSpPr>
        <p:spPr>
          <a:xfrm>
            <a:off x="39372" y="772483"/>
            <a:ext cx="2417030" cy="584775"/>
          </a:xfrm>
          <a:prstGeom prst="rect">
            <a:avLst/>
          </a:prstGeom>
          <a:noFill/>
        </p:spPr>
        <p:txBody>
          <a:bodyPr wrap="square" rtlCol="0">
            <a:spAutoFit/>
          </a:bodyPr>
          <a:lstStyle/>
          <a:p>
            <a:pPr algn="ctr"/>
            <a:r>
              <a:rPr lang="en-US" sz="1600" dirty="0"/>
              <a:t>Spherical absolute calibration probe</a:t>
            </a:r>
          </a:p>
        </p:txBody>
      </p:sp>
      <p:grpSp>
        <p:nvGrpSpPr>
          <p:cNvPr id="19" name="Group 18">
            <a:extLst>
              <a:ext uri="{FF2B5EF4-FFF2-40B4-BE49-F238E27FC236}">
                <a16:creationId xmlns:a16="http://schemas.microsoft.com/office/drawing/2014/main" id="{5D1B5FF0-885F-854D-9568-AD3F5D9D2793}"/>
              </a:ext>
            </a:extLst>
          </p:cNvPr>
          <p:cNvGrpSpPr/>
          <p:nvPr/>
        </p:nvGrpSpPr>
        <p:grpSpPr>
          <a:xfrm>
            <a:off x="688814" y="2766442"/>
            <a:ext cx="3283272" cy="1623403"/>
            <a:chOff x="688814" y="2766442"/>
            <a:chExt cx="3283272" cy="1623403"/>
          </a:xfrm>
        </p:grpSpPr>
        <p:pic>
          <p:nvPicPr>
            <p:cNvPr id="9" name="Picture 8">
              <a:extLst>
                <a:ext uri="{FF2B5EF4-FFF2-40B4-BE49-F238E27FC236}">
                  <a16:creationId xmlns:a16="http://schemas.microsoft.com/office/drawing/2014/main" id="{FAADA35F-6B0F-F94F-B3F4-DF2AC1098AA6}"/>
                </a:ext>
              </a:extLst>
            </p:cNvPr>
            <p:cNvPicPr>
              <a:picLocks noChangeAspect="1"/>
            </p:cNvPicPr>
            <p:nvPr/>
          </p:nvPicPr>
          <p:blipFill>
            <a:blip r:embed="rId6"/>
            <a:stretch>
              <a:fillRect/>
            </a:stretch>
          </p:blipFill>
          <p:spPr>
            <a:xfrm>
              <a:off x="688814" y="3273719"/>
              <a:ext cx="3283272" cy="1116126"/>
            </a:xfrm>
            <a:prstGeom prst="rect">
              <a:avLst/>
            </a:prstGeom>
          </p:spPr>
        </p:pic>
        <p:sp>
          <p:nvSpPr>
            <p:cNvPr id="16" name="TextBox 15">
              <a:extLst>
                <a:ext uri="{FF2B5EF4-FFF2-40B4-BE49-F238E27FC236}">
                  <a16:creationId xmlns:a16="http://schemas.microsoft.com/office/drawing/2014/main" id="{DA290341-19E6-C94F-A869-36BA55FD7DEE}"/>
                </a:ext>
              </a:extLst>
            </p:cNvPr>
            <p:cNvSpPr txBox="1"/>
            <p:nvPr/>
          </p:nvSpPr>
          <p:spPr>
            <a:xfrm>
              <a:off x="779482" y="2766442"/>
              <a:ext cx="3167947" cy="584775"/>
            </a:xfrm>
            <a:prstGeom prst="rect">
              <a:avLst/>
            </a:prstGeom>
            <a:noFill/>
          </p:spPr>
          <p:txBody>
            <a:bodyPr wrap="square" rtlCol="0">
              <a:spAutoFit/>
            </a:bodyPr>
            <a:lstStyle/>
            <a:p>
              <a:pPr algn="ctr"/>
              <a:r>
                <a:rPr lang="en-US" sz="1600" dirty="0"/>
                <a:t>Plunging probe placed in front of all probes in a trolley</a:t>
              </a:r>
            </a:p>
          </p:txBody>
        </p:sp>
      </p:grpSp>
      <p:grpSp>
        <p:nvGrpSpPr>
          <p:cNvPr id="21" name="Group 20">
            <a:extLst>
              <a:ext uri="{FF2B5EF4-FFF2-40B4-BE49-F238E27FC236}">
                <a16:creationId xmlns:a16="http://schemas.microsoft.com/office/drawing/2014/main" id="{808BE069-3BAD-194C-A90E-014D72718EC2}"/>
              </a:ext>
            </a:extLst>
          </p:cNvPr>
          <p:cNvGrpSpPr/>
          <p:nvPr/>
        </p:nvGrpSpPr>
        <p:grpSpPr>
          <a:xfrm>
            <a:off x="4424530" y="102985"/>
            <a:ext cx="4487865" cy="6201629"/>
            <a:chOff x="4424530" y="102985"/>
            <a:chExt cx="4487865" cy="6201629"/>
          </a:xfrm>
        </p:grpSpPr>
        <p:pic>
          <p:nvPicPr>
            <p:cNvPr id="12" name="Picture 11">
              <a:extLst>
                <a:ext uri="{FF2B5EF4-FFF2-40B4-BE49-F238E27FC236}">
                  <a16:creationId xmlns:a16="http://schemas.microsoft.com/office/drawing/2014/main" id="{C1B8F94E-1AA1-6A49-9C14-2BF77585202C}"/>
                </a:ext>
              </a:extLst>
            </p:cNvPr>
            <p:cNvPicPr>
              <a:picLocks noChangeAspect="1"/>
            </p:cNvPicPr>
            <p:nvPr/>
          </p:nvPicPr>
          <p:blipFill>
            <a:blip r:embed="rId7"/>
            <a:stretch>
              <a:fillRect/>
            </a:stretch>
          </p:blipFill>
          <p:spPr>
            <a:xfrm>
              <a:off x="4424530" y="102985"/>
              <a:ext cx="2874961" cy="2508545"/>
            </a:xfrm>
            <a:prstGeom prst="rect">
              <a:avLst/>
            </a:prstGeom>
          </p:spPr>
        </p:pic>
        <p:pic>
          <p:nvPicPr>
            <p:cNvPr id="13" name="Picture 12">
              <a:extLst>
                <a:ext uri="{FF2B5EF4-FFF2-40B4-BE49-F238E27FC236}">
                  <a16:creationId xmlns:a16="http://schemas.microsoft.com/office/drawing/2014/main" id="{CA44454B-A85C-4846-ABA3-834457EB2B55}"/>
                </a:ext>
              </a:extLst>
            </p:cNvPr>
            <p:cNvPicPr>
              <a:picLocks noChangeAspect="1"/>
            </p:cNvPicPr>
            <p:nvPr/>
          </p:nvPicPr>
          <p:blipFill>
            <a:blip r:embed="rId8"/>
            <a:stretch>
              <a:fillRect/>
            </a:stretch>
          </p:blipFill>
          <p:spPr>
            <a:xfrm>
              <a:off x="4940907" y="2171513"/>
              <a:ext cx="3707635" cy="4133101"/>
            </a:xfrm>
            <a:prstGeom prst="rect">
              <a:avLst/>
            </a:prstGeom>
          </p:spPr>
        </p:pic>
        <p:sp>
          <p:nvSpPr>
            <p:cNvPr id="17" name="TextBox 16">
              <a:extLst>
                <a:ext uri="{FF2B5EF4-FFF2-40B4-BE49-F238E27FC236}">
                  <a16:creationId xmlns:a16="http://schemas.microsoft.com/office/drawing/2014/main" id="{24A04839-C817-FF4C-9977-E09041F1BB31}"/>
                </a:ext>
              </a:extLst>
            </p:cNvPr>
            <p:cNvSpPr txBox="1"/>
            <p:nvPr/>
          </p:nvSpPr>
          <p:spPr>
            <a:xfrm>
              <a:off x="7260474" y="772483"/>
              <a:ext cx="1651921" cy="830997"/>
            </a:xfrm>
            <a:prstGeom prst="rect">
              <a:avLst/>
            </a:prstGeom>
            <a:noFill/>
          </p:spPr>
          <p:txBody>
            <a:bodyPr wrap="square" rtlCol="0">
              <a:spAutoFit/>
            </a:bodyPr>
            <a:lstStyle/>
            <a:p>
              <a:pPr algn="ctr"/>
              <a:r>
                <a:rPr lang="en-US" sz="1600" dirty="0"/>
                <a:t>Trolley maps the field around the ring</a:t>
              </a:r>
            </a:p>
          </p:txBody>
        </p:sp>
      </p:grpSp>
    </p:spTree>
    <p:extLst>
      <p:ext uri="{BB962C8B-B14F-4D97-AF65-F5344CB8AC3E}">
        <p14:creationId xmlns:p14="http://schemas.microsoft.com/office/powerpoint/2010/main" val="421886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21283D-4629-FA48-8A06-62BC91B844C8}"/>
              </a:ext>
            </a:extLst>
          </p:cNvPr>
          <p:cNvSpPr>
            <a:spLocks noGrp="1"/>
          </p:cNvSpPr>
          <p:nvPr>
            <p:ph type="title"/>
          </p:nvPr>
        </p:nvSpPr>
        <p:spPr>
          <a:xfrm>
            <a:off x="228600" y="251752"/>
            <a:ext cx="8686800" cy="427877"/>
          </a:xfrm>
          <a:prstGeom prst="rect">
            <a:avLst/>
          </a:prstGeom>
        </p:spPr>
        <p:txBody>
          <a:bodyPr/>
          <a:lstStyle/>
          <a:p>
            <a:r>
              <a:rPr lang="en-US" dirty="0"/>
              <a:t>Field measurement</a:t>
            </a:r>
          </a:p>
        </p:txBody>
      </p:sp>
      <p:sp>
        <p:nvSpPr>
          <p:cNvPr id="4" name="Date Placeholder 3">
            <a:extLst>
              <a:ext uri="{FF2B5EF4-FFF2-40B4-BE49-F238E27FC236}">
                <a16:creationId xmlns:a16="http://schemas.microsoft.com/office/drawing/2014/main" id="{99D34F66-DE34-D042-B302-E0A0F6101BA5}"/>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2F722E22-8EAE-2F49-A400-EEC05B9CF0BD}"/>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E70BC9C0-667F-6942-BF6E-75FD65703015}"/>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37</a:t>
            </a:fld>
            <a:endParaRPr lang="en-US" dirty="0"/>
          </a:p>
        </p:txBody>
      </p:sp>
      <p:pic>
        <p:nvPicPr>
          <p:cNvPr id="7" name="Picture 6">
            <a:extLst>
              <a:ext uri="{FF2B5EF4-FFF2-40B4-BE49-F238E27FC236}">
                <a16:creationId xmlns:a16="http://schemas.microsoft.com/office/drawing/2014/main" id="{6B842A62-274C-674E-AAA4-9B078D5A91AC}"/>
              </a:ext>
            </a:extLst>
          </p:cNvPr>
          <p:cNvPicPr>
            <a:picLocks noChangeAspect="1"/>
          </p:cNvPicPr>
          <p:nvPr/>
        </p:nvPicPr>
        <p:blipFill>
          <a:blip r:embed="rId2"/>
          <a:stretch>
            <a:fillRect/>
          </a:stretch>
        </p:blipFill>
        <p:spPr>
          <a:xfrm>
            <a:off x="814046" y="1792730"/>
            <a:ext cx="2527365" cy="2638867"/>
          </a:xfrm>
          <a:prstGeom prst="rect">
            <a:avLst/>
          </a:prstGeom>
        </p:spPr>
      </p:pic>
      <p:sp>
        <p:nvSpPr>
          <p:cNvPr id="8" name="TextBox 7">
            <a:extLst>
              <a:ext uri="{FF2B5EF4-FFF2-40B4-BE49-F238E27FC236}">
                <a16:creationId xmlns:a16="http://schemas.microsoft.com/office/drawing/2014/main" id="{EF07E302-66A2-A944-943E-6AD5E8EB6655}"/>
              </a:ext>
            </a:extLst>
          </p:cNvPr>
          <p:cNvSpPr txBox="1"/>
          <p:nvPr/>
        </p:nvSpPr>
        <p:spPr>
          <a:xfrm>
            <a:off x="627016" y="853506"/>
            <a:ext cx="2901426" cy="830997"/>
          </a:xfrm>
          <a:prstGeom prst="rect">
            <a:avLst/>
          </a:prstGeom>
          <a:noFill/>
        </p:spPr>
        <p:txBody>
          <a:bodyPr wrap="square" rtlCol="0">
            <a:spAutoFit/>
          </a:bodyPr>
          <a:lstStyle/>
          <a:p>
            <a:pPr algn="ctr"/>
            <a:r>
              <a:rPr lang="en-US" sz="1600" dirty="0"/>
              <a:t>Trolley makes a poor beam dump so it gets parked in a garage during muon storage</a:t>
            </a:r>
          </a:p>
        </p:txBody>
      </p:sp>
      <p:sp>
        <p:nvSpPr>
          <p:cNvPr id="9" name="TextBox 8">
            <a:extLst>
              <a:ext uri="{FF2B5EF4-FFF2-40B4-BE49-F238E27FC236}">
                <a16:creationId xmlns:a16="http://schemas.microsoft.com/office/drawing/2014/main" id="{C1593CF2-33A2-4441-978B-02A0472D2D49}"/>
              </a:ext>
            </a:extLst>
          </p:cNvPr>
          <p:cNvSpPr txBox="1"/>
          <p:nvPr/>
        </p:nvSpPr>
        <p:spPr>
          <a:xfrm>
            <a:off x="709968" y="4927276"/>
            <a:ext cx="2901426" cy="1077218"/>
          </a:xfrm>
          <a:prstGeom prst="rect">
            <a:avLst/>
          </a:prstGeom>
          <a:noFill/>
        </p:spPr>
        <p:txBody>
          <a:bodyPr wrap="square" rtlCol="0">
            <a:spAutoFit/>
          </a:bodyPr>
          <a:lstStyle/>
          <a:p>
            <a:pPr algn="ctr"/>
            <a:r>
              <a:rPr lang="en-US" sz="1600" dirty="0"/>
              <a:t>Array of NMR probes are placed above and below vacuum chamber to track field changes between trolley runs</a:t>
            </a:r>
          </a:p>
        </p:txBody>
      </p:sp>
      <p:cxnSp>
        <p:nvCxnSpPr>
          <p:cNvPr id="11" name="Straight Arrow Connector 10">
            <a:extLst>
              <a:ext uri="{FF2B5EF4-FFF2-40B4-BE49-F238E27FC236}">
                <a16:creationId xmlns:a16="http://schemas.microsoft.com/office/drawing/2014/main" id="{3783AE44-7D58-8C49-ADB5-905B8E5183D8}"/>
              </a:ext>
            </a:extLst>
          </p:cNvPr>
          <p:cNvCxnSpPr>
            <a:cxnSpLocks/>
          </p:cNvCxnSpPr>
          <p:nvPr/>
        </p:nvCxnSpPr>
        <p:spPr>
          <a:xfrm flipV="1">
            <a:off x="1470070" y="4489472"/>
            <a:ext cx="1" cy="437804"/>
          </a:xfrm>
          <a:prstGeom prst="straightConnector1">
            <a:avLst/>
          </a:prstGeom>
          <a:ln>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D584B7A-9A06-A141-8F4A-48EC43845738}"/>
              </a:ext>
            </a:extLst>
          </p:cNvPr>
          <p:cNvCxnSpPr>
            <a:cxnSpLocks/>
          </p:cNvCxnSpPr>
          <p:nvPr/>
        </p:nvCxnSpPr>
        <p:spPr>
          <a:xfrm flipH="1" flipV="1">
            <a:off x="1529274" y="2103492"/>
            <a:ext cx="299526" cy="2823784"/>
          </a:xfrm>
          <a:prstGeom prst="straightConnector1">
            <a:avLst/>
          </a:prstGeom>
          <a:ln>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A0D5109-92E4-2C4F-B423-235E8F160298}"/>
              </a:ext>
            </a:extLst>
          </p:cNvPr>
          <p:cNvCxnSpPr>
            <a:cxnSpLocks/>
          </p:cNvCxnSpPr>
          <p:nvPr/>
        </p:nvCxnSpPr>
        <p:spPr>
          <a:xfrm flipV="1">
            <a:off x="2031428" y="4524197"/>
            <a:ext cx="6929" cy="395046"/>
          </a:xfrm>
          <a:prstGeom prst="straightConnector1">
            <a:avLst/>
          </a:prstGeom>
          <a:ln>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1844E13-621C-8845-B4A9-ECFAF58F92D4}"/>
              </a:ext>
            </a:extLst>
          </p:cNvPr>
          <p:cNvCxnSpPr>
            <a:cxnSpLocks/>
          </p:cNvCxnSpPr>
          <p:nvPr/>
        </p:nvCxnSpPr>
        <p:spPr>
          <a:xfrm flipH="1" flipV="1">
            <a:off x="2031428" y="2103492"/>
            <a:ext cx="376356" cy="2815751"/>
          </a:xfrm>
          <a:prstGeom prst="straightConnector1">
            <a:avLst/>
          </a:prstGeom>
          <a:ln>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60315F0-9B41-5A46-A4B7-DCC776DC12BC}"/>
              </a:ext>
            </a:extLst>
          </p:cNvPr>
          <p:cNvCxnSpPr>
            <a:cxnSpLocks/>
          </p:cNvCxnSpPr>
          <p:nvPr/>
        </p:nvCxnSpPr>
        <p:spPr>
          <a:xfrm flipV="1">
            <a:off x="2532453" y="4512622"/>
            <a:ext cx="6929" cy="395046"/>
          </a:xfrm>
          <a:prstGeom prst="straightConnector1">
            <a:avLst/>
          </a:prstGeom>
          <a:ln>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30B7F59-63F7-EA44-A663-F79A2731067A}"/>
              </a:ext>
            </a:extLst>
          </p:cNvPr>
          <p:cNvCxnSpPr>
            <a:cxnSpLocks/>
          </p:cNvCxnSpPr>
          <p:nvPr/>
        </p:nvCxnSpPr>
        <p:spPr>
          <a:xfrm flipH="1" flipV="1">
            <a:off x="2610412" y="2135861"/>
            <a:ext cx="376356" cy="2815751"/>
          </a:xfrm>
          <a:prstGeom prst="straightConnector1">
            <a:avLst/>
          </a:prstGeom>
          <a:ln>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356297B7-2FB9-5649-8CCA-C2E5F4402E17}"/>
              </a:ext>
            </a:extLst>
          </p:cNvPr>
          <p:cNvGrpSpPr/>
          <p:nvPr/>
        </p:nvGrpSpPr>
        <p:grpSpPr>
          <a:xfrm>
            <a:off x="4133121" y="361064"/>
            <a:ext cx="4069249" cy="5184545"/>
            <a:chOff x="4133121" y="361064"/>
            <a:chExt cx="4069249" cy="5184545"/>
          </a:xfrm>
        </p:grpSpPr>
        <p:sp>
          <p:nvSpPr>
            <p:cNvPr id="25" name="TextBox 24">
              <a:extLst>
                <a:ext uri="{FF2B5EF4-FFF2-40B4-BE49-F238E27FC236}">
                  <a16:creationId xmlns:a16="http://schemas.microsoft.com/office/drawing/2014/main" id="{38622658-ABF9-E943-BF32-D17CB45F127B}"/>
                </a:ext>
              </a:extLst>
            </p:cNvPr>
            <p:cNvSpPr txBox="1"/>
            <p:nvPr/>
          </p:nvSpPr>
          <p:spPr>
            <a:xfrm>
              <a:off x="5017679" y="361064"/>
              <a:ext cx="2901426" cy="1323439"/>
            </a:xfrm>
            <a:prstGeom prst="rect">
              <a:avLst/>
            </a:prstGeom>
            <a:noFill/>
          </p:spPr>
          <p:txBody>
            <a:bodyPr wrap="square" rtlCol="0">
              <a:spAutoFit/>
            </a:bodyPr>
            <a:lstStyle/>
            <a:p>
              <a:pPr algn="ctr"/>
              <a:r>
                <a:rPr lang="en-US" sz="1600" dirty="0"/>
                <a:t>Field changes are primarily due to temperature changes in the hall that cause the steel to expand and contract, closing and opening the pole gap</a:t>
              </a:r>
            </a:p>
          </p:txBody>
        </p:sp>
        <p:pic>
          <p:nvPicPr>
            <p:cNvPr id="26" name="Picture 25">
              <a:extLst>
                <a:ext uri="{FF2B5EF4-FFF2-40B4-BE49-F238E27FC236}">
                  <a16:creationId xmlns:a16="http://schemas.microsoft.com/office/drawing/2014/main" id="{FA976656-B183-A349-9538-CF6C00BA0D66}"/>
                </a:ext>
              </a:extLst>
            </p:cNvPr>
            <p:cNvPicPr>
              <a:picLocks noChangeAspect="1"/>
            </p:cNvPicPr>
            <p:nvPr/>
          </p:nvPicPr>
          <p:blipFill>
            <a:blip r:embed="rId3"/>
            <a:stretch>
              <a:fillRect/>
            </a:stretch>
          </p:blipFill>
          <p:spPr>
            <a:xfrm>
              <a:off x="4133121" y="1765330"/>
              <a:ext cx="4069249" cy="3086422"/>
            </a:xfrm>
            <a:prstGeom prst="rect">
              <a:avLst/>
            </a:prstGeom>
          </p:spPr>
        </p:pic>
        <p:sp>
          <p:nvSpPr>
            <p:cNvPr id="27" name="TextBox 26">
              <a:extLst>
                <a:ext uri="{FF2B5EF4-FFF2-40B4-BE49-F238E27FC236}">
                  <a16:creationId xmlns:a16="http://schemas.microsoft.com/office/drawing/2014/main" id="{CDEA26B1-DECB-CA4E-BE05-A3D72A93F221}"/>
                </a:ext>
              </a:extLst>
            </p:cNvPr>
            <p:cNvSpPr txBox="1"/>
            <p:nvPr/>
          </p:nvSpPr>
          <p:spPr>
            <a:xfrm>
              <a:off x="5017679" y="4960834"/>
              <a:ext cx="3184691" cy="584775"/>
            </a:xfrm>
            <a:prstGeom prst="rect">
              <a:avLst/>
            </a:prstGeom>
            <a:noFill/>
          </p:spPr>
          <p:txBody>
            <a:bodyPr wrap="square" rtlCol="0">
              <a:spAutoFit/>
            </a:bodyPr>
            <a:lstStyle/>
            <a:p>
              <a:pPr algn="ctr"/>
              <a:r>
                <a:rPr lang="en-US" sz="1600" dirty="0"/>
                <a:t>Tracking is not perfect and the offsets define the systematic error</a:t>
              </a:r>
            </a:p>
          </p:txBody>
        </p:sp>
      </p:grpSp>
    </p:spTree>
    <p:extLst>
      <p:ext uri="{BB962C8B-B14F-4D97-AF65-F5344CB8AC3E}">
        <p14:creationId xmlns:p14="http://schemas.microsoft.com/office/powerpoint/2010/main" val="239761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26AECC-0C50-8244-91AF-199FDF1BD263}"/>
              </a:ext>
            </a:extLst>
          </p:cNvPr>
          <p:cNvSpPr>
            <a:spLocks noGrp="1"/>
          </p:cNvSpPr>
          <p:nvPr>
            <p:ph type="title"/>
          </p:nvPr>
        </p:nvSpPr>
        <p:spPr>
          <a:xfrm>
            <a:off x="228600" y="251752"/>
            <a:ext cx="8686800" cy="427877"/>
          </a:xfrm>
          <a:prstGeom prst="rect">
            <a:avLst/>
          </a:prstGeom>
        </p:spPr>
        <p:txBody>
          <a:bodyPr/>
          <a:lstStyle/>
          <a:p>
            <a:r>
              <a:rPr lang="en-US" dirty="0"/>
              <a:t>Field measurement leading systematic</a:t>
            </a:r>
          </a:p>
        </p:txBody>
      </p:sp>
      <p:sp>
        <p:nvSpPr>
          <p:cNvPr id="4" name="Date Placeholder 3">
            <a:extLst>
              <a:ext uri="{FF2B5EF4-FFF2-40B4-BE49-F238E27FC236}">
                <a16:creationId xmlns:a16="http://schemas.microsoft.com/office/drawing/2014/main" id="{0ACF8F63-8BAF-DF48-8E98-7E480F1D3283}"/>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032AB373-F758-1E49-9AAA-89203901CEA5}"/>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97212943-DCE5-FD45-88EF-67B2B6989DC6}"/>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38</a:t>
            </a:fld>
            <a:endParaRPr lang="en-US" dirty="0"/>
          </a:p>
        </p:txBody>
      </p:sp>
      <p:cxnSp>
        <p:nvCxnSpPr>
          <p:cNvPr id="10" name="Straight Connector 9">
            <a:extLst>
              <a:ext uri="{FF2B5EF4-FFF2-40B4-BE49-F238E27FC236}">
                <a16:creationId xmlns:a16="http://schemas.microsoft.com/office/drawing/2014/main" id="{FFBDED0E-E32C-6E4F-A858-0E335D09EBB5}"/>
              </a:ext>
            </a:extLst>
          </p:cNvPr>
          <p:cNvCxnSpPr>
            <a:cxnSpLocks/>
          </p:cNvCxnSpPr>
          <p:nvPr/>
        </p:nvCxnSpPr>
        <p:spPr>
          <a:xfrm>
            <a:off x="590308" y="2083441"/>
            <a:ext cx="7917084"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32B6ED4-EAF0-9F4D-ADAF-B0CD3F4AE7E4}"/>
              </a:ext>
            </a:extLst>
          </p:cNvPr>
          <p:cNvCxnSpPr>
            <a:cxnSpLocks/>
          </p:cNvCxnSpPr>
          <p:nvPr/>
        </p:nvCxnSpPr>
        <p:spPr>
          <a:xfrm flipV="1">
            <a:off x="858455"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658A502-52BA-5C41-9CD4-07B9575BC3B4}"/>
              </a:ext>
            </a:extLst>
          </p:cNvPr>
          <p:cNvCxnSpPr>
            <a:cxnSpLocks/>
          </p:cNvCxnSpPr>
          <p:nvPr/>
        </p:nvCxnSpPr>
        <p:spPr>
          <a:xfrm flipV="1">
            <a:off x="1057237"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BCAF5E0-D39D-EB46-882D-13E575C6F8D3}"/>
              </a:ext>
            </a:extLst>
          </p:cNvPr>
          <p:cNvCxnSpPr>
            <a:cxnSpLocks/>
          </p:cNvCxnSpPr>
          <p:nvPr/>
        </p:nvCxnSpPr>
        <p:spPr>
          <a:xfrm flipV="1">
            <a:off x="1267509"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BD5F12C-2DE4-6A44-AD8B-83383E3E8753}"/>
              </a:ext>
            </a:extLst>
          </p:cNvPr>
          <p:cNvCxnSpPr>
            <a:cxnSpLocks/>
          </p:cNvCxnSpPr>
          <p:nvPr/>
        </p:nvCxnSpPr>
        <p:spPr>
          <a:xfrm flipV="1">
            <a:off x="1500932"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EF30DD3-6F3C-4C40-A273-DE88B03AB1F9}"/>
              </a:ext>
            </a:extLst>
          </p:cNvPr>
          <p:cNvCxnSpPr>
            <a:cxnSpLocks/>
          </p:cNvCxnSpPr>
          <p:nvPr/>
        </p:nvCxnSpPr>
        <p:spPr>
          <a:xfrm flipV="1">
            <a:off x="1740060"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964D53C-BFB5-C44C-87F2-887AF6D3FBAD}"/>
              </a:ext>
            </a:extLst>
          </p:cNvPr>
          <p:cNvCxnSpPr>
            <a:cxnSpLocks/>
          </p:cNvCxnSpPr>
          <p:nvPr/>
        </p:nvCxnSpPr>
        <p:spPr>
          <a:xfrm flipV="1">
            <a:off x="1938842"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18BEB2D-CF0E-1E46-BBEA-0334714725C0}"/>
              </a:ext>
            </a:extLst>
          </p:cNvPr>
          <p:cNvCxnSpPr>
            <a:cxnSpLocks/>
          </p:cNvCxnSpPr>
          <p:nvPr/>
        </p:nvCxnSpPr>
        <p:spPr>
          <a:xfrm flipV="1">
            <a:off x="2149114"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F2680F3-B25B-5846-B0BC-B06071B1EAC3}"/>
              </a:ext>
            </a:extLst>
          </p:cNvPr>
          <p:cNvCxnSpPr>
            <a:cxnSpLocks/>
          </p:cNvCxnSpPr>
          <p:nvPr/>
        </p:nvCxnSpPr>
        <p:spPr>
          <a:xfrm flipV="1">
            <a:off x="2382537"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DF9D18B-F1C3-7C4A-8FDD-ECBD7246257C}"/>
              </a:ext>
            </a:extLst>
          </p:cNvPr>
          <p:cNvCxnSpPr>
            <a:cxnSpLocks/>
          </p:cNvCxnSpPr>
          <p:nvPr/>
        </p:nvCxnSpPr>
        <p:spPr>
          <a:xfrm flipV="1">
            <a:off x="5837498"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79D742B-CB60-4746-92E3-C23B2EB62360}"/>
              </a:ext>
            </a:extLst>
          </p:cNvPr>
          <p:cNvCxnSpPr>
            <a:cxnSpLocks/>
          </p:cNvCxnSpPr>
          <p:nvPr/>
        </p:nvCxnSpPr>
        <p:spPr>
          <a:xfrm flipV="1">
            <a:off x="6036280"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CA5E7E-7EE1-4648-9EA9-DDE28F38D649}"/>
              </a:ext>
            </a:extLst>
          </p:cNvPr>
          <p:cNvCxnSpPr>
            <a:cxnSpLocks/>
          </p:cNvCxnSpPr>
          <p:nvPr/>
        </p:nvCxnSpPr>
        <p:spPr>
          <a:xfrm flipV="1">
            <a:off x="6246552"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7C967F0-78FF-524E-B23E-B82DC8F0C8AA}"/>
              </a:ext>
            </a:extLst>
          </p:cNvPr>
          <p:cNvCxnSpPr>
            <a:cxnSpLocks/>
          </p:cNvCxnSpPr>
          <p:nvPr/>
        </p:nvCxnSpPr>
        <p:spPr>
          <a:xfrm flipV="1">
            <a:off x="6479975"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E5D27F6-AE77-F640-85BD-BC0F324D6095}"/>
              </a:ext>
            </a:extLst>
          </p:cNvPr>
          <p:cNvCxnSpPr>
            <a:cxnSpLocks/>
          </p:cNvCxnSpPr>
          <p:nvPr/>
        </p:nvCxnSpPr>
        <p:spPr>
          <a:xfrm flipV="1">
            <a:off x="6695957"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72C1BDC-5154-D041-A6C0-44F44259DD3A}"/>
              </a:ext>
            </a:extLst>
          </p:cNvPr>
          <p:cNvCxnSpPr>
            <a:cxnSpLocks/>
          </p:cNvCxnSpPr>
          <p:nvPr/>
        </p:nvCxnSpPr>
        <p:spPr>
          <a:xfrm flipV="1">
            <a:off x="6894739"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031C56FA-699E-0840-8414-48636785E7E9}"/>
              </a:ext>
            </a:extLst>
          </p:cNvPr>
          <p:cNvCxnSpPr>
            <a:cxnSpLocks/>
          </p:cNvCxnSpPr>
          <p:nvPr/>
        </p:nvCxnSpPr>
        <p:spPr>
          <a:xfrm flipV="1">
            <a:off x="7105011"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712E34F-80F6-EA42-86FF-8934FD41B3DD}"/>
              </a:ext>
            </a:extLst>
          </p:cNvPr>
          <p:cNvCxnSpPr>
            <a:cxnSpLocks/>
          </p:cNvCxnSpPr>
          <p:nvPr/>
        </p:nvCxnSpPr>
        <p:spPr>
          <a:xfrm flipV="1">
            <a:off x="7338434" y="1039791"/>
            <a:ext cx="0" cy="104365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C26A82D2-46FD-C94D-BFAA-E4183DA34C47}"/>
              </a:ext>
            </a:extLst>
          </p:cNvPr>
          <p:cNvSpPr txBox="1"/>
          <p:nvPr/>
        </p:nvSpPr>
        <p:spPr>
          <a:xfrm>
            <a:off x="2497338" y="1206280"/>
            <a:ext cx="3228439" cy="584775"/>
          </a:xfrm>
          <a:prstGeom prst="rect">
            <a:avLst/>
          </a:prstGeom>
          <a:noFill/>
        </p:spPr>
        <p:txBody>
          <a:bodyPr wrap="square" rtlCol="0">
            <a:spAutoFit/>
          </a:bodyPr>
          <a:lstStyle/>
          <a:p>
            <a:pPr algn="ctr"/>
            <a:r>
              <a:rPr lang="en-US" sz="1600" dirty="0">
                <a:solidFill>
                  <a:srgbClr val="FF0000"/>
                </a:solidFill>
              </a:rPr>
              <a:t>Muon fills are 1 </a:t>
            </a:r>
            <a:r>
              <a:rPr lang="en-US" sz="1600" dirty="0" err="1">
                <a:solidFill>
                  <a:srgbClr val="FF0000"/>
                </a:solidFill>
              </a:rPr>
              <a:t>ms</a:t>
            </a:r>
            <a:r>
              <a:rPr lang="en-US" sz="1600" dirty="0">
                <a:solidFill>
                  <a:srgbClr val="FF0000"/>
                </a:solidFill>
              </a:rPr>
              <a:t> long every 10 </a:t>
            </a:r>
            <a:r>
              <a:rPr lang="en-US" sz="1600" dirty="0" err="1">
                <a:solidFill>
                  <a:srgbClr val="FF0000"/>
                </a:solidFill>
              </a:rPr>
              <a:t>ms</a:t>
            </a:r>
            <a:r>
              <a:rPr lang="en-US" sz="1600" dirty="0">
                <a:solidFill>
                  <a:srgbClr val="FF0000"/>
                </a:solidFill>
              </a:rPr>
              <a:t> for 8 pulses followed by a long gap</a:t>
            </a:r>
          </a:p>
        </p:txBody>
      </p:sp>
      <p:grpSp>
        <p:nvGrpSpPr>
          <p:cNvPr id="2" name="Group 1">
            <a:extLst>
              <a:ext uri="{FF2B5EF4-FFF2-40B4-BE49-F238E27FC236}">
                <a16:creationId xmlns:a16="http://schemas.microsoft.com/office/drawing/2014/main" id="{7369EE2E-45F2-4D4F-846C-8F6A3A23DE5B}"/>
              </a:ext>
            </a:extLst>
          </p:cNvPr>
          <p:cNvGrpSpPr/>
          <p:nvPr/>
        </p:nvGrpSpPr>
        <p:grpSpPr>
          <a:xfrm>
            <a:off x="601883" y="2668928"/>
            <a:ext cx="7905509" cy="760072"/>
            <a:chOff x="601883" y="2668928"/>
            <a:chExt cx="7905509" cy="760072"/>
          </a:xfrm>
        </p:grpSpPr>
        <p:cxnSp>
          <p:nvCxnSpPr>
            <p:cNvPr id="30" name="Straight Connector 29">
              <a:extLst>
                <a:ext uri="{FF2B5EF4-FFF2-40B4-BE49-F238E27FC236}">
                  <a16:creationId xmlns:a16="http://schemas.microsoft.com/office/drawing/2014/main" id="{5116F62C-49FA-6144-AAB1-5BCBD73CD84D}"/>
                </a:ext>
              </a:extLst>
            </p:cNvPr>
            <p:cNvCxnSpPr>
              <a:cxnSpLocks/>
            </p:cNvCxnSpPr>
            <p:nvPr/>
          </p:nvCxnSpPr>
          <p:spPr>
            <a:xfrm>
              <a:off x="601883" y="3407778"/>
              <a:ext cx="3049928" cy="21222"/>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CCBE95A-39FF-5449-AB8E-AE678184BB89}"/>
                </a:ext>
              </a:extLst>
            </p:cNvPr>
            <p:cNvCxnSpPr>
              <a:cxnSpLocks/>
            </p:cNvCxnSpPr>
            <p:nvPr/>
          </p:nvCxnSpPr>
          <p:spPr>
            <a:xfrm>
              <a:off x="3651811" y="2668928"/>
              <a:ext cx="4855581"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407CFD4-5531-3C47-9BC1-C9C92A28527E}"/>
                </a:ext>
              </a:extLst>
            </p:cNvPr>
            <p:cNvCxnSpPr>
              <a:cxnSpLocks/>
            </p:cNvCxnSpPr>
            <p:nvPr/>
          </p:nvCxnSpPr>
          <p:spPr>
            <a:xfrm>
              <a:off x="3651811" y="2668928"/>
              <a:ext cx="0" cy="760072"/>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AC4C5904-ED2D-8545-957B-C64377DBD4F1}"/>
                </a:ext>
              </a:extLst>
            </p:cNvPr>
            <p:cNvSpPr txBox="1"/>
            <p:nvPr/>
          </p:nvSpPr>
          <p:spPr>
            <a:xfrm>
              <a:off x="3876576" y="2795488"/>
              <a:ext cx="4630816" cy="584775"/>
            </a:xfrm>
            <a:prstGeom prst="rect">
              <a:avLst/>
            </a:prstGeom>
            <a:noFill/>
          </p:spPr>
          <p:txBody>
            <a:bodyPr wrap="square" rtlCol="0">
              <a:spAutoFit/>
            </a:bodyPr>
            <a:lstStyle/>
            <a:p>
              <a:pPr algn="ctr"/>
              <a:r>
                <a:rPr lang="en-US" sz="1600" dirty="0">
                  <a:solidFill>
                    <a:srgbClr val="0070C0"/>
                  </a:solidFill>
                </a:rPr>
                <a:t>NMR is much slower, is done every few seconds, and is asynchronous with bean delivery</a:t>
              </a:r>
            </a:p>
          </p:txBody>
        </p:sp>
      </p:grpSp>
      <p:sp>
        <p:nvSpPr>
          <p:cNvPr id="40" name="TextBox 39">
            <a:extLst>
              <a:ext uri="{FF2B5EF4-FFF2-40B4-BE49-F238E27FC236}">
                <a16:creationId xmlns:a16="http://schemas.microsoft.com/office/drawing/2014/main" id="{27FFC5F7-1EC3-BE4D-9E4B-9EE8D91C0085}"/>
              </a:ext>
            </a:extLst>
          </p:cNvPr>
          <p:cNvSpPr txBox="1"/>
          <p:nvPr/>
        </p:nvSpPr>
        <p:spPr>
          <a:xfrm>
            <a:off x="498711" y="3759564"/>
            <a:ext cx="8103531" cy="584775"/>
          </a:xfrm>
          <a:prstGeom prst="rect">
            <a:avLst/>
          </a:prstGeom>
          <a:noFill/>
        </p:spPr>
        <p:txBody>
          <a:bodyPr wrap="square" rtlCol="0">
            <a:spAutoFit/>
          </a:bodyPr>
          <a:lstStyle/>
          <a:p>
            <a:pPr algn="ctr"/>
            <a:r>
              <a:rPr lang="en-US" sz="1600" dirty="0">
                <a:solidFill>
                  <a:srgbClr val="000000"/>
                </a:solidFill>
              </a:rPr>
              <a:t>Built in assumption is that nothing is changing faster than the NMR can see it and that nothing is correlated with the beam so that the protons and muons are seeing the same field</a:t>
            </a:r>
          </a:p>
        </p:txBody>
      </p:sp>
      <p:sp>
        <p:nvSpPr>
          <p:cNvPr id="41" name="TextBox 40">
            <a:extLst>
              <a:ext uri="{FF2B5EF4-FFF2-40B4-BE49-F238E27FC236}">
                <a16:creationId xmlns:a16="http://schemas.microsoft.com/office/drawing/2014/main" id="{8E07ECAD-FDC1-1D41-9B62-752C4F1336A4}"/>
              </a:ext>
            </a:extLst>
          </p:cNvPr>
          <p:cNvSpPr txBox="1"/>
          <p:nvPr/>
        </p:nvSpPr>
        <p:spPr>
          <a:xfrm>
            <a:off x="590308" y="4704599"/>
            <a:ext cx="4366428" cy="1077218"/>
          </a:xfrm>
          <a:prstGeom prst="rect">
            <a:avLst/>
          </a:prstGeom>
          <a:noFill/>
        </p:spPr>
        <p:txBody>
          <a:bodyPr wrap="square" rtlCol="0">
            <a:spAutoFit/>
          </a:bodyPr>
          <a:lstStyle/>
          <a:p>
            <a:pPr algn="ctr"/>
            <a:r>
              <a:rPr lang="en-US" sz="1600" dirty="0">
                <a:solidFill>
                  <a:srgbClr val="000000"/>
                </a:solidFill>
              </a:rPr>
              <a:t>Transients generated in electronics outside the vacuum chamber are shielded by the vacuum chamber.  But anything generated in the vacuum chamber is a problem.</a:t>
            </a:r>
          </a:p>
        </p:txBody>
      </p:sp>
      <p:pic>
        <p:nvPicPr>
          <p:cNvPr id="43" name="Picture 42">
            <a:extLst>
              <a:ext uri="{FF2B5EF4-FFF2-40B4-BE49-F238E27FC236}">
                <a16:creationId xmlns:a16="http://schemas.microsoft.com/office/drawing/2014/main" id="{691C9CAD-8B67-124B-9801-1EE2A263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3880" y="4353962"/>
            <a:ext cx="2732189" cy="1891786"/>
          </a:xfrm>
          <a:prstGeom prst="rect">
            <a:avLst/>
          </a:prstGeom>
        </p:spPr>
      </p:pic>
    </p:spTree>
    <p:extLst>
      <p:ext uri="{BB962C8B-B14F-4D97-AF65-F5344CB8AC3E}">
        <p14:creationId xmlns:p14="http://schemas.microsoft.com/office/powerpoint/2010/main" val="41153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dissolve">
                                      <p:cBhvr>
                                        <p:cTn id="17" dur="500"/>
                                        <p:tgtEl>
                                          <p:spTgt spid="41"/>
                                        </p:tgtEl>
                                      </p:cBhvr>
                                    </p:animEffect>
                                  </p:childTnLst>
                                </p:cTn>
                              </p:par>
                              <p:par>
                                <p:cTn id="18" presetID="9" presetClass="entr" presetSubtype="0"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dissolve">
                                      <p:cBhvr>
                                        <p:cTn id="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280841-7346-AE4F-9816-36E05719613B}"/>
              </a:ext>
            </a:extLst>
          </p:cNvPr>
          <p:cNvSpPr>
            <a:spLocks noGrp="1"/>
          </p:cNvSpPr>
          <p:nvPr>
            <p:ph type="title"/>
          </p:nvPr>
        </p:nvSpPr>
        <p:spPr>
          <a:xfrm>
            <a:off x="228600" y="251752"/>
            <a:ext cx="8686800" cy="427877"/>
          </a:xfrm>
          <a:prstGeom prst="rect">
            <a:avLst/>
          </a:prstGeom>
        </p:spPr>
        <p:txBody>
          <a:bodyPr/>
          <a:lstStyle/>
          <a:p>
            <a:r>
              <a:rPr lang="en-US" dirty="0"/>
              <a:t>Quadrupole mechanical vibrations</a:t>
            </a:r>
          </a:p>
        </p:txBody>
      </p:sp>
      <p:sp>
        <p:nvSpPr>
          <p:cNvPr id="4" name="Date Placeholder 3">
            <a:extLst>
              <a:ext uri="{FF2B5EF4-FFF2-40B4-BE49-F238E27FC236}">
                <a16:creationId xmlns:a16="http://schemas.microsoft.com/office/drawing/2014/main" id="{7DD6F0B5-2D9E-3743-AF2B-97AB57D74342}"/>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867D312E-C7ED-3049-AC78-D1A682EE8113}"/>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9AE81E78-00AA-2E42-944D-FF4B837D02A2}"/>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39</a:t>
            </a:fld>
            <a:endParaRPr lang="en-US" dirty="0"/>
          </a:p>
        </p:txBody>
      </p:sp>
      <p:pic>
        <p:nvPicPr>
          <p:cNvPr id="7" name="Picture 6">
            <a:extLst>
              <a:ext uri="{FF2B5EF4-FFF2-40B4-BE49-F238E27FC236}">
                <a16:creationId xmlns:a16="http://schemas.microsoft.com/office/drawing/2014/main" id="{9E4DCD0E-EE91-284D-9F03-C12AA52453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522" y="1216147"/>
            <a:ext cx="3805035" cy="2126510"/>
          </a:xfrm>
          <a:prstGeom prst="rect">
            <a:avLst/>
          </a:prstGeom>
        </p:spPr>
      </p:pic>
      <p:pic>
        <p:nvPicPr>
          <p:cNvPr id="8" name="Picture 7">
            <a:extLst>
              <a:ext uri="{FF2B5EF4-FFF2-40B4-BE49-F238E27FC236}">
                <a16:creationId xmlns:a16="http://schemas.microsoft.com/office/drawing/2014/main" id="{CBEE4CAA-AAE3-4D46-943F-7EEF64ABB4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2444" y="1372622"/>
            <a:ext cx="3946967" cy="1986622"/>
          </a:xfrm>
          <a:prstGeom prst="rect">
            <a:avLst/>
          </a:prstGeom>
        </p:spPr>
      </p:pic>
      <p:sp>
        <p:nvSpPr>
          <p:cNvPr id="11" name="TextBox 10">
            <a:extLst>
              <a:ext uri="{FF2B5EF4-FFF2-40B4-BE49-F238E27FC236}">
                <a16:creationId xmlns:a16="http://schemas.microsoft.com/office/drawing/2014/main" id="{ABD4438D-F409-5644-94AA-FAF1BD0D3D56}"/>
              </a:ext>
            </a:extLst>
          </p:cNvPr>
          <p:cNvSpPr txBox="1"/>
          <p:nvPr/>
        </p:nvSpPr>
        <p:spPr>
          <a:xfrm>
            <a:off x="1077777" y="798483"/>
            <a:ext cx="6988445" cy="338554"/>
          </a:xfrm>
          <a:prstGeom prst="rect">
            <a:avLst/>
          </a:prstGeom>
          <a:noFill/>
        </p:spPr>
        <p:txBody>
          <a:bodyPr wrap="square" rtlCol="0">
            <a:spAutoFit/>
          </a:bodyPr>
          <a:lstStyle/>
          <a:p>
            <a:pPr algn="ctr"/>
            <a:r>
              <a:rPr lang="en-US" sz="1600" dirty="0">
                <a:solidFill>
                  <a:srgbClr val="000000"/>
                </a:solidFill>
              </a:rPr>
              <a:t>When we synchronize NMR with beam timing, this is what we see</a:t>
            </a:r>
          </a:p>
        </p:txBody>
      </p:sp>
      <p:sp>
        <p:nvSpPr>
          <p:cNvPr id="12" name="TextBox 11">
            <a:extLst>
              <a:ext uri="{FF2B5EF4-FFF2-40B4-BE49-F238E27FC236}">
                <a16:creationId xmlns:a16="http://schemas.microsoft.com/office/drawing/2014/main" id="{FFE14E0F-22E2-3C4E-AF2A-583E10B87103}"/>
              </a:ext>
            </a:extLst>
          </p:cNvPr>
          <p:cNvSpPr txBox="1"/>
          <p:nvPr/>
        </p:nvSpPr>
        <p:spPr>
          <a:xfrm>
            <a:off x="708240" y="3408456"/>
            <a:ext cx="3573317" cy="338554"/>
          </a:xfrm>
          <a:prstGeom prst="rect">
            <a:avLst/>
          </a:prstGeom>
          <a:noFill/>
        </p:spPr>
        <p:txBody>
          <a:bodyPr wrap="square" rtlCol="0">
            <a:spAutoFit/>
          </a:bodyPr>
          <a:lstStyle/>
          <a:p>
            <a:pPr algn="ctr"/>
            <a:r>
              <a:rPr lang="en-US" sz="1600" dirty="0">
                <a:solidFill>
                  <a:srgbClr val="000000"/>
                </a:solidFill>
              </a:rPr>
              <a:t>In regions without quads</a:t>
            </a:r>
          </a:p>
        </p:txBody>
      </p:sp>
      <p:sp>
        <p:nvSpPr>
          <p:cNvPr id="13" name="TextBox 12">
            <a:extLst>
              <a:ext uri="{FF2B5EF4-FFF2-40B4-BE49-F238E27FC236}">
                <a16:creationId xmlns:a16="http://schemas.microsoft.com/office/drawing/2014/main" id="{8ADBD789-FA14-7543-B062-DC5F430F0D33}"/>
              </a:ext>
            </a:extLst>
          </p:cNvPr>
          <p:cNvSpPr txBox="1"/>
          <p:nvPr/>
        </p:nvSpPr>
        <p:spPr>
          <a:xfrm>
            <a:off x="5117876" y="3346067"/>
            <a:ext cx="3573317" cy="338554"/>
          </a:xfrm>
          <a:prstGeom prst="rect">
            <a:avLst/>
          </a:prstGeom>
          <a:noFill/>
        </p:spPr>
        <p:txBody>
          <a:bodyPr wrap="square" rtlCol="0">
            <a:spAutoFit/>
          </a:bodyPr>
          <a:lstStyle/>
          <a:p>
            <a:pPr algn="ctr"/>
            <a:r>
              <a:rPr lang="en-US" sz="1600" dirty="0">
                <a:solidFill>
                  <a:srgbClr val="000000"/>
                </a:solidFill>
              </a:rPr>
              <a:t>In regions with quads</a:t>
            </a:r>
          </a:p>
        </p:txBody>
      </p:sp>
      <p:grpSp>
        <p:nvGrpSpPr>
          <p:cNvPr id="2" name="Group 1">
            <a:extLst>
              <a:ext uri="{FF2B5EF4-FFF2-40B4-BE49-F238E27FC236}">
                <a16:creationId xmlns:a16="http://schemas.microsoft.com/office/drawing/2014/main" id="{4D70007A-FD41-684B-AD21-9190DFF25341}"/>
              </a:ext>
            </a:extLst>
          </p:cNvPr>
          <p:cNvGrpSpPr/>
          <p:nvPr/>
        </p:nvGrpSpPr>
        <p:grpSpPr>
          <a:xfrm>
            <a:off x="626110" y="3689153"/>
            <a:ext cx="7976132" cy="2620972"/>
            <a:chOff x="626110" y="3689153"/>
            <a:chExt cx="7976132" cy="2620972"/>
          </a:xfrm>
        </p:grpSpPr>
        <p:pic>
          <p:nvPicPr>
            <p:cNvPr id="9" name="Picture 8">
              <a:extLst>
                <a:ext uri="{FF2B5EF4-FFF2-40B4-BE49-F238E27FC236}">
                  <a16:creationId xmlns:a16="http://schemas.microsoft.com/office/drawing/2014/main" id="{03F32197-02D2-6149-88F8-D983BDC82F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6828" y="3706043"/>
              <a:ext cx="3395414" cy="2126510"/>
            </a:xfrm>
            <a:prstGeom prst="rect">
              <a:avLst/>
            </a:prstGeom>
          </p:spPr>
        </p:pic>
        <p:pic>
          <p:nvPicPr>
            <p:cNvPr id="10" name="Picture 9">
              <a:extLst>
                <a:ext uri="{FF2B5EF4-FFF2-40B4-BE49-F238E27FC236}">
                  <a16:creationId xmlns:a16="http://schemas.microsoft.com/office/drawing/2014/main" id="{90B0104C-D1C5-4648-AF23-2913248331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6110" y="3689153"/>
              <a:ext cx="4236334" cy="2167427"/>
            </a:xfrm>
            <a:prstGeom prst="rect">
              <a:avLst/>
            </a:prstGeom>
          </p:spPr>
        </p:pic>
        <p:sp>
          <p:nvSpPr>
            <p:cNvPr id="14" name="TextBox 13">
              <a:extLst>
                <a:ext uri="{FF2B5EF4-FFF2-40B4-BE49-F238E27FC236}">
                  <a16:creationId xmlns:a16="http://schemas.microsoft.com/office/drawing/2014/main" id="{79F23A61-808F-3646-81E7-8F8D55619CC7}"/>
                </a:ext>
              </a:extLst>
            </p:cNvPr>
            <p:cNvSpPr txBox="1"/>
            <p:nvPr/>
          </p:nvSpPr>
          <p:spPr>
            <a:xfrm>
              <a:off x="1412195" y="5971571"/>
              <a:ext cx="6260399" cy="338554"/>
            </a:xfrm>
            <a:prstGeom prst="rect">
              <a:avLst/>
            </a:prstGeom>
            <a:noFill/>
          </p:spPr>
          <p:txBody>
            <a:bodyPr wrap="square" rtlCol="0">
              <a:spAutoFit/>
            </a:bodyPr>
            <a:lstStyle/>
            <a:p>
              <a:pPr algn="ctr"/>
              <a:r>
                <a:rPr lang="en-US" sz="1600" dirty="0">
                  <a:solidFill>
                    <a:srgbClr val="000000"/>
                  </a:solidFill>
                </a:rPr>
                <a:t>Mechanical resonance around 50 Hz, our pulse train is about 100 Hz</a:t>
              </a:r>
            </a:p>
          </p:txBody>
        </p:sp>
      </p:grpSp>
      <p:sp>
        <p:nvSpPr>
          <p:cNvPr id="15" name="TextBox 14">
            <a:extLst>
              <a:ext uri="{FF2B5EF4-FFF2-40B4-BE49-F238E27FC236}">
                <a16:creationId xmlns:a16="http://schemas.microsoft.com/office/drawing/2014/main" id="{A0591E12-0892-F047-9E46-FDF2758D556D}"/>
              </a:ext>
            </a:extLst>
          </p:cNvPr>
          <p:cNvSpPr txBox="1"/>
          <p:nvPr/>
        </p:nvSpPr>
        <p:spPr>
          <a:xfrm>
            <a:off x="4028927" y="5302086"/>
            <a:ext cx="543072" cy="164592"/>
          </a:xfrm>
          <a:prstGeom prst="rect">
            <a:avLst/>
          </a:prstGeom>
          <a:solidFill>
            <a:schemeClr val="bg1"/>
          </a:solidFill>
        </p:spPr>
        <p:txBody>
          <a:bodyPr wrap="square" rtlCol="0">
            <a:spAutoFit/>
          </a:bodyPr>
          <a:lstStyle/>
          <a:p>
            <a:pPr algn="ctr"/>
            <a:r>
              <a:rPr lang="en-US" sz="1200" b="1" dirty="0">
                <a:solidFill>
                  <a:srgbClr val="C00000"/>
                </a:solidFill>
              </a:rPr>
              <a:t>FNAL</a:t>
            </a:r>
          </a:p>
        </p:txBody>
      </p:sp>
    </p:spTree>
    <p:extLst>
      <p:ext uri="{BB962C8B-B14F-4D97-AF65-F5344CB8AC3E}">
        <p14:creationId xmlns:p14="http://schemas.microsoft.com/office/powerpoint/2010/main" val="14377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0F9ECD-63AD-E245-BCB2-8BD07C41959E}"/>
              </a:ext>
            </a:extLst>
          </p:cNvPr>
          <p:cNvSpPr>
            <a:spLocks noGrp="1"/>
          </p:cNvSpPr>
          <p:nvPr>
            <p:ph type="title"/>
          </p:nvPr>
        </p:nvSpPr>
        <p:spPr>
          <a:xfrm>
            <a:off x="228600" y="251752"/>
            <a:ext cx="8686800" cy="427877"/>
          </a:xfrm>
          <a:prstGeom prst="rect">
            <a:avLst/>
          </a:prstGeom>
        </p:spPr>
        <p:txBody>
          <a:bodyPr/>
          <a:lstStyle/>
          <a:p>
            <a:r>
              <a:rPr lang="en-US" dirty="0"/>
              <a:t>The muon’s g-factor</a:t>
            </a:r>
          </a:p>
        </p:txBody>
      </p:sp>
      <p:sp>
        <p:nvSpPr>
          <p:cNvPr id="4" name="Date Placeholder 3">
            <a:extLst>
              <a:ext uri="{FF2B5EF4-FFF2-40B4-BE49-F238E27FC236}">
                <a16:creationId xmlns:a16="http://schemas.microsoft.com/office/drawing/2014/main" id="{309EE92E-55C6-3B45-AA2F-E05451B0617A}"/>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55F11DBC-B493-E54E-9896-95F2F8CE6F13}"/>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379452D7-BBE4-1E41-84A1-B88C5003F982}"/>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4</a:t>
            </a:fld>
            <a:endParaRPr lang="en-US" dirty="0"/>
          </a:p>
        </p:txBody>
      </p:sp>
      <p:sp>
        <p:nvSpPr>
          <p:cNvPr id="7" name="TextBox 6">
            <a:extLst>
              <a:ext uri="{FF2B5EF4-FFF2-40B4-BE49-F238E27FC236}">
                <a16:creationId xmlns:a16="http://schemas.microsoft.com/office/drawing/2014/main" id="{1DE23643-FD10-834A-8979-06902BD5ADDD}"/>
              </a:ext>
            </a:extLst>
          </p:cNvPr>
          <p:cNvSpPr txBox="1"/>
          <p:nvPr/>
        </p:nvSpPr>
        <p:spPr>
          <a:xfrm>
            <a:off x="484501" y="762000"/>
            <a:ext cx="2380588" cy="584775"/>
          </a:xfrm>
          <a:prstGeom prst="rect">
            <a:avLst/>
          </a:prstGeom>
          <a:noFill/>
        </p:spPr>
        <p:txBody>
          <a:bodyPr wrap="none" rtlCol="0">
            <a:spAutoFit/>
          </a:bodyPr>
          <a:lstStyle/>
          <a:p>
            <a:r>
              <a:rPr lang="en-US" sz="3200" dirty="0">
                <a:solidFill>
                  <a:srgbClr val="000000"/>
                </a:solidFill>
              </a:rPr>
              <a:t>g</a:t>
            </a:r>
            <a:r>
              <a:rPr lang="en-US" sz="3200" i="1" baseline="-25000" dirty="0">
                <a:solidFill>
                  <a:srgbClr val="000000"/>
                </a:solidFill>
                <a:latin typeface="Symbol" pitchFamily="2" charset="2"/>
              </a:rPr>
              <a:t>m</a:t>
            </a:r>
            <a:r>
              <a:rPr lang="en-US" sz="3200" dirty="0">
                <a:solidFill>
                  <a:srgbClr val="000000"/>
                </a:solidFill>
              </a:rPr>
              <a:t>(predicted)</a:t>
            </a:r>
          </a:p>
        </p:txBody>
      </p:sp>
      <p:sp>
        <p:nvSpPr>
          <p:cNvPr id="8" name="TextBox 7">
            <a:extLst>
              <a:ext uri="{FF2B5EF4-FFF2-40B4-BE49-F238E27FC236}">
                <a16:creationId xmlns:a16="http://schemas.microsoft.com/office/drawing/2014/main" id="{99F83670-E8B4-D24C-A3AC-EE1CE1D51BEF}"/>
              </a:ext>
            </a:extLst>
          </p:cNvPr>
          <p:cNvSpPr txBox="1"/>
          <p:nvPr/>
        </p:nvSpPr>
        <p:spPr>
          <a:xfrm>
            <a:off x="2828387" y="786338"/>
            <a:ext cx="1212191" cy="584775"/>
          </a:xfrm>
          <a:prstGeom prst="rect">
            <a:avLst/>
          </a:prstGeom>
          <a:noFill/>
        </p:spPr>
        <p:txBody>
          <a:bodyPr wrap="none" rtlCol="0">
            <a:spAutoFit/>
          </a:bodyPr>
          <a:lstStyle/>
          <a:p>
            <a:r>
              <a:rPr lang="en-US" sz="3200" dirty="0">
                <a:solidFill>
                  <a:srgbClr val="000000"/>
                </a:solidFill>
              </a:rPr>
              <a:t>= 2.00</a:t>
            </a:r>
          </a:p>
        </p:txBody>
      </p:sp>
      <p:pic>
        <p:nvPicPr>
          <p:cNvPr id="9" name="Picture 10" descr="http://www.newgenevacenter.org/09_Biography/dirac.jpg">
            <a:extLst>
              <a:ext uri="{FF2B5EF4-FFF2-40B4-BE49-F238E27FC236}">
                <a16:creationId xmlns:a16="http://schemas.microsoft.com/office/drawing/2014/main" id="{3288B31B-6CFF-4245-8908-2C558F1CC338}"/>
              </a:ext>
            </a:extLst>
          </p:cNvPr>
          <p:cNvPicPr>
            <a:picLocks noChangeAspect="1" noChangeArrowheads="1"/>
          </p:cNvPicPr>
          <p:nvPr/>
        </p:nvPicPr>
        <p:blipFill>
          <a:blip r:embed="rId3"/>
          <a:srcRect/>
          <a:stretch>
            <a:fillRect/>
          </a:stretch>
        </p:blipFill>
        <p:spPr bwMode="auto">
          <a:xfrm>
            <a:off x="421753" y="1477822"/>
            <a:ext cx="1126956" cy="1595301"/>
          </a:xfrm>
          <a:prstGeom prst="rect">
            <a:avLst/>
          </a:prstGeom>
          <a:solidFill>
            <a:schemeClr val="bg2"/>
          </a:solidFill>
        </p:spPr>
      </p:pic>
      <p:grpSp>
        <p:nvGrpSpPr>
          <p:cNvPr id="52" name="Group 51">
            <a:extLst>
              <a:ext uri="{FF2B5EF4-FFF2-40B4-BE49-F238E27FC236}">
                <a16:creationId xmlns:a16="http://schemas.microsoft.com/office/drawing/2014/main" id="{06BFD373-DAE2-7F4A-AB06-F1C3FF557684}"/>
              </a:ext>
            </a:extLst>
          </p:cNvPr>
          <p:cNvGrpSpPr/>
          <p:nvPr/>
        </p:nvGrpSpPr>
        <p:grpSpPr>
          <a:xfrm>
            <a:off x="1706155" y="1482709"/>
            <a:ext cx="2620151" cy="1595301"/>
            <a:chOff x="1706155" y="1482709"/>
            <a:chExt cx="2620151" cy="1595301"/>
          </a:xfrm>
        </p:grpSpPr>
        <p:pic>
          <p:nvPicPr>
            <p:cNvPr id="20" name="Picture 18" descr="schwinger">
              <a:extLst>
                <a:ext uri="{FF2B5EF4-FFF2-40B4-BE49-F238E27FC236}">
                  <a16:creationId xmlns:a16="http://schemas.microsoft.com/office/drawing/2014/main" id="{83587B17-BAA3-4D4D-B223-744D79BE0DCF}"/>
                </a:ext>
              </a:extLst>
            </p:cNvPr>
            <p:cNvPicPr>
              <a:picLocks noChangeAspect="1" noChangeArrowheads="1"/>
            </p:cNvPicPr>
            <p:nvPr/>
          </p:nvPicPr>
          <p:blipFill>
            <a:blip r:embed="rId4"/>
            <a:srcRect/>
            <a:stretch>
              <a:fillRect/>
            </a:stretch>
          </p:blipFill>
          <p:spPr bwMode="auto">
            <a:xfrm>
              <a:off x="1706155" y="1482709"/>
              <a:ext cx="1138626" cy="1595301"/>
            </a:xfrm>
            <a:prstGeom prst="rect">
              <a:avLst/>
            </a:prstGeom>
            <a:noFill/>
          </p:spPr>
        </p:pic>
        <p:pic>
          <p:nvPicPr>
            <p:cNvPr id="2050" name="Picture 2">
              <a:extLst>
                <a:ext uri="{FF2B5EF4-FFF2-40B4-BE49-F238E27FC236}">
                  <a16:creationId xmlns:a16="http://schemas.microsoft.com/office/drawing/2014/main" id="{FA99DC02-2E77-2D46-BABD-EAF9D8C9FC0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66691" y="1517119"/>
              <a:ext cx="1359615" cy="1556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7ECA662A-6E67-DE42-A609-5821E8375454}"/>
              </a:ext>
            </a:extLst>
          </p:cNvPr>
          <p:cNvGrpSpPr/>
          <p:nvPr/>
        </p:nvGrpSpPr>
        <p:grpSpPr>
          <a:xfrm>
            <a:off x="24927" y="3210783"/>
            <a:ext cx="4015651" cy="3019730"/>
            <a:chOff x="24927" y="3210783"/>
            <a:chExt cx="4015651" cy="3019730"/>
          </a:xfrm>
        </p:grpSpPr>
        <p:pic>
          <p:nvPicPr>
            <p:cNvPr id="11" name="Picture 10" descr="\left(\beta mc^2 + \sum_{k = 1}^3 \alpha_k p_k \, c\right) \psi (\mathbf{x},t) = i \hbar \frac{\partial\psi(\mathbf{x},t) }{\partial t} ">
              <a:extLst>
                <a:ext uri="{FF2B5EF4-FFF2-40B4-BE49-F238E27FC236}">
                  <a16:creationId xmlns:a16="http://schemas.microsoft.com/office/drawing/2014/main" id="{7F22E506-2AC2-8148-B390-C3884937EE1F}"/>
                </a:ext>
              </a:extLst>
            </p:cNvPr>
            <p:cNvPicPr>
              <a:picLocks noChangeAspect="1" noChangeArrowheads="1"/>
            </p:cNvPicPr>
            <p:nvPr/>
          </p:nvPicPr>
          <p:blipFill>
            <a:blip r:embed="rId6"/>
            <a:srcRect/>
            <a:stretch>
              <a:fillRect/>
            </a:stretch>
          </p:blipFill>
          <p:spPr bwMode="auto">
            <a:xfrm>
              <a:off x="228600" y="3371670"/>
              <a:ext cx="3503299" cy="478515"/>
            </a:xfrm>
            <a:prstGeom prst="rect">
              <a:avLst/>
            </a:prstGeom>
            <a:solidFill>
              <a:schemeClr val="bg2"/>
            </a:solidFill>
          </p:spPr>
        </p:pic>
        <p:pic>
          <p:nvPicPr>
            <p:cNvPr id="14" name="Picture 13" descr="txp_fig">
              <a:extLst>
                <a:ext uri="{FF2B5EF4-FFF2-40B4-BE49-F238E27FC236}">
                  <a16:creationId xmlns:a16="http://schemas.microsoft.com/office/drawing/2014/main" id="{1FFC2374-E0C1-B943-A069-32BD05A2C606}"/>
                </a:ext>
              </a:extLst>
            </p:cNvPr>
            <p:cNvPicPr>
              <a:picLocks noChangeAspect="1" noChangeArrowheads="1"/>
            </p:cNvPicPr>
            <p:nvPr>
              <p:custDataLst>
                <p:tags r:id="rId1"/>
              </p:custDataLst>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3607" y="4494837"/>
              <a:ext cx="3398292" cy="536573"/>
            </a:xfrm>
            <a:prstGeom prst="rect">
              <a:avLst/>
            </a:prstGeom>
            <a:solidFill>
              <a:schemeClr val="bg2"/>
            </a:solidFill>
            <a:ln w="9525" algn="ctr">
              <a:noFill/>
              <a:miter lim="800000"/>
              <a:headEnd/>
              <a:tailEnd/>
            </a:ln>
            <a:effectLst/>
          </p:spPr>
        </p:pic>
        <p:sp>
          <p:nvSpPr>
            <p:cNvPr id="16" name="TextBox 15">
              <a:extLst>
                <a:ext uri="{FF2B5EF4-FFF2-40B4-BE49-F238E27FC236}">
                  <a16:creationId xmlns:a16="http://schemas.microsoft.com/office/drawing/2014/main" id="{E2DBB6B4-9B55-4045-8630-D0E197FA631E}"/>
                </a:ext>
              </a:extLst>
            </p:cNvPr>
            <p:cNvSpPr txBox="1"/>
            <p:nvPr/>
          </p:nvSpPr>
          <p:spPr>
            <a:xfrm>
              <a:off x="24927" y="3987845"/>
              <a:ext cx="4015651" cy="369332"/>
            </a:xfrm>
            <a:prstGeom prst="rect">
              <a:avLst/>
            </a:prstGeom>
            <a:noFill/>
          </p:spPr>
          <p:txBody>
            <a:bodyPr wrap="none" rtlCol="0">
              <a:spAutoFit/>
            </a:bodyPr>
            <a:lstStyle/>
            <a:p>
              <a:r>
                <a:rPr lang="en-US" sz="1800" dirty="0"/>
                <a:t>Dirac’s equation in a weak magnetic field</a:t>
              </a:r>
            </a:p>
          </p:txBody>
        </p:sp>
        <p:sp>
          <p:nvSpPr>
            <p:cNvPr id="17" name="TextBox 16">
              <a:extLst>
                <a:ext uri="{FF2B5EF4-FFF2-40B4-BE49-F238E27FC236}">
                  <a16:creationId xmlns:a16="http://schemas.microsoft.com/office/drawing/2014/main" id="{2BB0884D-775B-A34B-8F20-24A8B4681AB5}"/>
                </a:ext>
              </a:extLst>
            </p:cNvPr>
            <p:cNvSpPr txBox="1"/>
            <p:nvPr/>
          </p:nvSpPr>
          <p:spPr>
            <a:xfrm>
              <a:off x="215900" y="5307183"/>
              <a:ext cx="3398293" cy="923330"/>
            </a:xfrm>
            <a:prstGeom prst="rect">
              <a:avLst/>
            </a:prstGeom>
            <a:noFill/>
          </p:spPr>
          <p:txBody>
            <a:bodyPr wrap="square" rtlCol="0">
              <a:spAutoFit/>
            </a:bodyPr>
            <a:lstStyle/>
            <a:p>
              <a:pPr algn="ctr"/>
              <a:r>
                <a:rPr lang="en-US" sz="1800" dirty="0"/>
                <a:t>2 comes from the extra degrees of freedom associated with antimatter</a:t>
              </a:r>
            </a:p>
          </p:txBody>
        </p:sp>
        <p:sp>
          <p:nvSpPr>
            <p:cNvPr id="18" name="TextBox 17">
              <a:extLst>
                <a:ext uri="{FF2B5EF4-FFF2-40B4-BE49-F238E27FC236}">
                  <a16:creationId xmlns:a16="http://schemas.microsoft.com/office/drawing/2014/main" id="{4F8FA10F-9121-FE48-BC3B-C05F4DB806C8}"/>
                </a:ext>
              </a:extLst>
            </p:cNvPr>
            <p:cNvSpPr txBox="1"/>
            <p:nvPr/>
          </p:nvSpPr>
          <p:spPr>
            <a:xfrm>
              <a:off x="3251686" y="4888903"/>
              <a:ext cx="788892" cy="307777"/>
            </a:xfrm>
            <a:prstGeom prst="rect">
              <a:avLst/>
            </a:prstGeom>
            <a:noFill/>
          </p:spPr>
          <p:txBody>
            <a:bodyPr wrap="square" rtlCol="0">
              <a:spAutoFit/>
            </a:bodyPr>
            <a:lstStyle/>
            <a:p>
              <a:pPr algn="ctr"/>
              <a:r>
                <a:rPr lang="en-US" sz="1400" i="1" dirty="0">
                  <a:solidFill>
                    <a:srgbClr val="000000"/>
                  </a:solidFill>
                </a:rPr>
                <a:t>BJ, </a:t>
              </a:r>
              <a:r>
                <a:rPr lang="en-US" sz="1400" i="1" dirty="0" err="1">
                  <a:solidFill>
                    <a:srgbClr val="000000"/>
                  </a:solidFill>
                </a:rPr>
                <a:t>Drell</a:t>
              </a:r>
              <a:endParaRPr lang="en-US" sz="1400" i="1" dirty="0">
                <a:solidFill>
                  <a:srgbClr val="000000"/>
                </a:solidFill>
              </a:endParaRPr>
            </a:p>
          </p:txBody>
        </p:sp>
        <p:sp>
          <p:nvSpPr>
            <p:cNvPr id="21" name="Rectangle 20">
              <a:extLst>
                <a:ext uri="{FF2B5EF4-FFF2-40B4-BE49-F238E27FC236}">
                  <a16:creationId xmlns:a16="http://schemas.microsoft.com/office/drawing/2014/main" id="{78621E58-04CD-E941-9FC3-30B98B03E12C}"/>
                </a:ext>
              </a:extLst>
            </p:cNvPr>
            <p:cNvSpPr/>
            <p:nvPr/>
          </p:nvSpPr>
          <p:spPr>
            <a:xfrm>
              <a:off x="24927" y="3210783"/>
              <a:ext cx="4015651" cy="3019730"/>
            </a:xfrm>
            <a:prstGeom prst="rect">
              <a:avLst/>
            </a:prstGeom>
            <a:no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31462D00-2BC0-F145-9C91-14290E32C66D}"/>
              </a:ext>
            </a:extLst>
          </p:cNvPr>
          <p:cNvGrpSpPr/>
          <p:nvPr/>
        </p:nvGrpSpPr>
        <p:grpSpPr>
          <a:xfrm>
            <a:off x="4057307" y="3167691"/>
            <a:ext cx="2606407" cy="3071168"/>
            <a:chOff x="4057307" y="3167691"/>
            <a:chExt cx="2606407" cy="3071168"/>
          </a:xfrm>
        </p:grpSpPr>
        <p:pic>
          <p:nvPicPr>
            <p:cNvPr id="22" name="Picture 21">
              <a:extLst>
                <a:ext uri="{FF2B5EF4-FFF2-40B4-BE49-F238E27FC236}">
                  <a16:creationId xmlns:a16="http://schemas.microsoft.com/office/drawing/2014/main" id="{E6769956-AC07-2F42-9E28-86B5E2D752A1}"/>
                </a:ext>
              </a:extLst>
            </p:cNvPr>
            <p:cNvPicPr>
              <a:picLocks noChangeAspect="1"/>
            </p:cNvPicPr>
            <p:nvPr/>
          </p:nvPicPr>
          <p:blipFill>
            <a:blip r:embed="rId8"/>
            <a:stretch>
              <a:fillRect/>
            </a:stretch>
          </p:blipFill>
          <p:spPr>
            <a:xfrm>
              <a:off x="4465266" y="3167691"/>
              <a:ext cx="1657858" cy="513147"/>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E0D80B9-2124-074D-BDDB-C1C0B3FBA26B}"/>
                    </a:ext>
                  </a:extLst>
                </p:cNvPr>
                <p:cNvSpPr txBox="1"/>
                <p:nvPr/>
              </p:nvSpPr>
              <p:spPr>
                <a:xfrm>
                  <a:off x="5103424" y="3625968"/>
                  <a:ext cx="1303498" cy="5781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solidFill>
                                  <a:srgbClr val="FF0000"/>
                                </a:solidFill>
                                <a:latin typeface="Cambria Math" panose="02040503050406030204" pitchFamily="18" charset="0"/>
                              </a:rPr>
                            </m:ctrlPr>
                          </m:fPr>
                          <m:num>
                            <m:r>
                              <a:rPr lang="en-US" sz="2000" b="0" i="1" smtClean="0">
                                <a:solidFill>
                                  <a:srgbClr val="FF0000"/>
                                </a:solidFill>
                                <a:latin typeface="Cambria Math" panose="02040503050406030204" pitchFamily="18" charset="0"/>
                              </a:rPr>
                              <m:t>𝑔</m:t>
                            </m:r>
                            <m:r>
                              <a:rPr lang="en-US" sz="2000" b="0" i="1" smtClean="0">
                                <a:solidFill>
                                  <a:srgbClr val="FF0000"/>
                                </a:solidFill>
                                <a:latin typeface="Cambria Math" panose="02040503050406030204" pitchFamily="18" charset="0"/>
                              </a:rPr>
                              <m:t>−2</m:t>
                            </m:r>
                          </m:num>
                          <m:den>
                            <m:r>
                              <a:rPr lang="en-US" sz="2000" b="0" i="1" smtClean="0">
                                <a:solidFill>
                                  <a:srgbClr val="FF0000"/>
                                </a:solidFill>
                                <a:latin typeface="Cambria Math" panose="02040503050406030204" pitchFamily="18" charset="0"/>
                              </a:rPr>
                              <m:t>2</m:t>
                            </m:r>
                          </m:den>
                        </m:f>
                        <m:r>
                          <a:rPr lang="en-US" sz="2000" b="0" i="1" smtClean="0">
                            <a:solidFill>
                              <a:srgbClr val="FF0000"/>
                            </a:solidFill>
                            <a:latin typeface="Cambria Math" panose="02040503050406030204" pitchFamily="18" charset="0"/>
                          </a:rPr>
                          <m:t>=</m:t>
                        </m:r>
                        <m:f>
                          <m:fPr>
                            <m:ctrlPr>
                              <a:rPr lang="en-US" sz="2000" b="0" i="1" smtClean="0">
                                <a:solidFill>
                                  <a:srgbClr val="FF0000"/>
                                </a:solidFill>
                                <a:latin typeface="Cambria Math" panose="02040503050406030204" pitchFamily="18" charset="0"/>
                              </a:rPr>
                            </m:ctrlPr>
                          </m:fPr>
                          <m:num>
                            <m:r>
                              <a:rPr lang="en-US" sz="2000" b="0" i="1" smtClean="0">
                                <a:solidFill>
                                  <a:srgbClr val="FF0000"/>
                                </a:solidFill>
                                <a:latin typeface="Cambria Math" panose="02040503050406030204" pitchFamily="18" charset="0"/>
                                <a:ea typeface="Cambria Math" panose="02040503050406030204" pitchFamily="18" charset="0"/>
                              </a:rPr>
                              <m:t>𝛼</m:t>
                            </m:r>
                          </m:num>
                          <m:den>
                            <m:r>
                              <a:rPr lang="en-US" sz="2000" b="0" i="1" smtClean="0">
                                <a:solidFill>
                                  <a:srgbClr val="FF0000"/>
                                </a:solidFill>
                                <a:latin typeface="Cambria Math" panose="02040503050406030204" pitchFamily="18" charset="0"/>
                              </a:rPr>
                              <m:t>2</m:t>
                            </m:r>
                            <m:r>
                              <a:rPr lang="en-US" sz="2000" b="0" i="1" smtClean="0">
                                <a:solidFill>
                                  <a:srgbClr val="FF0000"/>
                                </a:solidFill>
                                <a:latin typeface="Cambria Math" panose="02040503050406030204" pitchFamily="18" charset="0"/>
                                <a:ea typeface="Cambria Math" panose="02040503050406030204" pitchFamily="18" charset="0"/>
                              </a:rPr>
                              <m:t>𝜋</m:t>
                            </m:r>
                          </m:den>
                        </m:f>
                      </m:oMath>
                    </m:oMathPara>
                  </a14:m>
                  <a:endParaRPr lang="en-US" sz="2000" dirty="0">
                    <a:solidFill>
                      <a:srgbClr val="FF0000"/>
                    </a:solidFill>
                  </a:endParaRPr>
                </a:p>
              </p:txBody>
            </p:sp>
          </mc:Choice>
          <mc:Fallback xmlns="">
            <p:sp>
              <p:nvSpPr>
                <p:cNvPr id="23" name="TextBox 22">
                  <a:extLst>
                    <a:ext uri="{FF2B5EF4-FFF2-40B4-BE49-F238E27FC236}">
                      <a16:creationId xmlns:a16="http://schemas.microsoft.com/office/drawing/2014/main" id="{4E0D80B9-2124-074D-BDDB-C1C0B3FBA26B}"/>
                    </a:ext>
                  </a:extLst>
                </p:cNvPr>
                <p:cNvSpPr txBox="1">
                  <a:spLocks noRot="1" noChangeAspect="1" noMove="1" noResize="1" noEditPoints="1" noAdjustHandles="1" noChangeArrowheads="1" noChangeShapeType="1" noTextEdit="1"/>
                </p:cNvSpPr>
                <p:nvPr/>
              </p:nvSpPr>
              <p:spPr>
                <a:xfrm>
                  <a:off x="5103424" y="3625968"/>
                  <a:ext cx="1303498" cy="578172"/>
                </a:xfrm>
                <a:prstGeom prst="rect">
                  <a:avLst/>
                </a:prstGeom>
                <a:blipFill>
                  <a:blip r:embed="rId9"/>
                  <a:stretch>
                    <a:fillRect l="-3846" r="-1923" b="-12766"/>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C5F41FFE-5627-5A45-B54F-300F217863D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94832" y="4357177"/>
              <a:ext cx="2368882" cy="1873336"/>
            </a:xfrm>
            <a:prstGeom prst="rect">
              <a:avLst/>
            </a:prstGeom>
          </p:spPr>
        </p:pic>
        <p:sp>
          <p:nvSpPr>
            <p:cNvPr id="27" name="TextBox 26">
              <a:extLst>
                <a:ext uri="{FF2B5EF4-FFF2-40B4-BE49-F238E27FC236}">
                  <a16:creationId xmlns:a16="http://schemas.microsoft.com/office/drawing/2014/main" id="{F3ABACFE-CFEB-E54D-B833-C52281327764}"/>
                </a:ext>
              </a:extLst>
            </p:cNvPr>
            <p:cNvSpPr txBox="1"/>
            <p:nvPr/>
          </p:nvSpPr>
          <p:spPr>
            <a:xfrm>
              <a:off x="4057307" y="3743325"/>
              <a:ext cx="1018227" cy="307777"/>
            </a:xfrm>
            <a:prstGeom prst="rect">
              <a:avLst/>
            </a:prstGeom>
            <a:noFill/>
          </p:spPr>
          <p:txBody>
            <a:bodyPr wrap="square" rtlCol="0">
              <a:spAutoFit/>
            </a:bodyPr>
            <a:lstStyle/>
            <a:p>
              <a:pPr algn="ctr"/>
              <a:r>
                <a:rPr lang="en-US" sz="1400" i="1" dirty="0">
                  <a:solidFill>
                    <a:srgbClr val="000000"/>
                  </a:solidFill>
                </a:rPr>
                <a:t>Schwinger:</a:t>
              </a:r>
            </a:p>
          </p:txBody>
        </p:sp>
        <p:sp>
          <p:nvSpPr>
            <p:cNvPr id="28" name="TextBox 27">
              <a:extLst>
                <a:ext uri="{FF2B5EF4-FFF2-40B4-BE49-F238E27FC236}">
                  <a16:creationId xmlns:a16="http://schemas.microsoft.com/office/drawing/2014/main" id="{603FD8AC-094D-2F4C-9E93-C393F57407C1}"/>
                </a:ext>
              </a:extLst>
            </p:cNvPr>
            <p:cNvSpPr txBox="1"/>
            <p:nvPr/>
          </p:nvSpPr>
          <p:spPr>
            <a:xfrm>
              <a:off x="4085197" y="4188963"/>
              <a:ext cx="1303498" cy="307777"/>
            </a:xfrm>
            <a:prstGeom prst="rect">
              <a:avLst/>
            </a:prstGeom>
            <a:noFill/>
          </p:spPr>
          <p:txBody>
            <a:bodyPr wrap="square" rtlCol="0">
              <a:spAutoFit/>
            </a:bodyPr>
            <a:lstStyle/>
            <a:p>
              <a:pPr algn="ctr"/>
              <a:r>
                <a:rPr lang="en-US" sz="1400" i="1" dirty="0">
                  <a:solidFill>
                    <a:srgbClr val="000000"/>
                  </a:solidFill>
                </a:rPr>
                <a:t>Kinoshita et. al:</a:t>
              </a:r>
            </a:p>
          </p:txBody>
        </p:sp>
        <p:sp>
          <p:nvSpPr>
            <p:cNvPr id="29" name="Rectangle 28">
              <a:extLst>
                <a:ext uri="{FF2B5EF4-FFF2-40B4-BE49-F238E27FC236}">
                  <a16:creationId xmlns:a16="http://schemas.microsoft.com/office/drawing/2014/main" id="{00180E3B-6760-3C42-9390-8CB9BD627950}"/>
                </a:ext>
              </a:extLst>
            </p:cNvPr>
            <p:cNvSpPr/>
            <p:nvPr/>
          </p:nvSpPr>
          <p:spPr>
            <a:xfrm>
              <a:off x="4115299" y="3219129"/>
              <a:ext cx="2534680" cy="301973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0DB2ACEA-F2D6-184F-BD69-6422CF4079CE}"/>
              </a:ext>
            </a:extLst>
          </p:cNvPr>
          <p:cNvGrpSpPr/>
          <p:nvPr/>
        </p:nvGrpSpPr>
        <p:grpSpPr>
          <a:xfrm>
            <a:off x="3854575" y="648477"/>
            <a:ext cx="1018227" cy="722636"/>
            <a:chOff x="3854575" y="648477"/>
            <a:chExt cx="1018227" cy="722636"/>
          </a:xfrm>
        </p:grpSpPr>
        <p:sp>
          <p:nvSpPr>
            <p:cNvPr id="19" name="TextBox 18">
              <a:extLst>
                <a:ext uri="{FF2B5EF4-FFF2-40B4-BE49-F238E27FC236}">
                  <a16:creationId xmlns:a16="http://schemas.microsoft.com/office/drawing/2014/main" id="{DDCF1B47-A94A-AE41-A89E-84B2D3A26747}"/>
                </a:ext>
              </a:extLst>
            </p:cNvPr>
            <p:cNvSpPr txBox="1"/>
            <p:nvPr/>
          </p:nvSpPr>
          <p:spPr>
            <a:xfrm>
              <a:off x="3854575" y="786338"/>
              <a:ext cx="1018227" cy="584775"/>
            </a:xfrm>
            <a:prstGeom prst="rect">
              <a:avLst/>
            </a:prstGeom>
            <a:noFill/>
          </p:spPr>
          <p:txBody>
            <a:bodyPr wrap="none" rtlCol="0">
              <a:spAutoFit/>
            </a:bodyPr>
            <a:lstStyle/>
            <a:p>
              <a:r>
                <a:rPr lang="en-US" sz="3200" dirty="0">
                  <a:solidFill>
                    <a:srgbClr val="FF0000"/>
                  </a:solidFill>
                </a:rPr>
                <a:t>2331</a:t>
              </a:r>
            </a:p>
          </p:txBody>
        </p:sp>
        <p:sp>
          <p:nvSpPr>
            <p:cNvPr id="30" name="TextBox 29">
              <a:extLst>
                <a:ext uri="{FF2B5EF4-FFF2-40B4-BE49-F238E27FC236}">
                  <a16:creationId xmlns:a16="http://schemas.microsoft.com/office/drawing/2014/main" id="{46D716AE-E5D3-6541-BA82-E5337C93C979}"/>
                </a:ext>
              </a:extLst>
            </p:cNvPr>
            <p:cNvSpPr txBox="1"/>
            <p:nvPr/>
          </p:nvSpPr>
          <p:spPr>
            <a:xfrm>
              <a:off x="4043988" y="648477"/>
              <a:ext cx="555129" cy="317813"/>
            </a:xfrm>
            <a:prstGeom prst="rect">
              <a:avLst/>
            </a:prstGeom>
            <a:noFill/>
          </p:spPr>
          <p:txBody>
            <a:bodyPr wrap="square" rtlCol="0">
              <a:spAutoFit/>
            </a:bodyPr>
            <a:lstStyle/>
            <a:p>
              <a:pPr algn="ctr"/>
              <a:r>
                <a:rPr lang="en-US" sz="1400" dirty="0">
                  <a:solidFill>
                    <a:srgbClr val="FF0000"/>
                  </a:solidFill>
                </a:rPr>
                <a:t>QED</a:t>
              </a:r>
            </a:p>
          </p:txBody>
        </p:sp>
      </p:grpSp>
      <p:grpSp>
        <p:nvGrpSpPr>
          <p:cNvPr id="54" name="Group 53">
            <a:extLst>
              <a:ext uri="{FF2B5EF4-FFF2-40B4-BE49-F238E27FC236}">
                <a16:creationId xmlns:a16="http://schemas.microsoft.com/office/drawing/2014/main" id="{4EA053D8-0753-A845-8E40-3666012E0417}"/>
              </a:ext>
            </a:extLst>
          </p:cNvPr>
          <p:cNvGrpSpPr/>
          <p:nvPr/>
        </p:nvGrpSpPr>
        <p:grpSpPr>
          <a:xfrm>
            <a:off x="4675143" y="645620"/>
            <a:ext cx="626165" cy="725493"/>
            <a:chOff x="4675143" y="645620"/>
            <a:chExt cx="626165" cy="725493"/>
          </a:xfrm>
        </p:grpSpPr>
        <p:sp>
          <p:nvSpPr>
            <p:cNvPr id="31" name="TextBox 30">
              <a:extLst>
                <a:ext uri="{FF2B5EF4-FFF2-40B4-BE49-F238E27FC236}">
                  <a16:creationId xmlns:a16="http://schemas.microsoft.com/office/drawing/2014/main" id="{06B87250-4980-B142-8C26-11DDEB415715}"/>
                </a:ext>
              </a:extLst>
            </p:cNvPr>
            <p:cNvSpPr txBox="1"/>
            <p:nvPr/>
          </p:nvSpPr>
          <p:spPr>
            <a:xfrm>
              <a:off x="4699861" y="786338"/>
              <a:ext cx="601447" cy="584775"/>
            </a:xfrm>
            <a:prstGeom prst="rect">
              <a:avLst/>
            </a:prstGeom>
            <a:noFill/>
          </p:spPr>
          <p:txBody>
            <a:bodyPr wrap="none" rtlCol="0">
              <a:spAutoFit/>
            </a:bodyPr>
            <a:lstStyle/>
            <a:p>
              <a:r>
                <a:rPr lang="en-US" sz="3200" dirty="0">
                  <a:solidFill>
                    <a:srgbClr val="00B050"/>
                  </a:solidFill>
                </a:rPr>
                <a:t>83</a:t>
              </a:r>
            </a:p>
          </p:txBody>
        </p:sp>
        <p:sp>
          <p:nvSpPr>
            <p:cNvPr id="32" name="TextBox 31">
              <a:extLst>
                <a:ext uri="{FF2B5EF4-FFF2-40B4-BE49-F238E27FC236}">
                  <a16:creationId xmlns:a16="http://schemas.microsoft.com/office/drawing/2014/main" id="{4214450A-F194-974C-A931-DCF2ABB35125}"/>
                </a:ext>
              </a:extLst>
            </p:cNvPr>
            <p:cNvSpPr txBox="1"/>
            <p:nvPr/>
          </p:nvSpPr>
          <p:spPr>
            <a:xfrm>
              <a:off x="4675143" y="645620"/>
              <a:ext cx="600765" cy="307777"/>
            </a:xfrm>
            <a:prstGeom prst="rect">
              <a:avLst/>
            </a:prstGeom>
            <a:noFill/>
          </p:spPr>
          <p:txBody>
            <a:bodyPr wrap="square" rtlCol="0">
              <a:spAutoFit/>
            </a:bodyPr>
            <a:lstStyle/>
            <a:p>
              <a:pPr algn="ctr"/>
              <a:r>
                <a:rPr lang="en-US" sz="1400" dirty="0">
                  <a:solidFill>
                    <a:srgbClr val="00B050"/>
                  </a:solidFill>
                </a:rPr>
                <a:t>QCD</a:t>
              </a:r>
            </a:p>
          </p:txBody>
        </p:sp>
      </p:grpSp>
      <p:grpSp>
        <p:nvGrpSpPr>
          <p:cNvPr id="55" name="Group 54">
            <a:extLst>
              <a:ext uri="{FF2B5EF4-FFF2-40B4-BE49-F238E27FC236}">
                <a16:creationId xmlns:a16="http://schemas.microsoft.com/office/drawing/2014/main" id="{A381C03F-B2FC-3149-AAEF-E12CA3696C7C}"/>
              </a:ext>
            </a:extLst>
          </p:cNvPr>
          <p:cNvGrpSpPr/>
          <p:nvPr/>
        </p:nvGrpSpPr>
        <p:grpSpPr>
          <a:xfrm>
            <a:off x="4566420" y="1379855"/>
            <a:ext cx="1617756" cy="1756136"/>
            <a:chOff x="4566420" y="1379855"/>
            <a:chExt cx="1617756" cy="1756136"/>
          </a:xfrm>
        </p:grpSpPr>
        <p:pic>
          <p:nvPicPr>
            <p:cNvPr id="33" name="Picture 44" descr="babar-elephant">
              <a:extLst>
                <a:ext uri="{FF2B5EF4-FFF2-40B4-BE49-F238E27FC236}">
                  <a16:creationId xmlns:a16="http://schemas.microsoft.com/office/drawing/2014/main" id="{729ECAEA-0F5E-6B4D-90A2-B4E2735B7EE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24381" y="1926035"/>
              <a:ext cx="564706" cy="738172"/>
            </a:xfrm>
            <a:prstGeom prst="rect">
              <a:avLst/>
            </a:prstGeom>
            <a:noFill/>
          </p:spPr>
        </p:pic>
        <p:pic>
          <p:nvPicPr>
            <p:cNvPr id="34" name="Picture 52" descr="B-logo-small">
              <a:extLst>
                <a:ext uri="{FF2B5EF4-FFF2-40B4-BE49-F238E27FC236}">
                  <a16:creationId xmlns:a16="http://schemas.microsoft.com/office/drawing/2014/main" id="{FCAD1ED1-482F-E443-B165-A9AC87BD765A}"/>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375891" y="2009903"/>
              <a:ext cx="723921" cy="555240"/>
            </a:xfrm>
            <a:prstGeom prst="rect">
              <a:avLst/>
            </a:prstGeom>
            <a:noFill/>
          </p:spPr>
        </p:pic>
        <p:pic>
          <p:nvPicPr>
            <p:cNvPr id="35" name="Picture 40" descr="cmd3logo_h1000">
              <a:extLst>
                <a:ext uri="{FF2B5EF4-FFF2-40B4-BE49-F238E27FC236}">
                  <a16:creationId xmlns:a16="http://schemas.microsoft.com/office/drawing/2014/main" id="{E1C72927-771B-EA47-9BB7-45C5BF1B0E1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595262" y="2625975"/>
              <a:ext cx="588914" cy="509047"/>
            </a:xfrm>
            <a:prstGeom prst="rect">
              <a:avLst/>
            </a:prstGeom>
            <a:noFill/>
          </p:spPr>
        </p:pic>
        <p:pic>
          <p:nvPicPr>
            <p:cNvPr id="36" name="Picture 46" descr="kloe_logo">
              <a:extLst>
                <a:ext uri="{FF2B5EF4-FFF2-40B4-BE49-F238E27FC236}">
                  <a16:creationId xmlns:a16="http://schemas.microsoft.com/office/drawing/2014/main" id="{97D323B3-22D3-2A49-BAE0-566DD05EEC5B}"/>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566420" y="1428989"/>
              <a:ext cx="861181" cy="427877"/>
            </a:xfrm>
            <a:prstGeom prst="rect">
              <a:avLst/>
            </a:prstGeom>
            <a:noFill/>
          </p:spPr>
        </p:pic>
        <p:pic>
          <p:nvPicPr>
            <p:cNvPr id="37" name="Picture 42" descr="SND logo">
              <a:extLst>
                <a:ext uri="{FF2B5EF4-FFF2-40B4-BE49-F238E27FC236}">
                  <a16:creationId xmlns:a16="http://schemas.microsoft.com/office/drawing/2014/main" id="{86247EA3-920B-7344-A3EB-3DD802FC1499}"/>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541192" y="1379855"/>
              <a:ext cx="588914" cy="561027"/>
            </a:xfrm>
            <a:prstGeom prst="rect">
              <a:avLst/>
            </a:prstGeom>
            <a:noFill/>
          </p:spPr>
        </p:pic>
        <p:pic>
          <p:nvPicPr>
            <p:cNvPr id="2052" name="Picture 4">
              <a:extLst>
                <a:ext uri="{FF2B5EF4-FFF2-40B4-BE49-F238E27FC236}">
                  <a16:creationId xmlns:a16="http://schemas.microsoft.com/office/drawing/2014/main" id="{62D08FE0-D3BE-6842-98A6-F26670376AB4}"/>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93179" y="2678791"/>
              <a:ext cx="976807"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2FF67A93-4301-6649-933B-BEE16F2C4C86}"/>
              </a:ext>
            </a:extLst>
          </p:cNvPr>
          <p:cNvGrpSpPr/>
          <p:nvPr/>
        </p:nvGrpSpPr>
        <p:grpSpPr>
          <a:xfrm>
            <a:off x="6663714" y="3123737"/>
            <a:ext cx="2259670" cy="3090989"/>
            <a:chOff x="6663714" y="3123737"/>
            <a:chExt cx="2259670" cy="3090989"/>
          </a:xfrm>
        </p:grpSpPr>
        <p:pic>
          <p:nvPicPr>
            <p:cNvPr id="39" name="Picture 38">
              <a:extLst>
                <a:ext uri="{FF2B5EF4-FFF2-40B4-BE49-F238E27FC236}">
                  <a16:creationId xmlns:a16="http://schemas.microsoft.com/office/drawing/2014/main" id="{381EC174-77F5-C948-ADB4-F8BB17873C2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663714" y="3123737"/>
              <a:ext cx="2211910" cy="1772067"/>
            </a:xfrm>
            <a:prstGeom prst="rect">
              <a:avLst/>
            </a:prstGeom>
          </p:spPr>
        </p:pic>
        <p:pic>
          <p:nvPicPr>
            <p:cNvPr id="25" name="Picture 24">
              <a:extLst>
                <a:ext uri="{FF2B5EF4-FFF2-40B4-BE49-F238E27FC236}">
                  <a16:creationId xmlns:a16="http://schemas.microsoft.com/office/drawing/2014/main" id="{D061F58D-BAE6-D449-AF25-89D9AA57E87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958657" y="4838099"/>
              <a:ext cx="1819871" cy="1355743"/>
            </a:xfrm>
            <a:prstGeom prst="rect">
              <a:avLst/>
            </a:prstGeom>
          </p:spPr>
        </p:pic>
        <p:sp>
          <p:nvSpPr>
            <p:cNvPr id="41" name="Rectangle 40">
              <a:extLst>
                <a:ext uri="{FF2B5EF4-FFF2-40B4-BE49-F238E27FC236}">
                  <a16:creationId xmlns:a16="http://schemas.microsoft.com/office/drawing/2014/main" id="{B5CF3CDB-CD57-9242-9CC0-16A69F480C37}"/>
                </a:ext>
              </a:extLst>
            </p:cNvPr>
            <p:cNvSpPr/>
            <p:nvPr/>
          </p:nvSpPr>
          <p:spPr>
            <a:xfrm>
              <a:off x="6711474" y="3194996"/>
              <a:ext cx="2211910" cy="3019730"/>
            </a:xfrm>
            <a:prstGeom prst="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C4E6A900-9A5A-3547-93A6-E0CA1E03A8ED}"/>
              </a:ext>
            </a:extLst>
          </p:cNvPr>
          <p:cNvGrpSpPr/>
          <p:nvPr/>
        </p:nvGrpSpPr>
        <p:grpSpPr>
          <a:xfrm>
            <a:off x="5139532" y="643932"/>
            <a:ext cx="809837" cy="735923"/>
            <a:chOff x="5139532" y="643932"/>
            <a:chExt cx="809837" cy="735923"/>
          </a:xfrm>
        </p:grpSpPr>
        <p:sp>
          <p:nvSpPr>
            <p:cNvPr id="42" name="TextBox 41">
              <a:extLst>
                <a:ext uri="{FF2B5EF4-FFF2-40B4-BE49-F238E27FC236}">
                  <a16:creationId xmlns:a16="http://schemas.microsoft.com/office/drawing/2014/main" id="{10791A1D-6BF3-3141-B120-AC62B9F41FFB}"/>
                </a:ext>
              </a:extLst>
            </p:cNvPr>
            <p:cNvSpPr txBox="1"/>
            <p:nvPr/>
          </p:nvSpPr>
          <p:spPr>
            <a:xfrm>
              <a:off x="5139532" y="795080"/>
              <a:ext cx="809837" cy="584775"/>
            </a:xfrm>
            <a:prstGeom prst="rect">
              <a:avLst/>
            </a:prstGeom>
            <a:noFill/>
          </p:spPr>
          <p:txBody>
            <a:bodyPr wrap="none" rtlCol="0">
              <a:spAutoFit/>
            </a:bodyPr>
            <a:lstStyle/>
            <a:p>
              <a:r>
                <a:rPr lang="en-US" sz="3200" dirty="0">
                  <a:solidFill>
                    <a:srgbClr val="0070C0"/>
                  </a:solidFill>
                </a:rPr>
                <a:t>622</a:t>
              </a:r>
            </a:p>
          </p:txBody>
        </p:sp>
        <p:sp>
          <p:nvSpPr>
            <p:cNvPr id="43" name="TextBox 42">
              <a:extLst>
                <a:ext uri="{FF2B5EF4-FFF2-40B4-BE49-F238E27FC236}">
                  <a16:creationId xmlns:a16="http://schemas.microsoft.com/office/drawing/2014/main" id="{326D8B36-14BD-4542-ACD2-BDBFF4D28E9E}"/>
                </a:ext>
              </a:extLst>
            </p:cNvPr>
            <p:cNvSpPr txBox="1"/>
            <p:nvPr/>
          </p:nvSpPr>
          <p:spPr>
            <a:xfrm>
              <a:off x="5248459" y="643932"/>
              <a:ext cx="600765" cy="307777"/>
            </a:xfrm>
            <a:prstGeom prst="rect">
              <a:avLst/>
            </a:prstGeom>
            <a:noFill/>
          </p:spPr>
          <p:txBody>
            <a:bodyPr wrap="square" rtlCol="0">
              <a:spAutoFit/>
            </a:bodyPr>
            <a:lstStyle/>
            <a:p>
              <a:pPr algn="ctr"/>
              <a:r>
                <a:rPr lang="en-US" sz="1400" dirty="0">
                  <a:solidFill>
                    <a:srgbClr val="0070C0"/>
                  </a:solidFill>
                </a:rPr>
                <a:t>EW</a:t>
              </a:r>
            </a:p>
          </p:txBody>
        </p:sp>
      </p:grpSp>
      <p:grpSp>
        <p:nvGrpSpPr>
          <p:cNvPr id="58" name="Group 57">
            <a:extLst>
              <a:ext uri="{FF2B5EF4-FFF2-40B4-BE49-F238E27FC236}">
                <a16:creationId xmlns:a16="http://schemas.microsoft.com/office/drawing/2014/main" id="{87AE50A0-3901-EC4B-BF88-5ED0CF7BE21A}"/>
              </a:ext>
            </a:extLst>
          </p:cNvPr>
          <p:cNvGrpSpPr/>
          <p:nvPr/>
        </p:nvGrpSpPr>
        <p:grpSpPr>
          <a:xfrm>
            <a:off x="6184176" y="251751"/>
            <a:ext cx="2881102" cy="2648317"/>
            <a:chOff x="6184176" y="251751"/>
            <a:chExt cx="2881102" cy="2648317"/>
          </a:xfrm>
        </p:grpSpPr>
        <p:pic>
          <p:nvPicPr>
            <p:cNvPr id="44" name="Picture 43">
              <a:extLst>
                <a:ext uri="{FF2B5EF4-FFF2-40B4-BE49-F238E27FC236}">
                  <a16:creationId xmlns:a16="http://schemas.microsoft.com/office/drawing/2014/main" id="{2B019841-6819-4A4E-91EA-6744F98986EA}"/>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406922" y="725721"/>
              <a:ext cx="1220460" cy="914400"/>
            </a:xfrm>
            <a:prstGeom prst="rect">
              <a:avLst/>
            </a:prstGeom>
          </p:spPr>
        </p:pic>
        <p:pic>
          <p:nvPicPr>
            <p:cNvPr id="45" name="Picture 44">
              <a:extLst>
                <a:ext uri="{FF2B5EF4-FFF2-40B4-BE49-F238E27FC236}">
                  <a16:creationId xmlns:a16="http://schemas.microsoft.com/office/drawing/2014/main" id="{679986F2-B821-164E-8EB0-031CD3B10FA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660432" y="723493"/>
              <a:ext cx="1223010" cy="914400"/>
            </a:xfrm>
            <a:prstGeom prst="rect">
              <a:avLst/>
            </a:prstGeom>
          </p:spPr>
        </p:pic>
        <p:pic>
          <p:nvPicPr>
            <p:cNvPr id="46" name="Picture 45">
              <a:extLst>
                <a:ext uri="{FF2B5EF4-FFF2-40B4-BE49-F238E27FC236}">
                  <a16:creationId xmlns:a16="http://schemas.microsoft.com/office/drawing/2014/main" id="{4443624A-B24C-A342-92AF-A4939509455F}"/>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437595" y="1783544"/>
              <a:ext cx="1215342" cy="914400"/>
            </a:xfrm>
            <a:prstGeom prst="rect">
              <a:avLst/>
            </a:prstGeom>
          </p:spPr>
        </p:pic>
        <p:pic>
          <p:nvPicPr>
            <p:cNvPr id="47" name="Picture 46">
              <a:extLst>
                <a:ext uri="{FF2B5EF4-FFF2-40B4-BE49-F238E27FC236}">
                  <a16:creationId xmlns:a16="http://schemas.microsoft.com/office/drawing/2014/main" id="{6C6E12C1-45C2-3C42-ACE0-81660D3F4F4B}"/>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845465" y="1749807"/>
              <a:ext cx="1199693" cy="914400"/>
            </a:xfrm>
            <a:prstGeom prst="rect">
              <a:avLst/>
            </a:prstGeom>
          </p:spPr>
        </p:pic>
        <p:sp>
          <p:nvSpPr>
            <p:cNvPr id="50" name="TextBox 49">
              <a:extLst>
                <a:ext uri="{FF2B5EF4-FFF2-40B4-BE49-F238E27FC236}">
                  <a16:creationId xmlns:a16="http://schemas.microsoft.com/office/drawing/2014/main" id="{F51A5F22-8D76-FE43-9610-EBE05FAB97DB}"/>
                </a:ext>
              </a:extLst>
            </p:cNvPr>
            <p:cNvSpPr txBox="1"/>
            <p:nvPr/>
          </p:nvSpPr>
          <p:spPr>
            <a:xfrm>
              <a:off x="6184176" y="304210"/>
              <a:ext cx="1517685" cy="307777"/>
            </a:xfrm>
            <a:prstGeom prst="rect">
              <a:avLst/>
            </a:prstGeom>
            <a:noFill/>
          </p:spPr>
          <p:txBody>
            <a:bodyPr wrap="square" rtlCol="0">
              <a:spAutoFit/>
            </a:bodyPr>
            <a:lstStyle/>
            <a:p>
              <a:pPr algn="ctr"/>
              <a:r>
                <a:rPr lang="en-US" sz="1400" i="1" dirty="0" err="1">
                  <a:solidFill>
                    <a:srgbClr val="000000"/>
                  </a:solidFill>
                </a:rPr>
                <a:t>Stokinger</a:t>
              </a:r>
              <a:r>
                <a:rPr lang="en-US" sz="1400" i="1" dirty="0">
                  <a:solidFill>
                    <a:srgbClr val="000000"/>
                  </a:solidFill>
                </a:rPr>
                <a:t> et. al:</a:t>
              </a:r>
            </a:p>
          </p:txBody>
        </p:sp>
        <p:sp>
          <p:nvSpPr>
            <p:cNvPr id="51" name="Rectangle 50">
              <a:extLst>
                <a:ext uri="{FF2B5EF4-FFF2-40B4-BE49-F238E27FC236}">
                  <a16:creationId xmlns:a16="http://schemas.microsoft.com/office/drawing/2014/main" id="{EF9E3C35-CB1C-8D4F-9AD0-0A130D1506D6}"/>
                </a:ext>
              </a:extLst>
            </p:cNvPr>
            <p:cNvSpPr/>
            <p:nvPr/>
          </p:nvSpPr>
          <p:spPr>
            <a:xfrm>
              <a:off x="6289862" y="251751"/>
              <a:ext cx="2775416" cy="2648317"/>
            </a:xfrm>
            <a:prstGeom prst="rect">
              <a:avLst/>
            </a:prstGeom>
            <a:noFill/>
            <a:ln w="254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25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dissolve">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left)">
                                      <p:cBhvr>
                                        <p:cTn id="20" dur="10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dissolve">
                                      <p:cBhvr>
                                        <p:cTn id="25" dur="500"/>
                                        <p:tgtEl>
                                          <p:spTgt spid="52"/>
                                        </p:tgtEl>
                                      </p:cBhvr>
                                    </p:animEffect>
                                  </p:childTnLst>
                                </p:cTn>
                              </p:par>
                              <p:par>
                                <p:cTn id="26" presetID="9"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dissolve">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1000"/>
                                        <p:tgtEl>
                                          <p:spTgt spid="5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dissolve">
                                      <p:cBhvr>
                                        <p:cTn id="38" dur="500"/>
                                        <p:tgtEl>
                                          <p:spTgt spid="55"/>
                                        </p:tgtEl>
                                      </p:cBhvr>
                                    </p:animEffect>
                                  </p:childTnLst>
                                </p:cTn>
                              </p:par>
                              <p:par>
                                <p:cTn id="39" presetID="9"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dissolve">
                                      <p:cBhvr>
                                        <p:cTn id="41" dur="500"/>
                                        <p:tgtEl>
                                          <p:spTgt spid="5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ipe(left)">
                                      <p:cBhvr>
                                        <p:cTn id="46" dur="1000"/>
                                        <p:tgtEl>
                                          <p:spTgt spid="57"/>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dissolve">
                                      <p:cBhvr>
                                        <p:cTn id="5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AE577D-05B7-214A-ACB7-E2936C516908}"/>
              </a:ext>
            </a:extLst>
          </p:cNvPr>
          <p:cNvSpPr>
            <a:spLocks noGrp="1"/>
          </p:cNvSpPr>
          <p:nvPr>
            <p:ph type="title"/>
          </p:nvPr>
        </p:nvSpPr>
        <p:spPr>
          <a:xfrm>
            <a:off x="228600" y="251752"/>
            <a:ext cx="8686800" cy="427877"/>
          </a:xfrm>
          <a:prstGeom prst="rect">
            <a:avLst/>
          </a:prstGeom>
        </p:spPr>
        <p:txBody>
          <a:bodyPr/>
          <a:lstStyle/>
          <a:p>
            <a:r>
              <a:rPr lang="en-US" dirty="0"/>
              <a:t>Transient fields during muon storage</a:t>
            </a:r>
          </a:p>
        </p:txBody>
      </p:sp>
      <p:sp>
        <p:nvSpPr>
          <p:cNvPr id="4" name="Date Placeholder 3">
            <a:extLst>
              <a:ext uri="{FF2B5EF4-FFF2-40B4-BE49-F238E27FC236}">
                <a16:creationId xmlns:a16="http://schemas.microsoft.com/office/drawing/2014/main" id="{F0A123A3-9687-A54E-8CC2-16BE2CF991C4}"/>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C41DB934-47A0-4B4D-A642-8BC546B9C6CC}"/>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D98E08F7-5A6D-DF4D-83F1-BD44D191AE05}"/>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40</a:t>
            </a:fld>
            <a:endParaRPr lang="en-US" dirty="0"/>
          </a:p>
        </p:txBody>
      </p:sp>
      <p:pic>
        <p:nvPicPr>
          <p:cNvPr id="7" name="Picture 6">
            <a:extLst>
              <a:ext uri="{FF2B5EF4-FFF2-40B4-BE49-F238E27FC236}">
                <a16:creationId xmlns:a16="http://schemas.microsoft.com/office/drawing/2014/main" id="{60C4091B-449B-3F48-8E88-9F65556B31FA}"/>
              </a:ext>
            </a:extLst>
          </p:cNvPr>
          <p:cNvPicPr>
            <a:picLocks noChangeAspect="1"/>
          </p:cNvPicPr>
          <p:nvPr/>
        </p:nvPicPr>
        <p:blipFill>
          <a:blip r:embed="rId2"/>
          <a:stretch>
            <a:fillRect/>
          </a:stretch>
        </p:blipFill>
        <p:spPr>
          <a:xfrm>
            <a:off x="473396" y="1608691"/>
            <a:ext cx="3874366" cy="2842468"/>
          </a:xfrm>
          <a:prstGeom prst="rect">
            <a:avLst/>
          </a:prstGeom>
        </p:spPr>
      </p:pic>
      <p:sp>
        <p:nvSpPr>
          <p:cNvPr id="8" name="TextBox 7">
            <a:extLst>
              <a:ext uri="{FF2B5EF4-FFF2-40B4-BE49-F238E27FC236}">
                <a16:creationId xmlns:a16="http://schemas.microsoft.com/office/drawing/2014/main" id="{D4D71A09-E718-5B4D-8B40-6B63DCA2C725}"/>
              </a:ext>
            </a:extLst>
          </p:cNvPr>
          <p:cNvSpPr txBox="1"/>
          <p:nvPr/>
        </p:nvSpPr>
        <p:spPr>
          <a:xfrm>
            <a:off x="1077777" y="717459"/>
            <a:ext cx="7047651" cy="584775"/>
          </a:xfrm>
          <a:prstGeom prst="rect">
            <a:avLst/>
          </a:prstGeom>
          <a:noFill/>
        </p:spPr>
        <p:txBody>
          <a:bodyPr wrap="square" rtlCol="0">
            <a:spAutoFit/>
          </a:bodyPr>
          <a:lstStyle/>
          <a:p>
            <a:pPr algn="ctr"/>
            <a:r>
              <a:rPr lang="en-US" sz="1600" dirty="0">
                <a:solidFill>
                  <a:srgbClr val="000000"/>
                </a:solidFill>
              </a:rPr>
              <a:t>Built new probes with PEEK shells and supports so that they could run inside the vacuum chambers while the quads are pulsing</a:t>
            </a:r>
          </a:p>
        </p:txBody>
      </p:sp>
      <p:sp>
        <p:nvSpPr>
          <p:cNvPr id="9" name="TextBox 8">
            <a:extLst>
              <a:ext uri="{FF2B5EF4-FFF2-40B4-BE49-F238E27FC236}">
                <a16:creationId xmlns:a16="http://schemas.microsoft.com/office/drawing/2014/main" id="{56FB3E26-6EAB-5E4F-B692-C9FC5B73E090}"/>
              </a:ext>
            </a:extLst>
          </p:cNvPr>
          <p:cNvSpPr txBox="1"/>
          <p:nvPr/>
        </p:nvSpPr>
        <p:spPr>
          <a:xfrm>
            <a:off x="371631" y="5418665"/>
            <a:ext cx="4160392" cy="830997"/>
          </a:xfrm>
          <a:prstGeom prst="rect">
            <a:avLst/>
          </a:prstGeom>
          <a:noFill/>
        </p:spPr>
        <p:txBody>
          <a:bodyPr wrap="square" rtlCol="0">
            <a:spAutoFit/>
          </a:bodyPr>
          <a:lstStyle/>
          <a:p>
            <a:pPr algn="ctr"/>
            <a:r>
              <a:rPr lang="en-US" sz="1600" dirty="0">
                <a:solidFill>
                  <a:srgbClr val="000000"/>
                </a:solidFill>
              </a:rPr>
              <a:t>We spent most of the COVID downtime mapping this out as well as smaller eddy currents from the kickers</a:t>
            </a:r>
          </a:p>
        </p:txBody>
      </p:sp>
      <p:sp>
        <p:nvSpPr>
          <p:cNvPr id="10" name="TextBox 9">
            <a:extLst>
              <a:ext uri="{FF2B5EF4-FFF2-40B4-BE49-F238E27FC236}">
                <a16:creationId xmlns:a16="http://schemas.microsoft.com/office/drawing/2014/main" id="{BE619B54-5EED-A545-8863-A2425596720C}"/>
              </a:ext>
            </a:extLst>
          </p:cNvPr>
          <p:cNvSpPr txBox="1"/>
          <p:nvPr/>
        </p:nvSpPr>
        <p:spPr>
          <a:xfrm>
            <a:off x="192752" y="4891417"/>
            <a:ext cx="3874357" cy="338554"/>
          </a:xfrm>
          <a:prstGeom prst="rect">
            <a:avLst/>
          </a:prstGeom>
          <a:noFill/>
        </p:spPr>
        <p:txBody>
          <a:bodyPr wrap="square" rtlCol="0">
            <a:spAutoFit/>
          </a:bodyPr>
          <a:lstStyle/>
          <a:p>
            <a:pPr algn="ctr"/>
            <a:r>
              <a:rPr lang="en-US" sz="1600" dirty="0">
                <a:solidFill>
                  <a:schemeClr val="bg2">
                    <a:lumMod val="50000"/>
                  </a:schemeClr>
                </a:solidFill>
              </a:rPr>
              <a:t>Grey lines are when beam is in the ring</a:t>
            </a:r>
          </a:p>
        </p:txBody>
      </p:sp>
      <p:cxnSp>
        <p:nvCxnSpPr>
          <p:cNvPr id="12" name="Straight Arrow Connector 11">
            <a:extLst>
              <a:ext uri="{FF2B5EF4-FFF2-40B4-BE49-F238E27FC236}">
                <a16:creationId xmlns:a16="http://schemas.microsoft.com/office/drawing/2014/main" id="{C6003533-5FFD-AC41-A294-384A1BA8D57D}"/>
              </a:ext>
            </a:extLst>
          </p:cNvPr>
          <p:cNvCxnSpPr>
            <a:cxnSpLocks/>
          </p:cNvCxnSpPr>
          <p:nvPr/>
        </p:nvCxnSpPr>
        <p:spPr>
          <a:xfrm flipV="1">
            <a:off x="1215426" y="4360037"/>
            <a:ext cx="0" cy="453520"/>
          </a:xfrm>
          <a:prstGeom prst="straightConnector1">
            <a:avLst/>
          </a:prstGeom>
          <a:ln>
            <a:solidFill>
              <a:schemeClr val="bg2">
                <a:lumMod val="5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1BDD202-A031-5842-8E42-F09C8CC2F7B9}"/>
              </a:ext>
            </a:extLst>
          </p:cNvPr>
          <p:cNvCxnSpPr>
            <a:cxnSpLocks/>
          </p:cNvCxnSpPr>
          <p:nvPr/>
        </p:nvCxnSpPr>
        <p:spPr>
          <a:xfrm flipV="1">
            <a:off x="1484302" y="4376759"/>
            <a:ext cx="0" cy="453520"/>
          </a:xfrm>
          <a:prstGeom prst="straightConnector1">
            <a:avLst/>
          </a:prstGeom>
          <a:ln>
            <a:solidFill>
              <a:schemeClr val="bg2">
                <a:lumMod val="5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242F13A-2939-B44D-A9A8-9B9C392F2663}"/>
              </a:ext>
            </a:extLst>
          </p:cNvPr>
          <p:cNvCxnSpPr>
            <a:cxnSpLocks/>
          </p:cNvCxnSpPr>
          <p:nvPr/>
        </p:nvCxnSpPr>
        <p:spPr>
          <a:xfrm flipV="1">
            <a:off x="1740874" y="4383187"/>
            <a:ext cx="0" cy="453520"/>
          </a:xfrm>
          <a:prstGeom prst="straightConnector1">
            <a:avLst/>
          </a:prstGeom>
          <a:ln>
            <a:solidFill>
              <a:schemeClr val="bg2">
                <a:lumMod val="5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80CF8CD-CE19-8C40-9C6F-51B177B32B41}"/>
              </a:ext>
            </a:extLst>
          </p:cNvPr>
          <p:cNvCxnSpPr>
            <a:cxnSpLocks/>
          </p:cNvCxnSpPr>
          <p:nvPr/>
        </p:nvCxnSpPr>
        <p:spPr>
          <a:xfrm flipV="1">
            <a:off x="1997446" y="4391596"/>
            <a:ext cx="0" cy="453520"/>
          </a:xfrm>
          <a:prstGeom prst="straightConnector1">
            <a:avLst/>
          </a:prstGeom>
          <a:ln>
            <a:solidFill>
              <a:schemeClr val="bg2">
                <a:lumMod val="5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95DE4DE-6B67-8940-B4BE-0506AE1CED8E}"/>
              </a:ext>
            </a:extLst>
          </p:cNvPr>
          <p:cNvCxnSpPr>
            <a:cxnSpLocks/>
          </p:cNvCxnSpPr>
          <p:nvPr/>
        </p:nvCxnSpPr>
        <p:spPr>
          <a:xfrm flipV="1">
            <a:off x="2277167" y="4383187"/>
            <a:ext cx="0" cy="453520"/>
          </a:xfrm>
          <a:prstGeom prst="straightConnector1">
            <a:avLst/>
          </a:prstGeom>
          <a:ln>
            <a:solidFill>
              <a:schemeClr val="bg2">
                <a:lumMod val="5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B056A61-A4E2-4740-BE3D-DAA657B93EBC}"/>
              </a:ext>
            </a:extLst>
          </p:cNvPr>
          <p:cNvCxnSpPr>
            <a:cxnSpLocks/>
          </p:cNvCxnSpPr>
          <p:nvPr/>
        </p:nvCxnSpPr>
        <p:spPr>
          <a:xfrm flipV="1">
            <a:off x="2570762" y="4380022"/>
            <a:ext cx="0" cy="453520"/>
          </a:xfrm>
          <a:prstGeom prst="straightConnector1">
            <a:avLst/>
          </a:prstGeom>
          <a:ln>
            <a:solidFill>
              <a:schemeClr val="bg2">
                <a:lumMod val="5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E213DD4-E30F-4348-BA1E-440110BF992D}"/>
              </a:ext>
            </a:extLst>
          </p:cNvPr>
          <p:cNvCxnSpPr>
            <a:cxnSpLocks/>
          </p:cNvCxnSpPr>
          <p:nvPr/>
        </p:nvCxnSpPr>
        <p:spPr>
          <a:xfrm flipV="1">
            <a:off x="2838909" y="4391597"/>
            <a:ext cx="0" cy="453520"/>
          </a:xfrm>
          <a:prstGeom prst="straightConnector1">
            <a:avLst/>
          </a:prstGeom>
          <a:ln>
            <a:solidFill>
              <a:schemeClr val="bg2">
                <a:lumMod val="5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B65E033-7E8E-B246-8A67-4C84EC96157E}"/>
              </a:ext>
            </a:extLst>
          </p:cNvPr>
          <p:cNvCxnSpPr>
            <a:cxnSpLocks/>
          </p:cNvCxnSpPr>
          <p:nvPr/>
        </p:nvCxnSpPr>
        <p:spPr>
          <a:xfrm flipV="1">
            <a:off x="3107056" y="4391597"/>
            <a:ext cx="0" cy="453520"/>
          </a:xfrm>
          <a:prstGeom prst="straightConnector1">
            <a:avLst/>
          </a:prstGeom>
          <a:ln>
            <a:solidFill>
              <a:schemeClr val="bg2">
                <a:lumMod val="50000"/>
              </a:schemeClr>
            </a:solidFill>
            <a:tailEnd type="stealth" w="lg" len="lg"/>
          </a:ln>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4A5B5DAB-022B-F847-89AE-CC904AA7B4FF}"/>
              </a:ext>
            </a:extLst>
          </p:cNvPr>
          <p:cNvGrpSpPr/>
          <p:nvPr/>
        </p:nvGrpSpPr>
        <p:grpSpPr>
          <a:xfrm>
            <a:off x="1997446" y="1357017"/>
            <a:ext cx="6281494" cy="2721146"/>
            <a:chOff x="1997446" y="1357017"/>
            <a:chExt cx="6281494" cy="2721146"/>
          </a:xfrm>
        </p:grpSpPr>
        <p:pic>
          <p:nvPicPr>
            <p:cNvPr id="21" name="Picture 20">
              <a:extLst>
                <a:ext uri="{FF2B5EF4-FFF2-40B4-BE49-F238E27FC236}">
                  <a16:creationId xmlns:a16="http://schemas.microsoft.com/office/drawing/2014/main" id="{6F7C2AA4-AD5B-DD47-B9CB-A3E0D27565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4848" y="1580927"/>
              <a:ext cx="3364092" cy="2497236"/>
            </a:xfrm>
            <a:prstGeom prst="rect">
              <a:avLst/>
            </a:prstGeom>
          </p:spPr>
        </p:pic>
        <p:sp>
          <p:nvSpPr>
            <p:cNvPr id="26" name="U-Turn Arrow 25">
              <a:extLst>
                <a:ext uri="{FF2B5EF4-FFF2-40B4-BE49-F238E27FC236}">
                  <a16:creationId xmlns:a16="http://schemas.microsoft.com/office/drawing/2014/main" id="{91C09C67-DB37-5249-9CD9-E01676719AFB}"/>
                </a:ext>
              </a:extLst>
            </p:cNvPr>
            <p:cNvSpPr/>
            <p:nvPr/>
          </p:nvSpPr>
          <p:spPr>
            <a:xfrm>
              <a:off x="1997446" y="1357017"/>
              <a:ext cx="4788842" cy="453520"/>
            </a:xfrm>
            <a:prstGeom prst="uturnArrow">
              <a:avLst>
                <a:gd name="adj1" fmla="val 2584"/>
                <a:gd name="adj2" fmla="val 13792"/>
                <a:gd name="adj3" fmla="val 19726"/>
                <a:gd name="adj4" fmla="val 43750"/>
                <a:gd name="adj5" fmla="val 49478"/>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2" name="Group 31">
            <a:extLst>
              <a:ext uri="{FF2B5EF4-FFF2-40B4-BE49-F238E27FC236}">
                <a16:creationId xmlns:a16="http://schemas.microsoft.com/office/drawing/2014/main" id="{B9D77C03-0A2C-714D-B063-55597CFBAB3B}"/>
              </a:ext>
            </a:extLst>
          </p:cNvPr>
          <p:cNvGrpSpPr/>
          <p:nvPr/>
        </p:nvGrpSpPr>
        <p:grpSpPr>
          <a:xfrm>
            <a:off x="4282142" y="4090640"/>
            <a:ext cx="4820664" cy="2563242"/>
            <a:chOff x="4282142" y="4090640"/>
            <a:chExt cx="4820664" cy="2563242"/>
          </a:xfrm>
        </p:grpSpPr>
        <p:pic>
          <p:nvPicPr>
            <p:cNvPr id="28" name="Picture 27">
              <a:extLst>
                <a:ext uri="{FF2B5EF4-FFF2-40B4-BE49-F238E27FC236}">
                  <a16:creationId xmlns:a16="http://schemas.microsoft.com/office/drawing/2014/main" id="{B10E5604-8E65-C745-BA3B-AE3C3EA37AE6}"/>
                </a:ext>
              </a:extLst>
            </p:cNvPr>
            <p:cNvPicPr>
              <a:picLocks noChangeAspect="1"/>
            </p:cNvPicPr>
            <p:nvPr/>
          </p:nvPicPr>
          <p:blipFill>
            <a:blip r:embed="rId4"/>
            <a:stretch>
              <a:fillRect/>
            </a:stretch>
          </p:blipFill>
          <p:spPr>
            <a:xfrm>
              <a:off x="4282142" y="4090640"/>
              <a:ext cx="3060270" cy="2563242"/>
            </a:xfrm>
            <a:prstGeom prst="rect">
              <a:avLst/>
            </a:prstGeom>
          </p:spPr>
        </p:pic>
        <p:sp>
          <p:nvSpPr>
            <p:cNvPr id="29" name="TextBox 28">
              <a:extLst>
                <a:ext uri="{FF2B5EF4-FFF2-40B4-BE49-F238E27FC236}">
                  <a16:creationId xmlns:a16="http://schemas.microsoft.com/office/drawing/2014/main" id="{FEC78063-6F46-3243-9A0E-1778C564F1E5}"/>
                </a:ext>
              </a:extLst>
            </p:cNvPr>
            <p:cNvSpPr txBox="1"/>
            <p:nvPr/>
          </p:nvSpPr>
          <p:spPr>
            <a:xfrm>
              <a:off x="7396697" y="4196105"/>
              <a:ext cx="1484302" cy="338554"/>
            </a:xfrm>
            <a:prstGeom prst="rect">
              <a:avLst/>
            </a:prstGeom>
            <a:noFill/>
          </p:spPr>
          <p:txBody>
            <a:bodyPr wrap="square" rtlCol="0">
              <a:spAutoFit/>
            </a:bodyPr>
            <a:lstStyle/>
            <a:p>
              <a:pPr algn="ctr"/>
              <a:r>
                <a:rPr lang="en-US" sz="1600" dirty="0">
                  <a:solidFill>
                    <a:srgbClr val="000000"/>
                  </a:solidFill>
                </a:rPr>
                <a:t>Correction:</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C3A8D98-2F99-4445-A289-4D684ABBA732}"/>
                    </a:ext>
                  </a:extLst>
                </p:cNvPr>
                <p:cNvSpPr txBox="1"/>
                <p:nvPr/>
              </p:nvSpPr>
              <p:spPr>
                <a:xfrm>
                  <a:off x="7342412" y="4590011"/>
                  <a:ext cx="159287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0" i="1" smtClean="0">
                                <a:solidFill>
                                  <a:srgbClr val="000000"/>
                                </a:solidFill>
                                <a:latin typeface="Cambria Math" panose="02040503050406030204" pitchFamily="18" charset="0"/>
                              </a:rPr>
                            </m:ctrlPr>
                          </m:dPr>
                          <m:e>
                            <m:r>
                              <a:rPr lang="en-US" sz="1800" b="0" i="1" smtClean="0">
                                <a:solidFill>
                                  <a:srgbClr val="000000"/>
                                </a:solidFill>
                                <a:latin typeface="Cambria Math" panose="02040503050406030204" pitchFamily="18" charset="0"/>
                              </a:rPr>
                              <m:t>−15</m:t>
                            </m:r>
                            <m:r>
                              <a:rPr lang="en-US" sz="1800" b="0" i="1" smtClean="0">
                                <a:solidFill>
                                  <a:srgbClr val="000000"/>
                                </a:solidFill>
                                <a:latin typeface="Cambria Math" panose="02040503050406030204" pitchFamily="18" charset="0"/>
                                <a:ea typeface="Cambria Math" panose="02040503050406030204" pitchFamily="18" charset="0"/>
                              </a:rPr>
                              <m:t>±82</m:t>
                            </m:r>
                          </m:e>
                        </m:d>
                        <m:r>
                          <a:rPr lang="en-US" sz="1800" b="0" i="1" smtClean="0">
                            <a:solidFill>
                              <a:srgbClr val="000000"/>
                            </a:solidFill>
                            <a:latin typeface="Cambria Math" panose="02040503050406030204" pitchFamily="18" charset="0"/>
                            <a:ea typeface="Cambria Math" panose="02040503050406030204" pitchFamily="18" charset="0"/>
                          </a:rPr>
                          <m:t>𝑝𝑝𝑏</m:t>
                        </m:r>
                      </m:oMath>
                    </m:oMathPara>
                  </a14:m>
                  <a:endParaRPr lang="en-US" sz="1800" dirty="0">
                    <a:solidFill>
                      <a:srgbClr val="000000"/>
                    </a:solidFill>
                  </a:endParaRPr>
                </a:p>
              </p:txBody>
            </p:sp>
          </mc:Choice>
          <mc:Fallback xmlns="">
            <p:sp>
              <p:nvSpPr>
                <p:cNvPr id="30" name="TextBox 29">
                  <a:extLst>
                    <a:ext uri="{FF2B5EF4-FFF2-40B4-BE49-F238E27FC236}">
                      <a16:creationId xmlns:a16="http://schemas.microsoft.com/office/drawing/2014/main" id="{3C3A8D98-2F99-4445-A289-4D684ABBA732}"/>
                    </a:ext>
                  </a:extLst>
                </p:cNvPr>
                <p:cNvSpPr txBox="1">
                  <a:spLocks noRot="1" noChangeAspect="1" noMove="1" noResize="1" noEditPoints="1" noAdjustHandles="1" noChangeArrowheads="1" noChangeShapeType="1" noTextEdit="1"/>
                </p:cNvSpPr>
                <p:nvPr/>
              </p:nvSpPr>
              <p:spPr>
                <a:xfrm>
                  <a:off x="7342412" y="4590011"/>
                  <a:ext cx="1592872" cy="276999"/>
                </a:xfrm>
                <a:prstGeom prst="rect">
                  <a:avLst/>
                </a:prstGeom>
                <a:blipFill>
                  <a:blip r:embed="rId5"/>
                  <a:stretch>
                    <a:fillRect t="-4348" r="-4724" b="-34783"/>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06E557DC-1016-0D45-A5B2-9A5C6685D5E5}"/>
                </a:ext>
              </a:extLst>
            </p:cNvPr>
            <p:cNvSpPr txBox="1"/>
            <p:nvPr/>
          </p:nvSpPr>
          <p:spPr>
            <a:xfrm>
              <a:off x="7148049" y="5015859"/>
              <a:ext cx="1954757" cy="1077218"/>
            </a:xfrm>
            <a:prstGeom prst="rect">
              <a:avLst/>
            </a:prstGeom>
            <a:noFill/>
          </p:spPr>
          <p:txBody>
            <a:bodyPr wrap="square" rtlCol="0">
              <a:spAutoFit/>
            </a:bodyPr>
            <a:lstStyle/>
            <a:p>
              <a:pPr algn="ctr"/>
              <a:r>
                <a:rPr lang="en-US" sz="1600" dirty="0">
                  <a:solidFill>
                    <a:srgbClr val="000000"/>
                  </a:solidFill>
                </a:rPr>
                <a:t>Error dominated by extrapolation between measurement points</a:t>
              </a:r>
            </a:p>
          </p:txBody>
        </p:sp>
      </p:grpSp>
    </p:spTree>
    <p:extLst>
      <p:ext uri="{BB962C8B-B14F-4D97-AF65-F5344CB8AC3E}">
        <p14:creationId xmlns:p14="http://schemas.microsoft.com/office/powerpoint/2010/main" val="73733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3139A-86D6-A548-85D0-77E6E956FCA9}"/>
              </a:ext>
            </a:extLst>
          </p:cNvPr>
          <p:cNvSpPr>
            <a:spLocks noGrp="1"/>
          </p:cNvSpPr>
          <p:nvPr>
            <p:ph type="title"/>
          </p:nvPr>
        </p:nvSpPr>
        <p:spPr>
          <a:xfrm>
            <a:off x="228600" y="251752"/>
            <a:ext cx="8686800" cy="427877"/>
          </a:xfrm>
          <a:prstGeom prst="rect">
            <a:avLst/>
          </a:prstGeom>
        </p:spPr>
        <p:txBody>
          <a:bodyPr/>
          <a:lstStyle/>
          <a:p>
            <a:r>
              <a:rPr lang="en-US" dirty="0"/>
              <a:t>Proton precession frequency results</a:t>
            </a:r>
          </a:p>
        </p:txBody>
      </p:sp>
      <p:sp>
        <p:nvSpPr>
          <p:cNvPr id="4" name="Date Placeholder 3">
            <a:extLst>
              <a:ext uri="{FF2B5EF4-FFF2-40B4-BE49-F238E27FC236}">
                <a16:creationId xmlns:a16="http://schemas.microsoft.com/office/drawing/2014/main" id="{130FD1DD-BA38-6848-AEBA-CD4562766F7B}"/>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ECE0D106-D85B-6945-85DA-5F76901371AA}"/>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FBF65AEA-E75B-1548-BBFB-C71D38222F2E}"/>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41</a:t>
            </a:fld>
            <a:endParaRPr lang="en-US" dirty="0"/>
          </a:p>
        </p:txBody>
      </p:sp>
      <p:pic>
        <p:nvPicPr>
          <p:cNvPr id="8" name="Picture 7">
            <a:extLst>
              <a:ext uri="{FF2B5EF4-FFF2-40B4-BE49-F238E27FC236}">
                <a16:creationId xmlns:a16="http://schemas.microsoft.com/office/drawing/2014/main" id="{4D444069-C41C-9C4C-8D8A-6BA375AB956E}"/>
              </a:ext>
            </a:extLst>
          </p:cNvPr>
          <p:cNvPicPr>
            <a:picLocks noChangeAspect="1"/>
          </p:cNvPicPr>
          <p:nvPr/>
        </p:nvPicPr>
        <p:blipFill>
          <a:blip r:embed="rId2"/>
          <a:stretch>
            <a:fillRect/>
          </a:stretch>
        </p:blipFill>
        <p:spPr>
          <a:xfrm>
            <a:off x="6820" y="874568"/>
            <a:ext cx="4500718" cy="388418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15AA82D-DF2C-5949-84DE-5E66E8107E24}"/>
                  </a:ext>
                </a:extLst>
              </p:cNvPr>
              <p:cNvSpPr txBox="1"/>
              <p:nvPr/>
            </p:nvSpPr>
            <p:spPr>
              <a:xfrm>
                <a:off x="1138249" y="679067"/>
                <a:ext cx="2052613" cy="4394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𝑝</m:t>
                              </m:r>
                            </m:sub>
                          </m:sSub>
                        </m:sub>
                      </m:sSub>
                      <m:r>
                        <a:rPr lang="en-US" b="0" i="1" smtClean="0">
                          <a:latin typeface="Cambria Math" panose="02040503050406030204" pitchFamily="18" charset="0"/>
                        </a:rPr>
                        <m:t>=114 </m:t>
                      </m:r>
                      <m:r>
                        <a:rPr lang="en-US" b="0" i="1" smtClean="0">
                          <a:latin typeface="Cambria Math" panose="02040503050406030204" pitchFamily="18" charset="0"/>
                        </a:rPr>
                        <m:t>𝑝𝑝𝑏</m:t>
                      </m:r>
                    </m:oMath>
                  </m:oMathPara>
                </a14:m>
                <a:endParaRPr lang="en-US" dirty="0"/>
              </a:p>
            </p:txBody>
          </p:sp>
        </mc:Choice>
        <mc:Fallback xmlns="">
          <p:sp>
            <p:nvSpPr>
              <p:cNvPr id="7" name="TextBox 6">
                <a:extLst>
                  <a:ext uri="{FF2B5EF4-FFF2-40B4-BE49-F238E27FC236}">
                    <a16:creationId xmlns:a16="http://schemas.microsoft.com/office/drawing/2014/main" id="{D15AA82D-DF2C-5949-84DE-5E66E8107E24}"/>
                  </a:ext>
                </a:extLst>
              </p:cNvPr>
              <p:cNvSpPr txBox="1">
                <a:spLocks noRot="1" noChangeAspect="1" noMove="1" noResize="1" noEditPoints="1" noAdjustHandles="1" noChangeArrowheads="1" noChangeShapeType="1" noTextEdit="1"/>
              </p:cNvSpPr>
              <p:nvPr/>
            </p:nvSpPr>
            <p:spPr>
              <a:xfrm>
                <a:off x="1138249" y="679067"/>
                <a:ext cx="2052613" cy="439416"/>
              </a:xfrm>
              <a:prstGeom prst="rect">
                <a:avLst/>
              </a:prstGeom>
              <a:blipFill>
                <a:blip r:embed="rId7"/>
                <a:stretch>
                  <a:fillRect l="-1227" t="-5714" r="-4294" b="-20000"/>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02ED6C51-E0C2-1B4D-A590-6A23054CFAC1}"/>
              </a:ext>
            </a:extLst>
          </p:cNvPr>
          <p:cNvGrpSpPr/>
          <p:nvPr/>
        </p:nvGrpSpPr>
        <p:grpSpPr>
          <a:xfrm>
            <a:off x="35459" y="677914"/>
            <a:ext cx="9172449" cy="5672367"/>
            <a:chOff x="35459" y="677914"/>
            <a:chExt cx="9172449" cy="5672367"/>
          </a:xfrm>
        </p:grpSpPr>
        <p:pic>
          <p:nvPicPr>
            <p:cNvPr id="9" name="Picture 8" descr="Table&#10;&#10;Description automatically generated">
              <a:extLst>
                <a:ext uri="{FF2B5EF4-FFF2-40B4-BE49-F238E27FC236}">
                  <a16:creationId xmlns:a16="http://schemas.microsoft.com/office/drawing/2014/main" id="{87B3A984-770F-EE49-A1D1-B93D01CA30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89599" y="1008910"/>
              <a:ext cx="3819812" cy="1547736"/>
            </a:xfrm>
            <a:prstGeom prst="rect">
              <a:avLst/>
            </a:prstGeom>
          </p:spPr>
        </p:pic>
        <p:sp>
          <p:nvSpPr>
            <p:cNvPr id="10" name="TextBox 9">
              <a:extLst>
                <a:ext uri="{FF2B5EF4-FFF2-40B4-BE49-F238E27FC236}">
                  <a16:creationId xmlns:a16="http://schemas.microsoft.com/office/drawing/2014/main" id="{D3C278FF-F827-9F41-B57E-88FA6A4DD553}"/>
                </a:ext>
              </a:extLst>
            </p:cNvPr>
            <p:cNvSpPr txBox="1"/>
            <p:nvPr/>
          </p:nvSpPr>
          <p:spPr>
            <a:xfrm>
              <a:off x="5028925" y="677914"/>
              <a:ext cx="3573317" cy="338554"/>
            </a:xfrm>
            <a:prstGeom prst="rect">
              <a:avLst/>
            </a:prstGeom>
            <a:noFill/>
          </p:spPr>
          <p:txBody>
            <a:bodyPr wrap="square" rtlCol="0">
              <a:spAutoFit/>
            </a:bodyPr>
            <a:lstStyle/>
            <a:p>
              <a:pPr algn="ctr"/>
              <a:r>
                <a:rPr lang="en-US" sz="1600" dirty="0">
                  <a:solidFill>
                    <a:srgbClr val="000000"/>
                  </a:solidFill>
                </a:rPr>
                <a:t>Absolute calibration</a:t>
              </a:r>
            </a:p>
          </p:txBody>
        </p:sp>
        <p:sp>
          <p:nvSpPr>
            <p:cNvPr id="11" name="TextBox 10">
              <a:extLst>
                <a:ext uri="{FF2B5EF4-FFF2-40B4-BE49-F238E27FC236}">
                  <a16:creationId xmlns:a16="http://schemas.microsoft.com/office/drawing/2014/main" id="{84D2CEB6-F014-0146-A580-369DB6CB6AF7}"/>
                </a:ext>
              </a:extLst>
            </p:cNvPr>
            <p:cNvSpPr txBox="1"/>
            <p:nvPr/>
          </p:nvSpPr>
          <p:spPr>
            <a:xfrm>
              <a:off x="4454894" y="2540738"/>
              <a:ext cx="2425191" cy="338554"/>
            </a:xfrm>
            <a:prstGeom prst="rect">
              <a:avLst/>
            </a:prstGeom>
            <a:noFill/>
          </p:spPr>
          <p:txBody>
            <a:bodyPr wrap="square" rtlCol="0">
              <a:spAutoFit/>
            </a:bodyPr>
            <a:lstStyle/>
            <a:p>
              <a:pPr algn="ctr"/>
              <a:r>
                <a:rPr lang="en-US" sz="1600" dirty="0">
                  <a:solidFill>
                    <a:srgbClr val="000000"/>
                  </a:solidFill>
                </a:rPr>
                <a:t>Trolley probes</a:t>
              </a:r>
            </a:p>
          </p:txBody>
        </p:sp>
        <p:pic>
          <p:nvPicPr>
            <p:cNvPr id="12" name="Picture 11" descr="Table&#10;&#10;Description automatically generated">
              <a:extLst>
                <a:ext uri="{FF2B5EF4-FFF2-40B4-BE49-F238E27FC236}">
                  <a16:creationId xmlns:a16="http://schemas.microsoft.com/office/drawing/2014/main" id="{3C2BC327-0D03-0946-A40C-5154D735C4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24120" y="2847956"/>
              <a:ext cx="1736410" cy="1929977"/>
            </a:xfrm>
            <a:prstGeom prst="rect">
              <a:avLst/>
            </a:prstGeom>
          </p:spPr>
        </p:pic>
        <p:pic>
          <p:nvPicPr>
            <p:cNvPr id="13" name="Picture 12" descr="Table&#10;&#10;Description automatically generated">
              <a:extLst>
                <a:ext uri="{FF2B5EF4-FFF2-40B4-BE49-F238E27FC236}">
                  <a16:creationId xmlns:a16="http://schemas.microsoft.com/office/drawing/2014/main" id="{4DB8CDF1-2C69-4444-8021-88E43DBA484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53446" y="2873737"/>
              <a:ext cx="2283734" cy="1759795"/>
            </a:xfrm>
            <a:prstGeom prst="rect">
              <a:avLst/>
            </a:prstGeom>
          </p:spPr>
        </p:pic>
        <p:sp>
          <p:nvSpPr>
            <p:cNvPr id="14" name="TextBox 13">
              <a:extLst>
                <a:ext uri="{FF2B5EF4-FFF2-40B4-BE49-F238E27FC236}">
                  <a16:creationId xmlns:a16="http://schemas.microsoft.com/office/drawing/2014/main" id="{FEC724C0-2FA5-394B-B8EA-42B5CF029454}"/>
                </a:ext>
              </a:extLst>
            </p:cNvPr>
            <p:cNvSpPr txBox="1"/>
            <p:nvPr/>
          </p:nvSpPr>
          <p:spPr>
            <a:xfrm>
              <a:off x="6782717" y="2532406"/>
              <a:ext cx="2425191" cy="338554"/>
            </a:xfrm>
            <a:prstGeom prst="rect">
              <a:avLst/>
            </a:prstGeom>
            <a:noFill/>
          </p:spPr>
          <p:txBody>
            <a:bodyPr wrap="square" rtlCol="0">
              <a:spAutoFit/>
            </a:bodyPr>
            <a:lstStyle/>
            <a:p>
              <a:pPr algn="ctr"/>
              <a:r>
                <a:rPr lang="en-US" sz="1600" dirty="0">
                  <a:solidFill>
                    <a:srgbClr val="000000"/>
                  </a:solidFill>
                </a:rPr>
                <a:t>Interpolation</a:t>
              </a:r>
            </a:p>
          </p:txBody>
        </p:sp>
        <p:pic>
          <p:nvPicPr>
            <p:cNvPr id="15" name="Picture 14" descr="A screenshot of a computer&#10;&#10;Description automatically generated with low confidence">
              <a:extLst>
                <a:ext uri="{FF2B5EF4-FFF2-40B4-BE49-F238E27FC236}">
                  <a16:creationId xmlns:a16="http://schemas.microsoft.com/office/drawing/2014/main" id="{2FB3E0CD-4993-2545-9DCD-99022ECB508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0007" y="4940381"/>
              <a:ext cx="3887548" cy="1409900"/>
            </a:xfrm>
            <a:prstGeom prst="rect">
              <a:avLst/>
            </a:prstGeom>
          </p:spPr>
        </p:pic>
        <p:sp>
          <p:nvSpPr>
            <p:cNvPr id="16" name="TextBox 15">
              <a:extLst>
                <a:ext uri="{FF2B5EF4-FFF2-40B4-BE49-F238E27FC236}">
                  <a16:creationId xmlns:a16="http://schemas.microsoft.com/office/drawing/2014/main" id="{CECE8DD3-013E-5D4E-A467-24CC39019B93}"/>
                </a:ext>
              </a:extLst>
            </p:cNvPr>
            <p:cNvSpPr txBox="1"/>
            <p:nvPr/>
          </p:nvSpPr>
          <p:spPr>
            <a:xfrm>
              <a:off x="35459" y="4619487"/>
              <a:ext cx="3235531" cy="338554"/>
            </a:xfrm>
            <a:prstGeom prst="rect">
              <a:avLst/>
            </a:prstGeom>
            <a:noFill/>
          </p:spPr>
          <p:txBody>
            <a:bodyPr wrap="square" rtlCol="0">
              <a:spAutoFit/>
            </a:bodyPr>
            <a:lstStyle/>
            <a:p>
              <a:pPr algn="ctr"/>
              <a:r>
                <a:rPr lang="en-US" sz="1600" dirty="0">
                  <a:solidFill>
                    <a:srgbClr val="000000"/>
                  </a:solidFill>
                </a:rPr>
                <a:t>Convolving with muon distribution</a:t>
              </a:r>
            </a:p>
          </p:txBody>
        </p:sp>
        <p:pic>
          <p:nvPicPr>
            <p:cNvPr id="17" name="Picture 16" descr="Table&#10;&#10;Description automatically generated">
              <a:extLst>
                <a:ext uri="{FF2B5EF4-FFF2-40B4-BE49-F238E27FC236}">
                  <a16:creationId xmlns:a16="http://schemas.microsoft.com/office/drawing/2014/main" id="{B61F19B1-867E-4F42-8600-139F7BD0D2B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24120" y="4816007"/>
              <a:ext cx="2407031" cy="1534274"/>
            </a:xfrm>
            <a:prstGeom prst="rect">
              <a:avLst/>
            </a:prstGeom>
          </p:spPr>
        </p:pic>
        <p:sp>
          <p:nvSpPr>
            <p:cNvPr id="18" name="TextBox 17">
              <a:extLst>
                <a:ext uri="{FF2B5EF4-FFF2-40B4-BE49-F238E27FC236}">
                  <a16:creationId xmlns:a16="http://schemas.microsoft.com/office/drawing/2014/main" id="{2BF83F5B-C252-CF44-BDED-BA24F89E3C65}"/>
                </a:ext>
              </a:extLst>
            </p:cNvPr>
            <p:cNvSpPr txBox="1"/>
            <p:nvPr/>
          </p:nvSpPr>
          <p:spPr>
            <a:xfrm rot="16200000">
              <a:off x="4115060" y="5377117"/>
              <a:ext cx="1279566" cy="338554"/>
            </a:xfrm>
            <a:prstGeom prst="rect">
              <a:avLst/>
            </a:prstGeom>
            <a:noFill/>
          </p:spPr>
          <p:txBody>
            <a:bodyPr wrap="square" rtlCol="0">
              <a:spAutoFit/>
            </a:bodyPr>
            <a:lstStyle/>
            <a:p>
              <a:pPr algn="ctr"/>
              <a:r>
                <a:rPr lang="en-US" sz="1600" dirty="0">
                  <a:solidFill>
                    <a:srgbClr val="000000"/>
                  </a:solidFill>
                </a:rPr>
                <a:t>transients</a:t>
              </a:r>
            </a:p>
          </p:txBody>
        </p:sp>
        <p:pic>
          <p:nvPicPr>
            <p:cNvPr id="19" name="Picture 18" descr="A picture containing text&#10;&#10;Description automatically generated">
              <a:extLst>
                <a:ext uri="{FF2B5EF4-FFF2-40B4-BE49-F238E27FC236}">
                  <a16:creationId xmlns:a16="http://schemas.microsoft.com/office/drawing/2014/main" id="{7D6327FE-4A6C-694A-B891-50A1FA04245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14765" y="5249198"/>
              <a:ext cx="1485901" cy="427940"/>
            </a:xfrm>
            <a:prstGeom prst="rect">
              <a:avLst/>
            </a:prstGeom>
          </p:spPr>
        </p:pic>
        <p:sp>
          <p:nvSpPr>
            <p:cNvPr id="20" name="TextBox 19">
              <a:extLst>
                <a:ext uri="{FF2B5EF4-FFF2-40B4-BE49-F238E27FC236}">
                  <a16:creationId xmlns:a16="http://schemas.microsoft.com/office/drawing/2014/main" id="{42A99612-9540-8847-BC84-2571D29B3163}"/>
                </a:ext>
              </a:extLst>
            </p:cNvPr>
            <p:cNvSpPr txBox="1"/>
            <p:nvPr/>
          </p:nvSpPr>
          <p:spPr>
            <a:xfrm>
              <a:off x="5667489" y="5566676"/>
              <a:ext cx="1279566" cy="338554"/>
            </a:xfrm>
            <a:prstGeom prst="rect">
              <a:avLst/>
            </a:prstGeom>
            <a:noFill/>
          </p:spPr>
          <p:txBody>
            <a:bodyPr wrap="square" rtlCol="0">
              <a:spAutoFit/>
            </a:bodyPr>
            <a:lstStyle/>
            <a:p>
              <a:pPr algn="ctr"/>
              <a:r>
                <a:rPr lang="en-US" sz="1600" dirty="0">
                  <a:solidFill>
                    <a:srgbClr val="000000"/>
                  </a:solidFill>
                </a:rPr>
                <a:t>quads</a:t>
              </a:r>
            </a:p>
          </p:txBody>
        </p:sp>
        <p:sp>
          <p:nvSpPr>
            <p:cNvPr id="21" name="TextBox 20">
              <a:extLst>
                <a:ext uri="{FF2B5EF4-FFF2-40B4-BE49-F238E27FC236}">
                  <a16:creationId xmlns:a16="http://schemas.microsoft.com/office/drawing/2014/main" id="{3DF19934-757C-2B4D-AF29-AFF868AB1F5A}"/>
                </a:ext>
              </a:extLst>
            </p:cNvPr>
            <p:cNvSpPr txBox="1"/>
            <p:nvPr/>
          </p:nvSpPr>
          <p:spPr>
            <a:xfrm>
              <a:off x="7333740" y="5136919"/>
              <a:ext cx="1732584" cy="307777"/>
            </a:xfrm>
            <a:prstGeom prst="rect">
              <a:avLst/>
            </a:prstGeom>
            <a:solidFill>
              <a:schemeClr val="bg1"/>
            </a:solidFill>
          </p:spPr>
          <p:txBody>
            <a:bodyPr wrap="square" rtlCol="0">
              <a:spAutoFit/>
            </a:bodyPr>
            <a:lstStyle/>
            <a:p>
              <a:pPr algn="ctr"/>
              <a:r>
                <a:rPr lang="en-US" sz="1400" dirty="0">
                  <a:solidFill>
                    <a:srgbClr val="000000"/>
                  </a:solidFill>
                </a:rPr>
                <a:t>Kicker eddy currents</a:t>
              </a:r>
            </a:p>
          </p:txBody>
        </p:sp>
      </p:grpSp>
    </p:spTree>
    <p:extLst>
      <p:ext uri="{BB962C8B-B14F-4D97-AF65-F5344CB8AC3E}">
        <p14:creationId xmlns:p14="http://schemas.microsoft.com/office/powerpoint/2010/main" val="427764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3CE277-A7D1-3A40-AE3D-B3700B44A0BB}"/>
              </a:ext>
            </a:extLst>
          </p:cNvPr>
          <p:cNvSpPr>
            <a:spLocks noGrp="1"/>
          </p:cNvSpPr>
          <p:nvPr>
            <p:ph type="title"/>
          </p:nvPr>
        </p:nvSpPr>
        <p:spPr>
          <a:xfrm>
            <a:off x="228600" y="251752"/>
            <a:ext cx="8686800" cy="427877"/>
          </a:xfrm>
          <a:prstGeom prst="rect">
            <a:avLst/>
          </a:prstGeom>
        </p:spPr>
        <p:txBody>
          <a:bodyPr/>
          <a:lstStyle/>
          <a:p>
            <a:r>
              <a:rPr lang="en-US" dirty="0"/>
              <a:t>Putting it all together</a:t>
            </a:r>
          </a:p>
        </p:txBody>
      </p:sp>
      <p:sp>
        <p:nvSpPr>
          <p:cNvPr id="4" name="Date Placeholder 3">
            <a:extLst>
              <a:ext uri="{FF2B5EF4-FFF2-40B4-BE49-F238E27FC236}">
                <a16:creationId xmlns:a16="http://schemas.microsoft.com/office/drawing/2014/main" id="{22EDEA1F-E241-7648-A00A-B50FFF6F7F8C}"/>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37030831-8120-A741-8764-5A9A43AFD927}"/>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FC418491-DCA2-FD45-93B7-9D5052DDCE4F}"/>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42</a:t>
            </a:fld>
            <a:endParaRPr lang="en-US" dirty="0"/>
          </a:p>
        </p:txBody>
      </p:sp>
      <p:pic>
        <p:nvPicPr>
          <p:cNvPr id="7" name="Picture 6">
            <a:extLst>
              <a:ext uri="{FF2B5EF4-FFF2-40B4-BE49-F238E27FC236}">
                <a16:creationId xmlns:a16="http://schemas.microsoft.com/office/drawing/2014/main" id="{087BD6B9-5424-C240-AB8E-FC7CCB376E06}"/>
              </a:ext>
            </a:extLst>
          </p:cNvPr>
          <p:cNvPicPr>
            <a:picLocks noChangeAspect="1"/>
          </p:cNvPicPr>
          <p:nvPr/>
        </p:nvPicPr>
        <p:blipFill>
          <a:blip r:embed="rId2"/>
          <a:stretch>
            <a:fillRect/>
          </a:stretch>
        </p:blipFill>
        <p:spPr>
          <a:xfrm>
            <a:off x="71130" y="1122371"/>
            <a:ext cx="4484820" cy="3222484"/>
          </a:xfrm>
          <a:prstGeom prst="rect">
            <a:avLst/>
          </a:prstGeom>
        </p:spPr>
      </p:pic>
      <p:grpSp>
        <p:nvGrpSpPr>
          <p:cNvPr id="2" name="Group 1">
            <a:extLst>
              <a:ext uri="{FF2B5EF4-FFF2-40B4-BE49-F238E27FC236}">
                <a16:creationId xmlns:a16="http://schemas.microsoft.com/office/drawing/2014/main" id="{390E8D24-C9E2-054B-A997-5E2156D16A4A}"/>
              </a:ext>
            </a:extLst>
          </p:cNvPr>
          <p:cNvGrpSpPr/>
          <p:nvPr/>
        </p:nvGrpSpPr>
        <p:grpSpPr>
          <a:xfrm>
            <a:off x="4572000" y="1091041"/>
            <a:ext cx="4588050" cy="3418274"/>
            <a:chOff x="4572000" y="1091041"/>
            <a:chExt cx="4588050" cy="3418274"/>
          </a:xfrm>
        </p:grpSpPr>
        <p:pic>
          <p:nvPicPr>
            <p:cNvPr id="8" name="Picture 7">
              <a:extLst>
                <a:ext uri="{FF2B5EF4-FFF2-40B4-BE49-F238E27FC236}">
                  <a16:creationId xmlns:a16="http://schemas.microsoft.com/office/drawing/2014/main" id="{85C1907D-F3AE-6041-930A-26FBBAA4102F}"/>
                </a:ext>
              </a:extLst>
            </p:cNvPr>
            <p:cNvPicPr>
              <a:picLocks noChangeAspect="1"/>
            </p:cNvPicPr>
            <p:nvPr/>
          </p:nvPicPr>
          <p:blipFill>
            <a:blip r:embed="rId3"/>
            <a:stretch>
              <a:fillRect/>
            </a:stretch>
          </p:blipFill>
          <p:spPr>
            <a:xfrm>
              <a:off x="4572000" y="1091041"/>
              <a:ext cx="4588050" cy="325381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A592660-351A-FF4C-A102-53D632A8F893}"/>
                    </a:ext>
                  </a:extLst>
                </p:cNvPr>
                <p:cNvSpPr txBox="1"/>
                <p:nvPr/>
              </p:nvSpPr>
              <p:spPr>
                <a:xfrm>
                  <a:off x="5566396" y="4041495"/>
                  <a:ext cx="736676" cy="46782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600" i="1" smtClean="0">
                                <a:solidFill>
                                  <a:srgbClr val="000000"/>
                                </a:solidFill>
                                <a:latin typeface="Cambria Math" panose="02040503050406030204" pitchFamily="18" charset="0"/>
                              </a:rPr>
                            </m:ctrlPr>
                          </m:dPr>
                          <m:e>
                            <m:f>
                              <m:fPr>
                                <m:ctrlPr>
                                  <a:rPr lang="en-US" sz="1600" i="1" smtClean="0">
                                    <a:solidFill>
                                      <a:srgbClr val="000000"/>
                                    </a:solidFill>
                                    <a:latin typeface="Cambria Math" panose="02040503050406030204" pitchFamily="18" charset="0"/>
                                  </a:rPr>
                                </m:ctrlPr>
                              </m:fPr>
                              <m:num>
                                <m:r>
                                  <a:rPr lang="en-US" sz="1600" b="0" i="1" smtClean="0">
                                    <a:solidFill>
                                      <a:srgbClr val="000000"/>
                                    </a:solidFill>
                                    <a:latin typeface="Cambria Math" panose="02040503050406030204" pitchFamily="18" charset="0"/>
                                  </a:rPr>
                                  <m:t>𝑔</m:t>
                                </m:r>
                                <m:r>
                                  <a:rPr lang="en-US" sz="1600" b="0" i="1" smtClean="0">
                                    <a:solidFill>
                                      <a:srgbClr val="000000"/>
                                    </a:solidFill>
                                    <a:latin typeface="Cambria Math" panose="02040503050406030204" pitchFamily="18" charset="0"/>
                                  </a:rPr>
                                  <m:t>−2</m:t>
                                </m:r>
                              </m:num>
                              <m:den>
                                <m:r>
                                  <a:rPr lang="en-US" sz="1600" b="0" i="1" smtClean="0">
                                    <a:solidFill>
                                      <a:srgbClr val="000000"/>
                                    </a:solidFill>
                                    <a:latin typeface="Cambria Math" panose="02040503050406030204" pitchFamily="18" charset="0"/>
                                  </a:rPr>
                                  <m:t>2</m:t>
                                </m:r>
                              </m:den>
                            </m:f>
                          </m:e>
                        </m:d>
                      </m:oMath>
                    </m:oMathPara>
                  </a14:m>
                  <a:endParaRPr lang="en-US" sz="1600" dirty="0">
                    <a:solidFill>
                      <a:srgbClr val="000000"/>
                    </a:solidFill>
                  </a:endParaRPr>
                </a:p>
              </p:txBody>
            </p:sp>
          </mc:Choice>
          <mc:Fallback xmlns="">
            <p:sp>
              <p:nvSpPr>
                <p:cNvPr id="9" name="TextBox 8">
                  <a:extLst>
                    <a:ext uri="{FF2B5EF4-FFF2-40B4-BE49-F238E27FC236}">
                      <a16:creationId xmlns:a16="http://schemas.microsoft.com/office/drawing/2014/main" id="{EA592660-351A-FF4C-A102-53D632A8F893}"/>
                    </a:ext>
                  </a:extLst>
                </p:cNvPr>
                <p:cNvSpPr txBox="1">
                  <a:spLocks noRot="1" noChangeAspect="1" noMove="1" noResize="1" noEditPoints="1" noAdjustHandles="1" noChangeArrowheads="1" noChangeShapeType="1" noTextEdit="1"/>
                </p:cNvSpPr>
                <p:nvPr/>
              </p:nvSpPr>
              <p:spPr>
                <a:xfrm>
                  <a:off x="5566396" y="4041495"/>
                  <a:ext cx="736676" cy="467820"/>
                </a:xfrm>
                <a:prstGeom prst="rect">
                  <a:avLst/>
                </a:prstGeom>
                <a:blipFill>
                  <a:blip r:embed="rId4"/>
                  <a:stretch>
                    <a:fillRect t="-2632" b="-10526"/>
                  </a:stretch>
                </a:blipFill>
              </p:spPr>
              <p:txBody>
                <a:bodyPr/>
                <a:lstStyle/>
                <a:p>
                  <a:r>
                    <a:rPr lang="en-US">
                      <a:noFill/>
                    </a:rPr>
                    <a:t> </a:t>
                  </a:r>
                </a:p>
              </p:txBody>
            </p:sp>
          </mc:Fallback>
        </mc:AlternateContent>
      </p:grpSp>
      <p:sp>
        <p:nvSpPr>
          <p:cNvPr id="10" name="TextBox 9">
            <a:extLst>
              <a:ext uri="{FF2B5EF4-FFF2-40B4-BE49-F238E27FC236}">
                <a16:creationId xmlns:a16="http://schemas.microsoft.com/office/drawing/2014/main" id="{41082A66-84B7-5E40-979C-658928408685}"/>
              </a:ext>
            </a:extLst>
          </p:cNvPr>
          <p:cNvSpPr txBox="1"/>
          <p:nvPr/>
        </p:nvSpPr>
        <p:spPr>
          <a:xfrm>
            <a:off x="1530602" y="5031715"/>
            <a:ext cx="5985998" cy="830997"/>
          </a:xfrm>
          <a:prstGeom prst="rect">
            <a:avLst/>
          </a:prstGeom>
          <a:noFill/>
        </p:spPr>
        <p:txBody>
          <a:bodyPr wrap="square" rtlCol="0">
            <a:spAutoFit/>
          </a:bodyPr>
          <a:lstStyle/>
          <a:p>
            <a:pPr algn="ctr"/>
            <a:r>
              <a:rPr lang="en-US" dirty="0">
                <a:solidFill>
                  <a:srgbClr val="000000"/>
                </a:solidFill>
              </a:rPr>
              <a:t>The Fermilab experiment confirms the Brookhaven experiment’s result</a:t>
            </a:r>
          </a:p>
        </p:txBody>
      </p:sp>
    </p:spTree>
    <p:extLst>
      <p:ext uri="{BB962C8B-B14F-4D97-AF65-F5344CB8AC3E}">
        <p14:creationId xmlns:p14="http://schemas.microsoft.com/office/powerpoint/2010/main" val="429194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DAF8AF-1214-4C45-AE20-1D0458799CD2}"/>
              </a:ext>
            </a:extLst>
          </p:cNvPr>
          <p:cNvSpPr>
            <a:spLocks noGrp="1"/>
          </p:cNvSpPr>
          <p:nvPr>
            <p:ph type="title"/>
          </p:nvPr>
        </p:nvSpPr>
        <p:spPr>
          <a:xfrm>
            <a:off x="228600" y="251752"/>
            <a:ext cx="8686800" cy="427877"/>
          </a:xfrm>
          <a:prstGeom prst="rect">
            <a:avLst/>
          </a:prstGeom>
        </p:spPr>
        <p:txBody>
          <a:bodyPr/>
          <a:lstStyle/>
          <a:p>
            <a:r>
              <a:rPr lang="en-US" dirty="0"/>
              <a:t>The muon g-2 discrepancy</a:t>
            </a:r>
          </a:p>
        </p:txBody>
      </p:sp>
      <p:sp>
        <p:nvSpPr>
          <p:cNvPr id="4" name="Date Placeholder 3">
            <a:extLst>
              <a:ext uri="{FF2B5EF4-FFF2-40B4-BE49-F238E27FC236}">
                <a16:creationId xmlns:a16="http://schemas.microsoft.com/office/drawing/2014/main" id="{BD5AC30F-3559-C64A-ABDD-EA9AF0DAECC7}"/>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90BA81EA-2C40-D744-B7FF-97FD7B18F8B9}"/>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1968041B-195E-0243-AD01-F46B2198D9AE}"/>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43</a:t>
            </a:fld>
            <a:endParaRPr lang="en-US" dirty="0"/>
          </a:p>
        </p:txBody>
      </p:sp>
      <p:pic>
        <p:nvPicPr>
          <p:cNvPr id="23" name="Picture 22">
            <a:extLst>
              <a:ext uri="{FF2B5EF4-FFF2-40B4-BE49-F238E27FC236}">
                <a16:creationId xmlns:a16="http://schemas.microsoft.com/office/drawing/2014/main" id="{B205C3BE-BC41-0C41-815C-8FF27668DE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9790" y="96227"/>
            <a:ext cx="2824508" cy="1341464"/>
          </a:xfrm>
          <a:prstGeom prst="rect">
            <a:avLst/>
          </a:prstGeom>
        </p:spPr>
      </p:pic>
      <p:sp>
        <p:nvSpPr>
          <p:cNvPr id="19" name="TextBox 18">
            <a:extLst>
              <a:ext uri="{FF2B5EF4-FFF2-40B4-BE49-F238E27FC236}">
                <a16:creationId xmlns:a16="http://schemas.microsoft.com/office/drawing/2014/main" id="{AF3C621D-E96D-DB42-9B23-244C52FC0B17}"/>
              </a:ext>
            </a:extLst>
          </p:cNvPr>
          <p:cNvSpPr txBox="1"/>
          <p:nvPr/>
        </p:nvSpPr>
        <p:spPr>
          <a:xfrm>
            <a:off x="973349" y="4129465"/>
            <a:ext cx="7167924" cy="584775"/>
          </a:xfrm>
          <a:prstGeom prst="rect">
            <a:avLst/>
          </a:prstGeom>
          <a:noFill/>
        </p:spPr>
        <p:txBody>
          <a:bodyPr wrap="none" rtlCol="0">
            <a:spAutoFit/>
          </a:bodyPr>
          <a:lstStyle/>
          <a:p>
            <a:r>
              <a:rPr lang="en-US" sz="3200" dirty="0">
                <a:solidFill>
                  <a:srgbClr val="000000"/>
                </a:solidFill>
              </a:rPr>
              <a:t>g</a:t>
            </a:r>
            <a:r>
              <a:rPr lang="en-US" sz="3200" i="1" baseline="-25000" dirty="0">
                <a:solidFill>
                  <a:srgbClr val="000000"/>
                </a:solidFill>
                <a:latin typeface="Symbol" pitchFamily="2" charset="2"/>
              </a:rPr>
              <a:t>m</a:t>
            </a:r>
            <a:r>
              <a:rPr lang="en-US" sz="3200" dirty="0">
                <a:solidFill>
                  <a:srgbClr val="000000"/>
                </a:solidFill>
              </a:rPr>
              <a:t>(Theory Initiative) = 2.00233183620(86)</a:t>
            </a:r>
          </a:p>
        </p:txBody>
      </p:sp>
      <p:sp>
        <p:nvSpPr>
          <p:cNvPr id="29" name="TextBox 28">
            <a:extLst>
              <a:ext uri="{FF2B5EF4-FFF2-40B4-BE49-F238E27FC236}">
                <a16:creationId xmlns:a16="http://schemas.microsoft.com/office/drawing/2014/main" id="{594E5D9B-72A1-3143-B671-C8CBA0E7B7F9}"/>
              </a:ext>
            </a:extLst>
          </p:cNvPr>
          <p:cNvSpPr txBox="1"/>
          <p:nvPr/>
        </p:nvSpPr>
        <p:spPr>
          <a:xfrm>
            <a:off x="391203" y="5629376"/>
            <a:ext cx="8095859" cy="461665"/>
          </a:xfrm>
          <a:prstGeom prst="rect">
            <a:avLst/>
          </a:prstGeom>
          <a:noFill/>
        </p:spPr>
        <p:txBody>
          <a:bodyPr wrap="square" rtlCol="0">
            <a:spAutoFit/>
          </a:bodyPr>
          <a:lstStyle/>
          <a:p>
            <a:pPr algn="ctr"/>
            <a:r>
              <a:rPr lang="en-US" dirty="0"/>
              <a:t>The mystery remains</a:t>
            </a:r>
          </a:p>
        </p:txBody>
      </p:sp>
      <p:sp>
        <p:nvSpPr>
          <p:cNvPr id="24" name="TextBox 23">
            <a:extLst>
              <a:ext uri="{FF2B5EF4-FFF2-40B4-BE49-F238E27FC236}">
                <a16:creationId xmlns:a16="http://schemas.microsoft.com/office/drawing/2014/main" id="{78CB3FA2-84F5-4C42-A71C-0FBF25F71889}"/>
              </a:ext>
            </a:extLst>
          </p:cNvPr>
          <p:cNvSpPr txBox="1"/>
          <p:nvPr/>
        </p:nvSpPr>
        <p:spPr>
          <a:xfrm>
            <a:off x="1180328" y="4851173"/>
            <a:ext cx="6960945" cy="584775"/>
          </a:xfrm>
          <a:prstGeom prst="rect">
            <a:avLst/>
          </a:prstGeom>
          <a:noFill/>
        </p:spPr>
        <p:txBody>
          <a:bodyPr wrap="none" rtlCol="0">
            <a:spAutoFit/>
          </a:bodyPr>
          <a:lstStyle/>
          <a:p>
            <a:r>
              <a:rPr lang="en-US" sz="3200" dirty="0">
                <a:solidFill>
                  <a:srgbClr val="000000"/>
                </a:solidFill>
              </a:rPr>
              <a:t>g</a:t>
            </a:r>
            <a:r>
              <a:rPr lang="en-US" sz="3200" i="1" baseline="-25000" dirty="0">
                <a:solidFill>
                  <a:srgbClr val="000000"/>
                </a:solidFill>
                <a:latin typeface="Symbol" pitchFamily="2" charset="2"/>
              </a:rPr>
              <a:t>m</a:t>
            </a:r>
            <a:r>
              <a:rPr lang="en-US" sz="3200" dirty="0">
                <a:solidFill>
                  <a:srgbClr val="000000"/>
                </a:solidFill>
              </a:rPr>
              <a:t>(BNL + Fermilab) = 2.00233184122(82)</a:t>
            </a:r>
          </a:p>
        </p:txBody>
      </p:sp>
      <p:pic>
        <p:nvPicPr>
          <p:cNvPr id="7" name="Picture 6">
            <a:extLst>
              <a:ext uri="{FF2B5EF4-FFF2-40B4-BE49-F238E27FC236}">
                <a16:creationId xmlns:a16="http://schemas.microsoft.com/office/drawing/2014/main" id="{A8EABDA1-07C6-044E-8936-1BDA39C7A698}"/>
              </a:ext>
            </a:extLst>
          </p:cNvPr>
          <p:cNvPicPr>
            <a:picLocks noChangeAspect="1"/>
          </p:cNvPicPr>
          <p:nvPr/>
        </p:nvPicPr>
        <p:blipFill>
          <a:blip r:embed="rId3"/>
          <a:stretch>
            <a:fillRect/>
          </a:stretch>
        </p:blipFill>
        <p:spPr>
          <a:xfrm>
            <a:off x="391203" y="1508766"/>
            <a:ext cx="8023095" cy="2201459"/>
          </a:xfrm>
          <a:prstGeom prst="rect">
            <a:avLst/>
          </a:prstGeom>
        </p:spPr>
      </p:pic>
    </p:spTree>
    <p:extLst>
      <p:ext uri="{BB962C8B-B14F-4D97-AF65-F5344CB8AC3E}">
        <p14:creationId xmlns:p14="http://schemas.microsoft.com/office/powerpoint/2010/main" val="670066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9098C1-D42A-D649-9B6A-B3252BFB47A7}"/>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ED41392F-1A53-A44E-AE93-1BD8073F86B0}"/>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44C14EFA-BE07-8E4C-AC59-506B581D3A6F}"/>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44</a:t>
            </a:fld>
            <a:endParaRPr lang="en-US" dirty="0"/>
          </a:p>
        </p:txBody>
      </p:sp>
      <p:pic>
        <p:nvPicPr>
          <p:cNvPr id="7" name="Picture 6">
            <a:extLst>
              <a:ext uri="{FF2B5EF4-FFF2-40B4-BE49-F238E27FC236}">
                <a16:creationId xmlns:a16="http://schemas.microsoft.com/office/drawing/2014/main" id="{BA0AE1DA-98DF-7F47-BC41-BF89E3E3AA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7215" y="236559"/>
            <a:ext cx="6227914" cy="3631662"/>
          </a:xfrm>
          <a:prstGeom prst="rect">
            <a:avLst/>
          </a:prstGeom>
        </p:spPr>
      </p:pic>
      <p:sp>
        <p:nvSpPr>
          <p:cNvPr id="8" name="TextBox 7">
            <a:extLst>
              <a:ext uri="{FF2B5EF4-FFF2-40B4-BE49-F238E27FC236}">
                <a16:creationId xmlns:a16="http://schemas.microsoft.com/office/drawing/2014/main" id="{90B84709-E6C5-6F46-B539-CE482A2F5391}"/>
              </a:ext>
            </a:extLst>
          </p:cNvPr>
          <p:cNvSpPr txBox="1"/>
          <p:nvPr/>
        </p:nvSpPr>
        <p:spPr>
          <a:xfrm>
            <a:off x="98871" y="692603"/>
            <a:ext cx="2893572" cy="954107"/>
          </a:xfrm>
          <a:prstGeom prst="rect">
            <a:avLst/>
          </a:prstGeom>
          <a:noFill/>
        </p:spPr>
        <p:txBody>
          <a:bodyPr wrap="square" rtlCol="0">
            <a:spAutoFit/>
          </a:bodyPr>
          <a:lstStyle/>
          <a:p>
            <a:pPr algn="ctr"/>
            <a:r>
              <a:rPr lang="en-US" sz="1400" dirty="0">
                <a:solidFill>
                  <a:srgbClr val="000000"/>
                </a:solidFill>
              </a:rPr>
              <a:t>We expect two more rounds of publications with the final data set being at least 10x larger than the current result’s data set</a:t>
            </a:r>
          </a:p>
        </p:txBody>
      </p:sp>
      <p:sp>
        <p:nvSpPr>
          <p:cNvPr id="9" name="TextBox 8">
            <a:extLst>
              <a:ext uri="{FF2B5EF4-FFF2-40B4-BE49-F238E27FC236}">
                <a16:creationId xmlns:a16="http://schemas.microsoft.com/office/drawing/2014/main" id="{B910528B-1256-7645-884E-22DB6A5FDE60}"/>
              </a:ext>
            </a:extLst>
          </p:cNvPr>
          <p:cNvSpPr txBox="1"/>
          <p:nvPr/>
        </p:nvSpPr>
        <p:spPr>
          <a:xfrm>
            <a:off x="98871" y="2895751"/>
            <a:ext cx="2805552" cy="738664"/>
          </a:xfrm>
          <a:prstGeom prst="rect">
            <a:avLst/>
          </a:prstGeom>
          <a:noFill/>
        </p:spPr>
        <p:txBody>
          <a:bodyPr wrap="square" rtlCol="0">
            <a:spAutoFit/>
          </a:bodyPr>
          <a:lstStyle/>
          <a:p>
            <a:pPr algn="ctr"/>
            <a:r>
              <a:rPr lang="en-US" sz="1400" dirty="0">
                <a:solidFill>
                  <a:srgbClr val="000000"/>
                </a:solidFill>
              </a:rPr>
              <a:t>Systematics associated with beam motion are expected to remain being the dominant systematic</a:t>
            </a:r>
          </a:p>
        </p:txBody>
      </p:sp>
      <p:sp>
        <p:nvSpPr>
          <p:cNvPr id="10" name="TextBox 9">
            <a:extLst>
              <a:ext uri="{FF2B5EF4-FFF2-40B4-BE49-F238E27FC236}">
                <a16:creationId xmlns:a16="http://schemas.microsoft.com/office/drawing/2014/main" id="{C9299CBC-F7B8-B74D-9B08-7CFC7EF49C93}"/>
              </a:ext>
            </a:extLst>
          </p:cNvPr>
          <p:cNvSpPr txBox="1"/>
          <p:nvPr/>
        </p:nvSpPr>
        <p:spPr>
          <a:xfrm>
            <a:off x="142053" y="3851467"/>
            <a:ext cx="3963021" cy="738664"/>
          </a:xfrm>
          <a:prstGeom prst="rect">
            <a:avLst/>
          </a:prstGeom>
          <a:noFill/>
        </p:spPr>
        <p:txBody>
          <a:bodyPr wrap="square" rtlCol="0">
            <a:spAutoFit/>
          </a:bodyPr>
          <a:lstStyle/>
          <a:p>
            <a:pPr algn="ctr"/>
            <a:r>
              <a:rPr lang="en-US" sz="1400" dirty="0">
                <a:solidFill>
                  <a:srgbClr val="000000"/>
                </a:solidFill>
              </a:rPr>
              <a:t>Transient fields can be reduced but not removed.  Error is expected to come down with better measurements this summer</a:t>
            </a:r>
          </a:p>
        </p:txBody>
      </p:sp>
      <p:grpSp>
        <p:nvGrpSpPr>
          <p:cNvPr id="2" name="Group 1">
            <a:extLst>
              <a:ext uri="{FF2B5EF4-FFF2-40B4-BE49-F238E27FC236}">
                <a16:creationId xmlns:a16="http://schemas.microsoft.com/office/drawing/2014/main" id="{A1450C32-3B31-6A48-8546-36B07CDB3BE3}"/>
              </a:ext>
            </a:extLst>
          </p:cNvPr>
          <p:cNvGrpSpPr/>
          <p:nvPr/>
        </p:nvGrpSpPr>
        <p:grpSpPr>
          <a:xfrm>
            <a:off x="225776" y="3895947"/>
            <a:ext cx="8583635" cy="2267145"/>
            <a:chOff x="225776" y="3895947"/>
            <a:chExt cx="8583635" cy="2267145"/>
          </a:xfrm>
        </p:grpSpPr>
        <p:pic>
          <p:nvPicPr>
            <p:cNvPr id="11" name="Picture 10">
              <a:extLst>
                <a:ext uri="{FF2B5EF4-FFF2-40B4-BE49-F238E27FC236}">
                  <a16:creationId xmlns:a16="http://schemas.microsoft.com/office/drawing/2014/main" id="{81C00106-9E7B-214B-98C8-A6C4371EE1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7194" y="3895947"/>
              <a:ext cx="4492217" cy="2267145"/>
            </a:xfrm>
            <a:prstGeom prst="rect">
              <a:avLst/>
            </a:prstGeom>
          </p:spPr>
        </p:pic>
        <p:sp>
          <p:nvSpPr>
            <p:cNvPr id="12" name="TextBox 11">
              <a:extLst>
                <a:ext uri="{FF2B5EF4-FFF2-40B4-BE49-F238E27FC236}">
                  <a16:creationId xmlns:a16="http://schemas.microsoft.com/office/drawing/2014/main" id="{978EC7B9-8112-C94A-91E6-0A2E14EBF468}"/>
                </a:ext>
              </a:extLst>
            </p:cNvPr>
            <p:cNvSpPr txBox="1"/>
            <p:nvPr/>
          </p:nvSpPr>
          <p:spPr>
            <a:xfrm>
              <a:off x="225776" y="4853428"/>
              <a:ext cx="3795576" cy="1169551"/>
            </a:xfrm>
            <a:prstGeom prst="rect">
              <a:avLst/>
            </a:prstGeom>
            <a:noFill/>
          </p:spPr>
          <p:txBody>
            <a:bodyPr wrap="square" rtlCol="0">
              <a:spAutoFit/>
            </a:bodyPr>
            <a:lstStyle/>
            <a:p>
              <a:pPr algn="ctr"/>
              <a:r>
                <a:rPr lang="en-US" sz="1400" dirty="0">
                  <a:solidFill>
                    <a:srgbClr val="000000"/>
                  </a:solidFill>
                </a:rPr>
                <a:t> JPARC muon g-2 experiment under construction with very different systematics.  Should see if there is something we are fundamentally missing in the storage ring technique.</a:t>
              </a:r>
            </a:p>
            <a:p>
              <a:pPr algn="ctr"/>
              <a:endParaRPr lang="en-US" sz="1400" dirty="0">
                <a:solidFill>
                  <a:srgbClr val="000000"/>
                </a:solidFill>
              </a:endParaRPr>
            </a:p>
          </p:txBody>
        </p:sp>
      </p:grpSp>
      <p:sp>
        <p:nvSpPr>
          <p:cNvPr id="3" name="Title 2">
            <a:extLst>
              <a:ext uri="{FF2B5EF4-FFF2-40B4-BE49-F238E27FC236}">
                <a16:creationId xmlns:a16="http://schemas.microsoft.com/office/drawing/2014/main" id="{CB1A314B-EDE1-3B45-BE2F-9AC0C33AE15C}"/>
              </a:ext>
            </a:extLst>
          </p:cNvPr>
          <p:cNvSpPr>
            <a:spLocks noGrp="1"/>
          </p:cNvSpPr>
          <p:nvPr>
            <p:ph type="title"/>
          </p:nvPr>
        </p:nvSpPr>
        <p:spPr>
          <a:xfrm>
            <a:off x="215440" y="208833"/>
            <a:ext cx="3002322" cy="427877"/>
          </a:xfrm>
          <a:prstGeom prst="rect">
            <a:avLst/>
          </a:prstGeom>
          <a:solidFill>
            <a:schemeClr val="bg1"/>
          </a:solidFill>
        </p:spPr>
        <p:txBody>
          <a:bodyPr/>
          <a:lstStyle/>
          <a:p>
            <a:r>
              <a:rPr lang="en-US" dirty="0"/>
              <a:t>Moving forward</a:t>
            </a:r>
          </a:p>
        </p:txBody>
      </p:sp>
      <p:sp>
        <p:nvSpPr>
          <p:cNvPr id="13" name="TextBox 12">
            <a:extLst>
              <a:ext uri="{FF2B5EF4-FFF2-40B4-BE49-F238E27FC236}">
                <a16:creationId xmlns:a16="http://schemas.microsoft.com/office/drawing/2014/main" id="{947371DD-9E3A-0549-9592-18DE0DFD418A}"/>
              </a:ext>
            </a:extLst>
          </p:cNvPr>
          <p:cNvSpPr txBox="1"/>
          <p:nvPr/>
        </p:nvSpPr>
        <p:spPr>
          <a:xfrm>
            <a:off x="98871" y="1794177"/>
            <a:ext cx="2893572" cy="954107"/>
          </a:xfrm>
          <a:prstGeom prst="rect">
            <a:avLst/>
          </a:prstGeom>
          <a:noFill/>
        </p:spPr>
        <p:txBody>
          <a:bodyPr wrap="square" rtlCol="0">
            <a:spAutoFit/>
          </a:bodyPr>
          <a:lstStyle/>
          <a:p>
            <a:pPr algn="ctr"/>
            <a:r>
              <a:rPr lang="en-US" sz="1400" dirty="0">
                <a:solidFill>
                  <a:srgbClr val="000000"/>
                </a:solidFill>
              </a:rPr>
              <a:t>We will take data until we need to turn the complex over to Mu2e, currently scheduled for Spring 2023.  We will try and fit a </a:t>
            </a:r>
            <a:r>
              <a:rPr lang="en-US" sz="1400" dirty="0">
                <a:solidFill>
                  <a:srgbClr val="000000"/>
                </a:solidFill>
                <a:latin typeface="Symbol" pitchFamily="2" charset="2"/>
              </a:rPr>
              <a:t>m</a:t>
            </a:r>
            <a:r>
              <a:rPr lang="en-US" sz="1400" baseline="30000" dirty="0">
                <a:solidFill>
                  <a:srgbClr val="000000"/>
                </a:solidFill>
              </a:rPr>
              <a:t>-</a:t>
            </a:r>
            <a:r>
              <a:rPr lang="en-US" sz="1400" dirty="0">
                <a:solidFill>
                  <a:srgbClr val="000000"/>
                </a:solidFill>
              </a:rPr>
              <a:t> run in </a:t>
            </a:r>
          </a:p>
        </p:txBody>
      </p:sp>
    </p:spTree>
    <p:extLst>
      <p:ext uri="{BB962C8B-B14F-4D97-AF65-F5344CB8AC3E}">
        <p14:creationId xmlns:p14="http://schemas.microsoft.com/office/powerpoint/2010/main" val="292997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8A4C31-9255-314A-A367-18CE1C5AC3DE}"/>
              </a:ext>
            </a:extLst>
          </p:cNvPr>
          <p:cNvSpPr>
            <a:spLocks noGrp="1"/>
          </p:cNvSpPr>
          <p:nvPr>
            <p:ph type="title"/>
          </p:nvPr>
        </p:nvSpPr>
        <p:spPr>
          <a:xfrm>
            <a:off x="228600" y="251752"/>
            <a:ext cx="8686800" cy="427877"/>
          </a:xfrm>
          <a:prstGeom prst="rect">
            <a:avLst/>
          </a:prstGeom>
        </p:spPr>
        <p:txBody>
          <a:bodyPr/>
          <a:lstStyle/>
          <a:p>
            <a:r>
              <a:rPr lang="en-US" dirty="0"/>
              <a:t>Conclusions</a:t>
            </a:r>
          </a:p>
        </p:txBody>
      </p:sp>
      <p:sp>
        <p:nvSpPr>
          <p:cNvPr id="4" name="Date Placeholder 3">
            <a:extLst>
              <a:ext uri="{FF2B5EF4-FFF2-40B4-BE49-F238E27FC236}">
                <a16:creationId xmlns:a16="http://schemas.microsoft.com/office/drawing/2014/main" id="{9850BE70-E543-B340-94EB-EDD625C3AA0A}"/>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8EA45F7C-13CF-1C41-B86E-D195EA24D023}"/>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0BD09843-F2A6-9147-857A-B6914B8806AC}"/>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45</a:t>
            </a:fld>
            <a:endParaRPr lang="en-US" dirty="0"/>
          </a:p>
        </p:txBody>
      </p:sp>
      <p:sp>
        <p:nvSpPr>
          <p:cNvPr id="7" name="TextBox 6">
            <a:extLst>
              <a:ext uri="{FF2B5EF4-FFF2-40B4-BE49-F238E27FC236}">
                <a16:creationId xmlns:a16="http://schemas.microsoft.com/office/drawing/2014/main" id="{57AB7B2E-CA8D-2C44-A5DE-CAABD04EA241}"/>
              </a:ext>
            </a:extLst>
          </p:cNvPr>
          <p:cNvSpPr txBox="1"/>
          <p:nvPr/>
        </p:nvSpPr>
        <p:spPr>
          <a:xfrm>
            <a:off x="280269" y="831500"/>
            <a:ext cx="4986212" cy="584775"/>
          </a:xfrm>
          <a:prstGeom prst="rect">
            <a:avLst/>
          </a:prstGeom>
          <a:noFill/>
        </p:spPr>
        <p:txBody>
          <a:bodyPr wrap="square" rtlCol="0">
            <a:spAutoFit/>
          </a:bodyPr>
          <a:lstStyle/>
          <a:p>
            <a:r>
              <a:rPr lang="en-US" sz="1600" dirty="0">
                <a:solidFill>
                  <a:srgbClr val="000000"/>
                </a:solidFill>
              </a:rPr>
              <a:t>We have not found any new physics that can explain the muon g-2 discrepancy, we continue to search</a:t>
            </a:r>
          </a:p>
        </p:txBody>
      </p:sp>
      <p:sp>
        <p:nvSpPr>
          <p:cNvPr id="8" name="TextBox 7">
            <a:extLst>
              <a:ext uri="{FF2B5EF4-FFF2-40B4-BE49-F238E27FC236}">
                <a16:creationId xmlns:a16="http://schemas.microsoft.com/office/drawing/2014/main" id="{C51567A2-9DFF-3641-9068-A35757FD1C0F}"/>
              </a:ext>
            </a:extLst>
          </p:cNvPr>
          <p:cNvSpPr txBox="1"/>
          <p:nvPr/>
        </p:nvSpPr>
        <p:spPr>
          <a:xfrm>
            <a:off x="228599" y="1906603"/>
            <a:ext cx="4986211" cy="830997"/>
          </a:xfrm>
          <a:prstGeom prst="rect">
            <a:avLst/>
          </a:prstGeom>
          <a:noFill/>
        </p:spPr>
        <p:txBody>
          <a:bodyPr wrap="square" rtlCol="0">
            <a:spAutoFit/>
          </a:bodyPr>
          <a:lstStyle/>
          <a:p>
            <a:r>
              <a:rPr lang="en-US" sz="1600" dirty="0">
                <a:solidFill>
                  <a:srgbClr val="000000"/>
                </a:solidFill>
              </a:rPr>
              <a:t>We have not found any problems with the SM calculation that could fundamentally solve the discrepancy.   More data and more lattice calculations are on the way. </a:t>
            </a:r>
          </a:p>
        </p:txBody>
      </p:sp>
      <p:sp>
        <p:nvSpPr>
          <p:cNvPr id="9" name="TextBox 8">
            <a:extLst>
              <a:ext uri="{FF2B5EF4-FFF2-40B4-BE49-F238E27FC236}">
                <a16:creationId xmlns:a16="http://schemas.microsoft.com/office/drawing/2014/main" id="{A26FADC2-5744-F747-A43A-8FDC37254E3D}"/>
              </a:ext>
            </a:extLst>
          </p:cNvPr>
          <p:cNvSpPr txBox="1"/>
          <p:nvPr/>
        </p:nvSpPr>
        <p:spPr>
          <a:xfrm>
            <a:off x="280268" y="3179858"/>
            <a:ext cx="4934541" cy="1077218"/>
          </a:xfrm>
          <a:prstGeom prst="rect">
            <a:avLst/>
          </a:prstGeom>
          <a:noFill/>
        </p:spPr>
        <p:txBody>
          <a:bodyPr wrap="square" rtlCol="0">
            <a:spAutoFit/>
          </a:bodyPr>
          <a:lstStyle/>
          <a:p>
            <a:r>
              <a:rPr lang="en-US" sz="1600" dirty="0">
                <a:solidFill>
                  <a:srgbClr val="000000"/>
                </a:solidFill>
              </a:rPr>
              <a:t>We have not found any problems with the BNL result and it is confirmed with a new result from Fermilab with drastically improved instrumentation.  More data on the way from Fermilab and JPARC.</a:t>
            </a:r>
          </a:p>
        </p:txBody>
      </p:sp>
      <p:sp>
        <p:nvSpPr>
          <p:cNvPr id="10" name="TextBox 9">
            <a:extLst>
              <a:ext uri="{FF2B5EF4-FFF2-40B4-BE49-F238E27FC236}">
                <a16:creationId xmlns:a16="http://schemas.microsoft.com/office/drawing/2014/main" id="{DCCF5F1E-3072-F842-B5E7-9C3EB1D40173}"/>
              </a:ext>
            </a:extLst>
          </p:cNvPr>
          <p:cNvSpPr txBox="1"/>
          <p:nvPr/>
        </p:nvSpPr>
        <p:spPr>
          <a:xfrm>
            <a:off x="280268" y="4583935"/>
            <a:ext cx="4801017" cy="830997"/>
          </a:xfrm>
          <a:prstGeom prst="rect">
            <a:avLst/>
          </a:prstGeom>
          <a:noFill/>
        </p:spPr>
        <p:txBody>
          <a:bodyPr wrap="square" rtlCol="0">
            <a:spAutoFit/>
          </a:bodyPr>
          <a:lstStyle/>
          <a:p>
            <a:r>
              <a:rPr lang="en-US" sz="1600" dirty="0">
                <a:solidFill>
                  <a:srgbClr val="000000"/>
                </a:solidFill>
              </a:rPr>
              <a:t>Any of the above has the potential to solve the mystery either by discovering new physics or by bringing the SM calculation and the experimental value closer together.</a:t>
            </a:r>
          </a:p>
        </p:txBody>
      </p:sp>
      <p:sp>
        <p:nvSpPr>
          <p:cNvPr id="11" name="TextBox 10">
            <a:extLst>
              <a:ext uri="{FF2B5EF4-FFF2-40B4-BE49-F238E27FC236}">
                <a16:creationId xmlns:a16="http://schemas.microsoft.com/office/drawing/2014/main" id="{06C75FB8-D41A-7645-B4CE-C7628D25D30D}"/>
              </a:ext>
            </a:extLst>
          </p:cNvPr>
          <p:cNvSpPr txBox="1"/>
          <p:nvPr/>
        </p:nvSpPr>
        <p:spPr>
          <a:xfrm>
            <a:off x="280269" y="5749336"/>
            <a:ext cx="4380532" cy="338554"/>
          </a:xfrm>
          <a:prstGeom prst="rect">
            <a:avLst/>
          </a:prstGeom>
          <a:noFill/>
        </p:spPr>
        <p:txBody>
          <a:bodyPr wrap="square" rtlCol="0">
            <a:spAutoFit/>
          </a:bodyPr>
          <a:lstStyle/>
          <a:p>
            <a:r>
              <a:rPr lang="en-US" sz="1600" dirty="0">
                <a:solidFill>
                  <a:srgbClr val="000000"/>
                </a:solidFill>
              </a:rPr>
              <a:t>But for now, the mystery remains.</a:t>
            </a:r>
          </a:p>
        </p:txBody>
      </p:sp>
      <p:pic>
        <p:nvPicPr>
          <p:cNvPr id="12" name="Picture 11">
            <a:extLst>
              <a:ext uri="{FF2B5EF4-FFF2-40B4-BE49-F238E27FC236}">
                <a16:creationId xmlns:a16="http://schemas.microsoft.com/office/drawing/2014/main" id="{5BEB9FB5-5A5D-0845-B9AC-8E20DBDF4E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64644" y="148165"/>
            <a:ext cx="2491957" cy="2053008"/>
          </a:xfrm>
          <a:prstGeom prst="rect">
            <a:avLst/>
          </a:prstGeom>
        </p:spPr>
      </p:pic>
      <p:grpSp>
        <p:nvGrpSpPr>
          <p:cNvPr id="13" name="Group 12">
            <a:extLst>
              <a:ext uri="{FF2B5EF4-FFF2-40B4-BE49-F238E27FC236}">
                <a16:creationId xmlns:a16="http://schemas.microsoft.com/office/drawing/2014/main" id="{67DF59D5-445D-FF41-981C-B3771B425D59}"/>
              </a:ext>
            </a:extLst>
          </p:cNvPr>
          <p:cNvGrpSpPr/>
          <p:nvPr/>
        </p:nvGrpSpPr>
        <p:grpSpPr>
          <a:xfrm>
            <a:off x="5802191" y="2201173"/>
            <a:ext cx="2491957" cy="2460341"/>
            <a:chOff x="410175" y="3119352"/>
            <a:chExt cx="3776678" cy="3210716"/>
          </a:xfrm>
        </p:grpSpPr>
        <p:grpSp>
          <p:nvGrpSpPr>
            <p:cNvPr id="14" name="Group 13">
              <a:extLst>
                <a:ext uri="{FF2B5EF4-FFF2-40B4-BE49-F238E27FC236}">
                  <a16:creationId xmlns:a16="http://schemas.microsoft.com/office/drawing/2014/main" id="{82245AFB-CD55-EB41-9859-4CCD9675AFB7}"/>
                </a:ext>
              </a:extLst>
            </p:cNvPr>
            <p:cNvGrpSpPr/>
            <p:nvPr/>
          </p:nvGrpSpPr>
          <p:grpSpPr>
            <a:xfrm>
              <a:off x="410175" y="3119352"/>
              <a:ext cx="3776678" cy="3210716"/>
              <a:chOff x="410175" y="3119352"/>
              <a:chExt cx="3776678" cy="3210716"/>
            </a:xfrm>
          </p:grpSpPr>
          <p:pic>
            <p:nvPicPr>
              <p:cNvPr id="16" name="Picture 15">
                <a:extLst>
                  <a:ext uri="{FF2B5EF4-FFF2-40B4-BE49-F238E27FC236}">
                    <a16:creationId xmlns:a16="http://schemas.microsoft.com/office/drawing/2014/main" id="{3F3FCED0-B92B-FD47-962C-549F5CE35A9A}"/>
                  </a:ext>
                </a:extLst>
              </p:cNvPr>
              <p:cNvPicPr>
                <a:picLocks noChangeAspect="1"/>
              </p:cNvPicPr>
              <p:nvPr/>
            </p:nvPicPr>
            <p:blipFill>
              <a:blip r:embed="rId3"/>
              <a:stretch>
                <a:fillRect/>
              </a:stretch>
            </p:blipFill>
            <p:spPr>
              <a:xfrm>
                <a:off x="410175" y="3119352"/>
                <a:ext cx="3776678" cy="3210716"/>
              </a:xfrm>
              <a:prstGeom prst="rect">
                <a:avLst/>
              </a:prstGeom>
            </p:spPr>
          </p:pic>
          <p:sp>
            <p:nvSpPr>
              <p:cNvPr id="17" name="Rectangle 16">
                <a:extLst>
                  <a:ext uri="{FF2B5EF4-FFF2-40B4-BE49-F238E27FC236}">
                    <a16:creationId xmlns:a16="http://schemas.microsoft.com/office/drawing/2014/main" id="{3FF58E3B-94F6-3E40-A88A-D09E75CE5F23}"/>
                  </a:ext>
                </a:extLst>
              </p:cNvPr>
              <p:cNvSpPr/>
              <p:nvPr/>
            </p:nvSpPr>
            <p:spPr>
              <a:xfrm>
                <a:off x="1861457" y="3306407"/>
                <a:ext cx="457200" cy="2377440"/>
              </a:xfrm>
              <a:prstGeom prst="rect">
                <a:avLst/>
              </a:prstGeom>
              <a:solidFill>
                <a:schemeClr val="bg1">
                  <a:lumMod val="65000"/>
                  <a:alpha val="3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BEB0966B-6E38-1545-BAEC-5E5E6A9BA44E}"/>
                </a:ext>
              </a:extLst>
            </p:cNvPr>
            <p:cNvSpPr txBox="1"/>
            <p:nvPr/>
          </p:nvSpPr>
          <p:spPr>
            <a:xfrm>
              <a:off x="1094661" y="5437132"/>
              <a:ext cx="2727897" cy="276999"/>
            </a:xfrm>
            <a:prstGeom prst="rect">
              <a:avLst/>
            </a:prstGeom>
            <a:noFill/>
          </p:spPr>
          <p:txBody>
            <a:bodyPr wrap="square" rtlCol="0">
              <a:spAutoFit/>
            </a:bodyPr>
            <a:lstStyle/>
            <a:p>
              <a:pPr algn="ctr"/>
              <a:r>
                <a:rPr lang="en-US" sz="1200" dirty="0">
                  <a:solidFill>
                    <a:srgbClr val="000000"/>
                  </a:solidFill>
                </a:rPr>
                <a:t>g-2 theory initiative value </a:t>
              </a:r>
            </a:p>
          </p:txBody>
        </p:sp>
      </p:grpSp>
      <p:pic>
        <p:nvPicPr>
          <p:cNvPr id="18" name="Picture 17">
            <a:extLst>
              <a:ext uri="{FF2B5EF4-FFF2-40B4-BE49-F238E27FC236}">
                <a16:creationId xmlns:a16="http://schemas.microsoft.com/office/drawing/2014/main" id="{B5AFCC35-0AAC-4046-9B4F-039052F6E7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2042" y="4656828"/>
            <a:ext cx="2906216" cy="2061069"/>
          </a:xfrm>
          <a:prstGeom prst="rect">
            <a:avLst/>
          </a:prstGeom>
        </p:spPr>
      </p:pic>
    </p:spTree>
    <p:extLst>
      <p:ext uri="{BB962C8B-B14F-4D97-AF65-F5344CB8AC3E}">
        <p14:creationId xmlns:p14="http://schemas.microsoft.com/office/powerpoint/2010/main" val="1991863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A9A2D9-F3A5-6F46-B8B2-7CEE93FDE099}"/>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4F65BB2B-7372-F746-9AD0-D09B8530E880}"/>
              </a:ext>
            </a:extLst>
          </p:cNvPr>
          <p:cNvSpPr>
            <a:spLocks noGrp="1"/>
          </p:cNvSpPr>
          <p:nvPr>
            <p:ph type="title"/>
          </p:nvPr>
        </p:nvSpPr>
        <p:spPr>
          <a:xfrm>
            <a:off x="228600" y="251752"/>
            <a:ext cx="8686800" cy="427877"/>
          </a:xfrm>
          <a:prstGeom prst="rect">
            <a:avLst/>
          </a:prstGeom>
        </p:spPr>
        <p:txBody>
          <a:bodyPr/>
          <a:lstStyle/>
          <a:p>
            <a:r>
              <a:rPr lang="en-US" dirty="0"/>
              <a:t>Backup</a:t>
            </a:r>
          </a:p>
        </p:txBody>
      </p:sp>
      <p:sp>
        <p:nvSpPr>
          <p:cNvPr id="4" name="Date Placeholder 3">
            <a:extLst>
              <a:ext uri="{FF2B5EF4-FFF2-40B4-BE49-F238E27FC236}">
                <a16:creationId xmlns:a16="http://schemas.microsoft.com/office/drawing/2014/main" id="{1A3B1E66-9985-EA4F-BA64-F073F82A703C}"/>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D22C221B-35DB-3F44-BD22-D3AB87C42996}"/>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DA2E2150-A3B2-E74C-BDD0-32028A5AA521}"/>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46</a:t>
            </a:fld>
            <a:endParaRPr lang="en-US" dirty="0"/>
          </a:p>
        </p:txBody>
      </p:sp>
    </p:spTree>
    <p:extLst>
      <p:ext uri="{BB962C8B-B14F-4D97-AF65-F5344CB8AC3E}">
        <p14:creationId xmlns:p14="http://schemas.microsoft.com/office/powerpoint/2010/main" val="3721016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45101C-B95E-EA4E-B3E2-4A4BA1DE120E}"/>
              </a:ext>
            </a:extLst>
          </p:cNvPr>
          <p:cNvPicPr>
            <a:picLocks noChangeAspect="1"/>
          </p:cNvPicPr>
          <p:nvPr/>
        </p:nvPicPr>
        <p:blipFill>
          <a:blip r:embed="rId2"/>
          <a:stretch>
            <a:fillRect/>
          </a:stretch>
        </p:blipFill>
        <p:spPr>
          <a:xfrm>
            <a:off x="0" y="525273"/>
            <a:ext cx="9144000" cy="5710575"/>
          </a:xfrm>
          <a:prstGeom prst="rect">
            <a:avLst/>
          </a:prstGeom>
        </p:spPr>
      </p:pic>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2178F774-089F-9A4F-B133-100B08881F6F}"/>
                  </a:ext>
                </a:extLst>
              </p:cNvPr>
              <p:cNvSpPr>
                <a:spLocks noGrp="1"/>
              </p:cNvSpPr>
              <p:nvPr>
                <p:ph type="title"/>
              </p:nvPr>
            </p:nvSpPr>
            <p:spPr>
              <a:xfrm>
                <a:off x="228600" y="205452"/>
                <a:ext cx="8686800" cy="427877"/>
              </a:xfrm>
              <a:prstGeom prst="rect">
                <a:avLst/>
              </a:prstGeom>
            </p:spPr>
            <p:txBody>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sSup>
                        <m:sSupPr>
                          <m:ctrlPr>
                            <a:rPr lang="en-US"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𝝅</m:t>
                          </m:r>
                        </m:e>
                        <m:sup>
                          <m:r>
                            <a:rPr lang="en-US" b="1" i="1" smtClean="0">
                              <a:latin typeface="Cambria Math" panose="02040503050406030204" pitchFamily="18" charset="0"/>
                              <a:ea typeface="Cambria Math" panose="02040503050406030204" pitchFamily="18" charset="0"/>
                            </a:rPr>
                            <m:t>+</m:t>
                          </m:r>
                        </m:sup>
                      </m:sSup>
                      <m:sSup>
                        <m:sSupPr>
                          <m:ctrlPr>
                            <a:rPr lang="en-US"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𝝅</m:t>
                          </m:r>
                        </m:e>
                        <m:sup>
                          <m:r>
                            <a:rPr lang="en-US" b="1" i="1" smtClean="0">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3" name="Title 2">
                <a:extLst>
                  <a:ext uri="{FF2B5EF4-FFF2-40B4-BE49-F238E27FC236}">
                    <a16:creationId xmlns:a16="http://schemas.microsoft.com/office/drawing/2014/main" id="{2178F774-089F-9A4F-B133-100B08881F6F}"/>
                  </a:ext>
                </a:extLst>
              </p:cNvPr>
              <p:cNvSpPr>
                <a:spLocks noGrp="1" noRot="1" noChangeAspect="1" noMove="1" noResize="1" noEditPoints="1" noAdjustHandles="1" noChangeArrowheads="1" noChangeShapeType="1" noTextEdit="1"/>
              </p:cNvSpPr>
              <p:nvPr>
                <p:ph type="title"/>
              </p:nvPr>
            </p:nvSpPr>
            <p:spPr>
              <a:xfrm>
                <a:off x="228600" y="205452"/>
                <a:ext cx="8686800" cy="427877"/>
              </a:xfrm>
              <a:blipFill>
                <a:blip r:embed="rId3"/>
                <a:stretch>
                  <a:fillRect/>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8E5CF58-47ED-9C44-9289-05C39E7E942B}"/>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94AA2C49-3033-4749-951F-6E1C50C8D7E0}"/>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9CB98087-2AB2-AA48-A972-9660D52F4CCA}"/>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47</a:t>
            </a:fld>
            <a:endParaRPr lang="en-US" dirty="0"/>
          </a:p>
        </p:txBody>
      </p:sp>
      <p:sp>
        <p:nvSpPr>
          <p:cNvPr id="8" name="TextBox 7">
            <a:extLst>
              <a:ext uri="{FF2B5EF4-FFF2-40B4-BE49-F238E27FC236}">
                <a16:creationId xmlns:a16="http://schemas.microsoft.com/office/drawing/2014/main" id="{7F21C57A-2FC2-8E4A-A746-86F62BB3D5E1}"/>
              </a:ext>
            </a:extLst>
          </p:cNvPr>
          <p:cNvSpPr txBox="1"/>
          <p:nvPr/>
        </p:nvSpPr>
        <p:spPr>
          <a:xfrm>
            <a:off x="1149714" y="1568712"/>
            <a:ext cx="2843552" cy="1200329"/>
          </a:xfrm>
          <a:prstGeom prst="rect">
            <a:avLst/>
          </a:prstGeom>
          <a:solidFill>
            <a:schemeClr val="bg1"/>
          </a:solidFill>
          <a:ln>
            <a:solidFill>
              <a:srgbClr val="000000"/>
            </a:solidFill>
          </a:ln>
          <a:effectLst/>
        </p:spPr>
        <p:txBody>
          <a:bodyPr wrap="square" rtlCol="0">
            <a:spAutoFit/>
          </a:bodyPr>
          <a:lstStyle/>
          <a:p>
            <a:pPr algn="ctr"/>
            <a:r>
              <a:rPr lang="en-US" sz="1800" dirty="0" err="1"/>
              <a:t>BaBar</a:t>
            </a:r>
            <a:r>
              <a:rPr lang="en-US" sz="1800" dirty="0"/>
              <a:t> data points are the green band.  KLOE combined data points are the small pink points.  </a:t>
            </a:r>
          </a:p>
        </p:txBody>
      </p:sp>
      <p:sp>
        <p:nvSpPr>
          <p:cNvPr id="9" name="TextBox 8">
            <a:extLst>
              <a:ext uri="{FF2B5EF4-FFF2-40B4-BE49-F238E27FC236}">
                <a16:creationId xmlns:a16="http://schemas.microsoft.com/office/drawing/2014/main" id="{588E83E9-ED5B-404D-86EB-B0D240B690A6}"/>
              </a:ext>
            </a:extLst>
          </p:cNvPr>
          <p:cNvSpPr txBox="1"/>
          <p:nvPr/>
        </p:nvSpPr>
        <p:spPr>
          <a:xfrm>
            <a:off x="1531679" y="4614782"/>
            <a:ext cx="6084463" cy="923330"/>
          </a:xfrm>
          <a:prstGeom prst="rect">
            <a:avLst/>
          </a:prstGeom>
          <a:solidFill>
            <a:schemeClr val="bg1"/>
          </a:solidFill>
          <a:ln>
            <a:solidFill>
              <a:srgbClr val="000000"/>
            </a:solidFill>
          </a:ln>
          <a:effectLst/>
        </p:spPr>
        <p:txBody>
          <a:bodyPr wrap="square" rtlCol="0">
            <a:spAutoFit/>
          </a:bodyPr>
          <a:lstStyle/>
          <a:p>
            <a:pPr algn="ctr"/>
            <a:r>
              <a:rPr lang="en-US" sz="1800" dirty="0"/>
              <a:t>Yellow combination is pulled towards the KLOE data by the small KLOE error but is broader then expected due to the discrepancy between KLOE and </a:t>
            </a:r>
            <a:r>
              <a:rPr lang="en-US" sz="1800" dirty="0" err="1"/>
              <a:t>BaBar</a:t>
            </a:r>
            <a:r>
              <a:rPr lang="en-US" sz="1800" dirty="0"/>
              <a:t> data.</a:t>
            </a:r>
          </a:p>
        </p:txBody>
      </p:sp>
      <p:sp>
        <p:nvSpPr>
          <p:cNvPr id="11" name="TextBox 10">
            <a:extLst>
              <a:ext uri="{FF2B5EF4-FFF2-40B4-BE49-F238E27FC236}">
                <a16:creationId xmlns:a16="http://schemas.microsoft.com/office/drawing/2014/main" id="{B7773BC2-59B3-8B4E-A7D1-AD1C9FB53CB6}"/>
              </a:ext>
            </a:extLst>
          </p:cNvPr>
          <p:cNvSpPr txBox="1"/>
          <p:nvPr/>
        </p:nvSpPr>
        <p:spPr>
          <a:xfrm>
            <a:off x="231489" y="5845367"/>
            <a:ext cx="3240911" cy="923330"/>
          </a:xfrm>
          <a:prstGeom prst="rect">
            <a:avLst/>
          </a:prstGeom>
          <a:solidFill>
            <a:schemeClr val="bg1"/>
          </a:solidFill>
          <a:ln>
            <a:solidFill>
              <a:srgbClr val="000000"/>
            </a:solidFill>
          </a:ln>
          <a:effectLst/>
        </p:spPr>
        <p:txBody>
          <a:bodyPr wrap="square" rtlCol="0">
            <a:spAutoFit/>
          </a:bodyPr>
          <a:lstStyle/>
          <a:p>
            <a:pPr algn="ctr"/>
            <a:r>
              <a:rPr lang="en-US" sz="1800" dirty="0"/>
              <a:t>This is the KNT combination.  The white paper combination has about  a 60% boarder error.</a:t>
            </a:r>
          </a:p>
        </p:txBody>
      </p:sp>
    </p:spTree>
    <p:extLst>
      <p:ext uri="{BB962C8B-B14F-4D97-AF65-F5344CB8AC3E}">
        <p14:creationId xmlns:p14="http://schemas.microsoft.com/office/powerpoint/2010/main" val="4207832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DF626F-E448-9E47-85E3-DDDED2C06A39}"/>
              </a:ext>
            </a:extLst>
          </p:cNvPr>
          <p:cNvSpPr>
            <a:spLocks noGrp="1"/>
          </p:cNvSpPr>
          <p:nvPr>
            <p:ph type="title"/>
          </p:nvPr>
        </p:nvSpPr>
        <p:spPr>
          <a:xfrm>
            <a:off x="228600" y="251752"/>
            <a:ext cx="8686800" cy="427877"/>
          </a:xfrm>
          <a:prstGeom prst="rect">
            <a:avLst/>
          </a:prstGeom>
        </p:spPr>
        <p:txBody>
          <a:bodyPr/>
          <a:lstStyle/>
          <a:p>
            <a:r>
              <a:rPr lang="en-US" dirty="0"/>
              <a:t>Combining the combinations</a:t>
            </a:r>
          </a:p>
        </p:txBody>
      </p:sp>
      <p:sp>
        <p:nvSpPr>
          <p:cNvPr id="4" name="Date Placeholder 3">
            <a:extLst>
              <a:ext uri="{FF2B5EF4-FFF2-40B4-BE49-F238E27FC236}">
                <a16:creationId xmlns:a16="http://schemas.microsoft.com/office/drawing/2014/main" id="{88C54064-5B3B-F64D-8021-E2ED9DBA78E7}"/>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E8B15F62-ACB4-2D42-A4BD-7EDDD27C241B}"/>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CFC20834-6B17-984C-A0F8-B8C07FA7DE24}"/>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48</a:t>
            </a:fld>
            <a:endParaRPr lang="en-US" dirty="0"/>
          </a:p>
        </p:txBody>
      </p:sp>
      <p:grpSp>
        <p:nvGrpSpPr>
          <p:cNvPr id="9" name="Group 8">
            <a:extLst>
              <a:ext uri="{FF2B5EF4-FFF2-40B4-BE49-F238E27FC236}">
                <a16:creationId xmlns:a16="http://schemas.microsoft.com/office/drawing/2014/main" id="{353EEAB8-712B-5343-A9F2-128E6D7E2425}"/>
              </a:ext>
            </a:extLst>
          </p:cNvPr>
          <p:cNvGrpSpPr/>
          <p:nvPr/>
        </p:nvGrpSpPr>
        <p:grpSpPr>
          <a:xfrm>
            <a:off x="321198" y="1527858"/>
            <a:ext cx="4343399" cy="3015204"/>
            <a:chOff x="228600" y="1539272"/>
            <a:chExt cx="5650375" cy="3547800"/>
          </a:xfrm>
        </p:grpSpPr>
        <p:pic>
          <p:nvPicPr>
            <p:cNvPr id="7" name="Picture 6">
              <a:extLst>
                <a:ext uri="{FF2B5EF4-FFF2-40B4-BE49-F238E27FC236}">
                  <a16:creationId xmlns:a16="http://schemas.microsoft.com/office/drawing/2014/main" id="{9A2F19A7-8190-E945-AA09-9417428AC8E2}"/>
                </a:ext>
              </a:extLst>
            </p:cNvPr>
            <p:cNvPicPr>
              <a:picLocks noChangeAspect="1"/>
            </p:cNvPicPr>
            <p:nvPr/>
          </p:nvPicPr>
          <p:blipFill>
            <a:blip r:embed="rId2"/>
            <a:stretch>
              <a:fillRect/>
            </a:stretch>
          </p:blipFill>
          <p:spPr>
            <a:xfrm>
              <a:off x="228600" y="1539272"/>
              <a:ext cx="5638800" cy="2159000"/>
            </a:xfrm>
            <a:prstGeom prst="rect">
              <a:avLst/>
            </a:prstGeom>
          </p:spPr>
        </p:pic>
        <p:pic>
          <p:nvPicPr>
            <p:cNvPr id="8" name="Picture 7">
              <a:extLst>
                <a:ext uri="{FF2B5EF4-FFF2-40B4-BE49-F238E27FC236}">
                  <a16:creationId xmlns:a16="http://schemas.microsoft.com/office/drawing/2014/main" id="{E08E82DA-11C1-B042-82DB-7D24500FAA76}"/>
                </a:ext>
              </a:extLst>
            </p:cNvPr>
            <p:cNvPicPr>
              <a:picLocks noChangeAspect="1"/>
            </p:cNvPicPr>
            <p:nvPr/>
          </p:nvPicPr>
          <p:blipFill>
            <a:blip r:embed="rId3"/>
            <a:stretch>
              <a:fillRect/>
            </a:stretch>
          </p:blipFill>
          <p:spPr>
            <a:xfrm>
              <a:off x="278275" y="3651972"/>
              <a:ext cx="5600700" cy="1435100"/>
            </a:xfrm>
            <a:prstGeom prst="rect">
              <a:avLst/>
            </a:prstGeom>
          </p:spPr>
        </p:pic>
      </p:grpSp>
      <p:sp>
        <p:nvSpPr>
          <p:cNvPr id="10" name="TextBox 9">
            <a:extLst>
              <a:ext uri="{FF2B5EF4-FFF2-40B4-BE49-F238E27FC236}">
                <a16:creationId xmlns:a16="http://schemas.microsoft.com/office/drawing/2014/main" id="{504245E9-9063-9B4E-BC1C-7D53355A1DAA}"/>
              </a:ext>
            </a:extLst>
          </p:cNvPr>
          <p:cNvSpPr txBox="1"/>
          <p:nvPr/>
        </p:nvSpPr>
        <p:spPr>
          <a:xfrm>
            <a:off x="3569696" y="971239"/>
            <a:ext cx="3317190" cy="369332"/>
          </a:xfrm>
          <a:prstGeom prst="rect">
            <a:avLst/>
          </a:prstGeom>
          <a:noFill/>
          <a:ln>
            <a:solidFill>
              <a:srgbClr val="FF0000"/>
            </a:solidFill>
          </a:ln>
          <a:effectLst/>
        </p:spPr>
        <p:txBody>
          <a:bodyPr wrap="none" rtlCol="0">
            <a:spAutoFit/>
          </a:bodyPr>
          <a:lstStyle/>
          <a:p>
            <a:r>
              <a:rPr lang="en-US" sz="1800" dirty="0"/>
              <a:t>KNT:  Combination of all </a:t>
            </a:r>
            <a:r>
              <a:rPr lang="en-US" sz="1800" dirty="0" err="1"/>
              <a:t>e</a:t>
            </a:r>
            <a:r>
              <a:rPr lang="en-US" sz="1800" baseline="30000" dirty="0" err="1"/>
              <a:t>+</a:t>
            </a:r>
            <a:r>
              <a:rPr lang="en-US" sz="1800" dirty="0" err="1"/>
              <a:t>e</a:t>
            </a:r>
            <a:r>
              <a:rPr lang="en-US" sz="1800" baseline="30000" dirty="0"/>
              <a:t>-</a:t>
            </a:r>
            <a:r>
              <a:rPr lang="en-US" sz="1800" dirty="0"/>
              <a:t> data</a:t>
            </a:r>
          </a:p>
        </p:txBody>
      </p:sp>
      <p:sp>
        <p:nvSpPr>
          <p:cNvPr id="11" name="TextBox 10">
            <a:extLst>
              <a:ext uri="{FF2B5EF4-FFF2-40B4-BE49-F238E27FC236}">
                <a16:creationId xmlns:a16="http://schemas.microsoft.com/office/drawing/2014/main" id="{AAE392C4-8E65-3842-BAA0-BBE1B3FAEFA7}"/>
              </a:ext>
            </a:extLst>
          </p:cNvPr>
          <p:cNvSpPr txBox="1"/>
          <p:nvPr/>
        </p:nvSpPr>
        <p:spPr>
          <a:xfrm>
            <a:off x="3569696" y="1516434"/>
            <a:ext cx="5253106" cy="1754326"/>
          </a:xfrm>
          <a:prstGeom prst="rect">
            <a:avLst/>
          </a:prstGeom>
          <a:solidFill>
            <a:schemeClr val="bg1"/>
          </a:solidFill>
          <a:ln>
            <a:solidFill>
              <a:srgbClr val="FF0000"/>
            </a:solidFill>
          </a:ln>
          <a:effectLst/>
        </p:spPr>
        <p:txBody>
          <a:bodyPr wrap="square" rtlCol="0">
            <a:spAutoFit/>
          </a:bodyPr>
          <a:lstStyle/>
          <a:p>
            <a:r>
              <a:rPr lang="en-US" sz="1800" dirty="0"/>
              <a:t>DHMZ:   </a:t>
            </a:r>
          </a:p>
          <a:p>
            <a:endParaRPr lang="en-US" sz="1800" dirty="0"/>
          </a:p>
          <a:p>
            <a:r>
              <a:rPr lang="en-US" sz="1800" dirty="0"/>
              <a:t>Central value = </a:t>
            </a:r>
          </a:p>
          <a:p>
            <a:r>
              <a:rPr lang="en-US" sz="1800" dirty="0"/>
              <a:t>½ (combination w/o </a:t>
            </a:r>
            <a:r>
              <a:rPr lang="en-US" sz="1800" dirty="0" err="1"/>
              <a:t>BaBar</a:t>
            </a:r>
            <a:r>
              <a:rPr lang="en-US" sz="1800" dirty="0"/>
              <a:t> + combination w/o KLOE)</a:t>
            </a:r>
          </a:p>
          <a:p>
            <a:endParaRPr lang="en-US" sz="1800" dirty="0"/>
          </a:p>
          <a:p>
            <a:r>
              <a:rPr lang="en-US" sz="1800" dirty="0"/>
              <a:t>Extra error = ½ difference</a:t>
            </a:r>
          </a:p>
        </p:txBody>
      </p:sp>
      <p:sp>
        <p:nvSpPr>
          <p:cNvPr id="12" name="TextBox 11">
            <a:extLst>
              <a:ext uri="{FF2B5EF4-FFF2-40B4-BE49-F238E27FC236}">
                <a16:creationId xmlns:a16="http://schemas.microsoft.com/office/drawing/2014/main" id="{47A3001B-37D7-2343-AD06-2E7286B4F5AF}"/>
              </a:ext>
            </a:extLst>
          </p:cNvPr>
          <p:cNvSpPr txBox="1"/>
          <p:nvPr/>
        </p:nvSpPr>
        <p:spPr>
          <a:xfrm>
            <a:off x="1666755" y="4543062"/>
            <a:ext cx="6634546" cy="1477328"/>
          </a:xfrm>
          <a:prstGeom prst="rect">
            <a:avLst/>
          </a:prstGeom>
          <a:solidFill>
            <a:schemeClr val="bg1"/>
          </a:solidFill>
          <a:ln>
            <a:solidFill>
              <a:srgbClr val="000000"/>
            </a:solidFill>
          </a:ln>
          <a:effectLst/>
        </p:spPr>
        <p:txBody>
          <a:bodyPr wrap="square" rtlCol="0">
            <a:spAutoFit/>
          </a:bodyPr>
          <a:lstStyle/>
          <a:p>
            <a:r>
              <a:rPr lang="en-US" sz="1800" dirty="0"/>
              <a:t>g-2 Theory Initiative White Paper:</a:t>
            </a:r>
          </a:p>
          <a:p>
            <a:r>
              <a:rPr lang="en-US" sz="1800" dirty="0"/>
              <a:t>  </a:t>
            </a:r>
          </a:p>
          <a:p>
            <a:r>
              <a:rPr lang="en-US" sz="1800" dirty="0"/>
              <a:t>Bin-by-bin Central value = ½ (KNT + DHMZ)</a:t>
            </a:r>
          </a:p>
          <a:p>
            <a:endParaRPr lang="en-US" sz="1800" dirty="0"/>
          </a:p>
          <a:p>
            <a:r>
              <a:rPr lang="en-US" sz="1800" dirty="0"/>
              <a:t>Bin-by-bin error = larger of the two: either KNT or DHMZ errors  </a:t>
            </a:r>
          </a:p>
        </p:txBody>
      </p:sp>
    </p:spTree>
    <p:extLst>
      <p:ext uri="{BB962C8B-B14F-4D97-AF65-F5344CB8AC3E}">
        <p14:creationId xmlns:p14="http://schemas.microsoft.com/office/powerpoint/2010/main" val="430125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E3E5E4-BAD0-DE48-9305-352F0E353F6B}"/>
              </a:ext>
            </a:extLst>
          </p:cNvPr>
          <p:cNvSpPr>
            <a:spLocks noGrp="1"/>
          </p:cNvSpPr>
          <p:nvPr>
            <p:ph type="title"/>
          </p:nvPr>
        </p:nvSpPr>
        <p:spPr>
          <a:xfrm>
            <a:off x="228600" y="251752"/>
            <a:ext cx="8686800" cy="427877"/>
          </a:xfrm>
          <a:prstGeom prst="rect">
            <a:avLst/>
          </a:prstGeom>
        </p:spPr>
        <p:txBody>
          <a:bodyPr/>
          <a:lstStyle/>
          <a:p>
            <a:r>
              <a:rPr lang="en-US" dirty="0"/>
              <a:t>Other HVP evaluations:  </a:t>
            </a:r>
            <a:r>
              <a:rPr lang="en-US" dirty="0" err="1"/>
              <a:t>taus</a:t>
            </a:r>
            <a:endParaRPr lang="en-US" dirty="0"/>
          </a:p>
        </p:txBody>
      </p:sp>
      <p:sp>
        <p:nvSpPr>
          <p:cNvPr id="4" name="Date Placeholder 3">
            <a:extLst>
              <a:ext uri="{FF2B5EF4-FFF2-40B4-BE49-F238E27FC236}">
                <a16:creationId xmlns:a16="http://schemas.microsoft.com/office/drawing/2014/main" id="{E64EBFF9-6783-034E-9EC3-3B5DECB6718F}"/>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3520CBC1-8A71-3348-B4D6-D6E83C4F568F}"/>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68985A7A-666F-AB4D-8CC6-F4A667353216}"/>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49</a:t>
            </a:fld>
            <a:endParaRPr lang="en-US" dirty="0"/>
          </a:p>
        </p:txBody>
      </p:sp>
      <p:sp>
        <p:nvSpPr>
          <p:cNvPr id="28" name="TextBox 27">
            <a:extLst>
              <a:ext uri="{FF2B5EF4-FFF2-40B4-BE49-F238E27FC236}">
                <a16:creationId xmlns:a16="http://schemas.microsoft.com/office/drawing/2014/main" id="{50179B59-F739-6C4D-9333-D7B243082407}"/>
              </a:ext>
            </a:extLst>
          </p:cNvPr>
          <p:cNvSpPr txBox="1"/>
          <p:nvPr/>
        </p:nvSpPr>
        <p:spPr>
          <a:xfrm>
            <a:off x="1559918" y="1185361"/>
            <a:ext cx="991183" cy="646331"/>
          </a:xfrm>
          <a:prstGeom prst="rect">
            <a:avLst/>
          </a:prstGeom>
          <a:noFill/>
        </p:spPr>
        <p:txBody>
          <a:bodyPr wrap="square" rtlCol="0">
            <a:spAutoFit/>
          </a:bodyPr>
          <a:lstStyle/>
          <a:p>
            <a:pPr algn="ctr"/>
            <a:r>
              <a:rPr lang="en-US" sz="1800" dirty="0"/>
              <a:t>CVC +</a:t>
            </a:r>
          </a:p>
          <a:p>
            <a:pPr algn="ctr"/>
            <a:r>
              <a:rPr lang="en-US" sz="1800" dirty="0"/>
              <a:t> isospin</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AB82382-3670-0B49-8EBA-48F27DAD7BA5}"/>
                  </a:ext>
                </a:extLst>
              </p:cNvPr>
              <p:cNvSpPr txBox="1"/>
              <p:nvPr/>
            </p:nvSpPr>
            <p:spPr>
              <a:xfrm>
                <a:off x="3649958" y="1072973"/>
                <a:ext cx="4963859" cy="715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𝜎</m:t>
                          </m:r>
                        </m:e>
                        <m:sub>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𝜋</m:t>
                              </m:r>
                            </m:e>
                            <m:sup>
                              <m:r>
                                <a:rPr lang="en-US" sz="1800" i="1">
                                  <a:latin typeface="Cambria Math" panose="02040503050406030204" pitchFamily="18" charset="0"/>
                                  <a:ea typeface="Cambria Math" panose="02040503050406030204" pitchFamily="18" charset="0"/>
                                </a:rPr>
                                <m:t>+</m:t>
                              </m:r>
                            </m:sup>
                          </m:sSup>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𝜋</m:t>
                              </m:r>
                            </m:e>
                            <m:sup>
                              <m:r>
                                <a:rPr lang="en-US" sz="1800" i="1">
                                  <a:latin typeface="Cambria Math" panose="02040503050406030204" pitchFamily="18" charset="0"/>
                                  <a:ea typeface="Cambria Math" panose="02040503050406030204" pitchFamily="18" charset="0"/>
                                </a:rPr>
                                <m:t>−</m:t>
                              </m:r>
                            </m:sup>
                          </m:sSup>
                        </m:sub>
                      </m:sSub>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𝑠</m:t>
                          </m:r>
                        </m:e>
                      </m:d>
                      <m:r>
                        <a:rPr lang="en-US" sz="1800" b="0" i="1" smtClean="0">
                          <a:latin typeface="Cambria Math" panose="02040503050406030204" pitchFamily="18" charset="0"/>
                        </a:rPr>
                        <m:t>= </m:t>
                      </m:r>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4</m:t>
                              </m:r>
                              <m:r>
                                <a:rPr lang="en-US" sz="1800" b="0" i="1" smtClean="0">
                                  <a:latin typeface="Cambria Math" panose="02040503050406030204" pitchFamily="18" charset="0"/>
                                  <a:ea typeface="Cambria Math" panose="02040503050406030204" pitchFamily="18" charset="0"/>
                                </a:rPr>
                                <m:t>𝜋𝛼</m:t>
                              </m:r>
                            </m:e>
                            <m:sup>
                              <m:r>
                                <a:rPr lang="en-US" sz="1800" b="0" i="1" smtClean="0">
                                  <a:latin typeface="Cambria Math" panose="02040503050406030204" pitchFamily="18" charset="0"/>
                                </a:rPr>
                                <m:t>2</m:t>
                              </m:r>
                            </m:sup>
                          </m:sSup>
                        </m:num>
                        <m:den>
                          <m:r>
                            <a:rPr lang="en-US" sz="1800" b="0" i="1" smtClean="0">
                              <a:latin typeface="Cambria Math" panose="02040503050406030204" pitchFamily="18" charset="0"/>
                            </a:rPr>
                            <m:t>𝑠</m:t>
                          </m:r>
                        </m:den>
                      </m:f>
                      <m:r>
                        <a:rPr lang="en-US" sz="1800" b="0" i="1" smtClean="0">
                          <a:latin typeface="Cambria Math" panose="02040503050406030204" pitchFamily="18" charset="0"/>
                        </a:rPr>
                        <m:t>𝑓</m:t>
                      </m:r>
                      <m:d>
                        <m:dPr>
                          <m:ctrlPr>
                            <a:rPr lang="en-US" sz="1800" b="0" i="1" smtClean="0">
                              <a:latin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Γ</m:t>
                          </m:r>
                          <m:d>
                            <m:dPr>
                              <m:ctrlPr>
                                <a:rPr lang="el-GR" sz="1800" b="0" i="1" smtClean="0">
                                  <a:latin typeface="Cambria Math" panose="02040503050406030204" pitchFamily="18" charset="0"/>
                                  <a:ea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𝜋</m:t>
                                  </m:r>
                                </m:e>
                                <m:sup>
                                  <m:r>
                                    <a:rPr lang="en-US" sz="1800" i="1">
                                      <a:latin typeface="Cambria Math" panose="02040503050406030204" pitchFamily="18" charset="0"/>
                                    </a:rPr>
                                    <m:t>+</m:t>
                                  </m:r>
                                </m:sup>
                              </m:sSup>
                              <m:sSup>
                                <m:sSupPr>
                                  <m:ctrlPr>
                                    <a:rPr lang="en-US" sz="1800" i="1">
                                      <a:latin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𝜋</m:t>
                                  </m:r>
                                </m:e>
                                <m:sup>
                                  <m:r>
                                    <a:rPr lang="en-US" sz="1800" i="1">
                                      <a:latin typeface="Cambria Math" panose="02040503050406030204" pitchFamily="18" charset="0"/>
                                    </a:rPr>
                                    <m:t>0</m:t>
                                  </m:r>
                                </m:sup>
                              </m:sSup>
                            </m:e>
                          </m:d>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𝑑𝑁</m:t>
                              </m:r>
                            </m:num>
                            <m:den>
                              <m:r>
                                <a:rPr lang="en-US" sz="1800" b="0" i="1" smtClean="0">
                                  <a:latin typeface="Cambria Math" panose="02040503050406030204" pitchFamily="18" charset="0"/>
                                </a:rPr>
                                <m:t>𝑑𝑠</m:t>
                              </m:r>
                            </m:den>
                          </m:f>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𝜋</m:t>
                                  </m:r>
                                </m:e>
                                <m:sup>
                                  <m:r>
                                    <a:rPr lang="en-US" sz="1800" b="0" i="1" smtClean="0">
                                      <a:latin typeface="Cambria Math" panose="02040503050406030204" pitchFamily="18" charset="0"/>
                                    </a:rPr>
                                    <m:t>+</m:t>
                                  </m:r>
                                </m:sup>
                              </m:sSup>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𝜋</m:t>
                                  </m:r>
                                </m:e>
                                <m:sup>
                                  <m:r>
                                    <a:rPr lang="en-US" sz="1800" b="0" i="1" smtClean="0">
                                      <a:latin typeface="Cambria Math" panose="02040503050406030204" pitchFamily="18" charset="0"/>
                                    </a:rPr>
                                    <m:t>0</m:t>
                                  </m:r>
                                </m:sup>
                              </m:sSup>
                            </m:e>
                          </m:d>
                        </m:e>
                      </m:d>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𝑅</m:t>
                          </m:r>
                        </m:e>
                        <m:sub>
                          <m:r>
                            <a:rPr lang="en-US" sz="1800" b="0" i="1" smtClean="0">
                              <a:latin typeface="Cambria Math" panose="02040503050406030204" pitchFamily="18" charset="0"/>
                            </a:rPr>
                            <m:t>𝐼𝐵</m:t>
                          </m:r>
                        </m:sub>
                      </m:sSub>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𝑠</m:t>
                          </m:r>
                        </m:e>
                      </m:d>
                    </m:oMath>
                  </m:oMathPara>
                </a14:m>
                <a:endParaRPr lang="en-US" sz="1800" dirty="0"/>
              </a:p>
            </p:txBody>
          </p:sp>
        </mc:Choice>
        <mc:Fallback xmlns="">
          <p:sp>
            <p:nvSpPr>
              <p:cNvPr id="30" name="TextBox 29">
                <a:extLst>
                  <a:ext uri="{FF2B5EF4-FFF2-40B4-BE49-F238E27FC236}">
                    <a16:creationId xmlns:a16="http://schemas.microsoft.com/office/drawing/2014/main" id="{BAB82382-3670-0B49-8EBA-48F27DAD7BA5}"/>
                  </a:ext>
                </a:extLst>
              </p:cNvPr>
              <p:cNvSpPr txBox="1">
                <a:spLocks noRot="1" noChangeAspect="1" noMove="1" noResize="1" noEditPoints="1" noAdjustHandles="1" noChangeArrowheads="1" noChangeShapeType="1" noTextEdit="1"/>
              </p:cNvSpPr>
              <p:nvPr/>
            </p:nvSpPr>
            <p:spPr>
              <a:xfrm>
                <a:off x="3649958" y="1072973"/>
                <a:ext cx="4963859" cy="715902"/>
              </a:xfrm>
              <a:prstGeom prst="rect">
                <a:avLst/>
              </a:prstGeom>
              <a:blipFill>
                <a:blip r:embed="rId2"/>
                <a:stretch>
                  <a:fillRect l="-510"/>
                </a:stretch>
              </a:blipFill>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D0454CCA-0CF3-6D47-959B-195D716A28B6}"/>
              </a:ext>
            </a:extLst>
          </p:cNvPr>
          <p:cNvCxnSpPr>
            <a:cxnSpLocks/>
          </p:cNvCxnSpPr>
          <p:nvPr/>
        </p:nvCxnSpPr>
        <p:spPr>
          <a:xfrm>
            <a:off x="544010" y="1099595"/>
            <a:ext cx="270037" cy="3657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B096CD7-297F-4B49-8E39-CB6F26511D84}"/>
              </a:ext>
            </a:extLst>
          </p:cNvPr>
          <p:cNvCxnSpPr>
            <a:cxnSpLocks/>
          </p:cNvCxnSpPr>
          <p:nvPr/>
        </p:nvCxnSpPr>
        <p:spPr>
          <a:xfrm flipV="1">
            <a:off x="530183" y="1465932"/>
            <a:ext cx="274320" cy="3657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0F1F5EC-4152-3141-9089-E3A79F9E2109}"/>
              </a:ext>
            </a:extLst>
          </p:cNvPr>
          <p:cNvCxnSpPr>
            <a:cxnSpLocks/>
          </p:cNvCxnSpPr>
          <p:nvPr/>
        </p:nvCxnSpPr>
        <p:spPr>
          <a:xfrm>
            <a:off x="804724" y="1465355"/>
            <a:ext cx="29487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FC1D4F5A-EFA6-5940-A02F-0E48F545BB97}"/>
              </a:ext>
            </a:extLst>
          </p:cNvPr>
          <p:cNvCxnSpPr>
            <a:cxnSpLocks/>
          </p:cNvCxnSpPr>
          <p:nvPr/>
        </p:nvCxnSpPr>
        <p:spPr>
          <a:xfrm>
            <a:off x="1097617" y="1467242"/>
            <a:ext cx="270037" cy="3657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60D568DC-4BE5-CF4D-A84F-C66092477998}"/>
              </a:ext>
            </a:extLst>
          </p:cNvPr>
          <p:cNvCxnSpPr>
            <a:cxnSpLocks/>
          </p:cNvCxnSpPr>
          <p:nvPr/>
        </p:nvCxnSpPr>
        <p:spPr>
          <a:xfrm flipV="1">
            <a:off x="1112474" y="1101482"/>
            <a:ext cx="274320" cy="3657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0ACA089-69E8-9449-9A1C-4ED7E36BFEEE}"/>
              </a:ext>
            </a:extLst>
          </p:cNvPr>
          <p:cNvCxnSpPr>
            <a:cxnSpLocks/>
          </p:cNvCxnSpPr>
          <p:nvPr/>
        </p:nvCxnSpPr>
        <p:spPr>
          <a:xfrm>
            <a:off x="2637907" y="1099595"/>
            <a:ext cx="270037" cy="3657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86C59741-095A-EC40-BB2A-59573596FE99}"/>
              </a:ext>
            </a:extLst>
          </p:cNvPr>
          <p:cNvCxnSpPr>
            <a:cxnSpLocks/>
          </p:cNvCxnSpPr>
          <p:nvPr/>
        </p:nvCxnSpPr>
        <p:spPr>
          <a:xfrm flipV="1">
            <a:off x="2624080" y="1465932"/>
            <a:ext cx="274320" cy="3657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C690A89-2353-1A42-9E09-283FE0DA5326}"/>
              </a:ext>
            </a:extLst>
          </p:cNvPr>
          <p:cNvCxnSpPr>
            <a:cxnSpLocks/>
          </p:cNvCxnSpPr>
          <p:nvPr/>
        </p:nvCxnSpPr>
        <p:spPr>
          <a:xfrm>
            <a:off x="2898621" y="1465355"/>
            <a:ext cx="29487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208A8ABB-11D8-8D49-8019-B4C3F6CDC100}"/>
              </a:ext>
            </a:extLst>
          </p:cNvPr>
          <p:cNvCxnSpPr>
            <a:cxnSpLocks/>
          </p:cNvCxnSpPr>
          <p:nvPr/>
        </p:nvCxnSpPr>
        <p:spPr>
          <a:xfrm>
            <a:off x="3191514" y="1467242"/>
            <a:ext cx="270037" cy="3657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50CF4C7-1556-EA4A-9275-D7850EE11F05}"/>
              </a:ext>
            </a:extLst>
          </p:cNvPr>
          <p:cNvCxnSpPr>
            <a:cxnSpLocks/>
          </p:cNvCxnSpPr>
          <p:nvPr/>
        </p:nvCxnSpPr>
        <p:spPr>
          <a:xfrm flipV="1">
            <a:off x="3206371" y="1101482"/>
            <a:ext cx="274320" cy="3657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CDEA828D-A506-0C41-B32B-3E2C98BE0455}"/>
              </a:ext>
            </a:extLst>
          </p:cNvPr>
          <p:cNvCxnSpPr/>
          <p:nvPr/>
        </p:nvCxnSpPr>
        <p:spPr>
          <a:xfrm>
            <a:off x="2350707" y="1465355"/>
            <a:ext cx="378647" cy="0"/>
          </a:xfrm>
          <a:prstGeom prst="straightConnector1">
            <a:avLst/>
          </a:prstGeom>
          <a:ln>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B6F44DBE-4ED3-E947-8302-B95730F7EAB1}"/>
              </a:ext>
            </a:extLst>
          </p:cNvPr>
          <p:cNvCxnSpPr>
            <a:cxnSpLocks/>
          </p:cNvCxnSpPr>
          <p:nvPr/>
        </p:nvCxnSpPr>
        <p:spPr>
          <a:xfrm flipH="1">
            <a:off x="1336196" y="1490756"/>
            <a:ext cx="447444" cy="0"/>
          </a:xfrm>
          <a:prstGeom prst="straightConnector1">
            <a:avLst/>
          </a:prstGeom>
          <a:ln>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52" name="Rectangle 26">
            <a:extLst>
              <a:ext uri="{FF2B5EF4-FFF2-40B4-BE49-F238E27FC236}">
                <a16:creationId xmlns:a16="http://schemas.microsoft.com/office/drawing/2014/main" id="{0B483029-79AC-3D45-B2E5-64588AB16ADA}"/>
              </a:ext>
            </a:extLst>
          </p:cNvPr>
          <p:cNvSpPr>
            <a:spLocks noChangeArrowheads="1"/>
          </p:cNvSpPr>
          <p:nvPr/>
        </p:nvSpPr>
        <p:spPr bwMode="auto">
          <a:xfrm>
            <a:off x="276039" y="796283"/>
            <a:ext cx="491588" cy="397545"/>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00"/>
                </a:solidFill>
              </a:rPr>
              <a:t>e</a:t>
            </a:r>
            <a:r>
              <a:rPr lang="en-US" sz="2000" i="1" baseline="30000" dirty="0">
                <a:solidFill>
                  <a:srgbClr val="000000"/>
                </a:solidFill>
              </a:rPr>
              <a:t>+</a:t>
            </a:r>
            <a:endParaRPr lang="en-US" sz="2000" i="1" dirty="0">
              <a:solidFill>
                <a:srgbClr val="000000"/>
              </a:solidFill>
            </a:endParaRPr>
          </a:p>
        </p:txBody>
      </p:sp>
      <p:sp>
        <p:nvSpPr>
          <p:cNvPr id="53" name="Rectangle 26">
            <a:extLst>
              <a:ext uri="{FF2B5EF4-FFF2-40B4-BE49-F238E27FC236}">
                <a16:creationId xmlns:a16="http://schemas.microsoft.com/office/drawing/2014/main" id="{1AF1359C-FAD7-CC40-83EC-487059B4B2FA}"/>
              </a:ext>
            </a:extLst>
          </p:cNvPr>
          <p:cNvSpPr>
            <a:spLocks noChangeArrowheads="1"/>
          </p:cNvSpPr>
          <p:nvPr/>
        </p:nvSpPr>
        <p:spPr bwMode="auto">
          <a:xfrm>
            <a:off x="233894" y="1742503"/>
            <a:ext cx="491588" cy="397545"/>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00"/>
                </a:solidFill>
              </a:rPr>
              <a:t>e</a:t>
            </a:r>
            <a:r>
              <a:rPr lang="en-US" sz="2000" i="1" baseline="30000" dirty="0">
                <a:solidFill>
                  <a:srgbClr val="000000"/>
                </a:solidFill>
              </a:rPr>
              <a:t>-</a:t>
            </a:r>
            <a:endParaRPr lang="en-US" sz="2000" i="1" dirty="0">
              <a:solidFill>
                <a:srgbClr val="000000"/>
              </a:solidFill>
            </a:endParaRPr>
          </a:p>
        </p:txBody>
      </p:sp>
      <p:sp>
        <p:nvSpPr>
          <p:cNvPr id="54" name="Rectangle 26">
            <a:extLst>
              <a:ext uri="{FF2B5EF4-FFF2-40B4-BE49-F238E27FC236}">
                <a16:creationId xmlns:a16="http://schemas.microsoft.com/office/drawing/2014/main" id="{B8C00F37-2BAB-E04F-B37E-CBA4C2125BA6}"/>
              </a:ext>
            </a:extLst>
          </p:cNvPr>
          <p:cNvSpPr>
            <a:spLocks noChangeArrowheads="1"/>
          </p:cNvSpPr>
          <p:nvPr/>
        </p:nvSpPr>
        <p:spPr bwMode="auto">
          <a:xfrm>
            <a:off x="732675" y="1072973"/>
            <a:ext cx="491588" cy="397545"/>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00"/>
                </a:solidFill>
                <a:latin typeface="Symbol" pitchFamily="2" charset="2"/>
              </a:rPr>
              <a:t>g</a:t>
            </a:r>
          </a:p>
        </p:txBody>
      </p:sp>
      <p:sp>
        <p:nvSpPr>
          <p:cNvPr id="55" name="Rectangle 26">
            <a:extLst>
              <a:ext uri="{FF2B5EF4-FFF2-40B4-BE49-F238E27FC236}">
                <a16:creationId xmlns:a16="http://schemas.microsoft.com/office/drawing/2014/main" id="{EFEDCF2D-43B0-AB41-92E6-9E16CCD39D84}"/>
              </a:ext>
            </a:extLst>
          </p:cNvPr>
          <p:cNvSpPr>
            <a:spLocks noChangeArrowheads="1"/>
          </p:cNvSpPr>
          <p:nvPr/>
        </p:nvSpPr>
        <p:spPr bwMode="auto">
          <a:xfrm>
            <a:off x="1247873" y="779349"/>
            <a:ext cx="491588" cy="397545"/>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00"/>
                </a:solidFill>
                <a:latin typeface="Symbol" pitchFamily="2" charset="2"/>
              </a:rPr>
              <a:t>p</a:t>
            </a:r>
            <a:r>
              <a:rPr lang="en-US" sz="2000" i="1" baseline="30000" dirty="0">
                <a:solidFill>
                  <a:srgbClr val="000000"/>
                </a:solidFill>
                <a:latin typeface="Symbol" pitchFamily="2" charset="2"/>
              </a:rPr>
              <a:t>+</a:t>
            </a:r>
            <a:endParaRPr lang="en-US" sz="2000" i="1" dirty="0">
              <a:solidFill>
                <a:srgbClr val="000000"/>
              </a:solidFill>
              <a:latin typeface="Symbol" pitchFamily="2" charset="2"/>
            </a:endParaRPr>
          </a:p>
        </p:txBody>
      </p:sp>
      <p:sp>
        <p:nvSpPr>
          <p:cNvPr id="56" name="Rectangle 26">
            <a:extLst>
              <a:ext uri="{FF2B5EF4-FFF2-40B4-BE49-F238E27FC236}">
                <a16:creationId xmlns:a16="http://schemas.microsoft.com/office/drawing/2014/main" id="{6CC5F99B-08B7-1146-9433-5BC0CA4DC824}"/>
              </a:ext>
            </a:extLst>
          </p:cNvPr>
          <p:cNvSpPr>
            <a:spLocks noChangeArrowheads="1"/>
          </p:cNvSpPr>
          <p:nvPr/>
        </p:nvSpPr>
        <p:spPr bwMode="auto">
          <a:xfrm>
            <a:off x="1198673" y="1715255"/>
            <a:ext cx="491588" cy="397545"/>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00"/>
                </a:solidFill>
                <a:latin typeface="Symbol" pitchFamily="2" charset="2"/>
              </a:rPr>
              <a:t>p</a:t>
            </a:r>
            <a:r>
              <a:rPr lang="en-US" sz="2000" i="1" baseline="30000" dirty="0">
                <a:solidFill>
                  <a:srgbClr val="000000"/>
                </a:solidFill>
                <a:latin typeface="Symbol" pitchFamily="2" charset="2"/>
              </a:rPr>
              <a:t>-</a:t>
            </a:r>
            <a:endParaRPr lang="en-US" sz="2000" i="1" dirty="0">
              <a:solidFill>
                <a:srgbClr val="000000"/>
              </a:solidFill>
              <a:latin typeface="Symbol" pitchFamily="2" charset="2"/>
            </a:endParaRPr>
          </a:p>
        </p:txBody>
      </p:sp>
      <p:sp>
        <p:nvSpPr>
          <p:cNvPr id="57" name="Rectangle 26">
            <a:extLst>
              <a:ext uri="{FF2B5EF4-FFF2-40B4-BE49-F238E27FC236}">
                <a16:creationId xmlns:a16="http://schemas.microsoft.com/office/drawing/2014/main" id="{13ADFE8B-C922-4648-9398-4D8F83601C72}"/>
              </a:ext>
            </a:extLst>
          </p:cNvPr>
          <p:cNvSpPr>
            <a:spLocks noChangeArrowheads="1"/>
          </p:cNvSpPr>
          <p:nvPr/>
        </p:nvSpPr>
        <p:spPr bwMode="auto">
          <a:xfrm>
            <a:off x="2297630" y="788119"/>
            <a:ext cx="491588" cy="397545"/>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00"/>
                </a:solidFill>
                <a:latin typeface="Symbol" pitchFamily="2" charset="2"/>
              </a:rPr>
              <a:t>t</a:t>
            </a:r>
          </a:p>
        </p:txBody>
      </p:sp>
      <p:sp>
        <p:nvSpPr>
          <p:cNvPr id="58" name="Rectangle 26">
            <a:extLst>
              <a:ext uri="{FF2B5EF4-FFF2-40B4-BE49-F238E27FC236}">
                <a16:creationId xmlns:a16="http://schemas.microsoft.com/office/drawing/2014/main" id="{E2426B19-303A-7E4E-AEA1-B063F6D79105}"/>
              </a:ext>
            </a:extLst>
          </p:cNvPr>
          <p:cNvSpPr>
            <a:spLocks noChangeArrowheads="1"/>
          </p:cNvSpPr>
          <p:nvPr/>
        </p:nvSpPr>
        <p:spPr bwMode="auto">
          <a:xfrm>
            <a:off x="2264787" y="1647519"/>
            <a:ext cx="491588" cy="397545"/>
          </a:xfrm>
          <a:prstGeom prst="rect">
            <a:avLst/>
          </a:prstGeom>
          <a:noFill/>
          <a:ln w="12700">
            <a:noFill/>
            <a:miter lim="800000"/>
            <a:headEnd/>
            <a:tailEnd/>
          </a:ln>
          <a:effectLst/>
        </p:spPr>
        <p:txBody>
          <a:bodyPr wrap="square" lIns="90488" tIns="44450" rIns="90488" bIns="44450">
            <a:spAutoFit/>
          </a:bodyPr>
          <a:lstStyle/>
          <a:p>
            <a:pPr algn="ctr"/>
            <a:r>
              <a:rPr lang="en-US" sz="2000" i="1" dirty="0" err="1">
                <a:solidFill>
                  <a:srgbClr val="000000"/>
                </a:solidFill>
                <a:latin typeface="Symbol" pitchFamily="2" charset="2"/>
              </a:rPr>
              <a:t>n</a:t>
            </a:r>
            <a:r>
              <a:rPr lang="en-US" sz="2000" i="1" baseline="-25000" dirty="0" err="1">
                <a:solidFill>
                  <a:srgbClr val="000000"/>
                </a:solidFill>
                <a:latin typeface="Symbol" pitchFamily="2" charset="2"/>
              </a:rPr>
              <a:t>t</a:t>
            </a:r>
            <a:endParaRPr lang="en-US" sz="2000" i="1" dirty="0">
              <a:solidFill>
                <a:srgbClr val="000000"/>
              </a:solidFill>
              <a:latin typeface="Symbol" pitchFamily="2" charset="2"/>
            </a:endParaRPr>
          </a:p>
        </p:txBody>
      </p:sp>
      <p:sp>
        <p:nvSpPr>
          <p:cNvPr id="59" name="Rectangle 26">
            <a:extLst>
              <a:ext uri="{FF2B5EF4-FFF2-40B4-BE49-F238E27FC236}">
                <a16:creationId xmlns:a16="http://schemas.microsoft.com/office/drawing/2014/main" id="{C35D9C80-1E49-CE4D-9183-AD156049DFF5}"/>
              </a:ext>
            </a:extLst>
          </p:cNvPr>
          <p:cNvSpPr>
            <a:spLocks noChangeArrowheads="1"/>
          </p:cNvSpPr>
          <p:nvPr/>
        </p:nvSpPr>
        <p:spPr bwMode="auto">
          <a:xfrm>
            <a:off x="3377639" y="796282"/>
            <a:ext cx="491588" cy="397545"/>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00"/>
                </a:solidFill>
                <a:latin typeface="Symbol" pitchFamily="2" charset="2"/>
              </a:rPr>
              <a:t>p</a:t>
            </a:r>
          </a:p>
        </p:txBody>
      </p:sp>
      <p:sp>
        <p:nvSpPr>
          <p:cNvPr id="60" name="Rectangle 26">
            <a:extLst>
              <a:ext uri="{FF2B5EF4-FFF2-40B4-BE49-F238E27FC236}">
                <a16:creationId xmlns:a16="http://schemas.microsoft.com/office/drawing/2014/main" id="{EAD236A1-7578-6343-B1C3-64DA29901936}"/>
              </a:ext>
            </a:extLst>
          </p:cNvPr>
          <p:cNvSpPr>
            <a:spLocks noChangeArrowheads="1"/>
          </p:cNvSpPr>
          <p:nvPr/>
        </p:nvSpPr>
        <p:spPr bwMode="auto">
          <a:xfrm>
            <a:off x="3326532" y="1700655"/>
            <a:ext cx="491588" cy="397545"/>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00"/>
                </a:solidFill>
                <a:latin typeface="Symbol" pitchFamily="2" charset="2"/>
              </a:rPr>
              <a:t>p</a:t>
            </a:r>
            <a:r>
              <a:rPr lang="en-US" sz="2000" i="1" baseline="30000" dirty="0">
                <a:solidFill>
                  <a:srgbClr val="000000"/>
                </a:solidFill>
                <a:latin typeface="Symbol" pitchFamily="2" charset="2"/>
              </a:rPr>
              <a:t>0</a:t>
            </a:r>
            <a:endParaRPr lang="en-US" sz="2000" i="1" dirty="0">
              <a:solidFill>
                <a:srgbClr val="000000"/>
              </a:solidFill>
              <a:latin typeface="Symbol" pitchFamily="2" charset="2"/>
            </a:endParaRPr>
          </a:p>
        </p:txBody>
      </p:sp>
      <p:sp>
        <p:nvSpPr>
          <p:cNvPr id="65" name="TextBox 64">
            <a:extLst>
              <a:ext uri="{FF2B5EF4-FFF2-40B4-BE49-F238E27FC236}">
                <a16:creationId xmlns:a16="http://schemas.microsoft.com/office/drawing/2014/main" id="{9F280DB6-0AEF-C540-9E2C-FE6FAE7B8233}"/>
              </a:ext>
            </a:extLst>
          </p:cNvPr>
          <p:cNvSpPr txBox="1"/>
          <p:nvPr/>
        </p:nvSpPr>
        <p:spPr>
          <a:xfrm>
            <a:off x="3343531" y="4878558"/>
            <a:ext cx="5079372" cy="1477328"/>
          </a:xfrm>
          <a:prstGeom prst="rect">
            <a:avLst/>
          </a:prstGeom>
          <a:noFill/>
        </p:spPr>
        <p:txBody>
          <a:bodyPr wrap="square" rtlCol="0">
            <a:spAutoFit/>
          </a:bodyPr>
          <a:lstStyle/>
          <a:p>
            <a:pPr algn="ctr"/>
            <a:r>
              <a:rPr lang="en-US" sz="1800" dirty="0"/>
              <a:t>Isospin breaking corrections are currently not under control at a level that makes tau data competitive</a:t>
            </a:r>
          </a:p>
          <a:p>
            <a:pPr algn="ctr"/>
            <a:endParaRPr lang="en-US" sz="1800" dirty="0"/>
          </a:p>
          <a:p>
            <a:pPr algn="ctr"/>
            <a:r>
              <a:rPr lang="en-US" sz="1800" dirty="0"/>
              <a:t>There are ideas for using lattice to constrain the isospin breaking effects that are promising</a:t>
            </a:r>
          </a:p>
        </p:txBody>
      </p:sp>
      <p:pic>
        <p:nvPicPr>
          <p:cNvPr id="63" name="Picture 62">
            <a:extLst>
              <a:ext uri="{FF2B5EF4-FFF2-40B4-BE49-F238E27FC236}">
                <a16:creationId xmlns:a16="http://schemas.microsoft.com/office/drawing/2014/main" id="{14E1918E-99C6-424F-AEFC-DCC7C3F5FD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6436" y="2198762"/>
            <a:ext cx="2765488" cy="2650260"/>
          </a:xfrm>
          <a:prstGeom prst="rect">
            <a:avLst/>
          </a:prstGeom>
        </p:spPr>
      </p:pic>
      <p:grpSp>
        <p:nvGrpSpPr>
          <p:cNvPr id="68" name="Group 67">
            <a:extLst>
              <a:ext uri="{FF2B5EF4-FFF2-40B4-BE49-F238E27FC236}">
                <a16:creationId xmlns:a16="http://schemas.microsoft.com/office/drawing/2014/main" id="{BEB21EAF-8E4B-6949-B2E0-D16431E0A676}"/>
              </a:ext>
            </a:extLst>
          </p:cNvPr>
          <p:cNvGrpSpPr/>
          <p:nvPr/>
        </p:nvGrpSpPr>
        <p:grpSpPr>
          <a:xfrm>
            <a:off x="182517" y="4446092"/>
            <a:ext cx="2679368" cy="1843640"/>
            <a:chOff x="182517" y="4446092"/>
            <a:chExt cx="2679368" cy="1843640"/>
          </a:xfrm>
        </p:grpSpPr>
        <p:pic>
          <p:nvPicPr>
            <p:cNvPr id="8196" name="Picture 4">
              <a:extLst>
                <a:ext uri="{FF2B5EF4-FFF2-40B4-BE49-F238E27FC236}">
                  <a16:creationId xmlns:a16="http://schemas.microsoft.com/office/drawing/2014/main" id="{88406354-6B9B-A848-A1BB-BFD41DBCBFF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517" y="4786309"/>
              <a:ext cx="2679368" cy="1503423"/>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7396282D-F714-7B4C-A52A-A662A8DD11F8}"/>
                </a:ext>
              </a:extLst>
            </p:cNvPr>
            <p:cNvSpPr txBox="1"/>
            <p:nvPr/>
          </p:nvSpPr>
          <p:spPr>
            <a:xfrm>
              <a:off x="993520" y="4446092"/>
              <a:ext cx="1580240" cy="369332"/>
            </a:xfrm>
            <a:prstGeom prst="rect">
              <a:avLst/>
            </a:prstGeom>
            <a:noFill/>
          </p:spPr>
          <p:txBody>
            <a:bodyPr wrap="square" rtlCol="0">
              <a:spAutoFit/>
            </a:bodyPr>
            <a:lstStyle/>
            <a:p>
              <a:pPr algn="ctr"/>
              <a:r>
                <a:rPr lang="en-US" sz="1800" dirty="0"/>
                <a:t>@ Belle-II</a:t>
              </a: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BED4A568-DC63-4F4C-9E9C-7B076F0F0ACC}"/>
                    </a:ext>
                  </a:extLst>
                </p:cNvPr>
                <p:cNvSpPr txBox="1"/>
                <p:nvPr/>
              </p:nvSpPr>
              <p:spPr>
                <a:xfrm>
                  <a:off x="182517" y="4470715"/>
                  <a:ext cx="11067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𝑒</m:t>
                            </m:r>
                          </m:e>
                          <m:sup>
                            <m:r>
                              <a:rPr lang="en-US" sz="1800" b="0" i="1" smtClean="0">
                                <a:latin typeface="Cambria Math" panose="02040503050406030204" pitchFamily="18" charset="0"/>
                                <a:ea typeface="Cambria Math" panose="02040503050406030204" pitchFamily="18" charset="0"/>
                              </a:rPr>
                              <m:t>+</m:t>
                            </m:r>
                          </m:sup>
                        </m:sSup>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𝑒</m:t>
                            </m:r>
                          </m:e>
                          <m:sup>
                            <m:r>
                              <a:rPr lang="en-US" sz="1800" b="0" i="1" smtClean="0">
                                <a:latin typeface="Cambria Math" panose="02040503050406030204" pitchFamily="18" charset="0"/>
                                <a:ea typeface="Cambria Math" panose="02040503050406030204" pitchFamily="18" charset="0"/>
                              </a:rPr>
                              <m:t>−</m:t>
                            </m:r>
                          </m:sup>
                        </m:sSup>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𝜏𝜏</m:t>
                        </m:r>
                      </m:oMath>
                    </m:oMathPara>
                  </a14:m>
                  <a:endParaRPr lang="en-US" sz="1800" dirty="0"/>
                </a:p>
              </p:txBody>
            </p:sp>
          </mc:Choice>
          <mc:Fallback xmlns="">
            <p:sp>
              <p:nvSpPr>
                <p:cNvPr id="69" name="TextBox 68">
                  <a:extLst>
                    <a:ext uri="{FF2B5EF4-FFF2-40B4-BE49-F238E27FC236}">
                      <a16:creationId xmlns:a16="http://schemas.microsoft.com/office/drawing/2014/main" id="{BED4A568-DC63-4F4C-9E9C-7B076F0F0ACC}"/>
                    </a:ext>
                  </a:extLst>
                </p:cNvPr>
                <p:cNvSpPr txBox="1">
                  <a:spLocks noRot="1" noChangeAspect="1" noMove="1" noResize="1" noEditPoints="1" noAdjustHandles="1" noChangeArrowheads="1" noChangeShapeType="1" noTextEdit="1"/>
                </p:cNvSpPr>
                <p:nvPr/>
              </p:nvSpPr>
              <p:spPr>
                <a:xfrm>
                  <a:off x="182517" y="4470715"/>
                  <a:ext cx="1106777" cy="276999"/>
                </a:xfrm>
                <a:prstGeom prst="rect">
                  <a:avLst/>
                </a:prstGeom>
                <a:blipFill>
                  <a:blip r:embed="rId5"/>
                  <a:stretch>
                    <a:fillRect l="-2273" r="-1136"/>
                  </a:stretch>
                </a:blipFill>
              </p:spPr>
              <p:txBody>
                <a:bodyPr/>
                <a:lstStyle/>
                <a:p>
                  <a:r>
                    <a:rPr lang="en-US">
                      <a:noFill/>
                    </a:rPr>
                    <a:t> </a:t>
                  </a:r>
                </a:p>
              </p:txBody>
            </p:sp>
          </mc:Fallback>
        </mc:AlternateContent>
      </p:grpSp>
      <p:grpSp>
        <p:nvGrpSpPr>
          <p:cNvPr id="66" name="Group 65">
            <a:extLst>
              <a:ext uri="{FF2B5EF4-FFF2-40B4-BE49-F238E27FC236}">
                <a16:creationId xmlns:a16="http://schemas.microsoft.com/office/drawing/2014/main" id="{8E7B6B2E-65AE-1C49-9919-E9D3B33102E6}"/>
              </a:ext>
            </a:extLst>
          </p:cNvPr>
          <p:cNvGrpSpPr/>
          <p:nvPr/>
        </p:nvGrpSpPr>
        <p:grpSpPr>
          <a:xfrm>
            <a:off x="433391" y="2192034"/>
            <a:ext cx="2250783" cy="2234760"/>
            <a:chOff x="433391" y="2192034"/>
            <a:chExt cx="2250783" cy="2234760"/>
          </a:xfrm>
        </p:grpSpPr>
        <p:pic>
          <p:nvPicPr>
            <p:cNvPr id="8194" name="Picture 2">
              <a:extLst>
                <a:ext uri="{FF2B5EF4-FFF2-40B4-BE49-F238E27FC236}">
                  <a16:creationId xmlns:a16="http://schemas.microsoft.com/office/drawing/2014/main" id="{7F0D42B4-7D89-674B-9206-94263A8E143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35662" y="2472987"/>
              <a:ext cx="2248512" cy="19538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510D4BF0-72FD-004C-B5DF-A76D7D4C4EA6}"/>
                    </a:ext>
                  </a:extLst>
                </p:cNvPr>
                <p:cNvSpPr txBox="1"/>
                <p:nvPr/>
              </p:nvSpPr>
              <p:spPr>
                <a:xfrm>
                  <a:off x="433391" y="2220662"/>
                  <a:ext cx="7335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𝑍</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𝜏𝜏</m:t>
                        </m:r>
                      </m:oMath>
                    </m:oMathPara>
                  </a14:m>
                  <a:endParaRPr lang="en-US" sz="1800" dirty="0"/>
                </a:p>
              </p:txBody>
            </p:sp>
          </mc:Choice>
          <mc:Fallback xmlns="">
            <p:sp>
              <p:nvSpPr>
                <p:cNvPr id="64" name="TextBox 63">
                  <a:extLst>
                    <a:ext uri="{FF2B5EF4-FFF2-40B4-BE49-F238E27FC236}">
                      <a16:creationId xmlns:a16="http://schemas.microsoft.com/office/drawing/2014/main" id="{510D4BF0-72FD-004C-B5DF-A76D7D4C4EA6}"/>
                    </a:ext>
                  </a:extLst>
                </p:cNvPr>
                <p:cNvSpPr txBox="1">
                  <a:spLocks noRot="1" noChangeAspect="1" noMove="1" noResize="1" noEditPoints="1" noAdjustHandles="1" noChangeArrowheads="1" noChangeShapeType="1" noTextEdit="1"/>
                </p:cNvSpPr>
                <p:nvPr/>
              </p:nvSpPr>
              <p:spPr>
                <a:xfrm>
                  <a:off x="433391" y="2220662"/>
                  <a:ext cx="733534" cy="276999"/>
                </a:xfrm>
                <a:prstGeom prst="rect">
                  <a:avLst/>
                </a:prstGeom>
                <a:blipFill>
                  <a:blip r:embed="rId7"/>
                  <a:stretch>
                    <a:fillRect l="-6897" r="-3448" b="-8696"/>
                  </a:stretch>
                </a:blipFill>
              </p:spPr>
              <p:txBody>
                <a:bodyPr/>
                <a:lstStyle/>
                <a:p>
                  <a:r>
                    <a:rPr lang="en-US">
                      <a:noFill/>
                    </a:rPr>
                    <a:t> </a:t>
                  </a:r>
                </a:p>
              </p:txBody>
            </p:sp>
          </mc:Fallback>
        </mc:AlternateContent>
        <p:sp>
          <p:nvSpPr>
            <p:cNvPr id="70" name="TextBox 69">
              <a:extLst>
                <a:ext uri="{FF2B5EF4-FFF2-40B4-BE49-F238E27FC236}">
                  <a16:creationId xmlns:a16="http://schemas.microsoft.com/office/drawing/2014/main" id="{D0B248E1-6E94-7C45-A52C-6DFFCA760470}"/>
                </a:ext>
              </a:extLst>
            </p:cNvPr>
            <p:cNvSpPr txBox="1"/>
            <p:nvPr/>
          </p:nvSpPr>
          <p:spPr>
            <a:xfrm>
              <a:off x="830691" y="2192034"/>
              <a:ext cx="1580240" cy="369332"/>
            </a:xfrm>
            <a:prstGeom prst="rect">
              <a:avLst/>
            </a:prstGeom>
            <a:noFill/>
          </p:spPr>
          <p:txBody>
            <a:bodyPr wrap="square" rtlCol="0">
              <a:spAutoFit/>
            </a:bodyPr>
            <a:lstStyle/>
            <a:p>
              <a:pPr algn="ctr"/>
              <a:r>
                <a:rPr lang="en-US" sz="1800" dirty="0"/>
                <a:t>@ ALEPH</a:t>
              </a:r>
            </a:p>
          </p:txBody>
        </p:sp>
      </p:grpSp>
      <p:grpSp>
        <p:nvGrpSpPr>
          <p:cNvPr id="73" name="Group 72">
            <a:extLst>
              <a:ext uri="{FF2B5EF4-FFF2-40B4-BE49-F238E27FC236}">
                <a16:creationId xmlns:a16="http://schemas.microsoft.com/office/drawing/2014/main" id="{831657E4-27CC-0E43-ACAC-497A24AA7B5E}"/>
              </a:ext>
            </a:extLst>
          </p:cNvPr>
          <p:cNvGrpSpPr/>
          <p:nvPr/>
        </p:nvGrpSpPr>
        <p:grpSpPr>
          <a:xfrm>
            <a:off x="5681924" y="1700655"/>
            <a:ext cx="3216875" cy="3177055"/>
            <a:chOff x="5681924" y="1700655"/>
            <a:chExt cx="3216875" cy="3177055"/>
          </a:xfrm>
        </p:grpSpPr>
        <p:pic>
          <p:nvPicPr>
            <p:cNvPr id="62" name="Picture 61">
              <a:extLst>
                <a:ext uri="{FF2B5EF4-FFF2-40B4-BE49-F238E27FC236}">
                  <a16:creationId xmlns:a16="http://schemas.microsoft.com/office/drawing/2014/main" id="{DE3BF527-487A-614C-8AA5-E06DDE89607F}"/>
                </a:ext>
              </a:extLst>
            </p:cNvPr>
            <p:cNvPicPr>
              <a:picLocks noChangeAspect="1"/>
            </p:cNvPicPr>
            <p:nvPr/>
          </p:nvPicPr>
          <p:blipFill>
            <a:blip r:embed="rId8"/>
            <a:stretch>
              <a:fillRect/>
            </a:stretch>
          </p:blipFill>
          <p:spPr>
            <a:xfrm>
              <a:off x="5681924" y="2258255"/>
              <a:ext cx="3216875" cy="2619455"/>
            </a:xfrm>
            <a:prstGeom prst="rect">
              <a:avLst/>
            </a:prstGeom>
          </p:spPr>
        </p:pic>
        <p:cxnSp>
          <p:nvCxnSpPr>
            <p:cNvPr id="72" name="Straight Arrow Connector 71">
              <a:extLst>
                <a:ext uri="{FF2B5EF4-FFF2-40B4-BE49-F238E27FC236}">
                  <a16:creationId xmlns:a16="http://schemas.microsoft.com/office/drawing/2014/main" id="{2307FFEB-4A97-1F45-886A-B7E1C0CB0901}"/>
                </a:ext>
              </a:extLst>
            </p:cNvPr>
            <p:cNvCxnSpPr/>
            <p:nvPr/>
          </p:nvCxnSpPr>
          <p:spPr>
            <a:xfrm flipH="1">
              <a:off x="7963382" y="1700655"/>
              <a:ext cx="243069" cy="557600"/>
            </a:xfrm>
            <a:prstGeom prst="straightConnector1">
              <a:avLst/>
            </a:prstGeom>
            <a:ln w="38100">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7719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dissolve">
                                      <p:cBhvr>
                                        <p:cTn id="11" dur="500"/>
                                        <p:tgtEl>
                                          <p:spTgt spid="6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dissolve">
                                      <p:cBhvr>
                                        <p:cTn id="15" dur="50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500"/>
                                        <p:tgtEl>
                                          <p:spTgt spid="7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dissolve">
                                      <p:cBhvr>
                                        <p:cTn id="2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0F9ECD-63AD-E245-BCB2-8BD07C41959E}"/>
              </a:ext>
            </a:extLst>
          </p:cNvPr>
          <p:cNvSpPr>
            <a:spLocks noGrp="1"/>
          </p:cNvSpPr>
          <p:nvPr>
            <p:ph type="title"/>
          </p:nvPr>
        </p:nvSpPr>
        <p:spPr>
          <a:xfrm>
            <a:off x="228600" y="251752"/>
            <a:ext cx="8686800" cy="427877"/>
          </a:xfrm>
          <a:prstGeom prst="rect">
            <a:avLst/>
          </a:prstGeom>
        </p:spPr>
        <p:txBody>
          <a:bodyPr/>
          <a:lstStyle/>
          <a:p>
            <a:r>
              <a:rPr lang="en-US" dirty="0"/>
              <a:t>The muon’s g-factor</a:t>
            </a:r>
          </a:p>
        </p:txBody>
      </p:sp>
      <p:sp>
        <p:nvSpPr>
          <p:cNvPr id="4" name="Date Placeholder 3">
            <a:extLst>
              <a:ext uri="{FF2B5EF4-FFF2-40B4-BE49-F238E27FC236}">
                <a16:creationId xmlns:a16="http://schemas.microsoft.com/office/drawing/2014/main" id="{309EE92E-55C6-3B45-AA2F-E05451B0617A}"/>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55F11DBC-B493-E54E-9896-95F2F8CE6F13}"/>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379452D7-BBE4-1E41-84A1-B88C5003F982}"/>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5</a:t>
            </a:fld>
            <a:endParaRPr lang="en-US" dirty="0"/>
          </a:p>
        </p:txBody>
      </p:sp>
      <p:sp>
        <p:nvSpPr>
          <p:cNvPr id="7" name="TextBox 6">
            <a:extLst>
              <a:ext uri="{FF2B5EF4-FFF2-40B4-BE49-F238E27FC236}">
                <a16:creationId xmlns:a16="http://schemas.microsoft.com/office/drawing/2014/main" id="{1DE23643-FD10-834A-8979-06902BD5ADDD}"/>
              </a:ext>
            </a:extLst>
          </p:cNvPr>
          <p:cNvSpPr txBox="1"/>
          <p:nvPr/>
        </p:nvSpPr>
        <p:spPr>
          <a:xfrm>
            <a:off x="484501" y="762000"/>
            <a:ext cx="2380588" cy="584775"/>
          </a:xfrm>
          <a:prstGeom prst="rect">
            <a:avLst/>
          </a:prstGeom>
          <a:noFill/>
        </p:spPr>
        <p:txBody>
          <a:bodyPr wrap="none" rtlCol="0">
            <a:spAutoFit/>
          </a:bodyPr>
          <a:lstStyle/>
          <a:p>
            <a:r>
              <a:rPr lang="en-US" sz="3200" dirty="0">
                <a:solidFill>
                  <a:srgbClr val="000000"/>
                </a:solidFill>
              </a:rPr>
              <a:t>g</a:t>
            </a:r>
            <a:r>
              <a:rPr lang="en-US" sz="3200" i="1" baseline="-25000" dirty="0">
                <a:solidFill>
                  <a:srgbClr val="000000"/>
                </a:solidFill>
                <a:latin typeface="Symbol" pitchFamily="2" charset="2"/>
              </a:rPr>
              <a:t>m</a:t>
            </a:r>
            <a:r>
              <a:rPr lang="en-US" sz="3200" dirty="0">
                <a:solidFill>
                  <a:srgbClr val="000000"/>
                </a:solidFill>
              </a:rPr>
              <a:t>(predicted)</a:t>
            </a:r>
          </a:p>
        </p:txBody>
      </p:sp>
      <p:sp>
        <p:nvSpPr>
          <p:cNvPr id="8" name="TextBox 7">
            <a:extLst>
              <a:ext uri="{FF2B5EF4-FFF2-40B4-BE49-F238E27FC236}">
                <a16:creationId xmlns:a16="http://schemas.microsoft.com/office/drawing/2014/main" id="{99F83670-E8B4-D24C-A3AC-EE1CE1D51BEF}"/>
              </a:ext>
            </a:extLst>
          </p:cNvPr>
          <p:cNvSpPr txBox="1"/>
          <p:nvPr/>
        </p:nvSpPr>
        <p:spPr>
          <a:xfrm>
            <a:off x="2828387" y="786338"/>
            <a:ext cx="1212191" cy="584775"/>
          </a:xfrm>
          <a:prstGeom prst="rect">
            <a:avLst/>
          </a:prstGeom>
          <a:noFill/>
        </p:spPr>
        <p:txBody>
          <a:bodyPr wrap="none" rtlCol="0">
            <a:spAutoFit/>
          </a:bodyPr>
          <a:lstStyle/>
          <a:p>
            <a:r>
              <a:rPr lang="en-US" sz="3200" dirty="0">
                <a:solidFill>
                  <a:srgbClr val="000000"/>
                </a:solidFill>
              </a:rPr>
              <a:t>= 2.00</a:t>
            </a:r>
          </a:p>
        </p:txBody>
      </p:sp>
      <p:grpSp>
        <p:nvGrpSpPr>
          <p:cNvPr id="49" name="Group 48">
            <a:extLst>
              <a:ext uri="{FF2B5EF4-FFF2-40B4-BE49-F238E27FC236}">
                <a16:creationId xmlns:a16="http://schemas.microsoft.com/office/drawing/2014/main" id="{0DB2ACEA-F2D6-184F-BD69-6422CF4079CE}"/>
              </a:ext>
            </a:extLst>
          </p:cNvPr>
          <p:cNvGrpSpPr/>
          <p:nvPr/>
        </p:nvGrpSpPr>
        <p:grpSpPr>
          <a:xfrm>
            <a:off x="3854575" y="648477"/>
            <a:ext cx="1018227" cy="722636"/>
            <a:chOff x="3854575" y="648477"/>
            <a:chExt cx="1018227" cy="722636"/>
          </a:xfrm>
        </p:grpSpPr>
        <p:sp>
          <p:nvSpPr>
            <p:cNvPr id="19" name="TextBox 18">
              <a:extLst>
                <a:ext uri="{FF2B5EF4-FFF2-40B4-BE49-F238E27FC236}">
                  <a16:creationId xmlns:a16="http://schemas.microsoft.com/office/drawing/2014/main" id="{DDCF1B47-A94A-AE41-A89E-84B2D3A26747}"/>
                </a:ext>
              </a:extLst>
            </p:cNvPr>
            <p:cNvSpPr txBox="1"/>
            <p:nvPr/>
          </p:nvSpPr>
          <p:spPr>
            <a:xfrm>
              <a:off x="3854575" y="786338"/>
              <a:ext cx="1018227" cy="584775"/>
            </a:xfrm>
            <a:prstGeom prst="rect">
              <a:avLst/>
            </a:prstGeom>
            <a:noFill/>
          </p:spPr>
          <p:txBody>
            <a:bodyPr wrap="none" rtlCol="0">
              <a:spAutoFit/>
            </a:bodyPr>
            <a:lstStyle/>
            <a:p>
              <a:r>
                <a:rPr lang="en-US" sz="3200" dirty="0">
                  <a:solidFill>
                    <a:srgbClr val="FF0000"/>
                  </a:solidFill>
                </a:rPr>
                <a:t>2331</a:t>
              </a:r>
            </a:p>
          </p:txBody>
        </p:sp>
        <p:sp>
          <p:nvSpPr>
            <p:cNvPr id="30" name="TextBox 29">
              <a:extLst>
                <a:ext uri="{FF2B5EF4-FFF2-40B4-BE49-F238E27FC236}">
                  <a16:creationId xmlns:a16="http://schemas.microsoft.com/office/drawing/2014/main" id="{46D716AE-E5D3-6541-BA82-E5337C93C979}"/>
                </a:ext>
              </a:extLst>
            </p:cNvPr>
            <p:cNvSpPr txBox="1"/>
            <p:nvPr/>
          </p:nvSpPr>
          <p:spPr>
            <a:xfrm>
              <a:off x="4043988" y="648477"/>
              <a:ext cx="555129" cy="317813"/>
            </a:xfrm>
            <a:prstGeom prst="rect">
              <a:avLst/>
            </a:prstGeom>
            <a:noFill/>
          </p:spPr>
          <p:txBody>
            <a:bodyPr wrap="square" rtlCol="0">
              <a:spAutoFit/>
            </a:bodyPr>
            <a:lstStyle/>
            <a:p>
              <a:pPr algn="ctr"/>
              <a:r>
                <a:rPr lang="en-US" sz="1400" dirty="0">
                  <a:solidFill>
                    <a:srgbClr val="FF0000"/>
                  </a:solidFill>
                </a:rPr>
                <a:t>QED</a:t>
              </a:r>
            </a:p>
          </p:txBody>
        </p:sp>
      </p:grpSp>
      <p:grpSp>
        <p:nvGrpSpPr>
          <p:cNvPr id="54" name="Group 53">
            <a:extLst>
              <a:ext uri="{FF2B5EF4-FFF2-40B4-BE49-F238E27FC236}">
                <a16:creationId xmlns:a16="http://schemas.microsoft.com/office/drawing/2014/main" id="{4EA053D8-0753-A845-8E40-3666012E0417}"/>
              </a:ext>
            </a:extLst>
          </p:cNvPr>
          <p:cNvGrpSpPr/>
          <p:nvPr/>
        </p:nvGrpSpPr>
        <p:grpSpPr>
          <a:xfrm>
            <a:off x="4675143" y="645620"/>
            <a:ext cx="626165" cy="725493"/>
            <a:chOff x="4675143" y="645620"/>
            <a:chExt cx="626165" cy="725493"/>
          </a:xfrm>
        </p:grpSpPr>
        <p:sp>
          <p:nvSpPr>
            <p:cNvPr id="31" name="TextBox 30">
              <a:extLst>
                <a:ext uri="{FF2B5EF4-FFF2-40B4-BE49-F238E27FC236}">
                  <a16:creationId xmlns:a16="http://schemas.microsoft.com/office/drawing/2014/main" id="{06B87250-4980-B142-8C26-11DDEB415715}"/>
                </a:ext>
              </a:extLst>
            </p:cNvPr>
            <p:cNvSpPr txBox="1"/>
            <p:nvPr/>
          </p:nvSpPr>
          <p:spPr>
            <a:xfrm>
              <a:off x="4699861" y="786338"/>
              <a:ext cx="601447" cy="584775"/>
            </a:xfrm>
            <a:prstGeom prst="rect">
              <a:avLst/>
            </a:prstGeom>
            <a:noFill/>
          </p:spPr>
          <p:txBody>
            <a:bodyPr wrap="none" rtlCol="0">
              <a:spAutoFit/>
            </a:bodyPr>
            <a:lstStyle/>
            <a:p>
              <a:r>
                <a:rPr lang="en-US" sz="3200" dirty="0">
                  <a:solidFill>
                    <a:srgbClr val="00B050"/>
                  </a:solidFill>
                </a:rPr>
                <a:t>83</a:t>
              </a:r>
            </a:p>
          </p:txBody>
        </p:sp>
        <p:sp>
          <p:nvSpPr>
            <p:cNvPr id="32" name="TextBox 31">
              <a:extLst>
                <a:ext uri="{FF2B5EF4-FFF2-40B4-BE49-F238E27FC236}">
                  <a16:creationId xmlns:a16="http://schemas.microsoft.com/office/drawing/2014/main" id="{4214450A-F194-974C-A931-DCF2ABB35125}"/>
                </a:ext>
              </a:extLst>
            </p:cNvPr>
            <p:cNvSpPr txBox="1"/>
            <p:nvPr/>
          </p:nvSpPr>
          <p:spPr>
            <a:xfrm>
              <a:off x="4675143" y="645620"/>
              <a:ext cx="600765" cy="307777"/>
            </a:xfrm>
            <a:prstGeom prst="rect">
              <a:avLst/>
            </a:prstGeom>
            <a:noFill/>
          </p:spPr>
          <p:txBody>
            <a:bodyPr wrap="square" rtlCol="0">
              <a:spAutoFit/>
            </a:bodyPr>
            <a:lstStyle/>
            <a:p>
              <a:pPr algn="ctr"/>
              <a:r>
                <a:rPr lang="en-US" sz="1400" dirty="0">
                  <a:solidFill>
                    <a:srgbClr val="00B050"/>
                  </a:solidFill>
                </a:rPr>
                <a:t>QCD</a:t>
              </a:r>
            </a:p>
          </p:txBody>
        </p:sp>
      </p:grpSp>
      <p:grpSp>
        <p:nvGrpSpPr>
          <p:cNvPr id="57" name="Group 56">
            <a:extLst>
              <a:ext uri="{FF2B5EF4-FFF2-40B4-BE49-F238E27FC236}">
                <a16:creationId xmlns:a16="http://schemas.microsoft.com/office/drawing/2014/main" id="{C4E6A900-9A5A-3547-93A6-E0CA1E03A8ED}"/>
              </a:ext>
            </a:extLst>
          </p:cNvPr>
          <p:cNvGrpSpPr/>
          <p:nvPr/>
        </p:nvGrpSpPr>
        <p:grpSpPr>
          <a:xfrm>
            <a:off x="5126469" y="643932"/>
            <a:ext cx="809837" cy="735923"/>
            <a:chOff x="5139532" y="643932"/>
            <a:chExt cx="809837" cy="735923"/>
          </a:xfrm>
        </p:grpSpPr>
        <p:sp>
          <p:nvSpPr>
            <p:cNvPr id="42" name="TextBox 41">
              <a:extLst>
                <a:ext uri="{FF2B5EF4-FFF2-40B4-BE49-F238E27FC236}">
                  <a16:creationId xmlns:a16="http://schemas.microsoft.com/office/drawing/2014/main" id="{10791A1D-6BF3-3141-B120-AC62B9F41FFB}"/>
                </a:ext>
              </a:extLst>
            </p:cNvPr>
            <p:cNvSpPr txBox="1"/>
            <p:nvPr/>
          </p:nvSpPr>
          <p:spPr>
            <a:xfrm>
              <a:off x="5139532" y="795080"/>
              <a:ext cx="809837" cy="584775"/>
            </a:xfrm>
            <a:prstGeom prst="rect">
              <a:avLst/>
            </a:prstGeom>
            <a:noFill/>
          </p:spPr>
          <p:txBody>
            <a:bodyPr wrap="none" rtlCol="0">
              <a:spAutoFit/>
            </a:bodyPr>
            <a:lstStyle/>
            <a:p>
              <a:r>
                <a:rPr lang="en-US" sz="3200" dirty="0">
                  <a:solidFill>
                    <a:srgbClr val="0070C0"/>
                  </a:solidFill>
                </a:rPr>
                <a:t>622</a:t>
              </a:r>
            </a:p>
          </p:txBody>
        </p:sp>
        <p:sp>
          <p:nvSpPr>
            <p:cNvPr id="43" name="TextBox 42">
              <a:extLst>
                <a:ext uri="{FF2B5EF4-FFF2-40B4-BE49-F238E27FC236}">
                  <a16:creationId xmlns:a16="http://schemas.microsoft.com/office/drawing/2014/main" id="{326D8B36-14BD-4542-ACD2-BDBFF4D28E9E}"/>
                </a:ext>
              </a:extLst>
            </p:cNvPr>
            <p:cNvSpPr txBox="1"/>
            <p:nvPr/>
          </p:nvSpPr>
          <p:spPr>
            <a:xfrm>
              <a:off x="5248459" y="643932"/>
              <a:ext cx="600765" cy="307777"/>
            </a:xfrm>
            <a:prstGeom prst="rect">
              <a:avLst/>
            </a:prstGeom>
            <a:noFill/>
          </p:spPr>
          <p:txBody>
            <a:bodyPr wrap="square" rtlCol="0">
              <a:spAutoFit/>
            </a:bodyPr>
            <a:lstStyle/>
            <a:p>
              <a:pPr algn="ctr"/>
              <a:r>
                <a:rPr lang="en-US" sz="1400" dirty="0">
                  <a:solidFill>
                    <a:srgbClr val="0070C0"/>
                  </a:solidFill>
                </a:rPr>
                <a:t>EW</a:t>
              </a:r>
            </a:p>
          </p:txBody>
        </p:sp>
      </p:grpSp>
      <p:sp>
        <p:nvSpPr>
          <p:cNvPr id="59" name="TextBox 58">
            <a:extLst>
              <a:ext uri="{FF2B5EF4-FFF2-40B4-BE49-F238E27FC236}">
                <a16:creationId xmlns:a16="http://schemas.microsoft.com/office/drawing/2014/main" id="{9C14D499-1D38-1846-987C-10A3004F3DC0}"/>
              </a:ext>
            </a:extLst>
          </p:cNvPr>
          <p:cNvSpPr txBox="1"/>
          <p:nvPr/>
        </p:nvSpPr>
        <p:spPr>
          <a:xfrm>
            <a:off x="484501" y="1502068"/>
            <a:ext cx="2449132" cy="584775"/>
          </a:xfrm>
          <a:prstGeom prst="rect">
            <a:avLst/>
          </a:prstGeom>
          <a:noFill/>
        </p:spPr>
        <p:txBody>
          <a:bodyPr wrap="none" rtlCol="0">
            <a:spAutoFit/>
          </a:bodyPr>
          <a:lstStyle/>
          <a:p>
            <a:r>
              <a:rPr lang="en-US" sz="3200" dirty="0">
                <a:solidFill>
                  <a:srgbClr val="000000"/>
                </a:solidFill>
              </a:rPr>
              <a:t>g</a:t>
            </a:r>
            <a:r>
              <a:rPr lang="en-US" sz="3200" i="1" baseline="-25000" dirty="0">
                <a:solidFill>
                  <a:srgbClr val="000000"/>
                </a:solidFill>
                <a:latin typeface="Symbol" pitchFamily="2" charset="2"/>
              </a:rPr>
              <a:t>m</a:t>
            </a:r>
            <a:r>
              <a:rPr lang="en-US" sz="3200" dirty="0">
                <a:solidFill>
                  <a:srgbClr val="000000"/>
                </a:solidFill>
              </a:rPr>
              <a:t>(measured)</a:t>
            </a:r>
          </a:p>
        </p:txBody>
      </p:sp>
      <p:sp>
        <p:nvSpPr>
          <p:cNvPr id="60" name="TextBox 59">
            <a:extLst>
              <a:ext uri="{FF2B5EF4-FFF2-40B4-BE49-F238E27FC236}">
                <a16:creationId xmlns:a16="http://schemas.microsoft.com/office/drawing/2014/main" id="{F43C650D-2EE4-4D40-B3CD-9AB018289CBB}"/>
              </a:ext>
            </a:extLst>
          </p:cNvPr>
          <p:cNvSpPr txBox="1"/>
          <p:nvPr/>
        </p:nvSpPr>
        <p:spPr>
          <a:xfrm>
            <a:off x="2851121" y="1513343"/>
            <a:ext cx="3087705" cy="584775"/>
          </a:xfrm>
          <a:prstGeom prst="rect">
            <a:avLst/>
          </a:prstGeom>
          <a:noFill/>
        </p:spPr>
        <p:txBody>
          <a:bodyPr wrap="none" rtlCol="0">
            <a:spAutoFit/>
          </a:bodyPr>
          <a:lstStyle/>
          <a:p>
            <a:r>
              <a:rPr lang="en-US" sz="3200" dirty="0">
                <a:solidFill>
                  <a:srgbClr val="000000"/>
                </a:solidFill>
              </a:rPr>
              <a:t>= 2.00233184182</a:t>
            </a:r>
          </a:p>
        </p:txBody>
      </p:sp>
      <p:grpSp>
        <p:nvGrpSpPr>
          <p:cNvPr id="2" name="Group 1">
            <a:extLst>
              <a:ext uri="{FF2B5EF4-FFF2-40B4-BE49-F238E27FC236}">
                <a16:creationId xmlns:a16="http://schemas.microsoft.com/office/drawing/2014/main" id="{B05481C2-409F-E844-9B17-EE9F1D99FB41}"/>
              </a:ext>
            </a:extLst>
          </p:cNvPr>
          <p:cNvGrpSpPr/>
          <p:nvPr/>
        </p:nvGrpSpPr>
        <p:grpSpPr>
          <a:xfrm>
            <a:off x="239496" y="2400105"/>
            <a:ext cx="8760290" cy="3766471"/>
            <a:chOff x="239496" y="2400105"/>
            <a:chExt cx="8760290" cy="3766471"/>
          </a:xfrm>
        </p:grpSpPr>
        <p:pic>
          <p:nvPicPr>
            <p:cNvPr id="62" name="Picture 2" descr="group">
              <a:extLst>
                <a:ext uri="{FF2B5EF4-FFF2-40B4-BE49-F238E27FC236}">
                  <a16:creationId xmlns:a16="http://schemas.microsoft.com/office/drawing/2014/main" id="{CA75B8E6-3B65-954F-94D5-0E0263F58B8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0976" y="2849686"/>
              <a:ext cx="4874822" cy="331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ExperimentsVsTime-BLR-v3">
              <a:extLst>
                <a:ext uri="{FF2B5EF4-FFF2-40B4-BE49-F238E27FC236}">
                  <a16:creationId xmlns:a16="http://schemas.microsoft.com/office/drawing/2014/main" id="{F48F5809-4526-2742-80F3-E99C107178E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10791" y="3865485"/>
              <a:ext cx="3588995" cy="21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a:extLst>
                <a:ext uri="{FF2B5EF4-FFF2-40B4-BE49-F238E27FC236}">
                  <a16:creationId xmlns:a16="http://schemas.microsoft.com/office/drawing/2014/main" id="{EA7D73D9-21AA-B144-9ADB-2A734EE135FD}"/>
                </a:ext>
              </a:extLst>
            </p:cNvPr>
            <p:cNvSpPr txBox="1"/>
            <p:nvPr/>
          </p:nvSpPr>
          <p:spPr>
            <a:xfrm>
              <a:off x="5642397" y="2440250"/>
              <a:ext cx="3352643" cy="1477328"/>
            </a:xfrm>
            <a:prstGeom prst="rect">
              <a:avLst/>
            </a:prstGeom>
            <a:noFill/>
          </p:spPr>
          <p:txBody>
            <a:bodyPr wrap="square" rtlCol="0">
              <a:spAutoFit/>
            </a:bodyPr>
            <a:lstStyle/>
            <a:p>
              <a:pPr algn="ctr"/>
              <a:r>
                <a:rPr lang="en-US" sz="1800" dirty="0"/>
                <a:t>Large improvements over 4 decades of experiments at Columbia, CERN, and Brookhaven led to the current measured value (as of a month ago)</a:t>
              </a:r>
            </a:p>
          </p:txBody>
        </p:sp>
        <p:sp>
          <p:nvSpPr>
            <p:cNvPr id="65" name="TextBox 64">
              <a:extLst>
                <a:ext uri="{FF2B5EF4-FFF2-40B4-BE49-F238E27FC236}">
                  <a16:creationId xmlns:a16="http://schemas.microsoft.com/office/drawing/2014/main" id="{6507853B-EC94-0147-B027-DF942D86ACB1}"/>
                </a:ext>
              </a:extLst>
            </p:cNvPr>
            <p:cNvSpPr txBox="1"/>
            <p:nvPr/>
          </p:nvSpPr>
          <p:spPr>
            <a:xfrm>
              <a:off x="239496" y="2400105"/>
              <a:ext cx="3352643" cy="369332"/>
            </a:xfrm>
            <a:prstGeom prst="rect">
              <a:avLst/>
            </a:prstGeom>
            <a:noFill/>
          </p:spPr>
          <p:txBody>
            <a:bodyPr wrap="square" rtlCol="0">
              <a:spAutoFit/>
            </a:bodyPr>
            <a:lstStyle/>
            <a:p>
              <a:pPr algn="ctr"/>
              <a:r>
                <a:rPr lang="en-US" sz="1800" dirty="0"/>
                <a:t>Brookhaven E821 Collaboration</a:t>
              </a:r>
            </a:p>
          </p:txBody>
        </p:sp>
      </p:grpSp>
      <p:grpSp>
        <p:nvGrpSpPr>
          <p:cNvPr id="10" name="Group 9">
            <a:extLst>
              <a:ext uri="{FF2B5EF4-FFF2-40B4-BE49-F238E27FC236}">
                <a16:creationId xmlns:a16="http://schemas.microsoft.com/office/drawing/2014/main" id="{926AFE73-5AB6-FD4D-8B5F-E7548B6C45A9}"/>
              </a:ext>
            </a:extLst>
          </p:cNvPr>
          <p:cNvGrpSpPr/>
          <p:nvPr/>
        </p:nvGrpSpPr>
        <p:grpSpPr>
          <a:xfrm>
            <a:off x="5713884" y="786337"/>
            <a:ext cx="1539047" cy="1290678"/>
            <a:chOff x="5713884" y="786337"/>
            <a:chExt cx="1539047" cy="1290678"/>
          </a:xfrm>
        </p:grpSpPr>
        <p:sp>
          <p:nvSpPr>
            <p:cNvPr id="61" name="TextBox 60">
              <a:extLst>
                <a:ext uri="{FF2B5EF4-FFF2-40B4-BE49-F238E27FC236}">
                  <a16:creationId xmlns:a16="http://schemas.microsoft.com/office/drawing/2014/main" id="{8A616CA0-CF09-9B4A-96DA-627F12B7C6D1}"/>
                </a:ext>
              </a:extLst>
            </p:cNvPr>
            <p:cNvSpPr txBox="1"/>
            <p:nvPr/>
          </p:nvSpPr>
          <p:spPr>
            <a:xfrm>
              <a:off x="5740979" y="786337"/>
              <a:ext cx="1511952" cy="584775"/>
            </a:xfrm>
            <a:prstGeom prst="rect">
              <a:avLst/>
            </a:prstGeom>
            <a:noFill/>
          </p:spPr>
          <p:txBody>
            <a:bodyPr wrap="none" rtlCol="0">
              <a:spAutoFit/>
            </a:bodyPr>
            <a:lstStyle/>
            <a:p>
              <a:r>
                <a:rPr lang="en-US" sz="3200" dirty="0">
                  <a:solidFill>
                    <a:srgbClr val="000000"/>
                  </a:solidFill>
                </a:rPr>
                <a:t>(076)</a:t>
              </a:r>
              <a:r>
                <a:rPr lang="en-US" sz="3200" baseline="-25000" dirty="0">
                  <a:solidFill>
                    <a:srgbClr val="000000"/>
                  </a:solidFill>
                </a:rPr>
                <a:t>KNT</a:t>
              </a:r>
            </a:p>
          </p:txBody>
        </p:sp>
        <p:sp>
          <p:nvSpPr>
            <p:cNvPr id="66" name="TextBox 65">
              <a:extLst>
                <a:ext uri="{FF2B5EF4-FFF2-40B4-BE49-F238E27FC236}">
                  <a16:creationId xmlns:a16="http://schemas.microsoft.com/office/drawing/2014/main" id="{68EFE121-B405-6447-B320-F54A9C459A2D}"/>
                </a:ext>
              </a:extLst>
            </p:cNvPr>
            <p:cNvSpPr txBox="1"/>
            <p:nvPr/>
          </p:nvSpPr>
          <p:spPr>
            <a:xfrm>
              <a:off x="5713884" y="1492240"/>
              <a:ext cx="1500732" cy="584775"/>
            </a:xfrm>
            <a:prstGeom prst="rect">
              <a:avLst/>
            </a:prstGeom>
            <a:noFill/>
          </p:spPr>
          <p:txBody>
            <a:bodyPr wrap="none" rtlCol="0">
              <a:spAutoFit/>
            </a:bodyPr>
            <a:lstStyle/>
            <a:p>
              <a:r>
                <a:rPr lang="en-US" sz="3200" dirty="0">
                  <a:solidFill>
                    <a:srgbClr val="000000"/>
                  </a:solidFill>
                </a:rPr>
                <a:t>(127)</a:t>
              </a:r>
              <a:r>
                <a:rPr lang="en-US" sz="3200" baseline="-25000" dirty="0">
                  <a:solidFill>
                    <a:srgbClr val="000000"/>
                  </a:solidFill>
                </a:rPr>
                <a:t>BNL</a:t>
              </a:r>
            </a:p>
          </p:txBody>
        </p:sp>
      </p:grpSp>
    </p:spTree>
    <p:extLst>
      <p:ext uri="{BB962C8B-B14F-4D97-AF65-F5344CB8AC3E}">
        <p14:creationId xmlns:p14="http://schemas.microsoft.com/office/powerpoint/2010/main" val="116169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1000"/>
                                        <p:tgtEl>
                                          <p:spTgt spid="6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128A98A-7733-D244-8189-4EAF4768B1EA}"/>
              </a:ext>
            </a:extLst>
          </p:cNvPr>
          <p:cNvSpPr>
            <a:spLocks noGrp="1"/>
          </p:cNvSpPr>
          <p:nvPr>
            <p:ph type="dt" sz="half" idx="10"/>
          </p:nvPr>
        </p:nvSpPr>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B7FAF844-6681-0545-8E1E-0AFAC33F0A07}"/>
              </a:ext>
            </a:extLst>
          </p:cNvPr>
          <p:cNvSpPr>
            <a:spLocks noGrp="1"/>
          </p:cNvSpPr>
          <p:nvPr>
            <p:ph type="ftr" sz="quarter" idx="11"/>
          </p:nvPr>
        </p:nvSpPr>
        <p:spPr/>
        <p:txBody>
          <a:bodyPr/>
          <a:lstStyle/>
          <a:p>
            <a:pP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6998A63A-FD6C-BA46-AC75-37644BAB5DF4}"/>
              </a:ext>
            </a:extLst>
          </p:cNvPr>
          <p:cNvSpPr>
            <a:spLocks noGrp="1"/>
          </p:cNvSpPr>
          <p:nvPr>
            <p:ph type="sldNum" sz="quarter" idx="12"/>
          </p:nvPr>
        </p:nvSpPr>
        <p:spPr/>
        <p:txBody>
          <a:bodyPr/>
          <a:lstStyle/>
          <a:p>
            <a:pPr>
              <a:defRPr/>
            </a:pPr>
            <a:fld id="{148C009B-CB69-E04A-B9B3-34B26D69E9CF}" type="slidenum">
              <a:rPr lang="en-US" smtClean="0"/>
              <a:pPr>
                <a:defRPr/>
              </a:pPr>
              <a:t>50</a:t>
            </a:fld>
            <a:endParaRPr lang="en-US" dirty="0"/>
          </a:p>
        </p:txBody>
      </p:sp>
      <p:pic>
        <p:nvPicPr>
          <p:cNvPr id="7" name="Picture 6">
            <a:extLst>
              <a:ext uri="{FF2B5EF4-FFF2-40B4-BE49-F238E27FC236}">
                <a16:creationId xmlns:a16="http://schemas.microsoft.com/office/drawing/2014/main" id="{8C4F6EB3-1B85-7B4A-9EB0-A41247C89088}"/>
              </a:ext>
            </a:extLst>
          </p:cNvPr>
          <p:cNvPicPr>
            <a:picLocks noChangeAspect="1"/>
          </p:cNvPicPr>
          <p:nvPr/>
        </p:nvPicPr>
        <p:blipFill>
          <a:blip r:embed="rId2"/>
          <a:stretch>
            <a:fillRect/>
          </a:stretch>
        </p:blipFill>
        <p:spPr>
          <a:xfrm>
            <a:off x="88801" y="121309"/>
            <a:ext cx="9144000" cy="6279232"/>
          </a:xfrm>
          <a:prstGeom prst="rect">
            <a:avLst/>
          </a:prstGeom>
        </p:spPr>
      </p:pic>
      <p:sp>
        <p:nvSpPr>
          <p:cNvPr id="8" name="TextBox 7">
            <a:extLst>
              <a:ext uri="{FF2B5EF4-FFF2-40B4-BE49-F238E27FC236}">
                <a16:creationId xmlns:a16="http://schemas.microsoft.com/office/drawing/2014/main" id="{E9754571-62C0-1F49-B591-53DC3A4ADD23}"/>
              </a:ext>
            </a:extLst>
          </p:cNvPr>
          <p:cNvSpPr txBox="1"/>
          <p:nvPr/>
        </p:nvSpPr>
        <p:spPr>
          <a:xfrm>
            <a:off x="6010507" y="121309"/>
            <a:ext cx="2048702" cy="369332"/>
          </a:xfrm>
          <a:prstGeom prst="rect">
            <a:avLst/>
          </a:prstGeom>
          <a:noFill/>
        </p:spPr>
        <p:txBody>
          <a:bodyPr wrap="none" rtlCol="0">
            <a:spAutoFit/>
          </a:bodyPr>
          <a:lstStyle/>
          <a:p>
            <a:r>
              <a:rPr lang="en-US" sz="1800" dirty="0">
                <a:solidFill>
                  <a:srgbClr val="FF0000"/>
                </a:solidFill>
              </a:rPr>
              <a:t>Courtesy L. Gibbons</a:t>
            </a:r>
          </a:p>
        </p:txBody>
      </p:sp>
    </p:spTree>
    <p:extLst>
      <p:ext uri="{BB962C8B-B14F-4D97-AF65-F5344CB8AC3E}">
        <p14:creationId xmlns:p14="http://schemas.microsoft.com/office/powerpoint/2010/main" val="2828188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915298-5184-ED47-80CF-97A72721BBBB}"/>
              </a:ext>
            </a:extLst>
          </p:cNvPr>
          <p:cNvSpPr>
            <a:spLocks noGrp="1"/>
          </p:cNvSpPr>
          <p:nvPr>
            <p:ph type="dt" sz="half" idx="10"/>
          </p:nvPr>
        </p:nvSpPr>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3F9FD598-689B-5844-A230-80B1861267EC}"/>
              </a:ext>
            </a:extLst>
          </p:cNvPr>
          <p:cNvSpPr>
            <a:spLocks noGrp="1"/>
          </p:cNvSpPr>
          <p:nvPr>
            <p:ph type="ftr" sz="quarter" idx="11"/>
          </p:nvPr>
        </p:nvSpPr>
        <p:spPr/>
        <p:txBody>
          <a:bodyPr/>
          <a:lstStyle/>
          <a:p>
            <a:pP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EFBDE6C6-FF3D-894C-82E2-105817DDE898}"/>
              </a:ext>
            </a:extLst>
          </p:cNvPr>
          <p:cNvSpPr>
            <a:spLocks noGrp="1"/>
          </p:cNvSpPr>
          <p:nvPr>
            <p:ph type="sldNum" sz="quarter" idx="12"/>
          </p:nvPr>
        </p:nvSpPr>
        <p:spPr/>
        <p:txBody>
          <a:bodyPr/>
          <a:lstStyle/>
          <a:p>
            <a:pPr>
              <a:defRPr/>
            </a:pPr>
            <a:fld id="{148C009B-CB69-E04A-B9B3-34B26D69E9CF}" type="slidenum">
              <a:rPr lang="en-US" smtClean="0"/>
              <a:pPr>
                <a:defRPr/>
              </a:pPr>
              <a:t>51</a:t>
            </a:fld>
            <a:endParaRPr lang="en-US" dirty="0"/>
          </a:p>
        </p:txBody>
      </p:sp>
      <p:pic>
        <p:nvPicPr>
          <p:cNvPr id="7" name="Picture 6">
            <a:extLst>
              <a:ext uri="{FF2B5EF4-FFF2-40B4-BE49-F238E27FC236}">
                <a16:creationId xmlns:a16="http://schemas.microsoft.com/office/drawing/2014/main" id="{8982FB87-150C-B049-9BDA-FDFFC0C9032A}"/>
              </a:ext>
            </a:extLst>
          </p:cNvPr>
          <p:cNvPicPr>
            <a:picLocks noChangeAspect="1"/>
          </p:cNvPicPr>
          <p:nvPr/>
        </p:nvPicPr>
        <p:blipFill>
          <a:blip r:embed="rId2"/>
          <a:stretch>
            <a:fillRect/>
          </a:stretch>
        </p:blipFill>
        <p:spPr>
          <a:xfrm>
            <a:off x="0" y="65554"/>
            <a:ext cx="9144000" cy="6212417"/>
          </a:xfrm>
          <a:prstGeom prst="rect">
            <a:avLst/>
          </a:prstGeom>
        </p:spPr>
      </p:pic>
      <p:sp>
        <p:nvSpPr>
          <p:cNvPr id="8" name="TextBox 7">
            <a:extLst>
              <a:ext uri="{FF2B5EF4-FFF2-40B4-BE49-F238E27FC236}">
                <a16:creationId xmlns:a16="http://schemas.microsoft.com/office/drawing/2014/main" id="{50CB5C6C-F2F3-214F-BF9D-44F772900005}"/>
              </a:ext>
            </a:extLst>
          </p:cNvPr>
          <p:cNvSpPr txBox="1"/>
          <p:nvPr/>
        </p:nvSpPr>
        <p:spPr>
          <a:xfrm>
            <a:off x="6010507" y="121309"/>
            <a:ext cx="2048702" cy="369332"/>
          </a:xfrm>
          <a:prstGeom prst="rect">
            <a:avLst/>
          </a:prstGeom>
          <a:noFill/>
        </p:spPr>
        <p:txBody>
          <a:bodyPr wrap="none" rtlCol="0">
            <a:spAutoFit/>
          </a:bodyPr>
          <a:lstStyle/>
          <a:p>
            <a:r>
              <a:rPr lang="en-US" sz="1800" dirty="0">
                <a:solidFill>
                  <a:srgbClr val="FF0000"/>
                </a:solidFill>
              </a:rPr>
              <a:t>Courtesy L. Gibbons</a:t>
            </a:r>
          </a:p>
        </p:txBody>
      </p:sp>
    </p:spTree>
    <p:extLst>
      <p:ext uri="{BB962C8B-B14F-4D97-AF65-F5344CB8AC3E}">
        <p14:creationId xmlns:p14="http://schemas.microsoft.com/office/powerpoint/2010/main" val="2831549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74E93C9-1E8E-BF41-A7C5-7F966D702830}"/>
              </a:ext>
            </a:extLst>
          </p:cNvPr>
          <p:cNvSpPr>
            <a:spLocks noGrp="1"/>
          </p:cNvSpPr>
          <p:nvPr>
            <p:ph type="dt" sz="half" idx="10"/>
          </p:nvPr>
        </p:nvSpPr>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62874F51-9DE4-2040-8204-70EDAE1B372C}"/>
              </a:ext>
            </a:extLst>
          </p:cNvPr>
          <p:cNvSpPr>
            <a:spLocks noGrp="1"/>
          </p:cNvSpPr>
          <p:nvPr>
            <p:ph type="ftr" sz="quarter" idx="11"/>
          </p:nvPr>
        </p:nvSpPr>
        <p:spPr/>
        <p:txBody>
          <a:bodyPr/>
          <a:lstStyle/>
          <a:p>
            <a:pP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D7B51337-ECA9-294B-A65C-9578C5D73286}"/>
              </a:ext>
            </a:extLst>
          </p:cNvPr>
          <p:cNvSpPr>
            <a:spLocks noGrp="1"/>
          </p:cNvSpPr>
          <p:nvPr>
            <p:ph type="sldNum" sz="quarter" idx="12"/>
          </p:nvPr>
        </p:nvSpPr>
        <p:spPr/>
        <p:txBody>
          <a:bodyPr/>
          <a:lstStyle/>
          <a:p>
            <a:pPr>
              <a:defRPr/>
            </a:pPr>
            <a:fld id="{148C009B-CB69-E04A-B9B3-34B26D69E9CF}" type="slidenum">
              <a:rPr lang="en-US" smtClean="0"/>
              <a:pPr>
                <a:defRPr/>
              </a:pPr>
              <a:t>52</a:t>
            </a:fld>
            <a:endParaRPr lang="en-US" dirty="0"/>
          </a:p>
        </p:txBody>
      </p:sp>
      <p:pic>
        <p:nvPicPr>
          <p:cNvPr id="7" name="Picture 6">
            <a:extLst>
              <a:ext uri="{FF2B5EF4-FFF2-40B4-BE49-F238E27FC236}">
                <a16:creationId xmlns:a16="http://schemas.microsoft.com/office/drawing/2014/main" id="{180574E4-A338-E840-B5F5-263BF9622D25}"/>
              </a:ext>
            </a:extLst>
          </p:cNvPr>
          <p:cNvPicPr>
            <a:picLocks noChangeAspect="1"/>
          </p:cNvPicPr>
          <p:nvPr/>
        </p:nvPicPr>
        <p:blipFill>
          <a:blip r:embed="rId2"/>
          <a:stretch>
            <a:fillRect/>
          </a:stretch>
        </p:blipFill>
        <p:spPr>
          <a:xfrm>
            <a:off x="0" y="182730"/>
            <a:ext cx="9144000" cy="5979583"/>
          </a:xfrm>
          <a:prstGeom prst="rect">
            <a:avLst/>
          </a:prstGeom>
        </p:spPr>
      </p:pic>
      <p:sp>
        <p:nvSpPr>
          <p:cNvPr id="8" name="TextBox 7">
            <a:extLst>
              <a:ext uri="{FF2B5EF4-FFF2-40B4-BE49-F238E27FC236}">
                <a16:creationId xmlns:a16="http://schemas.microsoft.com/office/drawing/2014/main" id="{D224FA20-923C-4945-AA37-7ADBFE46B181}"/>
              </a:ext>
            </a:extLst>
          </p:cNvPr>
          <p:cNvSpPr txBox="1"/>
          <p:nvPr/>
        </p:nvSpPr>
        <p:spPr>
          <a:xfrm>
            <a:off x="6010507" y="121309"/>
            <a:ext cx="2048702" cy="369332"/>
          </a:xfrm>
          <a:prstGeom prst="rect">
            <a:avLst/>
          </a:prstGeom>
          <a:noFill/>
        </p:spPr>
        <p:txBody>
          <a:bodyPr wrap="none" rtlCol="0">
            <a:spAutoFit/>
          </a:bodyPr>
          <a:lstStyle/>
          <a:p>
            <a:r>
              <a:rPr lang="en-US" sz="1800" dirty="0">
                <a:solidFill>
                  <a:srgbClr val="FF0000"/>
                </a:solidFill>
              </a:rPr>
              <a:t>Courtesy L. Gibbons</a:t>
            </a:r>
          </a:p>
        </p:txBody>
      </p:sp>
    </p:spTree>
    <p:extLst>
      <p:ext uri="{BB962C8B-B14F-4D97-AF65-F5344CB8AC3E}">
        <p14:creationId xmlns:p14="http://schemas.microsoft.com/office/powerpoint/2010/main" val="841186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9A9E30-3B72-8A4E-BC27-EF3393C16D53}"/>
              </a:ext>
            </a:extLst>
          </p:cNvPr>
          <p:cNvSpPr>
            <a:spLocks noGrp="1"/>
          </p:cNvSpPr>
          <p:nvPr>
            <p:ph type="title"/>
          </p:nvPr>
        </p:nvSpPr>
        <p:spPr>
          <a:xfrm>
            <a:off x="228600" y="251752"/>
            <a:ext cx="8686800" cy="427877"/>
          </a:xfrm>
          <a:prstGeom prst="rect">
            <a:avLst/>
          </a:prstGeom>
        </p:spPr>
        <p:txBody>
          <a:bodyPr/>
          <a:lstStyle/>
          <a:p>
            <a:r>
              <a:rPr lang="en-US" dirty="0"/>
              <a:t>The muon g-2 discrepancy</a:t>
            </a:r>
          </a:p>
        </p:txBody>
      </p:sp>
      <p:sp>
        <p:nvSpPr>
          <p:cNvPr id="4" name="Date Placeholder 3">
            <a:extLst>
              <a:ext uri="{FF2B5EF4-FFF2-40B4-BE49-F238E27FC236}">
                <a16:creationId xmlns:a16="http://schemas.microsoft.com/office/drawing/2014/main" id="{F73B7E10-DC2B-FC43-A125-845392A1BFB6}"/>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013A42AF-5E91-B243-9711-8823A97229FD}"/>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6D39C5C4-C785-0249-881C-819C549FE8E7}"/>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6</a:t>
            </a:fld>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7E14D6C-979D-C347-AC5C-E54580149F35}"/>
                  </a:ext>
                </a:extLst>
              </p:cNvPr>
              <p:cNvSpPr txBox="1"/>
              <p:nvPr/>
            </p:nvSpPr>
            <p:spPr>
              <a:xfrm>
                <a:off x="315767" y="1459932"/>
                <a:ext cx="3987502" cy="414537"/>
              </a:xfrm>
              <a:prstGeom prst="rect">
                <a:avLst/>
              </a:prstGeom>
              <a:noFill/>
            </p:spPr>
            <p:txBody>
              <a:bodyPr wrap="none" lIns="0" tIns="0" rIns="0" bIns="0" rtlCol="0">
                <a:spAutoFit/>
              </a:bodyPr>
              <a:lstStyle/>
              <a:p>
                <a14:m>
                  <m:oMath xmlns:m="http://schemas.openxmlformats.org/officeDocument/2006/math">
                    <m:r>
                      <a:rPr lang="en-US" sz="1800" b="0" i="1" smtClean="0">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ea typeface="Cambria Math" panose="02040503050406030204" pitchFamily="18" charset="0"/>
                          </a:rPr>
                        </m:ctrlPr>
                      </m:dPr>
                      <m:e>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𝑔</m:t>
                            </m:r>
                            <m:r>
                              <a:rPr lang="en-US" sz="1800" b="0" i="1" smtClean="0">
                                <a:latin typeface="Cambria Math" panose="02040503050406030204" pitchFamily="18" charset="0"/>
                                <a:ea typeface="Cambria Math" panose="02040503050406030204" pitchFamily="18" charset="0"/>
                              </a:rPr>
                              <m:t>−2</m:t>
                            </m:r>
                          </m:num>
                          <m:den>
                            <m:r>
                              <a:rPr lang="en-US" sz="1800" b="0" i="1" smtClean="0">
                                <a:latin typeface="Cambria Math" panose="02040503050406030204" pitchFamily="18" charset="0"/>
                                <a:ea typeface="Cambria Math" panose="02040503050406030204" pitchFamily="18" charset="0"/>
                              </a:rPr>
                              <m:t>2</m:t>
                            </m:r>
                          </m:den>
                        </m:f>
                      </m:e>
                    </m:d>
                    <m:r>
                      <a:rPr lang="en-US" sz="1800" b="0" i="0" smtClean="0">
                        <a:latin typeface="Cambria Math" panose="02040503050406030204" pitchFamily="18" charset="0"/>
                      </a:rPr>
                      <m:t>=</m:t>
                    </m:r>
                    <m:d>
                      <m:dPr>
                        <m:ctrlPr>
                          <a:rPr lang="en-US" sz="1800" b="0" i="1" smtClean="0">
                            <a:latin typeface="Cambria Math" panose="02040503050406030204" pitchFamily="18" charset="0"/>
                          </a:rPr>
                        </m:ctrlPr>
                      </m:dPr>
                      <m:e>
                        <m:r>
                          <a:rPr lang="en-US" sz="1800">
                            <a:latin typeface="Cambria Math" panose="02040503050406030204" pitchFamily="18" charset="0"/>
                          </a:rPr>
                          <m:t>28.02</m:t>
                        </m:r>
                        <m:r>
                          <a:rPr lang="en-US" sz="1800" i="1">
                            <a:latin typeface="Cambria Math" panose="02040503050406030204" pitchFamily="18" charset="0"/>
                            <a:ea typeface="Cambria Math" panose="02040503050406030204" pitchFamily="18" charset="0"/>
                          </a:rPr>
                          <m:t>±7.37</m:t>
                        </m:r>
                      </m:e>
                    </m:d>
                    <m:r>
                      <a:rPr lang="en-US" sz="1800" b="0" i="1" smtClean="0">
                        <a:latin typeface="Cambria Math" panose="02040503050406030204" pitchFamily="18" charset="0"/>
                        <a:ea typeface="Cambria Math" panose="02040503050406030204" pitchFamily="18" charset="0"/>
                      </a:rPr>
                      <m:t> ×</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−10</m:t>
                        </m:r>
                      </m:sup>
                    </m:sSup>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3.8</m:t>
                        </m:r>
                        <m:r>
                          <a:rPr lang="en-US" sz="1800" b="0" i="1" smtClean="0">
                            <a:latin typeface="Cambria Math" panose="02040503050406030204" pitchFamily="18" charset="0"/>
                            <a:ea typeface="Cambria Math" panose="02040503050406030204" pitchFamily="18" charset="0"/>
                          </a:rPr>
                          <m:t>𝜎</m:t>
                        </m:r>
                      </m:e>
                    </m:d>
                  </m:oMath>
                </a14:m>
                <a:r>
                  <a:rPr lang="en-US" sz="1800" dirty="0"/>
                  <a:t> </a:t>
                </a:r>
              </a:p>
            </p:txBody>
          </p:sp>
        </mc:Choice>
        <mc:Fallback xmlns="">
          <p:sp>
            <p:nvSpPr>
              <p:cNvPr id="7" name="TextBox 6">
                <a:extLst>
                  <a:ext uri="{FF2B5EF4-FFF2-40B4-BE49-F238E27FC236}">
                    <a16:creationId xmlns:a16="http://schemas.microsoft.com/office/drawing/2014/main" id="{37E14D6C-979D-C347-AC5C-E54580149F35}"/>
                  </a:ext>
                </a:extLst>
              </p:cNvPr>
              <p:cNvSpPr txBox="1">
                <a:spLocks noRot="1" noChangeAspect="1" noMove="1" noResize="1" noEditPoints="1" noAdjustHandles="1" noChangeArrowheads="1" noChangeShapeType="1" noTextEdit="1"/>
              </p:cNvSpPr>
              <p:nvPr/>
            </p:nvSpPr>
            <p:spPr>
              <a:xfrm>
                <a:off x="315767" y="1459932"/>
                <a:ext cx="3987502" cy="414537"/>
              </a:xfrm>
              <a:prstGeom prst="rect">
                <a:avLst/>
              </a:prstGeom>
              <a:blipFill>
                <a:blip r:embed="rId2"/>
                <a:stretch>
                  <a:fillRect l="-1905" b="-1176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258D32A-5AB8-A440-B7AC-325F0FEC63ED}"/>
              </a:ext>
            </a:extLst>
          </p:cNvPr>
          <p:cNvSpPr txBox="1"/>
          <p:nvPr/>
        </p:nvSpPr>
        <p:spPr>
          <a:xfrm>
            <a:off x="228600" y="918492"/>
            <a:ext cx="2727897" cy="369332"/>
          </a:xfrm>
          <a:prstGeom prst="rect">
            <a:avLst/>
          </a:prstGeom>
          <a:noFill/>
        </p:spPr>
        <p:txBody>
          <a:bodyPr wrap="square" rtlCol="0">
            <a:spAutoFit/>
          </a:bodyPr>
          <a:lstStyle/>
          <a:p>
            <a:pPr algn="ctr"/>
            <a:r>
              <a:rPr lang="en-US" sz="1800" dirty="0"/>
              <a:t>Measured – predicted g-2:</a:t>
            </a:r>
          </a:p>
        </p:txBody>
      </p:sp>
      <p:grpSp>
        <p:nvGrpSpPr>
          <p:cNvPr id="16" name="Group 15">
            <a:extLst>
              <a:ext uri="{FF2B5EF4-FFF2-40B4-BE49-F238E27FC236}">
                <a16:creationId xmlns:a16="http://schemas.microsoft.com/office/drawing/2014/main" id="{A96F2E05-4A8B-9346-869E-C5D6EFB4F041}"/>
              </a:ext>
            </a:extLst>
          </p:cNvPr>
          <p:cNvGrpSpPr/>
          <p:nvPr/>
        </p:nvGrpSpPr>
        <p:grpSpPr>
          <a:xfrm>
            <a:off x="97497" y="2079739"/>
            <a:ext cx="4114907" cy="2369606"/>
            <a:chOff x="97497" y="2079739"/>
            <a:chExt cx="4114907" cy="2369606"/>
          </a:xfrm>
        </p:grpSpPr>
        <p:sp>
          <p:nvSpPr>
            <p:cNvPr id="9" name="TextBox 8">
              <a:extLst>
                <a:ext uri="{FF2B5EF4-FFF2-40B4-BE49-F238E27FC236}">
                  <a16:creationId xmlns:a16="http://schemas.microsoft.com/office/drawing/2014/main" id="{81F0298D-E56F-E245-8438-4E458ECBEFBC}"/>
                </a:ext>
              </a:extLst>
            </p:cNvPr>
            <p:cNvSpPr txBox="1"/>
            <p:nvPr/>
          </p:nvSpPr>
          <p:spPr>
            <a:xfrm>
              <a:off x="190971" y="2079739"/>
              <a:ext cx="3262153" cy="369332"/>
            </a:xfrm>
            <a:prstGeom prst="rect">
              <a:avLst/>
            </a:prstGeom>
            <a:noFill/>
          </p:spPr>
          <p:txBody>
            <a:bodyPr wrap="square" rtlCol="0">
              <a:spAutoFit/>
            </a:bodyPr>
            <a:lstStyle/>
            <a:p>
              <a:pPr algn="ctr"/>
              <a:r>
                <a:rPr lang="en-US" sz="1800" dirty="0"/>
                <a:t>Electroweak contribution to g-2: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ADDEEAA-E0D8-5F46-A500-E01102797684}"/>
                    </a:ext>
                  </a:extLst>
                </p:cNvPr>
                <p:cNvSpPr txBox="1"/>
                <p:nvPr/>
              </p:nvSpPr>
              <p:spPr>
                <a:xfrm>
                  <a:off x="228600" y="2671761"/>
                  <a:ext cx="3677737" cy="5636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𝑔</m:t>
                                    </m:r>
                                    <m:r>
                                      <a:rPr lang="en-US" sz="1800" b="0" i="1" smtClean="0">
                                        <a:latin typeface="Cambria Math" panose="02040503050406030204" pitchFamily="18" charset="0"/>
                                      </a:rPr>
                                      <m:t>−2</m:t>
                                    </m:r>
                                  </m:num>
                                  <m:den>
                                    <m:r>
                                      <a:rPr lang="en-US" sz="1800" b="0" i="1" smtClean="0">
                                        <a:latin typeface="Cambria Math" panose="02040503050406030204" pitchFamily="18" charset="0"/>
                                      </a:rPr>
                                      <m:t>2</m:t>
                                    </m:r>
                                  </m:den>
                                </m:f>
                              </m:e>
                            </m:d>
                          </m:e>
                          <m:sub>
                            <m:r>
                              <a:rPr lang="en-US" sz="1800" b="0" i="1" smtClean="0">
                                <a:latin typeface="Cambria Math" panose="02040503050406030204" pitchFamily="18" charset="0"/>
                              </a:rPr>
                              <m:t>𝐸𝑊</m:t>
                            </m:r>
                          </m:sub>
                        </m:sSub>
                        <m:r>
                          <a:rPr lang="en-US" sz="1800" b="0" i="0" smtClean="0">
                            <a:latin typeface="Cambria Math" panose="02040503050406030204" pitchFamily="18" charset="0"/>
                          </a:rPr>
                          <m:t>=</m:t>
                        </m:r>
                        <m:d>
                          <m:dPr>
                            <m:ctrlPr>
                              <a:rPr lang="en-US" sz="1800" b="0" i="1" smtClean="0">
                                <a:latin typeface="Cambria Math" panose="02040503050406030204" pitchFamily="18" charset="0"/>
                              </a:rPr>
                            </m:ctrlPr>
                          </m:dPr>
                          <m:e>
                            <m:r>
                              <a:rPr lang="en-US" sz="1800" b="0" i="0" smtClean="0">
                                <a:latin typeface="Cambria Math" panose="02040503050406030204" pitchFamily="18" charset="0"/>
                              </a:rPr>
                              <m:t>15.</m:t>
                            </m:r>
                            <m:r>
                              <a:rPr lang="en-US" sz="1800" b="0" i="1" smtClean="0">
                                <a:latin typeface="Cambria Math" panose="02040503050406030204" pitchFamily="18" charset="0"/>
                              </a:rPr>
                              <m:t>36</m:t>
                            </m:r>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0.10</m:t>
                            </m:r>
                          </m:e>
                        </m:d>
                        <m:r>
                          <a:rPr lang="en-US" sz="1800" b="0" i="1" smtClean="0">
                            <a:latin typeface="Cambria Math" panose="02040503050406030204" pitchFamily="18" charset="0"/>
                            <a:ea typeface="Cambria Math" panose="02040503050406030204" pitchFamily="18" charset="0"/>
                          </a:rPr>
                          <m:t> ×</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−10</m:t>
                            </m:r>
                          </m:sup>
                        </m:sSup>
                      </m:oMath>
                    </m:oMathPara>
                  </a14:m>
                  <a:endParaRPr lang="en-US" sz="1800" dirty="0"/>
                </a:p>
              </p:txBody>
            </p:sp>
          </mc:Choice>
          <mc:Fallback xmlns="">
            <p:sp>
              <p:nvSpPr>
                <p:cNvPr id="10" name="TextBox 9">
                  <a:extLst>
                    <a:ext uri="{FF2B5EF4-FFF2-40B4-BE49-F238E27FC236}">
                      <a16:creationId xmlns:a16="http://schemas.microsoft.com/office/drawing/2014/main" id="{EADDEEAA-E0D8-5F46-A500-E01102797684}"/>
                    </a:ext>
                  </a:extLst>
                </p:cNvPr>
                <p:cNvSpPr txBox="1">
                  <a:spLocks noRot="1" noChangeAspect="1" noMove="1" noResize="1" noEditPoints="1" noAdjustHandles="1" noChangeArrowheads="1" noChangeShapeType="1" noTextEdit="1"/>
                </p:cNvSpPr>
                <p:nvPr/>
              </p:nvSpPr>
              <p:spPr>
                <a:xfrm>
                  <a:off x="228600" y="2671761"/>
                  <a:ext cx="3677737" cy="563680"/>
                </a:xfrm>
                <a:prstGeom prst="rect">
                  <a:avLst/>
                </a:prstGeom>
                <a:blipFill>
                  <a:blip r:embed="rId3"/>
                  <a:stretch>
                    <a:fillRect t="-4444" r="-345" b="-8889"/>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B89A4D6-2B1C-CA45-9405-3F890AFEA06B}"/>
                </a:ext>
              </a:extLst>
            </p:cNvPr>
            <p:cNvSpPr txBox="1"/>
            <p:nvPr/>
          </p:nvSpPr>
          <p:spPr>
            <a:xfrm>
              <a:off x="97497" y="3526015"/>
              <a:ext cx="4114907" cy="923330"/>
            </a:xfrm>
            <a:prstGeom prst="rect">
              <a:avLst/>
            </a:prstGeom>
            <a:noFill/>
          </p:spPr>
          <p:txBody>
            <a:bodyPr wrap="square" rtlCol="0">
              <a:spAutoFit/>
            </a:bodyPr>
            <a:lstStyle/>
            <a:p>
              <a:pPr algn="ctr"/>
              <a:r>
                <a:rPr lang="en-US" sz="1800" dirty="0"/>
                <a:t>Discrepancy is almost twice as large as electroweak contribution!  </a:t>
              </a:r>
            </a:p>
            <a:p>
              <a:pPr algn="ctr"/>
              <a:r>
                <a:rPr lang="en-US" sz="1800" dirty="0"/>
                <a:t>This must be something big!</a:t>
              </a:r>
            </a:p>
          </p:txBody>
        </p:sp>
      </p:grpSp>
      <p:grpSp>
        <p:nvGrpSpPr>
          <p:cNvPr id="15" name="Group 14">
            <a:extLst>
              <a:ext uri="{FF2B5EF4-FFF2-40B4-BE49-F238E27FC236}">
                <a16:creationId xmlns:a16="http://schemas.microsoft.com/office/drawing/2014/main" id="{9132EF9C-024B-BE4C-8C3F-B43F51BDD8A8}"/>
              </a:ext>
            </a:extLst>
          </p:cNvPr>
          <p:cNvGrpSpPr/>
          <p:nvPr/>
        </p:nvGrpSpPr>
        <p:grpSpPr>
          <a:xfrm>
            <a:off x="46681" y="127501"/>
            <a:ext cx="8999822" cy="6740773"/>
            <a:chOff x="46681" y="127501"/>
            <a:chExt cx="8999822" cy="6740773"/>
          </a:xfrm>
        </p:grpSpPr>
        <p:sp>
          <p:nvSpPr>
            <p:cNvPr id="12" name="TextBox 11">
              <a:extLst>
                <a:ext uri="{FF2B5EF4-FFF2-40B4-BE49-F238E27FC236}">
                  <a16:creationId xmlns:a16="http://schemas.microsoft.com/office/drawing/2014/main" id="{071239C9-E46E-744D-BA98-CCE220BCB028}"/>
                </a:ext>
              </a:extLst>
            </p:cNvPr>
            <p:cNvSpPr txBox="1"/>
            <p:nvPr/>
          </p:nvSpPr>
          <p:spPr>
            <a:xfrm>
              <a:off x="46681" y="4659404"/>
              <a:ext cx="4506928" cy="1477328"/>
            </a:xfrm>
            <a:prstGeom prst="rect">
              <a:avLst/>
            </a:prstGeom>
            <a:noFill/>
          </p:spPr>
          <p:txBody>
            <a:bodyPr wrap="square" rtlCol="0">
              <a:spAutoFit/>
            </a:bodyPr>
            <a:lstStyle/>
            <a:p>
              <a:pPr algn="ctr"/>
              <a:r>
                <a:rPr lang="en-US" sz="1800" dirty="0"/>
                <a:t>The mystery:</a:t>
              </a:r>
            </a:p>
            <a:p>
              <a:pPr algn="ctr"/>
              <a:r>
                <a:rPr lang="en-US" sz="1800" i="1" dirty="0"/>
                <a:t>If this is something that’s bigger than the weak force, why didn’t we see new particles at </a:t>
              </a:r>
            </a:p>
            <a:p>
              <a:pPr algn="ctr"/>
              <a:r>
                <a:rPr lang="en-US" sz="1800" dirty="0"/>
                <a:t>UA1, UA2, LEP, LEP-II, SLD, the Tevatron, </a:t>
              </a:r>
            </a:p>
            <a:p>
              <a:pPr algn="ctr"/>
              <a:r>
                <a:rPr lang="en-US" sz="1800" dirty="0"/>
                <a:t>or the LHC? </a:t>
              </a:r>
            </a:p>
          </p:txBody>
        </p:sp>
        <p:pic>
          <p:nvPicPr>
            <p:cNvPr id="13" name="Picture 12">
              <a:extLst>
                <a:ext uri="{FF2B5EF4-FFF2-40B4-BE49-F238E27FC236}">
                  <a16:creationId xmlns:a16="http://schemas.microsoft.com/office/drawing/2014/main" id="{2A1C81CB-5FD8-C449-A9FC-2C9A5DCEAE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40732" y="127501"/>
              <a:ext cx="4205771" cy="3464940"/>
            </a:xfrm>
            <a:prstGeom prst="rect">
              <a:avLst/>
            </a:prstGeom>
          </p:spPr>
        </p:pic>
        <p:pic>
          <p:nvPicPr>
            <p:cNvPr id="14" name="Picture 13">
              <a:extLst>
                <a:ext uri="{FF2B5EF4-FFF2-40B4-BE49-F238E27FC236}">
                  <a16:creationId xmlns:a16="http://schemas.microsoft.com/office/drawing/2014/main" id="{52AC2ADF-9A98-C747-90D4-F35D2435D09D}"/>
                </a:ext>
              </a:extLst>
            </p:cNvPr>
            <p:cNvPicPr>
              <a:picLocks noChangeAspect="1"/>
            </p:cNvPicPr>
            <p:nvPr/>
          </p:nvPicPr>
          <p:blipFill>
            <a:blip r:embed="rId5"/>
            <a:stretch>
              <a:fillRect/>
            </a:stretch>
          </p:blipFill>
          <p:spPr>
            <a:xfrm>
              <a:off x="5463970" y="3582247"/>
              <a:ext cx="3480801" cy="3286027"/>
            </a:xfrm>
            <a:prstGeom prst="rect">
              <a:avLst/>
            </a:prstGeom>
          </p:spPr>
        </p:pic>
      </p:grpSp>
    </p:spTree>
    <p:extLst>
      <p:ext uri="{BB962C8B-B14F-4D97-AF65-F5344CB8AC3E}">
        <p14:creationId xmlns:p14="http://schemas.microsoft.com/office/powerpoint/2010/main" val="340668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DAF8AF-1214-4C45-AE20-1D0458799CD2}"/>
              </a:ext>
            </a:extLst>
          </p:cNvPr>
          <p:cNvSpPr>
            <a:spLocks noGrp="1"/>
          </p:cNvSpPr>
          <p:nvPr>
            <p:ph type="title"/>
          </p:nvPr>
        </p:nvSpPr>
        <p:spPr>
          <a:xfrm>
            <a:off x="228600" y="251752"/>
            <a:ext cx="8686800" cy="427877"/>
          </a:xfrm>
          <a:prstGeom prst="rect">
            <a:avLst/>
          </a:prstGeom>
        </p:spPr>
        <p:txBody>
          <a:bodyPr/>
          <a:lstStyle/>
          <a:p>
            <a:r>
              <a:rPr lang="en-US" dirty="0"/>
              <a:t>The muon g-2 discrepancy</a:t>
            </a:r>
          </a:p>
        </p:txBody>
      </p:sp>
      <p:sp>
        <p:nvSpPr>
          <p:cNvPr id="4" name="Date Placeholder 3">
            <a:extLst>
              <a:ext uri="{FF2B5EF4-FFF2-40B4-BE49-F238E27FC236}">
                <a16:creationId xmlns:a16="http://schemas.microsoft.com/office/drawing/2014/main" id="{BD5AC30F-3559-C64A-ABDD-EA9AF0DAECC7}"/>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90BA81EA-2C40-D744-B7FF-97FD7B18F8B9}"/>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1968041B-195E-0243-AD01-F46B2198D9AE}"/>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7</a:t>
            </a:fld>
            <a:endParaRPr lang="en-US" dirty="0"/>
          </a:p>
        </p:txBody>
      </p:sp>
      <p:sp>
        <p:nvSpPr>
          <p:cNvPr id="14" name="TextBox 13">
            <a:extLst>
              <a:ext uri="{FF2B5EF4-FFF2-40B4-BE49-F238E27FC236}">
                <a16:creationId xmlns:a16="http://schemas.microsoft.com/office/drawing/2014/main" id="{C57829B6-F59A-2D46-83E6-69A340DB6436}"/>
              </a:ext>
            </a:extLst>
          </p:cNvPr>
          <p:cNvSpPr txBox="1"/>
          <p:nvPr/>
        </p:nvSpPr>
        <p:spPr>
          <a:xfrm>
            <a:off x="484501" y="875014"/>
            <a:ext cx="5501634" cy="584775"/>
          </a:xfrm>
          <a:prstGeom prst="rect">
            <a:avLst/>
          </a:prstGeom>
          <a:noFill/>
        </p:spPr>
        <p:txBody>
          <a:bodyPr wrap="none" rtlCol="0">
            <a:spAutoFit/>
          </a:bodyPr>
          <a:lstStyle/>
          <a:p>
            <a:r>
              <a:rPr lang="en-US" sz="3200" dirty="0">
                <a:solidFill>
                  <a:srgbClr val="000000"/>
                </a:solidFill>
              </a:rPr>
              <a:t>g</a:t>
            </a:r>
            <a:r>
              <a:rPr lang="en-US" sz="3200" i="1" baseline="-25000" dirty="0">
                <a:solidFill>
                  <a:srgbClr val="000000"/>
                </a:solidFill>
                <a:latin typeface="Symbol" pitchFamily="2" charset="2"/>
              </a:rPr>
              <a:t>m</a:t>
            </a:r>
            <a:r>
              <a:rPr lang="en-US" sz="3200" dirty="0">
                <a:solidFill>
                  <a:srgbClr val="000000"/>
                </a:solidFill>
              </a:rPr>
              <a:t>(predicted) = 2.00</a:t>
            </a:r>
            <a:r>
              <a:rPr lang="en-US" sz="3200" dirty="0">
                <a:solidFill>
                  <a:srgbClr val="FF0000"/>
                </a:solidFill>
              </a:rPr>
              <a:t>2331</a:t>
            </a:r>
            <a:r>
              <a:rPr lang="en-US" sz="3200" dirty="0">
                <a:solidFill>
                  <a:srgbClr val="00B050"/>
                </a:solidFill>
              </a:rPr>
              <a:t>83</a:t>
            </a:r>
            <a:r>
              <a:rPr lang="en-US" sz="3200" dirty="0">
                <a:solidFill>
                  <a:srgbClr val="0070C0"/>
                </a:solidFill>
              </a:rPr>
              <a:t>622</a:t>
            </a:r>
          </a:p>
        </p:txBody>
      </p:sp>
      <p:sp>
        <p:nvSpPr>
          <p:cNvPr id="15" name="TextBox 14">
            <a:extLst>
              <a:ext uri="{FF2B5EF4-FFF2-40B4-BE49-F238E27FC236}">
                <a16:creationId xmlns:a16="http://schemas.microsoft.com/office/drawing/2014/main" id="{402AF2BF-C85D-704F-8A0F-017AF00E9E6D}"/>
              </a:ext>
            </a:extLst>
          </p:cNvPr>
          <p:cNvSpPr txBox="1"/>
          <p:nvPr/>
        </p:nvSpPr>
        <p:spPr>
          <a:xfrm>
            <a:off x="433131" y="1439241"/>
            <a:ext cx="5445145" cy="584775"/>
          </a:xfrm>
          <a:prstGeom prst="rect">
            <a:avLst/>
          </a:prstGeom>
          <a:noFill/>
        </p:spPr>
        <p:txBody>
          <a:bodyPr wrap="none" rtlCol="0">
            <a:spAutoFit/>
          </a:bodyPr>
          <a:lstStyle/>
          <a:p>
            <a:r>
              <a:rPr lang="en-US" sz="3200" dirty="0">
                <a:solidFill>
                  <a:srgbClr val="000000"/>
                </a:solidFill>
              </a:rPr>
              <a:t>g</a:t>
            </a:r>
            <a:r>
              <a:rPr lang="en-US" sz="3200" i="1" baseline="-25000" dirty="0">
                <a:solidFill>
                  <a:srgbClr val="000000"/>
                </a:solidFill>
                <a:latin typeface="Symbol" pitchFamily="2" charset="2"/>
              </a:rPr>
              <a:t>m</a:t>
            </a:r>
            <a:r>
              <a:rPr lang="en-US" sz="3200" dirty="0">
                <a:solidFill>
                  <a:srgbClr val="000000"/>
                </a:solidFill>
              </a:rPr>
              <a:t>(measured) = 2.00233184182</a:t>
            </a:r>
          </a:p>
        </p:txBody>
      </p:sp>
      <p:sp>
        <p:nvSpPr>
          <p:cNvPr id="16" name="TextBox 15">
            <a:extLst>
              <a:ext uri="{FF2B5EF4-FFF2-40B4-BE49-F238E27FC236}">
                <a16:creationId xmlns:a16="http://schemas.microsoft.com/office/drawing/2014/main" id="{8B6E9687-3CD3-C74C-8487-B88B7897A4D6}"/>
              </a:ext>
            </a:extLst>
          </p:cNvPr>
          <p:cNvSpPr txBox="1"/>
          <p:nvPr/>
        </p:nvSpPr>
        <p:spPr>
          <a:xfrm>
            <a:off x="3992618" y="771765"/>
            <a:ext cx="555129" cy="317813"/>
          </a:xfrm>
          <a:prstGeom prst="rect">
            <a:avLst/>
          </a:prstGeom>
          <a:noFill/>
        </p:spPr>
        <p:txBody>
          <a:bodyPr wrap="square" rtlCol="0">
            <a:spAutoFit/>
          </a:bodyPr>
          <a:lstStyle/>
          <a:p>
            <a:pPr algn="ctr"/>
            <a:r>
              <a:rPr lang="en-US" sz="1400" dirty="0">
                <a:solidFill>
                  <a:srgbClr val="FF0000"/>
                </a:solidFill>
              </a:rPr>
              <a:t>QED</a:t>
            </a:r>
          </a:p>
        </p:txBody>
      </p:sp>
      <p:sp>
        <p:nvSpPr>
          <p:cNvPr id="17" name="TextBox 16">
            <a:extLst>
              <a:ext uri="{FF2B5EF4-FFF2-40B4-BE49-F238E27FC236}">
                <a16:creationId xmlns:a16="http://schemas.microsoft.com/office/drawing/2014/main" id="{BA57D05F-B1BB-554E-A2B2-23731695891C}"/>
              </a:ext>
            </a:extLst>
          </p:cNvPr>
          <p:cNvSpPr txBox="1"/>
          <p:nvPr/>
        </p:nvSpPr>
        <p:spPr>
          <a:xfrm>
            <a:off x="4586804" y="770055"/>
            <a:ext cx="555129" cy="317813"/>
          </a:xfrm>
          <a:prstGeom prst="rect">
            <a:avLst/>
          </a:prstGeom>
          <a:noFill/>
        </p:spPr>
        <p:txBody>
          <a:bodyPr wrap="square" rtlCol="0">
            <a:spAutoFit/>
          </a:bodyPr>
          <a:lstStyle/>
          <a:p>
            <a:pPr algn="ctr"/>
            <a:r>
              <a:rPr lang="en-US" sz="1400" dirty="0">
                <a:solidFill>
                  <a:srgbClr val="00B050"/>
                </a:solidFill>
              </a:rPr>
              <a:t>QCD</a:t>
            </a:r>
          </a:p>
        </p:txBody>
      </p:sp>
      <p:sp>
        <p:nvSpPr>
          <p:cNvPr id="18" name="TextBox 17">
            <a:extLst>
              <a:ext uri="{FF2B5EF4-FFF2-40B4-BE49-F238E27FC236}">
                <a16:creationId xmlns:a16="http://schemas.microsoft.com/office/drawing/2014/main" id="{820D7700-926E-9C4D-8BB2-720B4E663463}"/>
              </a:ext>
            </a:extLst>
          </p:cNvPr>
          <p:cNvSpPr txBox="1"/>
          <p:nvPr/>
        </p:nvSpPr>
        <p:spPr>
          <a:xfrm>
            <a:off x="5113925" y="770054"/>
            <a:ext cx="555129" cy="317813"/>
          </a:xfrm>
          <a:prstGeom prst="rect">
            <a:avLst/>
          </a:prstGeom>
          <a:noFill/>
        </p:spPr>
        <p:txBody>
          <a:bodyPr wrap="square" rtlCol="0">
            <a:spAutoFit/>
          </a:bodyPr>
          <a:lstStyle/>
          <a:p>
            <a:pPr algn="ctr"/>
            <a:r>
              <a:rPr lang="en-US" sz="1400" dirty="0">
                <a:solidFill>
                  <a:srgbClr val="0070C0"/>
                </a:solidFill>
              </a:rPr>
              <a:t>EW</a:t>
            </a:r>
          </a:p>
        </p:txBody>
      </p:sp>
      <p:sp>
        <p:nvSpPr>
          <p:cNvPr id="21" name="Rectangle 20">
            <a:extLst>
              <a:ext uri="{FF2B5EF4-FFF2-40B4-BE49-F238E27FC236}">
                <a16:creationId xmlns:a16="http://schemas.microsoft.com/office/drawing/2014/main" id="{8820B925-5387-3345-AD4B-81C908B874D0}"/>
              </a:ext>
            </a:extLst>
          </p:cNvPr>
          <p:cNvSpPr/>
          <p:nvPr/>
        </p:nvSpPr>
        <p:spPr>
          <a:xfrm>
            <a:off x="4897624" y="1000878"/>
            <a:ext cx="980652" cy="914400"/>
          </a:xfrm>
          <a:prstGeom prst="rect">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1A7F247-2C27-4D41-B9FB-8FC42A982057}"/>
              </a:ext>
            </a:extLst>
          </p:cNvPr>
          <p:cNvSpPr txBox="1"/>
          <p:nvPr/>
        </p:nvSpPr>
        <p:spPr>
          <a:xfrm>
            <a:off x="5358234" y="354441"/>
            <a:ext cx="3767575" cy="2308324"/>
          </a:xfrm>
          <a:prstGeom prst="rect">
            <a:avLst/>
          </a:prstGeom>
          <a:noFill/>
        </p:spPr>
        <p:txBody>
          <a:bodyPr wrap="square" rtlCol="0">
            <a:spAutoFit/>
          </a:bodyPr>
          <a:lstStyle/>
          <a:p>
            <a:pPr algn="ctr"/>
            <a:r>
              <a:rPr lang="en-US" sz="1800" dirty="0"/>
              <a:t>Next feature of the discrepancy that pops out is it starts in the digits dominated by QCD.</a:t>
            </a:r>
          </a:p>
          <a:p>
            <a:pPr algn="ctr"/>
            <a:r>
              <a:rPr lang="en-US" sz="1800" dirty="0"/>
              <a:t>So maybe this is ‘simply’ an underestimate of the QCD contribution. </a:t>
            </a:r>
          </a:p>
          <a:p>
            <a:pPr algn="ctr"/>
            <a:r>
              <a:rPr lang="en-US" sz="1800" dirty="0"/>
              <a:t> (we’ve all seen anomalies that wound up being underestimates of QCD)</a:t>
            </a:r>
          </a:p>
        </p:txBody>
      </p:sp>
      <p:grpSp>
        <p:nvGrpSpPr>
          <p:cNvPr id="26" name="Group 25">
            <a:extLst>
              <a:ext uri="{FF2B5EF4-FFF2-40B4-BE49-F238E27FC236}">
                <a16:creationId xmlns:a16="http://schemas.microsoft.com/office/drawing/2014/main" id="{4C418049-FD9B-D547-A71A-FF81427BC28F}"/>
              </a:ext>
            </a:extLst>
          </p:cNvPr>
          <p:cNvGrpSpPr/>
          <p:nvPr/>
        </p:nvGrpSpPr>
        <p:grpSpPr>
          <a:xfrm>
            <a:off x="215900" y="2783628"/>
            <a:ext cx="8800680" cy="3304014"/>
            <a:chOff x="215900" y="2783628"/>
            <a:chExt cx="8800680" cy="3304014"/>
          </a:xfrm>
        </p:grpSpPr>
        <p:pic>
          <p:nvPicPr>
            <p:cNvPr id="23" name="Picture 22">
              <a:extLst>
                <a:ext uri="{FF2B5EF4-FFF2-40B4-BE49-F238E27FC236}">
                  <a16:creationId xmlns:a16="http://schemas.microsoft.com/office/drawing/2014/main" id="{B205C3BE-BC41-0C41-815C-8FF27668DE46}"/>
                </a:ext>
              </a:extLst>
            </p:cNvPr>
            <p:cNvPicPr>
              <a:picLocks noChangeAspect="1"/>
            </p:cNvPicPr>
            <p:nvPr/>
          </p:nvPicPr>
          <p:blipFill>
            <a:blip r:embed="rId2"/>
            <a:stretch>
              <a:fillRect/>
            </a:stretch>
          </p:blipFill>
          <p:spPr>
            <a:xfrm>
              <a:off x="228600" y="3281256"/>
              <a:ext cx="5889866" cy="2797317"/>
            </a:xfrm>
            <a:prstGeom prst="rect">
              <a:avLst/>
            </a:prstGeom>
          </p:spPr>
        </p:pic>
        <p:sp>
          <p:nvSpPr>
            <p:cNvPr id="24" name="Title 2">
              <a:extLst>
                <a:ext uri="{FF2B5EF4-FFF2-40B4-BE49-F238E27FC236}">
                  <a16:creationId xmlns:a16="http://schemas.microsoft.com/office/drawing/2014/main" id="{24F18CC2-C760-EE4A-90AB-74BD23A97C98}"/>
                </a:ext>
              </a:extLst>
            </p:cNvPr>
            <p:cNvSpPr txBox="1">
              <a:spLocks/>
            </p:cNvSpPr>
            <p:nvPr/>
          </p:nvSpPr>
          <p:spPr>
            <a:xfrm>
              <a:off x="215900" y="2783628"/>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dirty="0"/>
                <a:t>The muon g-2 Theory Initiative</a:t>
              </a:r>
            </a:p>
          </p:txBody>
        </p:sp>
        <p:sp>
          <p:nvSpPr>
            <p:cNvPr id="25" name="TextBox 24">
              <a:extLst>
                <a:ext uri="{FF2B5EF4-FFF2-40B4-BE49-F238E27FC236}">
                  <a16:creationId xmlns:a16="http://schemas.microsoft.com/office/drawing/2014/main" id="{AD2BB8D3-0534-3048-A0DB-6758ED684F2D}"/>
                </a:ext>
              </a:extLst>
            </p:cNvPr>
            <p:cNvSpPr txBox="1"/>
            <p:nvPr/>
          </p:nvSpPr>
          <p:spPr>
            <a:xfrm>
              <a:off x="6177603" y="3225320"/>
              <a:ext cx="2838977" cy="2862322"/>
            </a:xfrm>
            <a:prstGeom prst="rect">
              <a:avLst/>
            </a:prstGeom>
            <a:noFill/>
          </p:spPr>
          <p:txBody>
            <a:bodyPr wrap="square" rtlCol="0">
              <a:spAutoFit/>
            </a:bodyPr>
            <a:lstStyle/>
            <a:p>
              <a:pPr algn="ctr"/>
              <a:r>
                <a:rPr lang="en-US" sz="1800" dirty="0"/>
                <a:t>Group of 132 theorists and experimentalists that worked from 2017-2020 to put together a major update of the predicted value of g-2</a:t>
              </a:r>
            </a:p>
            <a:p>
              <a:pPr algn="ctr"/>
              <a:endParaRPr lang="en-US" sz="1800" dirty="0"/>
            </a:p>
            <a:p>
              <a:pPr algn="ctr"/>
              <a:r>
                <a:rPr lang="en-US" sz="1800" dirty="0"/>
                <a:t>Produced a 196-page white paper including 824 references</a:t>
              </a:r>
            </a:p>
            <a:p>
              <a:pPr algn="ctr"/>
              <a:r>
                <a:rPr lang="en-US" sz="1800" dirty="0"/>
                <a:t>arxiv:2006:04822</a:t>
              </a:r>
            </a:p>
          </p:txBody>
        </p:sp>
      </p:grpSp>
    </p:spTree>
    <p:extLst>
      <p:ext uri="{BB962C8B-B14F-4D97-AF65-F5344CB8AC3E}">
        <p14:creationId xmlns:p14="http://schemas.microsoft.com/office/powerpoint/2010/main" val="418347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dissolv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6E4254-1394-2641-B44B-8718B4F8AA7F}"/>
              </a:ext>
            </a:extLst>
          </p:cNvPr>
          <p:cNvSpPr>
            <a:spLocks noGrp="1"/>
          </p:cNvSpPr>
          <p:nvPr>
            <p:ph type="title"/>
          </p:nvPr>
        </p:nvSpPr>
        <p:spPr>
          <a:xfrm>
            <a:off x="228600" y="251752"/>
            <a:ext cx="8686800" cy="427877"/>
          </a:xfrm>
          <a:prstGeom prst="rect">
            <a:avLst/>
          </a:prstGeom>
        </p:spPr>
        <p:txBody>
          <a:bodyPr/>
          <a:lstStyle/>
          <a:p>
            <a:r>
              <a:rPr lang="en-US" dirty="0"/>
              <a:t>Leading order QCD:  HVP</a:t>
            </a:r>
          </a:p>
        </p:txBody>
      </p:sp>
      <p:sp>
        <p:nvSpPr>
          <p:cNvPr id="4" name="Date Placeholder 3">
            <a:extLst>
              <a:ext uri="{FF2B5EF4-FFF2-40B4-BE49-F238E27FC236}">
                <a16:creationId xmlns:a16="http://schemas.microsoft.com/office/drawing/2014/main" id="{C5BAFA8F-848E-1040-AA3E-E9802DB43D8E}"/>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28A1B0AC-5373-774D-9FA3-B5DC174EF381}"/>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BD2E0764-AF1D-5148-A232-CDBB37073623}"/>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8</a:t>
            </a:fld>
            <a:endParaRPr lang="en-US" dirty="0"/>
          </a:p>
        </p:txBody>
      </p:sp>
      <p:sp>
        <p:nvSpPr>
          <p:cNvPr id="7" name="TextBox 6">
            <a:extLst>
              <a:ext uri="{FF2B5EF4-FFF2-40B4-BE49-F238E27FC236}">
                <a16:creationId xmlns:a16="http://schemas.microsoft.com/office/drawing/2014/main" id="{62FD2CD7-D6D8-D247-9DB8-9520B4F159D6}"/>
              </a:ext>
            </a:extLst>
          </p:cNvPr>
          <p:cNvSpPr txBox="1"/>
          <p:nvPr/>
        </p:nvSpPr>
        <p:spPr>
          <a:xfrm>
            <a:off x="215900" y="942876"/>
            <a:ext cx="4161374" cy="646331"/>
          </a:xfrm>
          <a:prstGeom prst="rect">
            <a:avLst/>
          </a:prstGeom>
          <a:noFill/>
        </p:spPr>
        <p:txBody>
          <a:bodyPr wrap="square" rtlCol="0">
            <a:spAutoFit/>
          </a:bodyPr>
          <a:lstStyle/>
          <a:p>
            <a:pPr algn="ctr"/>
            <a:r>
              <a:rPr lang="en-US" sz="1800" dirty="0"/>
              <a:t>The leading order QCD contribution comes from Hadronic Vacuum Polarization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CCB6842-F4E6-CF48-B36B-00B36A3E59BB}"/>
                  </a:ext>
                </a:extLst>
              </p:cNvPr>
              <p:cNvSpPr txBox="1"/>
              <p:nvPr/>
            </p:nvSpPr>
            <p:spPr>
              <a:xfrm>
                <a:off x="410626" y="2005650"/>
                <a:ext cx="4161374" cy="2862322"/>
              </a:xfrm>
              <a:prstGeom prst="rect">
                <a:avLst/>
              </a:prstGeom>
              <a:noFill/>
            </p:spPr>
            <p:txBody>
              <a:bodyPr wrap="square" rtlCol="0">
                <a:spAutoFit/>
              </a:bodyPr>
              <a:lstStyle/>
              <a:p>
                <a:pPr algn="ctr"/>
                <a:r>
                  <a:rPr lang="en-US" sz="1800" dirty="0"/>
                  <a:t>This can be taken directly from data by the measurement of the differential cross section</a:t>
                </a:r>
                <a14:m>
                  <m:oMath xmlns:m="http://schemas.openxmlformats.org/officeDocument/2006/math">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 </m:t>
                        </m:r>
                        <m:r>
                          <a:rPr lang="en-US" sz="1800" b="0" i="1" smtClean="0">
                            <a:latin typeface="Cambria Math" panose="02040503050406030204" pitchFamily="18" charset="0"/>
                          </a:rPr>
                          <m:t>𝑒</m:t>
                        </m:r>
                      </m:e>
                      <m:sup>
                        <m:r>
                          <a:rPr lang="en-US" sz="1800" b="0" i="1" smtClean="0">
                            <a:latin typeface="Cambria Math" panose="02040503050406030204" pitchFamily="18" charset="0"/>
                          </a:rPr>
                          <m:t>+</m:t>
                        </m:r>
                      </m:sup>
                    </m:sSup>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sup>
                    </m:sSup>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h𝑎𝑑𝑟𝑜𝑛𝑠</m:t>
                    </m:r>
                    <m:r>
                      <a:rPr lang="en-US" sz="1800" b="0" i="0" smtClean="0">
                        <a:latin typeface="Cambria Math" panose="02040503050406030204" pitchFamily="18" charset="0"/>
                        <a:ea typeface="Cambria Math" panose="02040503050406030204" pitchFamily="18" charset="0"/>
                      </a:rPr>
                      <m:t>.  </m:t>
                    </m:r>
                  </m:oMath>
                </a14:m>
                <a:endParaRPr lang="en-US" sz="1800" b="0" dirty="0">
                  <a:ea typeface="Cambria Math" panose="02040503050406030204" pitchFamily="18" charset="0"/>
                </a:endParaRPr>
              </a:p>
              <a:p>
                <a:pPr algn="ctr"/>
                <a:endParaRPr lang="en-US" sz="1800" b="0" dirty="0">
                  <a:ea typeface="Cambria Math" panose="02040503050406030204" pitchFamily="18" charset="0"/>
                </a:endParaRPr>
              </a:p>
              <a:p>
                <a:pPr algn="ctr"/>
                <a:r>
                  <a:rPr lang="en-US" sz="1800" dirty="0"/>
                  <a:t>The assumptions are analyticity and the optical theorem.</a:t>
                </a:r>
              </a:p>
              <a:p>
                <a:pPr algn="ctr"/>
                <a:endParaRPr lang="en-US" sz="1800" dirty="0"/>
              </a:p>
              <a:p>
                <a:pPr algn="ctr"/>
                <a:r>
                  <a:rPr lang="en-US" sz="1800" dirty="0"/>
                  <a:t>This is considered the gold standard and the Muon g-2 Theory initiative only uses this data in their prediction.</a:t>
                </a:r>
              </a:p>
            </p:txBody>
          </p:sp>
        </mc:Choice>
        <mc:Fallback xmlns="">
          <p:sp>
            <p:nvSpPr>
              <p:cNvPr id="8" name="TextBox 7">
                <a:extLst>
                  <a:ext uri="{FF2B5EF4-FFF2-40B4-BE49-F238E27FC236}">
                    <a16:creationId xmlns:a16="http://schemas.microsoft.com/office/drawing/2014/main" id="{9CCB6842-F4E6-CF48-B36B-00B36A3E59BB}"/>
                  </a:ext>
                </a:extLst>
              </p:cNvPr>
              <p:cNvSpPr txBox="1">
                <a:spLocks noRot="1" noChangeAspect="1" noMove="1" noResize="1" noEditPoints="1" noAdjustHandles="1" noChangeArrowheads="1" noChangeShapeType="1" noTextEdit="1"/>
              </p:cNvSpPr>
              <p:nvPr/>
            </p:nvSpPr>
            <p:spPr>
              <a:xfrm>
                <a:off x="410626" y="2005650"/>
                <a:ext cx="4161374" cy="2862322"/>
              </a:xfrm>
              <a:prstGeom prst="rect">
                <a:avLst/>
              </a:prstGeom>
              <a:blipFill>
                <a:blip r:embed="rId2"/>
                <a:stretch>
                  <a:fillRect l="-915" t="-441" r="-2439" b="-22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E0A29BD-EC3B-7347-8FCA-6ED133DA174B}"/>
                  </a:ext>
                </a:extLst>
              </p:cNvPr>
              <p:cNvSpPr txBox="1"/>
              <p:nvPr/>
            </p:nvSpPr>
            <p:spPr>
              <a:xfrm>
                <a:off x="546100" y="5102999"/>
                <a:ext cx="4161374" cy="1200329"/>
              </a:xfrm>
              <a:prstGeom prst="rect">
                <a:avLst/>
              </a:prstGeom>
              <a:noFill/>
            </p:spPr>
            <p:txBody>
              <a:bodyPr wrap="square" rtlCol="0">
                <a:spAutoFit/>
              </a:bodyPr>
              <a:lstStyle/>
              <a:p>
                <a:pPr algn="ctr"/>
                <a:r>
                  <a:rPr lang="en-US" sz="1800" dirty="0"/>
                  <a:t>The </a:t>
                </a:r>
                <a14:m>
                  <m:oMath xmlns:m="http://schemas.openxmlformats.org/officeDocument/2006/math">
                    <m:f>
                      <m:fPr>
                        <m:type m:val="skw"/>
                        <m:ctrlPr>
                          <a:rPr lang="en-US" sz="180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𝑠</m:t>
                        </m:r>
                      </m:den>
                    </m:f>
                    <m:r>
                      <a:rPr lang="en-US" sz="1800" b="0" i="1" smtClean="0">
                        <a:latin typeface="Cambria Math" panose="02040503050406030204" pitchFamily="18" charset="0"/>
                      </a:rPr>
                      <m:t> </m:t>
                    </m:r>
                  </m:oMath>
                </a14:m>
                <a:r>
                  <a:rPr lang="en-US" sz="1800" dirty="0"/>
                  <a:t>scaling puts significant weight to the two-pion low energy region around the </a:t>
                </a:r>
                <a:r>
                  <a:rPr lang="en-US" sz="1800" i="1" dirty="0">
                    <a:latin typeface="Symbol" pitchFamily="2" charset="2"/>
                  </a:rPr>
                  <a:t>r</a:t>
                </a:r>
                <a:r>
                  <a:rPr lang="en-US" sz="1800" dirty="0"/>
                  <a:t> and </a:t>
                </a:r>
                <a:r>
                  <a:rPr lang="en-US" sz="1800" i="1" dirty="0">
                    <a:latin typeface="Symbol" pitchFamily="2" charset="2"/>
                  </a:rPr>
                  <a:t>w </a:t>
                </a:r>
                <a:r>
                  <a:rPr lang="en-US" sz="1800" dirty="0">
                    <a:latin typeface="+mn-lt"/>
                  </a:rPr>
                  <a:t>but data from all regions and all final states needs to be included.</a:t>
                </a:r>
                <a:endParaRPr lang="en-US" sz="1800" dirty="0">
                  <a:latin typeface="Symbol" pitchFamily="2" charset="2"/>
                </a:endParaRPr>
              </a:p>
            </p:txBody>
          </p:sp>
        </mc:Choice>
        <mc:Fallback xmlns="">
          <p:sp>
            <p:nvSpPr>
              <p:cNvPr id="9" name="TextBox 8">
                <a:extLst>
                  <a:ext uri="{FF2B5EF4-FFF2-40B4-BE49-F238E27FC236}">
                    <a16:creationId xmlns:a16="http://schemas.microsoft.com/office/drawing/2014/main" id="{AE0A29BD-EC3B-7347-8FCA-6ED133DA174B}"/>
                  </a:ext>
                </a:extLst>
              </p:cNvPr>
              <p:cNvSpPr txBox="1">
                <a:spLocks noRot="1" noChangeAspect="1" noMove="1" noResize="1" noEditPoints="1" noAdjustHandles="1" noChangeArrowheads="1" noChangeShapeType="1" noTextEdit="1"/>
              </p:cNvSpPr>
              <p:nvPr/>
            </p:nvSpPr>
            <p:spPr>
              <a:xfrm>
                <a:off x="546100" y="5102999"/>
                <a:ext cx="4161374" cy="1200329"/>
              </a:xfrm>
              <a:prstGeom prst="rect">
                <a:avLst/>
              </a:prstGeom>
              <a:blipFill>
                <a:blip r:embed="rId3"/>
                <a:stretch>
                  <a:fillRect t="-35417" r="-915" b="-7292"/>
                </a:stretch>
              </a:blipFill>
            </p:spPr>
            <p:txBody>
              <a:bodyPr/>
              <a:lstStyle/>
              <a:p>
                <a:r>
                  <a:rPr lang="en-US">
                    <a:noFill/>
                  </a:rPr>
                  <a:t> </a:t>
                </a:r>
              </a:p>
            </p:txBody>
          </p:sp>
        </mc:Fallback>
      </mc:AlternateContent>
      <p:sp>
        <p:nvSpPr>
          <p:cNvPr id="10" name="Line 4">
            <a:extLst>
              <a:ext uri="{FF2B5EF4-FFF2-40B4-BE49-F238E27FC236}">
                <a16:creationId xmlns:a16="http://schemas.microsoft.com/office/drawing/2014/main" id="{757663B0-8076-4944-B4C5-E8FA0D813E3B}"/>
              </a:ext>
            </a:extLst>
          </p:cNvPr>
          <p:cNvSpPr>
            <a:spLocks noChangeShapeType="1"/>
          </p:cNvSpPr>
          <p:nvPr/>
        </p:nvSpPr>
        <p:spPr bwMode="auto">
          <a:xfrm flipV="1">
            <a:off x="6108700" y="745373"/>
            <a:ext cx="901700" cy="814388"/>
          </a:xfrm>
          <a:prstGeom prst="line">
            <a:avLst/>
          </a:prstGeom>
          <a:noFill/>
          <a:ln w="38100">
            <a:solidFill>
              <a:srgbClr val="FF3300"/>
            </a:solidFill>
            <a:round/>
            <a:headEnd/>
            <a:tailEnd/>
          </a:ln>
          <a:effectLst/>
        </p:spPr>
        <p:txBody>
          <a:bodyPr/>
          <a:lstStyle/>
          <a:p>
            <a:endParaRPr lang="en-US"/>
          </a:p>
        </p:txBody>
      </p:sp>
      <p:sp>
        <p:nvSpPr>
          <p:cNvPr id="11" name="Line 5">
            <a:extLst>
              <a:ext uri="{FF2B5EF4-FFF2-40B4-BE49-F238E27FC236}">
                <a16:creationId xmlns:a16="http://schemas.microsoft.com/office/drawing/2014/main" id="{0B3BAE46-C6A1-0849-B5BA-5A94429C3F53}"/>
              </a:ext>
            </a:extLst>
          </p:cNvPr>
          <p:cNvSpPr>
            <a:spLocks noChangeShapeType="1"/>
          </p:cNvSpPr>
          <p:nvPr/>
        </p:nvSpPr>
        <p:spPr bwMode="auto">
          <a:xfrm>
            <a:off x="7013575" y="735848"/>
            <a:ext cx="952500" cy="863600"/>
          </a:xfrm>
          <a:prstGeom prst="line">
            <a:avLst/>
          </a:prstGeom>
          <a:noFill/>
          <a:ln w="38100">
            <a:solidFill>
              <a:srgbClr val="FF3300"/>
            </a:solidFill>
            <a:round/>
            <a:headEnd/>
            <a:tailEnd/>
          </a:ln>
          <a:effectLst/>
        </p:spPr>
        <p:txBody>
          <a:bodyPr/>
          <a:lstStyle/>
          <a:p>
            <a:endParaRPr lang="en-US"/>
          </a:p>
        </p:txBody>
      </p:sp>
      <p:sp>
        <p:nvSpPr>
          <p:cNvPr id="12" name="Line 6">
            <a:extLst>
              <a:ext uri="{FF2B5EF4-FFF2-40B4-BE49-F238E27FC236}">
                <a16:creationId xmlns:a16="http://schemas.microsoft.com/office/drawing/2014/main" id="{D342072F-F3E8-4247-BBC4-DA3E1B837CE8}"/>
              </a:ext>
            </a:extLst>
          </p:cNvPr>
          <p:cNvSpPr>
            <a:spLocks noChangeShapeType="1"/>
          </p:cNvSpPr>
          <p:nvPr/>
        </p:nvSpPr>
        <p:spPr bwMode="auto">
          <a:xfrm>
            <a:off x="7010400" y="181679"/>
            <a:ext cx="12700" cy="552582"/>
          </a:xfrm>
          <a:prstGeom prst="line">
            <a:avLst/>
          </a:prstGeom>
          <a:noFill/>
          <a:ln w="38100">
            <a:solidFill>
              <a:srgbClr val="FF3300"/>
            </a:solidFill>
            <a:prstDash val="sysDot"/>
            <a:round/>
            <a:headEnd/>
            <a:tailEnd/>
          </a:ln>
          <a:effectLst/>
        </p:spPr>
        <p:txBody>
          <a:bodyPr/>
          <a:lstStyle/>
          <a:p>
            <a:endParaRPr lang="en-US"/>
          </a:p>
        </p:txBody>
      </p:sp>
      <p:sp>
        <p:nvSpPr>
          <p:cNvPr id="13" name="Oval 7">
            <a:extLst>
              <a:ext uri="{FF2B5EF4-FFF2-40B4-BE49-F238E27FC236}">
                <a16:creationId xmlns:a16="http://schemas.microsoft.com/office/drawing/2014/main" id="{E2EF6012-B14C-4E4E-9E76-74C2EEF0F52C}"/>
              </a:ext>
            </a:extLst>
          </p:cNvPr>
          <p:cNvSpPr>
            <a:spLocks noChangeArrowheads="1"/>
          </p:cNvSpPr>
          <p:nvPr/>
        </p:nvSpPr>
        <p:spPr bwMode="auto">
          <a:xfrm>
            <a:off x="6826250" y="1010486"/>
            <a:ext cx="388938" cy="363537"/>
          </a:xfrm>
          <a:prstGeom prst="ellipse">
            <a:avLst/>
          </a:prstGeom>
          <a:solidFill>
            <a:schemeClr val="accent1"/>
          </a:solidFill>
          <a:ln w="28575">
            <a:solidFill>
              <a:srgbClr val="FF3300"/>
            </a:solidFill>
            <a:round/>
            <a:headEnd/>
            <a:tailEnd/>
          </a:ln>
          <a:effectLst/>
        </p:spPr>
        <p:txBody>
          <a:bodyPr wrap="none" anchor="ctr"/>
          <a:lstStyle/>
          <a:p>
            <a:endParaRPr lang="en-US"/>
          </a:p>
        </p:txBody>
      </p:sp>
      <p:sp>
        <p:nvSpPr>
          <p:cNvPr id="14" name="Line 8">
            <a:extLst>
              <a:ext uri="{FF2B5EF4-FFF2-40B4-BE49-F238E27FC236}">
                <a16:creationId xmlns:a16="http://schemas.microsoft.com/office/drawing/2014/main" id="{246E1ECF-409D-C941-93A6-0493D0C7C4AE}"/>
              </a:ext>
            </a:extLst>
          </p:cNvPr>
          <p:cNvSpPr>
            <a:spLocks noChangeShapeType="1"/>
          </p:cNvSpPr>
          <p:nvPr/>
        </p:nvSpPr>
        <p:spPr bwMode="auto">
          <a:xfrm>
            <a:off x="6515099" y="1199398"/>
            <a:ext cx="311151" cy="0"/>
          </a:xfrm>
          <a:prstGeom prst="line">
            <a:avLst/>
          </a:prstGeom>
          <a:noFill/>
          <a:ln w="38100">
            <a:solidFill>
              <a:srgbClr val="FF3300"/>
            </a:solidFill>
            <a:prstDash val="sysDot"/>
            <a:round/>
            <a:headEnd/>
            <a:tailEnd/>
          </a:ln>
          <a:effectLst/>
        </p:spPr>
        <p:txBody>
          <a:bodyPr/>
          <a:lstStyle/>
          <a:p>
            <a:endParaRPr lang="en-US"/>
          </a:p>
        </p:txBody>
      </p:sp>
      <p:sp>
        <p:nvSpPr>
          <p:cNvPr id="15" name="Line 9">
            <a:extLst>
              <a:ext uri="{FF2B5EF4-FFF2-40B4-BE49-F238E27FC236}">
                <a16:creationId xmlns:a16="http://schemas.microsoft.com/office/drawing/2014/main" id="{1387EEE2-D253-4147-8E7E-5130FB5F5B9B}"/>
              </a:ext>
            </a:extLst>
          </p:cNvPr>
          <p:cNvSpPr>
            <a:spLocks noChangeShapeType="1"/>
          </p:cNvSpPr>
          <p:nvPr/>
        </p:nvSpPr>
        <p:spPr bwMode="auto">
          <a:xfrm>
            <a:off x="7197725" y="1199398"/>
            <a:ext cx="311150" cy="1588"/>
          </a:xfrm>
          <a:prstGeom prst="line">
            <a:avLst/>
          </a:prstGeom>
          <a:noFill/>
          <a:ln w="38100">
            <a:solidFill>
              <a:srgbClr val="FF3300"/>
            </a:solidFill>
            <a:prstDash val="sysDot"/>
            <a:round/>
            <a:headEnd/>
            <a:tailEnd/>
          </a:ln>
          <a:effectLst/>
        </p:spPr>
        <p:txBody>
          <a:bodyPr/>
          <a:lstStyle/>
          <a:p>
            <a:endParaRPr lang="en-US"/>
          </a:p>
        </p:txBody>
      </p:sp>
      <p:sp>
        <p:nvSpPr>
          <p:cNvPr id="17" name="Rectangle 11">
            <a:extLst>
              <a:ext uri="{FF2B5EF4-FFF2-40B4-BE49-F238E27FC236}">
                <a16:creationId xmlns:a16="http://schemas.microsoft.com/office/drawing/2014/main" id="{FFDF80BD-8463-E34B-A9F7-EC7AF933A344}"/>
              </a:ext>
            </a:extLst>
          </p:cNvPr>
          <p:cNvSpPr>
            <a:spLocks noChangeArrowheads="1"/>
          </p:cNvSpPr>
          <p:nvPr/>
        </p:nvSpPr>
        <p:spPr bwMode="auto">
          <a:xfrm>
            <a:off x="6008688" y="1008898"/>
            <a:ext cx="377825" cy="393700"/>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FF"/>
                </a:solidFill>
                <a:latin typeface="Symbol" pitchFamily="18" charset="2"/>
              </a:rPr>
              <a:t>m</a:t>
            </a:r>
          </a:p>
        </p:txBody>
      </p:sp>
      <p:sp>
        <p:nvSpPr>
          <p:cNvPr id="18" name="Rectangle 12">
            <a:extLst>
              <a:ext uri="{FF2B5EF4-FFF2-40B4-BE49-F238E27FC236}">
                <a16:creationId xmlns:a16="http://schemas.microsoft.com/office/drawing/2014/main" id="{4CBC4CD5-22D5-B248-8861-81C1FBB97E26}"/>
              </a:ext>
            </a:extLst>
          </p:cNvPr>
          <p:cNvSpPr>
            <a:spLocks noChangeArrowheads="1"/>
          </p:cNvSpPr>
          <p:nvPr/>
        </p:nvSpPr>
        <p:spPr bwMode="auto">
          <a:xfrm>
            <a:off x="7700963" y="1037473"/>
            <a:ext cx="377825" cy="393700"/>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FF"/>
                </a:solidFill>
                <a:latin typeface="Symbol" pitchFamily="18" charset="2"/>
              </a:rPr>
              <a:t>m</a:t>
            </a:r>
          </a:p>
        </p:txBody>
      </p:sp>
      <p:sp>
        <p:nvSpPr>
          <p:cNvPr id="19" name="Rectangle 13">
            <a:extLst>
              <a:ext uri="{FF2B5EF4-FFF2-40B4-BE49-F238E27FC236}">
                <a16:creationId xmlns:a16="http://schemas.microsoft.com/office/drawing/2014/main" id="{6BBD3A4C-D8BF-6641-8FBB-40E090D158CA}"/>
              </a:ext>
            </a:extLst>
          </p:cNvPr>
          <p:cNvSpPr>
            <a:spLocks noChangeArrowheads="1"/>
          </p:cNvSpPr>
          <p:nvPr/>
        </p:nvSpPr>
        <p:spPr bwMode="auto">
          <a:xfrm>
            <a:off x="7002463" y="127836"/>
            <a:ext cx="377825" cy="393700"/>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FF"/>
                </a:solidFill>
                <a:latin typeface="Symbol" pitchFamily="18" charset="2"/>
              </a:rPr>
              <a:t>g</a:t>
            </a:r>
          </a:p>
        </p:txBody>
      </p:sp>
      <p:sp>
        <p:nvSpPr>
          <p:cNvPr id="20" name="Rectangle 14">
            <a:extLst>
              <a:ext uri="{FF2B5EF4-FFF2-40B4-BE49-F238E27FC236}">
                <a16:creationId xmlns:a16="http://schemas.microsoft.com/office/drawing/2014/main" id="{E573F1A9-4A00-0C49-9E2B-EF3B0E672770}"/>
              </a:ext>
            </a:extLst>
          </p:cNvPr>
          <p:cNvSpPr>
            <a:spLocks noChangeArrowheads="1"/>
          </p:cNvSpPr>
          <p:nvPr/>
        </p:nvSpPr>
        <p:spPr bwMode="auto">
          <a:xfrm>
            <a:off x="6283326" y="1474871"/>
            <a:ext cx="1468437" cy="582211"/>
          </a:xfrm>
          <a:prstGeom prst="rect">
            <a:avLst/>
          </a:prstGeom>
          <a:noFill/>
          <a:ln w="12700">
            <a:noFill/>
            <a:miter lim="800000"/>
            <a:headEnd/>
            <a:tailEnd/>
          </a:ln>
          <a:effectLst/>
        </p:spPr>
        <p:txBody>
          <a:bodyPr wrap="square" lIns="90488" tIns="44450" rIns="90488" bIns="44450">
            <a:spAutoFit/>
          </a:bodyPr>
          <a:lstStyle/>
          <a:p>
            <a:pPr algn="ctr"/>
            <a:r>
              <a:rPr lang="en-US" sz="1600" dirty="0">
                <a:solidFill>
                  <a:srgbClr val="0000FF"/>
                </a:solidFill>
                <a:latin typeface="+mn-lt"/>
              </a:rPr>
              <a:t>Quarks, gluons, resonances</a:t>
            </a:r>
          </a:p>
        </p:txBody>
      </p:sp>
      <p:grpSp>
        <p:nvGrpSpPr>
          <p:cNvPr id="62" name="Group 61">
            <a:extLst>
              <a:ext uri="{FF2B5EF4-FFF2-40B4-BE49-F238E27FC236}">
                <a16:creationId xmlns:a16="http://schemas.microsoft.com/office/drawing/2014/main" id="{5777C8CC-E9DB-EC47-A11D-745052F1135D}"/>
              </a:ext>
            </a:extLst>
          </p:cNvPr>
          <p:cNvGrpSpPr/>
          <p:nvPr/>
        </p:nvGrpSpPr>
        <p:grpSpPr>
          <a:xfrm>
            <a:off x="5374224" y="2029068"/>
            <a:ext cx="3617492" cy="2886948"/>
            <a:chOff x="5374224" y="2029068"/>
            <a:chExt cx="3617492" cy="2886948"/>
          </a:xfrm>
        </p:grpSpPr>
        <p:sp>
          <p:nvSpPr>
            <p:cNvPr id="22" name="Line 17">
              <a:extLst>
                <a:ext uri="{FF2B5EF4-FFF2-40B4-BE49-F238E27FC236}">
                  <a16:creationId xmlns:a16="http://schemas.microsoft.com/office/drawing/2014/main" id="{D50C292A-0E73-7E44-90B8-119E0F6CADBD}"/>
                </a:ext>
              </a:extLst>
            </p:cNvPr>
            <p:cNvSpPr>
              <a:spLocks noChangeShapeType="1"/>
            </p:cNvSpPr>
            <p:nvPr/>
          </p:nvSpPr>
          <p:spPr bwMode="auto">
            <a:xfrm flipV="1">
              <a:off x="5374224" y="2704498"/>
              <a:ext cx="512762" cy="525463"/>
            </a:xfrm>
            <a:prstGeom prst="line">
              <a:avLst/>
            </a:prstGeom>
            <a:noFill/>
            <a:ln w="38100">
              <a:solidFill>
                <a:srgbClr val="FF3300"/>
              </a:solidFill>
              <a:round/>
              <a:headEnd/>
              <a:tailEnd/>
            </a:ln>
            <a:effectLst/>
          </p:spPr>
          <p:txBody>
            <a:bodyPr/>
            <a:lstStyle/>
            <a:p>
              <a:endParaRPr lang="en-US"/>
            </a:p>
          </p:txBody>
        </p:sp>
        <p:sp>
          <p:nvSpPr>
            <p:cNvPr id="23" name="Line 18">
              <a:extLst>
                <a:ext uri="{FF2B5EF4-FFF2-40B4-BE49-F238E27FC236}">
                  <a16:creationId xmlns:a16="http://schemas.microsoft.com/office/drawing/2014/main" id="{7538D991-C1CE-CA44-8BC7-34F3E90402FD}"/>
                </a:ext>
              </a:extLst>
            </p:cNvPr>
            <p:cNvSpPr>
              <a:spLocks noChangeShapeType="1"/>
            </p:cNvSpPr>
            <p:nvPr/>
          </p:nvSpPr>
          <p:spPr bwMode="auto">
            <a:xfrm>
              <a:off x="5374224" y="2229836"/>
              <a:ext cx="525462" cy="487362"/>
            </a:xfrm>
            <a:prstGeom prst="line">
              <a:avLst/>
            </a:prstGeom>
            <a:noFill/>
            <a:ln w="38100">
              <a:solidFill>
                <a:srgbClr val="FF3300"/>
              </a:solidFill>
              <a:round/>
              <a:headEnd/>
              <a:tailEnd/>
            </a:ln>
            <a:effectLst/>
          </p:spPr>
          <p:txBody>
            <a:bodyPr/>
            <a:lstStyle/>
            <a:p>
              <a:endParaRPr lang="en-US"/>
            </a:p>
          </p:txBody>
        </p:sp>
        <p:sp>
          <p:nvSpPr>
            <p:cNvPr id="24" name="Line 19">
              <a:extLst>
                <a:ext uri="{FF2B5EF4-FFF2-40B4-BE49-F238E27FC236}">
                  <a16:creationId xmlns:a16="http://schemas.microsoft.com/office/drawing/2014/main" id="{02466738-04E3-A345-910D-5DE3DAAC86DA}"/>
                </a:ext>
              </a:extLst>
            </p:cNvPr>
            <p:cNvSpPr>
              <a:spLocks noChangeShapeType="1"/>
            </p:cNvSpPr>
            <p:nvPr/>
          </p:nvSpPr>
          <p:spPr bwMode="auto">
            <a:xfrm>
              <a:off x="5898099" y="2696561"/>
              <a:ext cx="788987" cy="0"/>
            </a:xfrm>
            <a:prstGeom prst="line">
              <a:avLst/>
            </a:prstGeom>
            <a:noFill/>
            <a:ln w="38100">
              <a:solidFill>
                <a:srgbClr val="FF3300"/>
              </a:solidFill>
              <a:prstDash val="sysDot"/>
              <a:round/>
              <a:headEnd/>
              <a:tailEnd/>
            </a:ln>
            <a:effectLst/>
          </p:spPr>
          <p:txBody>
            <a:bodyPr/>
            <a:lstStyle/>
            <a:p>
              <a:endParaRPr lang="en-US"/>
            </a:p>
          </p:txBody>
        </p:sp>
        <p:sp>
          <p:nvSpPr>
            <p:cNvPr id="25" name="Line 20">
              <a:extLst>
                <a:ext uri="{FF2B5EF4-FFF2-40B4-BE49-F238E27FC236}">
                  <a16:creationId xmlns:a16="http://schemas.microsoft.com/office/drawing/2014/main" id="{711422E8-4A05-B84B-BC60-EEB1D8E99502}"/>
                </a:ext>
              </a:extLst>
            </p:cNvPr>
            <p:cNvSpPr>
              <a:spLocks noChangeShapeType="1"/>
            </p:cNvSpPr>
            <p:nvPr/>
          </p:nvSpPr>
          <p:spPr bwMode="auto">
            <a:xfrm flipH="1">
              <a:off x="6579136" y="2131411"/>
              <a:ext cx="639763" cy="563562"/>
            </a:xfrm>
            <a:prstGeom prst="line">
              <a:avLst/>
            </a:prstGeom>
            <a:noFill/>
            <a:ln w="38100">
              <a:solidFill>
                <a:srgbClr val="FF3300"/>
              </a:solidFill>
              <a:round/>
              <a:headEnd/>
              <a:tailEnd/>
            </a:ln>
            <a:effectLst/>
          </p:spPr>
          <p:txBody>
            <a:bodyPr/>
            <a:lstStyle/>
            <a:p>
              <a:endParaRPr lang="en-US"/>
            </a:p>
          </p:txBody>
        </p:sp>
        <p:sp>
          <p:nvSpPr>
            <p:cNvPr id="26" name="Line 21">
              <a:extLst>
                <a:ext uri="{FF2B5EF4-FFF2-40B4-BE49-F238E27FC236}">
                  <a16:creationId xmlns:a16="http://schemas.microsoft.com/office/drawing/2014/main" id="{9C399780-D894-6F40-8874-A4B62B80560B}"/>
                </a:ext>
              </a:extLst>
            </p:cNvPr>
            <p:cNvSpPr>
              <a:spLocks noChangeShapeType="1"/>
            </p:cNvSpPr>
            <p:nvPr/>
          </p:nvSpPr>
          <p:spPr bwMode="auto">
            <a:xfrm flipH="1" flipV="1">
              <a:off x="6604536" y="2694973"/>
              <a:ext cx="539750" cy="463550"/>
            </a:xfrm>
            <a:prstGeom prst="line">
              <a:avLst/>
            </a:prstGeom>
            <a:noFill/>
            <a:ln w="38100">
              <a:solidFill>
                <a:srgbClr val="FF3300"/>
              </a:solidFill>
              <a:round/>
              <a:headEnd/>
              <a:tailEnd/>
            </a:ln>
            <a:effectLst/>
          </p:spPr>
          <p:txBody>
            <a:bodyPr/>
            <a:lstStyle/>
            <a:p>
              <a:endParaRPr lang="en-US"/>
            </a:p>
          </p:txBody>
        </p:sp>
        <p:sp>
          <p:nvSpPr>
            <p:cNvPr id="27" name="Line 22">
              <a:extLst>
                <a:ext uri="{FF2B5EF4-FFF2-40B4-BE49-F238E27FC236}">
                  <a16:creationId xmlns:a16="http://schemas.microsoft.com/office/drawing/2014/main" id="{EBBB48DA-E922-D94D-9ABE-E10B84236A35}"/>
                </a:ext>
              </a:extLst>
            </p:cNvPr>
            <p:cNvSpPr>
              <a:spLocks noChangeShapeType="1"/>
            </p:cNvSpPr>
            <p:nvPr/>
          </p:nvSpPr>
          <p:spPr bwMode="auto">
            <a:xfrm flipH="1" flipV="1">
              <a:off x="6607711" y="2672748"/>
              <a:ext cx="563563" cy="250825"/>
            </a:xfrm>
            <a:prstGeom prst="line">
              <a:avLst/>
            </a:prstGeom>
            <a:noFill/>
            <a:ln w="38100">
              <a:solidFill>
                <a:srgbClr val="FF3300"/>
              </a:solidFill>
              <a:round/>
              <a:headEnd/>
              <a:tailEnd/>
            </a:ln>
            <a:effectLst/>
          </p:spPr>
          <p:txBody>
            <a:bodyPr/>
            <a:lstStyle/>
            <a:p>
              <a:endParaRPr lang="en-US"/>
            </a:p>
          </p:txBody>
        </p:sp>
        <p:sp>
          <p:nvSpPr>
            <p:cNvPr id="28" name="Line 23">
              <a:extLst>
                <a:ext uri="{FF2B5EF4-FFF2-40B4-BE49-F238E27FC236}">
                  <a16:creationId xmlns:a16="http://schemas.microsoft.com/office/drawing/2014/main" id="{728A6E93-D0B1-3749-9F81-EADB2BC133C7}"/>
                </a:ext>
              </a:extLst>
            </p:cNvPr>
            <p:cNvSpPr>
              <a:spLocks noChangeShapeType="1"/>
            </p:cNvSpPr>
            <p:nvPr/>
          </p:nvSpPr>
          <p:spPr bwMode="auto">
            <a:xfrm flipH="1">
              <a:off x="6647399" y="2461611"/>
              <a:ext cx="538162" cy="225425"/>
            </a:xfrm>
            <a:prstGeom prst="line">
              <a:avLst/>
            </a:prstGeom>
            <a:noFill/>
            <a:ln w="38100">
              <a:solidFill>
                <a:srgbClr val="FF3300"/>
              </a:solidFill>
              <a:round/>
              <a:headEnd/>
              <a:tailEnd/>
            </a:ln>
            <a:effectLst/>
          </p:spPr>
          <p:txBody>
            <a:bodyPr/>
            <a:lstStyle/>
            <a:p>
              <a:endParaRPr lang="en-US"/>
            </a:p>
          </p:txBody>
        </p:sp>
        <p:sp>
          <p:nvSpPr>
            <p:cNvPr id="29" name="Rectangle 25">
              <a:extLst>
                <a:ext uri="{FF2B5EF4-FFF2-40B4-BE49-F238E27FC236}">
                  <a16:creationId xmlns:a16="http://schemas.microsoft.com/office/drawing/2014/main" id="{6626014C-33E8-F341-BC47-51BDEAEF1CF5}"/>
                </a:ext>
              </a:extLst>
            </p:cNvPr>
            <p:cNvSpPr>
              <a:spLocks noChangeArrowheads="1"/>
            </p:cNvSpPr>
            <p:nvPr/>
          </p:nvSpPr>
          <p:spPr bwMode="auto">
            <a:xfrm>
              <a:off x="6115586" y="2607661"/>
              <a:ext cx="377825" cy="393700"/>
            </a:xfrm>
            <a:prstGeom prst="rect">
              <a:avLst/>
            </a:prstGeom>
            <a:noFill/>
            <a:ln w="12700">
              <a:noFill/>
              <a:miter lim="800000"/>
              <a:headEnd/>
              <a:tailEnd/>
            </a:ln>
            <a:effectLst/>
          </p:spPr>
          <p:txBody>
            <a:bodyPr lIns="90488" tIns="44450" rIns="90488" bIns="44450">
              <a:spAutoFit/>
            </a:bodyPr>
            <a:lstStyle/>
            <a:p>
              <a:pPr algn="ctr"/>
              <a:r>
                <a:rPr lang="en-US" sz="2000" dirty="0">
                  <a:solidFill>
                    <a:srgbClr val="0000FF"/>
                  </a:solidFill>
                  <a:latin typeface="Symbol" pitchFamily="18" charset="2"/>
                </a:rPr>
                <a:t>g</a:t>
              </a:r>
            </a:p>
          </p:txBody>
        </p:sp>
        <p:sp>
          <p:nvSpPr>
            <p:cNvPr id="40" name="Line 17">
              <a:extLst>
                <a:ext uri="{FF2B5EF4-FFF2-40B4-BE49-F238E27FC236}">
                  <a16:creationId xmlns:a16="http://schemas.microsoft.com/office/drawing/2014/main" id="{A3436E9D-4583-F446-BD13-56F41BCFAF2B}"/>
                </a:ext>
              </a:extLst>
            </p:cNvPr>
            <p:cNvSpPr>
              <a:spLocks noChangeShapeType="1"/>
            </p:cNvSpPr>
            <p:nvPr/>
          </p:nvSpPr>
          <p:spPr bwMode="auto">
            <a:xfrm flipV="1">
              <a:off x="5406510" y="4060354"/>
              <a:ext cx="512762" cy="525463"/>
            </a:xfrm>
            <a:prstGeom prst="line">
              <a:avLst/>
            </a:prstGeom>
            <a:noFill/>
            <a:ln w="38100">
              <a:solidFill>
                <a:srgbClr val="FF3300"/>
              </a:solidFill>
              <a:round/>
              <a:headEnd/>
              <a:tailEnd/>
            </a:ln>
            <a:effectLst/>
          </p:spPr>
          <p:txBody>
            <a:bodyPr/>
            <a:lstStyle/>
            <a:p>
              <a:endParaRPr lang="en-US"/>
            </a:p>
          </p:txBody>
        </p:sp>
        <p:sp>
          <p:nvSpPr>
            <p:cNvPr id="41" name="Line 18">
              <a:extLst>
                <a:ext uri="{FF2B5EF4-FFF2-40B4-BE49-F238E27FC236}">
                  <a16:creationId xmlns:a16="http://schemas.microsoft.com/office/drawing/2014/main" id="{40232094-2320-5546-B9F0-C2A857736621}"/>
                </a:ext>
              </a:extLst>
            </p:cNvPr>
            <p:cNvSpPr>
              <a:spLocks noChangeShapeType="1"/>
            </p:cNvSpPr>
            <p:nvPr/>
          </p:nvSpPr>
          <p:spPr bwMode="auto">
            <a:xfrm>
              <a:off x="5406510" y="3585692"/>
              <a:ext cx="525462" cy="487362"/>
            </a:xfrm>
            <a:prstGeom prst="line">
              <a:avLst/>
            </a:prstGeom>
            <a:noFill/>
            <a:ln w="38100">
              <a:solidFill>
                <a:srgbClr val="FF3300"/>
              </a:solidFill>
              <a:round/>
              <a:headEnd/>
              <a:tailEnd/>
            </a:ln>
            <a:effectLst/>
          </p:spPr>
          <p:txBody>
            <a:bodyPr/>
            <a:lstStyle/>
            <a:p>
              <a:endParaRPr lang="en-US"/>
            </a:p>
          </p:txBody>
        </p:sp>
        <p:sp>
          <p:nvSpPr>
            <p:cNvPr id="42" name="Line 19">
              <a:extLst>
                <a:ext uri="{FF2B5EF4-FFF2-40B4-BE49-F238E27FC236}">
                  <a16:creationId xmlns:a16="http://schemas.microsoft.com/office/drawing/2014/main" id="{0671EA36-E2B1-1744-95EE-F288BEB05DB0}"/>
                </a:ext>
              </a:extLst>
            </p:cNvPr>
            <p:cNvSpPr>
              <a:spLocks noChangeShapeType="1"/>
            </p:cNvSpPr>
            <p:nvPr/>
          </p:nvSpPr>
          <p:spPr bwMode="auto">
            <a:xfrm>
              <a:off x="5930385" y="4052417"/>
              <a:ext cx="788987" cy="0"/>
            </a:xfrm>
            <a:prstGeom prst="line">
              <a:avLst/>
            </a:prstGeom>
            <a:noFill/>
            <a:ln w="38100">
              <a:solidFill>
                <a:srgbClr val="FF3300"/>
              </a:solidFill>
              <a:prstDash val="sysDot"/>
              <a:round/>
              <a:headEnd/>
              <a:tailEnd/>
            </a:ln>
            <a:effectLst/>
          </p:spPr>
          <p:txBody>
            <a:bodyPr/>
            <a:lstStyle/>
            <a:p>
              <a:endParaRPr lang="en-US"/>
            </a:p>
          </p:txBody>
        </p:sp>
        <p:sp>
          <p:nvSpPr>
            <p:cNvPr id="43" name="Line 20">
              <a:extLst>
                <a:ext uri="{FF2B5EF4-FFF2-40B4-BE49-F238E27FC236}">
                  <a16:creationId xmlns:a16="http://schemas.microsoft.com/office/drawing/2014/main" id="{BEEC7645-1C76-2943-8541-4BB83F813C21}"/>
                </a:ext>
              </a:extLst>
            </p:cNvPr>
            <p:cNvSpPr>
              <a:spLocks noChangeShapeType="1"/>
            </p:cNvSpPr>
            <p:nvPr/>
          </p:nvSpPr>
          <p:spPr bwMode="auto">
            <a:xfrm flipH="1">
              <a:off x="6611422" y="3487267"/>
              <a:ext cx="639763" cy="563562"/>
            </a:xfrm>
            <a:prstGeom prst="line">
              <a:avLst/>
            </a:prstGeom>
            <a:noFill/>
            <a:ln w="38100">
              <a:solidFill>
                <a:srgbClr val="FF3300"/>
              </a:solidFill>
              <a:round/>
              <a:headEnd/>
              <a:tailEnd/>
            </a:ln>
            <a:effectLst/>
          </p:spPr>
          <p:txBody>
            <a:bodyPr/>
            <a:lstStyle/>
            <a:p>
              <a:endParaRPr lang="en-US"/>
            </a:p>
          </p:txBody>
        </p:sp>
        <p:sp>
          <p:nvSpPr>
            <p:cNvPr id="44" name="Line 21">
              <a:extLst>
                <a:ext uri="{FF2B5EF4-FFF2-40B4-BE49-F238E27FC236}">
                  <a16:creationId xmlns:a16="http://schemas.microsoft.com/office/drawing/2014/main" id="{B4CDAB4D-AD60-5D4A-9AD7-634135227CDA}"/>
                </a:ext>
              </a:extLst>
            </p:cNvPr>
            <p:cNvSpPr>
              <a:spLocks noChangeShapeType="1"/>
            </p:cNvSpPr>
            <p:nvPr/>
          </p:nvSpPr>
          <p:spPr bwMode="auto">
            <a:xfrm flipH="1" flipV="1">
              <a:off x="6636822" y="4050829"/>
              <a:ext cx="539750" cy="463550"/>
            </a:xfrm>
            <a:prstGeom prst="line">
              <a:avLst/>
            </a:prstGeom>
            <a:noFill/>
            <a:ln w="38100">
              <a:solidFill>
                <a:srgbClr val="FF3300"/>
              </a:solidFill>
              <a:round/>
              <a:headEnd/>
              <a:tailEnd/>
            </a:ln>
            <a:effectLst/>
          </p:spPr>
          <p:txBody>
            <a:bodyPr/>
            <a:lstStyle/>
            <a:p>
              <a:endParaRPr lang="en-US"/>
            </a:p>
          </p:txBody>
        </p:sp>
        <p:sp>
          <p:nvSpPr>
            <p:cNvPr id="45" name="Line 22">
              <a:extLst>
                <a:ext uri="{FF2B5EF4-FFF2-40B4-BE49-F238E27FC236}">
                  <a16:creationId xmlns:a16="http://schemas.microsoft.com/office/drawing/2014/main" id="{3032C352-494E-354D-A5DB-C3C17EDF4D81}"/>
                </a:ext>
              </a:extLst>
            </p:cNvPr>
            <p:cNvSpPr>
              <a:spLocks noChangeShapeType="1"/>
            </p:cNvSpPr>
            <p:nvPr/>
          </p:nvSpPr>
          <p:spPr bwMode="auto">
            <a:xfrm flipH="1" flipV="1">
              <a:off x="6639997" y="4028604"/>
              <a:ext cx="563563" cy="250825"/>
            </a:xfrm>
            <a:prstGeom prst="line">
              <a:avLst/>
            </a:prstGeom>
            <a:noFill/>
            <a:ln w="38100">
              <a:solidFill>
                <a:srgbClr val="FF3300"/>
              </a:solidFill>
              <a:round/>
              <a:headEnd/>
              <a:tailEnd/>
            </a:ln>
            <a:effectLst/>
          </p:spPr>
          <p:txBody>
            <a:bodyPr/>
            <a:lstStyle/>
            <a:p>
              <a:endParaRPr lang="en-US"/>
            </a:p>
          </p:txBody>
        </p:sp>
        <p:sp>
          <p:nvSpPr>
            <p:cNvPr id="46" name="Line 23">
              <a:extLst>
                <a:ext uri="{FF2B5EF4-FFF2-40B4-BE49-F238E27FC236}">
                  <a16:creationId xmlns:a16="http://schemas.microsoft.com/office/drawing/2014/main" id="{126BA63D-860D-1F40-919B-73865D6C21CA}"/>
                </a:ext>
              </a:extLst>
            </p:cNvPr>
            <p:cNvSpPr>
              <a:spLocks noChangeShapeType="1"/>
            </p:cNvSpPr>
            <p:nvPr/>
          </p:nvSpPr>
          <p:spPr bwMode="auto">
            <a:xfrm flipH="1">
              <a:off x="6679685" y="3817467"/>
              <a:ext cx="538162" cy="225425"/>
            </a:xfrm>
            <a:prstGeom prst="line">
              <a:avLst/>
            </a:prstGeom>
            <a:noFill/>
            <a:ln w="38100">
              <a:solidFill>
                <a:srgbClr val="FF3300"/>
              </a:solidFill>
              <a:round/>
              <a:headEnd/>
              <a:tailEnd/>
            </a:ln>
            <a:effectLst/>
          </p:spPr>
          <p:txBody>
            <a:bodyPr/>
            <a:lstStyle/>
            <a:p>
              <a:endParaRPr lang="en-US"/>
            </a:p>
          </p:txBody>
        </p:sp>
        <p:sp>
          <p:nvSpPr>
            <p:cNvPr id="47" name="Rectangle 25">
              <a:extLst>
                <a:ext uri="{FF2B5EF4-FFF2-40B4-BE49-F238E27FC236}">
                  <a16:creationId xmlns:a16="http://schemas.microsoft.com/office/drawing/2014/main" id="{8953244A-66EE-B14C-9D38-492242D5D55A}"/>
                </a:ext>
              </a:extLst>
            </p:cNvPr>
            <p:cNvSpPr>
              <a:spLocks noChangeArrowheads="1"/>
            </p:cNvSpPr>
            <p:nvPr/>
          </p:nvSpPr>
          <p:spPr bwMode="auto">
            <a:xfrm>
              <a:off x="6160572" y="3938117"/>
              <a:ext cx="377825" cy="393700"/>
            </a:xfrm>
            <a:prstGeom prst="rect">
              <a:avLst/>
            </a:prstGeom>
            <a:noFill/>
            <a:ln w="12700">
              <a:noFill/>
              <a:miter lim="800000"/>
              <a:headEnd/>
              <a:tailEnd/>
            </a:ln>
            <a:effectLst/>
          </p:spPr>
          <p:txBody>
            <a:bodyPr lIns="90488" tIns="44450" rIns="90488" bIns="44450">
              <a:spAutoFit/>
            </a:bodyPr>
            <a:lstStyle/>
            <a:p>
              <a:pPr algn="ctr"/>
              <a:r>
                <a:rPr lang="en-US" sz="2000" dirty="0">
                  <a:solidFill>
                    <a:srgbClr val="0000FF"/>
                  </a:solidFill>
                  <a:latin typeface="Symbol" pitchFamily="18" charset="2"/>
                </a:rPr>
                <a:t>g</a:t>
              </a:r>
            </a:p>
          </p:txBody>
        </p:sp>
        <p:sp>
          <p:nvSpPr>
            <p:cNvPr id="49" name="Rectangle 26">
              <a:extLst>
                <a:ext uri="{FF2B5EF4-FFF2-40B4-BE49-F238E27FC236}">
                  <a16:creationId xmlns:a16="http://schemas.microsoft.com/office/drawing/2014/main" id="{24AA65EB-2539-8040-A571-8FA10B64074E}"/>
                </a:ext>
              </a:extLst>
            </p:cNvPr>
            <p:cNvSpPr>
              <a:spLocks noChangeArrowheads="1"/>
            </p:cNvSpPr>
            <p:nvPr/>
          </p:nvSpPr>
          <p:spPr bwMode="auto">
            <a:xfrm>
              <a:off x="5414984" y="2029068"/>
              <a:ext cx="491588" cy="397545"/>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FF"/>
                  </a:solidFill>
                </a:rPr>
                <a:t>e</a:t>
              </a:r>
              <a:r>
                <a:rPr lang="en-US" sz="2000" i="1" baseline="30000" dirty="0">
                  <a:solidFill>
                    <a:srgbClr val="0000FF"/>
                  </a:solidFill>
                </a:rPr>
                <a:t>+</a:t>
              </a:r>
              <a:endParaRPr lang="en-US" sz="2000" i="1" dirty="0">
                <a:solidFill>
                  <a:srgbClr val="0000FF"/>
                </a:solidFill>
              </a:endParaRPr>
            </a:p>
          </p:txBody>
        </p:sp>
        <p:sp>
          <p:nvSpPr>
            <p:cNvPr id="50" name="Rectangle 26">
              <a:extLst>
                <a:ext uri="{FF2B5EF4-FFF2-40B4-BE49-F238E27FC236}">
                  <a16:creationId xmlns:a16="http://schemas.microsoft.com/office/drawing/2014/main" id="{3609FBE5-E49E-CC4F-891E-E6712A4E16DA}"/>
                </a:ext>
              </a:extLst>
            </p:cNvPr>
            <p:cNvSpPr>
              <a:spLocks noChangeArrowheads="1"/>
            </p:cNvSpPr>
            <p:nvPr/>
          </p:nvSpPr>
          <p:spPr bwMode="auto">
            <a:xfrm>
              <a:off x="5401748" y="3055490"/>
              <a:ext cx="491588" cy="397545"/>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FF"/>
                  </a:solidFill>
                </a:rPr>
                <a:t>e</a:t>
              </a:r>
              <a:r>
                <a:rPr lang="en-US" sz="2000" i="1" baseline="30000" dirty="0">
                  <a:solidFill>
                    <a:srgbClr val="0000FF"/>
                  </a:solidFill>
                </a:rPr>
                <a:t>-</a:t>
              </a:r>
              <a:endParaRPr lang="en-US" sz="2000" i="1" dirty="0">
                <a:solidFill>
                  <a:srgbClr val="0000FF"/>
                </a:solidFill>
              </a:endParaRPr>
            </a:p>
          </p:txBody>
        </p:sp>
        <p:sp>
          <p:nvSpPr>
            <p:cNvPr id="51" name="Rectangle 26">
              <a:extLst>
                <a:ext uri="{FF2B5EF4-FFF2-40B4-BE49-F238E27FC236}">
                  <a16:creationId xmlns:a16="http://schemas.microsoft.com/office/drawing/2014/main" id="{DF6FB433-6DCF-3E46-96AD-D9101C8FC7FC}"/>
                </a:ext>
              </a:extLst>
            </p:cNvPr>
            <p:cNvSpPr>
              <a:spLocks noChangeArrowheads="1"/>
            </p:cNvSpPr>
            <p:nvPr/>
          </p:nvSpPr>
          <p:spPr bwMode="auto">
            <a:xfrm>
              <a:off x="5464733" y="3400863"/>
              <a:ext cx="491588" cy="397545"/>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FF"/>
                  </a:solidFill>
                </a:rPr>
                <a:t>e</a:t>
              </a:r>
              <a:r>
                <a:rPr lang="en-US" sz="2000" i="1" baseline="30000" dirty="0">
                  <a:solidFill>
                    <a:srgbClr val="0000FF"/>
                  </a:solidFill>
                </a:rPr>
                <a:t>+</a:t>
              </a:r>
              <a:endParaRPr lang="en-US" sz="2000" i="1" dirty="0">
                <a:solidFill>
                  <a:srgbClr val="0000FF"/>
                </a:solidFill>
              </a:endParaRPr>
            </a:p>
          </p:txBody>
        </p:sp>
        <p:sp>
          <p:nvSpPr>
            <p:cNvPr id="53" name="Rectangle 26">
              <a:extLst>
                <a:ext uri="{FF2B5EF4-FFF2-40B4-BE49-F238E27FC236}">
                  <a16:creationId xmlns:a16="http://schemas.microsoft.com/office/drawing/2014/main" id="{A7E7791B-43A1-5046-9D68-82CD0AF771AD}"/>
                </a:ext>
              </a:extLst>
            </p:cNvPr>
            <p:cNvSpPr>
              <a:spLocks noChangeArrowheads="1"/>
            </p:cNvSpPr>
            <p:nvPr/>
          </p:nvSpPr>
          <p:spPr bwMode="auto">
            <a:xfrm>
              <a:off x="5427169" y="4391472"/>
              <a:ext cx="491588" cy="397545"/>
            </a:xfrm>
            <a:prstGeom prst="rect">
              <a:avLst/>
            </a:prstGeom>
            <a:noFill/>
            <a:ln w="12700">
              <a:noFill/>
              <a:miter lim="800000"/>
              <a:headEnd/>
              <a:tailEnd/>
            </a:ln>
            <a:effectLst/>
          </p:spPr>
          <p:txBody>
            <a:bodyPr wrap="square" lIns="90488" tIns="44450" rIns="90488" bIns="44450">
              <a:spAutoFit/>
            </a:bodyPr>
            <a:lstStyle/>
            <a:p>
              <a:pPr algn="ctr"/>
              <a:r>
                <a:rPr lang="en-US" sz="2000" i="1" dirty="0">
                  <a:solidFill>
                    <a:srgbClr val="0000FF"/>
                  </a:solidFill>
                </a:rPr>
                <a:t>e</a:t>
              </a:r>
              <a:r>
                <a:rPr lang="en-US" sz="2000" i="1" baseline="30000" dirty="0">
                  <a:solidFill>
                    <a:srgbClr val="0000FF"/>
                  </a:solidFill>
                </a:rPr>
                <a:t>-</a:t>
              </a:r>
              <a:endParaRPr lang="en-US" sz="2000" i="1" dirty="0">
                <a:solidFill>
                  <a:srgbClr val="0000FF"/>
                </a:solidFill>
              </a:endParaRPr>
            </a:p>
          </p:txBody>
        </p:sp>
        <p:sp>
          <p:nvSpPr>
            <p:cNvPr id="54" name="Line 19">
              <a:extLst>
                <a:ext uri="{FF2B5EF4-FFF2-40B4-BE49-F238E27FC236}">
                  <a16:creationId xmlns:a16="http://schemas.microsoft.com/office/drawing/2014/main" id="{906CD652-D6CC-6D4A-9547-64746198832B}"/>
                </a:ext>
              </a:extLst>
            </p:cNvPr>
            <p:cNvSpPr>
              <a:spLocks noChangeShapeType="1"/>
            </p:cNvSpPr>
            <p:nvPr/>
          </p:nvSpPr>
          <p:spPr bwMode="auto">
            <a:xfrm>
              <a:off x="5749410" y="4279428"/>
              <a:ext cx="1004372" cy="481193"/>
            </a:xfrm>
            <a:prstGeom prst="line">
              <a:avLst/>
            </a:prstGeom>
            <a:noFill/>
            <a:ln w="38100">
              <a:solidFill>
                <a:srgbClr val="FF3300"/>
              </a:solidFill>
              <a:prstDash val="sysDot"/>
              <a:round/>
              <a:headEnd/>
              <a:tailEnd/>
            </a:ln>
            <a:effectLst/>
          </p:spPr>
          <p:txBody>
            <a:bodyPr/>
            <a:lstStyle/>
            <a:p>
              <a:endParaRPr lang="en-US"/>
            </a:p>
          </p:txBody>
        </p:sp>
        <p:sp>
          <p:nvSpPr>
            <p:cNvPr id="55" name="Rectangle 25">
              <a:extLst>
                <a:ext uri="{FF2B5EF4-FFF2-40B4-BE49-F238E27FC236}">
                  <a16:creationId xmlns:a16="http://schemas.microsoft.com/office/drawing/2014/main" id="{BD30A862-686A-2D4A-B847-FECF904044E3}"/>
                </a:ext>
              </a:extLst>
            </p:cNvPr>
            <p:cNvSpPr>
              <a:spLocks noChangeArrowheads="1"/>
            </p:cNvSpPr>
            <p:nvPr/>
          </p:nvSpPr>
          <p:spPr bwMode="auto">
            <a:xfrm flipH="1">
              <a:off x="6688675" y="4522316"/>
              <a:ext cx="385226" cy="393700"/>
            </a:xfrm>
            <a:prstGeom prst="rect">
              <a:avLst/>
            </a:prstGeom>
            <a:noFill/>
            <a:ln w="12700">
              <a:noFill/>
              <a:miter lim="800000"/>
              <a:headEnd/>
              <a:tailEnd/>
            </a:ln>
            <a:effectLst/>
          </p:spPr>
          <p:txBody>
            <a:bodyPr wrap="square" lIns="90488" tIns="44450" rIns="90488" bIns="44450">
              <a:spAutoFit/>
            </a:bodyPr>
            <a:lstStyle/>
            <a:p>
              <a:pPr algn="ctr"/>
              <a:r>
                <a:rPr lang="en-US" sz="2000" dirty="0">
                  <a:solidFill>
                    <a:srgbClr val="0000FF"/>
                  </a:solidFill>
                  <a:latin typeface="Symbol" pitchFamily="18" charset="2"/>
                </a:rPr>
                <a:t>g</a:t>
              </a:r>
            </a:p>
          </p:txBody>
        </p:sp>
        <p:sp>
          <p:nvSpPr>
            <p:cNvPr id="56" name="Rectangle 14">
              <a:extLst>
                <a:ext uri="{FF2B5EF4-FFF2-40B4-BE49-F238E27FC236}">
                  <a16:creationId xmlns:a16="http://schemas.microsoft.com/office/drawing/2014/main" id="{F7314AA5-B5FC-F34B-89BB-60926AB7CF85}"/>
                </a:ext>
              </a:extLst>
            </p:cNvPr>
            <p:cNvSpPr>
              <a:spLocks noChangeArrowheads="1"/>
            </p:cNvSpPr>
            <p:nvPr/>
          </p:nvSpPr>
          <p:spPr bwMode="auto">
            <a:xfrm>
              <a:off x="6826250" y="2506765"/>
              <a:ext cx="1304926" cy="335989"/>
            </a:xfrm>
            <a:prstGeom prst="rect">
              <a:avLst/>
            </a:prstGeom>
            <a:noFill/>
            <a:ln w="12700">
              <a:noFill/>
              <a:miter lim="800000"/>
              <a:headEnd/>
              <a:tailEnd/>
            </a:ln>
            <a:effectLst/>
          </p:spPr>
          <p:txBody>
            <a:bodyPr wrap="square" lIns="90488" tIns="44450" rIns="90488" bIns="44450">
              <a:spAutoFit/>
            </a:bodyPr>
            <a:lstStyle/>
            <a:p>
              <a:pPr algn="ctr"/>
              <a:r>
                <a:rPr lang="en-US" sz="1600" dirty="0">
                  <a:solidFill>
                    <a:srgbClr val="0000FF"/>
                  </a:solidFill>
                  <a:latin typeface="+mn-lt"/>
                </a:rPr>
                <a:t>hadrons</a:t>
              </a:r>
            </a:p>
          </p:txBody>
        </p:sp>
        <p:sp>
          <p:nvSpPr>
            <p:cNvPr id="57" name="Rectangle 14">
              <a:extLst>
                <a:ext uri="{FF2B5EF4-FFF2-40B4-BE49-F238E27FC236}">
                  <a16:creationId xmlns:a16="http://schemas.microsoft.com/office/drawing/2014/main" id="{B3F686B5-C343-F84D-AABA-CA27327744A6}"/>
                </a:ext>
              </a:extLst>
            </p:cNvPr>
            <p:cNvSpPr>
              <a:spLocks noChangeArrowheads="1"/>
            </p:cNvSpPr>
            <p:nvPr/>
          </p:nvSpPr>
          <p:spPr bwMode="auto">
            <a:xfrm>
              <a:off x="6787635" y="3890941"/>
              <a:ext cx="1304926" cy="335989"/>
            </a:xfrm>
            <a:prstGeom prst="rect">
              <a:avLst/>
            </a:prstGeom>
            <a:noFill/>
            <a:ln w="12700">
              <a:noFill/>
              <a:miter lim="800000"/>
              <a:headEnd/>
              <a:tailEnd/>
            </a:ln>
            <a:effectLst/>
          </p:spPr>
          <p:txBody>
            <a:bodyPr wrap="square" lIns="90488" tIns="44450" rIns="90488" bIns="44450">
              <a:spAutoFit/>
            </a:bodyPr>
            <a:lstStyle/>
            <a:p>
              <a:pPr algn="ctr"/>
              <a:r>
                <a:rPr lang="en-US" sz="1600" dirty="0">
                  <a:solidFill>
                    <a:srgbClr val="0000FF"/>
                  </a:solidFill>
                  <a:latin typeface="+mn-lt"/>
                </a:rPr>
                <a:t>hadrons</a:t>
              </a:r>
            </a:p>
          </p:txBody>
        </p:sp>
        <p:sp>
          <p:nvSpPr>
            <p:cNvPr id="58" name="Rectangle 14">
              <a:extLst>
                <a:ext uri="{FF2B5EF4-FFF2-40B4-BE49-F238E27FC236}">
                  <a16:creationId xmlns:a16="http://schemas.microsoft.com/office/drawing/2014/main" id="{FFC3EC3E-9F71-E54E-89F3-1DC8A929CB49}"/>
                </a:ext>
              </a:extLst>
            </p:cNvPr>
            <p:cNvSpPr>
              <a:spLocks noChangeArrowheads="1"/>
            </p:cNvSpPr>
            <p:nvPr/>
          </p:nvSpPr>
          <p:spPr bwMode="auto">
            <a:xfrm>
              <a:off x="7889875" y="2457135"/>
              <a:ext cx="1093367" cy="582211"/>
            </a:xfrm>
            <a:prstGeom prst="rect">
              <a:avLst/>
            </a:prstGeom>
            <a:noFill/>
            <a:ln w="12700">
              <a:noFill/>
              <a:miter lim="800000"/>
              <a:headEnd/>
              <a:tailEnd/>
            </a:ln>
            <a:effectLst/>
          </p:spPr>
          <p:txBody>
            <a:bodyPr wrap="square" lIns="90488" tIns="44450" rIns="90488" bIns="44450">
              <a:spAutoFit/>
            </a:bodyPr>
            <a:lstStyle/>
            <a:p>
              <a:pPr algn="ctr"/>
              <a:r>
                <a:rPr lang="en-US" sz="1600" dirty="0">
                  <a:solidFill>
                    <a:srgbClr val="0000FF"/>
                  </a:solidFill>
                  <a:latin typeface="+mn-lt"/>
                </a:rPr>
                <a:t>R-scan data</a:t>
              </a:r>
            </a:p>
          </p:txBody>
        </p:sp>
        <p:sp>
          <p:nvSpPr>
            <p:cNvPr id="59" name="Rectangle 14">
              <a:extLst>
                <a:ext uri="{FF2B5EF4-FFF2-40B4-BE49-F238E27FC236}">
                  <a16:creationId xmlns:a16="http://schemas.microsoft.com/office/drawing/2014/main" id="{C6A46A4B-9CA1-8641-84E0-45DA0BB8545E}"/>
                </a:ext>
              </a:extLst>
            </p:cNvPr>
            <p:cNvSpPr>
              <a:spLocks noChangeArrowheads="1"/>
            </p:cNvSpPr>
            <p:nvPr/>
          </p:nvSpPr>
          <p:spPr bwMode="auto">
            <a:xfrm>
              <a:off x="7898349" y="3781948"/>
              <a:ext cx="1093367" cy="582211"/>
            </a:xfrm>
            <a:prstGeom prst="rect">
              <a:avLst/>
            </a:prstGeom>
            <a:noFill/>
            <a:ln w="12700">
              <a:noFill/>
              <a:miter lim="800000"/>
              <a:headEnd/>
              <a:tailEnd/>
            </a:ln>
            <a:effectLst/>
          </p:spPr>
          <p:txBody>
            <a:bodyPr wrap="square" lIns="90488" tIns="44450" rIns="90488" bIns="44450">
              <a:spAutoFit/>
            </a:bodyPr>
            <a:lstStyle/>
            <a:p>
              <a:pPr algn="ctr"/>
              <a:r>
                <a:rPr lang="en-US" sz="1600" dirty="0">
                  <a:solidFill>
                    <a:srgbClr val="0000FF"/>
                  </a:solidFill>
                  <a:latin typeface="+mn-lt"/>
                </a:rPr>
                <a:t>Radiative return</a:t>
              </a:r>
            </a:p>
          </p:txBody>
        </p:sp>
      </p:gr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CF61955-18BD-974B-8E8C-20D4F3EA2D63}"/>
                  </a:ext>
                </a:extLst>
              </p:cNvPr>
              <p:cNvSpPr txBox="1"/>
              <p:nvPr/>
            </p:nvSpPr>
            <p:spPr>
              <a:xfrm>
                <a:off x="5089771" y="5382913"/>
                <a:ext cx="3618491" cy="6538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𝑔</m:t>
                          </m:r>
                          <m:r>
                            <a:rPr lang="en-US" sz="1800" b="0" i="1" smtClean="0">
                              <a:latin typeface="Cambria Math" panose="02040503050406030204" pitchFamily="18" charset="0"/>
                            </a:rPr>
                            <m:t>−2</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𝐻𝑉𝑃</m:t>
                      </m:r>
                      <m:r>
                        <a:rPr lang="en-US" sz="1800" b="0" i="1" smtClean="0">
                          <a:latin typeface="Cambria Math" panose="02040503050406030204" pitchFamily="18" charset="0"/>
                        </a:rPr>
                        <m:t>= </m:t>
                      </m:r>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𝛼</m:t>
                              </m:r>
                            </m:e>
                            <m:sup>
                              <m:r>
                                <a:rPr lang="en-US" sz="1800" b="0" i="1" smtClean="0">
                                  <a:latin typeface="Cambria Math" panose="02040503050406030204" pitchFamily="18" charset="0"/>
                                </a:rPr>
                                <m:t>2</m:t>
                              </m:r>
                            </m:sup>
                          </m:sSup>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3</m:t>
                              </m:r>
                              <m:r>
                                <a:rPr lang="en-US" sz="1800" b="0" i="1" smtClean="0">
                                  <a:latin typeface="Cambria Math" panose="02040503050406030204" pitchFamily="18" charset="0"/>
                                  <a:ea typeface="Cambria Math" panose="02040503050406030204" pitchFamily="18" charset="0"/>
                                </a:rPr>
                                <m:t>𝜋</m:t>
                              </m:r>
                            </m:e>
                            <m:sup>
                              <m:r>
                                <a:rPr lang="en-US" sz="1800" b="0" i="1" smtClean="0">
                                  <a:latin typeface="Cambria Math" panose="02040503050406030204" pitchFamily="18" charset="0"/>
                                </a:rPr>
                                <m:t>2</m:t>
                              </m:r>
                            </m:sup>
                          </m:sSup>
                        </m:den>
                      </m:f>
                      <m:nary>
                        <m:naryPr>
                          <m:ctrlPr>
                            <a:rPr lang="en-US" sz="1800" b="0" i="1" smtClean="0">
                              <a:latin typeface="Cambria Math" panose="02040503050406030204" pitchFamily="18" charset="0"/>
                            </a:rPr>
                          </m:ctrlPr>
                        </m:naryPr>
                        <m: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0</m:t>
                              </m:r>
                            </m:sub>
                          </m:sSub>
                        </m:sub>
                        <m:sup>
                          <m:r>
                            <a:rPr lang="en-US" sz="1800" b="0" i="1" smtClean="0">
                              <a:latin typeface="Cambria Math" panose="02040503050406030204" pitchFamily="18" charset="0"/>
                              <a:ea typeface="Cambria Math" panose="02040503050406030204" pitchFamily="18" charset="0"/>
                            </a:rPr>
                            <m:t>∞</m:t>
                          </m:r>
                        </m:sup>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𝑑𝑠</m:t>
                              </m:r>
                            </m:num>
                            <m:den>
                              <m:r>
                                <a:rPr lang="en-US" sz="1800" b="0" i="1" smtClean="0">
                                  <a:latin typeface="Cambria Math" panose="02040503050406030204" pitchFamily="18" charset="0"/>
                                </a:rPr>
                                <m:t>𝑠</m:t>
                              </m:r>
                            </m:den>
                          </m:f>
                          <m:r>
                            <a:rPr lang="en-US" sz="1800" b="0" i="1" smtClean="0">
                              <a:latin typeface="Cambria Math" panose="02040503050406030204" pitchFamily="18" charset="0"/>
                            </a:rPr>
                            <m:t>𝑅</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𝑠</m:t>
                              </m:r>
                            </m:e>
                          </m:d>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𝐾</m:t>
                              </m:r>
                            </m:e>
                            <m:sub>
                              <m:r>
                                <a:rPr lang="en-US" sz="1800" b="0" i="1" smtClean="0">
                                  <a:latin typeface="Cambria Math" panose="02040503050406030204" pitchFamily="18" charset="0"/>
                                </a:rPr>
                                <m:t>𝑙</m:t>
                              </m:r>
                            </m:sub>
                          </m:sSub>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𝑠</m:t>
                              </m:r>
                            </m:e>
                          </m:d>
                        </m:e>
                      </m:nary>
                    </m:oMath>
                  </m:oMathPara>
                </a14:m>
                <a:endParaRPr lang="en-US" sz="1800" dirty="0"/>
              </a:p>
            </p:txBody>
          </p:sp>
        </mc:Choice>
        <mc:Fallback xmlns="">
          <p:sp>
            <p:nvSpPr>
              <p:cNvPr id="60" name="TextBox 59">
                <a:extLst>
                  <a:ext uri="{FF2B5EF4-FFF2-40B4-BE49-F238E27FC236}">
                    <a16:creationId xmlns:a16="http://schemas.microsoft.com/office/drawing/2014/main" id="{DCF61955-18BD-974B-8E8C-20D4F3EA2D63}"/>
                  </a:ext>
                </a:extLst>
              </p:cNvPr>
              <p:cNvSpPr txBox="1">
                <a:spLocks noRot="1" noChangeAspect="1" noMove="1" noResize="1" noEditPoints="1" noAdjustHandles="1" noChangeArrowheads="1" noChangeShapeType="1" noTextEdit="1"/>
              </p:cNvSpPr>
              <p:nvPr/>
            </p:nvSpPr>
            <p:spPr>
              <a:xfrm>
                <a:off x="5089771" y="5382913"/>
                <a:ext cx="3618491" cy="653897"/>
              </a:xfrm>
              <a:prstGeom prst="rect">
                <a:avLst/>
              </a:prstGeom>
              <a:blipFill>
                <a:blip r:embed="rId4"/>
                <a:stretch>
                  <a:fillRect t="-169811" b="-249057"/>
                </a:stretch>
              </a:blipFill>
            </p:spPr>
            <p:txBody>
              <a:bodyPr/>
              <a:lstStyle/>
              <a:p>
                <a:r>
                  <a:rPr lang="en-US">
                    <a:noFill/>
                  </a:rPr>
                  <a:t> </a:t>
                </a:r>
              </a:p>
            </p:txBody>
          </p:sp>
        </mc:Fallback>
      </mc:AlternateContent>
      <p:sp>
        <p:nvSpPr>
          <p:cNvPr id="61" name="Line 6">
            <a:extLst>
              <a:ext uri="{FF2B5EF4-FFF2-40B4-BE49-F238E27FC236}">
                <a16:creationId xmlns:a16="http://schemas.microsoft.com/office/drawing/2014/main" id="{5093089E-75E8-3B45-AB05-D9A7B5CACF91}"/>
              </a:ext>
            </a:extLst>
          </p:cNvPr>
          <p:cNvSpPr>
            <a:spLocks noChangeShapeType="1"/>
          </p:cNvSpPr>
          <p:nvPr/>
        </p:nvSpPr>
        <p:spPr bwMode="auto">
          <a:xfrm>
            <a:off x="7023100" y="919180"/>
            <a:ext cx="12700" cy="552582"/>
          </a:xfrm>
          <a:prstGeom prst="line">
            <a:avLst/>
          </a:prstGeom>
          <a:noFill/>
          <a:ln w="50800">
            <a:solidFill>
              <a:srgbClr val="000000"/>
            </a:solidFill>
            <a:prstDash val="solid"/>
            <a:round/>
            <a:headEnd/>
            <a:tailEnd/>
          </a:ln>
          <a:effectLst/>
        </p:spPr>
        <p:txBody>
          <a:bodyPr/>
          <a:lstStyle/>
          <a:p>
            <a:endParaRPr lang="en-US"/>
          </a:p>
        </p:txBody>
      </p:sp>
    </p:spTree>
    <p:extLst>
      <p:ext uri="{BB962C8B-B14F-4D97-AF65-F5344CB8AC3E}">
        <p14:creationId xmlns:p14="http://schemas.microsoft.com/office/powerpoint/2010/main" val="135551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dissolve">
                                      <p:cBhvr>
                                        <p:cTn id="10" dur="500"/>
                                        <p:tgtEl>
                                          <p:spTgt spid="61"/>
                                        </p:tgtEl>
                                      </p:cBhvr>
                                    </p:animEffect>
                                  </p:childTnLst>
                                </p:cTn>
                              </p:par>
                              <p:par>
                                <p:cTn id="11" presetID="9"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dissolve">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dissolve">
                                      <p:cBhvr>
                                        <p:cTn id="18" dur="500"/>
                                        <p:tgtEl>
                                          <p:spTgt spid="6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0" grpId="0"/>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8EFD0DFC-8A2E-B149-82E1-B2B1C892DEF2}"/>
                  </a:ext>
                </a:extLst>
              </p:cNvPr>
              <p:cNvSpPr>
                <a:spLocks noGrp="1"/>
              </p:cNvSpPr>
              <p:nvPr>
                <p:ph type="title"/>
              </p:nvPr>
            </p:nvSpPr>
            <p:spPr>
              <a:xfrm>
                <a:off x="228600" y="251752"/>
                <a:ext cx="8686800" cy="427877"/>
              </a:xfrm>
              <a:prstGeom prst="rect">
                <a:avLst/>
              </a:prstGeom>
            </p:spPr>
            <p:txBody>
              <a:bodyPr/>
              <a:lstStyle/>
              <a:p>
                <a:r>
                  <a:rPr lang="en-US" dirty="0"/>
                  <a:t>Gold Standard:  </a:t>
                </a:r>
                <a14:m>
                  <m:oMath xmlns:m="http://schemas.openxmlformats.org/officeDocument/2006/math">
                    <m:sSup>
                      <m:sSupPr>
                        <m:ctrlPr>
                          <a:rPr lang="en-US"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sSup>
                      <m:sSupPr>
                        <m:ctrlPr>
                          <a:rPr lang="en-US"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𝒉𝒂𝒅𝒓𝒐𝒏𝒔</m:t>
                    </m:r>
                  </m:oMath>
                </a14:m>
                <a:endParaRPr lang="en-US" dirty="0"/>
              </a:p>
            </p:txBody>
          </p:sp>
        </mc:Choice>
        <mc:Fallback xmlns="">
          <p:sp>
            <p:nvSpPr>
              <p:cNvPr id="3" name="Title 2">
                <a:extLst>
                  <a:ext uri="{FF2B5EF4-FFF2-40B4-BE49-F238E27FC236}">
                    <a16:creationId xmlns:a16="http://schemas.microsoft.com/office/drawing/2014/main" id="{8EFD0DFC-8A2E-B149-82E1-B2B1C892DEF2}"/>
                  </a:ext>
                </a:extLst>
              </p:cNvPr>
              <p:cNvSpPr>
                <a:spLocks noGrp="1" noRot="1" noChangeAspect="1" noMove="1" noResize="1" noEditPoints="1" noAdjustHandles="1" noChangeArrowheads="1" noChangeShapeType="1" noTextEdit="1"/>
              </p:cNvSpPr>
              <p:nvPr>
                <p:ph type="title"/>
              </p:nvPr>
            </p:nvSpPr>
            <p:spPr>
              <a:xfrm>
                <a:off x="228600" y="251752"/>
                <a:ext cx="8686800" cy="427877"/>
              </a:xfrm>
              <a:prstGeom prst="rect">
                <a:avLst/>
              </a:prstGeom>
              <a:blipFill>
                <a:blip r:embed="rId2"/>
                <a:stretch>
                  <a:fillRect l="-584" t="-2857" b="-285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DFFE458E-4E13-D541-89EC-8E436D7832B5}"/>
              </a:ext>
            </a:extLst>
          </p:cNvPr>
          <p:cNvSpPr>
            <a:spLocks noGrp="1"/>
          </p:cNvSpPr>
          <p:nvPr>
            <p:ph type="dt" sz="half" idx="10"/>
          </p:nvPr>
        </p:nvSpPr>
        <p:spPr>
          <a:xfrm>
            <a:off x="215900" y="6549573"/>
            <a:ext cx="1196295" cy="237285"/>
          </a:xfrm>
        </p:spPr>
        <p:txBody>
          <a:bodyPr/>
          <a:lstStyle/>
          <a:p>
            <a:pPr>
              <a:defRPr/>
            </a:pPr>
            <a:r>
              <a:rPr lang="en-US"/>
              <a:t>5/4/21</a:t>
            </a:r>
            <a:endParaRPr lang="en-US" dirty="0"/>
          </a:p>
        </p:txBody>
      </p:sp>
      <p:sp>
        <p:nvSpPr>
          <p:cNvPr id="5" name="Footer Placeholder 4">
            <a:extLst>
              <a:ext uri="{FF2B5EF4-FFF2-40B4-BE49-F238E27FC236}">
                <a16:creationId xmlns:a16="http://schemas.microsoft.com/office/drawing/2014/main" id="{7B00653F-F5BA-8045-92AE-4C630F9220E2}"/>
              </a:ext>
            </a:extLst>
          </p:cNvPr>
          <p:cNvSpPr>
            <a:spLocks noGrp="1"/>
          </p:cNvSpPr>
          <p:nvPr>
            <p:ph type="ftr" sz="quarter" idx="11"/>
          </p:nvPr>
        </p:nvSpPr>
        <p:spPr>
          <a:xfrm>
            <a:off x="1530602" y="6549573"/>
            <a:ext cx="6260399" cy="242873"/>
          </a:xfrm>
        </p:spPr>
        <p:txBody>
          <a:bodyPr/>
          <a:lstStyle/>
          <a:p>
            <a:pPr algn="ctr">
              <a:defRPr/>
            </a:pPr>
            <a:r>
              <a:rPr lang="en-US"/>
              <a:t>First results from Muon g-2 </a:t>
            </a:r>
            <a:endParaRPr lang="en-US" b="1" dirty="0"/>
          </a:p>
        </p:txBody>
      </p:sp>
      <p:sp>
        <p:nvSpPr>
          <p:cNvPr id="6" name="Slide Number Placeholder 5">
            <a:extLst>
              <a:ext uri="{FF2B5EF4-FFF2-40B4-BE49-F238E27FC236}">
                <a16:creationId xmlns:a16="http://schemas.microsoft.com/office/drawing/2014/main" id="{A3E669EF-4896-0D4E-9228-DFEC13156648}"/>
              </a:ext>
            </a:extLst>
          </p:cNvPr>
          <p:cNvSpPr>
            <a:spLocks noGrp="1"/>
          </p:cNvSpPr>
          <p:nvPr>
            <p:ph type="sldNum" sz="quarter" idx="12"/>
          </p:nvPr>
        </p:nvSpPr>
        <p:spPr>
          <a:xfrm>
            <a:off x="8602242" y="6549573"/>
            <a:ext cx="414338" cy="237285"/>
          </a:xfrm>
        </p:spPr>
        <p:txBody>
          <a:bodyPr/>
          <a:lstStyle/>
          <a:p>
            <a:pPr>
              <a:defRPr/>
            </a:pPr>
            <a:fld id="{148C009B-CB69-E04A-B9B3-34B26D69E9CF}" type="slidenum">
              <a:rPr lang="en-US" smtClean="0"/>
              <a:pPr>
                <a:defRPr/>
              </a:pPr>
              <a:t>9</a:t>
            </a:fld>
            <a:endParaRPr lang="en-US" dirty="0"/>
          </a:p>
        </p:txBody>
      </p:sp>
      <p:grpSp>
        <p:nvGrpSpPr>
          <p:cNvPr id="20" name="Group 19">
            <a:extLst>
              <a:ext uri="{FF2B5EF4-FFF2-40B4-BE49-F238E27FC236}">
                <a16:creationId xmlns:a16="http://schemas.microsoft.com/office/drawing/2014/main" id="{8A0490FB-A92E-1B48-897B-C46FEF35F34C}"/>
              </a:ext>
            </a:extLst>
          </p:cNvPr>
          <p:cNvGrpSpPr/>
          <p:nvPr/>
        </p:nvGrpSpPr>
        <p:grpSpPr>
          <a:xfrm>
            <a:off x="215900" y="679629"/>
            <a:ext cx="3638550" cy="2692400"/>
            <a:chOff x="571500" y="1079500"/>
            <a:chExt cx="3638550" cy="2692400"/>
          </a:xfrm>
        </p:grpSpPr>
        <p:grpSp>
          <p:nvGrpSpPr>
            <p:cNvPr id="7" name="Group 36">
              <a:extLst>
                <a:ext uri="{FF2B5EF4-FFF2-40B4-BE49-F238E27FC236}">
                  <a16:creationId xmlns:a16="http://schemas.microsoft.com/office/drawing/2014/main" id="{3BEB66C1-625C-EC40-B97F-A8ACD24B1C51}"/>
                </a:ext>
              </a:extLst>
            </p:cNvPr>
            <p:cNvGrpSpPr>
              <a:grpSpLocks/>
            </p:cNvGrpSpPr>
            <p:nvPr/>
          </p:nvGrpSpPr>
          <p:grpSpPr bwMode="auto">
            <a:xfrm>
              <a:off x="571500" y="1079500"/>
              <a:ext cx="3638550" cy="2692400"/>
              <a:chOff x="2964" y="1185"/>
              <a:chExt cx="2852" cy="2007"/>
            </a:xfrm>
          </p:grpSpPr>
          <p:pic>
            <p:nvPicPr>
              <p:cNvPr id="8" name="Picture 31">
                <a:extLst>
                  <a:ext uri="{FF2B5EF4-FFF2-40B4-BE49-F238E27FC236}">
                    <a16:creationId xmlns:a16="http://schemas.microsoft.com/office/drawing/2014/main" id="{B1A5AFD0-AAB8-F84A-9B7F-873E31845EAF}"/>
                  </a:ext>
                </a:extLst>
              </p:cNvPr>
              <p:cNvPicPr>
                <a:picLocks noChangeAspect="1" noChangeArrowheads="1"/>
              </p:cNvPicPr>
              <p:nvPr/>
            </p:nvPicPr>
            <p:blipFill>
              <a:blip r:embed="rId3"/>
              <a:srcRect/>
              <a:stretch>
                <a:fillRect/>
              </a:stretch>
            </p:blipFill>
            <p:spPr bwMode="auto">
              <a:xfrm>
                <a:off x="2964" y="1185"/>
                <a:ext cx="2852" cy="2007"/>
              </a:xfrm>
              <a:prstGeom prst="rect">
                <a:avLst/>
              </a:prstGeom>
              <a:noFill/>
              <a:ln w="9525">
                <a:noFill/>
                <a:miter lim="800000"/>
                <a:headEnd/>
                <a:tailEnd/>
              </a:ln>
              <a:effectLst/>
            </p:spPr>
          </p:pic>
          <p:sp>
            <p:nvSpPr>
              <p:cNvPr id="9" name="Rectangle 33">
                <a:extLst>
                  <a:ext uri="{FF2B5EF4-FFF2-40B4-BE49-F238E27FC236}">
                    <a16:creationId xmlns:a16="http://schemas.microsoft.com/office/drawing/2014/main" id="{C24A8807-BC31-B14B-83E9-5016DC93B620}"/>
                  </a:ext>
                </a:extLst>
              </p:cNvPr>
              <p:cNvSpPr>
                <a:spLocks noChangeArrowheads="1"/>
              </p:cNvSpPr>
              <p:nvPr/>
            </p:nvSpPr>
            <p:spPr bwMode="auto">
              <a:xfrm>
                <a:off x="3875" y="2143"/>
                <a:ext cx="665" cy="273"/>
              </a:xfrm>
              <a:prstGeom prst="rect">
                <a:avLst/>
              </a:prstGeom>
              <a:noFill/>
              <a:ln w="12700">
                <a:noFill/>
                <a:miter lim="800000"/>
                <a:headEnd/>
                <a:tailEnd/>
              </a:ln>
              <a:effectLst/>
            </p:spPr>
            <p:txBody>
              <a:bodyPr lIns="90488" tIns="44450" rIns="90488" bIns="44450">
                <a:spAutoFit/>
              </a:bodyPr>
              <a:lstStyle/>
              <a:p>
                <a:pPr algn="ctr"/>
                <a:r>
                  <a:rPr lang="en-US" sz="1800" dirty="0">
                    <a:solidFill>
                      <a:srgbClr val="FF3300"/>
                    </a:solidFill>
                  </a:rPr>
                  <a:t>KLOE</a:t>
                </a:r>
              </a:p>
            </p:txBody>
          </p:sp>
          <p:sp>
            <p:nvSpPr>
              <p:cNvPr id="10" name="Rectangle 34">
                <a:extLst>
                  <a:ext uri="{FF2B5EF4-FFF2-40B4-BE49-F238E27FC236}">
                    <a16:creationId xmlns:a16="http://schemas.microsoft.com/office/drawing/2014/main" id="{AA22670F-6FFA-E546-8AB7-B6FC040C9054}"/>
                  </a:ext>
                </a:extLst>
              </p:cNvPr>
              <p:cNvSpPr>
                <a:spLocks noChangeArrowheads="1"/>
              </p:cNvSpPr>
              <p:nvPr/>
            </p:nvSpPr>
            <p:spPr bwMode="auto">
              <a:xfrm>
                <a:off x="3290" y="1332"/>
                <a:ext cx="665" cy="273"/>
              </a:xfrm>
              <a:prstGeom prst="rect">
                <a:avLst/>
              </a:prstGeom>
              <a:noFill/>
              <a:ln w="12700">
                <a:noFill/>
                <a:miter lim="800000"/>
                <a:headEnd/>
                <a:tailEnd/>
              </a:ln>
              <a:effectLst/>
            </p:spPr>
            <p:txBody>
              <a:bodyPr lIns="90488" tIns="44450" rIns="90488" bIns="44450">
                <a:spAutoFit/>
              </a:bodyPr>
              <a:lstStyle/>
              <a:p>
                <a:pPr algn="ctr"/>
                <a:r>
                  <a:rPr lang="en-US" sz="1800" dirty="0" err="1">
                    <a:solidFill>
                      <a:srgbClr val="000000"/>
                    </a:solidFill>
                  </a:rPr>
                  <a:t>BaBar</a:t>
                </a:r>
                <a:endParaRPr lang="en-US" sz="1800" dirty="0">
                  <a:solidFill>
                    <a:srgbClr val="000000"/>
                  </a:solidFill>
                </a:endParaRPr>
              </a:p>
            </p:txBody>
          </p:sp>
        </p:grpSp>
        <p:cxnSp>
          <p:nvCxnSpPr>
            <p:cNvPr id="12" name="Straight Arrow Connector 11">
              <a:extLst>
                <a:ext uri="{FF2B5EF4-FFF2-40B4-BE49-F238E27FC236}">
                  <a16:creationId xmlns:a16="http://schemas.microsoft.com/office/drawing/2014/main" id="{B8F565A0-F886-614A-B0A3-B05E3A061B26}"/>
                </a:ext>
              </a:extLst>
            </p:cNvPr>
            <p:cNvCxnSpPr>
              <a:cxnSpLocks/>
            </p:cNvCxnSpPr>
            <p:nvPr/>
          </p:nvCxnSpPr>
          <p:spPr>
            <a:xfrm>
              <a:off x="1411607" y="1642932"/>
              <a:ext cx="188593" cy="118135"/>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721FB80-58B4-2D4A-879C-FE4794EEF654}"/>
                </a:ext>
              </a:extLst>
            </p:cNvPr>
            <p:cNvCxnSpPr>
              <a:cxnSpLocks/>
            </p:cNvCxnSpPr>
            <p:nvPr/>
          </p:nvCxnSpPr>
          <p:spPr>
            <a:xfrm flipV="1">
              <a:off x="2157944" y="1701999"/>
              <a:ext cx="170389" cy="66266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A033B632-06CA-B841-8E20-FA96AEE7744E}"/>
              </a:ext>
            </a:extLst>
          </p:cNvPr>
          <p:cNvGrpSpPr/>
          <p:nvPr/>
        </p:nvGrpSpPr>
        <p:grpSpPr>
          <a:xfrm>
            <a:off x="410175" y="3119352"/>
            <a:ext cx="3776678" cy="3210716"/>
            <a:chOff x="410175" y="3119352"/>
            <a:chExt cx="3776678" cy="3210716"/>
          </a:xfrm>
        </p:grpSpPr>
        <p:grpSp>
          <p:nvGrpSpPr>
            <p:cNvPr id="30" name="Group 29">
              <a:extLst>
                <a:ext uri="{FF2B5EF4-FFF2-40B4-BE49-F238E27FC236}">
                  <a16:creationId xmlns:a16="http://schemas.microsoft.com/office/drawing/2014/main" id="{F8FC8448-553E-2144-B0CC-85AA3EDE135B}"/>
                </a:ext>
              </a:extLst>
            </p:cNvPr>
            <p:cNvGrpSpPr/>
            <p:nvPr/>
          </p:nvGrpSpPr>
          <p:grpSpPr>
            <a:xfrm>
              <a:off x="410175" y="3119352"/>
              <a:ext cx="3776678" cy="3210716"/>
              <a:chOff x="410175" y="3119352"/>
              <a:chExt cx="3776678" cy="3210716"/>
            </a:xfrm>
          </p:grpSpPr>
          <p:pic>
            <p:nvPicPr>
              <p:cNvPr id="17" name="Picture 16">
                <a:extLst>
                  <a:ext uri="{FF2B5EF4-FFF2-40B4-BE49-F238E27FC236}">
                    <a16:creationId xmlns:a16="http://schemas.microsoft.com/office/drawing/2014/main" id="{97782748-9C56-4C48-96C1-B6F6FFB9E9F6}"/>
                  </a:ext>
                </a:extLst>
              </p:cNvPr>
              <p:cNvPicPr>
                <a:picLocks noChangeAspect="1"/>
              </p:cNvPicPr>
              <p:nvPr/>
            </p:nvPicPr>
            <p:blipFill>
              <a:blip r:embed="rId4"/>
              <a:stretch>
                <a:fillRect/>
              </a:stretch>
            </p:blipFill>
            <p:spPr>
              <a:xfrm>
                <a:off x="410175" y="3119352"/>
                <a:ext cx="3776678" cy="3210716"/>
              </a:xfrm>
              <a:prstGeom prst="rect">
                <a:avLst/>
              </a:prstGeom>
            </p:spPr>
          </p:pic>
          <p:sp>
            <p:nvSpPr>
              <p:cNvPr id="22" name="Rectangle 21">
                <a:extLst>
                  <a:ext uri="{FF2B5EF4-FFF2-40B4-BE49-F238E27FC236}">
                    <a16:creationId xmlns:a16="http://schemas.microsoft.com/office/drawing/2014/main" id="{B97D1D1C-E5C7-9444-B339-A230DE25DA41}"/>
                  </a:ext>
                </a:extLst>
              </p:cNvPr>
              <p:cNvSpPr/>
              <p:nvPr/>
            </p:nvSpPr>
            <p:spPr>
              <a:xfrm>
                <a:off x="1861457" y="3306407"/>
                <a:ext cx="457200" cy="2377440"/>
              </a:xfrm>
              <a:prstGeom prst="rect">
                <a:avLst/>
              </a:prstGeom>
              <a:solidFill>
                <a:schemeClr val="bg1">
                  <a:lumMod val="65000"/>
                  <a:alpha val="3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3DDB2080-8597-E243-BC63-B62EC8F316E3}"/>
                </a:ext>
              </a:extLst>
            </p:cNvPr>
            <p:cNvSpPr txBox="1"/>
            <p:nvPr/>
          </p:nvSpPr>
          <p:spPr>
            <a:xfrm>
              <a:off x="1094661" y="5437132"/>
              <a:ext cx="2727897" cy="276999"/>
            </a:xfrm>
            <a:prstGeom prst="rect">
              <a:avLst/>
            </a:prstGeom>
            <a:noFill/>
          </p:spPr>
          <p:txBody>
            <a:bodyPr wrap="square" rtlCol="0">
              <a:spAutoFit/>
            </a:bodyPr>
            <a:lstStyle/>
            <a:p>
              <a:pPr algn="ctr"/>
              <a:r>
                <a:rPr lang="en-US" sz="1200" dirty="0">
                  <a:solidFill>
                    <a:srgbClr val="000000"/>
                  </a:solidFill>
                </a:rPr>
                <a:t>g-2 theory initiative value </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C530BF0-37D4-2349-AAF9-C4A8308C4B94}"/>
                  </a:ext>
                </a:extLst>
              </p:cNvPr>
              <p:cNvSpPr txBox="1"/>
              <p:nvPr/>
            </p:nvSpPr>
            <p:spPr>
              <a:xfrm>
                <a:off x="787750" y="2554920"/>
                <a:ext cx="6138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i="1" smtClean="0">
                              <a:solidFill>
                                <a:srgbClr val="000000"/>
                              </a:solidFill>
                              <a:latin typeface="Cambria Math" panose="02040503050406030204" pitchFamily="18" charset="0"/>
                            </a:rPr>
                          </m:ctrlPr>
                        </m:sSupPr>
                        <m:e>
                          <m:r>
                            <a:rPr lang="en-US" sz="1800" i="1" smtClean="0">
                              <a:solidFill>
                                <a:srgbClr val="000000"/>
                              </a:solidFill>
                              <a:latin typeface="Cambria Math" panose="02040503050406030204" pitchFamily="18" charset="0"/>
                              <a:ea typeface="Cambria Math" panose="02040503050406030204" pitchFamily="18" charset="0"/>
                            </a:rPr>
                            <m:t>𝜋</m:t>
                          </m:r>
                        </m:e>
                        <m:sup>
                          <m:r>
                            <a:rPr lang="en-US" sz="1800" b="0" i="1" smtClean="0">
                              <a:solidFill>
                                <a:srgbClr val="000000"/>
                              </a:solidFill>
                              <a:latin typeface="Cambria Math" panose="02040503050406030204" pitchFamily="18" charset="0"/>
                            </a:rPr>
                            <m:t>+</m:t>
                          </m:r>
                        </m:sup>
                      </m:sSup>
                      <m:sSup>
                        <m:sSupPr>
                          <m:ctrlPr>
                            <a:rPr lang="en-US" sz="1800" i="1" smtClean="0">
                              <a:solidFill>
                                <a:srgbClr val="000000"/>
                              </a:solidFill>
                              <a:latin typeface="Cambria Math" panose="02040503050406030204" pitchFamily="18" charset="0"/>
                            </a:rPr>
                          </m:ctrlPr>
                        </m:sSupPr>
                        <m:e>
                          <m:r>
                            <a:rPr lang="en-US" sz="1800" i="1" smtClean="0">
                              <a:solidFill>
                                <a:srgbClr val="000000"/>
                              </a:solidFill>
                              <a:latin typeface="Cambria Math" panose="02040503050406030204" pitchFamily="18" charset="0"/>
                              <a:ea typeface="Cambria Math" panose="02040503050406030204" pitchFamily="18" charset="0"/>
                            </a:rPr>
                            <m:t>𝜋</m:t>
                          </m:r>
                        </m:e>
                        <m:sup>
                          <m:r>
                            <a:rPr lang="en-US" sz="1800" b="0" i="1" smtClean="0">
                              <a:solidFill>
                                <a:srgbClr val="000000"/>
                              </a:solidFill>
                              <a:latin typeface="Cambria Math" panose="02040503050406030204" pitchFamily="18" charset="0"/>
                            </a:rPr>
                            <m:t>−</m:t>
                          </m:r>
                        </m:sup>
                      </m:sSup>
                    </m:oMath>
                  </m:oMathPara>
                </a14:m>
                <a:endParaRPr lang="en-US" sz="1800" dirty="0">
                  <a:solidFill>
                    <a:srgbClr val="000000"/>
                  </a:solidFill>
                </a:endParaRPr>
              </a:p>
            </p:txBody>
          </p:sp>
        </mc:Choice>
        <mc:Fallback xmlns="">
          <p:sp>
            <p:nvSpPr>
              <p:cNvPr id="25" name="TextBox 24">
                <a:extLst>
                  <a:ext uri="{FF2B5EF4-FFF2-40B4-BE49-F238E27FC236}">
                    <a16:creationId xmlns:a16="http://schemas.microsoft.com/office/drawing/2014/main" id="{1C530BF0-37D4-2349-AAF9-C4A8308C4B94}"/>
                  </a:ext>
                </a:extLst>
              </p:cNvPr>
              <p:cNvSpPr txBox="1">
                <a:spLocks noRot="1" noChangeAspect="1" noMove="1" noResize="1" noEditPoints="1" noAdjustHandles="1" noChangeArrowheads="1" noChangeShapeType="1" noTextEdit="1"/>
              </p:cNvSpPr>
              <p:nvPr/>
            </p:nvSpPr>
            <p:spPr>
              <a:xfrm>
                <a:off x="787750" y="2554920"/>
                <a:ext cx="613822" cy="276999"/>
              </a:xfrm>
              <a:prstGeom prst="rect">
                <a:avLst/>
              </a:prstGeom>
              <a:blipFill>
                <a:blip r:embed="rId5"/>
                <a:stretch>
                  <a:fillRect l="-2000"/>
                </a:stretch>
              </a:blipFill>
            </p:spPr>
            <p:txBody>
              <a:bodyPr/>
              <a:lstStyle/>
              <a:p>
                <a:r>
                  <a:rPr lang="en-US">
                    <a:noFill/>
                  </a:rPr>
                  <a:t> </a:t>
                </a:r>
              </a:p>
            </p:txBody>
          </p:sp>
        </mc:Fallback>
      </mc:AlternateContent>
      <p:sp>
        <p:nvSpPr>
          <p:cNvPr id="32" name="Rectangle 33">
            <a:extLst>
              <a:ext uri="{FF2B5EF4-FFF2-40B4-BE49-F238E27FC236}">
                <a16:creationId xmlns:a16="http://schemas.microsoft.com/office/drawing/2014/main" id="{608CBE72-8F66-2F4C-925B-AA5AC93399EE}"/>
              </a:ext>
            </a:extLst>
          </p:cNvPr>
          <p:cNvSpPr>
            <a:spLocks noChangeArrowheads="1"/>
          </p:cNvSpPr>
          <p:nvPr/>
        </p:nvSpPr>
        <p:spPr bwMode="auto">
          <a:xfrm>
            <a:off x="1548533" y="2557117"/>
            <a:ext cx="848400" cy="366231"/>
          </a:xfrm>
          <a:prstGeom prst="rect">
            <a:avLst/>
          </a:prstGeom>
          <a:noFill/>
          <a:ln w="12700">
            <a:noFill/>
            <a:miter lim="800000"/>
            <a:headEnd/>
            <a:tailEnd/>
          </a:ln>
          <a:effectLst/>
        </p:spPr>
        <p:txBody>
          <a:bodyPr lIns="90488" tIns="44450" rIns="90488" bIns="44450">
            <a:spAutoFit/>
          </a:bodyPr>
          <a:lstStyle/>
          <a:p>
            <a:pPr algn="ctr"/>
            <a:r>
              <a:rPr lang="en-US" sz="1800" dirty="0">
                <a:solidFill>
                  <a:srgbClr val="000000"/>
                </a:solidFill>
              </a:rPr>
              <a:t>2-body</a:t>
            </a:r>
          </a:p>
        </p:txBody>
      </p:sp>
      <p:grpSp>
        <p:nvGrpSpPr>
          <p:cNvPr id="36" name="Group 35">
            <a:extLst>
              <a:ext uri="{FF2B5EF4-FFF2-40B4-BE49-F238E27FC236}">
                <a16:creationId xmlns:a16="http://schemas.microsoft.com/office/drawing/2014/main" id="{69F72760-77DA-6D47-AAD7-D9F78A38046C}"/>
              </a:ext>
            </a:extLst>
          </p:cNvPr>
          <p:cNvGrpSpPr/>
          <p:nvPr/>
        </p:nvGrpSpPr>
        <p:grpSpPr>
          <a:xfrm>
            <a:off x="3907480" y="108066"/>
            <a:ext cx="5019490" cy="6156651"/>
            <a:chOff x="3907480" y="108066"/>
            <a:chExt cx="5019490" cy="6156651"/>
          </a:xfrm>
        </p:grpSpPr>
        <p:pic>
          <p:nvPicPr>
            <p:cNvPr id="18" name="Picture 17">
              <a:extLst>
                <a:ext uri="{FF2B5EF4-FFF2-40B4-BE49-F238E27FC236}">
                  <a16:creationId xmlns:a16="http://schemas.microsoft.com/office/drawing/2014/main" id="{ED3E3974-6ED0-8342-9FAF-5A17094CDABE}"/>
                </a:ext>
              </a:extLst>
            </p:cNvPr>
            <p:cNvPicPr>
              <a:picLocks noChangeAspect="1"/>
            </p:cNvPicPr>
            <p:nvPr/>
          </p:nvPicPr>
          <p:blipFill>
            <a:blip r:embed="rId6"/>
            <a:stretch>
              <a:fillRect/>
            </a:stretch>
          </p:blipFill>
          <p:spPr>
            <a:xfrm>
              <a:off x="6040404" y="251752"/>
              <a:ext cx="2886566" cy="1853307"/>
            </a:xfrm>
            <a:prstGeom prst="rect">
              <a:avLst/>
            </a:prstGeom>
          </p:spPr>
        </p:pic>
        <p:pic>
          <p:nvPicPr>
            <p:cNvPr id="19" name="Picture 18">
              <a:extLst>
                <a:ext uri="{FF2B5EF4-FFF2-40B4-BE49-F238E27FC236}">
                  <a16:creationId xmlns:a16="http://schemas.microsoft.com/office/drawing/2014/main" id="{3709B192-8263-E043-85BB-E7ACCA401527}"/>
                </a:ext>
              </a:extLst>
            </p:cNvPr>
            <p:cNvPicPr>
              <a:picLocks noChangeAspect="1"/>
            </p:cNvPicPr>
            <p:nvPr/>
          </p:nvPicPr>
          <p:blipFill>
            <a:blip r:embed="rId7"/>
            <a:stretch>
              <a:fillRect/>
            </a:stretch>
          </p:blipFill>
          <p:spPr>
            <a:xfrm>
              <a:off x="6159738" y="4325326"/>
              <a:ext cx="2647898" cy="1649618"/>
            </a:xfrm>
            <a:prstGeom prst="rect">
              <a:avLst/>
            </a:prstGeom>
          </p:spPr>
        </p:pic>
        <p:pic>
          <p:nvPicPr>
            <p:cNvPr id="24" name="Picture 23">
              <a:extLst>
                <a:ext uri="{FF2B5EF4-FFF2-40B4-BE49-F238E27FC236}">
                  <a16:creationId xmlns:a16="http://schemas.microsoft.com/office/drawing/2014/main" id="{08493F59-0CE5-7D49-85E3-EF7FA93926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96468" y="1983345"/>
              <a:ext cx="2493063" cy="2407095"/>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DC4ACA8-76EA-7642-9D70-5FB41E454A86}"/>
                    </a:ext>
                  </a:extLst>
                </p:cNvPr>
                <p:cNvSpPr txBox="1"/>
                <p:nvPr/>
              </p:nvSpPr>
              <p:spPr>
                <a:xfrm>
                  <a:off x="7947661" y="1356461"/>
                  <a:ext cx="741870"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i="1" smtClean="0">
                                <a:solidFill>
                                  <a:srgbClr val="000000"/>
                                </a:solidFill>
                                <a:latin typeface="Cambria Math" panose="02040503050406030204" pitchFamily="18" charset="0"/>
                              </a:rPr>
                            </m:ctrlPr>
                          </m:sSupPr>
                          <m:e>
                            <m:r>
                              <a:rPr lang="en-US" sz="1800" i="1" smtClean="0">
                                <a:solidFill>
                                  <a:srgbClr val="000000"/>
                                </a:solidFill>
                                <a:latin typeface="Cambria Math" panose="02040503050406030204" pitchFamily="18" charset="0"/>
                                <a:ea typeface="Cambria Math" panose="02040503050406030204" pitchFamily="18" charset="0"/>
                              </a:rPr>
                              <m:t>𝜋</m:t>
                            </m:r>
                          </m:e>
                          <m:sup>
                            <m:r>
                              <a:rPr lang="en-US" sz="1800" b="0" i="1" smtClean="0">
                                <a:solidFill>
                                  <a:srgbClr val="000000"/>
                                </a:solidFill>
                                <a:latin typeface="Cambria Math" panose="02040503050406030204" pitchFamily="18" charset="0"/>
                              </a:rPr>
                              <m:t>+</m:t>
                            </m:r>
                          </m:sup>
                        </m:sSup>
                        <m:sSup>
                          <m:sSupPr>
                            <m:ctrlPr>
                              <a:rPr lang="en-US" sz="1800" i="1" smtClean="0">
                                <a:solidFill>
                                  <a:srgbClr val="000000"/>
                                </a:solidFill>
                                <a:latin typeface="Cambria Math" panose="02040503050406030204" pitchFamily="18" charset="0"/>
                              </a:rPr>
                            </m:ctrlPr>
                          </m:sSupPr>
                          <m:e>
                            <m:r>
                              <a:rPr lang="en-US" sz="1800" i="1" smtClean="0">
                                <a:solidFill>
                                  <a:srgbClr val="000000"/>
                                </a:solidFill>
                                <a:latin typeface="Cambria Math" panose="02040503050406030204" pitchFamily="18" charset="0"/>
                                <a:ea typeface="Cambria Math" panose="02040503050406030204" pitchFamily="18" charset="0"/>
                              </a:rPr>
                              <m:t>𝜋</m:t>
                            </m:r>
                          </m:e>
                          <m:sup>
                            <m:r>
                              <a:rPr lang="en-US" sz="1800" b="0" i="1" smtClean="0">
                                <a:solidFill>
                                  <a:srgbClr val="000000"/>
                                </a:solidFill>
                                <a:latin typeface="Cambria Math" panose="02040503050406030204" pitchFamily="18" charset="0"/>
                              </a:rPr>
                              <m:t>−</m:t>
                            </m:r>
                          </m:sup>
                        </m:sSup>
                        <m:r>
                          <a:rPr lang="en-US" sz="1800" i="1" smtClean="0">
                            <a:solidFill>
                              <a:srgbClr val="000000"/>
                            </a:solidFill>
                            <a:latin typeface="Cambria Math" panose="02040503050406030204" pitchFamily="18" charset="0"/>
                            <a:ea typeface="Cambria Math" panose="02040503050406030204" pitchFamily="18" charset="0"/>
                          </a:rPr>
                          <m:t>𝛾</m:t>
                        </m:r>
                      </m:oMath>
                    </m:oMathPara>
                  </a14:m>
                  <a:endParaRPr lang="en-US" sz="1800" dirty="0">
                    <a:solidFill>
                      <a:srgbClr val="000000"/>
                    </a:solidFill>
                  </a:endParaRPr>
                </a:p>
              </p:txBody>
            </p:sp>
          </mc:Choice>
          <mc:Fallback xmlns="">
            <p:sp>
              <p:nvSpPr>
                <p:cNvPr id="26" name="TextBox 25">
                  <a:extLst>
                    <a:ext uri="{FF2B5EF4-FFF2-40B4-BE49-F238E27FC236}">
                      <a16:creationId xmlns:a16="http://schemas.microsoft.com/office/drawing/2014/main" id="{EDC4ACA8-76EA-7642-9D70-5FB41E454A86}"/>
                    </a:ext>
                  </a:extLst>
                </p:cNvPr>
                <p:cNvSpPr txBox="1">
                  <a:spLocks noRot="1" noChangeAspect="1" noMove="1" noResize="1" noEditPoints="1" noAdjustHandles="1" noChangeArrowheads="1" noChangeShapeType="1" noTextEdit="1"/>
                </p:cNvSpPr>
                <p:nvPr/>
              </p:nvSpPr>
              <p:spPr>
                <a:xfrm>
                  <a:off x="7947661" y="1356461"/>
                  <a:ext cx="741870" cy="276999"/>
                </a:xfrm>
                <a:prstGeom prst="rect">
                  <a:avLst/>
                </a:prstGeom>
                <a:blipFill>
                  <a:blip r:embed="rId9"/>
                  <a:stretch>
                    <a:fillRect l="-1695" r="-8475"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699D1DA-7BD5-F84D-82D5-73648639B92A}"/>
                    </a:ext>
                  </a:extLst>
                </p:cNvPr>
                <p:cNvSpPr txBox="1"/>
                <p:nvPr/>
              </p:nvSpPr>
              <p:spPr>
                <a:xfrm>
                  <a:off x="7643252" y="3631412"/>
                  <a:ext cx="1174744"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i="1" smtClean="0">
                                <a:solidFill>
                                  <a:srgbClr val="000000"/>
                                </a:solidFill>
                                <a:latin typeface="Cambria Math" panose="02040503050406030204" pitchFamily="18" charset="0"/>
                              </a:rPr>
                            </m:ctrlPr>
                          </m:sSupPr>
                          <m:e>
                            <m:r>
                              <a:rPr lang="en-US" sz="1800" i="1" smtClean="0">
                                <a:solidFill>
                                  <a:srgbClr val="000000"/>
                                </a:solidFill>
                                <a:latin typeface="Cambria Math" panose="02040503050406030204" pitchFamily="18" charset="0"/>
                                <a:ea typeface="Cambria Math" panose="02040503050406030204" pitchFamily="18" charset="0"/>
                              </a:rPr>
                              <m:t>𝜋</m:t>
                            </m:r>
                          </m:e>
                          <m:sup>
                            <m:r>
                              <a:rPr lang="en-US" sz="1800" b="0" i="1" smtClean="0">
                                <a:solidFill>
                                  <a:srgbClr val="000000"/>
                                </a:solidFill>
                                <a:latin typeface="Cambria Math" panose="02040503050406030204" pitchFamily="18" charset="0"/>
                              </a:rPr>
                              <m:t>+</m:t>
                            </m:r>
                          </m:sup>
                        </m:sSup>
                        <m:sSup>
                          <m:sSupPr>
                            <m:ctrlPr>
                              <a:rPr lang="en-US" sz="1800" i="1" smtClean="0">
                                <a:solidFill>
                                  <a:srgbClr val="000000"/>
                                </a:solidFill>
                                <a:latin typeface="Cambria Math" panose="02040503050406030204" pitchFamily="18" charset="0"/>
                              </a:rPr>
                            </m:ctrlPr>
                          </m:sSupPr>
                          <m:e>
                            <m:r>
                              <a:rPr lang="en-US" sz="1800" i="1" smtClean="0">
                                <a:solidFill>
                                  <a:srgbClr val="000000"/>
                                </a:solidFill>
                                <a:latin typeface="Cambria Math" panose="02040503050406030204" pitchFamily="18" charset="0"/>
                                <a:ea typeface="Cambria Math" panose="02040503050406030204" pitchFamily="18" charset="0"/>
                              </a:rPr>
                              <m:t>𝜋</m:t>
                            </m:r>
                          </m:e>
                          <m:sup>
                            <m:r>
                              <a:rPr lang="en-US" sz="1800" b="0" i="1" smtClean="0">
                                <a:solidFill>
                                  <a:srgbClr val="000000"/>
                                </a:solidFill>
                                <a:latin typeface="Cambria Math" panose="02040503050406030204" pitchFamily="18" charset="0"/>
                              </a:rPr>
                              <m:t>−</m:t>
                            </m:r>
                          </m:sup>
                        </m:sSup>
                        <m:sSup>
                          <m:sSupPr>
                            <m:ctrlPr>
                              <a:rPr lang="en-US" sz="1800" i="1" smtClean="0">
                                <a:solidFill>
                                  <a:srgbClr val="000000"/>
                                </a:solidFill>
                                <a:latin typeface="Cambria Math" panose="02040503050406030204" pitchFamily="18" charset="0"/>
                              </a:rPr>
                            </m:ctrlPr>
                          </m:sSupPr>
                          <m:e>
                            <m:r>
                              <a:rPr lang="en-US" sz="1800" i="1" smtClean="0">
                                <a:solidFill>
                                  <a:srgbClr val="000000"/>
                                </a:solidFill>
                                <a:latin typeface="Cambria Math" panose="02040503050406030204" pitchFamily="18" charset="0"/>
                                <a:ea typeface="Cambria Math" panose="02040503050406030204" pitchFamily="18" charset="0"/>
                              </a:rPr>
                              <m:t>𝜋</m:t>
                            </m:r>
                          </m:e>
                          <m:sup>
                            <m:r>
                              <a:rPr lang="en-US" sz="1800" b="0" i="1" smtClean="0">
                                <a:solidFill>
                                  <a:srgbClr val="000000"/>
                                </a:solidFill>
                                <a:latin typeface="Cambria Math" panose="02040503050406030204" pitchFamily="18" charset="0"/>
                              </a:rPr>
                              <m:t>+</m:t>
                            </m:r>
                          </m:sup>
                        </m:sSup>
                        <m:sSup>
                          <m:sSupPr>
                            <m:ctrlPr>
                              <a:rPr lang="en-US" sz="1800" i="1" smtClean="0">
                                <a:solidFill>
                                  <a:srgbClr val="000000"/>
                                </a:solidFill>
                                <a:latin typeface="Cambria Math" panose="02040503050406030204" pitchFamily="18" charset="0"/>
                              </a:rPr>
                            </m:ctrlPr>
                          </m:sSupPr>
                          <m:e>
                            <m:r>
                              <a:rPr lang="en-US" sz="1800" i="1" smtClean="0">
                                <a:solidFill>
                                  <a:srgbClr val="000000"/>
                                </a:solidFill>
                                <a:latin typeface="Cambria Math" panose="02040503050406030204" pitchFamily="18" charset="0"/>
                                <a:ea typeface="Cambria Math" panose="02040503050406030204" pitchFamily="18" charset="0"/>
                              </a:rPr>
                              <m:t>𝜋</m:t>
                            </m:r>
                          </m:e>
                          <m:sup>
                            <m:r>
                              <a:rPr lang="en-US" sz="1800" b="0" i="1" smtClean="0">
                                <a:solidFill>
                                  <a:srgbClr val="000000"/>
                                </a:solidFill>
                                <a:latin typeface="Cambria Math" panose="02040503050406030204" pitchFamily="18" charset="0"/>
                              </a:rPr>
                              <m:t>−</m:t>
                            </m:r>
                          </m:sup>
                        </m:sSup>
                      </m:oMath>
                    </m:oMathPara>
                  </a14:m>
                  <a:endParaRPr lang="en-US" sz="1800" dirty="0">
                    <a:solidFill>
                      <a:srgbClr val="000000"/>
                    </a:solidFill>
                  </a:endParaRPr>
                </a:p>
              </p:txBody>
            </p:sp>
          </mc:Choice>
          <mc:Fallback xmlns="">
            <p:sp>
              <p:nvSpPr>
                <p:cNvPr id="27" name="TextBox 26">
                  <a:extLst>
                    <a:ext uri="{FF2B5EF4-FFF2-40B4-BE49-F238E27FC236}">
                      <a16:creationId xmlns:a16="http://schemas.microsoft.com/office/drawing/2014/main" id="{E699D1DA-7BD5-F84D-82D5-73648639B92A}"/>
                    </a:ext>
                  </a:extLst>
                </p:cNvPr>
                <p:cNvSpPr txBox="1">
                  <a:spLocks noRot="1" noChangeAspect="1" noMove="1" noResize="1" noEditPoints="1" noAdjustHandles="1" noChangeArrowheads="1" noChangeShapeType="1" noTextEdit="1"/>
                </p:cNvSpPr>
                <p:nvPr/>
              </p:nvSpPr>
              <p:spPr>
                <a:xfrm>
                  <a:off x="7643252" y="3631412"/>
                  <a:ext cx="1174744" cy="276999"/>
                </a:xfrm>
                <a:prstGeom prst="rect">
                  <a:avLst/>
                </a:prstGeom>
                <a:blipFill>
                  <a:blip r:embed="rId10"/>
                  <a:stretch>
                    <a:fillRect l="-10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C913BB1-C673-A243-A99B-A265111181C7}"/>
                    </a:ext>
                  </a:extLst>
                </p:cNvPr>
                <p:cNvSpPr txBox="1"/>
                <p:nvPr/>
              </p:nvSpPr>
              <p:spPr>
                <a:xfrm>
                  <a:off x="7731224" y="4506698"/>
                  <a:ext cx="998800"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i="1" smtClean="0">
                                <a:solidFill>
                                  <a:srgbClr val="000000"/>
                                </a:solidFill>
                                <a:latin typeface="Cambria Math" panose="02040503050406030204" pitchFamily="18" charset="0"/>
                              </a:rPr>
                            </m:ctrlPr>
                          </m:sSupPr>
                          <m:e>
                            <m:r>
                              <a:rPr lang="en-US" sz="1800" i="1" smtClean="0">
                                <a:solidFill>
                                  <a:srgbClr val="000000"/>
                                </a:solidFill>
                                <a:latin typeface="Cambria Math" panose="02040503050406030204" pitchFamily="18" charset="0"/>
                                <a:ea typeface="Cambria Math" panose="02040503050406030204" pitchFamily="18" charset="0"/>
                              </a:rPr>
                              <m:t>𝜋</m:t>
                            </m:r>
                          </m:e>
                          <m:sup>
                            <m:r>
                              <a:rPr lang="en-US" sz="1800" b="0" i="1" smtClean="0">
                                <a:solidFill>
                                  <a:srgbClr val="000000"/>
                                </a:solidFill>
                                <a:latin typeface="Cambria Math" panose="02040503050406030204" pitchFamily="18" charset="0"/>
                              </a:rPr>
                              <m:t>+</m:t>
                            </m:r>
                          </m:sup>
                        </m:sSup>
                        <m:sSup>
                          <m:sSupPr>
                            <m:ctrlPr>
                              <a:rPr lang="en-US" sz="1800" i="1" smtClean="0">
                                <a:solidFill>
                                  <a:srgbClr val="000000"/>
                                </a:solidFill>
                                <a:latin typeface="Cambria Math" panose="02040503050406030204" pitchFamily="18" charset="0"/>
                              </a:rPr>
                            </m:ctrlPr>
                          </m:sSupPr>
                          <m:e>
                            <m:r>
                              <a:rPr lang="en-US" sz="1800" i="1" smtClean="0">
                                <a:solidFill>
                                  <a:srgbClr val="000000"/>
                                </a:solidFill>
                                <a:latin typeface="Cambria Math" panose="02040503050406030204" pitchFamily="18" charset="0"/>
                                <a:ea typeface="Cambria Math" panose="02040503050406030204" pitchFamily="18" charset="0"/>
                              </a:rPr>
                              <m:t>𝜋</m:t>
                            </m:r>
                          </m:e>
                          <m:sup>
                            <m:r>
                              <a:rPr lang="en-US" sz="1800" b="0" i="1" smtClean="0">
                                <a:solidFill>
                                  <a:srgbClr val="000000"/>
                                </a:solidFill>
                                <a:latin typeface="Cambria Math" panose="02040503050406030204" pitchFamily="18" charset="0"/>
                              </a:rPr>
                              <m:t>−</m:t>
                            </m:r>
                          </m:sup>
                        </m:sSup>
                        <m:sSup>
                          <m:sSupPr>
                            <m:ctrlPr>
                              <a:rPr lang="en-US" sz="1800" i="1" smtClean="0">
                                <a:solidFill>
                                  <a:srgbClr val="000000"/>
                                </a:solidFill>
                                <a:latin typeface="Cambria Math" panose="02040503050406030204" pitchFamily="18" charset="0"/>
                              </a:rPr>
                            </m:ctrlPr>
                          </m:sSupPr>
                          <m:e>
                            <m:r>
                              <a:rPr lang="en-US" sz="1800" i="1" smtClean="0">
                                <a:solidFill>
                                  <a:srgbClr val="000000"/>
                                </a:solidFill>
                                <a:latin typeface="Cambria Math" panose="02040503050406030204" pitchFamily="18" charset="0"/>
                                <a:ea typeface="Cambria Math" panose="02040503050406030204" pitchFamily="18" charset="0"/>
                              </a:rPr>
                              <m:t>𝜋</m:t>
                            </m:r>
                          </m:e>
                          <m:sup>
                            <m:r>
                              <a:rPr lang="en-US" sz="1800" b="0" i="1" smtClean="0">
                                <a:solidFill>
                                  <a:srgbClr val="000000"/>
                                </a:solidFill>
                                <a:latin typeface="Cambria Math" panose="02040503050406030204" pitchFamily="18" charset="0"/>
                              </a:rPr>
                              <m:t>0</m:t>
                            </m:r>
                          </m:sup>
                        </m:sSup>
                        <m:r>
                          <a:rPr lang="en-US" sz="1800" i="1" smtClean="0">
                            <a:solidFill>
                              <a:srgbClr val="000000"/>
                            </a:solidFill>
                            <a:latin typeface="Cambria Math" panose="02040503050406030204" pitchFamily="18" charset="0"/>
                            <a:ea typeface="Cambria Math" panose="02040503050406030204" pitchFamily="18" charset="0"/>
                          </a:rPr>
                          <m:t>𝜂</m:t>
                        </m:r>
                      </m:oMath>
                    </m:oMathPara>
                  </a14:m>
                  <a:endParaRPr lang="en-US" sz="1800" dirty="0">
                    <a:solidFill>
                      <a:srgbClr val="000000"/>
                    </a:solidFill>
                  </a:endParaRPr>
                </a:p>
              </p:txBody>
            </p:sp>
          </mc:Choice>
          <mc:Fallback xmlns="">
            <p:sp>
              <p:nvSpPr>
                <p:cNvPr id="28" name="TextBox 27">
                  <a:extLst>
                    <a:ext uri="{FF2B5EF4-FFF2-40B4-BE49-F238E27FC236}">
                      <a16:creationId xmlns:a16="http://schemas.microsoft.com/office/drawing/2014/main" id="{FC913BB1-C673-A243-A99B-A265111181C7}"/>
                    </a:ext>
                  </a:extLst>
                </p:cNvPr>
                <p:cNvSpPr txBox="1">
                  <a:spLocks noRot="1" noChangeAspect="1" noMove="1" noResize="1" noEditPoints="1" noAdjustHandles="1" noChangeArrowheads="1" noChangeShapeType="1" noTextEdit="1"/>
                </p:cNvSpPr>
                <p:nvPr/>
              </p:nvSpPr>
              <p:spPr>
                <a:xfrm>
                  <a:off x="7731224" y="4506698"/>
                  <a:ext cx="998800" cy="276999"/>
                </a:xfrm>
                <a:prstGeom prst="rect">
                  <a:avLst/>
                </a:prstGeom>
                <a:blipFill>
                  <a:blip r:embed="rId11"/>
                  <a:stretch>
                    <a:fillRect l="-2500" t="-4348" r="-5000" b="-26087"/>
                  </a:stretch>
                </a:blipFill>
              </p:spPr>
              <p:txBody>
                <a:bodyPr/>
                <a:lstStyle/>
                <a:p>
                  <a:r>
                    <a:rPr lang="en-US">
                      <a:noFill/>
                    </a:rPr>
                    <a:t> </a:t>
                  </a:r>
                </a:p>
              </p:txBody>
            </p:sp>
          </mc:Fallback>
        </mc:AlternateContent>
        <p:sp>
          <p:nvSpPr>
            <p:cNvPr id="29" name="Rectangle 33">
              <a:extLst>
                <a:ext uri="{FF2B5EF4-FFF2-40B4-BE49-F238E27FC236}">
                  <a16:creationId xmlns:a16="http://schemas.microsoft.com/office/drawing/2014/main" id="{7984E340-8EAC-2B4D-9AD0-14B6869B3FF8}"/>
                </a:ext>
              </a:extLst>
            </p:cNvPr>
            <p:cNvSpPr>
              <a:spLocks noChangeArrowheads="1"/>
            </p:cNvSpPr>
            <p:nvPr/>
          </p:nvSpPr>
          <p:spPr bwMode="auto">
            <a:xfrm>
              <a:off x="6444468" y="4509760"/>
              <a:ext cx="848400" cy="335989"/>
            </a:xfrm>
            <a:prstGeom prst="rect">
              <a:avLst/>
            </a:prstGeom>
            <a:noFill/>
            <a:ln w="12700">
              <a:noFill/>
              <a:miter lim="800000"/>
              <a:headEnd/>
              <a:tailEnd/>
            </a:ln>
            <a:effectLst/>
          </p:spPr>
          <p:txBody>
            <a:bodyPr lIns="90488" tIns="44450" rIns="90488" bIns="44450">
              <a:spAutoFit/>
            </a:bodyPr>
            <a:lstStyle/>
            <a:p>
              <a:pPr algn="ctr"/>
              <a:r>
                <a:rPr lang="en-US" sz="1600" dirty="0">
                  <a:solidFill>
                    <a:srgbClr val="000000"/>
                  </a:solidFill>
                </a:rPr>
                <a:t>CMD-III</a:t>
              </a:r>
            </a:p>
          </p:txBody>
        </p:sp>
        <p:pic>
          <p:nvPicPr>
            <p:cNvPr id="21" name="Picture 20">
              <a:extLst>
                <a:ext uri="{FF2B5EF4-FFF2-40B4-BE49-F238E27FC236}">
                  <a16:creationId xmlns:a16="http://schemas.microsoft.com/office/drawing/2014/main" id="{979CAE0F-D46F-2C49-BF52-97B86C0D4D7C}"/>
                </a:ext>
              </a:extLst>
            </p:cNvPr>
            <p:cNvPicPr>
              <a:picLocks noChangeAspect="1"/>
            </p:cNvPicPr>
            <p:nvPr/>
          </p:nvPicPr>
          <p:blipFill>
            <a:blip r:embed="rId12"/>
            <a:stretch>
              <a:fillRect/>
            </a:stretch>
          </p:blipFill>
          <p:spPr>
            <a:xfrm>
              <a:off x="3907480" y="800278"/>
              <a:ext cx="2048002" cy="5464439"/>
            </a:xfrm>
            <a:prstGeom prst="rect">
              <a:avLst/>
            </a:prstGeom>
          </p:spPr>
        </p:pic>
        <p:sp>
          <p:nvSpPr>
            <p:cNvPr id="33" name="Rectangle 33">
              <a:extLst>
                <a:ext uri="{FF2B5EF4-FFF2-40B4-BE49-F238E27FC236}">
                  <a16:creationId xmlns:a16="http://schemas.microsoft.com/office/drawing/2014/main" id="{774EA0C9-EF2B-8D42-84AD-BD913FA23A26}"/>
                </a:ext>
              </a:extLst>
            </p:cNvPr>
            <p:cNvSpPr>
              <a:spLocks noChangeArrowheads="1"/>
            </p:cNvSpPr>
            <p:nvPr/>
          </p:nvSpPr>
          <p:spPr bwMode="auto">
            <a:xfrm>
              <a:off x="6330807" y="108066"/>
              <a:ext cx="848400" cy="366231"/>
            </a:xfrm>
            <a:prstGeom prst="rect">
              <a:avLst/>
            </a:prstGeom>
            <a:solidFill>
              <a:schemeClr val="bg1"/>
            </a:solidFill>
            <a:ln w="12700">
              <a:noFill/>
              <a:miter lim="800000"/>
              <a:headEnd/>
              <a:tailEnd/>
            </a:ln>
            <a:effectLst/>
          </p:spPr>
          <p:txBody>
            <a:bodyPr lIns="90488" tIns="44450" rIns="90488" bIns="44450">
              <a:spAutoFit/>
            </a:bodyPr>
            <a:lstStyle/>
            <a:p>
              <a:pPr algn="ctr"/>
              <a:r>
                <a:rPr lang="en-US" sz="1800" dirty="0">
                  <a:solidFill>
                    <a:srgbClr val="000000"/>
                  </a:solidFill>
                </a:rPr>
                <a:t>3-body</a:t>
              </a:r>
            </a:p>
          </p:txBody>
        </p:sp>
        <p:sp>
          <p:nvSpPr>
            <p:cNvPr id="34" name="Rectangle 33">
              <a:extLst>
                <a:ext uri="{FF2B5EF4-FFF2-40B4-BE49-F238E27FC236}">
                  <a16:creationId xmlns:a16="http://schemas.microsoft.com/office/drawing/2014/main" id="{715598DE-F868-3741-83FD-65D25BFD5228}"/>
                </a:ext>
              </a:extLst>
            </p:cNvPr>
            <p:cNvSpPr>
              <a:spLocks noChangeArrowheads="1"/>
            </p:cNvSpPr>
            <p:nvPr/>
          </p:nvSpPr>
          <p:spPr bwMode="auto">
            <a:xfrm>
              <a:off x="7963265" y="3245884"/>
              <a:ext cx="848400" cy="366231"/>
            </a:xfrm>
            <a:prstGeom prst="rect">
              <a:avLst/>
            </a:prstGeom>
            <a:solidFill>
              <a:schemeClr val="bg1"/>
            </a:solidFill>
            <a:ln w="12700">
              <a:noFill/>
              <a:miter lim="800000"/>
              <a:headEnd/>
              <a:tailEnd/>
            </a:ln>
            <a:effectLst/>
          </p:spPr>
          <p:txBody>
            <a:bodyPr lIns="90488" tIns="44450" rIns="90488" bIns="44450">
              <a:spAutoFit/>
            </a:bodyPr>
            <a:lstStyle/>
            <a:p>
              <a:pPr algn="ctr"/>
              <a:r>
                <a:rPr lang="en-US" sz="1800" dirty="0">
                  <a:solidFill>
                    <a:srgbClr val="000000"/>
                  </a:solidFill>
                </a:rPr>
                <a:t>4-body</a:t>
              </a:r>
            </a:p>
          </p:txBody>
        </p:sp>
        <p:sp>
          <p:nvSpPr>
            <p:cNvPr id="35" name="Rectangle 34">
              <a:extLst>
                <a:ext uri="{FF2B5EF4-FFF2-40B4-BE49-F238E27FC236}">
                  <a16:creationId xmlns:a16="http://schemas.microsoft.com/office/drawing/2014/main" id="{C4E8288E-6911-3A4A-914C-0F42E853546A}"/>
                </a:ext>
              </a:extLst>
            </p:cNvPr>
            <p:cNvSpPr>
              <a:spLocks noChangeArrowheads="1"/>
            </p:cNvSpPr>
            <p:nvPr/>
          </p:nvSpPr>
          <p:spPr bwMode="auto">
            <a:xfrm>
              <a:off x="7840433" y="4887896"/>
              <a:ext cx="848400" cy="366231"/>
            </a:xfrm>
            <a:prstGeom prst="rect">
              <a:avLst/>
            </a:prstGeom>
            <a:solidFill>
              <a:schemeClr val="bg1"/>
            </a:solidFill>
            <a:ln w="12700">
              <a:noFill/>
              <a:miter lim="800000"/>
              <a:headEnd/>
              <a:tailEnd/>
            </a:ln>
            <a:effectLst/>
          </p:spPr>
          <p:txBody>
            <a:bodyPr lIns="90488" tIns="44450" rIns="90488" bIns="44450">
              <a:spAutoFit/>
            </a:bodyPr>
            <a:lstStyle/>
            <a:p>
              <a:pPr algn="ctr"/>
              <a:r>
                <a:rPr lang="en-US" sz="1800" dirty="0">
                  <a:solidFill>
                    <a:srgbClr val="000000"/>
                  </a:solidFill>
                </a:rPr>
                <a:t>8-body</a:t>
              </a:r>
            </a:p>
          </p:txBody>
        </p:sp>
      </p:grpSp>
    </p:spTree>
    <p:extLst>
      <p:ext uri="{BB962C8B-B14F-4D97-AF65-F5344CB8AC3E}">
        <p14:creationId xmlns:p14="http://schemas.microsoft.com/office/powerpoint/2010/main" val="25634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dissolv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wasysym}&#10;\usepackage{color}&#10;\begin{document}&#10;$$&#10;\textcolor{blue}{i \hbar {\partial \psi \over \partial t} =&#10;[ {p^2 \over 2m} - {e \over 2 m } (\vec L + }&#10;{\textcolor{red}{2}} \textcolor{blue} {\vec S}&#10;\textcolor{blue}) \textcolor{blue}{\cdot \vec B}\textcolor{blue}]&#10;\textcolor{blue} \psi $$&#10;&#10;\end{document}&#10;"/>
  <p:tag name="EXTERNALNAME" val="txp_fig"/>
  <p:tag name="BLEND" val="0"/>
  <p:tag name="TRANSPARENT" val="1"/>
  <p:tag name="KEEPFILES" val="0"/>
  <p:tag name="DEBUGPAUSE" val="0"/>
  <p:tag name="RESOLUTION" val="1200"/>
  <p:tag name="WORKAROUNDTRANSPARENCYBUG" val="0"/>
  <p:tag name="ALLOWFONTSUBSTITUTION" val="0"/>
  <p:tag name="BITMAPFORMAT" val="png256"/>
  <p:tag name="ORIGWIDTH" val="304"/>
  <p:tag name="PICTUREFILESIZE" val="34576"/>
</p:tagLst>
</file>

<file path=ppt/theme/theme1.xml><?xml version="1.0" encoding="utf-8"?>
<a:theme xmlns:a="http://schemas.openxmlformats.org/drawingml/2006/main" name="SBN_PPT_1130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SBN_PPT_113015.potx</Template>
  <TotalTime>0</TotalTime>
  <Words>2918</Words>
  <Application>Microsoft Office PowerPoint</Application>
  <PresentationFormat>On-screen Show (4:3)</PresentationFormat>
  <Paragraphs>560</Paragraphs>
  <Slides>52</Slides>
  <Notes>0</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2" baseType="lpstr">
      <vt:lpstr>ＭＳ Ｐゴシック</vt:lpstr>
      <vt:lpstr>Arial</vt:lpstr>
      <vt:lpstr>Calibri</vt:lpstr>
      <vt:lpstr>Cambria Math</vt:lpstr>
      <vt:lpstr>Geneva</vt:lpstr>
      <vt:lpstr>Helvetica</vt:lpstr>
      <vt:lpstr>Symbol</vt:lpstr>
      <vt:lpstr>Times New Roman</vt:lpstr>
      <vt:lpstr>SBN_PPT_113015</vt:lpstr>
      <vt:lpstr>Equation</vt:lpstr>
      <vt:lpstr>PowerPoint Presentation</vt:lpstr>
      <vt:lpstr>Particle Properties</vt:lpstr>
      <vt:lpstr>The g-factor</vt:lpstr>
      <vt:lpstr>The muon’s g-factor</vt:lpstr>
      <vt:lpstr>The muon’s g-factor</vt:lpstr>
      <vt:lpstr>The muon g-2 discrepancy</vt:lpstr>
      <vt:lpstr>The muon g-2 discrepancy</vt:lpstr>
      <vt:lpstr>Leading order QCD:  HVP</vt:lpstr>
      <vt:lpstr>Gold Standard:  e^+ e^-→hadrons</vt:lpstr>
      <vt:lpstr>Other HPV evaluations:  Lattice</vt:lpstr>
      <vt:lpstr>Higher order QCD:  HLbL</vt:lpstr>
      <vt:lpstr>The muon g-2 discrepancy</vt:lpstr>
      <vt:lpstr>Muon g-2 technique</vt:lpstr>
      <vt:lpstr>Storage ring technique</vt:lpstr>
      <vt:lpstr>Right place, right time</vt:lpstr>
      <vt:lpstr>From NY to Illinois the hard way</vt:lpstr>
      <vt:lpstr>Shimming</vt:lpstr>
      <vt:lpstr>More shimming</vt:lpstr>
      <vt:lpstr>The results</vt:lpstr>
      <vt:lpstr>Muon Production (above ground)</vt:lpstr>
      <vt:lpstr>Below ground</vt:lpstr>
      <vt:lpstr>Muon precession frequency measurement</vt:lpstr>
      <vt:lpstr>Calorimeters</vt:lpstr>
      <vt:lpstr>Beam dynamics</vt:lpstr>
      <vt:lpstr>Trackers</vt:lpstr>
      <vt:lpstr>(Removing) Beam motion</vt:lpstr>
      <vt:lpstr>Muon precession frequency systematics</vt:lpstr>
      <vt:lpstr>Systematics</vt:lpstr>
      <vt:lpstr>Systematics</vt:lpstr>
      <vt:lpstr>Laser System</vt:lpstr>
      <vt:lpstr>Residual systematics from beam motion</vt:lpstr>
      <vt:lpstr>Phase coupling to acceptance</vt:lpstr>
      <vt:lpstr>Muon precession frequency results</vt:lpstr>
      <vt:lpstr>Muon g-2 technique</vt:lpstr>
      <vt:lpstr>Nuclear Magnetic Resonance</vt:lpstr>
      <vt:lpstr>Field measurement</vt:lpstr>
      <vt:lpstr>Field measurement</vt:lpstr>
      <vt:lpstr>Field measurement leading systematic</vt:lpstr>
      <vt:lpstr>Quadrupole mechanical vibrations</vt:lpstr>
      <vt:lpstr>Transient fields during muon storage</vt:lpstr>
      <vt:lpstr>Proton precession frequency results</vt:lpstr>
      <vt:lpstr>Putting it all together</vt:lpstr>
      <vt:lpstr>The muon g-2 discrepancy</vt:lpstr>
      <vt:lpstr>Moving forward</vt:lpstr>
      <vt:lpstr>Conclusions</vt:lpstr>
      <vt:lpstr>Backup</vt:lpstr>
      <vt:lpstr>e^+ e^-→π^+ π^-</vt:lpstr>
      <vt:lpstr>Combining the combinations</vt:lpstr>
      <vt:lpstr>Other HVP evaluations:  taus</vt:lpstr>
      <vt:lpstr>PowerPoint Presentation</vt:lpstr>
      <vt:lpstr>PowerPoint Presentation</vt:lpstr>
      <vt:lpstr>PowerPoint Presentation</vt:lpstr>
    </vt:vector>
  </TitlesOfParts>
  <Manager/>
  <Company>Sandbox Studio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Sandbox Studio</dc:creator>
  <cp:keywords/>
  <dc:description/>
  <cp:lastModifiedBy>theosec</cp:lastModifiedBy>
  <cp:revision>913</cp:revision>
  <cp:lastPrinted>2014-01-20T19:40:21Z</cp:lastPrinted>
  <dcterms:created xsi:type="dcterms:W3CDTF">2014-01-03T20:18:13Z</dcterms:created>
  <dcterms:modified xsi:type="dcterms:W3CDTF">2021-05-06T07:07:36Z</dcterms:modified>
  <cp:category/>
</cp:coreProperties>
</file>