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12" r:id="rId3"/>
    <p:sldId id="294" r:id="rId4"/>
    <p:sldId id="275" r:id="rId5"/>
    <p:sldId id="314" r:id="rId6"/>
    <p:sldId id="278" r:id="rId7"/>
    <p:sldId id="279" r:id="rId8"/>
    <p:sldId id="339" r:id="rId9"/>
    <p:sldId id="317" r:id="rId10"/>
    <p:sldId id="285" r:id="rId11"/>
    <p:sldId id="288" r:id="rId12"/>
    <p:sldId id="292" r:id="rId13"/>
    <p:sldId id="306" r:id="rId14"/>
    <p:sldId id="307" r:id="rId15"/>
    <p:sldId id="282" r:id="rId16"/>
    <p:sldId id="325" r:id="rId17"/>
    <p:sldId id="328" r:id="rId18"/>
    <p:sldId id="302" r:id="rId19"/>
    <p:sldId id="260" r:id="rId20"/>
    <p:sldId id="298" r:id="rId21"/>
    <p:sldId id="326" r:id="rId22"/>
    <p:sldId id="334" r:id="rId23"/>
    <p:sldId id="335" r:id="rId24"/>
    <p:sldId id="336" r:id="rId25"/>
    <p:sldId id="338" r:id="rId26"/>
    <p:sldId id="324" r:id="rId27"/>
    <p:sldId id="310" r:id="rId28"/>
    <p:sldId id="301" r:id="rId29"/>
    <p:sldId id="337" r:id="rId30"/>
    <p:sldId id="330" r:id="rId31"/>
    <p:sldId id="315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57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25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35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70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45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01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81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06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5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80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9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4BF2-1119-4490-8A4B-98AC87AF124A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712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62ACE-C045-4B58-A38C-593DD8669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Superspreaders</a:t>
            </a:r>
            <a:r>
              <a:rPr lang="en-GB" b="1" dirty="0"/>
              <a:t> in the Covid-19</a:t>
            </a:r>
            <a:br>
              <a:rPr lang="en-GB" b="1" dirty="0"/>
            </a:br>
            <a:r>
              <a:rPr lang="en-GB" b="1" dirty="0"/>
              <a:t>Epidemics</a:t>
            </a:r>
            <a:endParaRPr lang="x-non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2719BB-9B1F-4717-BBAD-805D8D6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669" y="4630738"/>
            <a:ext cx="9144000" cy="1389062"/>
          </a:xfrm>
        </p:spPr>
        <p:txBody>
          <a:bodyPr>
            <a:noAutofit/>
          </a:bodyPr>
          <a:lstStyle/>
          <a:p>
            <a:r>
              <a:rPr lang="en-GB" sz="3200" b="1" dirty="0"/>
              <a:t>Kim Sneppen </a:t>
            </a:r>
          </a:p>
          <a:p>
            <a:r>
              <a:rPr lang="en-GB" sz="3200" b="1" dirty="0"/>
              <a:t>&amp; Lone Simonsen</a:t>
            </a:r>
          </a:p>
        </p:txBody>
      </p:sp>
    </p:spTree>
    <p:extLst>
      <p:ext uri="{BB962C8B-B14F-4D97-AF65-F5344CB8AC3E}">
        <p14:creationId xmlns:p14="http://schemas.microsoft.com/office/powerpoint/2010/main" val="223656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76EE2-BC10-445B-B8C7-7D1A39B8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190952"/>
            <a:ext cx="5257800" cy="641885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1) What it can 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r>
              <a:rPr lang="en-GB" b="1" dirty="0">
                <a:solidFill>
                  <a:srgbClr val="FF0000"/>
                </a:solidFill>
                <a:latin typeface="+mn-lt"/>
              </a:rPr>
              <a:t>be used to: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err="1"/>
              <a:t>E.g</a:t>
            </a:r>
            <a:r>
              <a:rPr lang="en-GB" sz="3600" dirty="0"/>
              <a:t>: follow an individual</a:t>
            </a:r>
            <a:br>
              <a:rPr lang="en-GB" sz="3600" dirty="0"/>
            </a:br>
            <a:r>
              <a:rPr lang="en-GB" sz="3600" dirty="0"/>
              <a:t>after potential infection</a:t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find optimal days to test:</a:t>
            </a:r>
            <a:r>
              <a:rPr lang="en-GB" sz="3600" dirty="0">
                <a:sym typeface="Wingdings" panose="05000000000000000000" pitchFamily="2" charset="2"/>
              </a:rPr>
              <a:t/>
            </a:r>
            <a:br>
              <a:rPr lang="en-GB" sz="3600" dirty="0">
                <a:sym typeface="Wingdings" panose="05000000000000000000" pitchFamily="2" charset="2"/>
              </a:rPr>
            </a:br>
            <a:r>
              <a:rPr lang="en-GB" sz="3600" dirty="0">
                <a:sym typeface="Wingdings" panose="05000000000000000000" pitchFamily="2" charset="2"/>
              </a:rPr>
              <a:t>      now test on day     </a:t>
            </a:r>
            <a:br>
              <a:rPr lang="en-GB" sz="3600" dirty="0">
                <a:sym typeface="Wingdings" panose="05000000000000000000" pitchFamily="2" charset="2"/>
              </a:rPr>
            </a:br>
            <a:r>
              <a:rPr lang="en-GB" sz="3600" dirty="0">
                <a:sym typeface="Wingdings" panose="05000000000000000000" pitchFamily="2" charset="2"/>
              </a:rPr>
              <a:t>           4 And on day 6.</a:t>
            </a:r>
            <a:endParaRPr lang="x-none" sz="36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06120A4D-07F7-42BD-A026-2D592C5F3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4328"/>
          <a:ext cx="5756365" cy="670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8216632" imgH="9571386" progId="AcroExch.Document.DC">
                  <p:embed/>
                </p:oleObj>
              </mc:Choice>
              <mc:Fallback>
                <p:oleObj name="Acrobat Document" r:id="rId3" imgW="8216632" imgH="9571386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06120A4D-07F7-42BD-A026-2D592C5F3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4328"/>
                        <a:ext cx="5756365" cy="6705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64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93F33-70F3-4C65-8383-FDDE77C4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01" y="714331"/>
            <a:ext cx="3002280" cy="528891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2) What it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r>
              <a:rPr lang="en-GB" b="1" dirty="0">
                <a:solidFill>
                  <a:srgbClr val="FF0000"/>
                </a:solidFill>
                <a:latin typeface="+mn-lt"/>
              </a:rPr>
              <a:t>can be used to: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Contact</a:t>
            </a:r>
            <a:br>
              <a:rPr lang="en-GB" b="1" dirty="0"/>
            </a:br>
            <a:r>
              <a:rPr lang="en-GB" b="1" dirty="0"/>
              <a:t>tracing</a:t>
            </a:r>
            <a:br>
              <a:rPr lang="en-GB" b="1" dirty="0"/>
            </a:br>
            <a:r>
              <a:rPr lang="en-GB" b="1" dirty="0"/>
              <a:t>with light </a:t>
            </a:r>
            <a:br>
              <a:rPr lang="en-GB" b="1" dirty="0"/>
            </a:br>
            <a:r>
              <a:rPr lang="en-GB" b="1" dirty="0"/>
              <a:t>quarantine:</a:t>
            </a:r>
            <a:br>
              <a:rPr lang="en-GB" b="1" dirty="0"/>
            </a:br>
            <a:r>
              <a:rPr lang="en-GB" b="1" dirty="0"/>
              <a:t>(in own home with</a:t>
            </a:r>
            <a:br>
              <a:rPr lang="en-GB" b="1" dirty="0"/>
            </a:br>
            <a:r>
              <a:rPr lang="en-GB" b="1" dirty="0"/>
              <a:t>family)</a:t>
            </a:r>
            <a:endParaRPr lang="x-none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FBD9B47-B409-47F0-9AFA-E36B91A1C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481" y="224703"/>
            <a:ext cx="8726599" cy="6268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2143FC-6BAF-46D0-9AB7-936384FB5D36}"/>
              </a:ext>
            </a:extLst>
          </p:cNvPr>
          <p:cNvSpPr txBox="1"/>
          <p:nvPr/>
        </p:nvSpPr>
        <p:spPr>
          <a:xfrm>
            <a:off x="5817326" y="1898469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10% found</a:t>
            </a:r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73CD45-A640-4C2C-B3EA-461C3F1C2EED}"/>
              </a:ext>
            </a:extLst>
          </p:cNvPr>
          <p:cNvSpPr txBox="1"/>
          <p:nvPr/>
        </p:nvSpPr>
        <p:spPr>
          <a:xfrm>
            <a:off x="10280469" y="1898469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50% found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1A273D-4F01-4EBB-9B7F-EE4297301917}"/>
              </a:ext>
            </a:extLst>
          </p:cNvPr>
          <p:cNvSpPr txBox="1"/>
          <p:nvPr/>
        </p:nvSpPr>
        <p:spPr>
          <a:xfrm>
            <a:off x="0" y="6492874"/>
            <a:ext cx="456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Anndreas</a:t>
            </a:r>
            <a:r>
              <a:rPr lang="en-GB" dirty="0"/>
              <a:t> </a:t>
            </a:r>
            <a:r>
              <a:rPr lang="en-GB" dirty="0" err="1"/>
              <a:t>Eilersen</a:t>
            </a:r>
            <a:r>
              <a:rPr lang="en-GB" dirty="0"/>
              <a:t>, Kim </a:t>
            </a:r>
            <a:r>
              <a:rPr lang="en-GB" dirty="0" err="1"/>
              <a:t>Snepppen</a:t>
            </a:r>
            <a:r>
              <a:rPr lang="en-GB" dirty="0"/>
              <a:t>, March 2020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0408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01D7F-D47D-459C-85D8-88BF60DD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0"/>
            <a:ext cx="5396345" cy="21011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3) Predictions under lock down:</a:t>
            </a:r>
            <a:endParaRPr lang="x-none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6211193-4226-4F42-99CD-0F6CE4A84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69" y="2024911"/>
            <a:ext cx="9417388" cy="4351338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E712C496-97F2-4A83-B83F-0B7A20318AA7}"/>
              </a:ext>
            </a:extLst>
          </p:cNvPr>
          <p:cNvSpPr/>
          <p:nvPr/>
        </p:nvSpPr>
        <p:spPr>
          <a:xfrm>
            <a:off x="2917372" y="3135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6E5010AA-D3BD-4C63-8A7D-271C69F4104A}"/>
              </a:ext>
            </a:extLst>
          </p:cNvPr>
          <p:cNvSpPr/>
          <p:nvPr/>
        </p:nvSpPr>
        <p:spPr>
          <a:xfrm>
            <a:off x="7014753" y="3135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B2E6F1AE-9EE8-4F86-8241-94EB78E25A8D}"/>
              </a:ext>
            </a:extLst>
          </p:cNvPr>
          <p:cNvSpPr/>
          <p:nvPr/>
        </p:nvSpPr>
        <p:spPr>
          <a:xfrm>
            <a:off x="11329821" y="3135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921870-26C4-456E-B256-9B83E4ECB841}"/>
              </a:ext>
            </a:extLst>
          </p:cNvPr>
          <p:cNvSpPr txBox="1"/>
          <p:nvPr/>
        </p:nvSpPr>
        <p:spPr>
          <a:xfrm>
            <a:off x="7542930" y="2697063"/>
            <a:ext cx="14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Work=60%</a:t>
            </a:r>
          </a:p>
          <a:p>
            <a:r>
              <a:rPr lang="en-GB" dirty="0"/>
              <a:t>School=45%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5C7C7C-938B-407D-97FF-F8C3A05F958E}"/>
              </a:ext>
            </a:extLst>
          </p:cNvPr>
          <p:cNvSpPr txBox="1"/>
          <p:nvPr/>
        </p:nvSpPr>
        <p:spPr>
          <a:xfrm>
            <a:off x="3554404" y="2702253"/>
            <a:ext cx="14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Work=45%</a:t>
            </a:r>
          </a:p>
          <a:p>
            <a:r>
              <a:rPr lang="en-GB" dirty="0"/>
              <a:t>School=0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633F2A-95E2-4DFE-AF4F-4F7E8C2E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745" y="-1"/>
            <a:ext cx="3976255" cy="254111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E9DFCBB0-03CB-4E48-B815-203A349D7446}"/>
              </a:ext>
            </a:extLst>
          </p:cNvPr>
          <p:cNvSpPr/>
          <p:nvPr/>
        </p:nvSpPr>
        <p:spPr>
          <a:xfrm rot="17579134">
            <a:off x="7690030" y="734307"/>
            <a:ext cx="443623" cy="613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1CAD70-B9F9-4FDD-BDB5-9CE6EFE19807}"/>
              </a:ext>
            </a:extLst>
          </p:cNvPr>
          <p:cNvSpPr txBox="1"/>
          <p:nvPr/>
        </p:nvSpPr>
        <p:spPr>
          <a:xfrm>
            <a:off x="6478309" y="117618"/>
            <a:ext cx="2140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Superspreader</a:t>
            </a:r>
            <a:endParaRPr lang="en-GB" dirty="0"/>
          </a:p>
          <a:p>
            <a:r>
              <a:rPr lang="en-GB" dirty="0"/>
              <a:t>Event (horse market)</a:t>
            </a:r>
          </a:p>
          <a:p>
            <a:r>
              <a:rPr lang="en-GB" dirty="0"/>
              <a:t>In Herning</a:t>
            </a:r>
          </a:p>
        </p:txBody>
      </p:sp>
    </p:spTree>
    <p:extLst>
      <p:ext uri="{BB962C8B-B14F-4D97-AF65-F5344CB8AC3E}">
        <p14:creationId xmlns:p14="http://schemas.microsoft.com/office/powerpoint/2010/main" val="147311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93F33-70F3-4C65-8383-FDDE77C4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01" y="714331"/>
            <a:ext cx="3002280" cy="5288915"/>
          </a:xfrm>
        </p:spPr>
        <p:txBody>
          <a:bodyPr>
            <a:normAutofit/>
          </a:bodyPr>
          <a:lstStyle/>
          <a:p>
            <a:r>
              <a:rPr lang="en-GB" b="1" dirty="0"/>
              <a:t>Predict what will happen under lock down:</a:t>
            </a:r>
            <a:endParaRPr lang="x-non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2143FC-6BAF-46D0-9AB7-936384FB5D36}"/>
              </a:ext>
            </a:extLst>
          </p:cNvPr>
          <p:cNvSpPr txBox="1"/>
          <p:nvPr/>
        </p:nvSpPr>
        <p:spPr>
          <a:xfrm>
            <a:off x="5817326" y="1898469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10% found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1A273D-4F01-4EBB-9B7F-EE4297301917}"/>
              </a:ext>
            </a:extLst>
          </p:cNvPr>
          <p:cNvSpPr txBox="1"/>
          <p:nvPr/>
        </p:nvSpPr>
        <p:spPr>
          <a:xfrm>
            <a:off x="0" y="6492874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Sneppen &amp; Lone Simonsen, 2020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E96472-4A31-4FD1-B851-E9C3621F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722" y="141684"/>
            <a:ext cx="5921129" cy="6574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2F0D18-359F-4A18-9F4A-633246961888}"/>
              </a:ext>
            </a:extLst>
          </p:cNvPr>
          <p:cNvSpPr txBox="1"/>
          <p:nvPr/>
        </p:nvSpPr>
        <p:spPr>
          <a:xfrm>
            <a:off x="9858851" y="2687782"/>
            <a:ext cx="20588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Fit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Not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Perfect…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FFFBF6D7-51ED-42DD-8291-BEE7963D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850" y="4686139"/>
            <a:ext cx="2280811" cy="14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0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93F33-70F3-4C65-8383-FDDE77C4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00" y="714331"/>
            <a:ext cx="3684022" cy="5288915"/>
          </a:xfrm>
        </p:spPr>
        <p:txBody>
          <a:bodyPr>
            <a:normAutofit/>
          </a:bodyPr>
          <a:lstStyle/>
          <a:p>
            <a:r>
              <a:rPr lang="en-GB" b="1" dirty="0"/>
              <a:t>…</a:t>
            </a:r>
            <a:br>
              <a:rPr lang="en-GB" b="1" dirty="0"/>
            </a:br>
            <a:r>
              <a:rPr lang="en-GB" b="1" dirty="0"/>
              <a:t>fudge factor=</a:t>
            </a:r>
            <a:br>
              <a:rPr lang="en-GB" b="1" dirty="0"/>
            </a:br>
            <a:r>
              <a:rPr lang="en-GB" b="1" dirty="0"/>
              <a:t>social distancing=1/3</a:t>
            </a:r>
            <a:endParaRPr lang="x-non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2143FC-6BAF-46D0-9AB7-936384FB5D36}"/>
              </a:ext>
            </a:extLst>
          </p:cNvPr>
          <p:cNvSpPr txBox="1"/>
          <p:nvPr/>
        </p:nvSpPr>
        <p:spPr>
          <a:xfrm>
            <a:off x="5817326" y="1898469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10% found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1A273D-4F01-4EBB-9B7F-EE4297301917}"/>
              </a:ext>
            </a:extLst>
          </p:cNvPr>
          <p:cNvSpPr txBox="1"/>
          <p:nvPr/>
        </p:nvSpPr>
        <p:spPr>
          <a:xfrm>
            <a:off x="0" y="6492874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Sneppen &amp; Lone Simonsen, 2020</a:t>
            </a:r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2215D9-FC5D-449C-83DE-7996BB6E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00" y="507412"/>
            <a:ext cx="5849164" cy="619549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FF7701D0-73CA-4EBE-9E67-B3A1E830564B}"/>
              </a:ext>
            </a:extLst>
          </p:cNvPr>
          <p:cNvSpPr/>
          <p:nvPr/>
        </p:nvSpPr>
        <p:spPr>
          <a:xfrm flipH="1">
            <a:off x="7367451" y="5027221"/>
            <a:ext cx="3203171" cy="215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7B1F8C-A0F4-4D5A-ADF4-724D69E37BFA}"/>
              </a:ext>
            </a:extLst>
          </p:cNvPr>
          <p:cNvSpPr txBox="1"/>
          <p:nvPr/>
        </p:nvSpPr>
        <p:spPr>
          <a:xfrm>
            <a:off x="10644719" y="4073061"/>
            <a:ext cx="13783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future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Is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uncertain</a:t>
            </a:r>
          </a:p>
        </p:txBody>
      </p:sp>
    </p:spTree>
    <p:extLst>
      <p:ext uri="{BB962C8B-B14F-4D97-AF65-F5344CB8AC3E}">
        <p14:creationId xmlns:p14="http://schemas.microsoft.com/office/powerpoint/2010/main" val="416233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DD82A-C4DB-43AE-B8FE-76823918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we not understand….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38FCB-0506-4404-9A68-208F35A1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A lot…..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Why does the epidemic continue decline after we opened up?</a:t>
            </a:r>
          </a:p>
          <a:p>
            <a:r>
              <a:rPr lang="en-GB" b="1" dirty="0"/>
              <a:t>Why does the Swedish strategy works</a:t>
            </a:r>
          </a:p>
          <a:p>
            <a:r>
              <a:rPr lang="en-GB" b="1" dirty="0"/>
              <a:t>Why does the epidemic varies so much between regions</a:t>
            </a:r>
          </a:p>
          <a:p>
            <a:r>
              <a:rPr lang="en-GB" b="1" dirty="0"/>
              <a:t>Why does it concentrate in cities, </a:t>
            </a:r>
          </a:p>
          <a:p>
            <a:r>
              <a:rPr lang="en-GB" b="1" dirty="0"/>
              <a:t>Why is there no real epidemics in Africa</a:t>
            </a:r>
          </a:p>
          <a:p>
            <a:r>
              <a:rPr lang="en-GB" b="1" dirty="0"/>
              <a:t>Why is the epidemic in decline now, nearly everywhere?</a:t>
            </a:r>
          </a:p>
          <a:p>
            <a:r>
              <a:rPr lang="en-GB" b="1" dirty="0"/>
              <a:t>How to stop the disease most cheaply</a:t>
            </a:r>
          </a:p>
          <a:p>
            <a:endParaRPr lang="en-GB" b="1" dirty="0"/>
          </a:p>
          <a:p>
            <a:r>
              <a:rPr lang="en-GB" b="1" dirty="0"/>
              <a:t>How is the disease actually transmitted between people…</a:t>
            </a:r>
          </a:p>
          <a:p>
            <a:pPr marL="0" indent="0">
              <a:buNone/>
            </a:pPr>
            <a:r>
              <a:rPr lang="en-GB" b="1" dirty="0"/>
              <a:t>….. Of course by air, but how far and in which situations … big variations </a:t>
            </a:r>
            <a:endParaRPr lang="x-none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C5FD18-2328-4493-8583-9D588AD72301}"/>
              </a:ext>
            </a:extLst>
          </p:cNvPr>
          <p:cNvSpPr txBox="1"/>
          <p:nvPr/>
        </p:nvSpPr>
        <p:spPr>
          <a:xfrm>
            <a:off x="9511785" y="643639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96FF3F-77DF-45CD-86C3-848DE837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771" y="0"/>
            <a:ext cx="3295230" cy="21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6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A77F39-3A72-4C1C-BE85-8BC2D619C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747" y="28238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ym typeface="Wingdings" panose="05000000000000000000" pitchFamily="2" charset="2"/>
              </a:rPr>
              <a:t></a:t>
            </a:r>
            <a:r>
              <a:rPr lang="en-GB" b="1" dirty="0" err="1"/>
              <a:t>Superspreaders</a:t>
            </a:r>
            <a:r>
              <a:rPr lang="en-GB" b="1" dirty="0"/>
              <a:t> &amp; 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x-non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D9A6F3-81ED-4E5F-8069-E10F31A00BD4}"/>
              </a:ext>
            </a:extLst>
          </p:cNvPr>
          <p:cNvSpPr txBox="1"/>
          <p:nvPr/>
        </p:nvSpPr>
        <p:spPr>
          <a:xfrm>
            <a:off x="979516" y="4580920"/>
            <a:ext cx="103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 R0=3 means average should be 1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3</a:t>
            </a:r>
            <a:r>
              <a:rPr lang="en-GB" b="1" dirty="0">
                <a:solidFill>
                  <a:srgbClr val="FF0000"/>
                </a:solidFill>
              </a:rPr>
              <a:t> person. Infecting &gt;20 </a:t>
            </a:r>
            <a:r>
              <a:rPr lang="en-GB" b="1" dirty="0" err="1">
                <a:solidFill>
                  <a:srgbClr val="FF0000"/>
                </a:solidFill>
              </a:rPr>
              <a:t>persones</a:t>
            </a:r>
            <a:r>
              <a:rPr lang="en-GB" b="1" dirty="0">
                <a:solidFill>
                  <a:srgbClr val="FF0000"/>
                </a:solidFill>
              </a:rPr>
              <a:t> essentially impossible: </a:t>
            </a:r>
          </a:p>
          <a:p>
            <a:r>
              <a:rPr lang="en-GB" b="1" dirty="0">
                <a:solidFill>
                  <a:srgbClr val="FF0000"/>
                </a:solidFill>
              </a:rPr>
              <a:t>P(secondary &gt; 20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)=0.0000000001…… thus with 100.000.000 cases there would be 1% chance for one event</a:t>
            </a: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… and there is of order 10 just in Denmark with its about 100.000 cases </a:t>
            </a:r>
            <a:endParaRPr lang="x-non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Observed</a:t>
            </a:r>
            <a:r>
              <a:rPr lang="da-DK" dirty="0"/>
              <a:t> Super </a:t>
            </a:r>
            <a:r>
              <a:rPr lang="da-DK" dirty="0" err="1"/>
              <a:t>Spreading</a:t>
            </a:r>
            <a:r>
              <a:rPr lang="da-DK" dirty="0"/>
              <a:t/>
            </a:r>
            <a:br>
              <a:rPr lang="da-DK" dirty="0"/>
            </a:br>
            <a:r>
              <a:rPr lang="da-DK" sz="2000" dirty="0"/>
              <a:t>SARS had </a:t>
            </a:r>
            <a:r>
              <a:rPr lang="da-DK" sz="2000" dirty="0" err="1"/>
              <a:t>enormous</a:t>
            </a:r>
            <a:r>
              <a:rPr lang="da-DK" sz="2000" dirty="0"/>
              <a:t> </a:t>
            </a:r>
            <a:r>
              <a:rPr lang="da-DK" sz="2000" dirty="0" err="1"/>
              <a:t>heterogeneity</a:t>
            </a:r>
            <a:r>
              <a:rPr lang="da-DK" sz="2000" dirty="0"/>
              <a:t>; average Ro = 2,5 </a:t>
            </a:r>
            <a:r>
              <a:rPr lang="da-DK" sz="2000" dirty="0" err="1"/>
              <a:t>obscures</a:t>
            </a:r>
            <a:r>
              <a:rPr lang="da-DK" sz="2000" dirty="0"/>
              <a:t> </a:t>
            </a:r>
            <a:r>
              <a:rPr lang="da-DK" sz="2000" dirty="0" err="1"/>
              <a:t>this</a:t>
            </a:r>
            <a:r>
              <a:rPr lang="da-DK" sz="2000" dirty="0"/>
              <a:t> </a:t>
            </a:r>
          </a:p>
        </p:txBody>
      </p:sp>
      <p:pic>
        <p:nvPicPr>
          <p:cNvPr id="4" name="Pladsholder til indhold 3" descr=".Superman. by Roberto-Flore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914" y="165565"/>
            <a:ext cx="901931" cy="1430386"/>
          </a:xfrm>
        </p:spPr>
      </p:pic>
      <p:pic>
        <p:nvPicPr>
          <p:cNvPr id="3074" name="Picture 2" descr="Probable cases of severe acute respiratory syndrome by source of transmission in chain of 77 cases in Beijing, 200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6387"/>
            <a:ext cx="4515908" cy="32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18067" y="5782733"/>
            <a:ext cx="454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Shen</a:t>
            </a:r>
            <a:r>
              <a:rPr lang="da-DK" dirty="0"/>
              <a:t> et al, </a:t>
            </a:r>
            <a:r>
              <a:rPr lang="da-DK" dirty="0" err="1"/>
              <a:t>Emerg</a:t>
            </a:r>
            <a:r>
              <a:rPr lang="da-DK" dirty="0"/>
              <a:t> </a:t>
            </a:r>
            <a:r>
              <a:rPr lang="da-DK" dirty="0" err="1"/>
              <a:t>Inf</a:t>
            </a:r>
            <a:r>
              <a:rPr lang="da-DK" dirty="0"/>
              <a:t> Dis 2004</a:t>
            </a:r>
          </a:p>
          <a:p>
            <a:r>
              <a:rPr lang="en-US" dirty="0" err="1"/>
              <a:t>Superspreading</a:t>
            </a:r>
            <a:r>
              <a:rPr lang="en-US" dirty="0"/>
              <a:t> </a:t>
            </a:r>
            <a:r>
              <a:rPr lang="en-US" b="1" dirty="0"/>
              <a:t>SARS</a:t>
            </a:r>
            <a:r>
              <a:rPr lang="en-US" dirty="0"/>
              <a:t> Events, Beijing, 2003</a:t>
            </a:r>
          </a:p>
        </p:txBody>
      </p:sp>
      <p:pic>
        <p:nvPicPr>
          <p:cNvPr id="3076" name="Picture 4" descr="https://www.ecdc.europa.eu/sites/default/files/styles/is_large/public/media/en/press/news/PublishingImages/MERS-distribution-cases-hospital-hospita-18Junel2015.jpg?itok=oos-hJ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795511"/>
            <a:ext cx="4509424" cy="35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6409267" y="5782733"/>
            <a:ext cx="56676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 E-CDC Epidemiological update on </a:t>
            </a:r>
            <a:r>
              <a:rPr lang="en-US" b="1" dirty="0"/>
              <a:t>MERS</a:t>
            </a:r>
          </a:p>
          <a:p>
            <a:r>
              <a:rPr lang="en-US" dirty="0"/>
              <a:t>Middle East respiratory syndrome coronavirus (MERS-</a:t>
            </a:r>
            <a:r>
              <a:rPr lang="en-US" dirty="0" err="1"/>
              <a:t>CoV</a:t>
            </a:r>
            <a:r>
              <a:rPr lang="en-US" dirty="0"/>
              <a:t>)</a:t>
            </a:r>
          </a:p>
          <a:p>
            <a:r>
              <a:rPr lang="en-US" sz="1400" dirty="0"/>
              <a:t>From 2015 South Korea outbreak </a:t>
            </a:r>
          </a:p>
        </p:txBody>
      </p:sp>
    </p:spTree>
    <p:extLst>
      <p:ext uri="{BB962C8B-B14F-4D97-AF65-F5344CB8AC3E}">
        <p14:creationId xmlns:p14="http://schemas.microsoft.com/office/powerpoint/2010/main" val="410304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BA2A7-A37E-49ED-B671-448FF0E6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702"/>
          </a:xfrm>
        </p:spPr>
        <p:txBody>
          <a:bodyPr>
            <a:normAutofit fontScale="90000"/>
          </a:bodyPr>
          <a:lstStyle/>
          <a:p>
            <a:r>
              <a:rPr lang="en-GB" dirty="0"/>
              <a:t>Superspreading from other diseases: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E8DBAC-EA0A-4BA8-A293-CCF46F5E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0" y="1653877"/>
            <a:ext cx="5330353" cy="4180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6A09F7-F2E5-4979-99C3-C6C1801C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15" y="1478612"/>
            <a:ext cx="5832301" cy="4274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BE573-EDE9-49F2-9E72-A5436C062307}"/>
              </a:ext>
            </a:extLst>
          </p:cNvPr>
          <p:cNvSpPr txBox="1"/>
          <p:nvPr/>
        </p:nvSpPr>
        <p:spPr>
          <a:xfrm>
            <a:off x="8700940" y="6308208"/>
            <a:ext cx="317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Lloyd Smith et al. , Nature 2005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235325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Superspreaders</a:t>
            </a:r>
            <a:r>
              <a:rPr lang="da-DK" b="1" dirty="0"/>
              <a:t> and COVID-19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2891" y="1526368"/>
            <a:ext cx="917665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Considerable heterogeneity in infectivity</a:t>
            </a:r>
          </a:p>
          <a:p>
            <a:pPr lvl="1"/>
            <a:r>
              <a:rPr lang="en-US" dirty="0"/>
              <a:t>5-20% of infected population may cause 80% of infections (4 ``experimental/data analysis” papers now)</a:t>
            </a:r>
          </a:p>
          <a:p>
            <a:pPr lvl="1"/>
            <a:endParaRPr lang="en-US" dirty="0"/>
          </a:p>
          <a:p>
            <a:r>
              <a:rPr lang="en-US" dirty="0"/>
              <a:t>Multiple reports of superspreading events </a:t>
            </a:r>
          </a:p>
          <a:p>
            <a:pPr lvl="1"/>
            <a:r>
              <a:rPr lang="en-US" dirty="0"/>
              <a:t>Choir in WA State: ~75% of 60 singers infected after 2.5 h practice </a:t>
            </a:r>
          </a:p>
          <a:p>
            <a:pPr lvl="2"/>
            <a:r>
              <a:rPr lang="en-US" dirty="0"/>
              <a:t>Careful, distance, hygiene – aerosolized? </a:t>
            </a:r>
          </a:p>
          <a:p>
            <a:pPr lvl="1"/>
            <a:r>
              <a:rPr lang="en-US" dirty="0"/>
              <a:t>Bar hopper in S. Korea: ~60 cases one night</a:t>
            </a:r>
          </a:p>
          <a:p>
            <a:pPr lvl="1"/>
            <a:r>
              <a:rPr lang="en-US" dirty="0"/>
              <a:t>3 people in Faroe Islands directly infect 70</a:t>
            </a:r>
          </a:p>
          <a:p>
            <a:pPr lvl="1"/>
            <a:r>
              <a:rPr lang="en-US" dirty="0"/>
              <a:t>1 patient at orthopedic department in </a:t>
            </a:r>
            <a:r>
              <a:rPr lang="en-US" dirty="0" err="1"/>
              <a:t>Hillerød</a:t>
            </a:r>
            <a:r>
              <a:rPr lang="en-US" dirty="0"/>
              <a:t> hospital infect 17</a:t>
            </a:r>
          </a:p>
          <a:p>
            <a:pPr lvl="1"/>
            <a:r>
              <a:rPr lang="en-US" dirty="0"/>
              <a:t>1 person infect 40 at wedding in </a:t>
            </a:r>
            <a:r>
              <a:rPr lang="en-US" dirty="0" err="1"/>
              <a:t>Uruguai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69B63C-8662-4063-9C8A-27D66EB21F8E}"/>
              </a:ext>
            </a:extLst>
          </p:cNvPr>
          <p:cNvSpPr txBox="1"/>
          <p:nvPr/>
        </p:nvSpPr>
        <p:spPr>
          <a:xfrm>
            <a:off x="838200" y="5711451"/>
            <a:ext cx="1024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Remember that R0=3 means average should be 1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3</a:t>
            </a:r>
            <a:r>
              <a:rPr lang="en-GB" b="1" dirty="0">
                <a:solidFill>
                  <a:srgbClr val="FF0000"/>
                </a:solidFill>
              </a:rPr>
              <a:t> person: Infecting &gt;20 persons essentially impossible </a:t>
            </a:r>
          </a:p>
          <a:p>
            <a:r>
              <a:rPr lang="en-GB" b="1" dirty="0">
                <a:solidFill>
                  <a:srgbClr val="FF0000"/>
                </a:solidFill>
              </a:rPr>
              <a:t>P(secondary &gt; 20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)=0.0000000001…… thus with 100.000.000 cases it would be 1% chance for one event</a:t>
            </a: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… and there is of order 10 just in Denmark with 100.000 cases </a:t>
            </a:r>
            <a:endParaRPr lang="x-non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8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A99F60-CB79-42B5-A005-8CE2A77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1" y="244420"/>
            <a:ext cx="11267324" cy="1325563"/>
          </a:xfrm>
        </p:spPr>
        <p:txBody>
          <a:bodyPr/>
          <a:lstStyle/>
          <a:p>
            <a:r>
              <a:rPr lang="en-GB" dirty="0"/>
              <a:t>Korea Call </a:t>
            </a:r>
            <a:r>
              <a:rPr lang="en-GB" dirty="0" err="1"/>
              <a:t>center</a:t>
            </a:r>
            <a:r>
              <a:rPr lang="en-GB" dirty="0"/>
              <a:t>:… 1(?)</a:t>
            </a:r>
            <a:r>
              <a:rPr lang="en-GB" dirty="0">
                <a:sym typeface="Wingdings" panose="05000000000000000000" pitchFamily="2" charset="2"/>
              </a:rPr>
              <a:t>768….(Lock-Down)</a:t>
            </a:r>
            <a:endParaRPr lang="x-none" dirty="0"/>
          </a:p>
        </p:txBody>
      </p:sp>
      <p:pic>
        <p:nvPicPr>
          <p:cNvPr id="14338" name="Picture 2" descr="Floor plan of the 11th floor of building X, site of a coronavirus disease outbreak, Seoul, South Korea, 2020. Blue coloring indicates the seating places of persons with confirmed cases.">
            <a:extLst>
              <a:ext uri="{FF2B5EF4-FFF2-40B4-BE49-F238E27FC236}">
                <a16:creationId xmlns:a16="http://schemas.microsoft.com/office/drawing/2014/main" xmlns="" id="{361EC50B-505C-431A-A111-27ED1A7C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1" y="1825625"/>
            <a:ext cx="4825562" cy="48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pidemic curve of a coronavirus disease outbreak in a call center, by date of symptom onset, Seoul, Korea, 2020. Asymptomatic cases are excluded.">
            <a:extLst>
              <a:ext uri="{FF2B5EF4-FFF2-40B4-BE49-F238E27FC236}">
                <a16:creationId xmlns:a16="http://schemas.microsoft.com/office/drawing/2014/main" xmlns="" id="{3CDAEAA9-5E5E-498E-BE3F-ECFFFEAC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68" y="2660608"/>
            <a:ext cx="6350577" cy="31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54C539-0416-4279-B34C-F95DF831A894}"/>
              </a:ext>
            </a:extLst>
          </p:cNvPr>
          <p:cNvSpPr txBox="1"/>
          <p:nvPr/>
        </p:nvSpPr>
        <p:spPr>
          <a:xfrm>
            <a:off x="8180539" y="6311900"/>
            <a:ext cx="392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Household secondary cases only 17%...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1750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E66A1-63C0-4F14-A979-3E7BE5C5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Viral load: (different patients)…</a:t>
            </a:r>
            <a:br>
              <a:rPr lang="en-GB" dirty="0"/>
            </a:br>
            <a:r>
              <a:rPr lang="en-GB" dirty="0"/>
              <a:t>………………..factor </a:t>
            </a:r>
            <a:r>
              <a:rPr lang="en-GB" b="1" dirty="0">
                <a:solidFill>
                  <a:srgbClr val="FF0000"/>
                </a:solidFill>
              </a:rPr>
              <a:t>1000.000 </a:t>
            </a:r>
            <a:r>
              <a:rPr lang="en-GB" dirty="0"/>
              <a:t>different…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46415-A45E-4072-97FE-12A299F76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F93670-9C76-415B-9DBE-23189906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5" y="1690688"/>
            <a:ext cx="11894749" cy="4485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1C3BE9-D104-4303-936D-57FE335A93C6}"/>
              </a:ext>
            </a:extLst>
          </p:cNvPr>
          <p:cNvSpPr txBox="1"/>
          <p:nvPr/>
        </p:nvSpPr>
        <p:spPr>
          <a:xfrm>
            <a:off x="838200" y="6496594"/>
            <a:ext cx="8099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T.C. Jones et al, 2020   (An analysis of SARS-CoV-2 viral load by patient age)</a:t>
            </a:r>
            <a:endParaRPr lang="x-none" sz="20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ABA0F0DA-65C8-4793-A692-B43B58DE1B01}"/>
              </a:ext>
            </a:extLst>
          </p:cNvPr>
          <p:cNvSpPr/>
          <p:nvPr/>
        </p:nvSpPr>
        <p:spPr>
          <a:xfrm>
            <a:off x="5674935" y="1831729"/>
            <a:ext cx="6033156" cy="94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Range where virus grow in cell culture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7776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3516C-829A-4F9F-8EA2-DE6DA1CE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5CE94F-35C0-48E1-9F41-E3CA7D1F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C1833D-1D7C-44C0-9DFD-8F95DFE1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08887"/>
            <a:ext cx="10869769" cy="66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6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E1EA589E-761A-40B4-A863-8DB7098C20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9393" y="88222"/>
          <a:ext cx="9533214" cy="668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3280535" imgH="2298492" progId="AcroExch.Document.DC">
                  <p:embed/>
                </p:oleObj>
              </mc:Choice>
              <mc:Fallback>
                <p:oleObj name="Acrobat Document" r:id="rId3" imgW="3280535" imgH="2298492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E1EA589E-761A-40B4-A863-8DB7098C20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393" y="88222"/>
                        <a:ext cx="9533214" cy="668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577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5EE311-D385-41D5-94C2-B134700C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77" y="0"/>
            <a:ext cx="9635543" cy="69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C392B-8A3B-4239-9D83-9A7E0D1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81" y="72176"/>
            <a:ext cx="3038341" cy="3714213"/>
          </a:xfrm>
        </p:spPr>
        <p:txBody>
          <a:bodyPr>
            <a:normAutofit/>
          </a:bodyPr>
          <a:lstStyle/>
          <a:p>
            <a:r>
              <a:rPr lang="en-GB" sz="3600" b="1" dirty="0"/>
              <a:t>Fit to real</a:t>
            </a:r>
            <a:br>
              <a:rPr lang="en-GB" sz="3600" b="1" dirty="0"/>
            </a:br>
            <a:r>
              <a:rPr lang="en-GB" sz="3600" b="1" dirty="0"/>
              <a:t>epidemic data</a:t>
            </a:r>
            <a:br>
              <a:rPr lang="en-GB" sz="3600" b="1" dirty="0"/>
            </a:br>
            <a:r>
              <a:rPr lang="en-GB" sz="3600" b="1" dirty="0"/>
              <a:t>from Denmark, Sweden</a:t>
            </a:r>
            <a:br>
              <a:rPr lang="en-GB" sz="3600" b="1" dirty="0"/>
            </a:br>
            <a:r>
              <a:rPr lang="en-GB" sz="2200" b="1" dirty="0"/>
              <a:t>with 1/s^1.5 </a:t>
            </a:r>
            <a:r>
              <a:rPr lang="en-GB" sz="2200" b="1" dirty="0" err="1"/>
              <a:t>superspreaders</a:t>
            </a:r>
            <a:r>
              <a:rPr lang="en-GB" sz="2200" b="1" dirty="0"/>
              <a:t/>
            </a:r>
            <a:br>
              <a:rPr lang="en-GB" sz="2200" b="1" dirty="0"/>
            </a:br>
            <a:r>
              <a:rPr lang="en-GB" sz="2200" b="1" dirty="0"/>
              <a:t>equivalent to</a:t>
            </a:r>
            <a:br>
              <a:rPr lang="en-GB" sz="2200" b="1" dirty="0"/>
            </a:br>
            <a:r>
              <a:rPr lang="en-GB" sz="2200" b="1" dirty="0"/>
              <a:t>10% spreading 100x </a:t>
            </a:r>
            <a:br>
              <a:rPr lang="en-GB" sz="2200" b="1" dirty="0"/>
            </a:br>
            <a:r>
              <a:rPr lang="en-GB" sz="2200" b="1" dirty="0"/>
              <a:t>compared to normal:</a:t>
            </a:r>
            <a:endParaRPr lang="x-none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D5947F-C9A4-4E14-B6E8-0AD73C302131}"/>
              </a:ext>
            </a:extLst>
          </p:cNvPr>
          <p:cNvSpPr txBox="1"/>
          <p:nvPr/>
        </p:nvSpPr>
        <p:spPr>
          <a:xfrm>
            <a:off x="411181" y="4153166"/>
            <a:ext cx="3579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Lesson: </a:t>
            </a:r>
          </a:p>
          <a:p>
            <a:r>
              <a:rPr lang="en-GB" dirty="0"/>
              <a:t>With </a:t>
            </a:r>
            <a:r>
              <a:rPr lang="en-GB" dirty="0" err="1"/>
              <a:t>superspreaders</a:t>
            </a:r>
            <a:r>
              <a:rPr lang="en-GB" dirty="0"/>
              <a:t> one needs </a:t>
            </a:r>
          </a:p>
          <a:p>
            <a:r>
              <a:rPr lang="en-GB" dirty="0"/>
              <a:t>less intervention to contain..… </a:t>
            </a:r>
          </a:p>
          <a:p>
            <a:r>
              <a:rPr lang="en-GB" dirty="0"/>
              <a:t>One can keep work and school open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2CA89-C458-4020-BB33-300ADF4CDE91}"/>
              </a:ext>
            </a:extLst>
          </p:cNvPr>
          <p:cNvSpPr txBox="1"/>
          <p:nvPr/>
        </p:nvSpPr>
        <p:spPr>
          <a:xfrm>
            <a:off x="2559788" y="165729"/>
            <a:ext cx="1866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Must assume lock-down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*0.3 social distancing</a:t>
            </a:r>
            <a:endParaRPr lang="x-none" sz="1400" b="1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EE712E43-7835-4D36-9973-847F30407595}"/>
              </a:ext>
            </a:extLst>
          </p:cNvPr>
          <p:cNvSpPr/>
          <p:nvPr/>
        </p:nvSpPr>
        <p:spPr>
          <a:xfrm rot="2091737">
            <a:off x="3416691" y="1420450"/>
            <a:ext cx="2135612" cy="1438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A7A597-8765-4E65-BF62-84D33AB334DB}"/>
              </a:ext>
            </a:extLst>
          </p:cNvPr>
          <p:cNvSpPr txBox="1"/>
          <p:nvPr/>
        </p:nvSpPr>
        <p:spPr>
          <a:xfrm>
            <a:off x="3579967" y="5941485"/>
            <a:ext cx="1866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Must assume lock-down*0.5 social distancing, other*0.2</a:t>
            </a:r>
            <a:endParaRPr lang="x-none" sz="1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3E87FC-E06E-44B3-8E75-9E627864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74" y="155447"/>
            <a:ext cx="6665469" cy="66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39C7C6-B5A7-4524-B899-4BCAA28C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1" y="-39146"/>
            <a:ext cx="9069185" cy="68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2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85728-B8AD-411E-BAF9-CD9A714D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8000" b="1" dirty="0">
                <a:solidFill>
                  <a:srgbClr val="FF0000"/>
                </a:solidFill>
                <a:sym typeface="Wingdings" panose="05000000000000000000" pitchFamily="2" charset="2"/>
              </a:rPr>
              <a:t>Summary:</a:t>
            </a:r>
            <a:endParaRPr lang="x-none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149D24-F8D7-426D-AD37-D836843D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more extreme the </a:t>
            </a:r>
            <a:r>
              <a:rPr lang="en-GB" sz="2400" b="1" dirty="0" err="1"/>
              <a:t>superspreader</a:t>
            </a:r>
            <a:r>
              <a:rPr lang="en-GB" sz="2400" b="1" dirty="0"/>
              <a:t> phenomenon, the easier it is to contain a COVID-19 epidemic !!! </a:t>
            </a:r>
          </a:p>
          <a:p>
            <a:r>
              <a:rPr lang="en-GB" sz="2400" b="1" dirty="0"/>
              <a:t>With 10%/75% </a:t>
            </a:r>
            <a:r>
              <a:rPr lang="en-GB" sz="2400" b="1" dirty="0" err="1"/>
              <a:t>superspredning</a:t>
            </a:r>
            <a:r>
              <a:rPr lang="en-GB" sz="2400" b="1" dirty="0"/>
              <a:t>, one can largely stop the Covid-19 epidemic by removing diffuse contacts </a:t>
            </a:r>
          </a:p>
          <a:p>
            <a:pPr lvl="1"/>
            <a:r>
              <a:rPr lang="en-GB" sz="2000" b="1" dirty="0"/>
              <a:t>large events, public transportation, fitness </a:t>
            </a:r>
            <a:r>
              <a:rPr lang="en-GB" sz="2000" b="1" dirty="0" err="1"/>
              <a:t>centers</a:t>
            </a:r>
            <a:r>
              <a:rPr lang="en-GB" sz="2000" b="1" dirty="0"/>
              <a:t> </a:t>
            </a:r>
            <a:r>
              <a:rPr lang="en-GB" sz="2000" b="1" dirty="0" err="1"/>
              <a:t>etc</a:t>
            </a:r>
            <a:endParaRPr lang="en-GB" sz="2000" b="1" dirty="0"/>
          </a:p>
          <a:p>
            <a:r>
              <a:rPr lang="en-GB" sz="2400" b="1" dirty="0"/>
              <a:t>And this will also be true in the middle of an epidemic!!!!!</a:t>
            </a:r>
          </a:p>
          <a:p>
            <a:r>
              <a:rPr lang="en-GB" sz="2400" b="1" dirty="0"/>
              <a:t>For observed inpatient data from Denmark (and Sweden), adding </a:t>
            </a:r>
            <a:r>
              <a:rPr lang="en-GB" sz="2400" b="1" dirty="0" err="1"/>
              <a:t>superspreaders</a:t>
            </a:r>
            <a:r>
              <a:rPr lang="en-GB" sz="2400" b="1" dirty="0"/>
              <a:t> to the model can explain both the effective mitigation in lock-down, as well as the absence of a 2</a:t>
            </a:r>
            <a:r>
              <a:rPr lang="en-GB" sz="2400" b="1" baseline="30000" dirty="0"/>
              <a:t>nd</a:t>
            </a:r>
            <a:r>
              <a:rPr lang="en-GB" sz="2400" b="1" dirty="0"/>
              <a:t> wave following the reopening</a:t>
            </a:r>
          </a:p>
          <a:p>
            <a:r>
              <a:rPr lang="en-GB" sz="2400" b="1" dirty="0"/>
              <a:t>It is time to consider heterogeneity when modelling COVID-19 to generate an effective way to mitigate the epidemic in future waves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C8CD06-10FC-476F-A9F5-3A23679F4270}"/>
              </a:ext>
            </a:extLst>
          </p:cNvPr>
          <p:cNvSpPr txBox="1"/>
          <p:nvPr/>
        </p:nvSpPr>
        <p:spPr>
          <a:xfrm>
            <a:off x="7695211" y="6492875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Sneppen &amp; Lone Simonsen, 11 </a:t>
            </a:r>
            <a:r>
              <a:rPr lang="en-GB" dirty="0" err="1"/>
              <a:t>Juni</a:t>
            </a:r>
            <a:r>
              <a:rPr lang="en-GB" dirty="0"/>
              <a:t> 2020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81296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A0BF1-A4B4-49E2-979E-5B74DE68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Speculation: Do not need lock downs if</a:t>
            </a:r>
            <a:r>
              <a:rPr lang="en-GB" dirty="0"/>
              <a:t/>
            </a:r>
            <a:br>
              <a:rPr lang="en-GB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69F33-440D-4D5D-89B0-7FFABEF38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NO big Gatherings/parties/crowded lecture halls</a:t>
            </a:r>
          </a:p>
          <a:p>
            <a:r>
              <a:rPr lang="en-GB" b="1" dirty="0"/>
              <a:t>Face mask in public transport (busses/trains/stations)</a:t>
            </a:r>
          </a:p>
          <a:p>
            <a:r>
              <a:rPr lang="en-GB" b="1" dirty="0"/>
              <a:t>People should abstain from many diverse social contacts within an infection period (say 3-5 days.., maybe even shorter)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BF9BBD-8F8A-49E8-898F-029715F0AB10}"/>
              </a:ext>
            </a:extLst>
          </p:cNvPr>
          <p:cNvSpPr txBox="1"/>
          <p:nvPr/>
        </p:nvSpPr>
        <p:spPr>
          <a:xfrm>
            <a:off x="9511785" y="643639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7779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2E9AC-A393-48EE-B3F8-9D9605F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2" y="314088"/>
            <a:ext cx="2862943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Thanks to:</a:t>
            </a:r>
            <a:endParaRPr lang="x-none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94305-F3A0-4212-9E5E-E4670EDE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7" y="1690688"/>
            <a:ext cx="3598579" cy="435133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Andreas </a:t>
            </a:r>
            <a:r>
              <a:rPr lang="en-GB" b="1" dirty="0" err="1">
                <a:solidFill>
                  <a:srgbClr val="FF0000"/>
                </a:solidFill>
              </a:rPr>
              <a:t>Eilersen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/>
              <a:t>Gorm</a:t>
            </a:r>
            <a:r>
              <a:rPr lang="en-GB" b="1" dirty="0"/>
              <a:t> Gruner</a:t>
            </a:r>
          </a:p>
          <a:p>
            <a:r>
              <a:rPr lang="en-GB" b="1" dirty="0"/>
              <a:t>Gustav Halvorsen</a:t>
            </a:r>
          </a:p>
          <a:p>
            <a:r>
              <a:rPr lang="en-GB" b="1" dirty="0"/>
              <a:t>Mathias </a:t>
            </a:r>
            <a:r>
              <a:rPr lang="en-GB" b="1" dirty="0" err="1"/>
              <a:t>Heltberg</a:t>
            </a:r>
            <a:endParaRPr lang="en-GB" b="1" dirty="0"/>
          </a:p>
          <a:p>
            <a:r>
              <a:rPr lang="en-GB" b="1" dirty="0"/>
              <a:t>Bjarke Frost Nielsen</a:t>
            </a:r>
          </a:p>
          <a:p>
            <a:r>
              <a:rPr lang="en-GB" b="1" dirty="0"/>
              <a:t>Joachim </a:t>
            </a:r>
            <a:r>
              <a:rPr lang="en-GB" b="1" dirty="0" err="1"/>
              <a:t>Mathiesen</a:t>
            </a:r>
            <a:endParaRPr lang="en-GB" b="1" dirty="0"/>
          </a:p>
          <a:p>
            <a:r>
              <a:rPr lang="en-GB" b="1" dirty="0">
                <a:solidFill>
                  <a:srgbClr val="FF0000"/>
                </a:solidFill>
              </a:rPr>
              <a:t>Lone Simonsen</a:t>
            </a:r>
            <a:endParaRPr lang="x-none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332AA7-25F1-4ED5-BEDD-319212AC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36" y="3866357"/>
            <a:ext cx="7743875" cy="1994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087EE0-A6E0-4259-87FD-2E29D8506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779" y="997362"/>
            <a:ext cx="7020929" cy="1889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49D5-91B7-4B54-9FB3-6C0AEF3CBB73}"/>
              </a:ext>
            </a:extLst>
          </p:cNvPr>
          <p:cNvSpPr txBox="1"/>
          <p:nvPr/>
        </p:nvSpPr>
        <p:spPr>
          <a:xfrm>
            <a:off x="9144001" y="6270172"/>
            <a:ext cx="24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medRxiv</a:t>
            </a:r>
            <a:r>
              <a:rPr lang="en-GB" sz="2400" dirty="0">
                <a:solidFill>
                  <a:srgbClr val="FF0000"/>
                </a:solidFill>
              </a:rPr>
              <a:t> preprints</a:t>
            </a:r>
            <a:endParaRPr lang="x-non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3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101BF96-C00C-402F-AE60-3D26D723D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706" y="429519"/>
            <a:ext cx="7365908" cy="5651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205B51-0D2F-461E-AEC4-2A3DFB09A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6" y="984338"/>
            <a:ext cx="3536004" cy="47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050F3154-9E25-4DC4-AD19-FDB1C94B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8" y="252530"/>
            <a:ext cx="8843963" cy="66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54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4497A6F-19DE-4359-88D1-D867CF688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556" y="290882"/>
            <a:ext cx="6695884" cy="6567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199EB0-68C8-4CDF-9591-AAD8EE1BCC10}"/>
              </a:ext>
            </a:extLst>
          </p:cNvPr>
          <p:cNvSpPr txBox="1"/>
          <p:nvPr/>
        </p:nvSpPr>
        <p:spPr>
          <a:xfrm>
            <a:off x="8969433" y="2951946"/>
            <a:ext cx="2774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CV=spread/mean</a:t>
            </a:r>
          </a:p>
          <a:p>
            <a:r>
              <a:rPr lang="en-GB" sz="2800" b="1" dirty="0"/>
              <a:t>    =1/sqrt(k)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val="334617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FF9FB7B-D064-4B4D-8189-B7854A267A22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82" y="447784"/>
            <a:ext cx="6369636" cy="5089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FCBAB4-B4AF-4620-A035-B9B71F03D100}"/>
              </a:ext>
            </a:extLst>
          </p:cNvPr>
          <p:cNvSpPr txBox="1"/>
          <p:nvPr/>
        </p:nvSpPr>
        <p:spPr>
          <a:xfrm>
            <a:off x="2911182" y="5643155"/>
            <a:ext cx="801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Overall Fatality rate: Now estimated</a:t>
            </a:r>
          </a:p>
          <a:p>
            <a:r>
              <a:rPr lang="en-GB" sz="2800" dirty="0"/>
              <a:t>To be between 0.3% and 1% … depend on ….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57257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D1696-673F-4964-8CBC-C68893BAA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7" y="129292"/>
            <a:ext cx="11991703" cy="165576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Exponential growth:</a:t>
            </a:r>
            <a:br>
              <a:rPr lang="en-GB" b="1" dirty="0">
                <a:latin typeface="+mn-lt"/>
              </a:rPr>
            </a:br>
            <a:r>
              <a:rPr lang="en-GB" dirty="0" err="1">
                <a:latin typeface="+mn-lt"/>
              </a:rPr>
              <a:t>Modeling</a:t>
            </a:r>
            <a:r>
              <a:rPr lang="en-GB" dirty="0">
                <a:latin typeface="+mn-lt"/>
              </a:rPr>
              <a:t> Covid-19 epidemic</a:t>
            </a:r>
            <a:endParaRPr lang="x-none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6BBA83-E168-4503-B639-2609ED2326A9}"/>
              </a:ext>
            </a:extLst>
          </p:cNvPr>
          <p:cNvSpPr txBox="1"/>
          <p:nvPr/>
        </p:nvSpPr>
        <p:spPr>
          <a:xfrm>
            <a:off x="2321569" y="3106783"/>
            <a:ext cx="5682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Aharoni" panose="02010803020104030203" pitchFamily="2" charset="-79"/>
                <a:cs typeface="Aharoni" panose="02010803020104030203" pitchFamily="2" charset="-79"/>
              </a:rPr>
              <a:t>S  </a:t>
            </a:r>
            <a:r>
              <a:rPr lang="en-GB" sz="72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  I    R</a:t>
            </a:r>
            <a:endParaRPr lang="x-none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564A24-A3EB-4640-80A0-8A14DAC549CE}"/>
              </a:ext>
            </a:extLst>
          </p:cNvPr>
          <p:cNvSpPr txBox="1"/>
          <p:nvPr/>
        </p:nvSpPr>
        <p:spPr>
          <a:xfrm>
            <a:off x="600891" y="5294811"/>
            <a:ext cx="1074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Two numbers: </a:t>
            </a:r>
            <a:r>
              <a:rPr lang="en-GB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R0 </a:t>
            </a: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GB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Speed</a:t>
            </a: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 (How long time to get from S to R)</a:t>
            </a:r>
            <a:endParaRPr lang="x-none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xmlns="" id="{CCF1F69F-0B15-4295-88F6-F2C1019F97D1}"/>
              </a:ext>
            </a:extLst>
          </p:cNvPr>
          <p:cNvSpPr/>
          <p:nvPr/>
        </p:nvSpPr>
        <p:spPr>
          <a:xfrm flipH="1">
            <a:off x="3622764" y="1973843"/>
            <a:ext cx="1602377" cy="12003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F574E1-3DFC-4407-AE93-A96057BF52E4}"/>
              </a:ext>
            </a:extLst>
          </p:cNvPr>
          <p:cNvSpPr txBox="1"/>
          <p:nvPr/>
        </p:nvSpPr>
        <p:spPr>
          <a:xfrm>
            <a:off x="9511785" y="643639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4964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351A1-F130-4DC7-854C-22F59964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Epidemiology 101:</a:t>
            </a:r>
            <a:endParaRPr lang="x-none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88F784-92CB-477F-9852-AC696B9D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3" y="2133478"/>
            <a:ext cx="5330281" cy="435939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3E41F2F-530A-4ACD-9DE2-1CC7A8922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37" y="2861265"/>
            <a:ext cx="6189663" cy="3549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0A30E4-4183-465F-851D-6F71524A5A5C}"/>
              </a:ext>
            </a:extLst>
          </p:cNvPr>
          <p:cNvSpPr/>
          <p:nvPr/>
        </p:nvSpPr>
        <p:spPr>
          <a:xfrm>
            <a:off x="10424160" y="4313176"/>
            <a:ext cx="1767840" cy="1449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78F9BE-03C6-4D22-93E6-FF14558B5BE5}"/>
              </a:ext>
            </a:extLst>
          </p:cNvPr>
          <p:cNvSpPr/>
          <p:nvPr/>
        </p:nvSpPr>
        <p:spPr>
          <a:xfrm>
            <a:off x="10424160" y="6266000"/>
            <a:ext cx="1767840" cy="1449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866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7D114B6-E87F-4B15-87FD-D2822B9EF1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4533" y="331504"/>
          <a:ext cx="5559833" cy="652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2903802" imgH="3407764" progId="AcroExch.Document.DC">
                  <p:embed/>
                </p:oleObj>
              </mc:Choice>
              <mc:Fallback>
                <p:oleObj name="Acrobat Document" r:id="rId3" imgW="2903802" imgH="3407764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47D114B6-E87F-4B15-87FD-D2822B9EF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4533" y="331504"/>
                        <a:ext cx="5559833" cy="652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74BDBC-F18C-413A-B63F-E812EF4571E6}"/>
              </a:ext>
            </a:extLst>
          </p:cNvPr>
          <p:cNvSpPr txBox="1"/>
          <p:nvPr/>
        </p:nvSpPr>
        <p:spPr>
          <a:xfrm>
            <a:off x="155226" y="2168434"/>
            <a:ext cx="3089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Both growth rate</a:t>
            </a:r>
          </a:p>
          <a:p>
            <a:r>
              <a:rPr lang="en-GB" sz="3200" b="1" dirty="0"/>
              <a:t>And</a:t>
            </a:r>
          </a:p>
          <a:p>
            <a:r>
              <a:rPr lang="en-GB" sz="3200" b="1" dirty="0"/>
              <a:t>R0 matters:</a:t>
            </a:r>
            <a:endParaRPr lang="x-none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85D640-9383-46A3-9F43-77B323B6B358}"/>
              </a:ext>
            </a:extLst>
          </p:cNvPr>
          <p:cNvSpPr txBox="1"/>
          <p:nvPr/>
        </p:nvSpPr>
        <p:spPr>
          <a:xfrm>
            <a:off x="9488741" y="4319451"/>
            <a:ext cx="18648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Covid-19</a:t>
            </a:r>
          </a:p>
          <a:p>
            <a:r>
              <a:rPr lang="en-GB" sz="3600" b="1" dirty="0"/>
              <a:t>have</a:t>
            </a:r>
          </a:p>
          <a:p>
            <a:r>
              <a:rPr lang="en-GB" sz="3600" b="1" dirty="0"/>
              <a:t>R0 =?=3</a:t>
            </a:r>
            <a:endParaRPr lang="x-non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F84B39-2CEA-46F0-808C-8F56CF1C8A6A}"/>
              </a:ext>
            </a:extLst>
          </p:cNvPr>
          <p:cNvSpPr txBox="1"/>
          <p:nvPr/>
        </p:nvSpPr>
        <p:spPr>
          <a:xfrm>
            <a:off x="9511785" y="643639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D1648E-DC01-475F-89CC-CDC94AAFB006}"/>
              </a:ext>
            </a:extLst>
          </p:cNvPr>
          <p:cNvSpPr txBox="1"/>
          <p:nvPr/>
        </p:nvSpPr>
        <p:spPr>
          <a:xfrm>
            <a:off x="4357984" y="4807127"/>
            <a:ext cx="1530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``slow” </a:t>
            </a:r>
          </a:p>
          <a:p>
            <a:r>
              <a:rPr lang="en-GB" b="1" dirty="0">
                <a:solidFill>
                  <a:srgbClr val="FF0000"/>
                </a:solidFill>
              </a:rPr>
              <a:t>R0=2.7</a:t>
            </a:r>
          </a:p>
          <a:p>
            <a:r>
              <a:rPr lang="en-GB" dirty="0"/>
              <a:t>grow 23%/day</a:t>
            </a:r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05A977-C4AA-4FDB-A406-598A82F892CA}"/>
              </a:ext>
            </a:extLst>
          </p:cNvPr>
          <p:cNvSpPr txBox="1"/>
          <p:nvPr/>
        </p:nvSpPr>
        <p:spPr>
          <a:xfrm>
            <a:off x="6857999" y="4807127"/>
            <a:ext cx="1541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``fast” </a:t>
            </a:r>
          </a:p>
          <a:p>
            <a:r>
              <a:rPr lang="en-GB" b="1" dirty="0">
                <a:solidFill>
                  <a:srgbClr val="FF0000"/>
                </a:solidFill>
              </a:rPr>
              <a:t>R0=1.7</a:t>
            </a:r>
          </a:p>
          <a:p>
            <a:r>
              <a:rPr lang="en-GB" dirty="0"/>
              <a:t>grow 23%/day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647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08847-E206-4094-A4FD-1A6592EC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628" y="148856"/>
            <a:ext cx="6642058" cy="59137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Another reaction with R0=3:</a:t>
            </a:r>
            <a:endParaRPr lang="x-none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77AEFD3-7EDF-4787-B0D7-06D56532C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77" y="780965"/>
            <a:ext cx="10598332" cy="3656424"/>
          </a:xfrm>
          <a:prstGeom prst="rect">
            <a:avLst/>
          </a:prstGeom>
        </p:spPr>
      </p:pic>
      <p:pic>
        <p:nvPicPr>
          <p:cNvPr id="3074" name="Picture 2" descr="Nuclear explosion - Wikipedia">
            <a:extLst>
              <a:ext uri="{FF2B5EF4-FFF2-40B4-BE49-F238E27FC236}">
                <a16:creationId xmlns:a16="http://schemas.microsoft.com/office/drawing/2014/main" xmlns="" id="{5C5127DD-6418-4B8C-A9CE-11E761CB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08" y="3458610"/>
            <a:ext cx="3823892" cy="32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808021-9A5E-4BF7-B1C1-0C779D489C21}"/>
              </a:ext>
            </a:extLst>
          </p:cNvPr>
          <p:cNvSpPr txBox="1"/>
          <p:nvPr/>
        </p:nvSpPr>
        <p:spPr>
          <a:xfrm>
            <a:off x="106528" y="648866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22A8FF-BE51-4667-9481-2BF653525F25}"/>
              </a:ext>
            </a:extLst>
          </p:cNvPr>
          <p:cNvSpPr txBox="1"/>
          <p:nvPr/>
        </p:nvSpPr>
        <p:spPr>
          <a:xfrm>
            <a:off x="1061357" y="4216533"/>
            <a:ext cx="392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….Another process with R0=3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….somewhat faster timescale</a:t>
            </a:r>
          </a:p>
        </p:txBody>
      </p:sp>
    </p:spTree>
    <p:extLst>
      <p:ext uri="{BB962C8B-B14F-4D97-AF65-F5344CB8AC3E}">
        <p14:creationId xmlns:p14="http://schemas.microsoft.com/office/powerpoint/2010/main" val="362735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58603-6C56-44AB-BABF-7A6324AD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Agent based model: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260F53-2AB0-411B-B5FE-65CC5B76B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 individuals:</a:t>
            </a:r>
          </a:p>
          <a:p>
            <a:r>
              <a:rPr lang="en-GB" dirty="0"/>
              <a:t>Can give people real homes &amp; work, don’t give them a new family every evening (as done in SEIR models)</a:t>
            </a:r>
          </a:p>
          <a:p>
            <a:r>
              <a:rPr lang="en-GB" dirty="0"/>
              <a:t>Can give people individual properties….`` Quenched noise”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470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715EB75-A5A8-4E25-8589-6E8CAFC82A54}"/>
              </a:ext>
            </a:extLst>
          </p:cNvPr>
          <p:cNvSpPr/>
          <p:nvPr/>
        </p:nvSpPr>
        <p:spPr>
          <a:xfrm flipH="1">
            <a:off x="8229600" y="569086"/>
            <a:ext cx="2481343" cy="173300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Fixed for all unmitigated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epidemics</a:t>
            </a:r>
            <a:endParaRPr lang="x-none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CE1E4F-B057-483F-9F96-1B64F58B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5" y="98315"/>
            <a:ext cx="7232585" cy="6759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B87051-FC7F-4F7A-BCD4-AED2529C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605" y="2851884"/>
            <a:ext cx="3718054" cy="25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Custom</PresentationFormat>
  <Paragraphs>137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Office-tema</vt:lpstr>
      <vt:lpstr>Acrobat Document</vt:lpstr>
      <vt:lpstr>Superspreaders in the Covid-19 Epidemics</vt:lpstr>
      <vt:lpstr>Korea Call center:… 1(?)768….(Lock-Down)</vt:lpstr>
      <vt:lpstr>PowerPoint Presentation</vt:lpstr>
      <vt:lpstr>Exponential growth: Modeling Covid-19 epidemic</vt:lpstr>
      <vt:lpstr>Epidemiology 101:</vt:lpstr>
      <vt:lpstr>PowerPoint Presentation</vt:lpstr>
      <vt:lpstr>Another reaction with R0=3:</vt:lpstr>
      <vt:lpstr>Agent based model:</vt:lpstr>
      <vt:lpstr>PowerPoint Presentation</vt:lpstr>
      <vt:lpstr>1) What it can  be used to:   E.g: follow an individual after potential infection  find optimal days to test:       now test on day                 4 And on day 6.</vt:lpstr>
      <vt:lpstr>2) What it can be used to:  Contact tracing with light  quarantine: (in own home with family)</vt:lpstr>
      <vt:lpstr>3) Predictions under lock down:</vt:lpstr>
      <vt:lpstr>Predict what will happen under lock down:</vt:lpstr>
      <vt:lpstr>… fudge factor= social distancing=1/3</vt:lpstr>
      <vt:lpstr>What do we not understand….</vt:lpstr>
      <vt:lpstr>Superspreaders &amp;   </vt:lpstr>
      <vt:lpstr>Observed Super Spreading SARS had enormous heterogeneity; average Ro = 2,5 obscures this </vt:lpstr>
      <vt:lpstr>Superspreading from other diseases:</vt:lpstr>
      <vt:lpstr>Superspreaders and COVID-19</vt:lpstr>
      <vt:lpstr>Covid-19 Viral load: (different patients)… ………………..factor 1000.000 different…</vt:lpstr>
      <vt:lpstr>PowerPoint Presentation</vt:lpstr>
      <vt:lpstr>PowerPoint Presentation</vt:lpstr>
      <vt:lpstr>PowerPoint Presentation</vt:lpstr>
      <vt:lpstr>Fit to real epidemic data from Denmark, Sweden with 1/s^1.5 superspreaders equivalent to 10% spreading 100x  compared to normal:</vt:lpstr>
      <vt:lpstr>PowerPoint Presentation</vt:lpstr>
      <vt:lpstr> Summary:</vt:lpstr>
      <vt:lpstr>Speculation: Do not need lock downs if </vt:lpstr>
      <vt:lpstr>Thanks to: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Covid-19 Epidemics</dc:title>
  <dc:creator>Kim Sneppen</dc:creator>
  <cp:lastModifiedBy>theosec</cp:lastModifiedBy>
  <cp:revision>68</cp:revision>
  <dcterms:created xsi:type="dcterms:W3CDTF">2020-05-22T07:06:11Z</dcterms:created>
  <dcterms:modified xsi:type="dcterms:W3CDTF">2020-06-23T10:49:39Z</dcterms:modified>
</cp:coreProperties>
</file>