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74" r:id="rId3"/>
    <p:sldId id="276" r:id="rId4"/>
    <p:sldId id="273" r:id="rId5"/>
    <p:sldId id="277" r:id="rId6"/>
    <p:sldId id="278" r:id="rId7"/>
    <p:sldId id="279" r:id="rId8"/>
    <p:sldId id="280" r:id="rId9"/>
    <p:sldId id="289" r:id="rId10"/>
    <p:sldId id="269" r:id="rId11"/>
    <p:sldId id="283" r:id="rId12"/>
    <p:sldId id="286" r:id="rId13"/>
    <p:sldId id="282" r:id="rId14"/>
    <p:sldId id="291" r:id="rId15"/>
    <p:sldId id="293" r:id="rId16"/>
    <p:sldId id="304" r:id="rId17"/>
    <p:sldId id="295" r:id="rId18"/>
    <p:sldId id="296" r:id="rId19"/>
    <p:sldId id="297" r:id="rId20"/>
    <p:sldId id="298" r:id="rId21"/>
    <p:sldId id="302" r:id="rId22"/>
    <p:sldId id="303" r:id="rId23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1A"/>
    <a:srgbClr val="000000"/>
    <a:srgbClr val="009CD1"/>
    <a:srgbClr val="009C00"/>
    <a:srgbClr val="3B51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164" d="100"/>
          <a:sy n="164" d="100"/>
        </p:scale>
        <p:origin x="-114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grafiker/Downloads/background-84678_1920.jpg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grafiker/Downloads/texture-2065389_1920.jpg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file://localhost/Users/grafiker/Downloads/leaf-2664246_1920.jpg" TargetMode="External"/><Relationship Id="rId4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_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-84678_1920.jpg" descr="/Users/grafiker/Downloads/background-84678_1920.jp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4" r="190" b="20266"/>
          <a:stretch/>
        </p:blipFill>
        <p:spPr>
          <a:xfrm>
            <a:off x="0" y="1052006"/>
            <a:ext cx="9144000" cy="3817829"/>
          </a:xfrm>
          <a:prstGeom prst="rect">
            <a:avLst/>
          </a:prstGeom>
        </p:spPr>
      </p:pic>
      <p:sp>
        <p:nvSpPr>
          <p:cNvPr id="7" name="Bildplatzhalt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052006"/>
            <a:ext cx="9144000" cy="381782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TheSans UHH"/>
              </a:defRPr>
            </a:lvl1pPr>
          </a:lstStyle>
          <a:p>
            <a:r>
              <a:rPr lang="de-DE" dirty="0" smtClean="0"/>
              <a:t>Bild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7353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eer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5"/>
          <p:cNvCxnSpPr/>
          <p:nvPr userDrawn="1"/>
        </p:nvCxnSpPr>
        <p:spPr>
          <a:xfrm>
            <a:off x="0" y="1059582"/>
            <a:ext cx="9144000" cy="0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069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-84678_1920.jp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7" r="-1"/>
          <a:stretch/>
        </p:blipFill>
        <p:spPr>
          <a:xfrm>
            <a:off x="-1" y="1052006"/>
            <a:ext cx="4497917" cy="3826775"/>
          </a:xfrm>
          <a:prstGeom prst="rect">
            <a:avLst/>
          </a:prstGeom>
        </p:spPr>
      </p:pic>
      <p:pic>
        <p:nvPicPr>
          <p:cNvPr id="13" name="background-84678_1920.jpg"/>
          <p:cNvPicPr>
            <a:picLocks noChangeAspect="1"/>
          </p:cNvPicPr>
          <p:nvPr userDrawn="1"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58"/>
          <a:stretch/>
        </p:blipFill>
        <p:spPr>
          <a:xfrm>
            <a:off x="4646083" y="1052007"/>
            <a:ext cx="4497917" cy="3817828"/>
          </a:xfrm>
          <a:prstGeom prst="rect">
            <a:avLst/>
          </a:prstGeom>
        </p:spPr>
      </p:pic>
      <p:sp>
        <p:nvSpPr>
          <p:cNvPr id="16" name="Bildplatzhalt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052513"/>
            <a:ext cx="4497388" cy="381793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TheSans UHH"/>
              </a:defRPr>
            </a:lvl1pPr>
          </a:lstStyle>
          <a:p>
            <a:r>
              <a:rPr lang="de-DE" dirty="0" smtClean="0"/>
              <a:t>Bild einfügen</a:t>
            </a:r>
            <a:endParaRPr lang="de-DE" dirty="0"/>
          </a:p>
        </p:txBody>
      </p:sp>
      <p:sp>
        <p:nvSpPr>
          <p:cNvPr id="18" name="Bildplatzhalter 17"/>
          <p:cNvSpPr>
            <a:spLocks noGrp="1"/>
          </p:cNvSpPr>
          <p:nvPr>
            <p:ph type="pic" sz="quarter" idx="11" hasCustomPrompt="1"/>
          </p:nvPr>
        </p:nvSpPr>
        <p:spPr>
          <a:xfrm>
            <a:off x="4646083" y="1052513"/>
            <a:ext cx="4497917" cy="381732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TheSans UHH"/>
              </a:defRPr>
            </a:lvl1pPr>
          </a:lstStyle>
          <a:p>
            <a:r>
              <a:rPr lang="de-DE" dirty="0" smtClean="0"/>
              <a:t>Bild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8113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_einfarbiger_HG_Stein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1052006"/>
            <a:ext cx="9144000" cy="381782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rgbClr val="3B515B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622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_einfarbiger_HG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1052006"/>
            <a:ext cx="9144000" cy="3817829"/>
          </a:xfrm>
          <a:prstGeom prst="rect">
            <a:avLst/>
          </a:prstGeom>
          <a:solidFill>
            <a:srgbClr val="009C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3842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_Headline_u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5"/>
          <p:cNvCxnSpPr/>
          <p:nvPr userDrawn="1"/>
        </p:nvCxnSpPr>
        <p:spPr>
          <a:xfrm>
            <a:off x="0" y="1059582"/>
            <a:ext cx="9144000" cy="0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214769" y="1203598"/>
            <a:ext cx="8533695" cy="503882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latin typeface="TheSans UHH Bold Caps"/>
              </a:defRPr>
            </a:lvl1pPr>
            <a:lvl2pPr>
              <a:defRPr sz="2600">
                <a:latin typeface="TheSans UHH Bold Caps"/>
              </a:defRPr>
            </a:lvl2pPr>
            <a:lvl3pPr>
              <a:defRPr sz="2600">
                <a:latin typeface="TheSans UHH Bold Caps"/>
              </a:defRPr>
            </a:lvl3pPr>
            <a:lvl4pPr>
              <a:defRPr sz="2600">
                <a:latin typeface="TheSans UHH Bold Caps"/>
              </a:defRPr>
            </a:lvl4pPr>
            <a:lvl5pPr>
              <a:defRPr sz="2600">
                <a:latin typeface="TheSans UHH Bold Caps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214769" y="1779662"/>
            <a:ext cx="8533695" cy="288032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TheSans UHH"/>
              </a:defRPr>
            </a:lvl1pPr>
            <a:lvl2pPr>
              <a:defRPr sz="2600">
                <a:latin typeface="TheSans UHH Bold Caps"/>
              </a:defRPr>
            </a:lvl2pPr>
            <a:lvl3pPr>
              <a:defRPr sz="2600">
                <a:latin typeface="TheSans UHH Bold Caps"/>
              </a:defRPr>
            </a:lvl3pPr>
            <a:lvl4pPr>
              <a:defRPr sz="2600">
                <a:latin typeface="TheSans UHH Bold Caps"/>
              </a:defRPr>
            </a:lvl4pPr>
            <a:lvl5pPr>
              <a:defRPr sz="2600">
                <a:latin typeface="TheSans UHH Bold Caps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52089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_Headline_und_Text_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5"/>
          <p:cNvCxnSpPr/>
          <p:nvPr userDrawn="1"/>
        </p:nvCxnSpPr>
        <p:spPr>
          <a:xfrm>
            <a:off x="0" y="1059582"/>
            <a:ext cx="9144000" cy="0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214769" y="1203598"/>
            <a:ext cx="8353425" cy="503882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latin typeface="TheSans UHH Bold Caps"/>
              </a:defRPr>
            </a:lvl1pPr>
            <a:lvl2pPr>
              <a:defRPr sz="2600">
                <a:latin typeface="TheSans UHH Bold Caps"/>
              </a:defRPr>
            </a:lvl2pPr>
            <a:lvl3pPr>
              <a:defRPr sz="2600">
                <a:latin typeface="TheSans UHH Bold Caps"/>
              </a:defRPr>
            </a:lvl3pPr>
            <a:lvl4pPr>
              <a:defRPr sz="2600">
                <a:latin typeface="TheSans UHH Bold Caps"/>
              </a:defRPr>
            </a:lvl4pPr>
            <a:lvl5pPr>
              <a:defRPr sz="2600">
                <a:latin typeface="TheSans UHH Bold Caps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214770" y="1779662"/>
            <a:ext cx="4171028" cy="288032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TheSans UHH"/>
              </a:defRPr>
            </a:lvl1pPr>
            <a:lvl2pPr>
              <a:defRPr sz="2600">
                <a:latin typeface="TheSans UHH Bold Caps"/>
              </a:defRPr>
            </a:lvl2pPr>
            <a:lvl3pPr>
              <a:defRPr sz="2600">
                <a:latin typeface="TheSans UHH Bold Caps"/>
              </a:defRPr>
            </a:lvl3pPr>
            <a:lvl4pPr>
              <a:defRPr sz="2600">
                <a:latin typeface="TheSans UHH Bold Caps"/>
              </a:defRPr>
            </a:lvl4pPr>
            <a:lvl5pPr>
              <a:defRPr sz="2600">
                <a:latin typeface="TheSans UHH Bold Caps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4572000" y="1779662"/>
            <a:ext cx="4171028" cy="288032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TheSans UHH"/>
              </a:defRPr>
            </a:lvl1pPr>
            <a:lvl2pPr>
              <a:defRPr sz="2600">
                <a:latin typeface="TheSans UHH Bold Caps"/>
              </a:defRPr>
            </a:lvl2pPr>
            <a:lvl3pPr>
              <a:defRPr sz="2600">
                <a:latin typeface="TheSans UHH Bold Caps"/>
              </a:defRPr>
            </a:lvl3pPr>
            <a:lvl4pPr>
              <a:defRPr sz="2600">
                <a:latin typeface="TheSans UHH Bold Caps"/>
              </a:defRPr>
            </a:lvl4pPr>
            <a:lvl5pPr>
              <a:defRPr sz="2600">
                <a:latin typeface="TheSans UHH Bold Caps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93518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c_Headline_Text_und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5"/>
          <p:cNvCxnSpPr/>
          <p:nvPr userDrawn="1"/>
        </p:nvCxnSpPr>
        <p:spPr>
          <a:xfrm>
            <a:off x="0" y="1059582"/>
            <a:ext cx="9144000" cy="0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214769" y="1203598"/>
            <a:ext cx="8353425" cy="503882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latin typeface="TheSans UHH Bold Caps"/>
              </a:defRPr>
            </a:lvl1pPr>
            <a:lvl2pPr>
              <a:defRPr sz="2600">
                <a:latin typeface="TheSans UHH Bold Caps"/>
              </a:defRPr>
            </a:lvl2pPr>
            <a:lvl3pPr>
              <a:defRPr sz="2600">
                <a:latin typeface="TheSans UHH Bold Caps"/>
              </a:defRPr>
            </a:lvl3pPr>
            <a:lvl4pPr>
              <a:defRPr sz="2600">
                <a:latin typeface="TheSans UHH Bold Caps"/>
              </a:defRPr>
            </a:lvl4pPr>
            <a:lvl5pPr>
              <a:defRPr sz="2600">
                <a:latin typeface="TheSans UHH Bold Caps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214770" y="1779662"/>
            <a:ext cx="4171028" cy="288032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TheSans UHH"/>
              </a:defRPr>
            </a:lvl1pPr>
            <a:lvl2pPr>
              <a:defRPr sz="2600">
                <a:latin typeface="TheSans UHH Bold Caps"/>
              </a:defRPr>
            </a:lvl2pPr>
            <a:lvl3pPr>
              <a:defRPr sz="2600">
                <a:latin typeface="TheSans UHH Bold Caps"/>
              </a:defRPr>
            </a:lvl3pPr>
            <a:lvl4pPr>
              <a:defRPr sz="2600">
                <a:latin typeface="TheSans UHH Bold Caps"/>
              </a:defRPr>
            </a:lvl4pPr>
            <a:lvl5pPr>
              <a:defRPr sz="2600">
                <a:latin typeface="TheSans UHH Bold Caps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1928627"/>
            <a:ext cx="4572000" cy="273068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DE" dirty="0" smtClean="0"/>
              <a:t>Bild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5238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d_Headline_Text_und_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5"/>
          <p:cNvCxnSpPr/>
          <p:nvPr userDrawn="1"/>
        </p:nvCxnSpPr>
        <p:spPr>
          <a:xfrm>
            <a:off x="0" y="1059582"/>
            <a:ext cx="9144000" cy="0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214769" y="1203598"/>
            <a:ext cx="8353425" cy="503882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latin typeface="TheSans UHH Bold Caps"/>
              </a:defRPr>
            </a:lvl1pPr>
            <a:lvl2pPr>
              <a:defRPr sz="2600">
                <a:latin typeface="TheSans UHH Bold Caps"/>
              </a:defRPr>
            </a:lvl2pPr>
            <a:lvl3pPr>
              <a:defRPr sz="2600">
                <a:latin typeface="TheSans UHH Bold Caps"/>
              </a:defRPr>
            </a:lvl3pPr>
            <a:lvl4pPr>
              <a:defRPr sz="2600">
                <a:latin typeface="TheSans UHH Bold Caps"/>
              </a:defRPr>
            </a:lvl4pPr>
            <a:lvl5pPr>
              <a:defRPr sz="2600">
                <a:latin typeface="TheSans UHH Bold Caps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214770" y="1779662"/>
            <a:ext cx="4171028" cy="288032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TheSans UHH"/>
              </a:defRPr>
            </a:lvl1pPr>
            <a:lvl2pPr>
              <a:defRPr sz="2600">
                <a:latin typeface="TheSans UHH Bold Caps"/>
              </a:defRPr>
            </a:lvl2pPr>
            <a:lvl3pPr>
              <a:defRPr sz="2600">
                <a:latin typeface="TheSans UHH Bold Caps"/>
              </a:defRPr>
            </a:lvl3pPr>
            <a:lvl4pPr>
              <a:defRPr sz="2600">
                <a:latin typeface="TheSans UHH Bold Caps"/>
              </a:defRPr>
            </a:lvl4pPr>
            <a:lvl5pPr>
              <a:defRPr sz="2600">
                <a:latin typeface="TheSans UHH Bold Caps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2" name="Tabellenplatzhalter 11"/>
          <p:cNvSpPr>
            <a:spLocks noGrp="1"/>
          </p:cNvSpPr>
          <p:nvPr>
            <p:ph type="tbl" sz="quarter" idx="16"/>
          </p:nvPr>
        </p:nvSpPr>
        <p:spPr>
          <a:xfrm>
            <a:off x="4572000" y="1779662"/>
            <a:ext cx="4248472" cy="287965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DE" dirty="0" smtClean="0"/>
              <a:t>Tabelle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6152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afiken_Tabellen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 userDrawn="1"/>
        </p:nvCxnSpPr>
        <p:spPr>
          <a:xfrm>
            <a:off x="0" y="1059582"/>
            <a:ext cx="9144000" cy="0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Inhaltsplatzhalter 21"/>
          <p:cNvSpPr>
            <a:spLocks noGrp="1"/>
          </p:cNvSpPr>
          <p:nvPr>
            <p:ph sz="quarter" idx="13" hasCustomPrompt="1"/>
          </p:nvPr>
        </p:nvSpPr>
        <p:spPr>
          <a:xfrm>
            <a:off x="323528" y="1347614"/>
            <a:ext cx="8496944" cy="3312368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TheSans UHH"/>
              </a:defRPr>
            </a:lvl1pPr>
            <a:lvl2pPr>
              <a:defRPr sz="2600">
                <a:latin typeface="TheSans UHH"/>
              </a:defRPr>
            </a:lvl2pPr>
            <a:lvl3pPr>
              <a:defRPr sz="2600">
                <a:latin typeface="TheSans UHH"/>
              </a:defRPr>
            </a:lvl3pPr>
            <a:lvl4pPr>
              <a:defRPr sz="2600">
                <a:latin typeface="TheSans UHH"/>
              </a:defRPr>
            </a:lvl4pPr>
            <a:lvl5pPr>
              <a:defRPr sz="2600">
                <a:latin typeface="TheSans UHH"/>
              </a:defRPr>
            </a:lvl5pPr>
          </a:lstStyle>
          <a:p>
            <a:pPr lvl="0"/>
            <a:r>
              <a:rPr lang="de-DE" dirty="0" smtClean="0"/>
              <a:t>Grafiken, Tabellen, Bilder, etc.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465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file://localhost/Users/grafiker/Desktop/UHH_Logo_2010/UHH_Logo_2010_HiRes/UHH-Logo_2010_Farbe_RGB.png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C7802-94E7-2940-8887-2780492F28E7}" type="datetimeFigureOut">
              <a:rPr lang="de-DE" smtClean="0"/>
              <a:t>27.11.2019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A2B2-10AD-754B-9B4C-E5B6FED423D0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UHH-Logo_2010_Farbe_RGB.png" descr="/Users/grafiker/Desktop/UHH_Logo_2010/UHH_Logo_2010_HiRes/UHH-Logo_2010_Farbe_RGB.png"/>
          <p:cNvPicPr>
            <a:picLocks noChangeAspect="1"/>
          </p:cNvPicPr>
          <p:nvPr userDrawn="1"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09"/>
            <a:ext cx="1957550" cy="90759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11510"/>
            <a:ext cx="2113058" cy="34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4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1" r:id="rId2"/>
    <p:sldLayoutId id="2147483653" r:id="rId3"/>
    <p:sldLayoutId id="2147483654" r:id="rId4"/>
    <p:sldLayoutId id="2147483650" r:id="rId5"/>
    <p:sldLayoutId id="2147483656" r:id="rId6"/>
    <p:sldLayoutId id="2147483657" r:id="rId7"/>
    <p:sldLayoutId id="2147483659" r:id="rId8"/>
    <p:sldLayoutId id="2147483649" r:id="rId9"/>
    <p:sldLayoutId id="2147483658" r:id="rId10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tags" Target="../tags/tag7.xml"/><Relationship Id="rId7" Type="http://schemas.openxmlformats.org/officeDocument/2006/relationships/image" Target="../media/image6.jpeg"/><Relationship Id="rId12" Type="http://schemas.openxmlformats.org/officeDocument/2006/relationships/image" Target="../media/image47.png"/><Relationship Id="rId17" Type="http://schemas.openxmlformats.org/officeDocument/2006/relationships/image" Target="../media/image470.png"/><Relationship Id="rId2" Type="http://schemas.openxmlformats.org/officeDocument/2006/relationships/tags" Target="../tags/tag6.xml"/><Relationship Id="rId16" Type="http://schemas.openxmlformats.org/officeDocument/2006/relationships/image" Target="../media/image51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6.png"/><Relationship Id="rId5" Type="http://schemas.openxmlformats.org/officeDocument/2006/relationships/tags" Target="../tags/tag9.xml"/><Relationship Id="rId15" Type="http://schemas.openxmlformats.org/officeDocument/2006/relationships/image" Target="../media/image50.jpeg"/><Relationship Id="rId10" Type="http://schemas.openxmlformats.org/officeDocument/2006/relationships/image" Target="../media/image45.png"/><Relationship Id="rId4" Type="http://schemas.openxmlformats.org/officeDocument/2006/relationships/tags" Target="../tags/tag8.xml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3.jpeg"/><Relationship Id="rId7" Type="http://schemas.microsoft.com/office/2007/relationships/hdphoto" Target="../media/hdphoto1.wdp"/><Relationship Id="rId12" Type="http://schemas.openxmlformats.org/officeDocument/2006/relationships/image" Target="../media/image6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jpeg"/><Relationship Id="rId9" Type="http://schemas.openxmlformats.org/officeDocument/2006/relationships/image" Target="../media/image5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png"/><Relationship Id="rId3" Type="http://schemas.openxmlformats.org/officeDocument/2006/relationships/image" Target="../media/image42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62.png"/><Relationship Id="rId11" Type="http://schemas.openxmlformats.org/officeDocument/2006/relationships/image" Target="../media/image77.png"/><Relationship Id="rId5" Type="http://schemas.openxmlformats.org/officeDocument/2006/relationships/image" Target="../media/image60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tm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tags" Target="../tags/tag4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hyperlink" Target="https://vibration.desy.de/" TargetMode="External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png"/><Relationship Id="rId7" Type="http://schemas.openxmlformats.org/officeDocument/2006/relationships/image" Target="../media/image5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m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b="18777"/>
          <a:stretch/>
        </p:blipFill>
        <p:spPr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1052006"/>
            <a:ext cx="9144000" cy="3817829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251520" y="3243596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i="0" dirty="0" smtClean="0">
                <a:solidFill>
                  <a:srgbClr val="FFFFFF"/>
                </a:solidFill>
                <a:latin typeface="TheSans UHH Bold Caps"/>
                <a:cs typeface="TheSans UHH Bold Caps"/>
              </a:rPr>
              <a:t>Junior Professor Oliver Gerberding					     QU Day 5.11.2019</a:t>
            </a:r>
            <a:endParaRPr lang="de-DE" b="0" i="0" dirty="0">
              <a:solidFill>
                <a:srgbClr val="FFFFFF"/>
              </a:solidFill>
              <a:latin typeface="TheSans UHH Bold Caps"/>
              <a:cs typeface="TheSans UHH Bold Cap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3579862"/>
            <a:ext cx="8095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0" i="0" dirty="0" smtClean="0">
                <a:solidFill>
                  <a:schemeClr val="bg1"/>
                </a:solidFill>
                <a:latin typeface="TheSans UHH Bold Caps"/>
                <a:cs typeface="TheSans UHH Bold Caps"/>
              </a:rPr>
              <a:t>Laser </a:t>
            </a:r>
            <a:r>
              <a:rPr lang="de-DE" sz="3000" b="0" i="0" dirty="0" err="1" smtClean="0">
                <a:solidFill>
                  <a:srgbClr val="E2001A"/>
                </a:solidFill>
                <a:latin typeface="TheSans UHH Bold Caps"/>
                <a:cs typeface="TheSans UHH Bold Caps"/>
              </a:rPr>
              <a:t>interferometry</a:t>
            </a:r>
            <a:r>
              <a:rPr lang="de-DE" sz="3000" b="0" i="0" dirty="0" smtClean="0">
                <a:solidFill>
                  <a:schemeClr val="bg1"/>
                </a:solidFill>
                <a:latin typeface="TheSans UHH Bold Caps"/>
                <a:cs typeface="TheSans UHH Bold Caps"/>
              </a:rPr>
              <a:t> on </a:t>
            </a:r>
            <a:r>
              <a:rPr lang="de-DE" sz="3000" b="0" i="0" dirty="0" err="1" smtClean="0">
                <a:solidFill>
                  <a:schemeClr val="bg1"/>
                </a:solidFill>
                <a:latin typeface="TheSans UHH Bold Caps"/>
                <a:cs typeface="TheSans UHH Bold Caps"/>
              </a:rPr>
              <a:t>ground</a:t>
            </a:r>
            <a:r>
              <a:rPr lang="de-DE" sz="3000" b="0" i="0" dirty="0" smtClean="0">
                <a:solidFill>
                  <a:schemeClr val="bg1"/>
                </a:solidFill>
                <a:latin typeface="TheSans UHH Bold Caps"/>
                <a:cs typeface="TheSans UHH Bold Caps"/>
              </a:rPr>
              <a:t> </a:t>
            </a:r>
            <a:r>
              <a:rPr lang="de-DE" sz="3000" b="0" i="0" dirty="0" err="1" smtClean="0">
                <a:solidFill>
                  <a:schemeClr val="bg1"/>
                </a:solidFill>
                <a:latin typeface="TheSans UHH Bold Caps"/>
                <a:cs typeface="TheSans UHH Bold Caps"/>
              </a:rPr>
              <a:t>and</a:t>
            </a:r>
            <a:r>
              <a:rPr lang="de-DE" sz="3000" b="0" i="0" dirty="0" smtClean="0">
                <a:solidFill>
                  <a:schemeClr val="bg1"/>
                </a:solidFill>
                <a:latin typeface="TheSans UHH Bold Caps"/>
                <a:cs typeface="TheSans UHH Bold Caps"/>
              </a:rPr>
              <a:t> in </a:t>
            </a:r>
            <a:r>
              <a:rPr lang="de-DE" sz="3000" b="0" i="0" dirty="0" err="1" smtClean="0">
                <a:solidFill>
                  <a:schemeClr val="bg1"/>
                </a:solidFill>
                <a:latin typeface="TheSans UHH Bold Caps"/>
                <a:cs typeface="TheSans UHH Bold Caps"/>
              </a:rPr>
              <a:t>space</a:t>
            </a:r>
            <a:r>
              <a:rPr lang="de-DE" sz="3000" b="0" i="0" dirty="0" smtClean="0">
                <a:solidFill>
                  <a:schemeClr val="bg1"/>
                </a:solidFill>
                <a:latin typeface="TheSans UHH Bold Caps"/>
                <a:cs typeface="TheSans UHH Bold Caps"/>
              </a:rPr>
              <a:t> </a:t>
            </a:r>
            <a:r>
              <a:rPr lang="de-DE" sz="3000" b="0" i="0" dirty="0" err="1" smtClean="0">
                <a:solidFill>
                  <a:schemeClr val="bg1"/>
                </a:solidFill>
                <a:latin typeface="TheSans UHH Bold Caps"/>
                <a:cs typeface="TheSans UHH Bold Caps"/>
              </a:rPr>
              <a:t>for</a:t>
            </a:r>
            <a:r>
              <a:rPr lang="de-DE" sz="3000" b="0" i="0" dirty="0" smtClean="0">
                <a:solidFill>
                  <a:schemeClr val="bg1"/>
                </a:solidFill>
                <a:latin typeface="TheSans UHH Bold Caps"/>
                <a:cs typeface="TheSans UHH Bold Caps"/>
              </a:rPr>
              <a:t> </a:t>
            </a:r>
            <a:r>
              <a:rPr lang="de-DE" sz="3000" b="0" i="0" dirty="0" err="1" smtClean="0">
                <a:solidFill>
                  <a:srgbClr val="E2001A"/>
                </a:solidFill>
                <a:latin typeface="TheSans UHH Bold Caps"/>
                <a:cs typeface="TheSans UHH Bold Caps"/>
              </a:rPr>
              <a:t>gravitational</a:t>
            </a:r>
            <a:r>
              <a:rPr lang="de-DE" sz="3000" b="0" i="0" dirty="0" smtClean="0">
                <a:solidFill>
                  <a:srgbClr val="E2001A"/>
                </a:solidFill>
                <a:latin typeface="TheSans UHH Bold Caps"/>
                <a:cs typeface="TheSans UHH Bold Caps"/>
              </a:rPr>
              <a:t> </a:t>
            </a:r>
            <a:r>
              <a:rPr lang="de-DE" sz="3000" b="0" i="0" dirty="0" err="1" smtClean="0">
                <a:solidFill>
                  <a:srgbClr val="E2001A"/>
                </a:solidFill>
                <a:latin typeface="TheSans UHH Bold Caps"/>
                <a:cs typeface="TheSans UHH Bold Caps"/>
              </a:rPr>
              <a:t>wave</a:t>
            </a:r>
            <a:r>
              <a:rPr lang="de-DE" sz="3000" b="0" i="0" dirty="0" smtClean="0">
                <a:solidFill>
                  <a:srgbClr val="E2001A"/>
                </a:solidFill>
                <a:latin typeface="TheSans UHH Bold Caps"/>
                <a:cs typeface="TheSans UHH Bold Caps"/>
              </a:rPr>
              <a:t> </a:t>
            </a:r>
            <a:r>
              <a:rPr lang="de-DE" sz="3000" b="0" i="0" dirty="0" err="1" smtClean="0">
                <a:solidFill>
                  <a:schemeClr val="bg1"/>
                </a:solidFill>
                <a:latin typeface="TheSans UHH Bold Caps"/>
                <a:cs typeface="TheSans UHH Bold Caps"/>
              </a:rPr>
              <a:t>astronomy</a:t>
            </a:r>
            <a:endParaRPr lang="de-DE" sz="3000" b="0" i="0" dirty="0">
              <a:solidFill>
                <a:schemeClr val="bg1"/>
              </a:solidFill>
              <a:latin typeface="TheSans UHH Bold Caps"/>
              <a:cs typeface="TheSans UHH Bold Caps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0" y="3651870"/>
            <a:ext cx="81724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11510"/>
            <a:ext cx="2113058" cy="34213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0" y="4859769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err="1">
                <a:latin typeface="TheSans UHH SemiLight Caps" panose="020B0402050302020203" pitchFamily="34" charset="0"/>
              </a:rPr>
              <a:t>Credit</a:t>
            </a:r>
            <a:r>
              <a:rPr lang="de-DE" sz="800" b="1" dirty="0" smtClean="0">
                <a:latin typeface="TheSans UHH SemiLight Caps" panose="020B0402050302020203" pitchFamily="34" charset="0"/>
              </a:rPr>
              <a:t>: </a:t>
            </a:r>
            <a:r>
              <a:rPr lang="en-US" sz="800" dirty="0">
                <a:latin typeface="TheSans UHH SemiLight Caps" panose="020B0402050302020203" pitchFamily="34" charset="0"/>
              </a:rPr>
              <a:t>The Milky Way Galaxy by Derek Rowley </a:t>
            </a:r>
          </a:p>
          <a:p>
            <a:endParaRPr lang="de-DE" sz="1000" dirty="0">
              <a:latin typeface="TheSans UHH SemiLight Caps" panose="020B04020503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2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Instrument Science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b="1" dirty="0" smtClean="0"/>
              <a:t>New </a:t>
            </a:r>
            <a:r>
              <a:rPr lang="de-DE" b="1" dirty="0" err="1" smtClean="0"/>
              <a:t>technologies</a:t>
            </a:r>
            <a:endParaRPr lang="de-DE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Conceptual</a:t>
            </a:r>
            <a:r>
              <a:rPr lang="de-DE" dirty="0" smtClean="0"/>
              <a:t> </a:t>
            </a:r>
            <a:r>
              <a:rPr lang="de-DE" dirty="0" err="1" smtClean="0"/>
              <a:t>studies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Proof-</a:t>
            </a:r>
            <a:r>
              <a:rPr lang="de-DE" dirty="0" err="1" smtClean="0"/>
              <a:t>of</a:t>
            </a:r>
            <a:r>
              <a:rPr lang="de-DE" dirty="0" smtClean="0"/>
              <a:t>-</a:t>
            </a:r>
            <a:r>
              <a:rPr lang="de-DE" dirty="0" err="1" smtClean="0"/>
              <a:t>principle</a:t>
            </a:r>
            <a:endParaRPr lang="de-DE" dirty="0" smtClean="0"/>
          </a:p>
          <a:p>
            <a:r>
              <a:rPr lang="de-DE" b="1" dirty="0" smtClean="0"/>
              <a:t>Technology </a:t>
            </a:r>
            <a:r>
              <a:rPr lang="de-DE" b="1" dirty="0" err="1" smtClean="0"/>
              <a:t>development</a:t>
            </a:r>
            <a:endParaRPr lang="de-DE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Detailed</a:t>
            </a:r>
            <a:r>
              <a:rPr lang="de-DE" dirty="0" smtClean="0"/>
              <a:t>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Test &amp; </a:t>
            </a:r>
            <a:r>
              <a:rPr lang="de-DE" dirty="0" err="1" smtClean="0"/>
              <a:t>Verification</a:t>
            </a:r>
            <a:endParaRPr lang="de-DE" dirty="0" smtClean="0"/>
          </a:p>
          <a:p>
            <a:r>
              <a:rPr lang="de-DE" b="1" dirty="0" err="1" smtClean="0"/>
              <a:t>Detector</a:t>
            </a:r>
            <a:r>
              <a:rPr lang="de-DE" b="1" dirty="0" smtClean="0"/>
              <a:t> </a:t>
            </a:r>
            <a:r>
              <a:rPr lang="de-DE" b="1" dirty="0" err="1" smtClean="0"/>
              <a:t>integration</a:t>
            </a:r>
            <a:endParaRPr lang="de-DE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Deployment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Commissioning</a:t>
            </a:r>
            <a:endParaRPr lang="de-DE" dirty="0"/>
          </a:p>
        </p:txBody>
      </p:sp>
      <p:sp>
        <p:nvSpPr>
          <p:cNvPr id="8" name="Textplatzhalter 2"/>
          <p:cNvSpPr txBox="1">
            <a:spLocks/>
          </p:cNvSpPr>
          <p:nvPr/>
        </p:nvSpPr>
        <p:spPr>
          <a:xfrm>
            <a:off x="3707904" y="1059582"/>
            <a:ext cx="5333561" cy="2880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TheSans UHH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TheSans UHH Bold Cap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heSans UHH Bold Cap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TheSans UHH Bold Cap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TheSans UHH Bold Cap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600" b="1" dirty="0" smtClean="0">
                <a:latin typeface="TheSans UHH Bold Caps" panose="020B0702050302020203" pitchFamily="34" charset="0"/>
              </a:rPr>
              <a:t>Tools: </a:t>
            </a:r>
            <a:r>
              <a:rPr lang="de-DE" sz="2600" b="1" dirty="0" smtClean="0">
                <a:solidFill>
                  <a:srgbClr val="E2001A"/>
                </a:solidFill>
                <a:latin typeface="TheSans UHH Bold Caps" panose="020B0702050302020203" pitchFamily="34" charset="0"/>
              </a:rPr>
              <a:t>Laser</a:t>
            </a:r>
            <a:r>
              <a:rPr lang="de-DE" sz="2600" b="1" dirty="0" smtClean="0">
                <a:latin typeface="TheSans UHH Bold Caps" panose="020B0702050302020203" pitchFamily="34" charset="0"/>
              </a:rPr>
              <a:t> </a:t>
            </a:r>
            <a:r>
              <a:rPr lang="de-DE" sz="2600" b="1" dirty="0" err="1" smtClean="0">
                <a:latin typeface="TheSans UHH Bold Caps" panose="020B0702050302020203" pitchFamily="34" charset="0"/>
              </a:rPr>
              <a:t>Interferometry</a:t>
            </a:r>
            <a:r>
              <a:rPr lang="de-DE" sz="2600" b="1" dirty="0" smtClean="0">
                <a:latin typeface="TheSans UHH Bold Caps" panose="020B0702050302020203" pitchFamily="34" charset="0"/>
              </a:rPr>
              <a:t> &amp;</a:t>
            </a:r>
            <a:endParaRPr lang="de-DE" sz="2600" dirty="0">
              <a:latin typeface="TheSans UHH Bold Caps" panose="020B0702050302020203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38"/>
          <a:stretch/>
        </p:blipFill>
        <p:spPr>
          <a:xfrm>
            <a:off x="3628209" y="1536812"/>
            <a:ext cx="2772591" cy="182702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0" t="4172" r="1963" b="48090"/>
          <a:stretch/>
        </p:blipFill>
        <p:spPr>
          <a:xfrm>
            <a:off x="6156176" y="2931155"/>
            <a:ext cx="2736304" cy="1848856"/>
          </a:xfrm>
          <a:prstGeom prst="rect">
            <a:avLst/>
          </a:prstGeom>
          <a:ln>
            <a:noFill/>
          </a:ln>
        </p:spPr>
      </p:pic>
      <p:cxnSp>
        <p:nvCxnSpPr>
          <p:cNvPr id="12" name="Gerade Verbindung 11"/>
          <p:cNvCxnSpPr/>
          <p:nvPr/>
        </p:nvCxnSpPr>
        <p:spPr>
          <a:xfrm flipV="1">
            <a:off x="3491880" y="1707480"/>
            <a:ext cx="0" cy="2880146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2"/>
          <p:cNvSpPr txBox="1">
            <a:spLocks/>
          </p:cNvSpPr>
          <p:nvPr/>
        </p:nvSpPr>
        <p:spPr>
          <a:xfrm>
            <a:off x="3563888" y="3723878"/>
            <a:ext cx="4171028" cy="2880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TheSans UHH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TheSans UHH Bold Cap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heSans UHH Bold Cap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TheSans UHH Bold Cap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TheSans UHH Bold Cap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b="1" dirty="0" smtClean="0"/>
              <a:t>Quasi-</a:t>
            </a:r>
            <a:r>
              <a:rPr lang="de-DE" sz="1800" b="1" dirty="0" err="1" smtClean="0"/>
              <a:t>monolithic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optics</a:t>
            </a:r>
            <a:endParaRPr lang="de-DE" sz="1800" b="1" dirty="0" smtClean="0"/>
          </a:p>
        </p:txBody>
      </p:sp>
      <p:sp>
        <p:nvSpPr>
          <p:cNvPr id="16" name="Textplatzhalter 2"/>
          <p:cNvSpPr txBox="1">
            <a:spLocks/>
          </p:cNvSpPr>
          <p:nvPr/>
        </p:nvSpPr>
        <p:spPr>
          <a:xfrm>
            <a:off x="6372200" y="1995686"/>
            <a:ext cx="2676092" cy="2880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TheSans UHH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TheSans UHH Bold Cap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heSans UHH Bold Cap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TheSans UHH Bold Cap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TheSans UHH Bold Cap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b="1" dirty="0" smtClean="0"/>
              <a:t>Digital </a:t>
            </a:r>
            <a:r>
              <a:rPr lang="de-DE" sz="1800" b="1" dirty="0" err="1" smtClean="0"/>
              <a:t>readout</a:t>
            </a:r>
            <a:r>
              <a:rPr lang="de-DE" sz="1800" b="1" dirty="0" smtClean="0"/>
              <a:t> &amp; </a:t>
            </a:r>
            <a:r>
              <a:rPr lang="de-DE" sz="1800" b="1" dirty="0" err="1" smtClean="0"/>
              <a:t>control</a:t>
            </a:r>
            <a:endParaRPr lang="de-DE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295766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Work\cloudUHH\Figures\LISA\eLISA-Satellite_cmyk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r="1674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8" r="855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0" y="1052513"/>
            <a:ext cx="1056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LISA</a:t>
            </a:r>
            <a:endParaRPr lang="en-US" sz="4000" dirty="0">
              <a:solidFill>
                <a:schemeClr val="bg1"/>
              </a:solidFill>
              <a:latin typeface="TheSans UHH Bold Caps" panose="020B0702050302020203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742620" y="1563638"/>
            <a:ext cx="4363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heSans UHH Bold Caps" panose="020B0702050302020203" pitchFamily="34" charset="0"/>
              </a:rPr>
              <a:t>Einstein telescope</a:t>
            </a:r>
            <a:endParaRPr lang="en-US" sz="4000" dirty="0">
              <a:latin typeface="TheSans UHH Bold Caps" panose="020B07020503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52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b="18777"/>
          <a:stretch/>
        </p:blipFill>
        <p:spPr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1052006"/>
            <a:ext cx="9144000" cy="381782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72" y="1033012"/>
            <a:ext cx="2952328" cy="250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b="18777"/>
          <a:stretch/>
        </p:blipFill>
        <p:spPr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1052006"/>
            <a:ext cx="9144000" cy="381782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20424" y="1092753"/>
            <a:ext cx="3471456" cy="7977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E2001A"/>
                </a:solidFill>
                <a:latin typeface="TheSans UHH Bold Caps" panose="020B0702050302020203" pitchFamily="34" charset="0"/>
              </a:rPr>
              <a:t>LISA</a:t>
            </a:r>
            <a:r>
              <a:rPr lang="en-US" sz="2800" b="1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INterferometry</a:t>
            </a:r>
            <a:endParaRPr lang="en-US" sz="2800" b="1" spc="600" dirty="0">
              <a:solidFill>
                <a:schemeClr val="bg1"/>
              </a:solidFill>
              <a:latin typeface="TheSans UHH Bold Caps" panose="020B0702050302020203" pitchFamily="34" charset="0"/>
            </a:endParaRPr>
          </a:p>
        </p:txBody>
      </p:sp>
      <p:pic>
        <p:nvPicPr>
          <p:cNvPr id="11" name="LISA white empty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11" y="929024"/>
            <a:ext cx="4859679" cy="4063791"/>
          </a:xfrm>
          <a:prstGeom prst="rect">
            <a:avLst/>
          </a:prstGeom>
          <a:noFill/>
          <a:effectLst/>
        </p:spPr>
      </p:pic>
      <p:grpSp>
        <p:nvGrpSpPr>
          <p:cNvPr id="12" name="Gruppieren 11"/>
          <p:cNvGrpSpPr/>
          <p:nvPr/>
        </p:nvGrpSpPr>
        <p:grpSpPr>
          <a:xfrm>
            <a:off x="4860032" y="1487554"/>
            <a:ext cx="3904050" cy="2612284"/>
            <a:chOff x="3735890" y="660245"/>
            <a:chExt cx="4830281" cy="3232045"/>
          </a:xfrm>
        </p:grpSpPr>
        <p:grpSp>
          <p:nvGrpSpPr>
            <p:cNvPr id="13" name="Gruppieren 12"/>
            <p:cNvGrpSpPr/>
            <p:nvPr/>
          </p:nvGrpSpPr>
          <p:grpSpPr>
            <a:xfrm rot="20998717">
              <a:off x="3859001" y="2560126"/>
              <a:ext cx="504056" cy="885585"/>
              <a:chOff x="3905916" y="2589751"/>
              <a:chExt cx="504056" cy="885585"/>
            </a:xfrm>
          </p:grpSpPr>
          <p:sp>
            <p:nvSpPr>
              <p:cNvPr id="26" name="Abgerundetes Rechteck 25"/>
              <p:cNvSpPr/>
              <p:nvPr/>
            </p:nvSpPr>
            <p:spPr>
              <a:xfrm>
                <a:off x="4067944" y="3295336"/>
                <a:ext cx="180000" cy="18000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bgerundetes Rechteck 26"/>
              <p:cNvSpPr/>
              <p:nvPr/>
            </p:nvSpPr>
            <p:spPr>
              <a:xfrm>
                <a:off x="3905916" y="3007304"/>
                <a:ext cx="504056" cy="144016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Gerader Verbinder 14"/>
              <p:cNvCxnSpPr>
                <a:endCxn id="27" idx="2"/>
              </p:cNvCxnSpPr>
              <p:nvPr/>
            </p:nvCxnSpPr>
            <p:spPr>
              <a:xfrm flipV="1">
                <a:off x="4157943" y="3151320"/>
                <a:ext cx="1" cy="1440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16"/>
              <p:cNvCxnSpPr/>
              <p:nvPr/>
            </p:nvCxnSpPr>
            <p:spPr>
              <a:xfrm flipV="1">
                <a:off x="4157943" y="2863288"/>
                <a:ext cx="1" cy="1440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Gleichschenkliges Dreieck 29"/>
              <p:cNvSpPr/>
              <p:nvPr/>
            </p:nvSpPr>
            <p:spPr>
              <a:xfrm flipV="1">
                <a:off x="4020042" y="2589751"/>
                <a:ext cx="275801" cy="324037"/>
              </a:xfrm>
              <a:prstGeom prst="triangle">
                <a:avLst/>
              </a:prstGeom>
              <a:solidFill>
                <a:srgbClr val="95B3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uppieren 13"/>
            <p:cNvGrpSpPr/>
            <p:nvPr/>
          </p:nvGrpSpPr>
          <p:grpSpPr>
            <a:xfrm rot="4625901">
              <a:off x="4735851" y="3197469"/>
              <a:ext cx="504056" cy="885585"/>
              <a:chOff x="3905916" y="2589751"/>
              <a:chExt cx="504056" cy="885585"/>
            </a:xfrm>
          </p:grpSpPr>
          <p:sp>
            <p:nvSpPr>
              <p:cNvPr id="21" name="Abgerundetes Rechteck 20"/>
              <p:cNvSpPr/>
              <p:nvPr/>
            </p:nvSpPr>
            <p:spPr>
              <a:xfrm>
                <a:off x="4067944" y="3295336"/>
                <a:ext cx="180000" cy="18000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bgerundetes Rechteck 21"/>
              <p:cNvSpPr/>
              <p:nvPr/>
            </p:nvSpPr>
            <p:spPr>
              <a:xfrm>
                <a:off x="3905916" y="3007304"/>
                <a:ext cx="504056" cy="144016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Gerader Verbinder 21"/>
              <p:cNvCxnSpPr>
                <a:endCxn id="22" idx="2"/>
              </p:cNvCxnSpPr>
              <p:nvPr/>
            </p:nvCxnSpPr>
            <p:spPr>
              <a:xfrm flipV="1">
                <a:off x="4157943" y="3151320"/>
                <a:ext cx="1" cy="1440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r Verbinder 22"/>
              <p:cNvCxnSpPr/>
              <p:nvPr/>
            </p:nvCxnSpPr>
            <p:spPr>
              <a:xfrm flipV="1">
                <a:off x="4157943" y="2863288"/>
                <a:ext cx="1" cy="1440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Gleichschenkliges Dreieck 24"/>
              <p:cNvSpPr/>
              <p:nvPr/>
            </p:nvSpPr>
            <p:spPr>
              <a:xfrm flipV="1">
                <a:off x="4020042" y="2589751"/>
                <a:ext cx="275801" cy="324037"/>
              </a:xfrm>
              <a:prstGeom prst="triangle">
                <a:avLst/>
              </a:prstGeom>
              <a:solidFill>
                <a:srgbClr val="95B3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rapezoid 14"/>
            <p:cNvSpPr/>
            <p:nvPr/>
          </p:nvSpPr>
          <p:spPr>
            <a:xfrm rot="20981310">
              <a:off x="3735890" y="660245"/>
              <a:ext cx="229743" cy="1950484"/>
            </a:xfrm>
            <a:prstGeom prst="trapezoi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rapezoid 19"/>
            <p:cNvSpPr/>
            <p:nvPr/>
          </p:nvSpPr>
          <p:spPr>
            <a:xfrm rot="4798530">
              <a:off x="6841959" y="1663470"/>
              <a:ext cx="229743" cy="3218681"/>
            </a:xfrm>
            <a:prstGeom prst="trapezoi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Inhaltsplatzhalter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07" y="1149032"/>
            <a:ext cx="2772273" cy="2318247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6588224" y="4227934"/>
            <a:ext cx="2419595" cy="528797"/>
            <a:chOff x="3668698" y="3782552"/>
            <a:chExt cx="2419595" cy="528797"/>
          </a:xfrm>
        </p:grpSpPr>
        <p:sp>
          <p:nvSpPr>
            <p:cNvPr id="34" name="Abgerundetes Rechteck 33"/>
            <p:cNvSpPr/>
            <p:nvPr/>
          </p:nvSpPr>
          <p:spPr>
            <a:xfrm>
              <a:off x="3668698" y="3782552"/>
              <a:ext cx="2419595" cy="528797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Grafik 3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163" y="3906290"/>
              <a:ext cx="2026667" cy="270476"/>
            </a:xfrm>
            <a:prstGeom prst="rect">
              <a:avLst/>
            </a:prstGeom>
            <a:noFill/>
          </p:spPr>
        </p:pic>
      </p:grpSp>
      <p:grpSp>
        <p:nvGrpSpPr>
          <p:cNvPr id="3" name="Gruppieren 2"/>
          <p:cNvGrpSpPr/>
          <p:nvPr/>
        </p:nvGrpSpPr>
        <p:grpSpPr>
          <a:xfrm>
            <a:off x="5835099" y="2011389"/>
            <a:ext cx="2708141" cy="528797"/>
            <a:chOff x="5464259" y="2628739"/>
            <a:chExt cx="2708141" cy="528797"/>
          </a:xfrm>
        </p:grpSpPr>
        <p:sp>
          <p:nvSpPr>
            <p:cNvPr id="38" name="Abgerundetes Rechteck 37"/>
            <p:cNvSpPr/>
            <p:nvPr/>
          </p:nvSpPr>
          <p:spPr>
            <a:xfrm>
              <a:off x="5464259" y="2628739"/>
              <a:ext cx="2708141" cy="528797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fik 3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4001" y="2738712"/>
              <a:ext cx="2523809" cy="270476"/>
            </a:xfrm>
            <a:prstGeom prst="rect">
              <a:avLst/>
            </a:prstGeom>
            <a:noFill/>
          </p:spPr>
        </p:pic>
      </p:grpSp>
      <p:sp>
        <p:nvSpPr>
          <p:cNvPr id="40" name="Abgerundetes Rechteck 39"/>
          <p:cNvSpPr/>
          <p:nvPr/>
        </p:nvSpPr>
        <p:spPr>
          <a:xfrm>
            <a:off x="586303" y="1803215"/>
            <a:ext cx="2339698" cy="906769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fik 4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44" y="1882639"/>
            <a:ext cx="1923810" cy="337143"/>
          </a:xfrm>
          <a:prstGeom prst="rect">
            <a:avLst/>
          </a:prstGeom>
          <a:noFill/>
        </p:spPr>
      </p:pic>
      <p:pic>
        <p:nvPicPr>
          <p:cNvPr id="42" name="Grafik 4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8" y="2389211"/>
            <a:ext cx="2055238" cy="291429"/>
          </a:xfrm>
          <a:prstGeom prst="rect">
            <a:avLst/>
          </a:prstGeom>
          <a:noFill/>
        </p:spPr>
      </p:pic>
      <p:pic>
        <p:nvPicPr>
          <p:cNvPr id="43" name="Grafik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t="36350" r="68887" b="17451"/>
          <a:stretch/>
        </p:blipFill>
        <p:spPr>
          <a:xfrm>
            <a:off x="3906608" y="3599147"/>
            <a:ext cx="1084593" cy="111848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0" t="45800" r="22934" b="8000"/>
          <a:stretch/>
        </p:blipFill>
        <p:spPr>
          <a:xfrm>
            <a:off x="3563888" y="2191501"/>
            <a:ext cx="1118720" cy="105479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5" name="Abgerundetes Rechteck 44"/>
          <p:cNvSpPr/>
          <p:nvPr/>
        </p:nvSpPr>
        <p:spPr>
          <a:xfrm>
            <a:off x="179512" y="4429588"/>
            <a:ext cx="2538753" cy="3734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uppieren 45"/>
          <p:cNvGrpSpPr/>
          <p:nvPr/>
        </p:nvGrpSpPr>
        <p:grpSpPr>
          <a:xfrm>
            <a:off x="198029" y="3170685"/>
            <a:ext cx="2532115" cy="1214232"/>
            <a:chOff x="1077540" y="3134960"/>
            <a:chExt cx="2879897" cy="1381005"/>
          </a:xfrm>
        </p:grpSpPr>
        <p:sp>
          <p:nvSpPr>
            <p:cNvPr id="47" name="Abgerundetes Rechteck 46"/>
            <p:cNvSpPr/>
            <p:nvPr/>
          </p:nvSpPr>
          <p:spPr>
            <a:xfrm>
              <a:off x="1077540" y="3134960"/>
              <a:ext cx="2866386" cy="1381005"/>
            </a:xfrm>
            <a:prstGeom prst="roundRect">
              <a:avLst/>
            </a:prstGeom>
            <a:solidFill>
              <a:srgbClr val="00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Sinewave +phase"/>
            <p:cNvGrpSpPr/>
            <p:nvPr/>
          </p:nvGrpSpPr>
          <p:grpSpPr>
            <a:xfrm>
              <a:off x="1115616" y="3210402"/>
              <a:ext cx="2841821" cy="1228336"/>
              <a:chOff x="1619423" y="3210402"/>
              <a:chExt cx="2841821" cy="1228336"/>
            </a:xfrm>
          </p:grpSpPr>
          <p:grpSp>
            <p:nvGrpSpPr>
              <p:cNvPr id="49" name="Gruppieren 48"/>
              <p:cNvGrpSpPr/>
              <p:nvPr/>
            </p:nvGrpSpPr>
            <p:grpSpPr>
              <a:xfrm>
                <a:off x="1619423" y="3210402"/>
                <a:ext cx="2841821" cy="1228336"/>
                <a:chOff x="1627366" y="3210402"/>
                <a:chExt cx="2841821" cy="1228336"/>
              </a:xfrm>
            </p:grpSpPr>
            <p:pic>
              <p:nvPicPr>
                <p:cNvPr id="51" name="Grafik 50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7366" y="3210402"/>
                  <a:ext cx="2841821" cy="1228336"/>
                </a:xfrm>
                <a:prstGeom prst="rect">
                  <a:avLst/>
                </a:prstGeom>
              </p:spPr>
            </p:pic>
            <p:cxnSp>
              <p:nvCxnSpPr>
                <p:cNvPr id="52" name="Gerade Verbindung mit Pfeil 51"/>
                <p:cNvCxnSpPr/>
                <p:nvPr/>
              </p:nvCxnSpPr>
              <p:spPr>
                <a:xfrm flipH="1">
                  <a:off x="2123728" y="3795886"/>
                  <a:ext cx="395988" cy="0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hteck 49"/>
                  <p:cNvSpPr/>
                  <p:nvPr/>
                </p:nvSpPr>
                <p:spPr>
                  <a:xfrm>
                    <a:off x="2123728" y="3733265"/>
                    <a:ext cx="4140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0" name="Rechteck 3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23728" y="3733265"/>
                    <a:ext cx="414024" cy="369332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 b="-81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53" name="Grafik 5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45" y="4472569"/>
            <a:ext cx="2422857" cy="3314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315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98271E-6 L -0.11701 0.135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" y="67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75320" y="17532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b="18777"/>
          <a:stretch/>
        </p:blipFill>
        <p:spPr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1052006"/>
            <a:ext cx="9144000" cy="381782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LISA ESA PM Pi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7774"/>
            <a:ext cx="2880000" cy="162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4" b="9246"/>
          <a:stretch/>
        </p:blipFill>
        <p:spPr>
          <a:xfrm>
            <a:off x="3203847" y="2787774"/>
            <a:ext cx="2880000" cy="163045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04" y="2748474"/>
            <a:ext cx="2880000" cy="169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Logos"/>
          <p:cNvGrpSpPr/>
          <p:nvPr/>
        </p:nvGrpSpPr>
        <p:grpSpPr>
          <a:xfrm>
            <a:off x="49361" y="1184895"/>
            <a:ext cx="3896545" cy="1152128"/>
            <a:chOff x="2634071" y="1995686"/>
            <a:chExt cx="3896545" cy="1152128"/>
          </a:xfrm>
        </p:grpSpPr>
        <p:sp>
          <p:nvSpPr>
            <p:cNvPr id="25" name="Abgerundetes Rechteck 24"/>
            <p:cNvSpPr/>
            <p:nvPr/>
          </p:nvSpPr>
          <p:spPr>
            <a:xfrm>
              <a:off x="2634071" y="1995686"/>
              <a:ext cx="3896545" cy="1152128"/>
            </a:xfrm>
            <a:prstGeom prst="roundRect">
              <a:avLst/>
            </a:prstGeom>
            <a:solidFill>
              <a:srgbClr val="00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734" y="2495316"/>
              <a:ext cx="645996" cy="540000"/>
            </a:xfrm>
            <a:prstGeom prst="rect">
              <a:avLst/>
            </a:prstGeom>
          </p:spPr>
        </p:pic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88" y="2495316"/>
              <a:ext cx="538523" cy="540000"/>
            </a:xfrm>
            <a:prstGeom prst="rect">
              <a:avLst/>
            </a:prstGeom>
          </p:spPr>
        </p:pic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384" y="2472303"/>
              <a:ext cx="369114" cy="540000"/>
            </a:xfrm>
            <a:prstGeom prst="rect">
              <a:avLst/>
            </a:prstGeom>
          </p:spPr>
        </p:pic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2472303"/>
              <a:ext cx="540000" cy="540000"/>
            </a:xfrm>
            <a:prstGeom prst="rect">
              <a:avLst/>
            </a:prstGeom>
          </p:spPr>
        </p:pic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3365" y="2495316"/>
              <a:ext cx="540000" cy="540000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223" y="2495316"/>
              <a:ext cx="540000" cy="540000"/>
            </a:xfrm>
            <a:prstGeom prst="rect">
              <a:avLst/>
            </a:prstGeom>
          </p:spPr>
        </p:pic>
      </p:grpSp>
      <p:pic>
        <p:nvPicPr>
          <p:cNvPr id="32" name="AEI logo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13" y="1684525"/>
            <a:ext cx="476703" cy="540000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20424" y="1092753"/>
            <a:ext cx="3471456" cy="7977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E2001A"/>
                </a:solidFill>
                <a:latin typeface="TheSans UHH Bold Caps" panose="020B0702050302020203" pitchFamily="34" charset="0"/>
              </a:rPr>
              <a:t>LISA</a:t>
            </a:r>
            <a:r>
              <a:rPr lang="en-US" sz="2800" b="1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 Phasemeter</a:t>
            </a:r>
            <a:endParaRPr lang="en-US" sz="2800" b="1" spc="600" dirty="0">
              <a:solidFill>
                <a:schemeClr val="bg1"/>
              </a:solidFill>
              <a:latin typeface="TheSans UHH Bold Caps" panose="020B0702050302020203" pitchFamily="34" charset="0"/>
            </a:endParaRPr>
          </a:p>
        </p:txBody>
      </p:sp>
      <p:sp>
        <p:nvSpPr>
          <p:cNvPr id="33" name="Titel 1"/>
          <p:cNvSpPr txBox="1">
            <a:spLocks/>
          </p:cNvSpPr>
          <p:nvPr/>
        </p:nvSpPr>
        <p:spPr>
          <a:xfrm>
            <a:off x="4788024" y="1103046"/>
            <a:ext cx="4032448" cy="25202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Phase-locked loop algorithm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Breadboard model developed in 2013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Optical three-signal test interferometer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High dynamic range phase readout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Flight model development at AEI in Hannover and DTU in Copenhagen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chemeClr val="bg1"/>
              </a:solidFill>
              <a:latin typeface="TheSans UHH" panose="020B0502050302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rgbClr val="E2001A"/>
              </a:solidFill>
              <a:latin typeface="TheSans UHH" panose="020B0502050302020203" pitchFamily="34" charset="0"/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  <a:latin typeface="TheSans UHH" panose="020B0502050302020203" pitchFamily="34" charset="0"/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  <a:latin typeface="TheSans UHH" panose="020B0502050302020203" pitchFamily="34" charset="0"/>
            </a:endParaRPr>
          </a:p>
        </p:txBody>
      </p:sp>
      <p:sp>
        <p:nvSpPr>
          <p:cNvPr id="34" name="Paper PM ESA"/>
          <p:cNvSpPr txBox="1"/>
          <p:nvPr/>
        </p:nvSpPr>
        <p:spPr>
          <a:xfrm>
            <a:off x="23410" y="4467270"/>
            <a:ext cx="2932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O. Gerberding et al., </a:t>
            </a:r>
            <a:r>
              <a:rPr lang="en-GB" sz="1000" dirty="0">
                <a:solidFill>
                  <a:schemeClr val="bg1"/>
                </a:solidFill>
              </a:rPr>
              <a:t>Rev. Sci. </a:t>
            </a:r>
            <a:r>
              <a:rPr lang="en-GB" sz="1000" dirty="0" smtClean="0">
                <a:solidFill>
                  <a:schemeClr val="bg1"/>
                </a:solidFill>
              </a:rPr>
              <a:t>Inst. 86, 074501 </a:t>
            </a:r>
            <a:r>
              <a:rPr lang="en-US" sz="1000" dirty="0" smtClean="0">
                <a:solidFill>
                  <a:schemeClr val="bg1"/>
                </a:solidFill>
              </a:rPr>
              <a:t>(2015)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S. </a:t>
            </a:r>
            <a:r>
              <a:rPr lang="en-US" sz="1000" dirty="0" err="1" smtClean="0">
                <a:solidFill>
                  <a:schemeClr val="bg1"/>
                </a:solidFill>
              </a:rPr>
              <a:t>Barke</a:t>
            </a:r>
            <a:r>
              <a:rPr lang="en-US" sz="1000" dirty="0" smtClean="0">
                <a:solidFill>
                  <a:schemeClr val="bg1"/>
                </a:solidFill>
              </a:rPr>
              <a:t>, et al. Final Report, online (2014)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5" name="Paper PM ESA"/>
          <p:cNvSpPr txBox="1"/>
          <p:nvPr/>
        </p:nvSpPr>
        <p:spPr>
          <a:xfrm>
            <a:off x="6655927" y="4475896"/>
            <a:ext cx="2488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/>
                </a:solidFill>
              </a:rPr>
              <a:t>O. Gerberding et al</a:t>
            </a:r>
            <a:r>
              <a:rPr lang="en-GB" sz="1000" dirty="0" smtClean="0">
                <a:solidFill>
                  <a:schemeClr val="bg1"/>
                </a:solidFill>
              </a:rPr>
              <a:t>., CQG 30, 235029 </a:t>
            </a:r>
            <a:r>
              <a:rPr lang="en-US" sz="1000" dirty="0" smtClean="0">
                <a:solidFill>
                  <a:schemeClr val="bg1"/>
                </a:solidFill>
              </a:rPr>
              <a:t>(2013)</a:t>
            </a:r>
          </a:p>
          <a:p>
            <a:pPr algn="r"/>
            <a:r>
              <a:rPr lang="en-US" sz="1000" dirty="0" smtClean="0">
                <a:solidFill>
                  <a:schemeClr val="bg1"/>
                </a:solidFill>
              </a:rPr>
              <a:t>T. </a:t>
            </a:r>
            <a:r>
              <a:rPr lang="en-US" sz="1000" dirty="0" err="1" smtClean="0">
                <a:solidFill>
                  <a:schemeClr val="bg1"/>
                </a:solidFill>
              </a:rPr>
              <a:t>Schwarze</a:t>
            </a:r>
            <a:r>
              <a:rPr lang="en-US" sz="1000" dirty="0" smtClean="0">
                <a:solidFill>
                  <a:schemeClr val="bg1"/>
                </a:solidFill>
              </a:rPr>
              <a:t> et al., PRL 122, 081104 (2019) 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6" b="4254"/>
          <a:stretch/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0" y="1052006"/>
            <a:ext cx="9144000" cy="3817829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0" y="4859769"/>
            <a:ext cx="536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err="1">
                <a:latin typeface="TheSans UHH SemiLight Caps" panose="020B0402050302020203" pitchFamily="34" charset="0"/>
              </a:rPr>
              <a:t>Credit</a:t>
            </a:r>
            <a:r>
              <a:rPr lang="de-DE" sz="800" b="1" dirty="0" smtClean="0">
                <a:latin typeface="TheSans UHH SemiLight Caps" panose="020B0402050302020203" pitchFamily="34" charset="0"/>
              </a:rPr>
              <a:t>: </a:t>
            </a:r>
            <a:r>
              <a:rPr lang="en-GB" sz="800" dirty="0">
                <a:latin typeface="TheSans UHH SemiLight Caps" panose="020B0402050302020203" pitchFamily="34" charset="0"/>
              </a:rPr>
              <a:t>Artist Impression Einstein Telescope, door Marco </a:t>
            </a:r>
            <a:r>
              <a:rPr lang="en-GB" sz="800" dirty="0" err="1">
                <a:latin typeface="TheSans UHH SemiLight Caps" panose="020B0402050302020203" pitchFamily="34" charset="0"/>
              </a:rPr>
              <a:t>Kraan</a:t>
            </a:r>
            <a:r>
              <a:rPr lang="en-GB" sz="800" dirty="0">
                <a:latin typeface="TheSans UHH SemiLight Caps" panose="020B0402050302020203" pitchFamily="34" charset="0"/>
              </a:rPr>
              <a:t> (</a:t>
            </a:r>
            <a:r>
              <a:rPr lang="en-GB" sz="800" dirty="0" err="1">
                <a:latin typeface="TheSans UHH SemiLight Caps" panose="020B0402050302020203" pitchFamily="34" charset="0"/>
              </a:rPr>
              <a:t>Nikhef</a:t>
            </a:r>
            <a:r>
              <a:rPr lang="en-GB" sz="800" dirty="0" smtClean="0">
                <a:latin typeface="TheSans UHH SemiLight Caps" panose="020B0402050302020203" pitchFamily="34" charset="0"/>
              </a:rPr>
              <a:t>), ET Design Study</a:t>
            </a:r>
            <a:endParaRPr lang="de-DE" sz="800" dirty="0">
              <a:latin typeface="TheSans UHH SemiLight Caps" panose="020B0402050302020203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94688"/>
            <a:ext cx="3458144" cy="313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02" y="1417193"/>
            <a:ext cx="3459600" cy="308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04935"/>
            <a:ext cx="3790975" cy="231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51" y="1804935"/>
            <a:ext cx="3649302" cy="227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19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6" b="4254"/>
          <a:stretch/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2051720" y="1052006"/>
            <a:ext cx="7092280" cy="3817829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889" y="1191470"/>
            <a:ext cx="2568971" cy="342529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0" name="Textfeld 9"/>
          <p:cNvSpPr txBox="1"/>
          <p:nvPr/>
        </p:nvSpPr>
        <p:spPr>
          <a:xfrm>
            <a:off x="3612701" y="4624104"/>
            <a:ext cx="1401346" cy="21544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www.advancedligo.mit.edu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0" y="4859769"/>
            <a:ext cx="536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err="1">
                <a:latin typeface="TheSans UHH SemiLight Caps" panose="020B0402050302020203" pitchFamily="34" charset="0"/>
              </a:rPr>
              <a:t>Credit</a:t>
            </a:r>
            <a:r>
              <a:rPr lang="de-DE" sz="800" b="1" dirty="0" smtClean="0">
                <a:latin typeface="TheSans UHH SemiLight Caps" panose="020B0402050302020203" pitchFamily="34" charset="0"/>
              </a:rPr>
              <a:t>: </a:t>
            </a:r>
            <a:r>
              <a:rPr lang="en-GB" sz="800" dirty="0">
                <a:latin typeface="TheSans UHH SemiLight Caps" panose="020B0402050302020203" pitchFamily="34" charset="0"/>
              </a:rPr>
              <a:t>Artist Impression Einstein Telescope, door Marco </a:t>
            </a:r>
            <a:r>
              <a:rPr lang="en-GB" sz="800" dirty="0" err="1">
                <a:latin typeface="TheSans UHH SemiLight Caps" panose="020B0402050302020203" pitchFamily="34" charset="0"/>
              </a:rPr>
              <a:t>Kraan</a:t>
            </a:r>
            <a:r>
              <a:rPr lang="en-GB" sz="800" dirty="0">
                <a:latin typeface="TheSans UHH SemiLight Caps" panose="020B0402050302020203" pitchFamily="34" charset="0"/>
              </a:rPr>
              <a:t> (</a:t>
            </a:r>
            <a:r>
              <a:rPr lang="en-GB" sz="800" dirty="0" err="1">
                <a:latin typeface="TheSans UHH SemiLight Caps" panose="020B0402050302020203" pitchFamily="34" charset="0"/>
              </a:rPr>
              <a:t>Nikhef</a:t>
            </a:r>
            <a:r>
              <a:rPr lang="en-GB" sz="800" dirty="0">
                <a:latin typeface="TheSans UHH SemiLight Caps" panose="020B0402050302020203" pitchFamily="34" charset="0"/>
              </a:rPr>
              <a:t>)</a:t>
            </a:r>
            <a:endParaRPr lang="de-DE" sz="800" dirty="0">
              <a:latin typeface="TheSans UHH SemiLight Caps" panose="020B0402050302020203" pitchFamily="34" charset="0"/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5724128" y="1109984"/>
            <a:ext cx="3419872" cy="36940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Seismic isolation</a:t>
            </a:r>
          </a:p>
          <a:p>
            <a:pPr algn="l"/>
            <a:r>
              <a:rPr lang="en-US" sz="16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Passive: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Pendula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Springs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Inverted Pendula</a:t>
            </a:r>
          </a:p>
          <a:p>
            <a:pPr algn="l"/>
            <a:r>
              <a:rPr lang="en-US" sz="16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Active: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Actuation </a:t>
            </a:r>
            <a:br>
              <a:rPr lang="en-US" sz="16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(hydraulic, Piezoelectric)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E2001A"/>
                </a:solidFill>
                <a:latin typeface="TheSans UHH Bold Caps" panose="020B0702050302020203" pitchFamily="34" charset="0"/>
              </a:rPr>
              <a:t>Sensing</a:t>
            </a:r>
            <a:br>
              <a:rPr lang="en-US" sz="1600" dirty="0" smtClean="0">
                <a:solidFill>
                  <a:srgbClr val="E2001A"/>
                </a:solidFill>
                <a:latin typeface="TheSans UHH Bold Caps" panose="020B0702050302020203" pitchFamily="34" charset="0"/>
              </a:rPr>
            </a:br>
            <a:r>
              <a:rPr lang="en-US" sz="1600" dirty="0" smtClean="0">
                <a:solidFill>
                  <a:srgbClr val="E2001A"/>
                </a:solidFill>
                <a:latin typeface="TheSans UHH Bold Caps" panose="020B0702050302020203" pitchFamily="34" charset="0"/>
              </a:rPr>
              <a:t>(LISA-like interferometry)</a:t>
            </a:r>
            <a:r>
              <a:rPr lang="en-US" sz="1600" dirty="0">
                <a:solidFill>
                  <a:schemeClr val="bg1"/>
                </a:solidFill>
                <a:latin typeface="TheSans UHH Bold Caps" panose="020B0702050302020203" pitchFamily="34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TheSans UHH Bold Caps" panose="020B0702050302020203" pitchFamily="34" charset="0"/>
              </a:rPr>
            </a:br>
            <a:endParaRPr lang="en-US" sz="1600" dirty="0">
              <a:solidFill>
                <a:schemeClr val="bg1"/>
              </a:solidFill>
              <a:latin typeface="TheSans UHH Bold Caps" panose="020B0702050302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bg1"/>
              </a:solidFill>
              <a:latin typeface="TheSans UHH Bold Caps" panose="020B0702050302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chemeClr val="bg1"/>
              </a:solidFill>
              <a:latin typeface="TheSans UHH" panose="020B0502050302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rgbClr val="E2001A"/>
              </a:solidFill>
              <a:latin typeface="TheSans UHH" panose="020B0502050302020203" pitchFamily="34" charset="0"/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  <a:latin typeface="TheSans UHH" panose="020B0502050302020203" pitchFamily="34" charset="0"/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  <a:latin typeface="TheSans UHH" panose="020B0502050302020203" pitchFamily="34" charset="0"/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 flipV="1">
            <a:off x="1547664" y="3939902"/>
            <a:ext cx="1481225" cy="288032"/>
          </a:xfrm>
          <a:prstGeom prst="straightConnector1">
            <a:avLst/>
          </a:prstGeom>
          <a:ln w="38100">
            <a:solidFill>
              <a:srgbClr val="E200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18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6" b="4254"/>
          <a:stretch/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0" y="1052006"/>
            <a:ext cx="9144000" cy="3817829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bgerundetes Rechteck 12"/>
          <p:cNvSpPr/>
          <p:nvPr/>
        </p:nvSpPr>
        <p:spPr>
          <a:xfrm>
            <a:off x="899592" y="1275920"/>
            <a:ext cx="7344816" cy="3383693"/>
          </a:xfrm>
          <a:prstGeom prst="roundRect">
            <a:avLst>
              <a:gd name="adj" fmla="val 5966"/>
            </a:avLst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01980"/>
            <a:ext cx="6900686" cy="301143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36407"/>
            <a:ext cx="2828550" cy="248717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8" y="1347766"/>
            <a:ext cx="3362756" cy="3240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8" y="1347766"/>
            <a:ext cx="3362756" cy="324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87"/>
          <a:stretch/>
        </p:blipFill>
        <p:spPr>
          <a:xfrm>
            <a:off x="1043608" y="1501980"/>
            <a:ext cx="3885946" cy="301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1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6" b="4254"/>
          <a:stretch/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0" y="1052006"/>
            <a:ext cx="9144000" cy="3817829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bgerundetes Rechteck 11"/>
          <p:cNvSpPr/>
          <p:nvPr/>
        </p:nvSpPr>
        <p:spPr>
          <a:xfrm>
            <a:off x="-4047" y="1145418"/>
            <a:ext cx="4758753" cy="1066292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uppieren 18"/>
          <p:cNvGrpSpPr/>
          <p:nvPr/>
        </p:nvGrpSpPr>
        <p:grpSpPr>
          <a:xfrm>
            <a:off x="127957" y="1582981"/>
            <a:ext cx="2030777" cy="550096"/>
            <a:chOff x="2051720" y="4552030"/>
            <a:chExt cx="2030777" cy="550096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4552030"/>
              <a:ext cx="853268" cy="540000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391" y="4552030"/>
              <a:ext cx="540000" cy="540000"/>
            </a:xfrm>
            <a:prstGeom prst="rect">
              <a:avLst/>
            </a:prstGeom>
          </p:spPr>
        </p:pic>
        <p:pic>
          <p:nvPicPr>
            <p:cNvPr id="23" name="Inhaltsplatzhalter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5794" y="4562126"/>
              <a:ext cx="476703" cy="540000"/>
            </a:xfrm>
            <a:prstGeom prst="rect">
              <a:avLst/>
            </a:prstGeom>
          </p:spPr>
        </p:pic>
      </p:grpSp>
      <p:grpSp>
        <p:nvGrpSpPr>
          <p:cNvPr id="24" name="Gruppieren 23"/>
          <p:cNvGrpSpPr/>
          <p:nvPr/>
        </p:nvGrpSpPr>
        <p:grpSpPr>
          <a:xfrm>
            <a:off x="2181403" y="1582981"/>
            <a:ext cx="1910121" cy="540000"/>
            <a:chOff x="4105166" y="4552030"/>
            <a:chExt cx="1910121" cy="540000"/>
          </a:xfrm>
        </p:grpSpPr>
        <p:pic>
          <p:nvPicPr>
            <p:cNvPr id="25" name="Inhaltsplatzhalter 7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5166" y="4730369"/>
              <a:ext cx="695549" cy="183323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001" y="4552030"/>
              <a:ext cx="540000" cy="540000"/>
            </a:xfrm>
            <a:prstGeom prst="rect">
              <a:avLst/>
            </a:prstGeom>
          </p:spPr>
        </p:pic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287" y="4552030"/>
              <a:ext cx="540000" cy="540000"/>
            </a:xfrm>
            <a:prstGeom prst="rect">
              <a:avLst/>
            </a:prstGeom>
          </p:spPr>
        </p:pic>
      </p:grpSp>
      <p:sp>
        <p:nvSpPr>
          <p:cNvPr id="28" name="Titel 1"/>
          <p:cNvSpPr txBox="1">
            <a:spLocks/>
          </p:cNvSpPr>
          <p:nvPr/>
        </p:nvSpPr>
        <p:spPr>
          <a:xfrm>
            <a:off x="20424" y="1092753"/>
            <a:ext cx="5127640" cy="7977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E2001A"/>
                </a:solidFill>
                <a:latin typeface="TheSans UHH Bold Caps" panose="020B0702050302020203" pitchFamily="34" charset="0"/>
              </a:rPr>
              <a:t>Deep </a:t>
            </a:r>
            <a:r>
              <a:rPr lang="en-US" sz="2800" b="1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Frequency Modulation</a:t>
            </a:r>
            <a:endParaRPr lang="en-US" sz="2800" b="1" spc="600" dirty="0">
              <a:solidFill>
                <a:schemeClr val="bg1"/>
              </a:solidFill>
              <a:latin typeface="TheSans UHH Bold Caps" panose="020B0702050302020203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107504" y="2842207"/>
            <a:ext cx="2895191" cy="1580422"/>
            <a:chOff x="2511050" y="2355726"/>
            <a:chExt cx="4221190" cy="2304256"/>
          </a:xfrm>
        </p:grpSpPr>
        <p:sp>
          <p:nvSpPr>
            <p:cNvPr id="29" name="Abgerundetes Rechteck 28"/>
            <p:cNvSpPr/>
            <p:nvPr/>
          </p:nvSpPr>
          <p:spPr>
            <a:xfrm>
              <a:off x="2511050" y="2355726"/>
              <a:ext cx="4221190" cy="2304256"/>
            </a:xfrm>
            <a:prstGeom prst="roundRect">
              <a:avLst>
                <a:gd name="adj" fmla="val 5966"/>
              </a:avLst>
            </a:prstGeom>
            <a:solidFill>
              <a:schemeClr val="bg1">
                <a:lumMod val="8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050" y="2461134"/>
              <a:ext cx="4121900" cy="2100331"/>
            </a:xfrm>
            <a:prstGeom prst="rect">
              <a:avLst/>
            </a:prstGeom>
          </p:spPr>
        </p:pic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60" y="2929211"/>
            <a:ext cx="2880000" cy="142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825604"/>
            <a:ext cx="2880000" cy="161835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2" name="Grafik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056606"/>
            <a:ext cx="1710959" cy="246090"/>
          </a:xfrm>
          <a:prstGeom prst="rect">
            <a:avLst/>
          </a:prstGeom>
          <a:noFill/>
        </p:spPr>
      </p:pic>
      <p:sp>
        <p:nvSpPr>
          <p:cNvPr id="33" name="Titel 1"/>
          <p:cNvSpPr txBox="1">
            <a:spLocks/>
          </p:cNvSpPr>
          <p:nvPr/>
        </p:nvSpPr>
        <p:spPr>
          <a:xfrm>
            <a:off x="4842799" y="1103046"/>
            <a:ext cx="4032448" cy="25202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Minimalistic optical head design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Demonstration of sub-</a:t>
            </a:r>
            <a:r>
              <a:rPr lang="en-US" sz="1600" dirty="0" err="1" smtClean="0">
                <a:solidFill>
                  <a:schemeClr val="bg1"/>
                </a:solidFill>
                <a:latin typeface="TheSans UHH" panose="020B0502050302020203" pitchFamily="34" charset="0"/>
              </a:rPr>
              <a:t>picometer</a:t>
            </a: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 noise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NOW @ UHH: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Study Einstein Telescope application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Improve noise performance (algorithm)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Create an inertial sensing test-bed </a:t>
            </a:r>
          </a:p>
        </p:txBody>
      </p:sp>
      <p:sp>
        <p:nvSpPr>
          <p:cNvPr id="34" name="Pfeil nach unten 33"/>
          <p:cNvSpPr/>
          <p:nvPr/>
        </p:nvSpPr>
        <p:spPr>
          <a:xfrm>
            <a:off x="8316416" y="3553585"/>
            <a:ext cx="505333" cy="50208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67666" y="4454312"/>
            <a:ext cx="2595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G. </a:t>
            </a:r>
            <a:r>
              <a:rPr lang="en-US" sz="1000" dirty="0" err="1">
                <a:solidFill>
                  <a:schemeClr val="bg1"/>
                </a:solidFill>
              </a:rPr>
              <a:t>Heinzel</a:t>
            </a:r>
            <a:r>
              <a:rPr lang="en-US" sz="1000" dirty="0">
                <a:solidFill>
                  <a:schemeClr val="bg1"/>
                </a:solidFill>
              </a:rPr>
              <a:t> et al., Optics Express, 18, 19, (2010</a:t>
            </a:r>
            <a:r>
              <a:rPr lang="en-US" sz="10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1000" dirty="0">
                <a:solidFill>
                  <a:schemeClr val="bg1"/>
                </a:solidFill>
              </a:rPr>
              <a:t>O. </a:t>
            </a:r>
            <a:r>
              <a:rPr lang="en-US" sz="1000" dirty="0" err="1">
                <a:solidFill>
                  <a:schemeClr val="bg1"/>
                </a:solidFill>
              </a:rPr>
              <a:t>Gerberding</a:t>
            </a:r>
            <a:r>
              <a:rPr lang="en-US" sz="1000" dirty="0">
                <a:solidFill>
                  <a:schemeClr val="bg1"/>
                </a:solidFill>
              </a:rPr>
              <a:t>, Optics Express, 23, 11, (2015)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6589786" y="4455529"/>
            <a:ext cx="25490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K.-S. </a:t>
            </a:r>
            <a:r>
              <a:rPr lang="en-US" sz="1000" dirty="0" err="1" smtClean="0">
                <a:solidFill>
                  <a:schemeClr val="bg1"/>
                </a:solidFill>
              </a:rPr>
              <a:t>Isleif</a:t>
            </a:r>
            <a:r>
              <a:rPr lang="en-US" sz="1000" dirty="0" smtClean="0">
                <a:solidFill>
                  <a:schemeClr val="bg1"/>
                </a:solidFill>
              </a:rPr>
              <a:t> et al., Optics Express, 24, 2, (2016)</a:t>
            </a:r>
          </a:p>
          <a:p>
            <a:r>
              <a:rPr lang="en-US" sz="1000" dirty="0">
                <a:solidFill>
                  <a:schemeClr val="bg1"/>
                </a:solidFill>
              </a:rPr>
              <a:t>K.-S. </a:t>
            </a:r>
            <a:r>
              <a:rPr lang="en-US" sz="1000" dirty="0" err="1" smtClean="0">
                <a:solidFill>
                  <a:schemeClr val="bg1"/>
                </a:solidFill>
              </a:rPr>
              <a:t>Isleif</a:t>
            </a:r>
            <a:r>
              <a:rPr lang="en-US" sz="1000" dirty="0" smtClean="0">
                <a:solidFill>
                  <a:schemeClr val="bg1"/>
                </a:solidFill>
              </a:rPr>
              <a:t> et </a:t>
            </a:r>
            <a:r>
              <a:rPr lang="en-US" sz="1000" dirty="0">
                <a:solidFill>
                  <a:schemeClr val="bg1"/>
                </a:solidFill>
              </a:rPr>
              <a:t>al., </a:t>
            </a:r>
            <a:r>
              <a:rPr lang="en-US" sz="1000" dirty="0" err="1" smtClean="0">
                <a:solidFill>
                  <a:schemeClr val="bg1"/>
                </a:solidFill>
              </a:rPr>
              <a:t>PRApplied</a:t>
            </a:r>
            <a:r>
              <a:rPr lang="en-US" sz="1000" dirty="0" smtClean="0">
                <a:solidFill>
                  <a:schemeClr val="bg1"/>
                </a:solidFill>
              </a:rPr>
              <a:t> 12, 034025 (2019)</a:t>
            </a:r>
            <a:endParaRPr lang="en-US" sz="1000" dirty="0">
              <a:solidFill>
                <a:schemeClr val="bg1"/>
              </a:solidFill>
            </a:endParaRPr>
          </a:p>
          <a:p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7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6" b="4254"/>
          <a:stretch/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0" y="1052006"/>
            <a:ext cx="9144000" cy="3817829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0" y="4859769"/>
            <a:ext cx="536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err="1">
                <a:latin typeface="TheSans UHH SemiLight Caps" panose="020B0402050302020203" pitchFamily="34" charset="0"/>
              </a:rPr>
              <a:t>Credit</a:t>
            </a:r>
            <a:r>
              <a:rPr lang="de-DE" sz="800" b="1" dirty="0">
                <a:latin typeface="TheSans UHH SemiLight Caps" panose="020B0402050302020203" pitchFamily="34" charset="0"/>
              </a:rPr>
              <a:t>: </a:t>
            </a:r>
            <a:r>
              <a:rPr lang="en-GB" sz="800" dirty="0">
                <a:latin typeface="TheSans UHH SemiLight Caps" panose="020B0402050302020203" pitchFamily="34" charset="0"/>
              </a:rPr>
              <a:t>UHH </a:t>
            </a:r>
            <a:r>
              <a:rPr lang="en-GB" sz="800" dirty="0" err="1">
                <a:latin typeface="TheSans UHH SemiLight Caps" panose="020B0402050302020203" pitchFamily="34" charset="0"/>
              </a:rPr>
              <a:t>Gerberding</a:t>
            </a:r>
            <a:endParaRPr lang="de-DE" sz="800" dirty="0">
              <a:latin typeface="TheSans UHH SemiLight Caps" panose="020B0402050302020203" pitchFamily="34" charset="0"/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-4047" y="1145418"/>
            <a:ext cx="4288015" cy="418220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el 1"/>
          <p:cNvSpPr txBox="1">
            <a:spLocks/>
          </p:cNvSpPr>
          <p:nvPr/>
        </p:nvSpPr>
        <p:spPr>
          <a:xfrm>
            <a:off x="20424" y="1092753"/>
            <a:ext cx="5127640" cy="7977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E2001A"/>
                </a:solidFill>
                <a:latin typeface="TheSans UHH Bold Caps" panose="020B0702050302020203" pitchFamily="34" charset="0"/>
              </a:rPr>
              <a:t>Inertial </a:t>
            </a:r>
            <a:r>
              <a:rPr lang="en-US" sz="2800" b="1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sensing</a:t>
            </a:r>
            <a:r>
              <a:rPr lang="en-US" sz="2800" b="1" dirty="0" smtClean="0">
                <a:solidFill>
                  <a:srgbClr val="E2001A"/>
                </a:solidFill>
                <a:latin typeface="TheSans UHH Bold Caps" panose="020B0702050302020203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Test-Bed</a:t>
            </a:r>
            <a:endParaRPr lang="en-US" sz="2800" b="1" spc="600" dirty="0">
              <a:solidFill>
                <a:schemeClr val="bg1"/>
              </a:solidFill>
              <a:latin typeface="TheSans UHH Bold Caps" panose="020B0702050302020203" pitchFamily="34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5148064" y="1448752"/>
            <a:ext cx="3314616" cy="3024336"/>
            <a:chOff x="105256" y="1635646"/>
            <a:chExt cx="3314616" cy="3024336"/>
          </a:xfrm>
        </p:grpSpPr>
        <p:sp>
          <p:nvSpPr>
            <p:cNvPr id="39" name="Abgerundetes Rechteck 38"/>
            <p:cNvSpPr/>
            <p:nvPr/>
          </p:nvSpPr>
          <p:spPr>
            <a:xfrm>
              <a:off x="105256" y="1635646"/>
              <a:ext cx="3314616" cy="3024336"/>
            </a:xfrm>
            <a:prstGeom prst="roundRect">
              <a:avLst>
                <a:gd name="adj" fmla="val 5966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79663"/>
              <a:ext cx="3081277" cy="2808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0" name="Inhaltsplatzhalter 6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43757"/>
            <a:ext cx="3029963" cy="2025625"/>
          </a:xfrm>
          <a:prstGeom prst="rect">
            <a:avLst/>
          </a:prstGeom>
        </p:spPr>
      </p:pic>
      <p:sp>
        <p:nvSpPr>
          <p:cNvPr id="41" name="Titel 1"/>
          <p:cNvSpPr txBox="1">
            <a:spLocks/>
          </p:cNvSpPr>
          <p:nvPr/>
        </p:nvSpPr>
        <p:spPr>
          <a:xfrm>
            <a:off x="167238" y="1563638"/>
            <a:ext cx="4032448" cy="25202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Seismically isolated platform in vacuum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Mirror suspensions (compact version)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Test local readout and inertial sensors</a:t>
            </a:r>
          </a:p>
        </p:txBody>
      </p:sp>
    </p:spTree>
    <p:extLst>
      <p:ext uri="{BB962C8B-B14F-4D97-AF65-F5344CB8AC3E}">
        <p14:creationId xmlns:p14="http://schemas.microsoft.com/office/powerpoint/2010/main" val="31963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platzhalt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b="18777"/>
          <a:stretch/>
        </p:blipFill>
        <p:spPr>
          <a:xfrm>
            <a:off x="0" y="1052006"/>
            <a:ext cx="9144000" cy="3817829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0" y="1052006"/>
            <a:ext cx="9144000" cy="3817829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0" y="4859769"/>
            <a:ext cx="23762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err="1">
                <a:latin typeface="TheSans UHH SemiLight Caps" panose="020B0402050302020203" pitchFamily="34" charset="0"/>
              </a:rPr>
              <a:t>Credit</a:t>
            </a:r>
            <a:r>
              <a:rPr lang="de-DE" sz="800" b="1" dirty="0" smtClean="0">
                <a:latin typeface="TheSans UHH SemiLight Caps" panose="020B0402050302020203" pitchFamily="34" charset="0"/>
              </a:rPr>
              <a:t>: </a:t>
            </a:r>
            <a:r>
              <a:rPr lang="de-DE" sz="800" dirty="0" smtClean="0">
                <a:latin typeface="TheSans UHH SemiLight Caps" panose="020B0402050302020203" pitchFamily="34" charset="0"/>
              </a:rPr>
              <a:t>ESO/L</a:t>
            </a:r>
            <a:r>
              <a:rPr lang="de-DE" sz="800" dirty="0">
                <a:latin typeface="TheSans UHH SemiLight Caps" panose="020B0402050302020203" pitchFamily="34" charset="0"/>
              </a:rPr>
              <a:t>. </a:t>
            </a:r>
            <a:r>
              <a:rPr lang="de-DE" sz="800" dirty="0" err="1" smtClean="0">
                <a:latin typeface="TheSans UHH SemiLight Caps" panose="020B0402050302020203" pitchFamily="34" charset="0"/>
              </a:rPr>
              <a:t>Calçada</a:t>
            </a:r>
            <a:endParaRPr lang="de-DE" sz="800" dirty="0">
              <a:latin typeface="TheSans UHH SemiLight Caps" panose="020B0402050302020203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517686" y="1066884"/>
            <a:ext cx="3626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 err="1">
                <a:solidFill>
                  <a:srgbClr val="E2001A"/>
                </a:solidFill>
                <a:latin typeface="TheSans UHH Bold Caps"/>
                <a:cs typeface="TheSans UHH Bold Caps"/>
              </a:rPr>
              <a:t>gravitational</a:t>
            </a:r>
            <a:r>
              <a:rPr lang="de-DE" sz="2800" dirty="0">
                <a:solidFill>
                  <a:srgbClr val="E2001A"/>
                </a:solidFill>
                <a:latin typeface="TheSans UHH Bold Caps"/>
                <a:cs typeface="TheSans UHH Bold Caps"/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  <a:latin typeface="TheSans UHH Bold Caps"/>
                <a:cs typeface="TheSans UHH Bold Caps"/>
              </a:rPr>
              <a:t>waves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156176" y="1471061"/>
            <a:ext cx="2387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 smtClean="0">
                <a:solidFill>
                  <a:schemeClr val="bg1"/>
                </a:solidFill>
                <a:latin typeface="TheSans UHH Bold Caps"/>
                <a:cs typeface="TheSans UHH Bold Caps"/>
              </a:rPr>
              <a:t>Proposed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  <a:cs typeface="TheSans UHH Bold Caps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latin typeface="TheSans UHH Bold Caps"/>
                <a:cs typeface="TheSans UHH Bold Caps"/>
              </a:rPr>
              <a:t>by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  <a:cs typeface="TheSans UHH Bold Caps"/>
              </a:rPr>
              <a:t> H. Poincare in 1905</a:t>
            </a:r>
          </a:p>
          <a:p>
            <a:r>
              <a:rPr lang="de-DE" sz="1200" dirty="0" err="1" smtClean="0">
                <a:solidFill>
                  <a:schemeClr val="bg1"/>
                </a:solidFill>
                <a:latin typeface="TheSans UHH Bold Caps"/>
              </a:rPr>
              <a:t>Predicted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latin typeface="TheSans UHH Bold Caps"/>
              </a:rPr>
              <a:t>by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 A. Einstein in 1916</a:t>
            </a:r>
          </a:p>
          <a:p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Non-</a:t>
            </a:r>
            <a:r>
              <a:rPr lang="de-DE" sz="1200" dirty="0" err="1" smtClean="0">
                <a:solidFill>
                  <a:schemeClr val="bg1"/>
                </a:solidFill>
                <a:latin typeface="TheSans UHH Bold Caps"/>
              </a:rPr>
              <a:t>spherical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latin typeface="TheSans UHH Bold Caps"/>
              </a:rPr>
              <a:t>acceleration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51519" y="4227934"/>
            <a:ext cx="2050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 err="1" smtClean="0">
                <a:solidFill>
                  <a:schemeClr val="bg1"/>
                </a:solidFill>
                <a:latin typeface="TheSans UHH Bold Caps"/>
                <a:cs typeface="TheSans UHH Bold Caps"/>
              </a:rPr>
              <a:t>Astronomy</a:t>
            </a: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1031" name="Picture 7 1" descr="D:\Work\cloudUHH\Figures\Illustrations\main-qimg-366202944c9b69fde22a48c39a01b39a.jf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39" y="1471061"/>
            <a:ext cx="3239070" cy="118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/>
          <p:cNvSpPr/>
          <p:nvPr/>
        </p:nvSpPr>
        <p:spPr>
          <a:xfrm>
            <a:off x="1041781" y="1194062"/>
            <a:ext cx="21707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Propagation &amp; Polarisation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1032" name="Picture 8" descr="D:\Work\cloudUHH\Figures\Illustrations\Strain\strai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83914"/>
            <a:ext cx="15875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erade Verbindung 9"/>
          <p:cNvCxnSpPr/>
          <p:nvPr/>
        </p:nvCxnSpPr>
        <p:spPr>
          <a:xfrm>
            <a:off x="6085830" y="3577664"/>
            <a:ext cx="1440160" cy="0"/>
          </a:xfrm>
          <a:prstGeom prst="line">
            <a:avLst/>
          </a:prstGeom>
          <a:ln>
            <a:solidFill>
              <a:srgbClr val="E200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Grafik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416" y="2499742"/>
            <a:ext cx="455427" cy="22871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16" y="3291830"/>
            <a:ext cx="193788" cy="217765"/>
          </a:xfrm>
          <a:prstGeom prst="rect">
            <a:avLst/>
          </a:prstGeom>
        </p:spPr>
      </p:pic>
      <p:cxnSp>
        <p:nvCxnSpPr>
          <p:cNvPr id="39" name="Gerade Verbindung 38"/>
          <p:cNvCxnSpPr/>
          <p:nvPr/>
        </p:nvCxnSpPr>
        <p:spPr>
          <a:xfrm flipV="1">
            <a:off x="6805910" y="2728456"/>
            <a:ext cx="0" cy="266343"/>
          </a:xfrm>
          <a:prstGeom prst="line">
            <a:avLst/>
          </a:prstGeom>
          <a:ln>
            <a:solidFill>
              <a:srgbClr val="E200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Grafik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98" y="3330059"/>
            <a:ext cx="3619202" cy="495210"/>
          </a:xfrm>
          <a:prstGeom prst="rect">
            <a:avLst/>
          </a:prstGeom>
        </p:spPr>
      </p:pic>
      <p:sp>
        <p:nvSpPr>
          <p:cNvPr id="45" name="Rechteck 44"/>
          <p:cNvSpPr/>
          <p:nvPr/>
        </p:nvSpPr>
        <p:spPr>
          <a:xfrm>
            <a:off x="800682" y="3026303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 smtClean="0">
                <a:solidFill>
                  <a:schemeClr val="bg1"/>
                </a:solidFill>
                <a:latin typeface="TheSans UHH Bold Caps"/>
                <a:cs typeface="TheSans UHH Bold Caps"/>
              </a:rPr>
              <a:t>Strain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  <a:cs typeface="TheSans UHH Bold Caps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latin typeface="TheSans UHH Bold Caps"/>
                <a:cs typeface="TheSans UHH Bold Caps"/>
              </a:rPr>
              <a:t>from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  <a:cs typeface="TheSans UHH Bold Caps"/>
              </a:rPr>
              <a:t> a Binary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30" name="Grafik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82" y="3330059"/>
            <a:ext cx="1257214" cy="493551"/>
          </a:xfrm>
          <a:prstGeom prst="rect">
            <a:avLst/>
          </a:prstGeom>
        </p:spPr>
      </p:pic>
      <p:sp>
        <p:nvSpPr>
          <p:cNvPr id="47" name="Rechteck 46"/>
          <p:cNvSpPr/>
          <p:nvPr/>
        </p:nvSpPr>
        <p:spPr>
          <a:xfrm>
            <a:off x="800966" y="3026303"/>
            <a:ext cx="6335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 smtClean="0">
                <a:solidFill>
                  <a:schemeClr val="bg1"/>
                </a:solidFill>
                <a:latin typeface="TheSans UHH Bold Caps"/>
                <a:cs typeface="TheSans UHH Bold Caps"/>
              </a:rPr>
              <a:t>Strain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17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2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0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83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45" grpId="0"/>
      <p:bldP spid="47" grpId="0"/>
      <p:bldP spid="4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6" b="4254"/>
          <a:stretch/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0" y="1052006"/>
            <a:ext cx="9144000" cy="3817829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0" y="4859769"/>
            <a:ext cx="536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err="1" smtClean="0">
                <a:latin typeface="TheSans UHH SemiLight Caps" panose="020B0402050302020203" pitchFamily="34" charset="0"/>
              </a:rPr>
              <a:t>Credit</a:t>
            </a:r>
            <a:r>
              <a:rPr lang="de-DE" sz="800" b="1" dirty="0" smtClean="0">
                <a:latin typeface="TheSans UHH SemiLight Caps" panose="020B0402050302020203" pitchFamily="34" charset="0"/>
              </a:rPr>
              <a:t>: </a:t>
            </a:r>
            <a:r>
              <a:rPr lang="en-GB" sz="800" dirty="0" smtClean="0">
                <a:latin typeface="TheSans UHH SemiLight Caps" panose="020B0402050302020203" pitchFamily="34" charset="0"/>
              </a:rPr>
              <a:t>UHH </a:t>
            </a:r>
            <a:r>
              <a:rPr lang="en-GB" sz="800" dirty="0" err="1" smtClean="0">
                <a:latin typeface="TheSans UHH SemiLight Caps" panose="020B0402050302020203" pitchFamily="34" charset="0"/>
              </a:rPr>
              <a:t>Gerberding</a:t>
            </a:r>
            <a:endParaRPr lang="de-DE" sz="800" dirty="0">
              <a:latin typeface="TheSans UHH SemiLight Caps" panose="020B0402050302020203" pitchFamily="34" charset="0"/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-4047" y="1145418"/>
            <a:ext cx="4288015" cy="418220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el 1"/>
          <p:cNvSpPr txBox="1">
            <a:spLocks/>
          </p:cNvSpPr>
          <p:nvPr/>
        </p:nvSpPr>
        <p:spPr>
          <a:xfrm>
            <a:off x="20424" y="1092753"/>
            <a:ext cx="5127640" cy="7977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E2001A"/>
                </a:solidFill>
                <a:latin typeface="TheSans UHH Bold Caps" panose="020B0702050302020203" pitchFamily="34" charset="0"/>
              </a:rPr>
              <a:t>Inertial </a:t>
            </a:r>
            <a:r>
              <a:rPr lang="en-US" sz="2800" b="1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sensing</a:t>
            </a:r>
            <a:r>
              <a:rPr lang="en-US" sz="2800" b="1" dirty="0" smtClean="0">
                <a:solidFill>
                  <a:srgbClr val="E2001A"/>
                </a:solidFill>
                <a:latin typeface="TheSans UHH Bold Caps" panose="020B0702050302020203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Test-Bed</a:t>
            </a:r>
            <a:endParaRPr lang="en-US" sz="2800" b="1" spc="600" dirty="0">
              <a:solidFill>
                <a:schemeClr val="bg1"/>
              </a:solidFill>
              <a:latin typeface="TheSans UHH Bold Caps" panose="020B0702050302020203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44816"/>
            <a:ext cx="3826739" cy="206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>
          <a:xfrm>
            <a:off x="2101052" y="2693090"/>
            <a:ext cx="288000" cy="288000"/>
          </a:xfrm>
          <a:prstGeom prst="ellipse">
            <a:avLst/>
          </a:prstGeom>
          <a:noFill/>
          <a:ln w="38100">
            <a:solidFill>
              <a:srgbClr val="E2001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5" name="Grafik 34" descr="C:\Users\meyners\AppData\Local\Microsoft\Windows\INetCache\Content.Word\20190903_10033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7"/>
          <a:stretch/>
        </p:blipFill>
        <p:spPr bwMode="auto">
          <a:xfrm>
            <a:off x="3083191" y="2211710"/>
            <a:ext cx="2257218" cy="243358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itel 1"/>
          <p:cNvSpPr txBox="1">
            <a:spLocks/>
          </p:cNvSpPr>
          <p:nvPr/>
        </p:nvSpPr>
        <p:spPr>
          <a:xfrm>
            <a:off x="2555776" y="4299942"/>
            <a:ext cx="3600400" cy="9899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lvl="1"/>
            <a:r>
              <a:rPr lang="en-GB" sz="1000" dirty="0">
                <a:latin typeface="TheSans UHH Bold Caps" panose="020B0702050302020203" pitchFamily="34" charset="0"/>
              </a:rPr>
              <a:t>Seismic team at DESY: </a:t>
            </a:r>
            <a:endParaRPr lang="en-GB" sz="1000" dirty="0" smtClean="0">
              <a:latin typeface="TheSans UHH Bold Caps" panose="020B0702050302020203" pitchFamily="34" charset="0"/>
            </a:endParaRPr>
          </a:p>
          <a:p>
            <a:pPr lvl="1"/>
            <a:r>
              <a:rPr lang="en-GB" sz="1000" dirty="0" smtClean="0">
                <a:latin typeface="TheSans UHH Bold Caps" panose="020B0702050302020203" pitchFamily="34" charset="0"/>
                <a:hlinkClick r:id="rId5"/>
              </a:rPr>
              <a:t>https</a:t>
            </a:r>
            <a:r>
              <a:rPr lang="en-GB" sz="1000" dirty="0">
                <a:latin typeface="TheSans UHH Bold Caps" panose="020B0702050302020203" pitchFamily="34" charset="0"/>
                <a:hlinkClick r:id="rId5"/>
              </a:rPr>
              <a:t>://vibration.desy.de/</a:t>
            </a:r>
            <a:endParaRPr lang="en-GB" sz="1000" dirty="0">
              <a:latin typeface="TheSans UHH Bold Caps" panose="020B0702050302020203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44816"/>
            <a:ext cx="3466573" cy="237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el 1"/>
          <p:cNvSpPr txBox="1">
            <a:spLocks/>
          </p:cNvSpPr>
          <p:nvPr/>
        </p:nvSpPr>
        <p:spPr>
          <a:xfrm>
            <a:off x="4644008" y="1092753"/>
            <a:ext cx="4499992" cy="25202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First measurement of seismic in building 67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Basis for detailed isolation design</a:t>
            </a:r>
          </a:p>
        </p:txBody>
      </p:sp>
    </p:spTree>
    <p:extLst>
      <p:ext uri="{BB962C8B-B14F-4D97-AF65-F5344CB8AC3E}">
        <p14:creationId xmlns:p14="http://schemas.microsoft.com/office/powerpoint/2010/main" val="54119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b="18777"/>
          <a:stretch/>
        </p:blipFill>
        <p:spPr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1052006"/>
            <a:ext cx="9144000" cy="381782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0" y="4859769"/>
            <a:ext cx="536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err="1">
                <a:latin typeface="TheSans UHH SemiLight Caps" panose="020B0402050302020203" pitchFamily="34" charset="0"/>
              </a:rPr>
              <a:t>Credit</a:t>
            </a:r>
            <a:r>
              <a:rPr lang="de-DE" sz="800" b="1" dirty="0" smtClean="0">
                <a:latin typeface="TheSans UHH SemiLight Caps" panose="020B0402050302020203" pitchFamily="34" charset="0"/>
              </a:rPr>
              <a:t>: </a:t>
            </a:r>
            <a:r>
              <a:rPr lang="en-GB" sz="800" dirty="0">
                <a:latin typeface="TheSans UHH SemiLight Caps" panose="020B0402050302020203" pitchFamily="34" charset="0"/>
              </a:rPr>
              <a:t>gwplotter.com, </a:t>
            </a:r>
            <a:r>
              <a:rPr lang="en-GB" sz="800" dirty="0" err="1" smtClean="0">
                <a:latin typeface="TheSans UHH SemiLight Caps" panose="020B0402050302020203" pitchFamily="34" charset="0"/>
              </a:rPr>
              <a:t>LIGO.Org</a:t>
            </a:r>
            <a:endParaRPr lang="de-DE" sz="800" dirty="0">
              <a:latin typeface="TheSans UHH SemiLight Caps" panose="020B0402050302020203" pitchFamily="34" charset="0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180088" y="1288837"/>
            <a:ext cx="6783824" cy="3988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Gravitational wave astronomy </a:t>
            </a:r>
            <a:br>
              <a:rPr lang="en-US" sz="2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has enormous potential</a:t>
            </a:r>
            <a:endParaRPr lang="en-US" sz="2000" spc="600" dirty="0">
              <a:solidFill>
                <a:schemeClr val="bg1"/>
              </a:solidFill>
              <a:latin typeface="TheSans UHH Bold Caps" panose="020B0702050302020203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2170148" y="2668079"/>
            <a:ext cx="4803704" cy="7297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Laser interferometry is central to</a:t>
            </a:r>
            <a:br>
              <a:rPr lang="en-US" sz="2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current and next generation detectors</a:t>
            </a:r>
            <a:endParaRPr lang="en-US" sz="2000" spc="600" dirty="0">
              <a:solidFill>
                <a:schemeClr val="bg1"/>
              </a:solidFill>
              <a:latin typeface="TheSans UHH Bold Caps" panose="020B0702050302020203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537" y="2696921"/>
            <a:ext cx="1914675" cy="6701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6" y="2252566"/>
            <a:ext cx="1736537" cy="1471312"/>
          </a:xfrm>
          <a:prstGeom prst="rect">
            <a:avLst/>
          </a:prstGeom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1054024" y="3939902"/>
            <a:ext cx="7035952" cy="7297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Digital and monolithic Interferometry </a:t>
            </a:r>
            <a:br>
              <a:rPr lang="en-US" sz="2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techniques Can solve critical challenges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 </a:t>
            </a:r>
            <a:endParaRPr lang="en-US" sz="2000" spc="600" dirty="0">
              <a:solidFill>
                <a:schemeClr val="bg1"/>
              </a:solidFill>
              <a:latin typeface="TheSans UHH Bold Caps" panose="020B0702050302020203" pitchFamily="34" charset="0"/>
            </a:endParaRPr>
          </a:p>
        </p:txBody>
      </p:sp>
      <p:pic>
        <p:nvPicPr>
          <p:cNvPr id="16" name="Picture 2" descr="D:\Work\cloudUHH\Figures\LIGO\GWTC1-pos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0" y="1131590"/>
            <a:ext cx="1846620" cy="1052573"/>
          </a:xfrm>
          <a:prstGeom prst="rect">
            <a:avLst/>
          </a:prstGeom>
          <a:noFill/>
          <a:ln w="12700">
            <a:solidFill>
              <a:srgbClr val="E2001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7" y="3834490"/>
            <a:ext cx="1856673" cy="919213"/>
          </a:xfrm>
          <a:prstGeom prst="rect">
            <a:avLst/>
          </a:prstGeom>
          <a:noFill/>
          <a:ln w="9525">
            <a:solidFill>
              <a:srgbClr val="E2001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LISA ESA PM Pic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46" y="3723878"/>
            <a:ext cx="1891950" cy="106422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875" y="1131590"/>
            <a:ext cx="1800000" cy="112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4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b="18777"/>
          <a:stretch/>
        </p:blipFill>
        <p:spPr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1052006"/>
            <a:ext cx="9144000" cy="3817829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/>
          <p:cNvSpPr txBox="1"/>
          <p:nvPr/>
        </p:nvSpPr>
        <p:spPr>
          <a:xfrm>
            <a:off x="524224" y="2368500"/>
            <a:ext cx="8095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0" i="0" dirty="0" err="1" smtClean="0">
                <a:solidFill>
                  <a:schemeClr val="bg1"/>
                </a:solidFill>
                <a:latin typeface="TheSans UHH Bold Caps"/>
                <a:cs typeface="TheSans UHH Bold Caps"/>
              </a:rPr>
              <a:t>Thank</a:t>
            </a:r>
            <a:r>
              <a:rPr lang="de-DE" sz="5400" b="0" i="0" dirty="0" smtClean="0">
                <a:solidFill>
                  <a:schemeClr val="bg1"/>
                </a:solidFill>
                <a:latin typeface="TheSans UHH Bold Caps"/>
                <a:cs typeface="TheSans UHH Bold Caps"/>
              </a:rPr>
              <a:t> </a:t>
            </a:r>
            <a:r>
              <a:rPr lang="de-DE" sz="5400" b="0" i="0" dirty="0" err="1" smtClean="0">
                <a:solidFill>
                  <a:schemeClr val="bg1"/>
                </a:solidFill>
                <a:latin typeface="TheSans UHH Bold Caps"/>
                <a:cs typeface="TheSans UHH Bold Caps"/>
              </a:rPr>
              <a:t>you</a:t>
            </a:r>
            <a:endParaRPr lang="de-DE" sz="5400" b="0" i="0" dirty="0">
              <a:solidFill>
                <a:schemeClr val="bg1"/>
              </a:solidFill>
              <a:latin typeface="TheSans UHH Bold Caps"/>
              <a:cs typeface="TheSans UHH Bold Cap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11510"/>
            <a:ext cx="2113058" cy="34213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0" y="4859769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err="1">
                <a:latin typeface="TheSans UHH SemiLight Caps" panose="020B0402050302020203" pitchFamily="34" charset="0"/>
              </a:rPr>
              <a:t>Credit</a:t>
            </a:r>
            <a:r>
              <a:rPr lang="de-DE" sz="800" b="1" dirty="0" smtClean="0">
                <a:latin typeface="TheSans UHH SemiLight Caps" panose="020B0402050302020203" pitchFamily="34" charset="0"/>
              </a:rPr>
              <a:t>: </a:t>
            </a:r>
            <a:r>
              <a:rPr lang="en-US" sz="800" dirty="0">
                <a:latin typeface="TheSans UHH SemiLight Caps" panose="020B0402050302020203" pitchFamily="34" charset="0"/>
              </a:rPr>
              <a:t>The Milky Way Galaxy by Derek Rowley </a:t>
            </a:r>
          </a:p>
          <a:p>
            <a:endParaRPr lang="de-DE" sz="1000" dirty="0">
              <a:latin typeface="TheSans UHH SemiLight Caps" panose="020B04020503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88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028" name="Picture 4" descr="D:\Work\cloudUHH\Figures\Illustrations\eso1319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7" b="14664"/>
          <a:stretch/>
        </p:blipFill>
        <p:spPr bwMode="auto">
          <a:xfrm>
            <a:off x="0" y="1052006"/>
            <a:ext cx="9180512" cy="381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0" y="4859769"/>
            <a:ext cx="23762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err="1">
                <a:latin typeface="TheSans UHH SemiLight Caps" panose="020B0402050302020203" pitchFamily="34" charset="0"/>
              </a:rPr>
              <a:t>Credit</a:t>
            </a:r>
            <a:r>
              <a:rPr lang="de-DE" sz="800" b="1" dirty="0" smtClean="0">
                <a:latin typeface="TheSans UHH SemiLight Caps" panose="020B0402050302020203" pitchFamily="34" charset="0"/>
              </a:rPr>
              <a:t>: </a:t>
            </a:r>
            <a:r>
              <a:rPr lang="de-DE" sz="800" dirty="0" smtClean="0">
                <a:latin typeface="TheSans UHH SemiLight Caps" panose="020B0402050302020203" pitchFamily="34" charset="0"/>
              </a:rPr>
              <a:t>ESO/L</a:t>
            </a:r>
            <a:r>
              <a:rPr lang="de-DE" sz="800" dirty="0">
                <a:latin typeface="TheSans UHH SemiLight Caps" panose="020B0402050302020203" pitchFamily="34" charset="0"/>
              </a:rPr>
              <a:t>. </a:t>
            </a:r>
            <a:r>
              <a:rPr lang="de-DE" sz="800" dirty="0" err="1" smtClean="0">
                <a:latin typeface="TheSans UHH SemiLight Caps" panose="020B0402050302020203" pitchFamily="34" charset="0"/>
              </a:rPr>
              <a:t>Calçada</a:t>
            </a:r>
            <a:endParaRPr lang="de-DE" sz="800" dirty="0">
              <a:latin typeface="TheSans UHH SemiLight Caps" panose="020B0402050302020203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517686" y="1066884"/>
            <a:ext cx="3626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 err="1">
                <a:solidFill>
                  <a:srgbClr val="E2001A"/>
                </a:solidFill>
                <a:latin typeface="TheSans UHH Bold Caps"/>
                <a:cs typeface="TheSans UHH Bold Caps"/>
              </a:rPr>
              <a:t>gravitational</a:t>
            </a:r>
            <a:r>
              <a:rPr lang="de-DE" sz="2800" dirty="0">
                <a:solidFill>
                  <a:srgbClr val="E2001A"/>
                </a:solidFill>
                <a:latin typeface="TheSans UHH Bold Caps"/>
                <a:cs typeface="TheSans UHH Bold Caps"/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  <a:latin typeface="TheSans UHH Bold Caps"/>
                <a:cs typeface="TheSans UHH Bold Caps"/>
              </a:rPr>
              <a:t>waves</a:t>
            </a: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1029" name="Picture 5" descr="D:\Work\cloudUHH\Figures\Illustrations\1455038260_wav-hultay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31590"/>
            <a:ext cx="2371110" cy="13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380742" y="2456863"/>
            <a:ext cx="2930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 smtClean="0">
                <a:solidFill>
                  <a:schemeClr val="bg1"/>
                </a:solidFill>
                <a:latin typeface="TheSans UHH Bold Caps"/>
                <a:cs typeface="TheSans UHH Bold Caps"/>
              </a:rPr>
              <a:t>Hulse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  <a:cs typeface="TheSans UHH Bold Caps"/>
              </a:rPr>
              <a:t>-Taylor Binary-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Discovery 1974</a:t>
            </a:r>
          </a:p>
          <a:p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Orbital </a:t>
            </a:r>
            <a:r>
              <a:rPr lang="de-DE" sz="1200" dirty="0" err="1" smtClean="0">
                <a:solidFill>
                  <a:schemeClr val="bg1"/>
                </a:solidFill>
                <a:latin typeface="TheSans UHH Bold Caps"/>
              </a:rPr>
              <a:t>decay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latin typeface="TheSans UHH Bold Caps"/>
              </a:rPr>
              <a:t>fits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latin typeface="TheSans UHH Bold Caps"/>
              </a:rPr>
              <a:t>gravitational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latin typeface="TheSans UHH Bold Caps"/>
              </a:rPr>
              <a:t>waves</a:t>
            </a:r>
            <a:endParaRPr lang="de-DE" sz="1200" dirty="0" smtClean="0">
              <a:solidFill>
                <a:schemeClr val="bg1"/>
              </a:solidFill>
              <a:latin typeface="TheSans UHH Bold Caps"/>
            </a:endParaRPr>
          </a:p>
          <a:p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Nobel </a:t>
            </a:r>
            <a:r>
              <a:rPr lang="de-DE" sz="1200" dirty="0" err="1" smtClean="0">
                <a:solidFill>
                  <a:schemeClr val="bg1"/>
                </a:solidFill>
                <a:latin typeface="TheSans UHH Bold Caps"/>
              </a:rPr>
              <a:t>Prize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 1993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156176" y="1471061"/>
            <a:ext cx="2387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 smtClean="0">
                <a:solidFill>
                  <a:schemeClr val="bg1"/>
                </a:solidFill>
                <a:latin typeface="TheSans UHH Bold Caps"/>
                <a:cs typeface="TheSans UHH Bold Caps"/>
              </a:rPr>
              <a:t>Proposed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  <a:cs typeface="TheSans UHH Bold Caps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latin typeface="TheSans UHH Bold Caps"/>
                <a:cs typeface="TheSans UHH Bold Caps"/>
              </a:rPr>
              <a:t>by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  <a:cs typeface="TheSans UHH Bold Caps"/>
              </a:rPr>
              <a:t> H. Poincare in 1905</a:t>
            </a:r>
          </a:p>
          <a:p>
            <a:r>
              <a:rPr lang="de-DE" sz="1200" dirty="0" err="1" smtClean="0">
                <a:solidFill>
                  <a:schemeClr val="bg1"/>
                </a:solidFill>
                <a:latin typeface="TheSans UHH Bold Caps"/>
              </a:rPr>
              <a:t>Predicted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latin typeface="TheSans UHH Bold Caps"/>
              </a:rPr>
              <a:t>by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 A. Einstein in 1916</a:t>
            </a:r>
          </a:p>
          <a:p>
            <a:r>
              <a:rPr lang="de-DE" sz="1200" dirty="0">
                <a:solidFill>
                  <a:schemeClr val="bg1"/>
                </a:solidFill>
                <a:latin typeface="TheSans UHH Bold Caps"/>
              </a:rPr>
              <a:t>Non-</a:t>
            </a:r>
            <a:r>
              <a:rPr lang="de-DE" sz="1200" dirty="0" err="1">
                <a:solidFill>
                  <a:schemeClr val="bg1"/>
                </a:solidFill>
                <a:latin typeface="TheSans UHH Bold Caps"/>
              </a:rPr>
              <a:t>spherical</a:t>
            </a:r>
            <a:r>
              <a:rPr lang="de-DE" sz="1200" dirty="0">
                <a:solidFill>
                  <a:schemeClr val="bg1"/>
                </a:solidFill>
                <a:latin typeface="TheSans UHH Bold Caps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latin typeface="TheSans UHH Bold Caps"/>
              </a:rPr>
              <a:t>acceleration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1030" name="Picture 6" descr="D:\Work\cloudUHH\Figures\Illustrations\Nobel-barish-thorne-weis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81613"/>
            <a:ext cx="2762546" cy="155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eck 15"/>
          <p:cNvSpPr/>
          <p:nvPr/>
        </p:nvSpPr>
        <p:spPr>
          <a:xfrm>
            <a:off x="6228184" y="4047484"/>
            <a:ext cx="2879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First </a:t>
            </a:r>
            <a:r>
              <a:rPr lang="de-DE" sz="1200" dirty="0" err="1" smtClean="0">
                <a:solidFill>
                  <a:schemeClr val="bg1"/>
                </a:solidFill>
                <a:latin typeface="TheSans UHH Bold Caps"/>
              </a:rPr>
              <a:t>direct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latin typeface="TheSans UHH Bold Caps"/>
              </a:rPr>
              <a:t>detection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latin typeface="TheSans UHH Bold Caps"/>
              </a:rPr>
              <a:t>by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 LIGO in 2015</a:t>
            </a:r>
          </a:p>
          <a:p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Laser </a:t>
            </a:r>
            <a:r>
              <a:rPr lang="de-DE" sz="1200" dirty="0" err="1" smtClean="0">
                <a:solidFill>
                  <a:schemeClr val="bg1"/>
                </a:solidFill>
                <a:latin typeface="TheSans UHH Bold Caps"/>
              </a:rPr>
              <a:t>interferometry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latin typeface="TheSans UHH Bold Caps"/>
              </a:rPr>
              <a:t>measures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latin typeface="TheSans UHH Bold Caps"/>
              </a:rPr>
              <a:t>strain</a:t>
            </a:r>
            <a:endParaRPr lang="de-DE" sz="1200" dirty="0" smtClean="0">
              <a:solidFill>
                <a:schemeClr val="bg1"/>
              </a:solidFill>
              <a:latin typeface="TheSans UHH Bold Caps"/>
            </a:endParaRPr>
          </a:p>
          <a:p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Nobel </a:t>
            </a:r>
            <a:r>
              <a:rPr lang="de-DE" sz="1200" dirty="0" err="1" smtClean="0">
                <a:solidFill>
                  <a:schemeClr val="bg1"/>
                </a:solidFill>
                <a:latin typeface="TheSans UHH Bold Caps"/>
              </a:rPr>
              <a:t>Prize</a:t>
            </a:r>
            <a:r>
              <a:rPr lang="de-DE" sz="1200" dirty="0" smtClean="0">
                <a:solidFill>
                  <a:schemeClr val="bg1"/>
                </a:solidFill>
                <a:latin typeface="TheSans UHH Bold Caps"/>
              </a:rPr>
              <a:t> 2017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51519" y="3798797"/>
            <a:ext cx="35397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 err="1" smtClean="0">
                <a:solidFill>
                  <a:srgbClr val="E2001A"/>
                </a:solidFill>
                <a:latin typeface="TheSans UHH Bold Caps"/>
                <a:cs typeface="TheSans UHH Bold Caps"/>
              </a:rPr>
              <a:t>Gravitational</a:t>
            </a:r>
            <a:r>
              <a:rPr lang="de-DE" sz="2800" dirty="0" smtClean="0">
                <a:solidFill>
                  <a:schemeClr val="bg1"/>
                </a:solidFill>
                <a:latin typeface="TheSans UHH Bold Caps"/>
                <a:cs typeface="TheSans UHH Bold Caps"/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  <a:latin typeface="TheSans UHH Bold Caps"/>
                <a:cs typeface="TheSans UHH Bold Caps"/>
              </a:rPr>
              <a:t>wave</a:t>
            </a:r>
            <a:r>
              <a:rPr lang="de-DE" sz="2800" dirty="0" smtClean="0">
                <a:solidFill>
                  <a:schemeClr val="bg1"/>
                </a:solidFill>
                <a:latin typeface="TheSans UHH Bold Caps"/>
                <a:cs typeface="TheSans UHH Bold Caps"/>
              </a:rPr>
              <a:t> </a:t>
            </a:r>
          </a:p>
          <a:p>
            <a:r>
              <a:rPr lang="de-DE" sz="2800" dirty="0" err="1" smtClean="0">
                <a:solidFill>
                  <a:schemeClr val="bg1"/>
                </a:solidFill>
                <a:latin typeface="TheSans UHH Bold Caps"/>
                <a:cs typeface="TheSans UHH Bold Caps"/>
              </a:rPr>
              <a:t>astronomy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8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b="18777"/>
          <a:stretch/>
        </p:blipFill>
        <p:spPr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1052006"/>
            <a:ext cx="9144000" cy="381782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88" y="1134161"/>
            <a:ext cx="5867008" cy="3671888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4008140" y="1203598"/>
            <a:ext cx="3228156" cy="797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algn="r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TheSans UHH Bold Caps" panose="020B0702050302020203" pitchFamily="34" charset="0"/>
              </a:rPr>
              <a:t>The </a:t>
            </a:r>
            <a:r>
              <a:rPr lang="en-US" sz="2800" b="1" dirty="0" smtClean="0">
                <a:solidFill>
                  <a:srgbClr val="FF0000"/>
                </a:solidFill>
                <a:latin typeface="TheSans UHH Bold Caps" panose="020B0702050302020203" pitchFamily="34" charset="0"/>
              </a:rPr>
              <a:t>gravitational</a:t>
            </a:r>
            <a:r>
              <a:rPr lang="en-US" sz="2800" b="1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 </a:t>
            </a:r>
            <a:r>
              <a:rPr lang="en-US" sz="2800" b="1" spc="6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universe</a:t>
            </a:r>
            <a:endParaRPr lang="en-US" sz="2800" b="1" spc="600" dirty="0">
              <a:solidFill>
                <a:schemeClr val="bg1"/>
              </a:solidFill>
              <a:latin typeface="TheSans UHH Bold Caps" panose="020B0702050302020203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0" y="4859769"/>
            <a:ext cx="536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err="1">
                <a:latin typeface="TheSans UHH SemiLight Caps" panose="020B0402050302020203" pitchFamily="34" charset="0"/>
              </a:rPr>
              <a:t>Credit</a:t>
            </a:r>
            <a:r>
              <a:rPr lang="de-DE" sz="800" b="1" dirty="0" smtClean="0">
                <a:latin typeface="TheSans UHH SemiLight Caps" panose="020B0402050302020203" pitchFamily="34" charset="0"/>
              </a:rPr>
              <a:t>: </a:t>
            </a:r>
            <a:r>
              <a:rPr lang="en-GB" sz="800" dirty="0">
                <a:latin typeface="TheSans UHH SemiLight Caps" panose="020B0402050302020203" pitchFamily="34" charset="0"/>
              </a:rPr>
              <a:t>gwplotter.com, Moore, Christopher J., Robert H. Cole, and Christopher PL Berry. </a:t>
            </a:r>
            <a:endParaRPr lang="de-DE" sz="800" dirty="0">
              <a:latin typeface="TheSans UHH SemiLight Caps" panose="020B04020503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92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b="18777"/>
          <a:stretch/>
        </p:blipFill>
        <p:spPr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1052006"/>
            <a:ext cx="9144000" cy="381782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88" y="1134161"/>
            <a:ext cx="5867008" cy="3671888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0" y="1049832"/>
            <a:ext cx="5292080" cy="3817829"/>
          </a:xfrm>
          <a:prstGeom prst="rect">
            <a:avLst/>
          </a:prstGeom>
          <a:solidFill>
            <a:srgbClr val="0000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0" y="4859769"/>
            <a:ext cx="536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err="1">
                <a:latin typeface="TheSans UHH SemiLight Caps" panose="020B0402050302020203" pitchFamily="34" charset="0"/>
              </a:rPr>
              <a:t>Credit</a:t>
            </a:r>
            <a:r>
              <a:rPr lang="de-DE" sz="800" b="1" dirty="0" smtClean="0">
                <a:latin typeface="TheSans UHH SemiLight Caps" panose="020B0402050302020203" pitchFamily="34" charset="0"/>
              </a:rPr>
              <a:t>: </a:t>
            </a:r>
            <a:r>
              <a:rPr lang="en-GB" sz="800" dirty="0">
                <a:latin typeface="TheSans UHH SemiLight Caps" panose="020B0402050302020203" pitchFamily="34" charset="0"/>
              </a:rPr>
              <a:t>gwplotter.com, Moore, Christopher J., Robert H. Cole, and Christopher PL Berry. </a:t>
            </a:r>
            <a:endParaRPr lang="de-DE" sz="800" dirty="0">
              <a:latin typeface="TheSans UHH SemiLight Caps" panose="020B0402050302020203" pitchFamily="34" charset="0"/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" r="7072"/>
          <a:stretch/>
        </p:blipFill>
        <p:spPr bwMode="auto">
          <a:xfrm>
            <a:off x="2915816" y="1273111"/>
            <a:ext cx="2192885" cy="3207189"/>
          </a:xfrm>
          <a:prstGeom prst="rect">
            <a:avLst/>
          </a:prstGeom>
          <a:noFill/>
          <a:ln w="12700">
            <a:solidFill>
              <a:srgbClr val="E2001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841" y="1491630"/>
            <a:ext cx="1708012" cy="67775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579862"/>
            <a:ext cx="1546149" cy="114672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Textfeld 13"/>
          <p:cNvSpPr txBox="1"/>
          <p:nvPr/>
        </p:nvSpPr>
        <p:spPr>
          <a:xfrm>
            <a:off x="7596336" y="3167068"/>
            <a:ext cx="12634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KAGRA</a:t>
            </a:r>
            <a:endParaRPr lang="en-US" sz="3000" dirty="0">
              <a:solidFill>
                <a:schemeClr val="bg1"/>
              </a:solidFill>
              <a:latin typeface="TheSans UHH Bold Caps" panose="020B0702050302020203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729242" y="1039037"/>
            <a:ext cx="9012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LIGO</a:t>
            </a:r>
            <a:endParaRPr lang="en-US" sz="3000" dirty="0">
              <a:solidFill>
                <a:schemeClr val="bg1"/>
              </a:solidFill>
              <a:latin typeface="TheSans UHH Bold Caps" panose="020B0702050302020203" pitchFamily="34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417" y="2586344"/>
            <a:ext cx="1708012" cy="58072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Textfeld 16"/>
          <p:cNvSpPr txBox="1"/>
          <p:nvPr/>
        </p:nvSpPr>
        <p:spPr>
          <a:xfrm>
            <a:off x="7597797" y="2169384"/>
            <a:ext cx="11641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VIRGO</a:t>
            </a:r>
            <a:endParaRPr lang="en-US" sz="3000" dirty="0">
              <a:solidFill>
                <a:schemeClr val="bg1"/>
              </a:solidFill>
              <a:latin typeface="TheSans UHH Bold Caps" panose="020B0702050302020203" pitchFamily="34" charset="0"/>
            </a:endParaRPr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20424" y="1092753"/>
            <a:ext cx="3228156" cy="797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E2001A"/>
                </a:solidFill>
                <a:latin typeface="TheSans UHH Bold Caps" panose="020B0702050302020203" pitchFamily="34" charset="0"/>
              </a:rPr>
              <a:t>Ground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TheSans UHH Bold Caps" panose="020B0702050302020203" pitchFamily="34" charset="0"/>
              </a:rPr>
              <a:t>-based </a:t>
            </a:r>
            <a:r>
              <a:rPr lang="en-US" sz="2800" b="1" spc="600" dirty="0" smtClean="0">
                <a:solidFill>
                  <a:schemeClr val="bg1">
                    <a:lumMod val="95000"/>
                  </a:schemeClr>
                </a:solidFill>
                <a:latin typeface="TheSans UHH Bold Caps" panose="020B0702050302020203" pitchFamily="34" charset="0"/>
              </a:rPr>
              <a:t>Detectors</a:t>
            </a:r>
            <a:endParaRPr lang="en-US" sz="2800" b="1" spc="600" dirty="0">
              <a:solidFill>
                <a:schemeClr val="bg1">
                  <a:lumMod val="95000"/>
                </a:schemeClr>
              </a:solidFill>
              <a:latin typeface="TheSans UHH Bold Caps" panose="020B0702050302020203" pitchFamily="34" charset="0"/>
            </a:endParaRPr>
          </a:p>
        </p:txBody>
      </p:sp>
      <p:pic>
        <p:nvPicPr>
          <p:cNvPr id="2050" name="Picture 2" descr="D:\Work\cloudUHH\Figures\LIGO\GWTC1-post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46390"/>
            <a:ext cx="4896544" cy="2791029"/>
          </a:xfrm>
          <a:prstGeom prst="rect">
            <a:avLst/>
          </a:prstGeom>
          <a:noFill/>
          <a:ln w="12700">
            <a:solidFill>
              <a:srgbClr val="E2001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Gerade Verbindung mit Pfeil 19"/>
          <p:cNvCxnSpPr/>
          <p:nvPr/>
        </p:nvCxnSpPr>
        <p:spPr>
          <a:xfrm>
            <a:off x="5108701" y="2586344"/>
            <a:ext cx="543419" cy="489462"/>
          </a:xfrm>
          <a:prstGeom prst="straightConnector1">
            <a:avLst/>
          </a:prstGeom>
          <a:ln w="38100">
            <a:solidFill>
              <a:srgbClr val="E200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D:\Work\cloudUHH\Figures\LIGO\1200px-LIGO_schematic_(multilang).sv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0" y="2105872"/>
            <a:ext cx="4032448" cy="241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Work\cloudUHH\Figures\LIGO\EIhu-bkW4AA3WWT.jf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08253"/>
            <a:ext cx="5112568" cy="287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00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b="18777"/>
          <a:stretch/>
        </p:blipFill>
        <p:spPr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1052006"/>
            <a:ext cx="9144000" cy="381782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0" y="4859769"/>
            <a:ext cx="536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err="1">
                <a:latin typeface="TheSans UHH SemiLight Caps" panose="020B0402050302020203" pitchFamily="34" charset="0"/>
              </a:rPr>
              <a:t>Credit</a:t>
            </a:r>
            <a:r>
              <a:rPr lang="de-DE" sz="800" b="1" dirty="0" smtClean="0">
                <a:latin typeface="TheSans UHH SemiLight Caps" panose="020B0402050302020203" pitchFamily="34" charset="0"/>
              </a:rPr>
              <a:t>: </a:t>
            </a:r>
            <a:r>
              <a:rPr lang="en-GB" sz="800" dirty="0">
                <a:latin typeface="TheSans UHH SemiLight Caps" panose="020B0402050302020203" pitchFamily="34" charset="0"/>
              </a:rPr>
              <a:t>gwplotter.com, Moore, Christopher J., Robert H. Cole, and Christopher PL Berry. </a:t>
            </a:r>
            <a:endParaRPr lang="de-DE" sz="800" dirty="0">
              <a:latin typeface="TheSans UHH SemiLight Caps" panose="020B0402050302020203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88" y="1126055"/>
            <a:ext cx="5867186" cy="3672000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0" y="1049832"/>
            <a:ext cx="5292080" cy="3817829"/>
          </a:xfrm>
          <a:prstGeom prst="rect">
            <a:avLst/>
          </a:prstGeom>
          <a:solidFill>
            <a:srgbClr val="0000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20424" y="1092753"/>
            <a:ext cx="4479568" cy="797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E2001A"/>
                </a:solidFill>
                <a:latin typeface="TheSans UHH Bold Caps" panose="020B0702050302020203" pitchFamily="34" charset="0"/>
              </a:rPr>
              <a:t>Ground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TheSans UHH Bold Caps" panose="020B0702050302020203" pitchFamily="34" charset="0"/>
              </a:rPr>
              <a:t>-based </a:t>
            </a:r>
            <a:r>
              <a:rPr lang="en-US" sz="2800" b="1" spc="600" dirty="0" smtClean="0">
                <a:solidFill>
                  <a:schemeClr val="bg1">
                    <a:lumMod val="95000"/>
                  </a:schemeClr>
                </a:solidFill>
                <a:latin typeface="TheSans UHH Bold Caps" panose="020B0702050302020203" pitchFamily="34" charset="0"/>
              </a:rPr>
              <a:t>Detectors</a:t>
            </a:r>
            <a:endParaRPr lang="en-US" sz="2800" b="1" spc="600" dirty="0">
              <a:solidFill>
                <a:schemeClr val="bg1">
                  <a:lumMod val="95000"/>
                </a:schemeClr>
              </a:solidFill>
              <a:latin typeface="TheSans UHH Bold Caps" panose="020B0702050302020203" pitchFamily="34" charset="0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22" y="2981734"/>
            <a:ext cx="4320481" cy="151216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3" name="Textfeld 22"/>
          <p:cNvSpPr txBox="1"/>
          <p:nvPr/>
        </p:nvSpPr>
        <p:spPr>
          <a:xfrm>
            <a:off x="899592" y="2499742"/>
            <a:ext cx="3321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Einstein telescope</a:t>
            </a:r>
            <a:endParaRPr lang="en-US" sz="3000" dirty="0">
              <a:solidFill>
                <a:schemeClr val="bg1"/>
              </a:solidFill>
              <a:latin typeface="TheSans UHH Bold Caps" panose="020B0702050302020203" pitchFamily="34" charset="0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067694"/>
            <a:ext cx="1495927" cy="1584176"/>
          </a:xfrm>
          <a:prstGeom prst="rect">
            <a:avLst/>
          </a:prstGeom>
        </p:spPr>
      </p:pic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89" y="2083068"/>
            <a:ext cx="1898769" cy="2582019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7401827" y="1067450"/>
            <a:ext cx="15969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German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Instrument</a:t>
            </a:r>
            <a:br>
              <a:rPr lang="en-US" sz="2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consortium</a:t>
            </a:r>
            <a:endParaRPr lang="en-US" sz="2000" dirty="0">
              <a:solidFill>
                <a:schemeClr val="bg1"/>
              </a:solidFill>
              <a:latin typeface="TheSans UHH Bold Caps" panose="020B07020503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71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b="18777"/>
          <a:stretch/>
        </p:blipFill>
        <p:spPr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1052006"/>
            <a:ext cx="9144000" cy="381782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88" y="1134161"/>
            <a:ext cx="5867008" cy="3671888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0" y="1049832"/>
            <a:ext cx="3203848" cy="3817829"/>
          </a:xfrm>
          <a:prstGeom prst="rect">
            <a:avLst/>
          </a:prstGeom>
          <a:solidFill>
            <a:srgbClr val="0000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0" y="4859769"/>
            <a:ext cx="536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err="1">
                <a:latin typeface="TheSans UHH SemiLight Caps" panose="020B0402050302020203" pitchFamily="34" charset="0"/>
              </a:rPr>
              <a:t>Credit</a:t>
            </a:r>
            <a:r>
              <a:rPr lang="de-DE" sz="800" b="1" dirty="0" smtClean="0">
                <a:latin typeface="TheSans UHH SemiLight Caps" panose="020B0402050302020203" pitchFamily="34" charset="0"/>
              </a:rPr>
              <a:t>: </a:t>
            </a:r>
            <a:r>
              <a:rPr lang="en-GB" sz="800" dirty="0">
                <a:latin typeface="TheSans UHH SemiLight Caps" panose="020B0402050302020203" pitchFamily="34" charset="0"/>
              </a:rPr>
              <a:t>gwplotter.com, Moore, Christopher J., Robert H. Cole, and Christopher PL Berry. </a:t>
            </a:r>
            <a:endParaRPr lang="de-DE" sz="800" dirty="0">
              <a:latin typeface="TheSans UHH SemiLight Caps" panose="020B0402050302020203" pitchFamily="34" charset="0"/>
            </a:endParaRPr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20424" y="1092753"/>
            <a:ext cx="3228156" cy="797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E2001A"/>
                </a:solidFill>
                <a:latin typeface="TheSans UHH Bold Caps" panose="020B0702050302020203" pitchFamily="34" charset="0"/>
              </a:rPr>
              <a:t>SPACE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TheSans UHH Bold Caps" panose="020B0702050302020203" pitchFamily="34" charset="0"/>
              </a:rPr>
              <a:t>-based </a:t>
            </a:r>
            <a:r>
              <a:rPr lang="en-US" sz="2800" b="1" spc="600" dirty="0" smtClean="0">
                <a:solidFill>
                  <a:schemeClr val="bg1">
                    <a:lumMod val="95000"/>
                  </a:schemeClr>
                </a:solidFill>
                <a:latin typeface="TheSans UHH Bold Caps" panose="020B0702050302020203" pitchFamily="34" charset="0"/>
              </a:rPr>
              <a:t>Detectors</a:t>
            </a:r>
            <a:endParaRPr lang="en-US" sz="2800" b="1" spc="600" dirty="0">
              <a:solidFill>
                <a:schemeClr val="bg1">
                  <a:lumMod val="95000"/>
                </a:schemeClr>
              </a:solidFill>
              <a:latin typeface="TheSans UHH Bold Caps" panose="020B0702050302020203" pitchFamily="34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5364088" y="1061190"/>
            <a:ext cx="3779912" cy="3817829"/>
          </a:xfrm>
          <a:prstGeom prst="rect">
            <a:avLst/>
          </a:prstGeom>
          <a:solidFill>
            <a:srgbClr val="0000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6" y="2355726"/>
            <a:ext cx="2752272" cy="2331911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841749" y="4215417"/>
            <a:ext cx="8402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LISA</a:t>
            </a:r>
            <a:endParaRPr lang="en-US" sz="3000" dirty="0">
              <a:solidFill>
                <a:schemeClr val="bg1"/>
              </a:solidFill>
              <a:latin typeface="TheSans UHH Bold Caps" panose="020B0702050302020203" pitchFamily="34" charset="0"/>
            </a:endParaRPr>
          </a:p>
        </p:txBody>
      </p:sp>
      <p:grpSp>
        <p:nvGrpSpPr>
          <p:cNvPr id="23" name="Group 6"/>
          <p:cNvGrpSpPr>
            <a:grpSpLocks noChangeAspect="1"/>
          </p:cNvGrpSpPr>
          <p:nvPr/>
        </p:nvGrpSpPr>
        <p:grpSpPr>
          <a:xfrm>
            <a:off x="7367495" y="1347614"/>
            <a:ext cx="1720071" cy="1385224"/>
            <a:chOff x="762000" y="4330700"/>
            <a:chExt cx="3233738" cy="2604227"/>
          </a:xfrm>
        </p:grpSpPr>
        <p:pic>
          <p:nvPicPr>
            <p:cNvPr id="24" name="Picture 2" descr="C:\Users\olgerb\Downloads\Whitepaper2013_figures(1)\emri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1" b="9441"/>
            <a:stretch/>
          </p:blipFill>
          <p:spPr bwMode="auto">
            <a:xfrm>
              <a:off x="762000" y="4330700"/>
              <a:ext cx="3233738" cy="19676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 descr="C:\Users\olgerb\Downloads\Whitepaper2013_figures(1)\emri-shape-0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6298339"/>
              <a:ext cx="3233738" cy="6365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5"/>
          <p:cNvGrpSpPr>
            <a:grpSpLocks noChangeAspect="1"/>
          </p:cNvGrpSpPr>
          <p:nvPr/>
        </p:nvGrpSpPr>
        <p:grpSpPr>
          <a:xfrm>
            <a:off x="5516227" y="3075806"/>
            <a:ext cx="1720069" cy="1385224"/>
            <a:chOff x="762000" y="1507591"/>
            <a:chExt cx="3233738" cy="2604228"/>
          </a:xfrm>
        </p:grpSpPr>
        <p:pic>
          <p:nvPicPr>
            <p:cNvPr id="27" name="Picture 4" descr="C:\Users\olgerb\Downloads\Whitepaper2013_figures(1)\binarys-shape-0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3475231"/>
              <a:ext cx="3233738" cy="6365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5" descr="C:\Users\olgerb\Downloads\Whitepaper2013_figures(1)\wd_03_300dpi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0"/>
            <a:stretch/>
          </p:blipFill>
          <p:spPr bwMode="auto">
            <a:xfrm>
              <a:off x="762000" y="1507591"/>
              <a:ext cx="3233738" cy="19676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7"/>
          <p:cNvGrpSpPr>
            <a:grpSpLocks noChangeAspect="1"/>
          </p:cNvGrpSpPr>
          <p:nvPr/>
        </p:nvGrpSpPr>
        <p:grpSpPr>
          <a:xfrm>
            <a:off x="5503412" y="1347614"/>
            <a:ext cx="1720069" cy="1385224"/>
            <a:chOff x="5267325" y="1507591"/>
            <a:chExt cx="3233738" cy="2604228"/>
          </a:xfrm>
        </p:grpSpPr>
        <p:pic>
          <p:nvPicPr>
            <p:cNvPr id="30" name="Picture 6" descr="C:\Users\olgerb\Downloads\Whitepaper2013_figures(1)\mbhm-shape-0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7325" y="3475231"/>
              <a:ext cx="3233738" cy="6365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7" descr="C:\Users\olgerb\Downloads\Whitepaper2013_figures(1)\NGC6240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70" b="11100"/>
            <a:stretch/>
          </p:blipFill>
          <p:spPr bwMode="auto">
            <a:xfrm>
              <a:off x="5267325" y="1507591"/>
              <a:ext cx="3233738" cy="19676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8"/>
          <p:cNvGrpSpPr>
            <a:grpSpLocks noChangeAspect="1"/>
          </p:cNvGrpSpPr>
          <p:nvPr/>
        </p:nvGrpSpPr>
        <p:grpSpPr>
          <a:xfrm>
            <a:off x="7367495" y="3075806"/>
            <a:ext cx="1720069" cy="1385224"/>
            <a:chOff x="5267325" y="4330699"/>
            <a:chExt cx="3233738" cy="2604228"/>
          </a:xfrm>
        </p:grpSpPr>
        <p:pic>
          <p:nvPicPr>
            <p:cNvPr id="33" name="Picture 8" descr="C:\Users\olgerb\Downloads\Whitepaper2013_figures(1)\bigbang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57"/>
            <a:stretch/>
          </p:blipFill>
          <p:spPr bwMode="auto">
            <a:xfrm>
              <a:off x="5267325" y="4330699"/>
              <a:ext cx="3233738" cy="19676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9" descr="C:\Users\olgerb\Downloads\Whitepaper2013_figures(1)\bb-shape-01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7325" y="6298339"/>
              <a:ext cx="3233738" cy="6365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804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b="18777"/>
          <a:stretch/>
        </p:blipFill>
        <p:spPr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1052006"/>
            <a:ext cx="9144000" cy="381782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0" y="4859769"/>
            <a:ext cx="536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err="1">
                <a:latin typeface="TheSans UHH SemiLight Caps" panose="020B0402050302020203" pitchFamily="34" charset="0"/>
              </a:rPr>
              <a:t>Credit</a:t>
            </a:r>
            <a:r>
              <a:rPr lang="de-DE" sz="800" b="1" dirty="0" smtClean="0">
                <a:latin typeface="TheSans UHH SemiLight Caps" panose="020B0402050302020203" pitchFamily="34" charset="0"/>
              </a:rPr>
              <a:t>: </a:t>
            </a:r>
            <a:r>
              <a:rPr lang="en-GB" sz="800" dirty="0">
                <a:latin typeface="TheSans UHH SemiLight Caps" panose="020B0402050302020203" pitchFamily="34" charset="0"/>
              </a:rPr>
              <a:t>gwplotter.com, Moore, Christopher J., Robert H. Cole, and Christopher PL Berry. </a:t>
            </a:r>
            <a:endParaRPr lang="de-DE" sz="800" dirty="0">
              <a:latin typeface="TheSans UHH SemiLight Caps" panose="020B0402050302020203" pitchFamily="34" charset="0"/>
            </a:endParaRP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88" y="1126055"/>
            <a:ext cx="5867186" cy="3672000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0" y="1049832"/>
            <a:ext cx="3203848" cy="3817829"/>
          </a:xfrm>
          <a:prstGeom prst="rect">
            <a:avLst/>
          </a:prstGeom>
          <a:solidFill>
            <a:srgbClr val="0000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20424" y="1092753"/>
            <a:ext cx="3228156" cy="797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E2001A"/>
                </a:solidFill>
                <a:latin typeface="TheSans UHH Bold Caps" panose="020B0702050302020203" pitchFamily="34" charset="0"/>
              </a:rPr>
              <a:t>SPACE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TheSans UHH Bold Caps" panose="020B0702050302020203" pitchFamily="34" charset="0"/>
              </a:rPr>
              <a:t>-based </a:t>
            </a:r>
            <a:r>
              <a:rPr lang="en-US" sz="2800" b="1" spc="600" dirty="0" smtClean="0">
                <a:solidFill>
                  <a:schemeClr val="bg1">
                    <a:lumMod val="95000"/>
                  </a:schemeClr>
                </a:solidFill>
                <a:latin typeface="TheSans UHH Bold Caps" panose="020B0702050302020203" pitchFamily="34" charset="0"/>
              </a:rPr>
              <a:t>Detectors</a:t>
            </a:r>
            <a:endParaRPr lang="en-US" sz="2800" b="1" spc="600" dirty="0">
              <a:solidFill>
                <a:schemeClr val="bg1">
                  <a:lumMod val="95000"/>
                </a:schemeClr>
              </a:solidFill>
              <a:latin typeface="TheSans UHH Bold Caps" panose="020B0702050302020203" pitchFamily="34" charset="0"/>
            </a:endParaRPr>
          </a:p>
        </p:txBody>
      </p:sp>
      <p:grpSp>
        <p:nvGrpSpPr>
          <p:cNvPr id="36" name="Gruppieren 35"/>
          <p:cNvGrpSpPr/>
          <p:nvPr/>
        </p:nvGrpSpPr>
        <p:grpSpPr>
          <a:xfrm>
            <a:off x="355154" y="2355726"/>
            <a:ext cx="2283684" cy="2050545"/>
            <a:chOff x="971600" y="809237"/>
            <a:chExt cx="2283684" cy="2050545"/>
          </a:xfrm>
        </p:grpSpPr>
        <p:sp>
          <p:nvSpPr>
            <p:cNvPr id="37" name="Abgerundetes Rechteck 36"/>
            <p:cNvSpPr/>
            <p:nvPr/>
          </p:nvSpPr>
          <p:spPr>
            <a:xfrm>
              <a:off x="971600" y="809237"/>
              <a:ext cx="2283684" cy="2050545"/>
            </a:xfrm>
            <a:prstGeom prst="roundRect">
              <a:avLst>
                <a:gd name="adj" fmla="val 5966"/>
              </a:avLst>
            </a:prstGeom>
            <a:solidFill>
              <a:schemeClr val="bg1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fik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948" y="910309"/>
              <a:ext cx="2032167" cy="1834389"/>
            </a:xfrm>
            <a:prstGeom prst="rect">
              <a:avLst/>
            </a:prstGeom>
          </p:spPr>
        </p:pic>
      </p:grpSp>
      <p:cxnSp>
        <p:nvCxnSpPr>
          <p:cNvPr id="39" name="Gerade Verbindung mit Pfeil 38"/>
          <p:cNvCxnSpPr/>
          <p:nvPr/>
        </p:nvCxnSpPr>
        <p:spPr>
          <a:xfrm>
            <a:off x="2555776" y="3219822"/>
            <a:ext cx="2376264" cy="576064"/>
          </a:xfrm>
          <a:prstGeom prst="straightConnector1">
            <a:avLst/>
          </a:prstGeom>
          <a:ln w="38100">
            <a:solidFill>
              <a:srgbClr val="E200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8"/>
          <p:cNvGrpSpPr>
            <a:grpSpLocks noChangeAspect="1"/>
          </p:cNvGrpSpPr>
          <p:nvPr/>
        </p:nvGrpSpPr>
        <p:grpSpPr>
          <a:xfrm>
            <a:off x="7367495" y="3075806"/>
            <a:ext cx="1720069" cy="1385224"/>
            <a:chOff x="5267325" y="4330699"/>
            <a:chExt cx="3233738" cy="2604228"/>
          </a:xfrm>
        </p:grpSpPr>
        <p:pic>
          <p:nvPicPr>
            <p:cNvPr id="41" name="Picture 8" descr="C:\Users\olgerb\Downloads\Whitepaper2013_figures(1)\bigbang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57"/>
            <a:stretch/>
          </p:blipFill>
          <p:spPr bwMode="auto">
            <a:xfrm>
              <a:off x="5267325" y="4330699"/>
              <a:ext cx="3233738" cy="19676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9" descr="C:\Users\olgerb\Downloads\Whitepaper2013_figures(1)\bb-shape-0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7325" y="6298339"/>
              <a:ext cx="3233738" cy="6365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Textfeld 42"/>
          <p:cNvSpPr txBox="1"/>
          <p:nvPr/>
        </p:nvSpPr>
        <p:spPr>
          <a:xfrm>
            <a:off x="786502" y="4315837"/>
            <a:ext cx="13372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DECIGO</a:t>
            </a:r>
            <a:endParaRPr lang="en-US" sz="3000" dirty="0">
              <a:solidFill>
                <a:schemeClr val="bg1"/>
              </a:solidFill>
              <a:latin typeface="TheSans UHH Bold Caps" panose="020B07020503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6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b="18777"/>
          <a:stretch/>
        </p:blipFill>
        <p:spPr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1052006"/>
            <a:ext cx="9144000" cy="381782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0" y="4859769"/>
            <a:ext cx="536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err="1">
                <a:latin typeface="TheSans UHH SemiLight Caps" panose="020B0402050302020203" pitchFamily="34" charset="0"/>
              </a:rPr>
              <a:t>Credit</a:t>
            </a:r>
            <a:r>
              <a:rPr lang="de-DE" sz="800" b="1" dirty="0" smtClean="0">
                <a:latin typeface="TheSans UHH SemiLight Caps" panose="020B0402050302020203" pitchFamily="34" charset="0"/>
              </a:rPr>
              <a:t>: </a:t>
            </a:r>
            <a:r>
              <a:rPr lang="en-GB" sz="800" dirty="0">
                <a:latin typeface="TheSans UHH SemiLight Caps" panose="020B0402050302020203" pitchFamily="34" charset="0"/>
              </a:rPr>
              <a:t>gwplotter.com, Moore, Christopher J., Robert H. Cole, and Christopher PL Berry. </a:t>
            </a:r>
            <a:endParaRPr lang="de-DE" sz="800" dirty="0">
              <a:latin typeface="TheSans UHH SemiLight Caps" panose="020B0402050302020203" pitchFamily="34" charset="0"/>
            </a:endParaRP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88" y="1126055"/>
            <a:ext cx="5867186" cy="3672000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0" y="1049832"/>
            <a:ext cx="3203848" cy="3817829"/>
          </a:xfrm>
          <a:prstGeom prst="rect">
            <a:avLst/>
          </a:prstGeom>
          <a:solidFill>
            <a:srgbClr val="0000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20424" y="1092753"/>
            <a:ext cx="3228156" cy="797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E2001A"/>
                </a:solidFill>
                <a:latin typeface="TheSans UHH Bold Caps" panose="020B0702050302020203" pitchFamily="34" charset="0"/>
              </a:rPr>
              <a:t>Instrument</a:t>
            </a:r>
            <a:r>
              <a:rPr lang="en-US" sz="2800" b="1" dirty="0" smtClean="0">
                <a:solidFill>
                  <a:schemeClr val="bg1"/>
                </a:solidFill>
                <a:latin typeface="TheSans UHH Bold Caps" panose="020B0702050302020203" pitchFamily="34" charset="0"/>
              </a:rPr>
              <a:t> science</a:t>
            </a:r>
            <a:endParaRPr lang="en-US" sz="2800" b="1" spc="600" dirty="0">
              <a:solidFill>
                <a:schemeClr val="bg1"/>
              </a:solidFill>
              <a:latin typeface="TheSans UHH Bold Caps" panose="020B0702050302020203" pitchFamily="34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36" y="1491630"/>
            <a:ext cx="1224136" cy="1224136"/>
          </a:xfrm>
          <a:prstGeom prst="rect">
            <a:avLst/>
          </a:prstGeom>
        </p:spPr>
      </p:pic>
      <p:sp>
        <p:nvSpPr>
          <p:cNvPr id="17" name="Titel 1"/>
          <p:cNvSpPr txBox="1">
            <a:spLocks/>
          </p:cNvSpPr>
          <p:nvPr/>
        </p:nvSpPr>
        <p:spPr>
          <a:xfrm>
            <a:off x="20424" y="2067693"/>
            <a:ext cx="3228156" cy="25202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latin typeface="Futura Bk BT" panose="020B0502020204020303" pitchFamily="34" charset="0"/>
                <a:ea typeface="Futura Bk BT" panose="020B0502020204020303" pitchFamily="34" charset="0"/>
                <a:cs typeface="Futura Bk BT" panose="020B0502020204020303" pitchFamily="34" charset="0"/>
              </a:defRPr>
            </a:lvl1pPr>
          </a:lstStyle>
          <a:p>
            <a:pPr algn="l"/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Primary objectives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Lower noise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Larger bandwidth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Higher duty cycle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Understand the noise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TheSans UHH" panose="020B0502050302020203" pitchFamily="34" charset="0"/>
            </a:endParaRPr>
          </a:p>
          <a:p>
            <a:pPr algn="l"/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Secondary objectives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Fundamental metrology research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heSans UHH" panose="020B0502050302020203" pitchFamily="34" charset="0"/>
              </a:rPr>
              <a:t>Technology development for other applications &amp; research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chemeClr val="bg1"/>
              </a:solidFill>
              <a:latin typeface="TheSans UHH" panose="020B0502050302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rgbClr val="E2001A"/>
              </a:solidFill>
              <a:latin typeface="TheSans UHH" panose="020B0502050302020203" pitchFamily="34" charset="0"/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  <a:latin typeface="TheSans UHH" panose="020B0502050302020203" pitchFamily="34" charset="0"/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  <a:latin typeface="TheSans UHH" panose="020B05020503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0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23882"/>
  <p:tag name="ORIGINALWIDTH" val="178,4777"/>
  <p:tag name="LATEXADDIN" val="\documentclass{article}&#10;\usepackage{amsmath}&#10;\usepackage{xcolor}&#10;\pagestyle{empty}&#10;\begin{document}&#10;&#10;\color{white}&#10;$&#10;\Delta L$&#10;&#10;\end{document}"/>
  <p:tag name="IGUANATEXSIZE" val="30"/>
  <p:tag name="IGUANATEXCURSOR" val="125"/>
  <p:tag name="TRANSPARENCY" val="Wahr"/>
  <p:tag name="FILENAME" val=""/>
  <p:tag name="LATEXENGINEID" val="0"/>
  <p:tag name="TEMPFOLDER" val="D:\temp\"/>
  <p:tag name="LATEXFORMHEIGHT" val="312"/>
  <p:tag name="LATEXFORMWIDTH" val="384"/>
  <p:tag name="LATEXFORMWRAP" val="Wahr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4844"/>
  <p:tag name="ORIGINALWIDTH" val="887,889"/>
  <p:tag name="LATEXADDIN" val="\documentclass{article}&#10;\usepackage{amsmath}&#10;\usepackage{color} &#10;\pagestyle{empty}&#10;\begin{document}&#10;%\color{white} &#10;$ \delta \widetilde L \approx 3 \cdot 10^{-13}\,\textrm{m}$&#10;&#10;&#10;\end{document}"/>
  <p:tag name="IGUANATEXSIZE" val="25"/>
  <p:tag name="IGUANATEXCURSOR" val="101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75,74055"/>
  <p:tag name="LATEXADDIN" val="\documentclass{article}&#10;\usepackage{amsmath}&#10;\usepackage{xcolor}&#10;\pagestyle{empty}&#10;\begin{document}&#10;&#10;\color{white}&#10;$ L$&#10;&#10;\end{document}"/>
  <p:tag name="IGUANATEXSIZE" val="30"/>
  <p:tag name="IGUANATEXCURSOR" val="116"/>
  <p:tag name="TRANSPARENCY" val="Wahr"/>
  <p:tag name="FILENAME" val=""/>
  <p:tag name="LATEXENGINEID" val="0"/>
  <p:tag name="TEMPFOLDER" val="D:\temp\"/>
  <p:tag name="LATEXFORMHEIGHT" val="312"/>
  <p:tag name="LATEXFORMWIDTH" val="384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,2306"/>
  <p:tag name="ORIGINALWIDTH" val="1142,107"/>
  <p:tag name="LATEXADDIN" val="\documentclass{article}&#10;\usepackage{amsmath}&#10;\usepackage{xcolor}&#10;\pagestyle{empty}&#10;\begin{document}&#10;&#10;\color{white}&#10;$ h = \frac{\Delta L}{L} \propto \frac{1}{r} m^{5/3} f^{2/3}$&#10;&#10;\end{document}"/>
  <p:tag name="IGUANATEXSIZE" val="30"/>
  <p:tag name="IGUANATEXCURSOR" val="176"/>
  <p:tag name="TRANSPARENCY" val="Wahr"/>
  <p:tag name="FILENAME" val=""/>
  <p:tag name="LATEXENGINEID" val="0"/>
  <p:tag name="TEMPFOLDER" val="D:\temp\"/>
  <p:tag name="LATEXFORMHEIGHT" val="312"/>
  <p:tag name="LATEXFORMWIDTH" val="384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,4807"/>
  <p:tag name="ORIGINALWIDTH" val="396,7004"/>
  <p:tag name="LATEXADDIN" val="\documentclass{article}&#10;\usepackage{amsmath}&#10;\usepackage{xcolor}&#10;\pagestyle{empty}&#10;\begin{document}&#10;&#10;\color{white}&#10;$ h = \frac{\Delta L}{L}$&#10;&#10;\end{document}"/>
  <p:tag name="IGUANATEXSIZE" val="30"/>
  <p:tag name="IGUANATEXCURSOR" val="139"/>
  <p:tag name="TRANSPARENCY" val="Wahr"/>
  <p:tag name="FILENAME" val=""/>
  <p:tag name="LATEXENGINEID" val="0"/>
  <p:tag name="TEMPFOLDER" val="D:\temp\"/>
  <p:tag name="LATEXFORMHEIGHT" val="312"/>
  <p:tag name="LATEXFORMWIDTH" val="384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,7334"/>
  <p:tag name="ORIGINALWIDTH" val="757,4053"/>
  <p:tag name="LATEXADDIN" val="\documentclass{article}&#10;\usepackage{amsmath}&#10;\usepackage{color} &#10;\pagestyle{empty}&#10;\begin{document}&#10;\color{white} &#10;$\Delta v_{\textrm{max}} \approx 15\, \frac{\textrm{m}}{\textrm{s}}$&#10;&#10;&#10;\end{document}"/>
  <p:tag name="IGUANATEXSIZE" val="25"/>
  <p:tag name="IGUANATEXCURSOR" val="147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7357"/>
  <p:tag name="ORIGINALWIDTH" val="809,1488"/>
  <p:tag name="LATEXADDIN" val="\documentclass{article}&#10;\usepackage{amsmath}&#10;\usepackage{color} &#10;\pagestyle{empty}&#10;\begin{document}&#10;\color{white} &#10;$\Delta f_{\textrm{D}} \approx 15\,\textrm{MHz}$&#10;&#10;&#10;\end{document}"/>
  <p:tag name="IGUANATEXSIZE" val="25"/>
  <p:tag name="IGUANATEXCURSOR" val="135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,4837"/>
  <p:tag name="ORIGINALWIDTH" val="953,8808"/>
  <p:tag name="LATEXADDIN" val="\documentclass{article}&#10;\usepackage{amsmath}&#10;\usepackage{color} &#10;\pagestyle{empty}&#10;\begin{document}&#10;\color{white} &#10;$\Delta \varphi &lt; 6 \cdot 10^{-6}\,\textrm{rad}$&#10;&#10;&#10;\end{document}"/>
  <p:tag name="IGUANATEXSIZE" val="25"/>
  <p:tag name="IGUANATEXCURSOR" val="161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,4867"/>
  <p:tag name="ORIGINALWIDTH" val="993,6257"/>
  <p:tag name="LATEXADDIN" val="\documentclass{article}&#10;\usepackage{amsmath}&#10;\usepackage{color} &#10;\pagestyle{empty}&#10;\begin{document}&#10;\color{white} &#10;$\Delta L = 10 \cdot 10^{-12}\,\textrm{m}$&#10;&#10;&#10;\end{document}"/>
  <p:tag name="IGUANATEXSIZE" val="25"/>
  <p:tag name="IGUANATEXCURSOR" val="123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,4867"/>
  <p:tag name="ORIGINALWIDTH" val="797,9002"/>
  <p:tag name="LATEXADDIN" val="\documentclass{article}&#10;\usepackage{amsmath}&#10;\usepackage{color} &#10;\pagestyle{empty}&#10;\begin{document}&#10;\color{white} &#10;$L = 2.5 \cdot 10^9 \,\textrm{m}$&#10;&#10;&#10;\end{document}"/>
  <p:tag name="IGUANATEXSIZE" val="25"/>
  <p:tag name="IGUANATEXCURSOR" val="134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heme/theme1.xml><?xml version="1.0" encoding="utf-8"?>
<a:theme xmlns:a="http://schemas.openxmlformats.org/drawingml/2006/main" name="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604</Words>
  <Application>Microsoft Office PowerPoint</Application>
  <PresentationFormat>On-screen Show (16:9)</PresentationFormat>
  <Paragraphs>128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Marte</dc:creator>
  <cp:lastModifiedBy>theosec</cp:lastModifiedBy>
  <cp:revision>89</cp:revision>
  <dcterms:created xsi:type="dcterms:W3CDTF">2017-11-14T09:58:03Z</dcterms:created>
  <dcterms:modified xsi:type="dcterms:W3CDTF">2019-11-27T09:55:00Z</dcterms:modified>
</cp:coreProperties>
</file>