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notesSlides/notesSlide37.xml" ContentType="application/vnd.openxmlformats-officedocument.presentationml.notesSlide+xml"/>
  <Override PartName="/ppt/tags/tag3.xml" ContentType="application/vnd.openxmlformats-officedocument.presentationml.tags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42" r:id="rId2"/>
  </p:sldMasterIdLst>
  <p:notesMasterIdLst>
    <p:notesMasterId r:id="rId76"/>
  </p:notesMasterIdLst>
  <p:handoutMasterIdLst>
    <p:handoutMasterId r:id="rId77"/>
  </p:handoutMasterIdLst>
  <p:sldIdLst>
    <p:sldId id="379" r:id="rId3"/>
    <p:sldId id="368" r:id="rId4"/>
    <p:sldId id="559" r:id="rId5"/>
    <p:sldId id="568" r:id="rId6"/>
    <p:sldId id="557" r:id="rId7"/>
    <p:sldId id="681" r:id="rId8"/>
    <p:sldId id="676" r:id="rId9"/>
    <p:sldId id="558" r:id="rId10"/>
    <p:sldId id="609" r:id="rId11"/>
    <p:sldId id="408" r:id="rId12"/>
    <p:sldId id="610" r:id="rId13"/>
    <p:sldId id="611" r:id="rId14"/>
    <p:sldId id="612" r:id="rId15"/>
    <p:sldId id="613" r:id="rId16"/>
    <p:sldId id="614" r:id="rId17"/>
    <p:sldId id="615" r:id="rId18"/>
    <p:sldId id="616" r:id="rId19"/>
    <p:sldId id="617" r:id="rId20"/>
    <p:sldId id="618" r:id="rId21"/>
    <p:sldId id="619" r:id="rId22"/>
    <p:sldId id="620" r:id="rId23"/>
    <p:sldId id="621" r:id="rId24"/>
    <p:sldId id="622" r:id="rId25"/>
    <p:sldId id="623" r:id="rId26"/>
    <p:sldId id="624" r:id="rId27"/>
    <p:sldId id="625" r:id="rId28"/>
    <p:sldId id="627" r:id="rId29"/>
    <p:sldId id="554" r:id="rId30"/>
    <p:sldId id="682" r:id="rId31"/>
    <p:sldId id="672" r:id="rId32"/>
    <p:sldId id="545" r:id="rId33"/>
    <p:sldId id="546" r:id="rId34"/>
    <p:sldId id="572" r:id="rId35"/>
    <p:sldId id="675" r:id="rId36"/>
    <p:sldId id="571" r:id="rId37"/>
    <p:sldId id="673" r:id="rId38"/>
    <p:sldId id="674" r:id="rId39"/>
    <p:sldId id="689" r:id="rId40"/>
    <p:sldId id="686" r:id="rId41"/>
    <p:sldId id="574" r:id="rId42"/>
    <p:sldId id="578" r:id="rId43"/>
    <p:sldId id="577" r:id="rId44"/>
    <p:sldId id="651" r:id="rId45"/>
    <p:sldId id="576" r:id="rId46"/>
    <p:sldId id="668" r:id="rId47"/>
    <p:sldId id="589" r:id="rId48"/>
    <p:sldId id="679" r:id="rId49"/>
    <p:sldId id="590" r:id="rId50"/>
    <p:sldId id="595" r:id="rId51"/>
    <p:sldId id="594" r:id="rId52"/>
    <p:sldId id="599" r:id="rId53"/>
    <p:sldId id="601" r:id="rId54"/>
    <p:sldId id="607" r:id="rId55"/>
    <p:sldId id="677" r:id="rId56"/>
    <p:sldId id="652" r:id="rId57"/>
    <p:sldId id="654" r:id="rId58"/>
    <p:sldId id="666" r:id="rId59"/>
    <p:sldId id="678" r:id="rId60"/>
    <p:sldId id="656" r:id="rId61"/>
    <p:sldId id="657" r:id="rId62"/>
    <p:sldId id="659" r:id="rId63"/>
    <p:sldId id="660" r:id="rId64"/>
    <p:sldId id="661" r:id="rId65"/>
    <p:sldId id="662" r:id="rId66"/>
    <p:sldId id="663" r:id="rId67"/>
    <p:sldId id="680" r:id="rId68"/>
    <p:sldId id="562" r:id="rId69"/>
    <p:sldId id="563" r:id="rId70"/>
    <p:sldId id="564" r:id="rId71"/>
    <p:sldId id="669" r:id="rId72"/>
    <p:sldId id="565" r:id="rId73"/>
    <p:sldId id="567" r:id="rId74"/>
    <p:sldId id="667" r:id="rId75"/>
  </p:sldIdLst>
  <p:sldSz cx="9144000" cy="6858000" type="screen4x3"/>
  <p:notesSz cx="6805613" cy="9939338"/>
  <p:custShowLst>
    <p:custShow name="DPG" id="0">
      <p:sldLst/>
    </p:custShow>
    <p:custShow name="DPG-kurz" id="1">
      <p:sldLst/>
    </p:custShow>
  </p:custShow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33CC"/>
    <a:srgbClr val="0000FF"/>
    <a:srgbClr val="FF3300"/>
    <a:srgbClr val="FFFF00"/>
    <a:srgbClr val="D60093"/>
    <a:srgbClr val="00CC66"/>
    <a:srgbClr val="0080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455" autoAdjust="0"/>
    <p:restoredTop sz="99279" autoAdjust="0"/>
  </p:normalViewPr>
  <p:slideViewPr>
    <p:cSldViewPr>
      <p:cViewPr varScale="1">
        <p:scale>
          <a:sx n="68" d="100"/>
          <a:sy n="68" d="100"/>
        </p:scale>
        <p:origin x="-94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63.wmf"/><Relationship Id="rId1" Type="http://schemas.openxmlformats.org/officeDocument/2006/relationships/image" Target="../media/image1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625" y="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4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625" y="94424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750217FB-4154-477E-836D-3DE2B33E700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625" y="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728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21225"/>
            <a:ext cx="4992687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Klicken Sie, um die Formate des Vorlagentextes zu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625" y="94424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679B07A0-167E-4EBC-A6A7-E0BF3F68B7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14412F-204D-4E4C-B5C7-55350FECAA22}" type="slidenum">
              <a:rPr lang="en-GB" smtClean="0"/>
              <a:pPr/>
              <a:t>1</a:t>
            </a:fld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8E8E1-0516-4ADC-A23A-44B95103DBDD}" type="slidenum">
              <a:rPr lang="en-GB" smtClean="0"/>
              <a:pPr/>
              <a:t>10</a:t>
            </a:fld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D4DC2E-2889-4789-8FBA-7CF33FC3F06E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284163"/>
            <a:ext cx="0" cy="0"/>
          </a:xfrm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4054475"/>
            <a:ext cx="5343525" cy="184150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5A63A7-9196-49FE-932B-4022710FB9CE}" type="slidenum">
              <a:rPr lang="en-GB" smtClean="0"/>
              <a:pPr/>
              <a:t>12</a:t>
            </a:fld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91DCE6-D610-4B0B-8AF5-B1AE9DAD24C0}" type="slidenum">
              <a:rPr lang="en-GB" smtClean="0"/>
              <a:pPr/>
              <a:t>13</a:t>
            </a:fld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80B0F-E778-48B6-84C7-0EE5F2AB2952}" type="slidenum">
              <a:rPr lang="en-GB" smtClean="0"/>
              <a:pPr/>
              <a:t>14</a:t>
            </a:fld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6721AB-DDC4-4EAE-A2C3-0F3D86DD702F}" type="slidenum">
              <a:rPr lang="en-GB" smtClean="0"/>
              <a:pPr/>
              <a:t>15</a:t>
            </a:fld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94FF37-0FB3-497E-AD70-6E686989EB2F}" type="slidenum">
              <a:rPr lang="en-GB" smtClean="0"/>
              <a:pPr/>
              <a:t>16</a:t>
            </a:fld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995F5-09E6-4F79-B126-B092DC7C0C2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C91AB-B88D-4B62-96D6-8DAD79153BBA}" type="slidenum">
              <a:rPr lang="fr-FR" smtClean="0"/>
              <a:pPr/>
              <a:t>18</a:t>
            </a:fld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C91AB-B88D-4B62-96D6-8DAD79153BBA}" type="slidenum">
              <a:rPr lang="fr-FR" smtClean="0"/>
              <a:pPr/>
              <a:t>19</a:t>
            </a:fld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CFB9F-680E-446A-AE7D-B7480472DB08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62525" cy="3722688"/>
          </a:xfrm>
          <a:solidFill>
            <a:srgbClr val="FFFFFF"/>
          </a:solidFill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688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006" tIns="45503" rIns="91006" bIns="45503"/>
          <a:lstStyle/>
          <a:p>
            <a:pPr eaLnBrk="1" hangingPunct="1">
              <a:defRPr/>
            </a:pPr>
            <a:endParaRPr lang="it-IT" sz="9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6FC8B-F4C3-40C7-9A02-90714337D52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6FC8B-F4C3-40C7-9A02-90714337D52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300EC-030A-4B1A-BDE0-76CCD1A359D4}" type="slidenum">
              <a:rPr lang="en-GB" smtClean="0"/>
              <a:pPr/>
              <a:t>22</a:t>
            </a:fld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02695D-1C9A-44A8-AA27-254C1F132131}" type="slidenum">
              <a:rPr lang="en-GB" smtClean="0"/>
              <a:pPr/>
              <a:t>23</a:t>
            </a:fld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28EA8A-08DF-425A-9DFB-B98CE87AF5D3}" type="slidenum">
              <a:rPr lang="en-GB" smtClean="0"/>
              <a:pPr/>
              <a:t>24</a:t>
            </a:fld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Spurio- ANTARES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D7517F-279D-4AE6-9364-D2CA205CFC49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57ECA6-DD94-45C5-B357-419BFF988484}" type="slidenum">
              <a:rPr lang="fr-FR"/>
              <a:pPr/>
              <a:t>26</a:t>
            </a:fld>
            <a:endParaRPr lang="fr-FR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7287" cy="3725863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995F5-09E6-4F79-B126-B092DC7C0C2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FBEACB-AE96-4998-B5CF-E35606E5C1D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75560F-9615-46A9-A645-CA822CF5ECC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95338" y="746125"/>
            <a:ext cx="3230562" cy="24241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995F5-09E6-4F79-B126-B092DC7C0C2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222AEB-9AA1-4818-BF4B-B9EE8F9C5948}" type="slidenum">
              <a:rPr lang="en-US"/>
              <a:pPr/>
              <a:t>30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15" y="4721186"/>
            <a:ext cx="4990783" cy="4472702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Spurio- ANTARES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D7517F-279D-4AE6-9364-D2CA205CFC49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Spurio- ANTARES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D7517F-279D-4AE6-9364-D2CA205CFC49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F07B-2AA0-4585-BFE5-1A1039DA74FF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23421-C16C-463A-B648-3C9F9978055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F07B-2AA0-4585-BFE5-1A1039DA74FF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23421-C16C-463A-B648-3C9F9978055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23421-C16C-463A-B648-3C9F9978055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7B1AFB-34E8-414A-B3D3-084F8A62ECCF}" type="slidenum">
              <a:rPr lang="fr-FR"/>
              <a:pPr/>
              <a:t>38</a:t>
            </a:fld>
            <a:endParaRPr lang="fr-FR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7287" cy="3725863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7B1AFB-34E8-414A-B3D3-084F8A62ECCF}" type="slidenum">
              <a:rPr lang="fr-FR"/>
              <a:pPr/>
              <a:t>39</a:t>
            </a:fld>
            <a:endParaRPr lang="fr-FR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7287" cy="3725863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995F5-09E6-4F79-B126-B092DC7C0C2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F07B-2AA0-4585-BFE5-1A1039DA74FF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F07B-2AA0-4585-BFE5-1A1039DA74FF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F07B-2AA0-4585-BFE5-1A1039DA74FF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24BC-6B48-4917-A7CF-66312EF4AE67}" type="slidenum">
              <a:rPr lang="en-GB" smtClean="0">
                <a:solidFill>
                  <a:prstClr val="black"/>
                </a:solidFill>
              </a:rPr>
              <a:pPr/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F07B-2AA0-4585-BFE5-1A1039DA74FF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F07B-2AA0-4585-BFE5-1A1039DA74FF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7287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F07C-DDA4-4D1A-97AB-1178D80D2AD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7287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F07C-DDA4-4D1A-97AB-1178D80D2AD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0DB2D-B249-41F9-BA53-17901A976EB0}" type="slidenum">
              <a:rPr lang="en-US"/>
              <a:pPr/>
              <a:t>48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7287" cy="3725863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7287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F07C-DDA4-4D1A-97AB-1178D80D2AD8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B995F5-09E6-4F79-B126-B092DC7C0C27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7287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F07C-DDA4-4D1A-97AB-1178D80D2AD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7287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F07C-DDA4-4D1A-97AB-1178D80D2AD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7287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F07C-DDA4-4D1A-97AB-1178D80D2AD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7287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F07C-DDA4-4D1A-97AB-1178D80D2AD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8F96C-303F-43D9-80E2-9E167DE44936}" type="slidenum">
              <a:rPr lang="fr-FR"/>
              <a:pPr/>
              <a:t>54</a:t>
            </a:fld>
            <a:endParaRPr lang="fr-FR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5700" cy="3725862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258" y="4720685"/>
            <a:ext cx="5445099" cy="447401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F07B-2AA0-4585-BFE5-1A1039DA74FF}" type="slidenum">
              <a:rPr lang="en-GB" smtClean="0"/>
              <a:pPr/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F07B-2AA0-4585-BFE5-1A1039DA74FF}" type="slidenum">
              <a:rPr lang="en-GB" smtClean="0"/>
              <a:pPr/>
              <a:t>56</a:t>
            </a:fld>
            <a:endParaRPr lang="en-GB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873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D218FED-66A9-47F5-89A7-42516D774CFF}" type="slidenum">
              <a:rPr lang="en-GB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57</a:t>
            </a:fld>
            <a:endParaRPr lang="en-GB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3EE6AF-9640-46B6-9095-C27CED9DA615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GB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58090" y="9442371"/>
            <a:ext cx="2947523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743" tIns="43871" rIns="87743" bIns="43871" anchor="b"/>
          <a:lstStyle/>
          <a:p>
            <a:pPr algn="r" defTabSz="877888"/>
            <a:fld id="{93D4F058-D0FF-40A4-9F66-C3EAA07CF595}" type="slidenum">
              <a:rPr lang="fr-FR" sz="1100">
                <a:latin typeface="Times New Roman" pitchFamily="18" charset="0"/>
              </a:rPr>
              <a:pPr algn="r" defTabSz="877888"/>
              <a:t>58</a:t>
            </a:fld>
            <a:endParaRPr lang="fr-FR" sz="1100">
              <a:latin typeface="Times New Roman" pitchFamily="18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93750" y="746125"/>
            <a:ext cx="3230563" cy="24241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2825" y="3639248"/>
            <a:ext cx="4990783" cy="5478714"/>
          </a:xfrm>
          <a:noFill/>
        </p:spPr>
        <p:txBody>
          <a:bodyPr wrap="square" lIns="87743" tIns="43871" rIns="87743" bIns="43871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110E35-4939-46CB-8EEF-48883DBAFAA1}" type="slidenum">
              <a:rPr lang="de-DE" smtClean="0"/>
              <a:pPr/>
              <a:t>59</a:t>
            </a:fld>
            <a:endParaRPr lang="de-DE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A243E0-F9D7-4FA2-B10D-FA0B1514F572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5650"/>
            <a:ext cx="1588" cy="3175"/>
          </a:xfrm>
          <a:solidFill>
            <a:srgbClr val="FFFFFF"/>
          </a:solidFill>
          <a:ln/>
        </p:spPr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1038" y="4721225"/>
            <a:ext cx="5443537" cy="437515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90C7E6-83A0-4597-9F16-D71F0D063D81}" type="slidenum">
              <a:rPr lang="en-GB" smtClean="0"/>
              <a:pPr/>
              <a:t>61</a:t>
            </a:fld>
            <a:endParaRPr lang="en-GB" smtClean="0"/>
          </a:p>
        </p:txBody>
      </p:sp>
      <p:sp>
        <p:nvSpPr>
          <p:cNvPr id="40963" name="Rectangle 6"/>
          <p:cNvSpPr txBox="1">
            <a:spLocks noGrp="1" noChangeArrowheads="1"/>
          </p:cNvSpPr>
          <p:nvPr/>
        </p:nvSpPr>
        <p:spPr bwMode="auto">
          <a:xfrm>
            <a:off x="0" y="9438877"/>
            <a:ext cx="2948039" cy="49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43" tIns="46123" rIns="92243" bIns="46123" anchor="b"/>
          <a:lstStyle/>
          <a:p>
            <a:r>
              <a:rPr lang="it-IT" sz="1300" dirty="0">
                <a:solidFill>
                  <a:srgbClr val="FFFF00"/>
                </a:solidFill>
                <a:cs typeface="Arial" charset="0"/>
              </a:rPr>
              <a:t>M. Spurio- ANTARES</a:t>
            </a:r>
          </a:p>
        </p:txBody>
      </p:sp>
      <p:sp>
        <p:nvSpPr>
          <p:cNvPr id="40964" name="Rectangle 7"/>
          <p:cNvSpPr txBox="1">
            <a:spLocks noGrp="1" noChangeArrowheads="1"/>
          </p:cNvSpPr>
          <p:nvPr/>
        </p:nvSpPr>
        <p:spPr bwMode="auto">
          <a:xfrm>
            <a:off x="3855985" y="9438877"/>
            <a:ext cx="2948039" cy="49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43" tIns="46123" rIns="92243" bIns="46123" anchor="b"/>
          <a:lstStyle/>
          <a:p>
            <a:pPr algn="r"/>
            <a:fld id="{D42C3CEB-2EF7-4E01-A2F1-F2AAF8A866F7}" type="slidenum">
              <a:rPr lang="it-IT" sz="1300">
                <a:solidFill>
                  <a:srgbClr val="FFFF00"/>
                </a:solidFill>
                <a:cs typeface="Arial" charset="0"/>
              </a:rPr>
              <a:pPr algn="r"/>
              <a:t>61</a:t>
            </a:fld>
            <a:endParaRPr lang="it-IT" sz="130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7288" cy="3725863"/>
          </a:xfrm>
          <a:ln/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821"/>
            <a:ext cx="5444490" cy="447079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481F0E-0F01-452F-B7AF-B45F5E6B4AB1}" type="slidenum">
              <a:rPr lang="fr-FR" smtClean="0"/>
              <a:pPr/>
              <a:t>62</a:t>
            </a:fld>
            <a:endParaRPr lang="fr-FR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9D582D-7FB0-48B1-8AED-EB2B4B06EA85}" type="slidenum">
              <a:rPr lang="de-DE" smtClean="0"/>
              <a:pPr/>
              <a:t>63</a:t>
            </a:fld>
            <a:endParaRPr lang="de-DE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874DE-AF02-4D88-906A-76C3BEA0F993}" type="slidenum">
              <a:rPr lang="en-GB" smtClean="0"/>
              <a:pPr/>
              <a:t>64</a:t>
            </a:fld>
            <a:endParaRPr lang="en-GB" smtClean="0"/>
          </a:p>
        </p:txBody>
      </p:sp>
      <p:sp>
        <p:nvSpPr>
          <p:cNvPr id="84995" name="Rectangle 6"/>
          <p:cNvSpPr txBox="1">
            <a:spLocks noGrp="1" noChangeArrowheads="1"/>
          </p:cNvSpPr>
          <p:nvPr/>
        </p:nvSpPr>
        <p:spPr bwMode="auto">
          <a:xfrm>
            <a:off x="0" y="9439275"/>
            <a:ext cx="29479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53" tIns="46127" rIns="92253" bIns="46127" anchor="b"/>
          <a:lstStyle/>
          <a:p>
            <a:r>
              <a:rPr lang="it-IT" sz="1300">
                <a:solidFill>
                  <a:srgbClr val="FFFF00"/>
                </a:solidFill>
                <a:cs typeface="Arial" charset="0"/>
              </a:rPr>
              <a:t>M. Spurio- ANTARES</a:t>
            </a:r>
          </a:p>
        </p:txBody>
      </p:sp>
      <p:sp>
        <p:nvSpPr>
          <p:cNvPr id="84996" name="Rectangle 7"/>
          <p:cNvSpPr txBox="1">
            <a:spLocks noGrp="1" noChangeArrowheads="1"/>
          </p:cNvSpPr>
          <p:nvPr/>
        </p:nvSpPr>
        <p:spPr bwMode="auto">
          <a:xfrm>
            <a:off x="3856038" y="9439275"/>
            <a:ext cx="29479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53" tIns="46127" rIns="92253" bIns="46127" anchor="b"/>
          <a:lstStyle/>
          <a:p>
            <a:pPr algn="r"/>
            <a:fld id="{C5108B98-5D85-49F0-9F1B-FD7402966494}" type="slidenum">
              <a:rPr lang="it-IT" sz="1300">
                <a:solidFill>
                  <a:srgbClr val="FFFF00"/>
                </a:solidFill>
                <a:cs typeface="Arial" charset="0"/>
              </a:rPr>
              <a:pPr algn="r"/>
              <a:t>64</a:t>
            </a:fld>
            <a:endParaRPr lang="it-IT" sz="130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849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7288" cy="3725863"/>
          </a:xfrm>
          <a:ln/>
        </p:spPr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21225"/>
            <a:ext cx="5443537" cy="4471988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490ADC-7C8A-4A0A-B996-F6B85BDADA34}" type="slidenum">
              <a:rPr lang="de-DE" smtClean="0"/>
              <a:pPr/>
              <a:t>65</a:t>
            </a:fld>
            <a:endParaRPr lang="de-DE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8E5D3C-CDC0-46F6-B198-199DD1BCF815}" type="slidenum">
              <a:rPr lang="en-GB" smtClean="0"/>
              <a:pPr/>
              <a:t>66</a:t>
            </a:fld>
            <a:endParaRPr lang="en-GB" smtClean="0"/>
          </a:p>
        </p:txBody>
      </p:sp>
      <p:sp>
        <p:nvSpPr>
          <p:cNvPr id="39939" name="Rectangle 6"/>
          <p:cNvSpPr txBox="1">
            <a:spLocks noGrp="1" noChangeArrowheads="1"/>
          </p:cNvSpPr>
          <p:nvPr/>
        </p:nvSpPr>
        <p:spPr bwMode="auto">
          <a:xfrm>
            <a:off x="0" y="9438877"/>
            <a:ext cx="2948039" cy="49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43" tIns="46123" rIns="92243" bIns="46123" anchor="b"/>
          <a:lstStyle/>
          <a:p>
            <a:r>
              <a:rPr lang="it-IT" sz="1300" dirty="0">
                <a:solidFill>
                  <a:srgbClr val="FFFF00"/>
                </a:solidFill>
                <a:cs typeface="Arial" pitchFamily="34" charset="0"/>
              </a:rPr>
              <a:t>M. Spurio- ANTARES</a:t>
            </a:r>
          </a:p>
        </p:txBody>
      </p:sp>
      <p:sp>
        <p:nvSpPr>
          <p:cNvPr id="39940" name="Rectangle 7"/>
          <p:cNvSpPr txBox="1">
            <a:spLocks noGrp="1" noChangeArrowheads="1"/>
          </p:cNvSpPr>
          <p:nvPr/>
        </p:nvSpPr>
        <p:spPr bwMode="auto">
          <a:xfrm>
            <a:off x="3855985" y="9438877"/>
            <a:ext cx="2948039" cy="49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43" tIns="46123" rIns="92243" bIns="46123" anchor="b"/>
          <a:lstStyle/>
          <a:p>
            <a:pPr algn="r"/>
            <a:fld id="{3AB47D38-F3F4-4086-AB4C-E84E0EAF4F32}" type="slidenum">
              <a:rPr lang="it-IT" sz="1300">
                <a:solidFill>
                  <a:srgbClr val="FFFF00"/>
                </a:solidFill>
                <a:cs typeface="Arial" pitchFamily="34" charset="0"/>
              </a:rPr>
              <a:pPr algn="r"/>
              <a:t>66</a:t>
            </a:fld>
            <a:endParaRPr lang="it-IT" sz="1300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399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7288" cy="3725863"/>
          </a:xfrm>
          <a:ln/>
        </p:spPr>
      </p:sp>
      <p:sp>
        <p:nvSpPr>
          <p:cNvPr id="399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821"/>
            <a:ext cx="5444490" cy="447079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E2FAC-1DA6-4507-954D-CCD110966B4E}" type="slidenum">
              <a:rPr lang="en-GB"/>
              <a:pPr/>
              <a:t>67</a:t>
            </a:fld>
            <a:endParaRPr lang="en-GB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0400" y="820738"/>
            <a:ext cx="1250950" cy="938212"/>
          </a:xfrm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2074147"/>
            <a:ext cx="5444490" cy="7119741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613C2-7160-4BA5-B6F3-6D59AB469DBE}" type="slidenum">
              <a:rPr lang="en-GB"/>
              <a:pPr/>
              <a:t>68</a:t>
            </a:fld>
            <a:endParaRPr lang="en-GB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0400" y="820738"/>
            <a:ext cx="1250950" cy="938212"/>
          </a:xfrm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2074147"/>
            <a:ext cx="5444490" cy="7119741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203432-4C92-4C42-AA90-49B11811220E}" type="slidenum">
              <a:rPr lang="en-GB"/>
              <a:pPr/>
              <a:t>69</a:t>
            </a:fld>
            <a:endParaRPr lang="en-GB"/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5338" y="746125"/>
            <a:ext cx="3230562" cy="2424113"/>
          </a:xfrm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F476F6-D179-4AAB-BCD4-238385C90370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56323" name="Rectangle 6"/>
          <p:cNvSpPr txBox="1">
            <a:spLocks noGrp="1" noChangeArrowheads="1"/>
          </p:cNvSpPr>
          <p:nvPr/>
        </p:nvSpPr>
        <p:spPr bwMode="auto">
          <a:xfrm>
            <a:off x="0" y="9439275"/>
            <a:ext cx="29479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53" tIns="46127" rIns="92253" bIns="46127" anchor="b"/>
          <a:lstStyle/>
          <a:p>
            <a:r>
              <a:rPr lang="it-IT" sz="1300">
                <a:solidFill>
                  <a:srgbClr val="FFFF00"/>
                </a:solidFill>
                <a:cs typeface="Arial" pitchFamily="34" charset="0"/>
              </a:rPr>
              <a:t>M. Spurio- ANTARES</a:t>
            </a:r>
          </a:p>
        </p:txBody>
      </p:sp>
      <p:sp>
        <p:nvSpPr>
          <p:cNvPr id="56324" name="Rectangle 7"/>
          <p:cNvSpPr txBox="1">
            <a:spLocks noGrp="1" noChangeArrowheads="1"/>
          </p:cNvSpPr>
          <p:nvPr/>
        </p:nvSpPr>
        <p:spPr bwMode="auto">
          <a:xfrm>
            <a:off x="3856038" y="9439275"/>
            <a:ext cx="29479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53" tIns="46127" rIns="92253" bIns="46127" anchor="b"/>
          <a:lstStyle/>
          <a:p>
            <a:pPr algn="r"/>
            <a:fld id="{87AB7928-137F-475D-9E3E-64277222B56F}" type="slidenum">
              <a:rPr lang="it-IT" sz="1300">
                <a:solidFill>
                  <a:srgbClr val="FFFF00"/>
                </a:solidFill>
                <a:cs typeface="Arial" pitchFamily="34" charset="0"/>
              </a:rPr>
              <a:pPr algn="r"/>
              <a:t>7</a:t>
            </a:fld>
            <a:endParaRPr lang="it-IT" sz="130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563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4425" y="4719638"/>
            <a:ext cx="4576763" cy="4473575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1FF138-9AF7-413E-BDAC-AA9007616EBB}" type="slidenum">
              <a:rPr lang="en-GB"/>
              <a:pPr/>
              <a:t>70</a:t>
            </a:fld>
            <a:endParaRPr lang="en-GB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54063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1117" y="4720245"/>
            <a:ext cx="5444769" cy="438297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203432-4C92-4C42-AA90-49B11811220E}" type="slidenum">
              <a:rPr lang="en-GB"/>
              <a:pPr/>
              <a:t>71</a:t>
            </a:fld>
            <a:endParaRPr lang="en-GB"/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5338" y="746125"/>
            <a:ext cx="3230562" cy="2424113"/>
          </a:xfrm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BC17B1-0BFB-4D22-8AA6-C67800650C9B}" type="slidenum">
              <a:rPr lang="en-GB" smtClean="0"/>
              <a:pPr/>
              <a:t>72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21225"/>
            <a:ext cx="5443537" cy="44719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323" tIns="44161" rIns="88323" bIns="44161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BC17B1-0BFB-4D22-8AA6-C67800650C9B}" type="slidenum">
              <a:rPr lang="en-GB" smtClean="0"/>
              <a:pPr/>
              <a:t>73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21225"/>
            <a:ext cx="5443537" cy="44719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323" tIns="44161" rIns="88323" bIns="44161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23A35E-B45C-4351-9413-8D0FBA4D1194}" type="slidenum">
              <a:rPr lang="en-GB">
                <a:latin typeface="Arial" pitchFamily="34" charset="0"/>
              </a:rPr>
              <a:pPr/>
              <a:t>8</a:t>
            </a:fld>
            <a:endParaRPr lang="en-GB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8688" y="744538"/>
            <a:ext cx="496728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7946" y="4721504"/>
            <a:ext cx="4989723" cy="4473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3C8E06-6F7B-461E-81EA-28B300A9C33D}" type="slidenum">
              <a:rPr lang="en-GB" smtClean="0"/>
              <a:pPr/>
              <a:t>9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ntares-pu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0"/>
            <a:ext cx="2185987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0"/>
            <a:ext cx="6410325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0"/>
            <a:ext cx="831691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288" y="836613"/>
            <a:ext cx="4297362" cy="602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5050" y="836613"/>
            <a:ext cx="4298950" cy="602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0E5F93-0E83-4A2F-B66A-A0541B4AB5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5C7CC68-183C-49E5-8218-178EA5080C80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B2AE90F-B533-4965-8583-16214516F6AD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CC9AB22-336F-4D4D-B1E5-3121B4ABB06C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2A2BC3B-51B5-41AA-9A66-7363577BD901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A9C20A-348E-4D58-AFB4-C816916315FE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0657D3-23A8-4607-929C-3388D4151F0F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A49ED78-4D68-49EF-8809-A533781A1D69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EAF3734-E5F8-4EF0-A3E7-405388502C35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2BADD5B-7883-494E-A6C9-8AD5B054156C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79094A5-9C96-4B3D-952C-AA01DE021C2A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88A141-F7D0-4CE0-AA1D-ACE4572EE63A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336445E-41BC-48F8-B188-0509EE462A12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836613"/>
            <a:ext cx="4297362" cy="602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5050" y="836613"/>
            <a:ext cx="4298950" cy="602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pic>
        <p:nvPicPr>
          <p:cNvPr id="4" name="Picture 15" descr="bgLightningVolt_Deep_Blue_Sea-1"/>
          <p:cNvPicPr>
            <a:picLocks noChangeAspect="1" noChangeArrowheads="1"/>
          </p:cNvPicPr>
          <p:nvPr userDrawn="1"/>
        </p:nvPicPr>
        <p:blipFill>
          <a:blip r:embed="rId2"/>
          <a:srcRect t="15315" b="31123"/>
          <a:stretch>
            <a:fillRect/>
          </a:stretch>
        </p:blipFill>
        <p:spPr bwMode="auto">
          <a:xfrm>
            <a:off x="-32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100000">
              <a:srgbClr val="CC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Titelformat zu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836613"/>
            <a:ext cx="8748712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Vorlagentextes zu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 rot="-5400000">
            <a:off x="-2141537" y="4383087"/>
            <a:ext cx="46164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  <p:pic>
        <p:nvPicPr>
          <p:cNvPr id="6149" name="Picture 29" descr="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82708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58" r:id="rId13"/>
  </p:sldLayoutIdLst>
  <p:transition spd="med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CC"/>
            </a:gs>
            <a:gs pos="100000">
              <a:srgbClr val="0000CC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2C8BDD96-DEFA-4DBA-9338-F0FD6A4A3E12}" type="slidenum"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3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1.png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openxmlformats.org/officeDocument/2006/relationships/image" Target="../media/image3.jpeg"/><Relationship Id="rId9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gif"/><Relationship Id="rId5" Type="http://schemas.openxmlformats.org/officeDocument/2006/relationships/image" Target="../media/image100.wmf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gif"/><Relationship Id="rId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gif"/><Relationship Id="rId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148.jpe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png"/><Relationship Id="rId7" Type="http://schemas.openxmlformats.org/officeDocument/2006/relationships/image" Target="../media/image1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jpe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6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8.jpeg"/><Relationship Id="rId4" Type="http://schemas.openxmlformats.org/officeDocument/2006/relationships/image" Target="../media/image1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3.jpeg"/><Relationship Id="rId7" Type="http://schemas.openxmlformats.org/officeDocument/2006/relationships/image" Target="../media/image19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Relationship Id="rId9" Type="http://schemas.openxmlformats.org/officeDocument/2006/relationships/image" Target="../media/image19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3.jpeg"/><Relationship Id="rId7" Type="http://schemas.openxmlformats.org/officeDocument/2006/relationships/image" Target="../media/image19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201.gif"/><Relationship Id="rId4" Type="http://schemas.openxmlformats.org/officeDocument/2006/relationships/image" Target="../media/image20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3.jpeg"/><Relationship Id="rId7" Type="http://schemas.openxmlformats.org/officeDocument/2006/relationships/image" Target="../media/image20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10" Type="http://schemas.openxmlformats.org/officeDocument/2006/relationships/image" Target="../media/image209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211.png"/><Relationship Id="rId4" Type="http://schemas.openxmlformats.org/officeDocument/2006/relationships/image" Target="../media/image210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0.jpe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10" Type="http://schemas.openxmlformats.org/officeDocument/2006/relationships/image" Target="../media/image211.png"/><Relationship Id="rId4" Type="http://schemas.openxmlformats.org/officeDocument/2006/relationships/image" Target="../media/image212.jpeg"/><Relationship Id="rId9" Type="http://schemas.openxmlformats.org/officeDocument/2006/relationships/image" Target="../media/image21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0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6.bin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3.jpe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10" Type="http://schemas.openxmlformats.org/officeDocument/2006/relationships/image" Target="../media/image225.png"/><Relationship Id="rId4" Type="http://schemas.openxmlformats.org/officeDocument/2006/relationships/image" Target="../media/image220.png"/><Relationship Id="rId9" Type="http://schemas.openxmlformats.org/officeDocument/2006/relationships/image" Target="../media/image2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jpeg"/><Relationship Id="rId4" Type="http://schemas.openxmlformats.org/officeDocument/2006/relationships/image" Target="../media/image2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jpeg"/><Relationship Id="rId4" Type="http://schemas.openxmlformats.org/officeDocument/2006/relationships/image" Target="../media/image21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3.jpeg"/><Relationship Id="rId7" Type="http://schemas.openxmlformats.org/officeDocument/2006/relationships/image" Target="../media/image230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228.png"/><Relationship Id="rId4" Type="http://schemas.openxmlformats.org/officeDocument/2006/relationships/image" Target="../media/image2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1"/>
          <p:cNvSpPr>
            <a:spLocks noGrp="1"/>
          </p:cNvSpPr>
          <p:nvPr>
            <p:ph type="ftr" sz="quarter" idx="4294967295"/>
          </p:nvPr>
        </p:nvSpPr>
        <p:spPr>
          <a:xfrm rot="16200000">
            <a:off x="-2141537" y="4383087"/>
            <a:ext cx="4616450" cy="333375"/>
          </a:xfrm>
          <a:noFill/>
        </p:spPr>
        <p:txBody>
          <a:bodyPr/>
          <a:lstStyle/>
          <a:p>
            <a:r>
              <a:rPr lang="fr-FR" smtClean="0"/>
              <a:t>V. Bertin - CPPM - ARENA'08 @ Roma</a:t>
            </a:r>
          </a:p>
        </p:txBody>
      </p:sp>
      <p:pic>
        <p:nvPicPr>
          <p:cNvPr id="19459" name="Picture 6" descr="antares-pub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 b="27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1214414" y="214290"/>
            <a:ext cx="6769119" cy="1600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/>
            <a:r>
              <a:rPr lang="en-GB" sz="4800" dirty="0" smtClean="0">
                <a:solidFill>
                  <a:srgbClr val="FFFF00"/>
                </a:solidFill>
                <a:latin typeface="Times New Roman" pitchFamily="18" charset="0"/>
              </a:rPr>
              <a:t>The ANTARES </a:t>
            </a:r>
            <a:r>
              <a:rPr lang="fr-FR" sz="4800" dirty="0" err="1" smtClean="0">
                <a:solidFill>
                  <a:srgbClr val="FFFF00"/>
                </a:solidFill>
                <a:latin typeface="Times New Roman" pitchFamily="18" charset="0"/>
              </a:rPr>
              <a:t>Deep</a:t>
            </a:r>
            <a:r>
              <a:rPr lang="fr-FR" sz="4800" dirty="0" smtClean="0">
                <a:solidFill>
                  <a:srgbClr val="FFFF00"/>
                </a:solidFill>
                <a:latin typeface="Times New Roman" pitchFamily="18" charset="0"/>
              </a:rPr>
              <a:t>-</a:t>
            </a:r>
            <a:r>
              <a:rPr lang="fr-FR" sz="4800" dirty="0" err="1" smtClean="0">
                <a:solidFill>
                  <a:srgbClr val="FFFF00"/>
                </a:solidFill>
                <a:latin typeface="Times New Roman" pitchFamily="18" charset="0"/>
              </a:rPr>
              <a:t>Sea</a:t>
            </a:r>
            <a:r>
              <a:rPr lang="fr-FR" sz="48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fr-FR" sz="4800" dirty="0" smtClean="0">
                <a:solidFill>
                  <a:srgbClr val="FFFF00"/>
                </a:solidFill>
                <a:latin typeface="Times New Roman" pitchFamily="18" charset="0"/>
              </a:rPr>
              <a:t>Neutrino </a:t>
            </a:r>
            <a:r>
              <a:rPr lang="fr-FR" sz="4800" dirty="0" err="1" smtClean="0">
                <a:solidFill>
                  <a:srgbClr val="FFFF00"/>
                </a:solidFill>
                <a:latin typeface="Times New Roman" pitchFamily="18" charset="0"/>
              </a:rPr>
              <a:t>Telescope</a:t>
            </a:r>
            <a:endParaRPr lang="en-GB" sz="48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2571736" y="4643446"/>
            <a:ext cx="4143404" cy="1000132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FFDB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</a:pPr>
            <a:r>
              <a:rPr lang="en-GB" sz="2400" dirty="0">
                <a:solidFill>
                  <a:srgbClr val="B7FFDB"/>
                </a:solidFill>
              </a:rPr>
              <a:t>Paschal COYLE- </a:t>
            </a:r>
            <a:endParaRPr lang="en-GB" sz="2400" dirty="0" smtClean="0">
              <a:solidFill>
                <a:srgbClr val="B7FFDB"/>
              </a:solidFill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GB" sz="2400" dirty="0" smtClean="0">
                <a:solidFill>
                  <a:srgbClr val="B7FFDB"/>
                </a:solidFill>
              </a:rPr>
              <a:t>CNRS/CPPM-Marseille</a:t>
            </a:r>
            <a:endParaRPr lang="en-GB" sz="2400" dirty="0">
              <a:solidFill>
                <a:srgbClr val="B7FFDB"/>
              </a:solidFill>
            </a:endParaRP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0" y="6305550"/>
            <a:ext cx="914400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</a:rPr>
              <a:t>DESY Seminar , 23</a:t>
            </a:r>
            <a:r>
              <a:rPr lang="en-GB" b="1" baseline="30000" dirty="0" smtClean="0">
                <a:solidFill>
                  <a:schemeClr val="bg1"/>
                </a:solidFill>
                <a:latin typeface="Times New Roman" pitchFamily="18" charset="0"/>
              </a:rPr>
              <a:t>rd</a:t>
            </a: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</a:rPr>
              <a:t> June, 2009</a:t>
            </a:r>
            <a:endParaRPr lang="en-GB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9463" name="Picture 7" descr="logo_1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5600700"/>
            <a:ext cx="1257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Logo_CPPM_Quadri_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28000" y="5514952"/>
            <a:ext cx="1016000" cy="134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1645" y="4071942"/>
            <a:ext cx="6207148" cy="2308324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0" scaled="0"/>
          </a:gra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Introduction</a:t>
            </a:r>
          </a:p>
          <a:p>
            <a:r>
              <a:rPr lang="fr-FR" sz="2400" dirty="0" smtClean="0">
                <a:solidFill>
                  <a:schemeClr val="bg1"/>
                </a:solidFill>
              </a:rPr>
              <a:t>Detector</a:t>
            </a:r>
          </a:p>
          <a:p>
            <a:r>
              <a:rPr lang="fr-FR" sz="2400" dirty="0" smtClean="0">
                <a:solidFill>
                  <a:schemeClr val="bg1"/>
                </a:solidFill>
              </a:rPr>
              <a:t>First </a:t>
            </a:r>
            <a:r>
              <a:rPr lang="fr-FR" sz="2400" dirty="0" err="1" smtClean="0">
                <a:solidFill>
                  <a:schemeClr val="bg1"/>
                </a:solidFill>
              </a:rPr>
              <a:t>results</a:t>
            </a:r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	Muons, Neutrinos, Point Sources, DM</a:t>
            </a:r>
          </a:p>
          <a:p>
            <a:r>
              <a:rPr lang="fr-FR" sz="2400" dirty="0" err="1" smtClean="0">
                <a:solidFill>
                  <a:schemeClr val="bg1"/>
                </a:solidFill>
              </a:rPr>
              <a:t>Sea</a:t>
            </a:r>
            <a:r>
              <a:rPr lang="fr-FR" sz="2400" dirty="0" smtClean="0">
                <a:solidFill>
                  <a:schemeClr val="bg1"/>
                </a:solidFill>
              </a:rPr>
              <a:t> and </a:t>
            </a:r>
            <a:r>
              <a:rPr lang="fr-FR" sz="2400" dirty="0" err="1" smtClean="0">
                <a:solidFill>
                  <a:schemeClr val="bg1"/>
                </a:solidFill>
              </a:rPr>
              <a:t>Earth</a:t>
            </a:r>
            <a:r>
              <a:rPr lang="fr-FR" sz="2400" dirty="0" smtClean="0">
                <a:solidFill>
                  <a:schemeClr val="bg1"/>
                </a:solidFill>
              </a:rPr>
              <a:t> sciences</a:t>
            </a:r>
          </a:p>
          <a:p>
            <a:r>
              <a:rPr lang="fr-FR" sz="2400" dirty="0" smtClean="0">
                <a:solidFill>
                  <a:schemeClr val="bg1"/>
                </a:solidFill>
              </a:rPr>
              <a:t>KM3NET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>
          <a:xfrm rot="16200000">
            <a:off x="-2141537" y="4383087"/>
            <a:ext cx="4616450" cy="333375"/>
          </a:xfrm>
          <a:noFill/>
        </p:spPr>
        <p:txBody>
          <a:bodyPr/>
          <a:lstStyle/>
          <a:p>
            <a:r>
              <a:rPr lang="fr-FR" smtClean="0"/>
              <a:t>V. Bertin - CPPM - ARENA'08 @ Roma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>
              <a:solidFill>
                <a:srgbClr val="000000"/>
              </a:solidFill>
            </a:endParaRPr>
          </a:p>
        </p:txBody>
      </p:sp>
      <p:pic>
        <p:nvPicPr>
          <p:cNvPr id="22532" name="Picture 3" descr="antares-pub"/>
          <p:cNvPicPr>
            <a:picLocks noChangeAspect="1" noChangeArrowheads="1"/>
          </p:cNvPicPr>
          <p:nvPr/>
        </p:nvPicPr>
        <p:blipFill>
          <a:blip r:embed="rId3"/>
          <a:srcRect b="3569"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971550" y="5734050"/>
            <a:ext cx="1289050" cy="628650"/>
            <a:chOff x="521" y="3702"/>
            <a:chExt cx="812" cy="396"/>
          </a:xfrm>
        </p:grpSpPr>
        <p:sp>
          <p:nvSpPr>
            <p:cNvPr id="22546" name="Line 6"/>
            <p:cNvSpPr>
              <a:spLocks noChangeShapeType="1"/>
            </p:cNvSpPr>
            <p:nvPr/>
          </p:nvSpPr>
          <p:spPr bwMode="auto">
            <a:xfrm>
              <a:off x="567" y="3702"/>
              <a:ext cx="766" cy="16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3655" name="Text Box 7"/>
            <p:cNvSpPr txBox="1">
              <a:spLocks noChangeArrowheads="1"/>
            </p:cNvSpPr>
            <p:nvPr/>
          </p:nvSpPr>
          <p:spPr bwMode="auto">
            <a:xfrm>
              <a:off x="521" y="3838"/>
              <a:ext cx="46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21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18" charset="0"/>
                </a:rPr>
                <a:t>70 m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372225" y="1916113"/>
            <a:ext cx="1054100" cy="4032250"/>
            <a:chOff x="4014" y="1162"/>
            <a:chExt cx="664" cy="2540"/>
          </a:xfrm>
        </p:grpSpPr>
        <p:sp>
          <p:nvSpPr>
            <p:cNvPr id="283657" name="Text Box 9"/>
            <p:cNvSpPr txBox="1">
              <a:spLocks noChangeArrowheads="1"/>
            </p:cNvSpPr>
            <p:nvPr/>
          </p:nvSpPr>
          <p:spPr bwMode="auto">
            <a:xfrm>
              <a:off x="4128" y="2207"/>
              <a:ext cx="550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21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18" charset="0"/>
                </a:rPr>
                <a:t>4</a:t>
              </a:r>
              <a:r>
                <a:rPr lang="en-US" altLang="fr-FR" sz="21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18" charset="0"/>
                </a:rPr>
                <a:t>50 m</a:t>
              </a:r>
            </a:p>
          </p:txBody>
        </p:sp>
        <p:sp>
          <p:nvSpPr>
            <p:cNvPr id="22545" name="Line 10"/>
            <p:cNvSpPr>
              <a:spLocks noChangeShapeType="1"/>
            </p:cNvSpPr>
            <p:nvPr/>
          </p:nvSpPr>
          <p:spPr bwMode="auto">
            <a:xfrm flipH="1" flipV="1">
              <a:off x="4014" y="1162"/>
              <a:ext cx="136" cy="254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83659" name="Text Box 11"/>
          <p:cNvSpPr txBox="1">
            <a:spLocks noChangeArrowheads="1"/>
          </p:cNvSpPr>
          <p:nvPr/>
        </p:nvSpPr>
        <p:spPr bwMode="auto">
          <a:xfrm>
            <a:off x="7932738" y="5084763"/>
            <a:ext cx="1176337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rPr>
              <a:t>Junction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rPr>
              <a:t>Box</a:t>
            </a:r>
          </a:p>
        </p:txBody>
      </p:sp>
      <p:sp>
        <p:nvSpPr>
          <p:cNvPr id="283660" name="Text Box 12"/>
          <p:cNvSpPr txBox="1">
            <a:spLocks noChangeArrowheads="1"/>
          </p:cNvSpPr>
          <p:nvPr/>
        </p:nvSpPr>
        <p:spPr bwMode="auto">
          <a:xfrm>
            <a:off x="6275388" y="6165850"/>
            <a:ext cx="19700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fr-FR" sz="21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rPr>
              <a:t>Interlink cables</a:t>
            </a:r>
          </a:p>
        </p:txBody>
      </p:sp>
      <p:sp>
        <p:nvSpPr>
          <p:cNvPr id="283661" name="Text Box 13"/>
          <p:cNvSpPr txBox="1">
            <a:spLocks noChangeArrowheads="1"/>
          </p:cNvSpPr>
          <p:nvPr/>
        </p:nvSpPr>
        <p:spPr bwMode="auto">
          <a:xfrm>
            <a:off x="7967663" y="2997200"/>
            <a:ext cx="1176337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rPr>
              <a:t>40 km to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rPr>
              <a:t>shore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71472" y="1071546"/>
            <a:ext cx="1192212" cy="5635625"/>
            <a:chOff x="113" y="572"/>
            <a:chExt cx="751" cy="3550"/>
          </a:xfrm>
        </p:grpSpPr>
        <p:sp>
          <p:nvSpPr>
            <p:cNvPr id="22542" name="Line 5"/>
            <p:cNvSpPr>
              <a:spLocks noChangeShapeType="1"/>
            </p:cNvSpPr>
            <p:nvPr/>
          </p:nvSpPr>
          <p:spPr bwMode="auto">
            <a:xfrm flipH="1">
              <a:off x="113" y="572"/>
              <a:ext cx="106" cy="35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3662" name="Text Box 14"/>
            <p:cNvSpPr txBox="1">
              <a:spLocks noChangeArrowheads="1"/>
            </p:cNvSpPr>
            <p:nvPr/>
          </p:nvSpPr>
          <p:spPr bwMode="auto">
            <a:xfrm>
              <a:off x="204" y="754"/>
              <a:ext cx="6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18" charset="0"/>
                </a:rPr>
                <a:t>2500m</a:t>
              </a:r>
            </a:p>
          </p:txBody>
        </p:sp>
      </p:grpSp>
      <p:sp>
        <p:nvSpPr>
          <p:cNvPr id="283663" name="Text Box 15"/>
          <p:cNvSpPr txBox="1">
            <a:spLocks noChangeArrowheads="1"/>
          </p:cNvSpPr>
          <p:nvPr/>
        </p:nvSpPr>
        <p:spPr bwMode="auto">
          <a:xfrm>
            <a:off x="6516720" y="928670"/>
            <a:ext cx="2627312" cy="133985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altLang="fr-FR" sz="2000" dirty="0">
                <a:solidFill>
                  <a:srgbClr val="FFCC66"/>
                </a:solidFill>
                <a:latin typeface="Comic Sans MS" pitchFamily="66" charset="0"/>
              </a:rPr>
              <a:t> 9</a:t>
            </a:r>
            <a:r>
              <a:rPr lang="en-GB" altLang="fr-FR" sz="2000" dirty="0">
                <a:solidFill>
                  <a:srgbClr val="FFCC66"/>
                </a:solidFill>
                <a:latin typeface="Comic Sans MS" pitchFamily="66" charset="0"/>
              </a:rPr>
              <a:t>00</a:t>
            </a:r>
            <a:r>
              <a:rPr lang="en-US" altLang="fr-FR" sz="2000" dirty="0">
                <a:solidFill>
                  <a:srgbClr val="FFCC66"/>
                </a:solidFill>
                <a:latin typeface="Comic Sans MS" pitchFamily="66" charset="0"/>
              </a:rPr>
              <a:t> PMTs </a:t>
            </a:r>
          </a:p>
          <a:p>
            <a:pPr eaLnBrk="0" hangingPunct="0">
              <a:buFontTx/>
              <a:buChar char="•"/>
            </a:pPr>
            <a:r>
              <a:rPr lang="en-US" altLang="fr-FR" sz="2000" dirty="0">
                <a:solidFill>
                  <a:srgbClr val="FFCC66"/>
                </a:solidFill>
                <a:latin typeface="Comic Sans MS" pitchFamily="66" charset="0"/>
              </a:rPr>
              <a:t> </a:t>
            </a:r>
            <a:r>
              <a:rPr lang="en-GB" altLang="fr-FR" sz="2000" dirty="0">
                <a:solidFill>
                  <a:srgbClr val="FFCC66"/>
                </a:solidFill>
                <a:latin typeface="Comic Sans MS" pitchFamily="66" charset="0"/>
              </a:rPr>
              <a:t>12</a:t>
            </a:r>
            <a:r>
              <a:rPr lang="en-US" altLang="fr-FR" sz="2000" dirty="0">
                <a:solidFill>
                  <a:srgbClr val="FFCC66"/>
                </a:solidFill>
                <a:latin typeface="Comic Sans MS" pitchFamily="66" charset="0"/>
              </a:rPr>
              <a:t> lines</a:t>
            </a:r>
          </a:p>
          <a:p>
            <a:pPr eaLnBrk="0" hangingPunct="0">
              <a:buFontTx/>
              <a:buChar char="•"/>
            </a:pPr>
            <a:r>
              <a:rPr lang="en-US" altLang="fr-FR" sz="2000" dirty="0">
                <a:solidFill>
                  <a:srgbClr val="FFCC66"/>
                </a:solidFill>
                <a:latin typeface="Comic Sans MS" pitchFamily="66" charset="0"/>
              </a:rPr>
              <a:t> 25 </a:t>
            </a:r>
            <a:r>
              <a:rPr lang="en-US" altLang="fr-FR" sz="2000" dirty="0" err="1">
                <a:solidFill>
                  <a:srgbClr val="FFCC66"/>
                </a:solidFill>
                <a:latin typeface="Comic Sans MS" pitchFamily="66" charset="0"/>
              </a:rPr>
              <a:t>storeys</a:t>
            </a:r>
            <a:r>
              <a:rPr lang="en-US" altLang="fr-FR" sz="2000" dirty="0">
                <a:solidFill>
                  <a:srgbClr val="FFCC66"/>
                </a:solidFill>
                <a:latin typeface="Comic Sans MS" pitchFamily="66" charset="0"/>
              </a:rPr>
              <a:t> / line</a:t>
            </a:r>
            <a:endParaRPr lang="en-US" altLang="fr-FR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eaLnBrk="0" hangingPunct="0">
              <a:buFontTx/>
              <a:buChar char="•"/>
            </a:pPr>
            <a:r>
              <a:rPr lang="en-US" altLang="fr-FR" sz="2000" dirty="0">
                <a:solidFill>
                  <a:srgbClr val="FFCC66"/>
                </a:solidFill>
                <a:latin typeface="Comic Sans MS" pitchFamily="66" charset="0"/>
              </a:rPr>
              <a:t> 3 PMTs / storey</a:t>
            </a:r>
          </a:p>
        </p:txBody>
      </p:sp>
      <p:sp>
        <p:nvSpPr>
          <p:cNvPr id="22540" name="Rectangle 16"/>
          <p:cNvSpPr>
            <a:spLocks noChangeArrowheads="1"/>
          </p:cNvSpPr>
          <p:nvPr/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>
                <a:solidFill>
                  <a:srgbClr val="FFFF00"/>
                </a:solidFill>
              </a:rPr>
              <a:t>The ANTARES Detector</a:t>
            </a:r>
            <a:r>
              <a:rPr lang="en-GB" sz="3200">
                <a:solidFill>
                  <a:srgbClr val="FFFF00"/>
                </a:solidFill>
              </a:rPr>
              <a:t> </a:t>
            </a:r>
            <a:endParaRPr lang="en-GB" sz="2800" b="1">
              <a:solidFill>
                <a:srgbClr val="FF00FF"/>
              </a:solidFill>
            </a:endParaRPr>
          </a:p>
        </p:txBody>
      </p:sp>
      <p:pic>
        <p:nvPicPr>
          <p:cNvPr id="20" name="Picture 19" descr="g_planche_4_z2-R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3392" y="4853011"/>
            <a:ext cx="779462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 flipH="1">
            <a:off x="5072067" y="3916386"/>
            <a:ext cx="142875" cy="2870200"/>
            <a:chOff x="295" y="391"/>
            <a:chExt cx="182" cy="3674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95" y="3974"/>
              <a:ext cx="136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Lucida Sans Unicode" pitchFamily="34" charset="0"/>
              </a:endParaRP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295" y="391"/>
              <a:ext cx="182" cy="1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Lucida Sans Unicode" pitchFamily="34" charset="0"/>
              </a:endParaRPr>
            </a:p>
          </p:txBody>
        </p:sp>
        <p:cxnSp>
          <p:nvCxnSpPr>
            <p:cNvPr id="24" name="AutoShape 23"/>
            <p:cNvCxnSpPr>
              <a:cxnSpLocks noChangeShapeType="1"/>
              <a:stCxn id="22" idx="0"/>
              <a:endCxn id="23" idx="4"/>
            </p:cNvCxnSpPr>
            <p:nvPr/>
          </p:nvCxnSpPr>
          <p:spPr bwMode="auto">
            <a:xfrm flipV="1">
              <a:off x="363" y="573"/>
              <a:ext cx="23" cy="340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 flipH="1">
              <a:off x="300" y="661"/>
              <a:ext cx="137" cy="2723"/>
              <a:chOff x="2604" y="391"/>
              <a:chExt cx="180" cy="3590"/>
            </a:xfrm>
          </p:grpSpPr>
          <p:grpSp>
            <p:nvGrpSpPr>
              <p:cNvPr id="26" name="Group 25"/>
              <p:cNvGrpSpPr>
                <a:grpSpLocks/>
              </p:cNvGrpSpPr>
              <p:nvPr/>
            </p:nvGrpSpPr>
            <p:grpSpPr bwMode="auto">
              <a:xfrm>
                <a:off x="2604" y="391"/>
                <a:ext cx="180" cy="642"/>
                <a:chOff x="2604" y="391"/>
                <a:chExt cx="180" cy="642"/>
              </a:xfrm>
            </p:grpSpPr>
            <p:grpSp>
              <p:nvGrpSpPr>
                <p:cNvPr id="111" name="Group 26"/>
                <p:cNvGrpSpPr>
                  <a:grpSpLocks/>
                </p:cNvGrpSpPr>
                <p:nvPr/>
              </p:nvGrpSpPr>
              <p:grpSpPr bwMode="auto">
                <a:xfrm>
                  <a:off x="2604" y="391"/>
                  <a:ext cx="180" cy="98"/>
                  <a:chOff x="2608" y="391"/>
                  <a:chExt cx="498" cy="271"/>
                </a:xfrm>
              </p:grpSpPr>
              <p:sp>
                <p:nvSpPr>
                  <p:cNvPr id="128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29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30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112" name="Group 30"/>
                <p:cNvGrpSpPr>
                  <a:grpSpLocks/>
                </p:cNvGrpSpPr>
                <p:nvPr/>
              </p:nvGrpSpPr>
              <p:grpSpPr bwMode="auto">
                <a:xfrm>
                  <a:off x="2604" y="527"/>
                  <a:ext cx="180" cy="98"/>
                  <a:chOff x="2608" y="391"/>
                  <a:chExt cx="498" cy="271"/>
                </a:xfrm>
              </p:grpSpPr>
              <p:sp>
                <p:nvSpPr>
                  <p:cNvPr id="125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26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27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113" name="Group 34"/>
                <p:cNvGrpSpPr>
                  <a:grpSpLocks/>
                </p:cNvGrpSpPr>
                <p:nvPr/>
              </p:nvGrpSpPr>
              <p:grpSpPr bwMode="auto">
                <a:xfrm>
                  <a:off x="2604" y="663"/>
                  <a:ext cx="180" cy="98"/>
                  <a:chOff x="2608" y="391"/>
                  <a:chExt cx="498" cy="271"/>
                </a:xfrm>
              </p:grpSpPr>
              <p:sp>
                <p:nvSpPr>
                  <p:cNvPr id="122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23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24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114" name="Group 38"/>
                <p:cNvGrpSpPr>
                  <a:grpSpLocks/>
                </p:cNvGrpSpPr>
                <p:nvPr/>
              </p:nvGrpSpPr>
              <p:grpSpPr bwMode="auto">
                <a:xfrm>
                  <a:off x="2604" y="799"/>
                  <a:ext cx="180" cy="98"/>
                  <a:chOff x="2608" y="391"/>
                  <a:chExt cx="498" cy="271"/>
                </a:xfrm>
              </p:grpSpPr>
              <p:sp>
                <p:nvSpPr>
                  <p:cNvPr id="119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20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21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115" name="Group 42"/>
                <p:cNvGrpSpPr>
                  <a:grpSpLocks/>
                </p:cNvGrpSpPr>
                <p:nvPr/>
              </p:nvGrpSpPr>
              <p:grpSpPr bwMode="auto">
                <a:xfrm>
                  <a:off x="2604" y="935"/>
                  <a:ext cx="180" cy="98"/>
                  <a:chOff x="2608" y="391"/>
                  <a:chExt cx="498" cy="271"/>
                </a:xfrm>
              </p:grpSpPr>
              <p:sp>
                <p:nvSpPr>
                  <p:cNvPr id="116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17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18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</p:grpSp>
          <p:grpSp>
            <p:nvGrpSpPr>
              <p:cNvPr id="27" name="Group 46"/>
              <p:cNvGrpSpPr>
                <a:grpSpLocks/>
              </p:cNvGrpSpPr>
              <p:nvPr/>
            </p:nvGrpSpPr>
            <p:grpSpPr bwMode="auto">
              <a:xfrm>
                <a:off x="2604" y="1117"/>
                <a:ext cx="180" cy="642"/>
                <a:chOff x="2604" y="391"/>
                <a:chExt cx="180" cy="642"/>
              </a:xfrm>
            </p:grpSpPr>
            <p:grpSp>
              <p:nvGrpSpPr>
                <p:cNvPr id="91" name="Group 47"/>
                <p:cNvGrpSpPr>
                  <a:grpSpLocks/>
                </p:cNvGrpSpPr>
                <p:nvPr/>
              </p:nvGrpSpPr>
              <p:grpSpPr bwMode="auto">
                <a:xfrm>
                  <a:off x="2604" y="391"/>
                  <a:ext cx="180" cy="98"/>
                  <a:chOff x="2608" y="391"/>
                  <a:chExt cx="498" cy="271"/>
                </a:xfrm>
              </p:grpSpPr>
              <p:sp>
                <p:nvSpPr>
                  <p:cNvPr id="108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09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10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92" name="Group 51"/>
                <p:cNvGrpSpPr>
                  <a:grpSpLocks/>
                </p:cNvGrpSpPr>
                <p:nvPr/>
              </p:nvGrpSpPr>
              <p:grpSpPr bwMode="auto">
                <a:xfrm>
                  <a:off x="2604" y="527"/>
                  <a:ext cx="180" cy="98"/>
                  <a:chOff x="2608" y="391"/>
                  <a:chExt cx="498" cy="271"/>
                </a:xfrm>
              </p:grpSpPr>
              <p:sp>
                <p:nvSpPr>
                  <p:cNvPr id="105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06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07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93" name="Group 55"/>
                <p:cNvGrpSpPr>
                  <a:grpSpLocks/>
                </p:cNvGrpSpPr>
                <p:nvPr/>
              </p:nvGrpSpPr>
              <p:grpSpPr bwMode="auto">
                <a:xfrm>
                  <a:off x="2604" y="663"/>
                  <a:ext cx="180" cy="98"/>
                  <a:chOff x="2608" y="391"/>
                  <a:chExt cx="498" cy="271"/>
                </a:xfrm>
              </p:grpSpPr>
              <p:sp>
                <p:nvSpPr>
                  <p:cNvPr id="102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03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04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94" name="Group 59"/>
                <p:cNvGrpSpPr>
                  <a:grpSpLocks/>
                </p:cNvGrpSpPr>
                <p:nvPr/>
              </p:nvGrpSpPr>
              <p:grpSpPr bwMode="auto">
                <a:xfrm>
                  <a:off x="2604" y="799"/>
                  <a:ext cx="180" cy="98"/>
                  <a:chOff x="2608" y="391"/>
                  <a:chExt cx="498" cy="271"/>
                </a:xfrm>
              </p:grpSpPr>
              <p:sp>
                <p:nvSpPr>
                  <p:cNvPr id="99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00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101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95" name="Group 63"/>
                <p:cNvGrpSpPr>
                  <a:grpSpLocks/>
                </p:cNvGrpSpPr>
                <p:nvPr/>
              </p:nvGrpSpPr>
              <p:grpSpPr bwMode="auto">
                <a:xfrm>
                  <a:off x="2604" y="935"/>
                  <a:ext cx="180" cy="98"/>
                  <a:chOff x="2608" y="391"/>
                  <a:chExt cx="498" cy="271"/>
                </a:xfrm>
              </p:grpSpPr>
              <p:sp>
                <p:nvSpPr>
                  <p:cNvPr id="96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97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98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</p:grpSp>
          <p:grpSp>
            <p:nvGrpSpPr>
              <p:cNvPr id="28" name="Group 67"/>
              <p:cNvGrpSpPr>
                <a:grpSpLocks/>
              </p:cNvGrpSpPr>
              <p:nvPr/>
            </p:nvGrpSpPr>
            <p:grpSpPr bwMode="auto">
              <a:xfrm>
                <a:off x="2604" y="1842"/>
                <a:ext cx="180" cy="642"/>
                <a:chOff x="2604" y="391"/>
                <a:chExt cx="180" cy="642"/>
              </a:xfrm>
            </p:grpSpPr>
            <p:grpSp>
              <p:nvGrpSpPr>
                <p:cNvPr id="71" name="Group 68"/>
                <p:cNvGrpSpPr>
                  <a:grpSpLocks/>
                </p:cNvGrpSpPr>
                <p:nvPr/>
              </p:nvGrpSpPr>
              <p:grpSpPr bwMode="auto">
                <a:xfrm>
                  <a:off x="2604" y="391"/>
                  <a:ext cx="180" cy="98"/>
                  <a:chOff x="2608" y="391"/>
                  <a:chExt cx="498" cy="271"/>
                </a:xfrm>
              </p:grpSpPr>
              <p:sp>
                <p:nvSpPr>
                  <p:cNvPr id="88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89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90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72" name="Group 72"/>
                <p:cNvGrpSpPr>
                  <a:grpSpLocks/>
                </p:cNvGrpSpPr>
                <p:nvPr/>
              </p:nvGrpSpPr>
              <p:grpSpPr bwMode="auto">
                <a:xfrm>
                  <a:off x="2604" y="527"/>
                  <a:ext cx="180" cy="98"/>
                  <a:chOff x="2608" y="391"/>
                  <a:chExt cx="498" cy="271"/>
                </a:xfrm>
              </p:grpSpPr>
              <p:sp>
                <p:nvSpPr>
                  <p:cNvPr id="85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86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87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73" name="Group 76"/>
                <p:cNvGrpSpPr>
                  <a:grpSpLocks/>
                </p:cNvGrpSpPr>
                <p:nvPr/>
              </p:nvGrpSpPr>
              <p:grpSpPr bwMode="auto">
                <a:xfrm>
                  <a:off x="2604" y="663"/>
                  <a:ext cx="180" cy="98"/>
                  <a:chOff x="2608" y="391"/>
                  <a:chExt cx="498" cy="271"/>
                </a:xfrm>
              </p:grpSpPr>
              <p:sp>
                <p:nvSpPr>
                  <p:cNvPr id="82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83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84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74" name="Group 80"/>
                <p:cNvGrpSpPr>
                  <a:grpSpLocks/>
                </p:cNvGrpSpPr>
                <p:nvPr/>
              </p:nvGrpSpPr>
              <p:grpSpPr bwMode="auto">
                <a:xfrm>
                  <a:off x="2604" y="799"/>
                  <a:ext cx="180" cy="98"/>
                  <a:chOff x="2608" y="391"/>
                  <a:chExt cx="498" cy="271"/>
                </a:xfrm>
              </p:grpSpPr>
              <p:sp>
                <p:nvSpPr>
                  <p:cNvPr id="79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8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81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75" name="Group 84"/>
                <p:cNvGrpSpPr>
                  <a:grpSpLocks/>
                </p:cNvGrpSpPr>
                <p:nvPr/>
              </p:nvGrpSpPr>
              <p:grpSpPr bwMode="auto">
                <a:xfrm>
                  <a:off x="2604" y="935"/>
                  <a:ext cx="180" cy="98"/>
                  <a:chOff x="2608" y="391"/>
                  <a:chExt cx="498" cy="271"/>
                </a:xfrm>
              </p:grpSpPr>
              <p:sp>
                <p:nvSpPr>
                  <p:cNvPr id="76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77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78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</p:grpSp>
          <p:grpSp>
            <p:nvGrpSpPr>
              <p:cNvPr id="29" name="Group 88"/>
              <p:cNvGrpSpPr>
                <a:grpSpLocks/>
              </p:cNvGrpSpPr>
              <p:nvPr/>
            </p:nvGrpSpPr>
            <p:grpSpPr bwMode="auto">
              <a:xfrm>
                <a:off x="2604" y="2568"/>
                <a:ext cx="180" cy="642"/>
                <a:chOff x="2604" y="391"/>
                <a:chExt cx="180" cy="642"/>
              </a:xfrm>
            </p:grpSpPr>
            <p:grpSp>
              <p:nvGrpSpPr>
                <p:cNvPr id="51" name="Group 89"/>
                <p:cNvGrpSpPr>
                  <a:grpSpLocks/>
                </p:cNvGrpSpPr>
                <p:nvPr/>
              </p:nvGrpSpPr>
              <p:grpSpPr bwMode="auto">
                <a:xfrm>
                  <a:off x="2604" y="391"/>
                  <a:ext cx="180" cy="98"/>
                  <a:chOff x="2608" y="391"/>
                  <a:chExt cx="498" cy="271"/>
                </a:xfrm>
              </p:grpSpPr>
              <p:sp>
                <p:nvSpPr>
                  <p:cNvPr id="68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69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70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52" name="Group 93"/>
                <p:cNvGrpSpPr>
                  <a:grpSpLocks/>
                </p:cNvGrpSpPr>
                <p:nvPr/>
              </p:nvGrpSpPr>
              <p:grpSpPr bwMode="auto">
                <a:xfrm>
                  <a:off x="2604" y="527"/>
                  <a:ext cx="180" cy="98"/>
                  <a:chOff x="2608" y="391"/>
                  <a:chExt cx="498" cy="271"/>
                </a:xfrm>
              </p:grpSpPr>
              <p:sp>
                <p:nvSpPr>
                  <p:cNvPr id="65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66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67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53" name="Group 97"/>
                <p:cNvGrpSpPr>
                  <a:grpSpLocks/>
                </p:cNvGrpSpPr>
                <p:nvPr/>
              </p:nvGrpSpPr>
              <p:grpSpPr bwMode="auto">
                <a:xfrm>
                  <a:off x="2604" y="663"/>
                  <a:ext cx="180" cy="98"/>
                  <a:chOff x="2608" y="391"/>
                  <a:chExt cx="498" cy="271"/>
                </a:xfrm>
              </p:grpSpPr>
              <p:sp>
                <p:nvSpPr>
                  <p:cNvPr id="62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63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64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54" name="Group 101"/>
                <p:cNvGrpSpPr>
                  <a:grpSpLocks/>
                </p:cNvGrpSpPr>
                <p:nvPr/>
              </p:nvGrpSpPr>
              <p:grpSpPr bwMode="auto">
                <a:xfrm>
                  <a:off x="2604" y="799"/>
                  <a:ext cx="180" cy="98"/>
                  <a:chOff x="2608" y="391"/>
                  <a:chExt cx="498" cy="271"/>
                </a:xfrm>
              </p:grpSpPr>
              <p:sp>
                <p:nvSpPr>
                  <p:cNvPr id="59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6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61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55" name="Group 105"/>
                <p:cNvGrpSpPr>
                  <a:grpSpLocks/>
                </p:cNvGrpSpPr>
                <p:nvPr/>
              </p:nvGrpSpPr>
              <p:grpSpPr bwMode="auto">
                <a:xfrm>
                  <a:off x="2604" y="935"/>
                  <a:ext cx="180" cy="98"/>
                  <a:chOff x="2608" y="391"/>
                  <a:chExt cx="498" cy="271"/>
                </a:xfrm>
              </p:grpSpPr>
              <p:sp>
                <p:nvSpPr>
                  <p:cNvPr id="5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57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58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</p:grpSp>
          <p:grpSp>
            <p:nvGrpSpPr>
              <p:cNvPr id="30" name="Group 109"/>
              <p:cNvGrpSpPr>
                <a:grpSpLocks/>
              </p:cNvGrpSpPr>
              <p:nvPr/>
            </p:nvGrpSpPr>
            <p:grpSpPr bwMode="auto">
              <a:xfrm>
                <a:off x="2604" y="3339"/>
                <a:ext cx="180" cy="642"/>
                <a:chOff x="2604" y="391"/>
                <a:chExt cx="180" cy="642"/>
              </a:xfrm>
            </p:grpSpPr>
            <p:grpSp>
              <p:nvGrpSpPr>
                <p:cNvPr id="31" name="Group 110"/>
                <p:cNvGrpSpPr>
                  <a:grpSpLocks/>
                </p:cNvGrpSpPr>
                <p:nvPr/>
              </p:nvGrpSpPr>
              <p:grpSpPr bwMode="auto">
                <a:xfrm>
                  <a:off x="2604" y="391"/>
                  <a:ext cx="180" cy="98"/>
                  <a:chOff x="2608" y="391"/>
                  <a:chExt cx="498" cy="271"/>
                </a:xfrm>
              </p:grpSpPr>
              <p:sp>
                <p:nvSpPr>
                  <p:cNvPr id="48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49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50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32" name="Group 114"/>
                <p:cNvGrpSpPr>
                  <a:grpSpLocks/>
                </p:cNvGrpSpPr>
                <p:nvPr/>
              </p:nvGrpSpPr>
              <p:grpSpPr bwMode="auto">
                <a:xfrm>
                  <a:off x="2604" y="527"/>
                  <a:ext cx="180" cy="98"/>
                  <a:chOff x="2608" y="391"/>
                  <a:chExt cx="498" cy="271"/>
                </a:xfrm>
              </p:grpSpPr>
              <p:sp>
                <p:nvSpPr>
                  <p:cNvPr id="45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46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47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33" name="Group 118"/>
                <p:cNvGrpSpPr>
                  <a:grpSpLocks/>
                </p:cNvGrpSpPr>
                <p:nvPr/>
              </p:nvGrpSpPr>
              <p:grpSpPr bwMode="auto">
                <a:xfrm>
                  <a:off x="2604" y="663"/>
                  <a:ext cx="180" cy="98"/>
                  <a:chOff x="2608" y="391"/>
                  <a:chExt cx="498" cy="271"/>
                </a:xfrm>
              </p:grpSpPr>
              <p:sp>
                <p:nvSpPr>
                  <p:cNvPr id="42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43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44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34" name="Group 122"/>
                <p:cNvGrpSpPr>
                  <a:grpSpLocks/>
                </p:cNvGrpSpPr>
                <p:nvPr/>
              </p:nvGrpSpPr>
              <p:grpSpPr bwMode="auto">
                <a:xfrm>
                  <a:off x="2604" y="799"/>
                  <a:ext cx="180" cy="98"/>
                  <a:chOff x="2608" y="391"/>
                  <a:chExt cx="498" cy="271"/>
                </a:xfrm>
              </p:grpSpPr>
              <p:sp>
                <p:nvSpPr>
                  <p:cNvPr id="39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40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41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  <p:grpSp>
              <p:nvGrpSpPr>
                <p:cNvPr id="35" name="Group 126"/>
                <p:cNvGrpSpPr>
                  <a:grpSpLocks/>
                </p:cNvGrpSpPr>
                <p:nvPr/>
              </p:nvGrpSpPr>
              <p:grpSpPr bwMode="auto">
                <a:xfrm>
                  <a:off x="2604" y="935"/>
                  <a:ext cx="180" cy="98"/>
                  <a:chOff x="2608" y="391"/>
                  <a:chExt cx="498" cy="271"/>
                </a:xfrm>
              </p:grpSpPr>
              <p:sp>
                <p:nvSpPr>
                  <p:cNvPr id="36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37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391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  <p:sp>
                <p:nvSpPr>
                  <p:cNvPr id="38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436"/>
                    <a:ext cx="226" cy="226"/>
                  </a:xfrm>
                  <a:prstGeom prst="ellipse">
                    <a:avLst/>
                  </a:prstGeom>
                  <a:solidFill>
                    <a:srgbClr val="00FFFF">
                      <a:alpha val="32941"/>
                    </a:srgbClr>
                  </a:solidFill>
                  <a:ln w="952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Lucida Sans Unicode" pitchFamily="34" charset="0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979488"/>
            <a:ext cx="2952750" cy="534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4067175" y="4267200"/>
            <a:ext cx="4979988" cy="2468563"/>
            <a:chOff x="2562" y="2688"/>
            <a:chExt cx="3137" cy="1555"/>
          </a:xfrm>
        </p:grpSpPr>
        <p:sp>
          <p:nvSpPr>
            <p:cNvPr id="23573" name="Text Box 3"/>
            <p:cNvSpPr txBox="1">
              <a:spLocks noChangeArrowheads="1"/>
            </p:cNvSpPr>
            <p:nvPr/>
          </p:nvSpPr>
          <p:spPr bwMode="auto">
            <a:xfrm>
              <a:off x="4332" y="3838"/>
              <a:ext cx="1367" cy="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580" tIns="43790" rIns="87580" bIns="43790" anchor="ctr" anchorCtr="1">
              <a:spAutoFit/>
            </a:bodyPr>
            <a:lstStyle/>
            <a:p>
              <a:pPr algn="ctr" defTabSz="868363" eaLnBrk="0" hangingPunct="0">
                <a:buSzPct val="99000"/>
                <a:tabLst>
                  <a:tab pos="687388" algn="l"/>
                </a:tabLst>
              </a:pPr>
              <a:r>
                <a:rPr lang="en-GB">
                  <a:solidFill>
                    <a:srgbClr val="FFFF00"/>
                  </a:solidFill>
                  <a:latin typeface="Tahoma" pitchFamily="34" charset="0"/>
                </a:rPr>
                <a:t>Hydrophone</a:t>
              </a:r>
              <a:r>
                <a:rPr lang="de-DE">
                  <a:solidFill>
                    <a:srgbClr val="FFFF00"/>
                  </a:solidFill>
                  <a:latin typeface="Tahoma" pitchFamily="34" charset="0"/>
                </a:rPr>
                <a:t>:</a:t>
              </a:r>
            </a:p>
            <a:p>
              <a:pPr algn="ctr" defTabSz="868363" eaLnBrk="0" hangingPunct="0">
                <a:buSzPct val="99000"/>
                <a:tabLst>
                  <a:tab pos="687388" algn="l"/>
                </a:tabLst>
              </a:pPr>
              <a:r>
                <a:rPr lang="de-DE" i="1">
                  <a:solidFill>
                    <a:srgbClr val="FF0000"/>
                  </a:solidFill>
                  <a:latin typeface="Tahoma" pitchFamily="34" charset="0"/>
                </a:rPr>
                <a:t>acoustic positioning</a:t>
              </a:r>
              <a:endParaRPr lang="en-GB" i="1">
                <a:solidFill>
                  <a:srgbClr val="FF0000"/>
                </a:solidFill>
                <a:latin typeface="Tahoma" pitchFamily="34" charset="0"/>
              </a:endParaRPr>
            </a:p>
          </p:txBody>
        </p:sp>
        <p:pic>
          <p:nvPicPr>
            <p:cNvPr id="23574" name="Picture 9" descr="Transducteur G-207403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56" y="2688"/>
              <a:ext cx="1296" cy="1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562" y="3657"/>
              <a:ext cx="1813" cy="453"/>
              <a:chOff x="2688" y="3456"/>
              <a:chExt cx="1825" cy="518"/>
            </a:xfrm>
          </p:grpSpPr>
          <p:sp>
            <p:nvSpPr>
              <p:cNvPr id="23576" name="Line 11"/>
              <p:cNvSpPr>
                <a:spLocks noChangeShapeType="1"/>
              </p:cNvSpPr>
              <p:nvPr/>
            </p:nvSpPr>
            <p:spPr bwMode="auto">
              <a:xfrm flipH="1" flipV="1">
                <a:off x="2688" y="3456"/>
                <a:ext cx="510" cy="5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77" name="Line 12"/>
              <p:cNvSpPr>
                <a:spLocks noChangeShapeType="1"/>
              </p:cNvSpPr>
              <p:nvPr/>
            </p:nvSpPr>
            <p:spPr bwMode="auto">
              <a:xfrm>
                <a:off x="3198" y="3974"/>
                <a:ext cx="131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5848350" y="992188"/>
            <a:ext cx="3187700" cy="3259137"/>
            <a:chOff x="3684" y="625"/>
            <a:chExt cx="2008" cy="2053"/>
          </a:xfrm>
        </p:grpSpPr>
        <p:sp>
          <p:nvSpPr>
            <p:cNvPr id="23570" name="Text Box 8"/>
            <p:cNvSpPr txBox="1">
              <a:spLocks noChangeArrowheads="1"/>
            </p:cNvSpPr>
            <p:nvPr/>
          </p:nvSpPr>
          <p:spPr bwMode="auto">
            <a:xfrm>
              <a:off x="4229" y="1730"/>
              <a:ext cx="1463" cy="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580" tIns="43790" rIns="87580" bIns="43790" anchor="ctr" anchorCtr="1">
              <a:spAutoFit/>
            </a:bodyPr>
            <a:lstStyle/>
            <a:p>
              <a:pPr algn="ctr" defTabSz="868363" eaLnBrk="0" hangingPunct="0">
                <a:buSzPct val="99000"/>
                <a:tabLst>
                  <a:tab pos="687388" algn="l"/>
                  <a:tab pos="1376363" algn="l"/>
                  <a:tab pos="2063750" algn="l"/>
                </a:tabLst>
              </a:pPr>
              <a:r>
                <a:rPr lang="en-GB">
                  <a:solidFill>
                    <a:srgbClr val="FFFF00"/>
                  </a:solidFill>
                  <a:latin typeface="Tahoma" pitchFamily="34" charset="0"/>
                </a:rPr>
                <a:t>Optical Module:</a:t>
              </a:r>
              <a:br>
                <a:rPr lang="en-GB">
                  <a:solidFill>
                    <a:srgbClr val="FFFF00"/>
                  </a:solidFill>
                  <a:latin typeface="Tahoma" pitchFamily="34" charset="0"/>
                </a:rPr>
              </a:br>
              <a:r>
                <a:rPr lang="en-GB">
                  <a:solidFill>
                    <a:srgbClr val="FFFF00"/>
                  </a:solidFill>
                  <a:latin typeface="Tahoma" pitchFamily="34" charset="0"/>
                </a:rPr>
                <a:t>10” </a:t>
              </a:r>
              <a:r>
                <a:rPr lang="de-DE">
                  <a:solidFill>
                    <a:srgbClr val="FFFF00"/>
                  </a:solidFill>
                  <a:latin typeface="Tahoma" pitchFamily="34" charset="0"/>
                </a:rPr>
                <a:t>Hamamatsu PMT</a:t>
              </a:r>
              <a:endParaRPr lang="de-DE" sz="1600">
                <a:solidFill>
                  <a:srgbClr val="FFFF00"/>
                </a:solidFill>
                <a:latin typeface="Tahoma" pitchFamily="34" charset="0"/>
              </a:endParaRPr>
            </a:p>
            <a:p>
              <a:pPr algn="ctr" defTabSz="868363" eaLnBrk="0" hangingPunct="0">
                <a:buSzPct val="99000"/>
                <a:tabLst>
                  <a:tab pos="687388" algn="l"/>
                  <a:tab pos="1376363" algn="l"/>
                  <a:tab pos="2063750" algn="l"/>
                </a:tabLst>
              </a:pPr>
              <a:r>
                <a:rPr lang="de-DE">
                  <a:solidFill>
                    <a:srgbClr val="FFFF00"/>
                  </a:solidFill>
                  <a:latin typeface="Tahoma" pitchFamily="34" charset="0"/>
                </a:rPr>
                <a:t>in</a:t>
              </a:r>
              <a:r>
                <a:rPr lang="de-DE" sz="1600">
                  <a:solidFill>
                    <a:srgbClr val="FFFF00"/>
                  </a:solidFill>
                  <a:latin typeface="Tahoma" pitchFamily="34" charset="0"/>
                </a:rPr>
                <a:t> </a:t>
              </a:r>
              <a:r>
                <a:rPr lang="en-GB">
                  <a:solidFill>
                    <a:srgbClr val="FFFF00"/>
                  </a:solidFill>
                  <a:latin typeface="Tahoma" pitchFamily="34" charset="0"/>
                </a:rPr>
                <a:t>17” glass sphere </a:t>
              </a:r>
              <a:br>
                <a:rPr lang="en-GB">
                  <a:solidFill>
                    <a:srgbClr val="FFFF00"/>
                  </a:solidFill>
                  <a:latin typeface="Tahoma" pitchFamily="34" charset="0"/>
                </a:rPr>
              </a:br>
              <a:r>
                <a:rPr lang="en-GB">
                  <a:solidFill>
                    <a:srgbClr val="FFFF00"/>
                  </a:solidFill>
                </a:rPr>
                <a:t>(</a:t>
              </a:r>
              <a:r>
                <a:rPr lang="fr-FR" sz="2000">
                  <a:solidFill>
                    <a:srgbClr val="FFFF00"/>
                  </a:solidFill>
                  <a:latin typeface="Symbol" pitchFamily="18" charset="2"/>
                </a:rPr>
                <a:t>s</a:t>
              </a:r>
              <a:r>
                <a:rPr lang="fr-FR" sz="1600" baseline="-25000">
                  <a:solidFill>
                    <a:srgbClr val="FFFF00"/>
                  </a:solidFill>
                </a:rPr>
                <a:t>TTS</a:t>
              </a:r>
              <a:r>
                <a:rPr lang="fr-FR" sz="1600">
                  <a:solidFill>
                    <a:srgbClr val="FFFF00"/>
                  </a:solidFill>
                </a:rPr>
                <a:t> </a:t>
              </a:r>
              <a:r>
                <a:rPr lang="fr-FR" sz="2000">
                  <a:solidFill>
                    <a:srgbClr val="FFFF00"/>
                  </a:solidFill>
                  <a:sym typeface="Symbol" pitchFamily="18" charset="2"/>
                </a:rPr>
                <a:t></a:t>
              </a:r>
              <a:r>
                <a:rPr lang="fr-FR">
                  <a:solidFill>
                    <a:srgbClr val="FFFF00"/>
                  </a:solidFill>
                </a:rPr>
                <a:t> 1.3 ns</a:t>
              </a:r>
              <a:r>
                <a:rPr lang="en-GB">
                  <a:solidFill>
                    <a:srgbClr val="FFFF00"/>
                  </a:solidFill>
                </a:rPr>
                <a:t>)</a:t>
              </a:r>
              <a:endParaRPr lang="en-GB">
                <a:solidFill>
                  <a:srgbClr val="FFFF00"/>
                </a:solidFill>
                <a:latin typeface="Tahoma" pitchFamily="34" charset="0"/>
              </a:endParaRPr>
            </a:p>
            <a:p>
              <a:pPr algn="ctr" defTabSz="868363" eaLnBrk="0" hangingPunct="0">
                <a:buSzPct val="99000"/>
                <a:tabLst>
                  <a:tab pos="687388" algn="l"/>
                  <a:tab pos="1376363" algn="l"/>
                  <a:tab pos="2063750" algn="l"/>
                </a:tabLst>
              </a:pPr>
              <a:r>
                <a:rPr lang="de-DE" i="1">
                  <a:solidFill>
                    <a:srgbClr val="FF0000"/>
                  </a:solidFill>
                  <a:latin typeface="Tahoma" pitchFamily="34" charset="0"/>
                </a:rPr>
                <a:t>photon detection</a:t>
              </a:r>
              <a:endParaRPr lang="en-GB" i="1">
                <a:solidFill>
                  <a:srgbClr val="FF0000"/>
                </a:solidFill>
                <a:latin typeface="Tahoma" pitchFamily="34" charset="0"/>
              </a:endParaRPr>
            </a:p>
          </p:txBody>
        </p:sp>
        <p:pic>
          <p:nvPicPr>
            <p:cNvPr id="23571" name="Picture 15" descr="Low_hemi_ready_h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08" y="625"/>
              <a:ext cx="1344" cy="1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2" name="Line 16"/>
            <p:cNvSpPr>
              <a:spLocks noChangeShapeType="1"/>
            </p:cNvSpPr>
            <p:nvPr/>
          </p:nvSpPr>
          <p:spPr bwMode="auto">
            <a:xfrm flipH="1">
              <a:off x="3684" y="1480"/>
              <a:ext cx="738" cy="11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558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smtClean="0"/>
              <a:t>Basic Detector Element: a storey</a:t>
            </a: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39750" y="3429000"/>
            <a:ext cx="4324350" cy="3168650"/>
            <a:chOff x="340" y="2160"/>
            <a:chExt cx="2724" cy="1996"/>
          </a:xfrm>
        </p:grpSpPr>
        <p:sp>
          <p:nvSpPr>
            <p:cNvPr id="23567" name="Text Box 4"/>
            <p:cNvSpPr txBox="1">
              <a:spLocks noChangeArrowheads="1"/>
            </p:cNvSpPr>
            <p:nvPr/>
          </p:nvSpPr>
          <p:spPr bwMode="auto">
            <a:xfrm>
              <a:off x="340" y="3062"/>
              <a:ext cx="1616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7580" tIns="43790" rIns="87580" bIns="43790" anchor="ctr" anchorCtr="1">
              <a:spAutoFit/>
            </a:bodyPr>
            <a:lstStyle/>
            <a:p>
              <a:pPr algn="ctr" defTabSz="868363" eaLnBrk="0" hangingPunct="0">
                <a:buSzPct val="99000"/>
                <a:tabLst>
                  <a:tab pos="687388" algn="l"/>
                  <a:tab pos="1376363" algn="l"/>
                  <a:tab pos="2063750" algn="l"/>
                  <a:tab pos="2751138" algn="l"/>
                  <a:tab pos="3440113" algn="l"/>
                </a:tabLst>
              </a:pPr>
              <a:r>
                <a:rPr lang="en-GB">
                  <a:solidFill>
                    <a:srgbClr val="FFFF00"/>
                  </a:solidFill>
                  <a:latin typeface="Tahoma" pitchFamily="34" charset="0"/>
                </a:rPr>
                <a:t>Local </a:t>
              </a:r>
              <a:r>
                <a:rPr lang="de-DE">
                  <a:solidFill>
                    <a:srgbClr val="FFFF00"/>
                  </a:solidFill>
                  <a:latin typeface="Tahoma" pitchFamily="34" charset="0"/>
                </a:rPr>
                <a:t>Control Module</a:t>
              </a:r>
              <a:br>
                <a:rPr lang="de-DE">
                  <a:solidFill>
                    <a:srgbClr val="FFFF00"/>
                  </a:solidFill>
                  <a:latin typeface="Tahoma" pitchFamily="34" charset="0"/>
                </a:rPr>
              </a:br>
              <a:r>
                <a:rPr lang="de-DE">
                  <a:solidFill>
                    <a:srgbClr val="FFFF00"/>
                  </a:solidFill>
                  <a:latin typeface="Tahoma" pitchFamily="34" charset="0"/>
                </a:rPr>
                <a:t>(in Ti cylinder):</a:t>
              </a:r>
            </a:p>
            <a:p>
              <a:pPr algn="ctr" defTabSz="868363" eaLnBrk="0" hangingPunct="0">
                <a:buSzPct val="99000"/>
                <a:tabLst>
                  <a:tab pos="687388" algn="l"/>
                  <a:tab pos="1376363" algn="l"/>
                  <a:tab pos="2063750" algn="l"/>
                  <a:tab pos="2751138" algn="l"/>
                  <a:tab pos="3440113" algn="l"/>
                </a:tabLst>
              </a:pPr>
              <a:r>
                <a:rPr lang="de-DE" i="1">
                  <a:solidFill>
                    <a:srgbClr val="FF0000"/>
                  </a:solidFill>
                  <a:latin typeface="Tahoma" pitchFamily="34" charset="0"/>
                </a:rPr>
                <a:t>Front-end ASIC, DAQ/SC, DWDM, </a:t>
              </a:r>
              <a:br>
                <a:rPr lang="de-DE" i="1">
                  <a:solidFill>
                    <a:srgbClr val="FF0000"/>
                  </a:solidFill>
                  <a:latin typeface="Tahoma" pitchFamily="34" charset="0"/>
                </a:rPr>
              </a:br>
              <a:r>
                <a:rPr lang="de-DE" i="1">
                  <a:solidFill>
                    <a:srgbClr val="FF0000"/>
                  </a:solidFill>
                  <a:latin typeface="Tahoma" pitchFamily="34" charset="0"/>
                </a:rPr>
                <a:t>Clock, tilt/compass, power distribution…</a:t>
              </a:r>
              <a:endParaRPr lang="en-GB" i="1">
                <a:solidFill>
                  <a:srgbClr val="FF0000"/>
                </a:solidFill>
                <a:latin typeface="Tahoma" pitchFamily="34" charset="0"/>
              </a:endParaRPr>
            </a:p>
          </p:txBody>
        </p:sp>
        <p:pic>
          <p:nvPicPr>
            <p:cNvPr id="23568" name="Picture 23" descr="lcm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00FF"/>
                </a:clrFrom>
                <a:clrTo>
                  <a:srgbClr val="FF00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0" y="2160"/>
              <a:ext cx="1750" cy="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9" name="Line 14"/>
            <p:cNvSpPr>
              <a:spLocks noChangeShapeType="1"/>
            </p:cNvSpPr>
            <p:nvPr/>
          </p:nvSpPr>
          <p:spPr bwMode="auto">
            <a:xfrm>
              <a:off x="1338" y="2568"/>
              <a:ext cx="1726" cy="1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3059113" y="836613"/>
            <a:ext cx="3581400" cy="1008062"/>
            <a:chOff x="1927" y="527"/>
            <a:chExt cx="2256" cy="635"/>
          </a:xfrm>
        </p:grpSpPr>
        <p:sp>
          <p:nvSpPr>
            <p:cNvPr id="23565" name="Line 36"/>
            <p:cNvSpPr>
              <a:spLocks noChangeShapeType="1"/>
            </p:cNvSpPr>
            <p:nvPr/>
          </p:nvSpPr>
          <p:spPr bwMode="auto">
            <a:xfrm>
              <a:off x="2562" y="754"/>
              <a:ext cx="273" cy="40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66" name="Rectangle 37"/>
            <p:cNvSpPr>
              <a:spLocks noChangeArrowheads="1"/>
            </p:cNvSpPr>
            <p:nvPr/>
          </p:nvSpPr>
          <p:spPr bwMode="auto">
            <a:xfrm>
              <a:off x="1927" y="527"/>
              <a:ext cx="22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rgbClr val="FFFF00"/>
                  </a:solidFill>
                  <a:latin typeface="Tahoma" pitchFamily="34" charset="0"/>
                </a:rPr>
                <a:t>titanium frame: </a:t>
              </a:r>
              <a:r>
                <a:rPr lang="en-US" i="1">
                  <a:solidFill>
                    <a:srgbClr val="FF0000"/>
                  </a:solidFill>
                  <a:latin typeface="Tahoma" pitchFamily="34" charset="0"/>
                </a:rPr>
                <a:t>support structure</a:t>
              </a:r>
              <a:r>
                <a:rPr lang="en-US">
                  <a:latin typeface="Tahoma" pitchFamily="34" charset="0"/>
                </a:rPr>
                <a:t> </a:t>
              </a: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95250" y="1066800"/>
            <a:ext cx="4552950" cy="1774825"/>
            <a:chOff x="60" y="672"/>
            <a:chExt cx="2868" cy="1118"/>
          </a:xfrm>
        </p:grpSpPr>
        <p:sp>
          <p:nvSpPr>
            <p:cNvPr id="23562" name="Rectangle 6"/>
            <p:cNvSpPr>
              <a:spLocks noChangeArrowheads="1"/>
            </p:cNvSpPr>
            <p:nvPr/>
          </p:nvSpPr>
          <p:spPr bwMode="auto">
            <a:xfrm>
              <a:off x="60" y="799"/>
              <a:ext cx="124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>
                  <a:solidFill>
                    <a:srgbClr val="FFFF00"/>
                  </a:solidFill>
                  <a:latin typeface="Tahoma" pitchFamily="34" charset="0"/>
                </a:rPr>
                <a:t>Optical Beacon</a:t>
              </a:r>
              <a:br>
                <a:rPr lang="en-US">
                  <a:solidFill>
                    <a:srgbClr val="FFFF00"/>
                  </a:solidFill>
                  <a:latin typeface="Tahoma" pitchFamily="34" charset="0"/>
                </a:rPr>
              </a:br>
              <a:r>
                <a:rPr lang="en-US">
                  <a:solidFill>
                    <a:srgbClr val="FFFF00"/>
                  </a:solidFill>
                  <a:latin typeface="Tahoma" pitchFamily="34" charset="0"/>
                </a:rPr>
                <a:t>with blue LEDs:</a:t>
              </a:r>
            </a:p>
            <a:p>
              <a:pPr eaLnBrk="0" hangingPunct="0"/>
              <a:r>
                <a:rPr lang="en-US" i="1">
                  <a:solidFill>
                    <a:srgbClr val="FF0000"/>
                  </a:solidFill>
                  <a:latin typeface="Tahoma" pitchFamily="34" charset="0"/>
                </a:rPr>
                <a:t>timing calibration</a:t>
              </a:r>
              <a:r>
                <a:rPr lang="en-US">
                  <a:latin typeface="Tahoma" pitchFamily="34" charset="0"/>
                </a:rPr>
                <a:t> </a:t>
              </a:r>
            </a:p>
          </p:txBody>
        </p:sp>
        <p:pic>
          <p:nvPicPr>
            <p:cNvPr id="23563" name="Picture 41" descr="lob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39" y="672"/>
              <a:ext cx="537" cy="1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4" name="Line 7"/>
            <p:cNvSpPr>
              <a:spLocks noChangeShapeType="1"/>
            </p:cNvSpPr>
            <p:nvPr/>
          </p:nvSpPr>
          <p:spPr bwMode="auto">
            <a:xfrm>
              <a:off x="1632" y="1347"/>
              <a:ext cx="1296" cy="28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-32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48713" y="6524625"/>
            <a:ext cx="360362" cy="1444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ADB9326-850E-4DFF-BD79-8848A34462DA}" type="slidenum">
              <a:rPr lang="en-GB"/>
              <a:pPr/>
              <a:t>12</a:t>
            </a:fld>
            <a:endParaRPr lang="en-GB"/>
          </a:p>
        </p:txBody>
      </p:sp>
      <p:sp>
        <p:nvSpPr>
          <p:cNvPr id="24580" name="Title 1"/>
          <p:cNvSpPr>
            <a:spLocks noGrp="1"/>
          </p:cNvSpPr>
          <p:nvPr>
            <p:ph type="title" idx="4294967295"/>
          </p:nvPr>
        </p:nvSpPr>
        <p:spPr>
          <a:xfrm>
            <a:off x="857250" y="0"/>
            <a:ext cx="8286750" cy="857250"/>
          </a:xfrm>
        </p:spPr>
        <p:txBody>
          <a:bodyPr/>
          <a:lstStyle/>
          <a:p>
            <a:pPr eaLnBrk="1" hangingPunct="1"/>
            <a:r>
              <a:rPr lang="en-GB" dirty="0" smtClean="0"/>
              <a:t>ANTARES Site Exploration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3714750"/>
            <a:ext cx="9072563" cy="3005138"/>
            <a:chOff x="0" y="3714752"/>
            <a:chExt cx="9072593" cy="3004698"/>
          </a:xfrm>
        </p:grpSpPr>
        <p:pic>
          <p:nvPicPr>
            <p:cNvPr id="3" name="Picture 11" descr="IMG_00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714752"/>
              <a:ext cx="4383188" cy="29335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5" descr="sortie_en_m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82304" y="3719078"/>
              <a:ext cx="4490289" cy="30003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971550" y="1214438"/>
            <a:ext cx="7018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9900"/>
                </a:solidFill>
              </a:rPr>
              <a:t>1996 - 2000 Measurements with autonomous lines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584200" y="2139950"/>
            <a:ext cx="7486650" cy="1289050"/>
            <a:chOff x="25400" y="696902"/>
            <a:chExt cx="7486345" cy="1288613"/>
          </a:xfrm>
        </p:grpSpPr>
        <p:sp>
          <p:nvSpPr>
            <p:cNvPr id="5" name="Text Box 16"/>
            <p:cNvSpPr txBox="1">
              <a:spLocks noChangeArrowheads="1"/>
            </p:cNvSpPr>
            <p:nvPr/>
          </p:nvSpPr>
          <p:spPr bwMode="auto">
            <a:xfrm>
              <a:off x="26988" y="1528470"/>
              <a:ext cx="7411735" cy="457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3)  Optical properties study:                28 deployments</a:t>
              </a:r>
              <a:endParaRPr lang="en-GB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25400" y="696902"/>
              <a:ext cx="7486345" cy="461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457200" indent="-457200">
                <a:spcBef>
                  <a:spcPct val="50000"/>
                </a:spcBef>
                <a:buFontTx/>
                <a:buAutoNum type="arabicParenR"/>
                <a:defRPr/>
              </a:pPr>
              <a:r>
                <a:rPr lang="en-US" sz="2400" dirty="0">
                  <a:ln w="18415" cmpd="sng">
                    <a:noFill/>
                    <a:prstDash val="solid"/>
                  </a:ln>
                  <a:solidFill>
                    <a:srgbClr val="D60093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Optical background study:             15 deployments</a:t>
              </a:r>
              <a:endParaRPr lang="en-GB" sz="2400" dirty="0">
                <a:ln w="18415" cmpd="sng">
                  <a:noFill/>
                  <a:prstDash val="solid"/>
                </a:ln>
                <a:solidFill>
                  <a:srgbClr val="D6009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26988" y="1125382"/>
              <a:ext cx="7353000" cy="457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2)  </a:t>
              </a:r>
              <a:r>
                <a:rPr lang="en-US" sz="2400" dirty="0" err="1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Biofouling</a:t>
              </a:r>
              <a:r>
                <a:rPr lang="en-US" sz="24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-sedimentation study:      4 deployments</a:t>
              </a:r>
              <a:endParaRPr lang="en-GB" sz="2400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11" name="Picture 26" descr="thety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60" y="3857628"/>
            <a:ext cx="4429156" cy="271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48713" y="6524625"/>
            <a:ext cx="360362" cy="1444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25FE288-8B08-4A94-A03E-4BB498DCB169}" type="slidenum">
              <a:rPr lang="en-GB"/>
              <a:pPr/>
              <a:t>13</a:t>
            </a:fld>
            <a:endParaRPr lang="en-GB"/>
          </a:p>
        </p:txBody>
      </p:sp>
      <p:sp>
        <p:nvSpPr>
          <p:cNvPr id="25604" name="Title 1"/>
          <p:cNvSpPr>
            <a:spLocks noGrp="1"/>
          </p:cNvSpPr>
          <p:nvPr>
            <p:ph type="title" idx="4294967295"/>
          </p:nvPr>
        </p:nvSpPr>
        <p:spPr>
          <a:xfrm>
            <a:off x="857250" y="0"/>
            <a:ext cx="8286750" cy="857250"/>
          </a:xfrm>
        </p:spPr>
        <p:txBody>
          <a:bodyPr/>
          <a:lstStyle/>
          <a:p>
            <a:pPr eaLnBrk="1" hangingPunct="1"/>
            <a:r>
              <a:rPr lang="en-GB" smtClean="0"/>
              <a:t>Building the Detector - 1</a:t>
            </a:r>
            <a:br>
              <a:rPr lang="en-GB" smtClean="0"/>
            </a:br>
            <a:r>
              <a:rPr lang="en-GB" smtClean="0"/>
              <a:t>Main Cable and Junction Box</a:t>
            </a:r>
          </a:p>
        </p:txBody>
      </p:sp>
      <p:sp>
        <p:nvSpPr>
          <p:cNvPr id="25605" name="TextBox 2"/>
          <p:cNvSpPr txBox="1">
            <a:spLocks noChangeArrowheads="1"/>
          </p:cNvSpPr>
          <p:nvPr/>
        </p:nvSpPr>
        <p:spPr bwMode="auto">
          <a:xfrm>
            <a:off x="611188" y="1196975"/>
            <a:ext cx="7905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9900"/>
                </a:solidFill>
              </a:rPr>
              <a:t>2001 Deployment of 45 km electro-optical cable (Alcatel)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1188" y="1773238"/>
            <a:ext cx="482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9900"/>
                </a:solidFill>
              </a:rPr>
              <a:t>2002 Deployment of Junction Box </a:t>
            </a:r>
          </a:p>
        </p:txBody>
      </p:sp>
      <p:pic>
        <p:nvPicPr>
          <p:cNvPr id="5" name="Picture 22" descr="cable4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403" y="2427602"/>
            <a:ext cx="4125053" cy="295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3" descr="cable_sablettes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1782" y="3649340"/>
            <a:ext cx="4401006" cy="320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JB_on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357562"/>
            <a:ext cx="4401025" cy="3250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JB_in2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3071810"/>
            <a:ext cx="4320398" cy="235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72500" y="6524625"/>
            <a:ext cx="536575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EA2807C3-F102-49ED-936D-E782565B4564}" type="slidenum">
              <a:rPr lang="en-GB"/>
              <a:pPr/>
              <a:t>14</a:t>
            </a:fld>
            <a:endParaRPr lang="en-GB"/>
          </a:p>
        </p:txBody>
      </p:sp>
      <p:sp>
        <p:nvSpPr>
          <p:cNvPr id="26628" name="Title 1"/>
          <p:cNvSpPr>
            <a:spLocks noGrp="1"/>
          </p:cNvSpPr>
          <p:nvPr>
            <p:ph type="title" idx="4294967295"/>
          </p:nvPr>
        </p:nvSpPr>
        <p:spPr>
          <a:xfrm>
            <a:off x="857250" y="0"/>
            <a:ext cx="8286750" cy="857250"/>
          </a:xfrm>
        </p:spPr>
        <p:txBody>
          <a:bodyPr/>
          <a:lstStyle/>
          <a:p>
            <a:pPr eaLnBrk="1" hangingPunct="1"/>
            <a:r>
              <a:rPr lang="en-GB" smtClean="0"/>
              <a:t>Building the Detector - 2</a:t>
            </a:r>
            <a:br>
              <a:rPr lang="en-GB" smtClean="0"/>
            </a:br>
            <a:r>
              <a:rPr lang="en-GB" smtClean="0"/>
              <a:t>Line Deployment</a:t>
            </a:r>
          </a:p>
        </p:txBody>
      </p:sp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611188" y="1046163"/>
            <a:ext cx="77152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2003-2005   Various prototype lines</a:t>
            </a:r>
          </a:p>
          <a:p>
            <a:pPr>
              <a:buFontTx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2006 	        Lines 1, 2 </a:t>
            </a:r>
          </a:p>
          <a:p>
            <a:pPr>
              <a:buFontTx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2007	        Lines 3, 4, 5, 6, 7, 8, 9,10 	</a:t>
            </a:r>
          </a:p>
          <a:p>
            <a:pPr>
              <a:buFontTx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2008             Lines 11, 12		</a:t>
            </a:r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8112" y="2643188"/>
            <a:ext cx="3527426" cy="451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ntares_0166"/>
          <p:cNvPicPr>
            <a:picLocks noChangeAspect="1" noChangeArrowheads="1"/>
          </p:cNvPicPr>
          <p:nvPr/>
        </p:nvPicPr>
        <p:blipFill>
          <a:blip r:embed="rId5"/>
          <a:srcRect t="16269"/>
          <a:stretch>
            <a:fillRect/>
          </a:stretch>
        </p:blipFill>
        <p:spPr bwMode="auto">
          <a:xfrm>
            <a:off x="254142" y="3792694"/>
            <a:ext cx="5373938" cy="3152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ntares_0226"/>
          <p:cNvPicPr>
            <a:picLocks noChangeAspect="1" noChangeArrowheads="1"/>
          </p:cNvPicPr>
          <p:nvPr/>
        </p:nvPicPr>
        <p:blipFill>
          <a:blip r:embed="rId6"/>
          <a:srcRect l="14043" t="9309"/>
          <a:stretch>
            <a:fillRect/>
          </a:stretch>
        </p:blipFill>
        <p:spPr bwMode="auto">
          <a:xfrm>
            <a:off x="5009348" y="3506383"/>
            <a:ext cx="3954000" cy="3153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Antares_03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7313" y="2593968"/>
            <a:ext cx="6749856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43938" y="6500813"/>
            <a:ext cx="53816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5468D7F-354E-44EA-B5AF-4B6F5FB428F5}" type="slidenum">
              <a:rPr lang="en-GB"/>
              <a:pPr/>
              <a:t>15</a:t>
            </a:fld>
            <a:endParaRPr lang="en-GB"/>
          </a:p>
        </p:txBody>
      </p:sp>
      <p:sp>
        <p:nvSpPr>
          <p:cNvPr id="27652" name="Title 1"/>
          <p:cNvSpPr>
            <a:spLocks noGrp="1"/>
          </p:cNvSpPr>
          <p:nvPr>
            <p:ph type="title" idx="4294967295"/>
          </p:nvPr>
        </p:nvSpPr>
        <p:spPr>
          <a:xfrm>
            <a:off x="857250" y="0"/>
            <a:ext cx="8286750" cy="857250"/>
          </a:xfrm>
        </p:spPr>
        <p:txBody>
          <a:bodyPr/>
          <a:lstStyle/>
          <a:p>
            <a:pPr eaLnBrk="1" hangingPunct="1"/>
            <a:r>
              <a:rPr lang="en-GB" smtClean="0"/>
              <a:t>Building the Detector - 3</a:t>
            </a:r>
            <a:br>
              <a:rPr lang="en-GB" smtClean="0"/>
            </a:br>
            <a:r>
              <a:rPr lang="en-GB" smtClean="0"/>
              <a:t>Line Connections</a:t>
            </a:r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857250" y="1071563"/>
            <a:ext cx="77152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2006 	        Line 1, Line 2 </a:t>
            </a:r>
          </a:p>
          <a:p>
            <a:pPr>
              <a:buFontTx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2007	        Lines 3 - 5,  Lines 6 -10 	</a:t>
            </a:r>
          </a:p>
          <a:p>
            <a:pPr>
              <a:buFontTx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2008             Lines 11, 12		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74638" y="2582863"/>
            <a:ext cx="8588375" cy="4230687"/>
            <a:chOff x="274320" y="2273850"/>
            <a:chExt cx="8589264" cy="4230582"/>
          </a:xfrm>
        </p:grpSpPr>
        <p:pic>
          <p:nvPicPr>
            <p:cNvPr id="4" name="Picture 4" descr="IMG_0723"/>
            <p:cNvPicPr>
              <a:picLocks noChangeAspect="1" noChangeArrowheads="1"/>
            </p:cNvPicPr>
            <p:nvPr/>
          </p:nvPicPr>
          <p:blipFill>
            <a:blip r:embed="rId4" cstate="print"/>
            <a:srcRect t="18652" r="2959" b="9989"/>
            <a:stretch>
              <a:fillRect/>
            </a:stretch>
          </p:blipFill>
          <p:spPr bwMode="auto">
            <a:xfrm>
              <a:off x="281434" y="2714620"/>
              <a:ext cx="3861938" cy="37862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660" name="TextBox 8"/>
            <p:cNvSpPr txBox="1">
              <a:spLocks noChangeArrowheads="1"/>
            </p:cNvSpPr>
            <p:nvPr/>
          </p:nvSpPr>
          <p:spPr bwMode="auto">
            <a:xfrm>
              <a:off x="642658" y="2286550"/>
              <a:ext cx="2914952" cy="366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FFFF00"/>
                  </a:solidFill>
                </a:rPr>
                <a:t>Manned submarine Nautile</a:t>
              </a:r>
            </a:p>
          </p:txBody>
        </p:sp>
        <p:sp>
          <p:nvSpPr>
            <p:cNvPr id="27661" name="TextBox 9"/>
            <p:cNvSpPr txBox="1">
              <a:spLocks noChangeArrowheads="1"/>
            </p:cNvSpPr>
            <p:nvPr/>
          </p:nvSpPr>
          <p:spPr bwMode="auto">
            <a:xfrm>
              <a:off x="5500861" y="2273850"/>
              <a:ext cx="2571616" cy="366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FFFF00"/>
                  </a:solidFill>
                </a:rPr>
                <a:t>Robot submarine Victor</a:t>
              </a:r>
            </a:p>
          </p:txBody>
        </p:sp>
        <p:pic>
          <p:nvPicPr>
            <p:cNvPr id="8" name="Picture 7" descr="vic6000.1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7752" y="2979518"/>
              <a:ext cx="4000496" cy="32003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2238365"/>
            <a:ext cx="6571497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3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238365"/>
            <a:ext cx="4229839" cy="281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16"/>
          <p:cNvPicPr>
            <a:picLocks noChangeAspect="1" noChangeArrowheads="1"/>
          </p:cNvPicPr>
          <p:nvPr/>
        </p:nvPicPr>
        <p:blipFill>
          <a:blip r:embed="rId8"/>
          <a:srcRect t="24920" r="35185"/>
          <a:stretch>
            <a:fillRect/>
          </a:stretch>
        </p:blipFill>
        <p:spPr bwMode="auto">
          <a:xfrm>
            <a:off x="2786050" y="3095620"/>
            <a:ext cx="3701088" cy="2857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onnexionL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0921" y="3857628"/>
            <a:ext cx="3861673" cy="300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1970088" y="1130300"/>
            <a:ext cx="5151437" cy="5727700"/>
            <a:chOff x="1241" y="712"/>
            <a:chExt cx="3245" cy="3608"/>
          </a:xfrm>
        </p:grpSpPr>
        <p:pic>
          <p:nvPicPr>
            <p:cNvPr id="28692" name="Picture 17" descr="Map_Antares_Mai08_withL12.gif"/>
            <p:cNvPicPr>
              <a:picLocks noChangeAspect="1"/>
            </p:cNvPicPr>
            <p:nvPr/>
          </p:nvPicPr>
          <p:blipFill>
            <a:blip r:embed="rId4"/>
            <a:srcRect l="18881" r="25580"/>
            <a:stretch>
              <a:fillRect/>
            </a:stretch>
          </p:blipFill>
          <p:spPr bwMode="auto">
            <a:xfrm>
              <a:off x="1241" y="712"/>
              <a:ext cx="3245" cy="3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2272" y="2768"/>
              <a:ext cx="217" cy="111"/>
              <a:chOff x="1869" y="2738"/>
              <a:chExt cx="249" cy="136"/>
            </a:xfrm>
          </p:grpSpPr>
          <p:sp>
            <p:nvSpPr>
              <p:cNvPr id="28750" name="Rectangle 5"/>
              <p:cNvSpPr>
                <a:spLocks noChangeArrowheads="1"/>
              </p:cNvSpPr>
              <p:nvPr/>
            </p:nvSpPr>
            <p:spPr bwMode="auto">
              <a:xfrm>
                <a:off x="1936" y="2738"/>
                <a:ext cx="182" cy="136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0000"/>
                    </a:solidFill>
                  </a:rPr>
                  <a:t> L11</a:t>
                </a:r>
              </a:p>
            </p:txBody>
          </p:sp>
          <p:sp>
            <p:nvSpPr>
              <p:cNvPr id="28751" name="Rectangle 6"/>
              <p:cNvSpPr>
                <a:spLocks noChangeArrowheads="1"/>
              </p:cNvSpPr>
              <p:nvPr/>
            </p:nvSpPr>
            <p:spPr bwMode="auto">
              <a:xfrm>
                <a:off x="1869" y="2786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105" y="2219"/>
              <a:ext cx="219" cy="110"/>
              <a:chOff x="1881" y="2804"/>
              <a:chExt cx="253" cy="136"/>
            </a:xfrm>
          </p:grpSpPr>
          <p:sp>
            <p:nvSpPr>
              <p:cNvPr id="28748" name="Rectangle 8"/>
              <p:cNvSpPr>
                <a:spLocks noChangeArrowheads="1"/>
              </p:cNvSpPr>
              <p:nvPr/>
            </p:nvSpPr>
            <p:spPr bwMode="auto">
              <a:xfrm>
                <a:off x="1952" y="2804"/>
                <a:ext cx="182" cy="136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0000"/>
                    </a:solidFill>
                  </a:rPr>
                  <a:t>L9</a:t>
                </a:r>
              </a:p>
            </p:txBody>
          </p:sp>
          <p:sp>
            <p:nvSpPr>
              <p:cNvPr id="28749" name="Rectangle 9"/>
              <p:cNvSpPr>
                <a:spLocks noChangeArrowheads="1"/>
              </p:cNvSpPr>
              <p:nvPr/>
            </p:nvSpPr>
            <p:spPr bwMode="auto">
              <a:xfrm>
                <a:off x="1881" y="2852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3473" y="2936"/>
              <a:ext cx="216" cy="110"/>
              <a:chOff x="1857" y="2777"/>
              <a:chExt cx="249" cy="136"/>
            </a:xfrm>
          </p:grpSpPr>
          <p:sp>
            <p:nvSpPr>
              <p:cNvPr id="28746" name="Rectangle 11"/>
              <p:cNvSpPr>
                <a:spLocks noChangeArrowheads="1"/>
              </p:cNvSpPr>
              <p:nvPr/>
            </p:nvSpPr>
            <p:spPr bwMode="auto">
              <a:xfrm>
                <a:off x="1924" y="2777"/>
                <a:ext cx="182" cy="136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CC0099"/>
                    </a:solidFill>
                  </a:rPr>
                  <a:t> </a:t>
                </a:r>
                <a:r>
                  <a:rPr lang="en-US" sz="1200">
                    <a:solidFill>
                      <a:srgbClr val="FF0000"/>
                    </a:solidFill>
                  </a:rPr>
                  <a:t>L10</a:t>
                </a:r>
              </a:p>
            </p:txBody>
          </p:sp>
          <p:sp>
            <p:nvSpPr>
              <p:cNvPr id="28747" name="Rectangle 12"/>
              <p:cNvSpPr>
                <a:spLocks noChangeArrowheads="1"/>
              </p:cNvSpPr>
              <p:nvPr/>
            </p:nvSpPr>
            <p:spPr bwMode="auto">
              <a:xfrm>
                <a:off x="1857" y="2825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2842" y="3096"/>
              <a:ext cx="215" cy="111"/>
              <a:chOff x="1809" y="2793"/>
              <a:chExt cx="248" cy="136"/>
            </a:xfrm>
          </p:grpSpPr>
          <p:sp>
            <p:nvSpPr>
              <p:cNvPr id="28744" name="Rectangle 14"/>
              <p:cNvSpPr>
                <a:spLocks noChangeArrowheads="1"/>
              </p:cNvSpPr>
              <p:nvPr/>
            </p:nvSpPr>
            <p:spPr bwMode="auto">
              <a:xfrm>
                <a:off x="1875" y="2793"/>
                <a:ext cx="182" cy="136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CC0099"/>
                    </a:solidFill>
                  </a:rPr>
                  <a:t> </a:t>
                </a:r>
                <a:r>
                  <a:rPr lang="en-US" sz="1200">
                    <a:solidFill>
                      <a:srgbClr val="FF0000"/>
                    </a:solidFill>
                  </a:rPr>
                  <a:t>L12</a:t>
                </a:r>
              </a:p>
            </p:txBody>
          </p:sp>
          <p:sp>
            <p:nvSpPr>
              <p:cNvPr id="28745" name="Rectangle 15"/>
              <p:cNvSpPr>
                <a:spLocks noChangeArrowheads="1"/>
              </p:cNvSpPr>
              <p:nvPr/>
            </p:nvSpPr>
            <p:spPr bwMode="auto">
              <a:xfrm>
                <a:off x="1809" y="2841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sp>
          <p:nvSpPr>
            <p:cNvPr id="28697" name="Rectangle 17"/>
            <p:cNvSpPr>
              <a:spLocks noChangeArrowheads="1"/>
            </p:cNvSpPr>
            <p:nvPr/>
          </p:nvSpPr>
          <p:spPr bwMode="auto">
            <a:xfrm>
              <a:off x="2704" y="2435"/>
              <a:ext cx="88" cy="59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698" name="Rectangle 18"/>
            <p:cNvSpPr>
              <a:spLocks noChangeArrowheads="1"/>
            </p:cNvSpPr>
            <p:nvPr/>
          </p:nvSpPr>
          <p:spPr bwMode="auto">
            <a:xfrm>
              <a:off x="2651" y="2454"/>
              <a:ext cx="39" cy="37"/>
            </a:xfrm>
            <a:prstGeom prst="rect">
              <a:avLst/>
            </a:prstGeom>
            <a:solidFill>
              <a:srgbClr val="D7FDF7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/>
            </a:p>
          </p:txBody>
        </p:sp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3055" y="2600"/>
              <a:ext cx="258" cy="120"/>
              <a:chOff x="1854" y="2724"/>
              <a:chExt cx="296" cy="149"/>
            </a:xfrm>
          </p:grpSpPr>
          <p:sp>
            <p:nvSpPr>
              <p:cNvPr id="28742" name="Rectangle 20"/>
              <p:cNvSpPr>
                <a:spLocks noChangeArrowheads="1"/>
              </p:cNvSpPr>
              <p:nvPr/>
            </p:nvSpPr>
            <p:spPr bwMode="auto">
              <a:xfrm>
                <a:off x="1921" y="2724"/>
                <a:ext cx="229" cy="149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0000"/>
                    </a:solidFill>
                  </a:rPr>
                  <a:t>L8</a:t>
                </a:r>
              </a:p>
            </p:txBody>
          </p:sp>
          <p:sp>
            <p:nvSpPr>
              <p:cNvPr id="28743" name="Rectangle 21"/>
              <p:cNvSpPr>
                <a:spLocks noChangeArrowheads="1"/>
              </p:cNvSpPr>
              <p:nvPr/>
            </p:nvSpPr>
            <p:spPr bwMode="auto">
              <a:xfrm>
                <a:off x="1854" y="2782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3769" y="2420"/>
              <a:ext cx="207" cy="81"/>
              <a:chOff x="1787" y="2803"/>
              <a:chExt cx="239" cy="100"/>
            </a:xfrm>
          </p:grpSpPr>
          <p:sp>
            <p:nvSpPr>
              <p:cNvPr id="28740" name="Rectangle 23"/>
              <p:cNvSpPr>
                <a:spLocks noChangeArrowheads="1"/>
              </p:cNvSpPr>
              <p:nvPr/>
            </p:nvSpPr>
            <p:spPr bwMode="auto">
              <a:xfrm>
                <a:off x="1847" y="2803"/>
                <a:ext cx="179" cy="100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3300"/>
                    </a:solidFill>
                  </a:rPr>
                  <a:t>L6</a:t>
                </a:r>
              </a:p>
            </p:txBody>
          </p:sp>
          <p:sp>
            <p:nvSpPr>
              <p:cNvPr id="28741" name="Rectangle 24"/>
              <p:cNvSpPr>
                <a:spLocks noChangeArrowheads="1"/>
              </p:cNvSpPr>
              <p:nvPr/>
            </p:nvSpPr>
            <p:spPr bwMode="auto">
              <a:xfrm>
                <a:off x="1787" y="2831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grpSp>
          <p:nvGrpSpPr>
            <p:cNvPr id="13" name="Group 25"/>
            <p:cNvGrpSpPr>
              <a:grpSpLocks/>
            </p:cNvGrpSpPr>
            <p:nvPr/>
          </p:nvGrpSpPr>
          <p:grpSpPr bwMode="auto">
            <a:xfrm>
              <a:off x="3354" y="2221"/>
              <a:ext cx="161" cy="107"/>
              <a:chOff x="1826" y="2807"/>
              <a:chExt cx="186" cy="132"/>
            </a:xfrm>
          </p:grpSpPr>
          <p:sp>
            <p:nvSpPr>
              <p:cNvPr id="28738" name="Rectangle 26"/>
              <p:cNvSpPr>
                <a:spLocks noChangeArrowheads="1"/>
              </p:cNvSpPr>
              <p:nvPr/>
            </p:nvSpPr>
            <p:spPr bwMode="auto">
              <a:xfrm>
                <a:off x="1885" y="2807"/>
                <a:ext cx="127" cy="132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3300"/>
                    </a:solidFill>
                  </a:rPr>
                  <a:t> L4</a:t>
                </a:r>
              </a:p>
            </p:txBody>
          </p:sp>
          <p:sp>
            <p:nvSpPr>
              <p:cNvPr id="28739" name="Rectangle 27"/>
              <p:cNvSpPr>
                <a:spLocks noChangeArrowheads="1"/>
              </p:cNvSpPr>
              <p:nvPr/>
            </p:nvSpPr>
            <p:spPr bwMode="auto">
              <a:xfrm>
                <a:off x="1826" y="2855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grpSp>
          <p:nvGrpSpPr>
            <p:cNvPr id="15" name="Group 28"/>
            <p:cNvGrpSpPr>
              <a:grpSpLocks/>
            </p:cNvGrpSpPr>
            <p:nvPr/>
          </p:nvGrpSpPr>
          <p:grpSpPr bwMode="auto">
            <a:xfrm>
              <a:off x="3619" y="1848"/>
              <a:ext cx="195" cy="75"/>
              <a:chOff x="3419" y="1608"/>
              <a:chExt cx="225" cy="91"/>
            </a:xfrm>
          </p:grpSpPr>
          <p:sp>
            <p:nvSpPr>
              <p:cNvPr id="28736" name="Rectangle 29"/>
              <p:cNvSpPr>
                <a:spLocks noChangeArrowheads="1"/>
              </p:cNvSpPr>
              <p:nvPr/>
            </p:nvSpPr>
            <p:spPr bwMode="auto">
              <a:xfrm>
                <a:off x="3462" y="1608"/>
                <a:ext cx="182" cy="91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3300"/>
                    </a:solidFill>
                  </a:rPr>
                  <a:t>L2</a:t>
                </a:r>
              </a:p>
            </p:txBody>
          </p:sp>
          <p:sp>
            <p:nvSpPr>
              <p:cNvPr id="28737" name="Rectangle 30"/>
              <p:cNvSpPr>
                <a:spLocks noChangeArrowheads="1"/>
              </p:cNvSpPr>
              <p:nvPr/>
            </p:nvSpPr>
            <p:spPr bwMode="auto">
              <a:xfrm>
                <a:off x="3419" y="1629"/>
                <a:ext cx="45" cy="44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grpSp>
          <p:nvGrpSpPr>
            <p:cNvPr id="16" name="Group 31"/>
            <p:cNvGrpSpPr>
              <a:grpSpLocks/>
            </p:cNvGrpSpPr>
            <p:nvPr/>
          </p:nvGrpSpPr>
          <p:grpSpPr bwMode="auto">
            <a:xfrm>
              <a:off x="2871" y="2017"/>
              <a:ext cx="199" cy="74"/>
              <a:chOff x="3440" y="1567"/>
              <a:chExt cx="230" cy="91"/>
            </a:xfrm>
          </p:grpSpPr>
          <p:sp>
            <p:nvSpPr>
              <p:cNvPr id="28734" name="Rectangle 32"/>
              <p:cNvSpPr>
                <a:spLocks noChangeArrowheads="1"/>
              </p:cNvSpPr>
              <p:nvPr/>
            </p:nvSpPr>
            <p:spPr bwMode="auto">
              <a:xfrm>
                <a:off x="3488" y="1567"/>
                <a:ext cx="182" cy="91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3300"/>
                    </a:solidFill>
                  </a:rPr>
                  <a:t>L3</a:t>
                </a:r>
              </a:p>
            </p:txBody>
          </p:sp>
          <p:sp>
            <p:nvSpPr>
              <p:cNvPr id="28735" name="Rectangle 33"/>
              <p:cNvSpPr>
                <a:spLocks noChangeArrowheads="1"/>
              </p:cNvSpPr>
              <p:nvPr/>
            </p:nvSpPr>
            <p:spPr bwMode="auto">
              <a:xfrm>
                <a:off x="3440" y="1589"/>
                <a:ext cx="45" cy="44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grpSp>
          <p:nvGrpSpPr>
            <p:cNvPr id="17" name="Group 34"/>
            <p:cNvGrpSpPr>
              <a:grpSpLocks/>
            </p:cNvGrpSpPr>
            <p:nvPr/>
          </p:nvGrpSpPr>
          <p:grpSpPr bwMode="auto">
            <a:xfrm>
              <a:off x="2440" y="1686"/>
              <a:ext cx="200" cy="74"/>
              <a:chOff x="3440" y="1567"/>
              <a:chExt cx="230" cy="91"/>
            </a:xfrm>
          </p:grpSpPr>
          <p:sp>
            <p:nvSpPr>
              <p:cNvPr id="28732" name="Rectangle 35"/>
              <p:cNvSpPr>
                <a:spLocks noChangeArrowheads="1"/>
              </p:cNvSpPr>
              <p:nvPr/>
            </p:nvSpPr>
            <p:spPr bwMode="auto">
              <a:xfrm>
                <a:off x="3488" y="1567"/>
                <a:ext cx="182" cy="91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3300"/>
                    </a:solidFill>
                  </a:rPr>
                  <a:t>L5</a:t>
                </a:r>
              </a:p>
            </p:txBody>
          </p:sp>
          <p:sp>
            <p:nvSpPr>
              <p:cNvPr id="28733" name="Rectangle 36"/>
              <p:cNvSpPr>
                <a:spLocks noChangeArrowheads="1"/>
              </p:cNvSpPr>
              <p:nvPr/>
            </p:nvSpPr>
            <p:spPr bwMode="auto">
              <a:xfrm>
                <a:off x="3440" y="1593"/>
                <a:ext cx="45" cy="44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sp>
          <p:nvSpPr>
            <p:cNvPr id="28705" name="Line 37"/>
            <p:cNvSpPr>
              <a:spLocks noChangeShapeType="1"/>
            </p:cNvSpPr>
            <p:nvPr/>
          </p:nvSpPr>
          <p:spPr bwMode="auto">
            <a:xfrm>
              <a:off x="2796" y="1521"/>
              <a:ext cx="197" cy="0"/>
            </a:xfrm>
            <a:prstGeom prst="line">
              <a:avLst/>
            </a:prstGeom>
            <a:noFill/>
            <a:ln w="57150">
              <a:solidFill>
                <a:srgbClr val="D7FDF7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8" name="Group 38"/>
            <p:cNvGrpSpPr>
              <a:grpSpLocks/>
            </p:cNvGrpSpPr>
            <p:nvPr/>
          </p:nvGrpSpPr>
          <p:grpSpPr bwMode="auto">
            <a:xfrm>
              <a:off x="2997" y="1531"/>
              <a:ext cx="201" cy="73"/>
              <a:chOff x="3440" y="1567"/>
              <a:chExt cx="230" cy="91"/>
            </a:xfrm>
          </p:grpSpPr>
          <p:sp>
            <p:nvSpPr>
              <p:cNvPr id="28730" name="Rectangle 39"/>
              <p:cNvSpPr>
                <a:spLocks noChangeArrowheads="1"/>
              </p:cNvSpPr>
              <p:nvPr/>
            </p:nvSpPr>
            <p:spPr bwMode="auto">
              <a:xfrm>
                <a:off x="3488" y="1567"/>
                <a:ext cx="182" cy="91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3300"/>
                    </a:solidFill>
                  </a:rPr>
                  <a:t>L1</a:t>
                </a:r>
              </a:p>
            </p:txBody>
          </p:sp>
          <p:sp>
            <p:nvSpPr>
              <p:cNvPr id="28731" name="Rectangle 40"/>
              <p:cNvSpPr>
                <a:spLocks noChangeArrowheads="1"/>
              </p:cNvSpPr>
              <p:nvPr/>
            </p:nvSpPr>
            <p:spPr bwMode="auto">
              <a:xfrm>
                <a:off x="3440" y="1593"/>
                <a:ext cx="45" cy="44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sp>
          <p:nvSpPr>
            <p:cNvPr id="28707" name="Rectangle 41"/>
            <p:cNvSpPr>
              <a:spLocks noChangeArrowheads="1"/>
            </p:cNvSpPr>
            <p:nvPr/>
          </p:nvSpPr>
          <p:spPr bwMode="auto">
            <a:xfrm>
              <a:off x="3497" y="1342"/>
              <a:ext cx="322" cy="74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>
                  <a:solidFill>
                    <a:srgbClr val="FF3300"/>
                  </a:solidFill>
                </a:rPr>
                <a:t>IL07</a:t>
              </a:r>
            </a:p>
          </p:txBody>
        </p:sp>
        <p:sp>
          <p:nvSpPr>
            <p:cNvPr id="28708" name="Rectangle 42"/>
            <p:cNvSpPr>
              <a:spLocks noChangeArrowheads="1"/>
            </p:cNvSpPr>
            <p:nvPr/>
          </p:nvSpPr>
          <p:spPr bwMode="auto">
            <a:xfrm>
              <a:off x="3447" y="1365"/>
              <a:ext cx="39" cy="35"/>
            </a:xfrm>
            <a:prstGeom prst="rect">
              <a:avLst/>
            </a:prstGeom>
            <a:solidFill>
              <a:srgbClr val="D7FDF7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/>
            </a:p>
          </p:txBody>
        </p:sp>
        <p:sp>
          <p:nvSpPr>
            <p:cNvPr id="28709" name="Rectangle 43"/>
            <p:cNvSpPr>
              <a:spLocks noChangeArrowheads="1"/>
            </p:cNvSpPr>
            <p:nvPr/>
          </p:nvSpPr>
          <p:spPr bwMode="auto">
            <a:xfrm>
              <a:off x="3828" y="828"/>
              <a:ext cx="303" cy="353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33CC33"/>
                </a:solidFill>
              </a:endParaRPr>
            </a:p>
          </p:txBody>
        </p:sp>
        <p:sp>
          <p:nvSpPr>
            <p:cNvPr id="28710" name="Text Box 44"/>
            <p:cNvSpPr txBox="1">
              <a:spLocks noChangeArrowheads="1"/>
            </p:cNvSpPr>
            <p:nvPr/>
          </p:nvSpPr>
          <p:spPr bwMode="auto">
            <a:xfrm>
              <a:off x="2470" y="3265"/>
              <a:ext cx="7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33CC33"/>
                  </a:solidFill>
                </a:rPr>
                <a:t>seismometer</a:t>
              </a:r>
            </a:p>
          </p:txBody>
        </p:sp>
        <p:sp>
          <p:nvSpPr>
            <p:cNvPr id="28711" name="Oval 45"/>
            <p:cNvSpPr>
              <a:spLocks noChangeArrowheads="1"/>
            </p:cNvSpPr>
            <p:nvPr/>
          </p:nvSpPr>
          <p:spPr bwMode="auto">
            <a:xfrm flipH="1">
              <a:off x="2688" y="3411"/>
              <a:ext cx="44" cy="41"/>
            </a:xfrm>
            <a:prstGeom prst="ellipse">
              <a:avLst/>
            </a:prstGeom>
            <a:solidFill>
              <a:srgbClr val="D7FDF7"/>
            </a:solidFill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/>
            </a:p>
          </p:txBody>
        </p:sp>
        <p:sp>
          <p:nvSpPr>
            <p:cNvPr id="28712" name="Text Box 47"/>
            <p:cNvSpPr txBox="1">
              <a:spLocks noChangeArrowheads="1"/>
            </p:cNvSpPr>
            <p:nvPr/>
          </p:nvSpPr>
          <p:spPr bwMode="auto">
            <a:xfrm>
              <a:off x="3521" y="869"/>
              <a:ext cx="5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100 m</a:t>
              </a:r>
            </a:p>
          </p:txBody>
        </p:sp>
        <p:sp>
          <p:nvSpPr>
            <p:cNvPr id="28713" name="Line 48"/>
            <p:cNvSpPr>
              <a:spLocks noChangeShapeType="1"/>
            </p:cNvSpPr>
            <p:nvPr/>
          </p:nvSpPr>
          <p:spPr bwMode="auto">
            <a:xfrm flipV="1">
              <a:off x="1693" y="1115"/>
              <a:ext cx="0" cy="222"/>
            </a:xfrm>
            <a:prstGeom prst="line">
              <a:avLst/>
            </a:prstGeom>
            <a:noFill/>
            <a:ln w="38100">
              <a:solidFill>
                <a:srgbClr val="02020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714" name="Text Box 49"/>
            <p:cNvSpPr txBox="1">
              <a:spLocks noChangeArrowheads="1"/>
            </p:cNvSpPr>
            <p:nvPr/>
          </p:nvSpPr>
          <p:spPr bwMode="auto">
            <a:xfrm>
              <a:off x="1589" y="927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20202"/>
                  </a:solidFill>
                </a:rPr>
                <a:t>N</a:t>
              </a:r>
            </a:p>
          </p:txBody>
        </p:sp>
        <p:sp>
          <p:nvSpPr>
            <p:cNvPr id="28715" name="Rectangle 50"/>
            <p:cNvSpPr>
              <a:spLocks noChangeArrowheads="1"/>
            </p:cNvSpPr>
            <p:nvPr/>
          </p:nvSpPr>
          <p:spPr bwMode="auto">
            <a:xfrm>
              <a:off x="1768" y="3698"/>
              <a:ext cx="275" cy="74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 b="1">
                  <a:solidFill>
                    <a:srgbClr val="FF3300"/>
                  </a:solidFill>
                </a:rPr>
                <a:t>Junction box</a:t>
              </a:r>
            </a:p>
          </p:txBody>
        </p:sp>
        <p:sp>
          <p:nvSpPr>
            <p:cNvPr id="28716" name="Rectangle 51"/>
            <p:cNvSpPr>
              <a:spLocks noChangeArrowheads="1"/>
            </p:cNvSpPr>
            <p:nvPr/>
          </p:nvSpPr>
          <p:spPr bwMode="auto">
            <a:xfrm>
              <a:off x="2162" y="3604"/>
              <a:ext cx="132" cy="53"/>
            </a:xfrm>
            <a:prstGeom prst="rect">
              <a:avLst/>
            </a:prstGeom>
            <a:solidFill>
              <a:srgbClr val="D7FDF7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/>
            </a:p>
          </p:txBody>
        </p:sp>
        <p:sp>
          <p:nvSpPr>
            <p:cNvPr id="28717" name="Rectangle 52"/>
            <p:cNvSpPr>
              <a:spLocks noChangeArrowheads="1"/>
            </p:cNvSpPr>
            <p:nvPr/>
          </p:nvSpPr>
          <p:spPr bwMode="auto">
            <a:xfrm>
              <a:off x="1693" y="1669"/>
              <a:ext cx="197" cy="112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/>
            </a:p>
          </p:txBody>
        </p:sp>
        <p:sp>
          <p:nvSpPr>
            <p:cNvPr id="28718" name="Text Box 54"/>
            <p:cNvSpPr txBox="1">
              <a:spLocks noChangeArrowheads="1"/>
            </p:cNvSpPr>
            <p:nvPr/>
          </p:nvSpPr>
          <p:spPr bwMode="auto">
            <a:xfrm>
              <a:off x="2224" y="3001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lang="fr-FR" sz="1200" b="1">
                <a:solidFill>
                  <a:schemeClr val="accent2"/>
                </a:solidFill>
              </a:endParaRPr>
            </a:p>
          </p:txBody>
        </p:sp>
        <p:sp>
          <p:nvSpPr>
            <p:cNvPr id="28719" name="Rectangle 55"/>
            <p:cNvSpPr>
              <a:spLocks noChangeArrowheads="1"/>
            </p:cNvSpPr>
            <p:nvPr/>
          </p:nvSpPr>
          <p:spPr bwMode="auto">
            <a:xfrm>
              <a:off x="1241" y="746"/>
              <a:ext cx="3245" cy="35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/>
            </a:p>
          </p:txBody>
        </p:sp>
        <p:cxnSp>
          <p:nvCxnSpPr>
            <p:cNvPr id="48" name="Connecteur droit 61"/>
            <p:cNvCxnSpPr/>
            <p:nvPr/>
          </p:nvCxnSpPr>
          <p:spPr>
            <a:xfrm rot="10800000" flipV="1">
              <a:off x="2707" y="3173"/>
              <a:ext cx="136" cy="2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21" name="Rectangle 29"/>
            <p:cNvSpPr>
              <a:spLocks noChangeArrowheads="1"/>
            </p:cNvSpPr>
            <p:nvPr/>
          </p:nvSpPr>
          <p:spPr bwMode="auto">
            <a:xfrm>
              <a:off x="3828" y="2017"/>
              <a:ext cx="210" cy="122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2" name="Rectangle 29"/>
            <p:cNvSpPr>
              <a:spLocks noChangeArrowheads="1"/>
            </p:cNvSpPr>
            <p:nvPr/>
          </p:nvSpPr>
          <p:spPr bwMode="auto">
            <a:xfrm>
              <a:off x="4004" y="1566"/>
              <a:ext cx="210" cy="122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3" name="Rectangle 29"/>
            <p:cNvSpPr>
              <a:spLocks noChangeArrowheads="1"/>
            </p:cNvSpPr>
            <p:nvPr/>
          </p:nvSpPr>
          <p:spPr bwMode="auto">
            <a:xfrm>
              <a:off x="3565" y="1115"/>
              <a:ext cx="307" cy="204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4" name="Rectangle 29"/>
            <p:cNvSpPr>
              <a:spLocks noChangeArrowheads="1"/>
            </p:cNvSpPr>
            <p:nvPr/>
          </p:nvSpPr>
          <p:spPr bwMode="auto">
            <a:xfrm>
              <a:off x="2820" y="1525"/>
              <a:ext cx="166" cy="62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5" name="Line 46"/>
            <p:cNvSpPr>
              <a:spLocks noChangeShapeType="1"/>
            </p:cNvSpPr>
            <p:nvPr/>
          </p:nvSpPr>
          <p:spPr bwMode="auto">
            <a:xfrm>
              <a:off x="3381" y="890"/>
              <a:ext cx="82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726" name="Rectangle 29"/>
            <p:cNvSpPr>
              <a:spLocks noChangeArrowheads="1"/>
            </p:cNvSpPr>
            <p:nvPr/>
          </p:nvSpPr>
          <p:spPr bwMode="auto">
            <a:xfrm>
              <a:off x="4261" y="1402"/>
              <a:ext cx="209" cy="122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7" name="Rectangle 29"/>
            <p:cNvSpPr>
              <a:spLocks noChangeArrowheads="1"/>
            </p:cNvSpPr>
            <p:nvPr/>
          </p:nvSpPr>
          <p:spPr bwMode="auto">
            <a:xfrm>
              <a:off x="3625" y="1724"/>
              <a:ext cx="210" cy="123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8" name="Rectangle 29"/>
            <p:cNvSpPr>
              <a:spLocks noChangeArrowheads="1"/>
            </p:cNvSpPr>
            <p:nvPr/>
          </p:nvSpPr>
          <p:spPr bwMode="auto">
            <a:xfrm>
              <a:off x="3828" y="1653"/>
              <a:ext cx="210" cy="123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9" name="Rectangle 17"/>
            <p:cNvSpPr>
              <a:spLocks noChangeArrowheads="1"/>
            </p:cNvSpPr>
            <p:nvPr/>
          </p:nvSpPr>
          <p:spPr bwMode="auto">
            <a:xfrm>
              <a:off x="2686" y="2409"/>
              <a:ext cx="158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>
                  <a:solidFill>
                    <a:srgbClr val="FF3300"/>
                  </a:solidFill>
                </a:rPr>
                <a:t>L7</a:t>
              </a:r>
            </a:p>
          </p:txBody>
        </p:sp>
      </p:grpSp>
      <p:sp>
        <p:nvSpPr>
          <p:cNvPr id="2867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Detector on Seabed</a:t>
            </a:r>
          </a:p>
        </p:txBody>
      </p:sp>
      <p:grpSp>
        <p:nvGrpSpPr>
          <p:cNvPr id="19" name="Group 6"/>
          <p:cNvGrpSpPr>
            <a:grpSpLocks/>
          </p:cNvGrpSpPr>
          <p:nvPr/>
        </p:nvGrpSpPr>
        <p:grpSpPr bwMode="auto">
          <a:xfrm>
            <a:off x="0" y="1428750"/>
            <a:ext cx="9178925" cy="5429250"/>
            <a:chOff x="0" y="1428736"/>
            <a:chExt cx="9179270" cy="5429264"/>
          </a:xfrm>
        </p:grpSpPr>
        <p:pic>
          <p:nvPicPr>
            <p:cNvPr id="3" name="Immagine 9" descr="jb_Page_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4762736" y="3545599"/>
              <a:ext cx="4416534" cy="33124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 descr="JBtop.png"/>
            <p:cNvPicPr>
              <a:picLocks noChangeAspect="1"/>
            </p:cNvPicPr>
            <p:nvPr/>
          </p:nvPicPr>
          <p:blipFill>
            <a:blip r:embed="rId6"/>
            <a:srcRect l="2394" t="10867" r="4229" b="8912"/>
            <a:stretch>
              <a:fillRect/>
            </a:stretch>
          </p:blipFill>
          <p:spPr>
            <a:xfrm>
              <a:off x="0" y="1701510"/>
              <a:ext cx="4910173" cy="32147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691" name="TextBox 5"/>
            <p:cNvSpPr txBox="1">
              <a:spLocks noChangeArrowheads="1"/>
            </p:cNvSpPr>
            <p:nvPr/>
          </p:nvSpPr>
          <p:spPr bwMode="auto">
            <a:xfrm>
              <a:off x="3500430" y="1428736"/>
              <a:ext cx="224292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800"/>
                <a:t>Junction Box</a:t>
              </a:r>
            </a:p>
          </p:txBody>
        </p:sp>
      </p:grpSp>
      <p:grpSp>
        <p:nvGrpSpPr>
          <p:cNvPr id="20" name="Group 15"/>
          <p:cNvGrpSpPr>
            <a:grpSpLocks/>
          </p:cNvGrpSpPr>
          <p:nvPr/>
        </p:nvGrpSpPr>
        <p:grpSpPr bwMode="auto">
          <a:xfrm>
            <a:off x="7938" y="1428750"/>
            <a:ext cx="9207500" cy="5429250"/>
            <a:chOff x="-63184" y="1428736"/>
            <a:chExt cx="9207184" cy="5429264"/>
          </a:xfrm>
        </p:grpSpPr>
        <p:pic>
          <p:nvPicPr>
            <p:cNvPr id="8" name="Picture 16" descr="PourquoiPas_D_65"/>
            <p:cNvPicPr>
              <a:picLocks noChangeAspect="1" noChangeArrowheads="1"/>
            </p:cNvPicPr>
            <p:nvPr/>
          </p:nvPicPr>
          <p:blipFill>
            <a:blip r:embed="rId7"/>
            <a:srcRect l="9200" t="6902" r="6849"/>
            <a:stretch>
              <a:fillRect/>
            </a:stretch>
          </p:blipFill>
          <p:spPr bwMode="auto">
            <a:xfrm>
              <a:off x="4697954" y="3571876"/>
              <a:ext cx="4446046" cy="32861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BSS.png"/>
            <p:cNvPicPr>
              <a:picLocks noChangeAspect="1"/>
            </p:cNvPicPr>
            <p:nvPr/>
          </p:nvPicPr>
          <p:blipFill>
            <a:blip r:embed="rId8"/>
            <a:srcRect l="6216" t="14885" r="18295"/>
            <a:stretch>
              <a:fillRect/>
            </a:stretch>
          </p:blipFill>
          <p:spPr>
            <a:xfrm>
              <a:off x="-63184" y="1928802"/>
              <a:ext cx="4635184" cy="35952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688" name="TextBox 14"/>
            <p:cNvSpPr txBox="1">
              <a:spLocks noChangeArrowheads="1"/>
            </p:cNvSpPr>
            <p:nvPr/>
          </p:nvSpPr>
          <p:spPr bwMode="auto">
            <a:xfrm>
              <a:off x="3714744" y="1428736"/>
              <a:ext cx="192552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800"/>
                <a:t>Line bases</a:t>
              </a:r>
            </a:p>
          </p:txBody>
        </p:sp>
      </p:grpSp>
      <p:grpSp>
        <p:nvGrpSpPr>
          <p:cNvPr id="21" name="Group 83"/>
          <p:cNvGrpSpPr>
            <a:grpSpLocks/>
          </p:cNvGrpSpPr>
          <p:nvPr/>
        </p:nvGrpSpPr>
        <p:grpSpPr bwMode="auto">
          <a:xfrm>
            <a:off x="0" y="1357313"/>
            <a:ext cx="9144000" cy="5500687"/>
            <a:chOff x="-71470" y="1357298"/>
            <a:chExt cx="9144032" cy="5500726"/>
          </a:xfrm>
        </p:grpSpPr>
        <p:pic>
          <p:nvPicPr>
            <p:cNvPr id="11" name="Picture 10" descr="071207040804A.jpg"/>
            <p:cNvPicPr>
              <a:picLocks noChangeAspect="1"/>
            </p:cNvPicPr>
            <p:nvPr/>
          </p:nvPicPr>
          <p:blipFill>
            <a:blip r:embed="rId9" cstate="print"/>
            <a:srcRect r="23499"/>
            <a:stretch>
              <a:fillRect/>
            </a:stretch>
          </p:blipFill>
          <p:spPr>
            <a:xfrm>
              <a:off x="-71470" y="3986516"/>
              <a:ext cx="2928958" cy="28715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1" name="Picture 80" descr="071207023335A.jpg"/>
            <p:cNvPicPr>
              <a:picLocks noChangeAspect="1"/>
            </p:cNvPicPr>
            <p:nvPr/>
          </p:nvPicPr>
          <p:blipFill>
            <a:blip r:embed="rId10" cstate="print"/>
            <a:srcRect l="37709" r="18542"/>
            <a:stretch>
              <a:fillRect/>
            </a:stretch>
          </p:blipFill>
          <p:spPr>
            <a:xfrm>
              <a:off x="6572264" y="1357298"/>
              <a:ext cx="2500298" cy="42862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2" name="Picture 81" descr="060405012029A.jpg"/>
            <p:cNvPicPr>
              <a:picLocks noChangeAspect="1"/>
            </p:cNvPicPr>
            <p:nvPr/>
          </p:nvPicPr>
          <p:blipFill>
            <a:blip r:embed="rId11" cstate="print"/>
            <a:srcRect l="27860" r="18257"/>
            <a:stretch>
              <a:fillRect/>
            </a:stretch>
          </p:blipFill>
          <p:spPr>
            <a:xfrm>
              <a:off x="1628493" y="1500174"/>
              <a:ext cx="2514879" cy="35004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0" name="Picture 79" descr="071207041644A.jpg"/>
            <p:cNvPicPr>
              <a:picLocks noChangeAspect="1"/>
            </p:cNvPicPr>
            <p:nvPr/>
          </p:nvPicPr>
          <p:blipFill>
            <a:blip r:embed="rId12" cstate="print"/>
            <a:srcRect l="7843" r="3922"/>
            <a:stretch>
              <a:fillRect/>
            </a:stretch>
          </p:blipFill>
          <p:spPr>
            <a:xfrm>
              <a:off x="3500430" y="4125496"/>
              <a:ext cx="3214710" cy="27325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685" name="TextBox 82"/>
            <p:cNvSpPr txBox="1">
              <a:spLocks noChangeArrowheads="1"/>
            </p:cNvSpPr>
            <p:nvPr/>
          </p:nvSpPr>
          <p:spPr bwMode="auto">
            <a:xfrm>
              <a:off x="3786182" y="1428736"/>
              <a:ext cx="21242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800"/>
                <a:t>Line storeys</a:t>
              </a:r>
            </a:p>
          </p:txBody>
        </p:sp>
      </p:grpSp>
      <p:sp>
        <p:nvSpPr>
          <p:cNvPr id="28680" name="Text Box 53"/>
          <p:cNvSpPr txBox="1">
            <a:spLocks noChangeArrowheads="1"/>
          </p:cNvSpPr>
          <p:nvPr/>
        </p:nvSpPr>
        <p:spPr bwMode="auto">
          <a:xfrm>
            <a:off x="1674813" y="4954588"/>
            <a:ext cx="142875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en-US" sz="1200" b="1">
              <a:solidFill>
                <a:srgbClr val="0033CC"/>
              </a:solidFill>
            </a:endParaRPr>
          </a:p>
          <a:p>
            <a:pPr algn="ctr" eaLnBrk="0" hangingPunct="0"/>
            <a:r>
              <a:rPr lang="en-US" sz="1200" b="1">
                <a:solidFill>
                  <a:srgbClr val="0033CC"/>
                </a:solidFill>
              </a:rPr>
              <a:t>Submarine</a:t>
            </a:r>
          </a:p>
          <a:p>
            <a:pPr algn="ctr" eaLnBrk="0" hangingPunct="0"/>
            <a:r>
              <a:rPr lang="en-US" sz="1200" b="1">
                <a:solidFill>
                  <a:srgbClr val="0033CC"/>
                </a:solidFill>
              </a:rPr>
              <a:t>cable</a:t>
            </a:r>
          </a:p>
          <a:p>
            <a:pPr algn="ctr" eaLnBrk="0" hangingPunct="0"/>
            <a:r>
              <a:rPr lang="en-US" sz="1200" b="1">
                <a:solidFill>
                  <a:srgbClr val="0033CC"/>
                </a:solidFill>
              </a:rPr>
              <a:t>               to shore</a:t>
            </a:r>
          </a:p>
          <a:p>
            <a:pPr algn="ctr" eaLnBrk="0" hangingPunct="0"/>
            <a:endParaRPr lang="en-US" sz="120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-24"/>
            <a:ext cx="8286776" cy="785818"/>
          </a:xfrm>
        </p:spPr>
        <p:txBody>
          <a:bodyPr/>
          <a:lstStyle/>
          <a:p>
            <a:r>
              <a:rPr lang="en-US" dirty="0"/>
              <a:t>Detector status after completion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113" y="2332038"/>
            <a:ext cx="2889251" cy="331154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88% of modules </a:t>
            </a:r>
            <a:r>
              <a:rPr lang="en-US" dirty="0" smtClean="0">
                <a:solidFill>
                  <a:schemeClr val="accent3"/>
                </a:solidFill>
              </a:rPr>
              <a:t>operational</a:t>
            </a:r>
          </a:p>
          <a:p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dirty="0" smtClean="0">
                <a:solidFill>
                  <a:schemeClr val="accent3"/>
                </a:solidFill>
              </a:rPr>
              <a:t>Regular maintenance of</a:t>
            </a:r>
          </a:p>
          <a:p>
            <a:pPr>
              <a:buNone/>
            </a:pPr>
            <a:r>
              <a:rPr lang="en-US" dirty="0" smtClean="0">
                <a:solidFill>
                  <a:schemeClr val="accent3"/>
                </a:solidFill>
              </a:rPr>
              <a:t>	in-situ infrastructure</a:t>
            </a:r>
          </a:p>
          <a:p>
            <a:pPr>
              <a:buNone/>
            </a:pPr>
            <a:r>
              <a:rPr lang="en-US" dirty="0" smtClean="0">
                <a:solidFill>
                  <a:schemeClr val="accent3"/>
                </a:solidFill>
              </a:rPr>
              <a:t>     foreseen</a:t>
            </a:r>
          </a:p>
        </p:txBody>
      </p:sp>
      <p:pic>
        <p:nvPicPr>
          <p:cNvPr id="183300" name="Picture 4" descr="Antares13Lines_deadchann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142984"/>
            <a:ext cx="6053137" cy="551973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5" descr="bgLightningVolt_Deep_Blue_Sea-1"/>
          <p:cNvPicPr>
            <a:picLocks noChangeAspect="1" noChangeArrowheads="1"/>
          </p:cNvPicPr>
          <p:nvPr/>
        </p:nvPicPr>
        <p:blipFill>
          <a:blip r:embed="rId4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928688" y="928688"/>
            <a:ext cx="7143750" cy="2973387"/>
            <a:chOff x="272" y="605"/>
            <a:chExt cx="3152" cy="1873"/>
          </a:xfrm>
        </p:grpSpPr>
        <p:pic>
          <p:nvPicPr>
            <p:cNvPr id="3092" name="Picture 5" descr="run-12892_2-ratesnapshot"/>
            <p:cNvPicPr>
              <a:picLocks noChangeAspect="1" noChangeArrowheads="1"/>
            </p:cNvPicPr>
            <p:nvPr/>
          </p:nvPicPr>
          <p:blipFill>
            <a:blip r:embed="rId5"/>
            <a:srcRect t="5887"/>
            <a:stretch>
              <a:fillRect/>
            </a:stretch>
          </p:blipFill>
          <p:spPr bwMode="auto">
            <a:xfrm>
              <a:off x="272" y="605"/>
              <a:ext cx="3152" cy="1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3" name="Text Box 7"/>
            <p:cNvSpPr txBox="1">
              <a:spLocks noChangeArrowheads="1"/>
            </p:cNvSpPr>
            <p:nvPr/>
          </p:nvSpPr>
          <p:spPr bwMode="auto">
            <a:xfrm>
              <a:off x="1596" y="2270"/>
              <a:ext cx="524" cy="181"/>
            </a:xfrm>
            <a:prstGeom prst="rect">
              <a:avLst/>
            </a:prstGeom>
            <a:solidFill>
              <a:srgbClr val="00FFFF"/>
            </a:solidFill>
            <a:ln w="12700" algn="ctr">
              <a:solidFill>
                <a:srgbClr val="66FFFF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bg1"/>
                </a:buClr>
                <a:buFont typeface="Wingdings" pitchFamily="2" charset="2"/>
                <a:buNone/>
              </a:pPr>
              <a:r>
                <a:rPr lang="en-GB" sz="2000" dirty="0">
                  <a:solidFill>
                    <a:srgbClr val="0000FF"/>
                  </a:solidFill>
                  <a:latin typeface="Tahoma" pitchFamily="34" charset="0"/>
                </a:rPr>
                <a:t>2 </a:t>
              </a:r>
              <a:r>
                <a:rPr lang="en-GB" sz="2000" dirty="0" smtClean="0">
                  <a:solidFill>
                    <a:srgbClr val="0000FF"/>
                  </a:solidFill>
                  <a:latin typeface="Tahoma" pitchFamily="34" charset="0"/>
                </a:rPr>
                <a:t>min</a:t>
              </a:r>
              <a:endParaRPr lang="en-GB" sz="2000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3094" name="Line 6"/>
            <p:cNvSpPr>
              <a:spLocks noChangeShapeType="1"/>
            </p:cNvSpPr>
            <p:nvPr/>
          </p:nvSpPr>
          <p:spPr bwMode="auto">
            <a:xfrm>
              <a:off x="612" y="2205"/>
              <a:ext cx="249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stealth" w="lg" len="lg"/>
              <a:tailEnd type="stealth" w="lg" len="lg"/>
            </a:ln>
          </p:spPr>
          <p:txBody>
            <a:bodyPr lIns="0" tIns="0" rIns="0" bIns="0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3077" name="Text Box 40"/>
          <p:cNvSpPr txBox="1">
            <a:spLocks noChangeArrowheads="1"/>
          </p:cNvSpPr>
          <p:nvPr/>
        </p:nvSpPr>
        <p:spPr bwMode="auto">
          <a:xfrm>
            <a:off x="785813" y="4000500"/>
            <a:ext cx="3287712" cy="925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fr-FR" u="sng">
                <a:solidFill>
                  <a:srgbClr val="FFFF00"/>
                </a:solidFill>
              </a:rPr>
              <a:t>Continuous baseline:</a:t>
            </a:r>
            <a:endParaRPr lang="fr-FR">
              <a:solidFill>
                <a:srgbClr val="FFFF00"/>
              </a:solidFill>
            </a:endParaRPr>
          </a:p>
          <a:p>
            <a:r>
              <a:rPr lang="fr-FR">
                <a:solidFill>
                  <a:srgbClr val="FFFF00"/>
                </a:solidFill>
              </a:rPr>
              <a:t>   Radioactivity in the sea (</a:t>
            </a:r>
            <a:r>
              <a:rPr lang="fr-FR" baseline="30000">
                <a:solidFill>
                  <a:srgbClr val="FFFF00"/>
                </a:solidFill>
              </a:rPr>
              <a:t>40</a:t>
            </a:r>
            <a:r>
              <a:rPr lang="fr-FR">
                <a:solidFill>
                  <a:srgbClr val="FFFF00"/>
                </a:solidFill>
              </a:rPr>
              <a:t>K)</a:t>
            </a:r>
          </a:p>
          <a:p>
            <a:r>
              <a:rPr lang="fr-FR">
                <a:solidFill>
                  <a:srgbClr val="FFFF00"/>
                </a:solidFill>
              </a:rPr>
              <a:t>+ bioluminescent bacteria</a:t>
            </a:r>
          </a:p>
        </p:txBody>
      </p:sp>
      <p:sp>
        <p:nvSpPr>
          <p:cNvPr id="3078" name="Line 41"/>
          <p:cNvSpPr>
            <a:spLocks noChangeShapeType="1"/>
          </p:cNvSpPr>
          <p:nvPr/>
        </p:nvSpPr>
        <p:spPr bwMode="auto">
          <a:xfrm flipV="1">
            <a:off x="2071688" y="3214688"/>
            <a:ext cx="357187" cy="857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3079" name="Text Box 43"/>
          <p:cNvSpPr txBox="1">
            <a:spLocks noChangeArrowheads="1"/>
          </p:cNvSpPr>
          <p:nvPr/>
        </p:nvSpPr>
        <p:spPr bwMode="auto">
          <a:xfrm>
            <a:off x="5715000" y="4000500"/>
            <a:ext cx="2605088" cy="925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fr-FR" u="sng">
                <a:solidFill>
                  <a:srgbClr val="FFFF00"/>
                </a:solidFill>
              </a:rPr>
              <a:t>Bursts: </a:t>
            </a:r>
          </a:p>
          <a:p>
            <a:r>
              <a:rPr lang="fr-FR">
                <a:solidFill>
                  <a:srgbClr val="FFFF00"/>
                </a:solidFill>
              </a:rPr>
              <a:t>bioluminescence from</a:t>
            </a:r>
          </a:p>
          <a:p>
            <a:r>
              <a:rPr lang="fr-FR">
                <a:solidFill>
                  <a:srgbClr val="FFFF00"/>
                </a:solidFill>
              </a:rPr>
              <a:t>Macroscopic organisms</a:t>
            </a:r>
          </a:p>
        </p:txBody>
      </p:sp>
      <p:sp>
        <p:nvSpPr>
          <p:cNvPr id="3080" name="Line 44"/>
          <p:cNvSpPr>
            <a:spLocks noChangeShapeType="1"/>
          </p:cNvSpPr>
          <p:nvPr/>
        </p:nvSpPr>
        <p:spPr bwMode="auto">
          <a:xfrm flipH="1" flipV="1">
            <a:off x="4929188" y="2571750"/>
            <a:ext cx="1500187" cy="1571625"/>
          </a:xfrm>
          <a:prstGeom prst="line">
            <a:avLst/>
          </a:prstGeom>
          <a:noFill/>
          <a:ln w="25400">
            <a:solidFill>
              <a:srgbClr val="D60093"/>
            </a:solidFill>
            <a:round/>
            <a:headEnd/>
            <a:tailEnd type="arrow" w="med" len="med"/>
          </a:ln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pic>
        <p:nvPicPr>
          <p:cNvPr id="3081" name="Picture 2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7363" y="6072188"/>
            <a:ext cx="19335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33" descr="angler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4857750"/>
            <a:ext cx="16779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34" descr="cop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F2F2F"/>
              </a:clrFrom>
              <a:clrTo>
                <a:srgbClr val="2F2F2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7429500" y="6000750"/>
            <a:ext cx="144621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35" descr="deiope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15250" y="4857750"/>
            <a:ext cx="1000125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36" descr="chae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C0B11"/>
              </a:clrFrom>
              <a:clrTo>
                <a:srgbClr val="0C0B1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63" y="5000625"/>
            <a:ext cx="6953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itle 1"/>
          <p:cNvSpPr txBox="1">
            <a:spLocks/>
          </p:cNvSpPr>
          <p:nvPr/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Counting </a:t>
            </a:r>
            <a:r>
              <a:rPr lang="en-GB" sz="3200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Rates (short timescale)</a:t>
            </a:r>
            <a:endParaRPr lang="en-GB" sz="3200" kern="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82673" y="5072063"/>
            <a:ext cx="3716030" cy="1445318"/>
            <a:chOff x="2878" y="912"/>
            <a:chExt cx="3076" cy="1416"/>
          </a:xfrm>
        </p:grpSpPr>
        <p:pic>
          <p:nvPicPr>
            <p:cNvPr id="3088" name="Picture 13" descr="radioactivity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128" y="912"/>
              <a:ext cx="1008" cy="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14"/>
            <p:cNvSpPr txBox="1">
              <a:spLocks noChangeArrowheads="1"/>
            </p:cNvSpPr>
            <p:nvPr/>
          </p:nvSpPr>
          <p:spPr bwMode="auto">
            <a:xfrm>
              <a:off x="3397" y="1057"/>
              <a:ext cx="776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3600" b="1" baseline="300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r>
                <a:rPr lang="fr-FR" sz="36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3600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0" name="Rectangle 15"/>
            <p:cNvSpPr>
              <a:spLocks noChangeArrowheads="1"/>
            </p:cNvSpPr>
            <p:nvPr/>
          </p:nvSpPr>
          <p:spPr bwMode="auto">
            <a:xfrm>
              <a:off x="4800" y="1360"/>
              <a:ext cx="288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91" name="Rectangle 16"/>
            <p:cNvSpPr>
              <a:spLocks noChangeArrowheads="1"/>
            </p:cNvSpPr>
            <p:nvPr/>
          </p:nvSpPr>
          <p:spPr bwMode="auto">
            <a:xfrm>
              <a:off x="4128" y="1360"/>
              <a:ext cx="32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3074" name="Object 17"/>
            <p:cNvGraphicFramePr>
              <a:graphicFrameLocks noChangeAspect="1"/>
            </p:cNvGraphicFramePr>
            <p:nvPr/>
          </p:nvGraphicFramePr>
          <p:xfrm>
            <a:off x="2878" y="1799"/>
            <a:ext cx="3076" cy="529"/>
          </p:xfrm>
          <a:graphic>
            <a:graphicData uri="http://schemas.openxmlformats.org/presentationml/2006/ole">
              <p:oleObj spid="_x0000_s199682" name="Equation" r:id="rId12" imgW="1993680" imgH="342720" progId="Equation.3">
                <p:embed/>
              </p:oleObj>
            </a:graphicData>
          </a:graphic>
        </p:graphicFrame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itle 1"/>
          <p:cNvSpPr txBox="1">
            <a:spLocks/>
          </p:cNvSpPr>
          <p:nvPr/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Counting </a:t>
            </a:r>
            <a:r>
              <a:rPr lang="en-GB" sz="3200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Rates (long timescale)</a:t>
            </a:r>
            <a:endParaRPr lang="en-GB" sz="3200" kern="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Picture 22" descr="Median_upto20April2009_1500kHz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8670"/>
            <a:ext cx="9144000" cy="3446431"/>
          </a:xfrm>
          <a:prstGeom prst="rect">
            <a:avLst/>
          </a:prstGeom>
        </p:spPr>
      </p:pic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750888" y="1785713"/>
            <a:ext cx="1001712" cy="10795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1600">
                <a:solidFill>
                  <a:srgbClr val="009900"/>
                </a:solidFill>
              </a:rPr>
              <a:t> </a:t>
            </a:r>
            <a:r>
              <a:rPr lang="fr-FR" sz="1600">
                <a:solidFill>
                  <a:schemeClr val="bg2"/>
                </a:solidFill>
              </a:rPr>
              <a:t>MILOM</a:t>
            </a:r>
          </a:p>
          <a:p>
            <a:pPr>
              <a:buFontTx/>
              <a:buChar char="•"/>
            </a:pPr>
            <a:r>
              <a:rPr lang="fr-FR" sz="1600">
                <a:solidFill>
                  <a:srgbClr val="FF3300"/>
                </a:solidFill>
              </a:rPr>
              <a:t> </a:t>
            </a:r>
            <a:r>
              <a:rPr lang="fr-FR" sz="1600">
                <a:solidFill>
                  <a:schemeClr val="bg2"/>
                </a:solidFill>
              </a:rPr>
              <a:t>L1F1</a:t>
            </a:r>
          </a:p>
          <a:p>
            <a:pPr>
              <a:buFontTx/>
              <a:buChar char="•"/>
            </a:pPr>
            <a:r>
              <a:rPr lang="fr-FR" sz="1600">
                <a:solidFill>
                  <a:schemeClr val="bg1"/>
                </a:solidFill>
              </a:rPr>
              <a:t> </a:t>
            </a:r>
            <a:r>
              <a:rPr lang="fr-FR" sz="1600">
                <a:solidFill>
                  <a:schemeClr val="bg2"/>
                </a:solidFill>
              </a:rPr>
              <a:t>L1F25</a:t>
            </a:r>
          </a:p>
          <a:p>
            <a:pPr>
              <a:buFontTx/>
              <a:buChar char="•"/>
            </a:pPr>
            <a:r>
              <a:rPr lang="fr-FR" sz="1600">
                <a:solidFill>
                  <a:srgbClr val="009900"/>
                </a:solidFill>
              </a:rPr>
              <a:t> </a:t>
            </a:r>
            <a:r>
              <a:rPr lang="fr-FR" sz="1600">
                <a:solidFill>
                  <a:schemeClr val="bg2"/>
                </a:solidFill>
              </a:rPr>
              <a:t>IL07</a:t>
            </a: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flipV="1">
            <a:off x="1933575" y="2414363"/>
            <a:ext cx="0" cy="1800225"/>
          </a:xfrm>
          <a:prstGeom prst="line">
            <a:avLst/>
          </a:prstGeom>
          <a:noFill/>
          <a:ln w="19050">
            <a:solidFill>
              <a:srgbClr val="FF66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 flipV="1">
            <a:off x="3055938" y="2414363"/>
            <a:ext cx="0" cy="1800225"/>
          </a:xfrm>
          <a:prstGeom prst="line">
            <a:avLst/>
          </a:prstGeom>
          <a:noFill/>
          <a:ln w="19050">
            <a:solidFill>
              <a:srgbClr val="FF66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860425" y="3998230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A50021"/>
                </a:solidFill>
              </a:rPr>
              <a:t>2005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2246313" y="4007753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A50021"/>
                </a:solidFill>
              </a:rPr>
              <a:t>2006</a:t>
            </a: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4244975" y="4079191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A50021"/>
                </a:solidFill>
              </a:rPr>
              <a:t>2007</a:t>
            </a: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6429375" y="4079191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A50021"/>
                </a:solidFill>
              </a:rPr>
              <a:t>2008</a:t>
            </a:r>
          </a:p>
        </p:txBody>
      </p:sp>
      <p:sp>
        <p:nvSpPr>
          <p:cNvPr id="31" name="Line 19"/>
          <p:cNvSpPr>
            <a:spLocks noChangeShapeType="1"/>
          </p:cNvSpPr>
          <p:nvPr/>
        </p:nvSpPr>
        <p:spPr bwMode="auto">
          <a:xfrm>
            <a:off x="1608138" y="4079191"/>
            <a:ext cx="0" cy="3365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Line 20"/>
          <p:cNvSpPr>
            <a:spLocks noChangeShapeType="1"/>
          </p:cNvSpPr>
          <p:nvPr/>
        </p:nvSpPr>
        <p:spPr bwMode="auto">
          <a:xfrm>
            <a:off x="3592513" y="4079191"/>
            <a:ext cx="0" cy="3365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>
            <a:off x="5584825" y="4079191"/>
            <a:ext cx="0" cy="3365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" name="Line 22"/>
          <p:cNvSpPr>
            <a:spLocks noChangeShapeType="1"/>
          </p:cNvSpPr>
          <p:nvPr/>
        </p:nvSpPr>
        <p:spPr bwMode="auto">
          <a:xfrm flipV="1">
            <a:off x="3990975" y="2414363"/>
            <a:ext cx="0" cy="1800225"/>
          </a:xfrm>
          <a:prstGeom prst="line">
            <a:avLst/>
          </a:prstGeom>
          <a:noFill/>
          <a:ln w="19050">
            <a:solidFill>
              <a:srgbClr val="FF66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3059113" y="2950938"/>
            <a:ext cx="73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200">
                <a:solidFill>
                  <a:srgbClr val="009900"/>
                </a:solidFill>
              </a:rPr>
              <a:t>MILOM </a:t>
            </a:r>
            <a:br>
              <a:rPr lang="en-GB" sz="1200">
                <a:solidFill>
                  <a:srgbClr val="009900"/>
                </a:solidFill>
              </a:rPr>
            </a:br>
            <a:r>
              <a:rPr lang="en-GB" sz="1200">
                <a:solidFill>
                  <a:srgbClr val="009900"/>
                </a:solidFill>
              </a:rPr>
              <a:t>out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6343650" y="3011487"/>
            <a:ext cx="858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rgbClr val="009900"/>
                </a:solidFill>
              </a:rPr>
              <a:t>Cable Fault</a:t>
            </a:r>
          </a:p>
        </p:txBody>
      </p:sp>
      <p:sp>
        <p:nvSpPr>
          <p:cNvPr id="37" name="Freeform 32"/>
          <p:cNvSpPr>
            <a:spLocks/>
          </p:cNvSpPr>
          <p:nvPr/>
        </p:nvSpPr>
        <p:spPr bwMode="auto">
          <a:xfrm flipH="1">
            <a:off x="3217863" y="3395438"/>
            <a:ext cx="114300" cy="334962"/>
          </a:xfrm>
          <a:custGeom>
            <a:avLst/>
            <a:gdLst>
              <a:gd name="T0" fmla="*/ 0 w 72"/>
              <a:gd name="T1" fmla="*/ 0 h 211"/>
              <a:gd name="T2" fmla="*/ 68 w 72"/>
              <a:gd name="T3" fmla="*/ 111 h 211"/>
              <a:gd name="T4" fmla="*/ 72 w 72"/>
              <a:gd name="T5" fmla="*/ 211 h 211"/>
              <a:gd name="T6" fmla="*/ 0 60000 65536"/>
              <a:gd name="T7" fmla="*/ 0 60000 65536"/>
              <a:gd name="T8" fmla="*/ 0 60000 65536"/>
              <a:gd name="T9" fmla="*/ 0 w 72"/>
              <a:gd name="T10" fmla="*/ 0 h 211"/>
              <a:gd name="T11" fmla="*/ 72 w 72"/>
              <a:gd name="T12" fmla="*/ 211 h 2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211">
                <a:moveTo>
                  <a:pt x="0" y="0"/>
                </a:moveTo>
                <a:lnTo>
                  <a:pt x="68" y="111"/>
                </a:lnTo>
                <a:lnTo>
                  <a:pt x="72" y="211"/>
                </a:ln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>
            <a:off x="6767513" y="3279777"/>
            <a:ext cx="0" cy="4349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>
            <a:off x="7575550" y="4079191"/>
            <a:ext cx="0" cy="3365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857250" y="3244625"/>
            <a:ext cx="869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6600"/>
                </a:solidFill>
              </a:rPr>
              <a:t>MILOM</a:t>
            </a:r>
            <a:br>
              <a:rPr lang="en-GB" sz="1600">
                <a:solidFill>
                  <a:srgbClr val="FF6600"/>
                </a:solidFill>
              </a:rPr>
            </a:br>
            <a:r>
              <a:rPr lang="en-GB" sz="1600">
                <a:solidFill>
                  <a:srgbClr val="FF6600"/>
                </a:solidFill>
              </a:rPr>
              <a:t>Only</a:t>
            </a: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2066925" y="1936525"/>
            <a:ext cx="869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>
                <a:solidFill>
                  <a:srgbClr val="FF6600"/>
                </a:solidFill>
              </a:rPr>
              <a:t>MILOM</a:t>
            </a:r>
          </a:p>
          <a:p>
            <a:pPr algn="ctr"/>
            <a:r>
              <a:rPr lang="fr-FR" sz="1600">
                <a:solidFill>
                  <a:srgbClr val="FF6600"/>
                </a:solidFill>
              </a:rPr>
              <a:t>&amp; L1</a:t>
            </a: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3101975" y="2328638"/>
            <a:ext cx="855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>
                <a:solidFill>
                  <a:srgbClr val="FF6600"/>
                </a:solidFill>
              </a:rPr>
              <a:t>L1 &amp; L2</a:t>
            </a: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4298950" y="2328638"/>
            <a:ext cx="790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>
                <a:solidFill>
                  <a:srgbClr val="FF6600"/>
                </a:solidFill>
              </a:rPr>
              <a:t>Ant. 5L</a:t>
            </a:r>
          </a:p>
        </p:txBody>
      </p:sp>
      <p:sp>
        <p:nvSpPr>
          <p:cNvPr id="44" name="Line 22"/>
          <p:cNvSpPr>
            <a:spLocks noChangeShapeType="1"/>
          </p:cNvSpPr>
          <p:nvPr/>
        </p:nvSpPr>
        <p:spPr bwMode="auto">
          <a:xfrm flipV="1">
            <a:off x="5459413" y="2414363"/>
            <a:ext cx="0" cy="1800225"/>
          </a:xfrm>
          <a:prstGeom prst="line">
            <a:avLst/>
          </a:prstGeom>
          <a:noFill/>
          <a:ln w="19050">
            <a:solidFill>
              <a:srgbClr val="FF66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" name="Line 22"/>
          <p:cNvSpPr>
            <a:spLocks noChangeShapeType="1"/>
          </p:cNvSpPr>
          <p:nvPr/>
        </p:nvSpPr>
        <p:spPr bwMode="auto">
          <a:xfrm flipV="1">
            <a:off x="6342063" y="2414363"/>
            <a:ext cx="0" cy="1800225"/>
          </a:xfrm>
          <a:prstGeom prst="line">
            <a:avLst/>
          </a:prstGeom>
          <a:noFill/>
          <a:ln w="19050">
            <a:solidFill>
              <a:srgbClr val="FF66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5462588" y="2246088"/>
            <a:ext cx="8858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>
                <a:solidFill>
                  <a:srgbClr val="FF6600"/>
                </a:solidFill>
              </a:rPr>
              <a:t>Ant. 10L</a:t>
            </a:r>
          </a:p>
          <a:p>
            <a:pPr algn="ctr"/>
            <a:r>
              <a:rPr lang="fr-FR" sz="1600">
                <a:solidFill>
                  <a:srgbClr val="FF6600"/>
                </a:solidFill>
              </a:rPr>
              <a:t>&amp; IL07</a:t>
            </a: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6545263" y="2312763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>
                <a:solidFill>
                  <a:srgbClr val="FF6600"/>
                </a:solidFill>
              </a:rPr>
              <a:t>Full Antares</a:t>
            </a:r>
          </a:p>
        </p:txBody>
      </p:sp>
      <p:sp>
        <p:nvSpPr>
          <p:cNvPr id="48" name="Text Box 18"/>
          <p:cNvSpPr txBox="1">
            <a:spLocks noChangeArrowheads="1"/>
          </p:cNvSpPr>
          <p:nvPr/>
        </p:nvSpPr>
        <p:spPr bwMode="auto">
          <a:xfrm>
            <a:off x="7745413" y="4079191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A50021"/>
                </a:solidFill>
              </a:rPr>
              <a:t>2009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42976" y="4857760"/>
            <a:ext cx="409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Long  term variations due to seasonal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and sea current  variability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0" name="Picture 6" descr="Burst_Vs_cour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4500570"/>
            <a:ext cx="2119307" cy="216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dirty="0" smtClean="0"/>
              <a:t>Science with High Energy Neutrinos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2285984" y="914973"/>
            <a:ext cx="4857768" cy="3585597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0988" indent="-280988" eaLnBrk="0" hangingPunct="0">
              <a:spcBef>
                <a:spcPct val="5000"/>
              </a:spcBef>
              <a:buFontTx/>
              <a:buChar char="•"/>
            </a:pPr>
            <a:r>
              <a:rPr lang="it-IT" sz="2000" b="1" dirty="0">
                <a:solidFill>
                  <a:srgbClr val="D60093"/>
                </a:solidFill>
                <a:sym typeface="UniversalMath1 BT" pitchFamily="18" charset="2"/>
              </a:rPr>
              <a:t>High energy neutrino astrophysics</a:t>
            </a:r>
            <a:r>
              <a:rPr lang="it-IT" sz="2000" dirty="0">
                <a:solidFill>
                  <a:srgbClr val="D60093"/>
                </a:solidFill>
                <a:sym typeface="UniversalMath1 BT" pitchFamily="18" charset="2"/>
              </a:rPr>
              <a:t>:</a:t>
            </a:r>
            <a:br>
              <a:rPr lang="it-IT" sz="2000" dirty="0">
                <a:solidFill>
                  <a:srgbClr val="D60093"/>
                </a:solidFill>
                <a:sym typeface="UniversalMath1 BT" pitchFamily="18" charset="2"/>
              </a:rPr>
            </a:br>
            <a:r>
              <a:rPr lang="it-IT" sz="2000" dirty="0" smtClean="0">
                <a:solidFill>
                  <a:srgbClr val="D60093"/>
                </a:solidFill>
                <a:sym typeface="UniversalMath1 BT" pitchFamily="18" charset="2"/>
              </a:rPr>
              <a:t>   galactic:   SN, SNRs, </a:t>
            </a:r>
            <a:r>
              <a:rPr lang="it-IT" sz="2000" dirty="0" smtClean="0">
                <a:solidFill>
                  <a:srgbClr val="D60093"/>
                </a:solidFill>
                <a:latin typeface="Symbol" pitchFamily="18" charset="2"/>
                <a:sym typeface="UniversalMath1 BT" pitchFamily="18" charset="2"/>
              </a:rPr>
              <a:t>m</a:t>
            </a:r>
            <a:r>
              <a:rPr lang="it-IT" sz="2000" dirty="0" smtClean="0">
                <a:solidFill>
                  <a:srgbClr val="D60093"/>
                </a:solidFill>
                <a:sym typeface="UniversalMath1 BT" pitchFamily="18" charset="2"/>
              </a:rPr>
              <a:t>-quasars...</a:t>
            </a:r>
          </a:p>
          <a:p>
            <a:pPr marL="280988" indent="-280988" eaLnBrk="0" hangingPunct="0">
              <a:spcBef>
                <a:spcPct val="5000"/>
              </a:spcBef>
            </a:pPr>
            <a:r>
              <a:rPr lang="it-IT" sz="2000" dirty="0" smtClean="0">
                <a:solidFill>
                  <a:srgbClr val="D60093"/>
                </a:solidFill>
                <a:sym typeface="UniversalMath1 BT" pitchFamily="18" charset="2"/>
              </a:rPr>
              <a:t>       extra-gal: AGNs, GRBs,</a:t>
            </a:r>
          </a:p>
          <a:p>
            <a:pPr marL="280988" indent="-280988" eaLnBrk="0" hangingPunct="0">
              <a:spcBef>
                <a:spcPct val="5000"/>
              </a:spcBef>
            </a:pPr>
            <a:r>
              <a:rPr lang="it-IT" sz="2000" dirty="0" smtClean="0">
                <a:solidFill>
                  <a:srgbClr val="D60093"/>
                </a:solidFill>
                <a:sym typeface="UniversalMath1 BT" pitchFamily="18" charset="2"/>
              </a:rPr>
              <a:t>	                   GZK</a:t>
            </a:r>
            <a:endParaRPr lang="it-IT" sz="2000" dirty="0">
              <a:solidFill>
                <a:srgbClr val="D60093"/>
              </a:solidFill>
              <a:sym typeface="UniversalMath1 BT" pitchFamily="18" charset="2"/>
            </a:endParaRPr>
          </a:p>
          <a:p>
            <a:pPr marL="280988" indent="-280988" eaLnBrk="0" hangingPunct="0">
              <a:spcBef>
                <a:spcPct val="5000"/>
              </a:spcBef>
            </a:pPr>
            <a:endParaRPr lang="en-GB" sz="2000" i="1" dirty="0">
              <a:solidFill>
                <a:srgbClr val="D60093"/>
              </a:solidFill>
            </a:endParaRPr>
          </a:p>
          <a:p>
            <a:pPr marL="280988" indent="-280988" eaLnBrk="0" hangingPunct="0">
              <a:spcBef>
                <a:spcPct val="5000"/>
              </a:spcBef>
              <a:buFontTx/>
              <a:buChar char="•"/>
            </a:pPr>
            <a:r>
              <a:rPr lang="it-IT" sz="2000" b="1" dirty="0">
                <a:sym typeface="UniversalMath1 BT" pitchFamily="18" charset="2"/>
              </a:rPr>
              <a:t>Search for New Physics</a:t>
            </a:r>
            <a:r>
              <a:rPr lang="it-IT" sz="2000" dirty="0">
                <a:sym typeface="UniversalMath1 BT" pitchFamily="18" charset="2"/>
              </a:rPr>
              <a:t>: </a:t>
            </a:r>
          </a:p>
          <a:p>
            <a:pPr marL="280988" indent="-280988" eaLnBrk="0" hangingPunct="0">
              <a:spcBef>
                <a:spcPct val="5000"/>
              </a:spcBef>
            </a:pPr>
            <a:r>
              <a:rPr lang="it-IT" sz="2000" dirty="0" smtClean="0">
                <a:sym typeface="UniversalMath1 BT" pitchFamily="18" charset="2"/>
              </a:rPr>
              <a:t>       Dark matter (sun, GC), Monopoles..</a:t>
            </a:r>
            <a:endParaRPr lang="it-IT" sz="2000" dirty="0">
              <a:sym typeface="UniversalMath1 BT" pitchFamily="18" charset="2"/>
            </a:endParaRPr>
          </a:p>
          <a:p>
            <a:pPr marL="280988" indent="-280988" eaLnBrk="0" hangingPunct="0">
              <a:spcBef>
                <a:spcPct val="5000"/>
              </a:spcBef>
            </a:pPr>
            <a:endParaRPr lang="it-IT" sz="2000" b="1" dirty="0">
              <a:sym typeface="UniversalMath1 BT" pitchFamily="18" charset="2"/>
            </a:endParaRPr>
          </a:p>
          <a:p>
            <a:pPr marL="280988" indent="-280988" eaLnBrk="0" hangingPunct="0">
              <a:spcBef>
                <a:spcPct val="5000"/>
              </a:spcBef>
              <a:buFontTx/>
              <a:buChar char="•"/>
            </a:pPr>
            <a:r>
              <a:rPr lang="it-IT" sz="2000" b="1" dirty="0">
                <a:solidFill>
                  <a:schemeClr val="accent2"/>
                </a:solidFill>
                <a:sym typeface="UniversalMath1 BT" pitchFamily="18" charset="2"/>
              </a:rPr>
              <a:t>Earth-Sea Science: </a:t>
            </a:r>
            <a:br>
              <a:rPr lang="it-IT" sz="2000" b="1" dirty="0">
                <a:solidFill>
                  <a:schemeClr val="accent2"/>
                </a:solidFill>
                <a:sym typeface="UniversalMath1 BT" pitchFamily="18" charset="2"/>
              </a:rPr>
            </a:br>
            <a:r>
              <a:rPr lang="it-IT" sz="2000" b="1" dirty="0" smtClean="0">
                <a:solidFill>
                  <a:schemeClr val="accent2"/>
                </a:solidFill>
                <a:sym typeface="UniversalMath1 BT" pitchFamily="18" charset="2"/>
              </a:rPr>
              <a:t>   </a:t>
            </a:r>
            <a:r>
              <a:rPr lang="it-IT" sz="2000" dirty="0" smtClean="0">
                <a:solidFill>
                  <a:schemeClr val="accent2"/>
                </a:solidFill>
                <a:sym typeface="UniversalMath1 BT" pitchFamily="18" charset="2"/>
              </a:rPr>
              <a:t>oceanography</a:t>
            </a:r>
            <a:r>
              <a:rPr lang="it-IT" sz="2000" dirty="0">
                <a:solidFill>
                  <a:schemeClr val="accent2"/>
                </a:solidFill>
                <a:sym typeface="UniversalMath1 BT" pitchFamily="18" charset="2"/>
              </a:rPr>
              <a:t>,</a:t>
            </a:r>
            <a:r>
              <a:rPr lang="it-IT" sz="2000" b="1" dirty="0">
                <a:solidFill>
                  <a:schemeClr val="accent2"/>
                </a:solidFill>
                <a:sym typeface="UniversalMath1 BT" pitchFamily="18" charset="2"/>
              </a:rPr>
              <a:t> </a:t>
            </a:r>
            <a:r>
              <a:rPr lang="it-IT" sz="2000" dirty="0">
                <a:solidFill>
                  <a:schemeClr val="accent2"/>
                </a:solidFill>
                <a:sym typeface="UniversalMath1 BT" pitchFamily="18" charset="2"/>
              </a:rPr>
              <a:t>sea</a:t>
            </a:r>
            <a:r>
              <a:rPr lang="it-IT" sz="2000" b="1" dirty="0">
                <a:solidFill>
                  <a:schemeClr val="accent2"/>
                </a:solidFill>
                <a:sym typeface="UniversalMath1 BT" pitchFamily="18" charset="2"/>
              </a:rPr>
              <a:t> </a:t>
            </a:r>
            <a:r>
              <a:rPr lang="it-IT" sz="2000" dirty="0">
                <a:solidFill>
                  <a:schemeClr val="accent2"/>
                </a:solidFill>
                <a:sym typeface="UniversalMath1 BT" pitchFamily="18" charset="2"/>
              </a:rPr>
              <a:t>biology, seismology, environment monitoring... </a:t>
            </a:r>
            <a:endParaRPr lang="en-GB" sz="2000" dirty="0">
              <a:solidFill>
                <a:schemeClr val="accent2"/>
              </a:solidFill>
            </a:endParaRPr>
          </a:p>
        </p:txBody>
      </p:sp>
      <p:pic>
        <p:nvPicPr>
          <p:cNvPr id="20487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2044" y="2928934"/>
            <a:ext cx="1931988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32"/>
          <p:cNvSpPr txBox="1">
            <a:spLocks noChangeArrowheads="1"/>
          </p:cNvSpPr>
          <p:nvPr/>
        </p:nvSpPr>
        <p:spPr bwMode="auto">
          <a:xfrm>
            <a:off x="8307420" y="2928934"/>
            <a:ext cx="8366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AGN</a:t>
            </a:r>
            <a:endParaRPr lang="fr-FR" dirty="0"/>
          </a:p>
        </p:txBody>
      </p:sp>
      <p:pic>
        <p:nvPicPr>
          <p:cNvPr id="20489" name="Picture 33" descr="SNR"/>
          <p:cNvPicPr>
            <a:picLocks noChangeAspect="1" noChangeArrowheads="1"/>
          </p:cNvPicPr>
          <p:nvPr/>
        </p:nvPicPr>
        <p:blipFill>
          <a:blip r:embed="rId4"/>
          <a:srcRect l="9680" t="9746" r="9599" b="18660"/>
          <a:stretch>
            <a:fillRect/>
          </a:stretch>
        </p:blipFill>
        <p:spPr bwMode="auto">
          <a:xfrm>
            <a:off x="71406" y="1000125"/>
            <a:ext cx="2160587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Text Box 34"/>
          <p:cNvSpPr txBox="1">
            <a:spLocks noChangeArrowheads="1"/>
          </p:cNvSpPr>
          <p:nvPr/>
        </p:nvSpPr>
        <p:spPr bwMode="auto">
          <a:xfrm>
            <a:off x="1285875" y="1000125"/>
            <a:ext cx="8366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FFFF00"/>
                </a:solidFill>
              </a:rPr>
              <a:t>SNR</a:t>
            </a:r>
            <a:endParaRPr lang="fr-FR"/>
          </a:p>
        </p:txBody>
      </p:sp>
      <p:grpSp>
        <p:nvGrpSpPr>
          <p:cNvPr id="20491" name="Group 35"/>
          <p:cNvGrpSpPr>
            <a:grpSpLocks/>
          </p:cNvGrpSpPr>
          <p:nvPr/>
        </p:nvGrpSpPr>
        <p:grpSpPr bwMode="auto">
          <a:xfrm>
            <a:off x="71439" y="2714625"/>
            <a:ext cx="2500298" cy="1778000"/>
            <a:chOff x="453" y="2477"/>
            <a:chExt cx="2064" cy="1433"/>
          </a:xfrm>
        </p:grpSpPr>
        <p:pic>
          <p:nvPicPr>
            <p:cNvPr id="20494" name="Picture 36" descr="Accretion_dis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4" y="2477"/>
              <a:ext cx="1791" cy="1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5" name="Text Box 37"/>
            <p:cNvSpPr txBox="1">
              <a:spLocks noChangeArrowheads="1"/>
            </p:cNvSpPr>
            <p:nvPr/>
          </p:nvSpPr>
          <p:spPr bwMode="auto">
            <a:xfrm>
              <a:off x="1315" y="2477"/>
              <a:ext cx="1202" cy="5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GB" sz="2000">
                  <a:solidFill>
                    <a:srgbClr val="FFFF00"/>
                  </a:solidFill>
                </a:rPr>
                <a:t>Binary systems</a:t>
              </a:r>
            </a:p>
          </p:txBody>
        </p:sp>
        <p:sp>
          <p:nvSpPr>
            <p:cNvPr id="20496" name="Text Box 38"/>
            <p:cNvSpPr txBox="1">
              <a:spLocks noChangeArrowheads="1"/>
            </p:cNvSpPr>
            <p:nvPr/>
          </p:nvSpPr>
          <p:spPr bwMode="auto">
            <a:xfrm>
              <a:off x="453" y="3333"/>
              <a:ext cx="1202" cy="5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GB" sz="2000">
                  <a:solidFill>
                    <a:srgbClr val="FFFF00"/>
                  </a:solidFill>
                </a:rPr>
                <a:t>Micro-quasars</a:t>
              </a:r>
            </a:p>
          </p:txBody>
        </p:sp>
      </p:grpSp>
      <p:pic>
        <p:nvPicPr>
          <p:cNvPr id="20492" name="Picture 39" descr="estallidorayosgamma1br"/>
          <p:cNvPicPr>
            <a:picLocks noChangeAspect="1" noChangeArrowheads="1"/>
          </p:cNvPicPr>
          <p:nvPr/>
        </p:nvPicPr>
        <p:blipFill>
          <a:blip r:embed="rId6"/>
          <a:srcRect t="14259" r="26205" b="22047"/>
          <a:stretch>
            <a:fillRect/>
          </a:stretch>
        </p:blipFill>
        <p:spPr bwMode="auto">
          <a:xfrm>
            <a:off x="7199313" y="1143000"/>
            <a:ext cx="1944687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3" name="Text Box 40"/>
          <p:cNvSpPr txBox="1">
            <a:spLocks noChangeArrowheads="1"/>
          </p:cNvSpPr>
          <p:nvPr/>
        </p:nvSpPr>
        <p:spPr bwMode="auto">
          <a:xfrm>
            <a:off x="8351838" y="1143000"/>
            <a:ext cx="7921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GB" sz="2000">
                <a:solidFill>
                  <a:srgbClr val="FFFF00"/>
                </a:solidFill>
              </a:rPr>
              <a:t>GRB</a:t>
            </a:r>
          </a:p>
        </p:txBody>
      </p:sp>
      <p:graphicFrame>
        <p:nvGraphicFramePr>
          <p:cNvPr id="22" name="Group 218"/>
          <p:cNvGraphicFramePr>
            <a:graphicFrameLocks noGrp="1"/>
          </p:cNvGraphicFramePr>
          <p:nvPr/>
        </p:nvGraphicFramePr>
        <p:xfrm>
          <a:off x="642938" y="6402411"/>
          <a:ext cx="7929618" cy="455613"/>
        </p:xfrm>
        <a:graphic>
          <a:graphicData uri="http://schemas.openxmlformats.org/drawingml/2006/table">
            <a:tbl>
              <a:tblPr/>
              <a:tblGrid>
                <a:gridCol w="928695"/>
                <a:gridCol w="1571636"/>
                <a:gridCol w="1637187"/>
                <a:gridCol w="1506085"/>
                <a:gridCol w="1285884"/>
                <a:gridCol w="1000131"/>
              </a:tblGrid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~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MeV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GeV-100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GeV-TeV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TeV-PeV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PeV-EeV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&gt;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EeV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5213371"/>
            <a:ext cx="1158875" cy="873125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06560" y="4935558"/>
            <a:ext cx="1155700" cy="1150938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65447" y="4719643"/>
            <a:ext cx="1474788" cy="1343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1835" y="4546621"/>
            <a:ext cx="1574800" cy="1539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7791422" y="5629297"/>
            <a:ext cx="565150" cy="461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FFC000"/>
                </a:solidFill>
              </a:rPr>
              <a:t>?</a:t>
            </a:r>
          </a:p>
        </p:txBody>
      </p:sp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24585" y="5219721"/>
            <a:ext cx="1155700" cy="866775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cxnSp>
        <p:nvCxnSpPr>
          <p:cNvPr id="30" name="20 Conector recto de flecha"/>
          <p:cNvCxnSpPr/>
          <p:nvPr/>
        </p:nvCxnSpPr>
        <p:spPr bwMode="auto">
          <a:xfrm>
            <a:off x="642910" y="6427808"/>
            <a:ext cx="8062912" cy="1588"/>
          </a:xfrm>
          <a:prstGeom prst="straightConnector1">
            <a:avLst/>
          </a:prstGeom>
          <a:ln w="57150">
            <a:solidFill>
              <a:schemeClr val="accent3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-24"/>
            <a:ext cx="8286808" cy="857256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In situ calibration with Potassium-40</a:t>
            </a:r>
          </a:p>
        </p:txBody>
      </p:sp>
      <p:pic>
        <p:nvPicPr>
          <p:cNvPr id="144387" name="Picture 3" descr="K40_L1_F1_OM0_OM1_run283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1357298"/>
            <a:ext cx="2933700" cy="2163762"/>
          </a:xfrm>
          <a:prstGeom prst="rect">
            <a:avLst/>
          </a:prstGeom>
          <a:noFill/>
        </p:spPr>
      </p:pic>
      <p:pic>
        <p:nvPicPr>
          <p:cNvPr id="144388" name="Picture 4" descr="060405012029A"/>
          <p:cNvPicPr preferRelativeResize="0">
            <a:picLocks noChangeAspect="1" noChangeArrowheads="1"/>
          </p:cNvPicPr>
          <p:nvPr/>
        </p:nvPicPr>
        <p:blipFill>
          <a:blip r:embed="rId5" cstate="print">
            <a:lum bright="20000" contrast="60000"/>
          </a:blip>
          <a:srcRect l="29353" r="19827"/>
          <a:stretch>
            <a:fillRect/>
          </a:stretch>
        </p:blipFill>
        <p:spPr bwMode="auto">
          <a:xfrm>
            <a:off x="214282" y="1338285"/>
            <a:ext cx="1508125" cy="2209800"/>
          </a:xfrm>
          <a:prstGeom prst="rect">
            <a:avLst/>
          </a:prstGeom>
          <a:noFill/>
        </p:spPr>
      </p:pic>
      <p:pic>
        <p:nvPicPr>
          <p:cNvPr id="144389" name="Picture 5" descr="kern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408575">
            <a:off x="817212" y="5451498"/>
            <a:ext cx="5016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0" name="Picture 6" descr="kern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7334544">
            <a:off x="1606026" y="4728391"/>
            <a:ext cx="53340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1" name="Line 7"/>
          <p:cNvSpPr>
            <a:spLocks noChangeShapeType="1"/>
          </p:cNvSpPr>
          <p:nvPr/>
        </p:nvSpPr>
        <p:spPr bwMode="auto">
          <a:xfrm rot="-4096764" flipH="1" flipV="1">
            <a:off x="1234765" y="5245122"/>
            <a:ext cx="457200" cy="2000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GB"/>
          </a:p>
        </p:txBody>
      </p:sp>
      <p:sp>
        <p:nvSpPr>
          <p:cNvPr id="144392" name="Line 8"/>
          <p:cNvSpPr>
            <a:spLocks noChangeShapeType="1"/>
          </p:cNvSpPr>
          <p:nvPr/>
        </p:nvSpPr>
        <p:spPr bwMode="auto">
          <a:xfrm rot="17503236" flipH="1">
            <a:off x="977202" y="3593634"/>
            <a:ext cx="1334142" cy="83641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anchor="ctr"/>
          <a:lstStyle/>
          <a:p>
            <a:endParaRPr lang="en-GB"/>
          </a:p>
        </p:txBody>
      </p:sp>
      <p:sp>
        <p:nvSpPr>
          <p:cNvPr id="144393" name="Freeform 9"/>
          <p:cNvSpPr>
            <a:spLocks/>
          </p:cNvSpPr>
          <p:nvPr/>
        </p:nvSpPr>
        <p:spPr bwMode="auto">
          <a:xfrm rot="16200000">
            <a:off x="1204118" y="3139284"/>
            <a:ext cx="871516" cy="13654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1" y="91"/>
              </a:cxn>
              <a:cxn ang="0">
                <a:pos x="317" y="0"/>
              </a:cxn>
              <a:cxn ang="0">
                <a:pos x="499" y="91"/>
              </a:cxn>
              <a:cxn ang="0">
                <a:pos x="680" y="0"/>
              </a:cxn>
              <a:cxn ang="0">
                <a:pos x="862" y="91"/>
              </a:cxn>
              <a:cxn ang="0">
                <a:pos x="969" y="23"/>
              </a:cxn>
              <a:cxn ang="0">
                <a:pos x="1043" y="14"/>
              </a:cxn>
            </a:cxnLst>
            <a:rect l="0" t="0" r="r" b="b"/>
            <a:pathLst>
              <a:path w="1043" h="95">
                <a:moveTo>
                  <a:pt x="0" y="0"/>
                </a:moveTo>
                <a:cubicBezTo>
                  <a:pt x="64" y="45"/>
                  <a:pt x="128" y="91"/>
                  <a:pt x="181" y="91"/>
                </a:cubicBezTo>
                <a:cubicBezTo>
                  <a:pt x="234" y="91"/>
                  <a:pt x="264" y="0"/>
                  <a:pt x="317" y="0"/>
                </a:cubicBezTo>
                <a:cubicBezTo>
                  <a:pt x="370" y="0"/>
                  <a:pt x="439" y="91"/>
                  <a:pt x="499" y="91"/>
                </a:cubicBezTo>
                <a:cubicBezTo>
                  <a:pt x="559" y="91"/>
                  <a:pt x="620" y="0"/>
                  <a:pt x="680" y="0"/>
                </a:cubicBezTo>
                <a:cubicBezTo>
                  <a:pt x="740" y="0"/>
                  <a:pt x="814" y="87"/>
                  <a:pt x="862" y="91"/>
                </a:cubicBezTo>
                <a:cubicBezTo>
                  <a:pt x="910" y="95"/>
                  <a:pt x="939" y="36"/>
                  <a:pt x="969" y="23"/>
                </a:cubicBezTo>
                <a:cubicBezTo>
                  <a:pt x="999" y="10"/>
                  <a:pt x="1028" y="16"/>
                  <a:pt x="1043" y="14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endParaRPr lang="en-GB"/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928662" y="4756162"/>
            <a:ext cx="762000" cy="387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baseline="30000" dirty="0">
                <a:solidFill>
                  <a:schemeClr val="bg1"/>
                </a:solidFill>
              </a:rPr>
              <a:t>40</a:t>
            </a:r>
            <a:r>
              <a:rPr lang="en-US" sz="2000" b="1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142844" y="5572148"/>
            <a:ext cx="752475" cy="3571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baseline="30000" dirty="0">
                <a:solidFill>
                  <a:schemeClr val="bg1"/>
                </a:solidFill>
              </a:rPr>
              <a:t>40</a:t>
            </a:r>
            <a:r>
              <a:rPr lang="en-US" b="1" dirty="0">
                <a:solidFill>
                  <a:schemeClr val="bg1"/>
                </a:solidFill>
              </a:rPr>
              <a:t>Ca</a:t>
            </a: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785786" y="3438548"/>
            <a:ext cx="523875" cy="5857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300" b="1" baseline="30000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g</a:t>
            </a:r>
            <a:endParaRPr lang="en-US" sz="3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397" name="Text Box 13"/>
          <p:cNvSpPr txBox="1">
            <a:spLocks noChangeArrowheads="1"/>
          </p:cNvSpPr>
          <p:nvPr/>
        </p:nvSpPr>
        <p:spPr bwMode="auto">
          <a:xfrm>
            <a:off x="357158" y="4262446"/>
            <a:ext cx="1579563" cy="3810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945" tIns="41473" rIns="82945" bIns="41473"/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e</a:t>
            </a:r>
            <a:r>
              <a:rPr lang="en-US" sz="2000" b="1" baseline="30000" dirty="0">
                <a:solidFill>
                  <a:schemeClr val="bg1"/>
                </a:solidFill>
              </a:rPr>
              <a:t>- </a:t>
            </a:r>
            <a:r>
              <a:rPr lang="en-US" sz="1200" b="1" dirty="0">
                <a:solidFill>
                  <a:schemeClr val="bg1"/>
                </a:solidFill>
              </a:rPr>
              <a:t>(</a:t>
            </a:r>
            <a:r>
              <a:rPr lang="en-US" sz="1200" b="1" dirty="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en-US" sz="1200" b="1" dirty="0">
                <a:solidFill>
                  <a:schemeClr val="bg1"/>
                </a:solidFill>
              </a:rPr>
              <a:t> decay)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142844" y="3714773"/>
            <a:ext cx="1285875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Cherenkov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14348" y="3305198"/>
            <a:ext cx="901700" cy="361950"/>
            <a:chOff x="1536" y="2316"/>
            <a:chExt cx="568" cy="228"/>
          </a:xfrm>
        </p:grpSpPr>
        <p:sp>
          <p:nvSpPr>
            <p:cNvPr id="144401" name="Freeform 17"/>
            <p:cNvSpPr>
              <a:spLocks/>
            </p:cNvSpPr>
            <p:nvPr/>
          </p:nvSpPr>
          <p:spPr bwMode="auto">
            <a:xfrm rot="-4183639">
              <a:off x="1796" y="2236"/>
              <a:ext cx="144" cy="472"/>
            </a:xfrm>
            <a:custGeom>
              <a:avLst/>
              <a:gdLst/>
              <a:ahLst/>
              <a:cxnLst>
                <a:cxn ang="0">
                  <a:pos x="39" y="472"/>
                </a:cxn>
                <a:cxn ang="0">
                  <a:pos x="26" y="374"/>
                </a:cxn>
                <a:cxn ang="0">
                  <a:pos x="85" y="347"/>
                </a:cxn>
                <a:cxn ang="0">
                  <a:pos x="26" y="275"/>
                </a:cxn>
                <a:cxn ang="0">
                  <a:pos x="85" y="229"/>
                </a:cxn>
                <a:cxn ang="0">
                  <a:pos x="131" y="216"/>
                </a:cxn>
                <a:cxn ang="0">
                  <a:pos x="124" y="197"/>
                </a:cxn>
                <a:cxn ang="0">
                  <a:pos x="118" y="177"/>
                </a:cxn>
                <a:cxn ang="0">
                  <a:pos x="98" y="164"/>
                </a:cxn>
                <a:cxn ang="0">
                  <a:pos x="104" y="98"/>
                </a:cxn>
                <a:cxn ang="0">
                  <a:pos x="144" y="59"/>
                </a:cxn>
                <a:cxn ang="0">
                  <a:pos x="124" y="39"/>
                </a:cxn>
                <a:cxn ang="0">
                  <a:pos x="104" y="26"/>
                </a:cxn>
                <a:cxn ang="0">
                  <a:pos x="98" y="0"/>
                </a:cxn>
              </a:cxnLst>
              <a:rect l="0" t="0" r="r" b="b"/>
              <a:pathLst>
                <a:path w="144" h="472">
                  <a:moveTo>
                    <a:pt x="39" y="472"/>
                  </a:moveTo>
                  <a:cubicBezTo>
                    <a:pt x="20" y="443"/>
                    <a:pt x="2" y="411"/>
                    <a:pt x="26" y="374"/>
                  </a:cubicBezTo>
                  <a:cubicBezTo>
                    <a:pt x="37" y="355"/>
                    <a:pt x="66" y="358"/>
                    <a:pt x="85" y="347"/>
                  </a:cubicBezTo>
                  <a:cubicBezTo>
                    <a:pt x="101" y="294"/>
                    <a:pt x="59" y="298"/>
                    <a:pt x="26" y="275"/>
                  </a:cubicBezTo>
                  <a:cubicBezTo>
                    <a:pt x="0" y="224"/>
                    <a:pt x="36" y="235"/>
                    <a:pt x="85" y="229"/>
                  </a:cubicBezTo>
                  <a:cubicBezTo>
                    <a:pt x="100" y="224"/>
                    <a:pt x="121" y="228"/>
                    <a:pt x="131" y="216"/>
                  </a:cubicBezTo>
                  <a:cubicBezTo>
                    <a:pt x="135" y="210"/>
                    <a:pt x="126" y="203"/>
                    <a:pt x="124" y="197"/>
                  </a:cubicBezTo>
                  <a:cubicBezTo>
                    <a:pt x="121" y="190"/>
                    <a:pt x="122" y="182"/>
                    <a:pt x="118" y="177"/>
                  </a:cubicBezTo>
                  <a:cubicBezTo>
                    <a:pt x="113" y="170"/>
                    <a:pt x="104" y="168"/>
                    <a:pt x="98" y="164"/>
                  </a:cubicBezTo>
                  <a:cubicBezTo>
                    <a:pt x="86" y="131"/>
                    <a:pt x="57" y="115"/>
                    <a:pt x="104" y="98"/>
                  </a:cubicBezTo>
                  <a:cubicBezTo>
                    <a:pt x="122" y="80"/>
                    <a:pt x="134" y="84"/>
                    <a:pt x="144" y="59"/>
                  </a:cubicBezTo>
                  <a:cubicBezTo>
                    <a:pt x="137" y="52"/>
                    <a:pt x="131" y="44"/>
                    <a:pt x="124" y="39"/>
                  </a:cubicBezTo>
                  <a:cubicBezTo>
                    <a:pt x="117" y="33"/>
                    <a:pt x="108" y="32"/>
                    <a:pt x="104" y="26"/>
                  </a:cubicBezTo>
                  <a:cubicBezTo>
                    <a:pt x="99" y="18"/>
                    <a:pt x="98" y="0"/>
                    <a:pt x="98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non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4402" name="Line 18"/>
            <p:cNvSpPr>
              <a:spLocks noChangeShapeType="1"/>
            </p:cNvSpPr>
            <p:nvPr/>
          </p:nvSpPr>
          <p:spPr bwMode="auto">
            <a:xfrm flipH="1" flipV="1">
              <a:off x="1536" y="2316"/>
              <a:ext cx="144" cy="4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44403" name="AutoShape 19"/>
          <p:cNvSpPr>
            <a:spLocks noChangeArrowheads="1"/>
          </p:cNvSpPr>
          <p:nvPr/>
        </p:nvSpPr>
        <p:spPr bwMode="auto">
          <a:xfrm>
            <a:off x="1747822" y="2285992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4404" name="Text Box 20"/>
          <p:cNvSpPr txBox="1">
            <a:spLocks noChangeArrowheads="1"/>
          </p:cNvSpPr>
          <p:nvPr/>
        </p:nvSpPr>
        <p:spPr bwMode="auto">
          <a:xfrm>
            <a:off x="3021015" y="2571744"/>
            <a:ext cx="19796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chemeClr val="hlink"/>
                </a:solidFill>
              </a:rPr>
              <a:t>Gaussian peak on </a:t>
            </a:r>
            <a:br>
              <a:rPr lang="en-US" sz="1600" b="1" dirty="0">
                <a:solidFill>
                  <a:schemeClr val="hlink"/>
                </a:solidFill>
              </a:rPr>
            </a:br>
            <a:r>
              <a:rPr lang="en-US" sz="1600" b="1" dirty="0">
                <a:solidFill>
                  <a:schemeClr val="hlink"/>
                </a:solidFill>
              </a:rPr>
              <a:t>coincidence plot</a:t>
            </a:r>
          </a:p>
        </p:txBody>
      </p:sp>
      <p:sp>
        <p:nvSpPr>
          <p:cNvPr id="144405" name="Text Box 21"/>
          <p:cNvSpPr txBox="1">
            <a:spLocks noChangeArrowheads="1"/>
          </p:cNvSpPr>
          <p:nvPr/>
        </p:nvSpPr>
        <p:spPr bwMode="auto">
          <a:xfrm>
            <a:off x="4071934" y="3857628"/>
            <a:ext cx="140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00FF00"/>
                </a:solidFill>
              </a:rPr>
              <a:t>Peak offset</a:t>
            </a:r>
          </a:p>
        </p:txBody>
      </p:sp>
      <p:sp>
        <p:nvSpPr>
          <p:cNvPr id="144407" name="Rectangle 23"/>
          <p:cNvSpPr>
            <a:spLocks noChangeArrowheads="1"/>
          </p:cNvSpPr>
          <p:nvPr/>
        </p:nvSpPr>
        <p:spPr bwMode="auto">
          <a:xfrm>
            <a:off x="6286512" y="3648678"/>
            <a:ext cx="25289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00"/>
                </a:solidFill>
              </a:rPr>
              <a:t>Precision </a:t>
            </a:r>
            <a:r>
              <a:rPr lang="en-US" dirty="0">
                <a:solidFill>
                  <a:srgbClr val="FFFF00"/>
                </a:solidFill>
              </a:rPr>
              <a:t>(~5%)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monitoring of OM efficiencies</a:t>
            </a:r>
          </a:p>
        </p:txBody>
      </p:sp>
      <p:sp>
        <p:nvSpPr>
          <p:cNvPr id="144408" name="Rectangle 24"/>
          <p:cNvSpPr>
            <a:spLocks noChangeArrowheads="1"/>
          </p:cNvSpPr>
          <p:nvPr/>
        </p:nvSpPr>
        <p:spPr bwMode="auto">
          <a:xfrm>
            <a:off x="5286380" y="5219731"/>
            <a:ext cx="2160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FFFF00"/>
                </a:solidFill>
              </a:rPr>
              <a:t>Cross check of time calibration </a:t>
            </a:r>
          </a:p>
        </p:txBody>
      </p:sp>
      <p:sp>
        <p:nvSpPr>
          <p:cNvPr id="144409" name="AutoShape 25"/>
          <p:cNvSpPr>
            <a:spLocks noChangeArrowheads="1"/>
          </p:cNvSpPr>
          <p:nvPr/>
        </p:nvSpPr>
        <p:spPr bwMode="auto">
          <a:xfrm>
            <a:off x="3643306" y="3786190"/>
            <a:ext cx="533400" cy="630238"/>
          </a:xfrm>
          <a:prstGeom prst="downArrow">
            <a:avLst>
              <a:gd name="adj1" fmla="val 50000"/>
              <a:gd name="adj2" fmla="val 29539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GB"/>
          </a:p>
        </p:txBody>
      </p:sp>
      <p:sp>
        <p:nvSpPr>
          <p:cNvPr id="144411" name="Oval 27"/>
          <p:cNvSpPr>
            <a:spLocks noChangeArrowheads="1"/>
          </p:cNvSpPr>
          <p:nvPr/>
        </p:nvSpPr>
        <p:spPr bwMode="auto">
          <a:xfrm>
            <a:off x="3428992" y="1643050"/>
            <a:ext cx="914400" cy="914400"/>
          </a:xfrm>
          <a:prstGeom prst="ellipse">
            <a:avLst/>
          </a:prstGeom>
          <a:noFill/>
          <a:ln w="19050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4414" name="AutoShape 30"/>
          <p:cNvSpPr>
            <a:spLocks noChangeArrowheads="1"/>
          </p:cNvSpPr>
          <p:nvPr/>
        </p:nvSpPr>
        <p:spPr bwMode="auto">
          <a:xfrm>
            <a:off x="5429256" y="2214554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2716" y="4572008"/>
            <a:ext cx="2876540" cy="219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1393685"/>
            <a:ext cx="3000396" cy="203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4406" name="Text Box 22"/>
          <p:cNvSpPr txBox="1">
            <a:spLocks noChangeArrowheads="1"/>
          </p:cNvSpPr>
          <p:nvPr/>
        </p:nvSpPr>
        <p:spPr bwMode="auto">
          <a:xfrm>
            <a:off x="5205433" y="2791422"/>
            <a:ext cx="10810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rgbClr val="00FF00"/>
                </a:solidFill>
              </a:rPr>
              <a:t>Integral </a:t>
            </a:r>
            <a:endParaRPr lang="en-US" b="1" dirty="0" smtClean="0">
              <a:solidFill>
                <a:srgbClr val="00FF00"/>
              </a:solidFill>
            </a:endParaRPr>
          </a:p>
          <a:p>
            <a:pPr eaLnBrk="0" hangingPunct="0"/>
            <a:r>
              <a:rPr lang="en-US" b="1" dirty="0" smtClean="0">
                <a:solidFill>
                  <a:srgbClr val="00FF00"/>
                </a:solidFill>
              </a:rPr>
              <a:t>under</a:t>
            </a:r>
            <a:r>
              <a:rPr lang="en-US" b="1" dirty="0">
                <a:solidFill>
                  <a:srgbClr val="00FF00"/>
                </a:solidFill>
              </a:rPr>
              <a:t/>
            </a:r>
            <a:br>
              <a:rPr lang="en-US" b="1" dirty="0">
                <a:solidFill>
                  <a:srgbClr val="00FF00"/>
                </a:solidFill>
              </a:rPr>
            </a:br>
            <a:r>
              <a:rPr lang="en-US" b="1" dirty="0" smtClean="0">
                <a:solidFill>
                  <a:srgbClr val="00FF00"/>
                </a:solidFill>
              </a:rPr>
              <a:t>peak</a:t>
            </a:r>
            <a:endParaRPr lang="en-US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32" y="857274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42994" y="-24"/>
            <a:ext cx="8301006" cy="863600"/>
          </a:xfrm>
          <a:ln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</a:rPr>
              <a:t>Time evolution of K40 coincidence rate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4572008"/>
            <a:ext cx="8229600" cy="1876421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All OM pairs </a:t>
            </a:r>
            <a:r>
              <a:rPr lang="en-US" sz="2400" dirty="0">
                <a:solidFill>
                  <a:schemeClr val="bg1"/>
                </a:solidFill>
              </a:rPr>
              <a:t>of Line1 </a:t>
            </a:r>
            <a:r>
              <a:rPr lang="en-US" sz="2400" dirty="0" smtClean="0">
                <a:solidFill>
                  <a:schemeClr val="bg1"/>
                </a:solidFill>
              </a:rPr>
              <a:t>during </a:t>
            </a:r>
            <a:r>
              <a:rPr lang="en-US" sz="2400" dirty="0">
                <a:solidFill>
                  <a:schemeClr val="bg1"/>
                </a:solidFill>
              </a:rPr>
              <a:t>more than 2 years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OM gain </a:t>
            </a:r>
            <a:r>
              <a:rPr lang="en-US" sz="2400" dirty="0">
                <a:solidFill>
                  <a:schemeClr val="bg1"/>
                </a:solidFill>
              </a:rPr>
              <a:t>drop </a:t>
            </a:r>
            <a:r>
              <a:rPr lang="en-US" sz="2400" dirty="0" smtClean="0">
                <a:solidFill>
                  <a:schemeClr val="bg1"/>
                </a:solidFill>
              </a:rPr>
              <a:t>reduces efficiency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Recovery after threshold retuning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Recovery due to </a:t>
            </a:r>
            <a:r>
              <a:rPr lang="en-US" sz="2400" dirty="0" smtClean="0">
                <a:solidFill>
                  <a:schemeClr val="bg1"/>
                </a:solidFill>
              </a:rPr>
              <a:t>HV off during period of cable repair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1142984"/>
            <a:ext cx="5035550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60" descr="060405011834A"/>
          <p:cNvPicPr>
            <a:picLocks noChangeAspect="1" noChangeArrowheads="1"/>
          </p:cNvPicPr>
          <p:nvPr/>
        </p:nvPicPr>
        <p:blipFill>
          <a:blip r:embed="rId4"/>
          <a:srcRect l="41302" r="10892"/>
          <a:stretch>
            <a:fillRect/>
          </a:stretch>
        </p:blipFill>
        <p:spPr bwMode="auto">
          <a:xfrm rot="312020">
            <a:off x="7734300" y="4437063"/>
            <a:ext cx="1322388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Light Absorption Measured using Beacons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4572000" y="5202238"/>
            <a:ext cx="1539875" cy="741362"/>
            <a:chOff x="1952" y="1008"/>
            <a:chExt cx="1997" cy="984"/>
          </a:xfrm>
        </p:grpSpPr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 rot="10800000">
              <a:off x="2533" y="1008"/>
              <a:ext cx="836" cy="845"/>
              <a:chOff x="1612" y="1805"/>
              <a:chExt cx="960" cy="960"/>
            </a:xfrm>
          </p:grpSpPr>
          <p:sp>
            <p:nvSpPr>
              <p:cNvPr id="31780" name="Oval 5"/>
              <p:cNvSpPr>
                <a:spLocks noChangeAspect="1" noChangeArrowheads="1"/>
              </p:cNvSpPr>
              <p:nvPr/>
            </p:nvSpPr>
            <p:spPr bwMode="auto">
              <a:xfrm>
                <a:off x="1612" y="1805"/>
                <a:ext cx="960" cy="9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C0C0C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81" name="Litebulb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1" y="1872"/>
                <a:ext cx="816" cy="7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47 w 21600"/>
                  <a:gd name="T13" fmla="*/ 2185 h 21600"/>
                  <a:gd name="T14" fmla="*/ 18265 w 21600"/>
                  <a:gd name="T15" fmla="*/ 92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C0C0C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" name="Group 7"/>
            <p:cNvGrpSpPr>
              <a:grpSpLocks noChangeAspect="1"/>
            </p:cNvGrpSpPr>
            <p:nvPr/>
          </p:nvGrpSpPr>
          <p:grpSpPr bwMode="auto">
            <a:xfrm rot="8036665">
              <a:off x="3109" y="1151"/>
              <a:ext cx="836" cy="845"/>
              <a:chOff x="1612" y="1805"/>
              <a:chExt cx="960" cy="960"/>
            </a:xfrm>
          </p:grpSpPr>
          <p:sp>
            <p:nvSpPr>
              <p:cNvPr id="31778" name="Oval 8"/>
              <p:cNvSpPr>
                <a:spLocks noChangeAspect="1" noChangeArrowheads="1"/>
              </p:cNvSpPr>
              <p:nvPr/>
            </p:nvSpPr>
            <p:spPr bwMode="auto">
              <a:xfrm>
                <a:off x="1612" y="1805"/>
                <a:ext cx="960" cy="9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9" name="Litebulb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1" y="1872"/>
                <a:ext cx="816" cy="7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47 w 21600"/>
                  <a:gd name="T13" fmla="*/ 2185 h 21600"/>
                  <a:gd name="T14" fmla="*/ 18265 w 21600"/>
                  <a:gd name="T15" fmla="*/ 92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10"/>
            <p:cNvGrpSpPr>
              <a:grpSpLocks noChangeAspect="1"/>
            </p:cNvGrpSpPr>
            <p:nvPr/>
          </p:nvGrpSpPr>
          <p:grpSpPr bwMode="auto">
            <a:xfrm rot="-7523148">
              <a:off x="1957" y="1151"/>
              <a:ext cx="836" cy="845"/>
              <a:chOff x="1612" y="1805"/>
              <a:chExt cx="960" cy="960"/>
            </a:xfrm>
          </p:grpSpPr>
          <p:sp>
            <p:nvSpPr>
              <p:cNvPr id="31776" name="Oval 11"/>
              <p:cNvSpPr>
                <a:spLocks noChangeAspect="1" noChangeArrowheads="1"/>
              </p:cNvSpPr>
              <p:nvPr/>
            </p:nvSpPr>
            <p:spPr bwMode="auto">
              <a:xfrm>
                <a:off x="1612" y="1805"/>
                <a:ext cx="960" cy="9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7" name="Litebulb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1" y="1872"/>
                <a:ext cx="816" cy="7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47 w 21600"/>
                  <a:gd name="T13" fmla="*/ 2185 h 21600"/>
                  <a:gd name="T14" fmla="*/ 18265 w 21600"/>
                  <a:gd name="T15" fmla="*/ 92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6" name="Group 27"/>
          <p:cNvGrpSpPr>
            <a:grpSpLocks noChangeAspect="1"/>
          </p:cNvGrpSpPr>
          <p:nvPr/>
        </p:nvGrpSpPr>
        <p:grpSpPr bwMode="auto">
          <a:xfrm>
            <a:off x="4572000" y="2154238"/>
            <a:ext cx="1539875" cy="741362"/>
            <a:chOff x="1952" y="1008"/>
            <a:chExt cx="1997" cy="984"/>
          </a:xfrm>
        </p:grpSpPr>
        <p:grpSp>
          <p:nvGrpSpPr>
            <p:cNvPr id="7" name="Group 28"/>
            <p:cNvGrpSpPr>
              <a:grpSpLocks noChangeAspect="1"/>
            </p:cNvGrpSpPr>
            <p:nvPr/>
          </p:nvGrpSpPr>
          <p:grpSpPr bwMode="auto">
            <a:xfrm rot="10800000">
              <a:off x="2533" y="1008"/>
              <a:ext cx="836" cy="845"/>
              <a:chOff x="1612" y="1805"/>
              <a:chExt cx="960" cy="960"/>
            </a:xfrm>
          </p:grpSpPr>
          <p:sp>
            <p:nvSpPr>
              <p:cNvPr id="31771" name="Oval 29"/>
              <p:cNvSpPr>
                <a:spLocks noChangeAspect="1" noChangeArrowheads="1"/>
              </p:cNvSpPr>
              <p:nvPr/>
            </p:nvSpPr>
            <p:spPr bwMode="auto">
              <a:xfrm>
                <a:off x="1612" y="1805"/>
                <a:ext cx="960" cy="9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C0C0C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2" name="Litebulb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1" y="1872"/>
                <a:ext cx="816" cy="7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47 w 21600"/>
                  <a:gd name="T13" fmla="*/ 2185 h 21600"/>
                  <a:gd name="T14" fmla="*/ 18265 w 21600"/>
                  <a:gd name="T15" fmla="*/ 92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C0C0C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" name="Group 31"/>
            <p:cNvGrpSpPr>
              <a:grpSpLocks noChangeAspect="1"/>
            </p:cNvGrpSpPr>
            <p:nvPr/>
          </p:nvGrpSpPr>
          <p:grpSpPr bwMode="auto">
            <a:xfrm rot="8036665">
              <a:off x="3109" y="1151"/>
              <a:ext cx="836" cy="845"/>
              <a:chOff x="1612" y="1805"/>
              <a:chExt cx="960" cy="960"/>
            </a:xfrm>
          </p:grpSpPr>
          <p:sp>
            <p:nvSpPr>
              <p:cNvPr id="31769" name="Oval 32"/>
              <p:cNvSpPr>
                <a:spLocks noChangeAspect="1" noChangeArrowheads="1"/>
              </p:cNvSpPr>
              <p:nvPr/>
            </p:nvSpPr>
            <p:spPr bwMode="auto">
              <a:xfrm>
                <a:off x="1612" y="1805"/>
                <a:ext cx="960" cy="9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0" name="Litebulb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1" y="1872"/>
                <a:ext cx="816" cy="7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47 w 21600"/>
                  <a:gd name="T13" fmla="*/ 2185 h 21600"/>
                  <a:gd name="T14" fmla="*/ 18265 w 21600"/>
                  <a:gd name="T15" fmla="*/ 92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" name="Group 34"/>
            <p:cNvGrpSpPr>
              <a:grpSpLocks noChangeAspect="1"/>
            </p:cNvGrpSpPr>
            <p:nvPr/>
          </p:nvGrpSpPr>
          <p:grpSpPr bwMode="auto">
            <a:xfrm rot="-7523148">
              <a:off x="1957" y="1151"/>
              <a:ext cx="836" cy="845"/>
              <a:chOff x="1612" y="1805"/>
              <a:chExt cx="960" cy="960"/>
            </a:xfrm>
          </p:grpSpPr>
          <p:sp>
            <p:nvSpPr>
              <p:cNvPr id="31767" name="Oval 35"/>
              <p:cNvSpPr>
                <a:spLocks noChangeAspect="1" noChangeArrowheads="1"/>
              </p:cNvSpPr>
              <p:nvPr/>
            </p:nvSpPr>
            <p:spPr bwMode="auto">
              <a:xfrm>
                <a:off x="1612" y="1805"/>
                <a:ext cx="960" cy="9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68" name="Litebulb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1" y="1872"/>
                <a:ext cx="816" cy="7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47 w 21600"/>
                  <a:gd name="T13" fmla="*/ 2185 h 21600"/>
                  <a:gd name="T14" fmla="*/ 18265 w 21600"/>
                  <a:gd name="T15" fmla="*/ 92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1751" name="Line 37"/>
          <p:cNvSpPr>
            <a:spLocks noChangeAspect="1" noChangeShapeType="1"/>
          </p:cNvSpPr>
          <p:nvPr/>
        </p:nvSpPr>
        <p:spPr bwMode="auto">
          <a:xfrm>
            <a:off x="5334000" y="1747838"/>
            <a:ext cx="4763" cy="48815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52" name="Line 41"/>
          <p:cNvSpPr>
            <a:spLocks noChangeShapeType="1"/>
          </p:cNvSpPr>
          <p:nvPr/>
        </p:nvSpPr>
        <p:spPr bwMode="auto">
          <a:xfrm>
            <a:off x="7543800" y="6200775"/>
            <a:ext cx="609600" cy="1588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lg" len="med"/>
          </a:ln>
        </p:spPr>
        <p:txBody>
          <a:bodyPr lIns="90000" tIns="46800" rIns="90000" bIns="46800"/>
          <a:lstStyle/>
          <a:p>
            <a:endParaRPr lang="en-GB"/>
          </a:p>
        </p:txBody>
      </p:sp>
      <p:sp>
        <p:nvSpPr>
          <p:cNvPr id="31753" name="Text Box 43"/>
          <p:cNvSpPr txBox="1">
            <a:spLocks noChangeArrowheads="1"/>
          </p:cNvSpPr>
          <p:nvPr/>
        </p:nvSpPr>
        <p:spPr bwMode="auto">
          <a:xfrm>
            <a:off x="6434138" y="5943600"/>
            <a:ext cx="1036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2400">
                <a:solidFill>
                  <a:srgbClr val="FF3300"/>
                </a:solidFill>
              </a:rPr>
              <a:t>~70 m</a:t>
            </a:r>
          </a:p>
        </p:txBody>
      </p:sp>
      <p:sp>
        <p:nvSpPr>
          <p:cNvPr id="31754" name="Text Box 44"/>
          <p:cNvSpPr txBox="1">
            <a:spLocks noChangeArrowheads="1"/>
          </p:cNvSpPr>
          <p:nvPr/>
        </p:nvSpPr>
        <p:spPr bwMode="auto">
          <a:xfrm>
            <a:off x="6477000" y="3886200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2400">
                <a:solidFill>
                  <a:srgbClr val="FF3300"/>
                </a:solidFill>
              </a:rPr>
              <a:t>~150 m</a:t>
            </a:r>
          </a:p>
        </p:txBody>
      </p:sp>
      <p:sp>
        <p:nvSpPr>
          <p:cNvPr id="31755" name="Line 45"/>
          <p:cNvSpPr>
            <a:spLocks noChangeShapeType="1"/>
          </p:cNvSpPr>
          <p:nvPr/>
        </p:nvSpPr>
        <p:spPr bwMode="auto">
          <a:xfrm>
            <a:off x="7391400" y="4495800"/>
            <a:ext cx="609600" cy="9144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lg" len="med"/>
          </a:ln>
        </p:spPr>
        <p:txBody>
          <a:bodyPr lIns="90000" tIns="46800" rIns="90000" bIns="46800"/>
          <a:lstStyle/>
          <a:p>
            <a:endParaRPr lang="en-GB"/>
          </a:p>
        </p:txBody>
      </p:sp>
      <p:sp>
        <p:nvSpPr>
          <p:cNvPr id="31756" name="Line 46"/>
          <p:cNvSpPr>
            <a:spLocks noChangeShapeType="1"/>
          </p:cNvSpPr>
          <p:nvPr/>
        </p:nvSpPr>
        <p:spPr bwMode="auto">
          <a:xfrm>
            <a:off x="6172200" y="2819400"/>
            <a:ext cx="609600" cy="9144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 type="triangle" w="lg" len="med"/>
            <a:tailEnd type="none" w="lg" len="med"/>
          </a:ln>
        </p:spPr>
        <p:txBody>
          <a:bodyPr lIns="90000" tIns="46800" rIns="90000" bIns="46800"/>
          <a:lstStyle/>
          <a:p>
            <a:endParaRPr lang="en-GB"/>
          </a:p>
        </p:txBody>
      </p:sp>
      <p:sp>
        <p:nvSpPr>
          <p:cNvPr id="31757" name="Line 54"/>
          <p:cNvSpPr>
            <a:spLocks noChangeShapeType="1"/>
          </p:cNvSpPr>
          <p:nvPr/>
        </p:nvSpPr>
        <p:spPr bwMode="auto">
          <a:xfrm>
            <a:off x="5181600" y="38100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31758" name="Line 55"/>
          <p:cNvSpPr>
            <a:spLocks noChangeShapeType="1"/>
          </p:cNvSpPr>
          <p:nvPr/>
        </p:nvSpPr>
        <p:spPr bwMode="auto">
          <a:xfrm>
            <a:off x="5181600" y="36576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pic>
        <p:nvPicPr>
          <p:cNvPr id="31759" name="Picture 62" descr="060405012029A"/>
          <p:cNvPicPr preferRelativeResize="0">
            <a:picLocks noChangeAspect="1" noChangeArrowheads="1"/>
          </p:cNvPicPr>
          <p:nvPr/>
        </p:nvPicPr>
        <p:blipFill>
          <a:blip r:embed="rId5">
            <a:lum bright="8000" contrast="66000"/>
          </a:blip>
          <a:srcRect l="29353" r="19827"/>
          <a:stretch>
            <a:fillRect/>
          </a:stretch>
        </p:blipFill>
        <p:spPr bwMode="auto">
          <a:xfrm rot="293802">
            <a:off x="4484688" y="4221163"/>
            <a:ext cx="167163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0" name="Picture 63" descr="060405012029A"/>
          <p:cNvPicPr preferRelativeResize="0">
            <a:picLocks noChangeAspect="1" noChangeArrowheads="1"/>
          </p:cNvPicPr>
          <p:nvPr/>
        </p:nvPicPr>
        <p:blipFill>
          <a:blip r:embed="rId5">
            <a:lum bright="14000" contrast="60000"/>
          </a:blip>
          <a:srcRect l="29353" t="17628" r="19827"/>
          <a:stretch>
            <a:fillRect/>
          </a:stretch>
        </p:blipFill>
        <p:spPr bwMode="auto">
          <a:xfrm rot="293802">
            <a:off x="4465638" y="1411288"/>
            <a:ext cx="1671637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1" name="Line 42"/>
          <p:cNvSpPr>
            <a:spLocks noChangeShapeType="1"/>
          </p:cNvSpPr>
          <p:nvPr/>
        </p:nvSpPr>
        <p:spPr bwMode="auto">
          <a:xfrm>
            <a:off x="5715000" y="6200775"/>
            <a:ext cx="609600" cy="1588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 type="triangle" w="lg" len="med"/>
            <a:tailEnd type="none" w="lg" len="med"/>
          </a:ln>
        </p:spPr>
        <p:txBody>
          <a:bodyPr lIns="90000" tIns="46800" rIns="90000" bIns="46800"/>
          <a:lstStyle/>
          <a:p>
            <a:endParaRPr lang="en-GB"/>
          </a:p>
        </p:txBody>
      </p:sp>
      <p:sp>
        <p:nvSpPr>
          <p:cNvPr id="177190" name="Oval 38"/>
          <p:cNvSpPr>
            <a:spLocks noChangeAspect="1" noChangeArrowheads="1"/>
          </p:cNvSpPr>
          <p:nvPr/>
        </p:nvSpPr>
        <p:spPr bwMode="auto">
          <a:xfrm>
            <a:off x="7929563" y="5386388"/>
            <a:ext cx="917575" cy="91757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fr-FR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7190" y="1871666"/>
            <a:ext cx="3643306" cy="29146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repeatCount="indefinite" ac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77190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repeatCount="1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7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90" grpId="0" animBg="1"/>
      <p:bldP spid="177190" grpId="1" animBg="1"/>
      <p:bldP spid="17719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76"/>
          <p:cNvSpPr>
            <a:spLocks noChangeArrowheads="1"/>
          </p:cNvSpPr>
          <p:nvPr/>
        </p:nvSpPr>
        <p:spPr bwMode="auto">
          <a:xfrm>
            <a:off x="428625" y="1071563"/>
            <a:ext cx="3286125" cy="54292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29700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" sz="3200" dirty="0" smtClean="0"/>
              <a:t>Position </a:t>
            </a:r>
            <a:r>
              <a:rPr lang="es-ES" sz="3200" dirty="0" err="1" smtClean="0"/>
              <a:t>Alignment</a:t>
            </a:r>
            <a:endParaRPr lang="es-ES" sz="3200" dirty="0" smtClean="0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272213" y="3132138"/>
            <a:ext cx="1852612" cy="227012"/>
            <a:chOff x="4032" y="2496"/>
            <a:chExt cx="1167" cy="143"/>
          </a:xfrm>
        </p:grpSpPr>
        <p:sp>
          <p:nvSpPr>
            <p:cNvPr id="29739" name="AutoShape 17"/>
            <p:cNvSpPr>
              <a:spLocks noChangeArrowheads="1"/>
            </p:cNvSpPr>
            <p:nvPr/>
          </p:nvSpPr>
          <p:spPr bwMode="auto">
            <a:xfrm>
              <a:off x="4032" y="2496"/>
              <a:ext cx="1167" cy="143"/>
            </a:xfrm>
            <a:prstGeom prst="roundRect">
              <a:avLst>
                <a:gd name="adj" fmla="val 704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4032" y="2496"/>
              <a:ext cx="1166" cy="142"/>
              <a:chOff x="4032" y="2496"/>
              <a:chExt cx="1166" cy="142"/>
            </a:xfrm>
          </p:grpSpPr>
          <p:sp>
            <p:nvSpPr>
              <p:cNvPr id="29741" name="AutoShape 19"/>
              <p:cNvSpPr>
                <a:spLocks noChangeArrowheads="1"/>
              </p:cNvSpPr>
              <p:nvPr/>
            </p:nvSpPr>
            <p:spPr bwMode="auto">
              <a:xfrm>
                <a:off x="4032" y="2496"/>
                <a:ext cx="1166" cy="142"/>
              </a:xfrm>
              <a:prstGeom prst="roundRect">
                <a:avLst>
                  <a:gd name="adj" fmla="val 704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s-ES"/>
              </a:p>
            </p:txBody>
          </p:sp>
          <p:sp>
            <p:nvSpPr>
              <p:cNvPr id="29742" name="AutoShape 21"/>
              <p:cNvSpPr>
                <a:spLocks noChangeArrowheads="1"/>
              </p:cNvSpPr>
              <p:nvPr/>
            </p:nvSpPr>
            <p:spPr bwMode="auto">
              <a:xfrm>
                <a:off x="4032" y="2496"/>
                <a:ext cx="1166" cy="142"/>
              </a:xfrm>
              <a:prstGeom prst="roundRect">
                <a:avLst>
                  <a:gd name="adj" fmla="val 704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s-ES"/>
              </a:p>
            </p:txBody>
          </p:sp>
        </p:grpSp>
      </p:grp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6561138" y="5091113"/>
            <a:ext cx="1358900" cy="395287"/>
            <a:chOff x="4214" y="3177"/>
            <a:chExt cx="856" cy="249"/>
          </a:xfrm>
        </p:grpSpPr>
        <p:sp>
          <p:nvSpPr>
            <p:cNvPr id="29737" name="AutoShape 70"/>
            <p:cNvSpPr>
              <a:spLocks noChangeArrowheads="1"/>
            </p:cNvSpPr>
            <p:nvPr/>
          </p:nvSpPr>
          <p:spPr bwMode="auto">
            <a:xfrm>
              <a:off x="4214" y="3177"/>
              <a:ext cx="856" cy="249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  <p:sp>
          <p:nvSpPr>
            <p:cNvPr id="29738" name="AutoShape 72"/>
            <p:cNvSpPr>
              <a:spLocks noChangeArrowheads="1"/>
            </p:cNvSpPr>
            <p:nvPr/>
          </p:nvSpPr>
          <p:spPr bwMode="auto">
            <a:xfrm>
              <a:off x="4214" y="3177"/>
              <a:ext cx="856" cy="249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</p:grpSp>
      <p:sp>
        <p:nvSpPr>
          <p:cNvPr id="29703" name="AutoShape 129"/>
          <p:cNvSpPr>
            <a:spLocks noChangeArrowheads="1"/>
          </p:cNvSpPr>
          <p:nvPr/>
        </p:nvSpPr>
        <p:spPr bwMode="auto">
          <a:xfrm>
            <a:off x="500063" y="6000750"/>
            <a:ext cx="3190875" cy="438150"/>
          </a:xfrm>
          <a:prstGeom prst="roundRect">
            <a:avLst>
              <a:gd name="adj" fmla="val 35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dirty="0">
                <a:solidFill>
                  <a:srgbClr val="020202"/>
                </a:solidFill>
                <a:latin typeface="Times New Roman" pitchFamily="18" charset="0"/>
              </a:rPr>
              <a:t>r  = (a z - b  </a:t>
            </a:r>
            <a:r>
              <a:rPr lang="en-GB" sz="2400" dirty="0" err="1">
                <a:solidFill>
                  <a:srgbClr val="020202"/>
                </a:solidFill>
                <a:latin typeface="Times New Roman" pitchFamily="18" charset="0"/>
              </a:rPr>
              <a:t>ln</a:t>
            </a:r>
            <a:r>
              <a:rPr lang="en-GB" sz="2400" dirty="0">
                <a:solidFill>
                  <a:srgbClr val="020202"/>
                </a:solidFill>
                <a:latin typeface="Times New Roman" pitchFamily="18" charset="0"/>
              </a:rPr>
              <a:t>[1-cz] ) v</a:t>
            </a:r>
            <a:r>
              <a:rPr lang="en-GB" sz="2400" baseline="30000" dirty="0">
                <a:solidFill>
                  <a:srgbClr val="020202"/>
                </a:solidFill>
                <a:latin typeface="Times New Roman" pitchFamily="18" charset="0"/>
              </a:rPr>
              <a:t>2</a:t>
            </a:r>
            <a:endParaRPr lang="en-GB" sz="2400" dirty="0">
              <a:solidFill>
                <a:srgbClr val="020202"/>
              </a:solidFill>
              <a:latin typeface="Times New Roman" pitchFamily="18" charset="0"/>
            </a:endParaRPr>
          </a:p>
        </p:txBody>
      </p:sp>
      <p:grpSp>
        <p:nvGrpSpPr>
          <p:cNvPr id="5" name="Group 130"/>
          <p:cNvGrpSpPr>
            <a:grpSpLocks/>
          </p:cNvGrpSpPr>
          <p:nvPr/>
        </p:nvGrpSpPr>
        <p:grpSpPr bwMode="auto">
          <a:xfrm>
            <a:off x="6713538" y="5697538"/>
            <a:ext cx="271462" cy="303212"/>
            <a:chOff x="4310" y="3559"/>
            <a:chExt cx="171" cy="191"/>
          </a:xfrm>
        </p:grpSpPr>
        <p:sp>
          <p:nvSpPr>
            <p:cNvPr id="29735" name="AutoShape 131"/>
            <p:cNvSpPr>
              <a:spLocks noChangeArrowheads="1"/>
            </p:cNvSpPr>
            <p:nvPr/>
          </p:nvSpPr>
          <p:spPr bwMode="auto">
            <a:xfrm>
              <a:off x="4310" y="3559"/>
              <a:ext cx="171" cy="191"/>
            </a:xfrm>
            <a:prstGeom prst="roundRect">
              <a:avLst>
                <a:gd name="adj" fmla="val 58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  <p:sp>
          <p:nvSpPr>
            <p:cNvPr id="29736" name="AutoShape 133"/>
            <p:cNvSpPr>
              <a:spLocks noChangeArrowheads="1"/>
            </p:cNvSpPr>
            <p:nvPr/>
          </p:nvSpPr>
          <p:spPr bwMode="auto">
            <a:xfrm>
              <a:off x="4310" y="3559"/>
              <a:ext cx="171" cy="190"/>
            </a:xfrm>
            <a:prstGeom prst="roundRect">
              <a:avLst>
                <a:gd name="adj" fmla="val 58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</p:grpSp>
      <p:grpSp>
        <p:nvGrpSpPr>
          <p:cNvPr id="6" name="Group 135"/>
          <p:cNvGrpSpPr>
            <a:grpSpLocks/>
          </p:cNvGrpSpPr>
          <p:nvPr/>
        </p:nvGrpSpPr>
        <p:grpSpPr bwMode="auto">
          <a:xfrm>
            <a:off x="7566025" y="5686425"/>
            <a:ext cx="271463" cy="303213"/>
            <a:chOff x="4847" y="3552"/>
            <a:chExt cx="171" cy="191"/>
          </a:xfrm>
        </p:grpSpPr>
        <p:sp>
          <p:nvSpPr>
            <p:cNvPr id="29733" name="AutoShape 136"/>
            <p:cNvSpPr>
              <a:spLocks noChangeArrowheads="1"/>
            </p:cNvSpPr>
            <p:nvPr/>
          </p:nvSpPr>
          <p:spPr bwMode="auto">
            <a:xfrm>
              <a:off x="4847" y="3552"/>
              <a:ext cx="171" cy="191"/>
            </a:xfrm>
            <a:prstGeom prst="roundRect">
              <a:avLst>
                <a:gd name="adj" fmla="val 58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  <p:sp>
          <p:nvSpPr>
            <p:cNvPr id="29734" name="AutoShape 138"/>
            <p:cNvSpPr>
              <a:spLocks noChangeArrowheads="1"/>
            </p:cNvSpPr>
            <p:nvPr/>
          </p:nvSpPr>
          <p:spPr bwMode="auto">
            <a:xfrm>
              <a:off x="4847" y="3552"/>
              <a:ext cx="171" cy="191"/>
            </a:xfrm>
            <a:prstGeom prst="roundRect">
              <a:avLst>
                <a:gd name="adj" fmla="val 58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</p:grpSp>
      <p:sp>
        <p:nvSpPr>
          <p:cNvPr id="29706" name="AutoShape 140"/>
          <p:cNvSpPr>
            <a:spLocks noChangeArrowheads="1"/>
          </p:cNvSpPr>
          <p:nvPr/>
        </p:nvSpPr>
        <p:spPr bwMode="auto">
          <a:xfrm>
            <a:off x="5434013" y="5610225"/>
            <a:ext cx="3425825" cy="606425"/>
          </a:xfrm>
          <a:prstGeom prst="roundRect">
            <a:avLst>
              <a:gd name="adj" fmla="val 259"/>
            </a:avLst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"/>
          </a:p>
        </p:txBody>
      </p:sp>
      <p:sp>
        <p:nvSpPr>
          <p:cNvPr id="29707" name="AutoShape 142"/>
          <p:cNvSpPr>
            <a:spLocks noChangeArrowheads="1"/>
          </p:cNvSpPr>
          <p:nvPr/>
        </p:nvSpPr>
        <p:spPr bwMode="auto">
          <a:xfrm>
            <a:off x="6103938" y="6213475"/>
            <a:ext cx="1844675" cy="303213"/>
          </a:xfrm>
          <a:prstGeom prst="roundRect">
            <a:avLst>
              <a:gd name="adj" fmla="val 52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"/>
          </a:p>
        </p:txBody>
      </p:sp>
      <p:sp>
        <p:nvSpPr>
          <p:cNvPr id="29708" name="AutoShape 144"/>
          <p:cNvSpPr>
            <a:spLocks noChangeArrowheads="1"/>
          </p:cNvSpPr>
          <p:nvPr/>
        </p:nvSpPr>
        <p:spPr bwMode="auto">
          <a:xfrm>
            <a:off x="6103938" y="6213475"/>
            <a:ext cx="1844675" cy="303213"/>
          </a:xfrm>
          <a:prstGeom prst="roundRect">
            <a:avLst>
              <a:gd name="adj" fmla="val 52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"/>
          </a:p>
        </p:txBody>
      </p:sp>
      <p:pic>
        <p:nvPicPr>
          <p:cNvPr id="29709" name="Picture 185" descr="line shape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1147763"/>
            <a:ext cx="2786063" cy="481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3929063" y="1000125"/>
            <a:ext cx="5143500" cy="5143500"/>
            <a:chOff x="4524508" y="1071546"/>
            <a:chExt cx="4071966" cy="5429288"/>
          </a:xfrm>
        </p:grpSpPr>
        <p:sp>
          <p:nvSpPr>
            <p:cNvPr id="29717" name="Rectangle 26"/>
            <p:cNvSpPr>
              <a:spLocks noChangeArrowheads="1"/>
            </p:cNvSpPr>
            <p:nvPr/>
          </p:nvSpPr>
          <p:spPr bwMode="auto">
            <a:xfrm>
              <a:off x="4524508" y="1071546"/>
              <a:ext cx="4071966" cy="542928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4857752" y="1071546"/>
              <a:ext cx="2442580" cy="5408415"/>
              <a:chOff x="4857752" y="1092419"/>
              <a:chExt cx="2442580" cy="5408415"/>
            </a:xfrm>
          </p:grpSpPr>
          <p:pic>
            <p:nvPicPr>
              <p:cNvPr id="29731" name="Picture 23" descr="line picture.bmp"/>
              <p:cNvPicPr>
                <a:picLocks noChangeAspect="1"/>
              </p:cNvPicPr>
              <p:nvPr/>
            </p:nvPicPr>
            <p:blipFill>
              <a:blip r:embed="rId5"/>
              <a:srcRect r="77409"/>
              <a:stretch>
                <a:fillRect/>
              </a:stretch>
            </p:blipFill>
            <p:spPr bwMode="auto">
              <a:xfrm>
                <a:off x="4857752" y="1092419"/>
                <a:ext cx="928694" cy="5408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732" name="Picture 25" descr="line picture.bmp"/>
              <p:cNvPicPr>
                <a:picLocks noChangeAspect="1"/>
              </p:cNvPicPr>
              <p:nvPr/>
            </p:nvPicPr>
            <p:blipFill>
              <a:blip r:embed="rId5"/>
              <a:srcRect r="77409"/>
              <a:stretch>
                <a:fillRect/>
              </a:stretch>
            </p:blipFill>
            <p:spPr bwMode="auto">
              <a:xfrm>
                <a:off x="6429388" y="1214422"/>
                <a:ext cx="870944" cy="5072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29719" name="Straight Connector 30"/>
            <p:cNvCxnSpPr>
              <a:cxnSpLocks noChangeShapeType="1"/>
            </p:cNvCxnSpPr>
            <p:nvPr/>
          </p:nvCxnSpPr>
          <p:spPr bwMode="auto">
            <a:xfrm flipV="1">
              <a:off x="5424493" y="5200661"/>
              <a:ext cx="1440000" cy="468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0" name="Straight Connector 31"/>
            <p:cNvCxnSpPr>
              <a:cxnSpLocks noChangeShapeType="1"/>
            </p:cNvCxnSpPr>
            <p:nvPr/>
          </p:nvCxnSpPr>
          <p:spPr bwMode="auto">
            <a:xfrm flipV="1">
              <a:off x="5400000" y="4429132"/>
              <a:ext cx="1476000" cy="127159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1" name="Straight Connector 34"/>
            <p:cNvCxnSpPr>
              <a:cxnSpLocks noChangeShapeType="1"/>
            </p:cNvCxnSpPr>
            <p:nvPr/>
          </p:nvCxnSpPr>
          <p:spPr bwMode="auto">
            <a:xfrm rot="5400000" flipH="1" flipV="1">
              <a:off x="5130015" y="3968665"/>
              <a:ext cx="1980000" cy="1476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2" name="Straight Connector 43"/>
            <p:cNvCxnSpPr>
              <a:cxnSpLocks noChangeShapeType="1"/>
            </p:cNvCxnSpPr>
            <p:nvPr/>
          </p:nvCxnSpPr>
          <p:spPr bwMode="auto">
            <a:xfrm>
              <a:off x="5328000" y="5328000"/>
              <a:ext cx="1620000" cy="180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3" name="Straight Connector 48"/>
            <p:cNvCxnSpPr>
              <a:cxnSpLocks noChangeShapeType="1"/>
            </p:cNvCxnSpPr>
            <p:nvPr/>
          </p:nvCxnSpPr>
          <p:spPr bwMode="auto">
            <a:xfrm>
              <a:off x="5357818" y="4500570"/>
              <a:ext cx="1571636" cy="100013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4" name="Straight Connector 50"/>
            <p:cNvCxnSpPr>
              <a:cxnSpLocks noChangeShapeType="1"/>
            </p:cNvCxnSpPr>
            <p:nvPr/>
          </p:nvCxnSpPr>
          <p:spPr bwMode="auto">
            <a:xfrm rot="16200000" flipH="1">
              <a:off x="5250661" y="3821909"/>
              <a:ext cx="1714512" cy="164307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5" name="Straight Connector 52"/>
            <p:cNvCxnSpPr>
              <a:cxnSpLocks noChangeShapeType="1"/>
            </p:cNvCxnSpPr>
            <p:nvPr/>
          </p:nvCxnSpPr>
          <p:spPr bwMode="auto">
            <a:xfrm rot="16200000" flipH="1">
              <a:off x="4929190" y="3500438"/>
              <a:ext cx="2428892" cy="157163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6" name="Straight Connector 55"/>
            <p:cNvCxnSpPr>
              <a:cxnSpLocks noChangeShapeType="1"/>
            </p:cNvCxnSpPr>
            <p:nvPr/>
          </p:nvCxnSpPr>
          <p:spPr bwMode="auto">
            <a:xfrm rot="5400000" flipH="1" flipV="1">
              <a:off x="4822034" y="3679034"/>
              <a:ext cx="2643204" cy="1428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7" name="Straight Connector 59"/>
            <p:cNvCxnSpPr>
              <a:cxnSpLocks noChangeShapeType="1"/>
            </p:cNvCxnSpPr>
            <p:nvPr/>
          </p:nvCxnSpPr>
          <p:spPr bwMode="auto">
            <a:xfrm rot="5400000" flipH="1" flipV="1">
              <a:off x="4464843" y="3321843"/>
              <a:ext cx="3357586" cy="1428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8" name="Straight Connector 61"/>
            <p:cNvCxnSpPr>
              <a:cxnSpLocks noChangeShapeType="1"/>
            </p:cNvCxnSpPr>
            <p:nvPr/>
          </p:nvCxnSpPr>
          <p:spPr bwMode="auto">
            <a:xfrm rot="16200000" flipH="1">
              <a:off x="4536281" y="3107529"/>
              <a:ext cx="3214710" cy="157163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69" name="Right Arrow 68"/>
            <p:cNvSpPr/>
            <p:nvPr/>
          </p:nvSpPr>
          <p:spPr bwMode="auto">
            <a:xfrm>
              <a:off x="6858016" y="2285992"/>
              <a:ext cx="285752" cy="71438"/>
            </a:xfrm>
            <a:prstGeom prst="rightArrow">
              <a:avLst/>
            </a:prstGeom>
            <a:solidFill>
              <a:srgbClr val="FF9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20399999"/>
              </a:camera>
              <a:lightRig rig="threePt" dir="t"/>
            </a:scene3d>
          </p:spPr>
          <p:txBody>
            <a:bodyPr/>
            <a:lstStyle/>
            <a:p>
              <a:pPr eaLnBrk="0" hangingPunct="0"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9730" name="Down Arrow 73"/>
            <p:cNvSpPr>
              <a:spLocks noChangeArrowheads="1"/>
            </p:cNvSpPr>
            <p:nvPr/>
          </p:nvSpPr>
          <p:spPr bwMode="auto">
            <a:xfrm rot="10800000">
              <a:off x="6858016" y="1857364"/>
              <a:ext cx="71438" cy="35719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</p:grpSp>
      <p:sp>
        <p:nvSpPr>
          <p:cNvPr id="29711" name="TextBox 77"/>
          <p:cNvSpPr txBox="1">
            <a:spLocks noChangeArrowheads="1"/>
          </p:cNvSpPr>
          <p:nvPr/>
        </p:nvSpPr>
        <p:spPr bwMode="auto">
          <a:xfrm>
            <a:off x="571500" y="1071563"/>
            <a:ext cx="6429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400" b="1">
                <a:solidFill>
                  <a:srgbClr val="020202"/>
                </a:solidFill>
              </a:rPr>
              <a:t>Z(m)</a:t>
            </a:r>
          </a:p>
        </p:txBody>
      </p:sp>
      <p:sp>
        <p:nvSpPr>
          <p:cNvPr id="29712" name="TextBox 78"/>
          <p:cNvSpPr txBox="1">
            <a:spLocks noChangeArrowheads="1"/>
          </p:cNvSpPr>
          <p:nvPr/>
        </p:nvSpPr>
        <p:spPr bwMode="auto">
          <a:xfrm>
            <a:off x="3143250" y="5500688"/>
            <a:ext cx="5715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GB" sz="1400" b="1">
              <a:solidFill>
                <a:srgbClr val="020202"/>
              </a:solidFill>
            </a:endParaRPr>
          </a:p>
          <a:p>
            <a:pPr eaLnBrk="0" hangingPunct="0"/>
            <a:r>
              <a:rPr lang="en-GB" sz="1400" b="1">
                <a:solidFill>
                  <a:srgbClr val="020202"/>
                </a:solidFill>
              </a:rPr>
              <a:t>r(m)</a:t>
            </a:r>
          </a:p>
        </p:txBody>
      </p:sp>
      <p:sp>
        <p:nvSpPr>
          <p:cNvPr id="29713" name="TextBox 79"/>
          <p:cNvSpPr txBox="1">
            <a:spLocks noChangeArrowheads="1"/>
          </p:cNvSpPr>
          <p:nvPr/>
        </p:nvSpPr>
        <p:spPr bwMode="auto">
          <a:xfrm>
            <a:off x="1143000" y="1571625"/>
            <a:ext cx="1279525" cy="1077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dirty="0">
                <a:solidFill>
                  <a:srgbClr val="00B050"/>
                </a:solidFill>
              </a:rPr>
              <a:t>Example for</a:t>
            </a:r>
          </a:p>
          <a:p>
            <a:pPr eaLnBrk="0" hangingPunct="0"/>
            <a:r>
              <a:rPr lang="en-GB" sz="1600" dirty="0">
                <a:solidFill>
                  <a:srgbClr val="00B050"/>
                </a:solidFill>
              </a:rPr>
              <a:t>Sea current</a:t>
            </a:r>
          </a:p>
          <a:p>
            <a:pPr eaLnBrk="0" hangingPunct="0"/>
            <a:r>
              <a:rPr lang="en-GB" sz="1600" dirty="0">
                <a:solidFill>
                  <a:srgbClr val="00B050"/>
                </a:solidFill>
              </a:rPr>
              <a:t>v= 25 cm/s</a:t>
            </a:r>
          </a:p>
          <a:p>
            <a:pPr eaLnBrk="0" hangingPunct="0"/>
            <a:r>
              <a:rPr lang="en-GB" sz="1600" dirty="0" err="1">
                <a:solidFill>
                  <a:srgbClr val="00B050"/>
                </a:solidFill>
              </a:rPr>
              <a:t>r</a:t>
            </a:r>
            <a:r>
              <a:rPr lang="en-GB" sz="1600" baseline="-25000" dirty="0" err="1">
                <a:solidFill>
                  <a:srgbClr val="00B050"/>
                </a:solidFill>
              </a:rPr>
              <a:t>max</a:t>
            </a:r>
            <a:r>
              <a:rPr lang="en-GB" sz="1600" dirty="0">
                <a:solidFill>
                  <a:srgbClr val="00B050"/>
                </a:solidFill>
              </a:rPr>
              <a:t> = 22m</a:t>
            </a:r>
            <a:endParaRPr lang="en-GB" sz="1600" b="1" dirty="0">
              <a:solidFill>
                <a:srgbClr val="00B050"/>
              </a:solidFill>
            </a:endParaRPr>
          </a:p>
        </p:txBody>
      </p:sp>
      <p:sp>
        <p:nvSpPr>
          <p:cNvPr id="29714" name="TextBox 80"/>
          <p:cNvSpPr txBox="1">
            <a:spLocks noChangeArrowheads="1"/>
          </p:cNvSpPr>
          <p:nvPr/>
        </p:nvSpPr>
        <p:spPr bwMode="auto">
          <a:xfrm>
            <a:off x="6929438" y="2857500"/>
            <a:ext cx="213995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/>
              <a:t>Measure every 2 min:</a:t>
            </a:r>
          </a:p>
          <a:p>
            <a:pPr eaLnBrk="0" hangingPunct="0"/>
            <a:r>
              <a:rPr lang="en-GB" sz="1600"/>
              <a:t>Distance line bases </a:t>
            </a:r>
          </a:p>
          <a:p>
            <a:pPr eaLnBrk="0" hangingPunct="0"/>
            <a:r>
              <a:rPr lang="en-GB" sz="1600"/>
              <a:t>to 5 storeys/line</a:t>
            </a:r>
          </a:p>
          <a:p>
            <a:pPr eaLnBrk="0" hangingPunct="0"/>
            <a:endParaRPr lang="en-GB" sz="1600"/>
          </a:p>
          <a:p>
            <a:pPr eaLnBrk="0" hangingPunct="0"/>
            <a:r>
              <a:rPr lang="en-GB" sz="1600"/>
              <a:t>and also storey</a:t>
            </a:r>
          </a:p>
          <a:p>
            <a:pPr eaLnBrk="0" hangingPunct="0"/>
            <a:r>
              <a:rPr lang="en-GB" sz="1600"/>
              <a:t>headings and tilts</a:t>
            </a:r>
          </a:p>
        </p:txBody>
      </p:sp>
      <p:sp>
        <p:nvSpPr>
          <p:cNvPr id="29716" name="Right Arrow 46"/>
          <p:cNvSpPr>
            <a:spLocks noChangeArrowheads="1"/>
          </p:cNvSpPr>
          <p:nvPr/>
        </p:nvSpPr>
        <p:spPr bwMode="auto">
          <a:xfrm>
            <a:off x="1143000" y="2714625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0000FF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" dirty="0" smtClean="0"/>
              <a:t> </a:t>
            </a:r>
            <a:r>
              <a:rPr lang="es-ES" sz="3200" dirty="0" smtClean="0"/>
              <a:t>Line position </a:t>
            </a:r>
            <a:r>
              <a:rPr lang="es-ES" sz="3200" dirty="0" err="1" smtClean="0"/>
              <a:t>measurements</a:t>
            </a:r>
            <a:endParaRPr lang="es-ES" sz="3200" dirty="0" smtClean="0"/>
          </a:p>
        </p:txBody>
      </p: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-214346" y="1142984"/>
            <a:ext cx="3059112" cy="9556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fr-FR" sz="2000" dirty="0" err="1">
                <a:solidFill>
                  <a:srgbClr val="FFC000"/>
                </a:solidFill>
              </a:rPr>
              <a:t>Acoustic</a:t>
            </a:r>
            <a:r>
              <a:rPr lang="fr-FR" sz="2000" dirty="0">
                <a:solidFill>
                  <a:srgbClr val="FFC000"/>
                </a:solidFill>
              </a:rPr>
              <a:t> </a:t>
            </a:r>
            <a:r>
              <a:rPr lang="fr-FR" sz="2000" dirty="0" err="1">
                <a:solidFill>
                  <a:srgbClr val="FFC000"/>
                </a:solidFill>
              </a:rPr>
              <a:t>positioning</a:t>
            </a:r>
            <a:r>
              <a:rPr lang="fr-FR" sz="2000" dirty="0">
                <a:solidFill>
                  <a:srgbClr val="FFC000"/>
                </a:solidFill>
              </a:rPr>
              <a:t>: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Hydrophone positions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July</a:t>
            </a:r>
            <a:r>
              <a:rPr lang="fr-FR" dirty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fr-FR" dirty="0" err="1">
                <a:solidFill>
                  <a:schemeClr val="bg1"/>
                </a:solidFill>
                <a:sym typeface="Wingdings" pitchFamily="2" charset="2"/>
              </a:rPr>
              <a:t>Dec</a:t>
            </a:r>
            <a:r>
              <a:rPr lang="fr-FR" dirty="0">
                <a:solidFill>
                  <a:schemeClr val="bg1"/>
                </a:solidFill>
                <a:sym typeface="Wingdings" pitchFamily="2" charset="2"/>
              </a:rPr>
              <a:t> 2007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214282" y="3924200"/>
            <a:ext cx="4214842" cy="2703055"/>
            <a:chOff x="142845" y="1352432"/>
            <a:chExt cx="3643338" cy="2703055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42845" y="1352432"/>
              <a:ext cx="3643338" cy="2648351"/>
              <a:chOff x="1202" y="800"/>
              <a:chExt cx="2677" cy="2574"/>
            </a:xfrm>
          </p:grpSpPr>
          <p:pic>
            <p:nvPicPr>
              <p:cNvPr id="30728" name="Picture 6" descr="line4xy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202" y="805"/>
                <a:ext cx="2677" cy="2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29" name="Text Box 7"/>
              <p:cNvSpPr txBox="1">
                <a:spLocks noChangeArrowheads="1"/>
              </p:cNvSpPr>
              <p:nvPr/>
            </p:nvSpPr>
            <p:spPr bwMode="auto">
              <a:xfrm>
                <a:off x="2987" y="846"/>
                <a:ext cx="862" cy="113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/>
                <a:r>
                  <a:rPr lang="fr-FR" sz="1400" dirty="0" err="1">
                    <a:sym typeface="Wingdings" pitchFamily="2" charset="2"/>
                  </a:rPr>
                  <a:t>Storey</a:t>
                </a:r>
                <a:r>
                  <a:rPr lang="fr-FR" sz="1400" dirty="0">
                    <a:sym typeface="Wingdings" pitchFamily="2" charset="2"/>
                  </a:rPr>
                  <a:t> 1</a:t>
                </a:r>
              </a:p>
              <a:p>
                <a:pPr algn="ctr"/>
                <a:r>
                  <a:rPr lang="fr-FR" sz="1400" dirty="0" err="1">
                    <a:solidFill>
                      <a:srgbClr val="FF3300"/>
                    </a:solidFill>
                    <a:sym typeface="Wingdings" pitchFamily="2" charset="2"/>
                  </a:rPr>
                  <a:t>Storey</a:t>
                </a:r>
                <a:r>
                  <a:rPr lang="fr-FR" sz="1400" dirty="0">
                    <a:solidFill>
                      <a:srgbClr val="FF3300"/>
                    </a:solidFill>
                    <a:sym typeface="Wingdings" pitchFamily="2" charset="2"/>
                  </a:rPr>
                  <a:t> 8</a:t>
                </a:r>
              </a:p>
              <a:p>
                <a:pPr algn="ctr"/>
                <a:r>
                  <a:rPr lang="fr-FR" sz="1400" dirty="0" err="1">
                    <a:solidFill>
                      <a:srgbClr val="0000FF"/>
                    </a:solidFill>
                    <a:sym typeface="Wingdings" pitchFamily="2" charset="2"/>
                  </a:rPr>
                  <a:t>Storey</a:t>
                </a:r>
                <a:r>
                  <a:rPr lang="fr-FR" sz="1400" dirty="0">
                    <a:solidFill>
                      <a:srgbClr val="0000FF"/>
                    </a:solidFill>
                    <a:sym typeface="Wingdings" pitchFamily="2" charset="2"/>
                  </a:rPr>
                  <a:t> 14</a:t>
                </a:r>
              </a:p>
              <a:p>
                <a:pPr algn="ctr"/>
                <a:r>
                  <a:rPr lang="fr-FR" sz="1400" dirty="0" err="1">
                    <a:solidFill>
                      <a:srgbClr val="33CC33"/>
                    </a:solidFill>
                    <a:sym typeface="Wingdings" pitchFamily="2" charset="2"/>
                  </a:rPr>
                  <a:t>Storey</a:t>
                </a:r>
                <a:r>
                  <a:rPr lang="fr-FR" sz="1400" dirty="0">
                    <a:solidFill>
                      <a:srgbClr val="33CC33"/>
                    </a:solidFill>
                    <a:sym typeface="Wingdings" pitchFamily="2" charset="2"/>
                  </a:rPr>
                  <a:t> 20</a:t>
                </a:r>
              </a:p>
              <a:p>
                <a:pPr algn="ctr"/>
                <a:r>
                  <a:rPr lang="fr-FR" sz="1400" dirty="0" err="1">
                    <a:solidFill>
                      <a:srgbClr val="FF33CC"/>
                    </a:solidFill>
                    <a:sym typeface="Wingdings" pitchFamily="2" charset="2"/>
                  </a:rPr>
                  <a:t>Storey</a:t>
                </a:r>
                <a:r>
                  <a:rPr lang="fr-FR" sz="1400" dirty="0">
                    <a:solidFill>
                      <a:srgbClr val="FF33CC"/>
                    </a:solidFill>
                    <a:sym typeface="Wingdings" pitchFamily="2" charset="2"/>
                  </a:rPr>
                  <a:t> 25</a:t>
                </a:r>
                <a:endParaRPr lang="fr-FR" sz="1400" dirty="0">
                  <a:solidFill>
                    <a:srgbClr val="FF33CC"/>
                  </a:solidFill>
                </a:endParaRPr>
              </a:p>
            </p:txBody>
          </p:sp>
          <p:pic>
            <p:nvPicPr>
              <p:cNvPr id="30730" name="Picture 9" descr="MCj02390150000[1]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565" y="800"/>
                <a:ext cx="447" cy="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726" name="Text Box 11"/>
            <p:cNvSpPr txBox="1">
              <a:spLocks noChangeArrowheads="1"/>
            </p:cNvSpPr>
            <p:nvPr/>
          </p:nvSpPr>
          <p:spPr bwMode="auto">
            <a:xfrm>
              <a:off x="834700" y="3714752"/>
              <a:ext cx="2025211" cy="34073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sz="1600" dirty="0">
                  <a:solidFill>
                    <a:schemeClr val="tx2"/>
                  </a:solidFill>
                </a:rPr>
                <a:t>Radial </a:t>
              </a:r>
              <a:r>
                <a:rPr lang="fr-FR" sz="1600" dirty="0" err="1">
                  <a:solidFill>
                    <a:schemeClr val="tx2"/>
                  </a:solidFill>
                </a:rPr>
                <a:t>displacement</a:t>
              </a:r>
              <a:endParaRPr lang="fr-FR" sz="16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30727" name="Picture 43" descr="anim_3d_02608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928670"/>
            <a:ext cx="350046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75411" y="3929066"/>
            <a:ext cx="415430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344630" y="357187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Within a line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9538" y="357187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Between lines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084920" y="1187441"/>
            <a:ext cx="3059112" cy="67929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fr-FR" sz="2000" dirty="0" err="1">
                <a:solidFill>
                  <a:srgbClr val="FFC000"/>
                </a:solidFill>
              </a:rPr>
              <a:t>Acoustic</a:t>
            </a:r>
            <a:r>
              <a:rPr lang="fr-FR" sz="2000" dirty="0">
                <a:solidFill>
                  <a:srgbClr val="FFC000"/>
                </a:solidFill>
              </a:rPr>
              <a:t> </a:t>
            </a:r>
            <a:r>
              <a:rPr lang="fr-FR" sz="2000" dirty="0" err="1">
                <a:solidFill>
                  <a:srgbClr val="FFC000"/>
                </a:solidFill>
              </a:rPr>
              <a:t>positioning</a:t>
            </a:r>
            <a:r>
              <a:rPr lang="fr-FR" sz="2000" dirty="0">
                <a:solidFill>
                  <a:srgbClr val="FFC000"/>
                </a:solidFill>
              </a:rPr>
              <a:t>: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Precision</a:t>
            </a:r>
            <a:r>
              <a:rPr lang="fr-FR" dirty="0" smtClean="0">
                <a:solidFill>
                  <a:schemeClr val="bg1"/>
                </a:solidFill>
              </a:rPr>
              <a:t> ~ few </a:t>
            </a:r>
            <a:r>
              <a:rPr lang="fr-FR" dirty="0" err="1" smtClean="0">
                <a:solidFill>
                  <a:schemeClr val="bg1"/>
                </a:solidFill>
              </a:rPr>
              <a:t>cms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data 14"/>
          <p:cNvSpPr txBox="1">
            <a:spLocks noGrp="1"/>
          </p:cNvSpPr>
          <p:nvPr/>
        </p:nvSpPr>
        <p:spPr bwMode="auto">
          <a:xfrm>
            <a:off x="28575" y="6500813"/>
            <a:ext cx="28289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400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30723" name="Segnaposto piè di pagina 16"/>
          <p:cNvSpPr txBox="1">
            <a:spLocks noGrp="1"/>
          </p:cNvSpPr>
          <p:nvPr/>
        </p:nvSpPr>
        <p:spPr bwMode="auto">
          <a:xfrm>
            <a:off x="3124200" y="6500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400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33794" name="Rectangle 89"/>
          <p:cNvSpPr>
            <a:spLocks noChangeArrowheads="1"/>
          </p:cNvSpPr>
          <p:nvPr/>
        </p:nvSpPr>
        <p:spPr bwMode="auto">
          <a:xfrm>
            <a:off x="0" y="3789363"/>
            <a:ext cx="9180513" cy="30686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71"/>
          <p:cNvGrpSpPr>
            <a:grpSpLocks/>
          </p:cNvGrpSpPr>
          <p:nvPr/>
        </p:nvGrpSpPr>
        <p:grpSpPr bwMode="auto">
          <a:xfrm>
            <a:off x="1708150" y="1441450"/>
            <a:ext cx="6235700" cy="1485900"/>
            <a:chOff x="1076" y="908"/>
            <a:chExt cx="3928" cy="936"/>
          </a:xfrm>
        </p:grpSpPr>
        <p:sp>
          <p:nvSpPr>
            <p:cNvPr id="30962" name="Litebulb"/>
            <p:cNvSpPr>
              <a:spLocks noChangeAspect="1" noEditPoints="1" noChangeArrowheads="1"/>
            </p:cNvSpPr>
            <p:nvPr/>
          </p:nvSpPr>
          <p:spPr bwMode="auto">
            <a:xfrm>
              <a:off x="1302" y="908"/>
              <a:ext cx="646" cy="5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544 w 21600"/>
                <a:gd name="T13" fmla="*/ 2180 h 21600"/>
                <a:gd name="T14" fmla="*/ 18290 w 21600"/>
                <a:gd name="T15" fmla="*/ 928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chemeClr val="tx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0963" name="AutoShape 147"/>
            <p:cNvCxnSpPr>
              <a:cxnSpLocks noChangeShapeType="1"/>
            </p:cNvCxnSpPr>
            <p:nvPr/>
          </p:nvCxnSpPr>
          <p:spPr bwMode="auto">
            <a:xfrm rot="10800000" flipV="1">
              <a:off x="1293" y="1460"/>
              <a:ext cx="341" cy="174"/>
            </a:xfrm>
            <a:prstGeom prst="bentConnector3">
              <a:avLst>
                <a:gd name="adj1" fmla="val 4985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964" name="AutoShape 148"/>
            <p:cNvCxnSpPr>
              <a:cxnSpLocks noChangeShapeType="1"/>
            </p:cNvCxnSpPr>
            <p:nvPr/>
          </p:nvCxnSpPr>
          <p:spPr bwMode="auto">
            <a:xfrm>
              <a:off x="1629" y="1460"/>
              <a:ext cx="341" cy="174"/>
            </a:xfrm>
            <a:prstGeom prst="bentConnector3">
              <a:avLst>
                <a:gd name="adj1" fmla="val 4985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965" name="AutoShape 149"/>
            <p:cNvCxnSpPr>
              <a:cxnSpLocks noChangeShapeType="1"/>
            </p:cNvCxnSpPr>
            <p:nvPr/>
          </p:nvCxnSpPr>
          <p:spPr bwMode="auto">
            <a:xfrm rot="10800000" flipV="1">
              <a:off x="2704" y="1460"/>
              <a:ext cx="340" cy="17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966" name="AutoShape 150"/>
            <p:cNvCxnSpPr>
              <a:cxnSpLocks noChangeShapeType="1"/>
            </p:cNvCxnSpPr>
            <p:nvPr/>
          </p:nvCxnSpPr>
          <p:spPr bwMode="auto">
            <a:xfrm>
              <a:off x="3048" y="1460"/>
              <a:ext cx="341" cy="174"/>
            </a:xfrm>
            <a:prstGeom prst="bentConnector3">
              <a:avLst>
                <a:gd name="adj1" fmla="val 4985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967" name="AutoShape 151"/>
            <p:cNvCxnSpPr>
              <a:cxnSpLocks noChangeShapeType="1"/>
            </p:cNvCxnSpPr>
            <p:nvPr/>
          </p:nvCxnSpPr>
          <p:spPr bwMode="auto">
            <a:xfrm rot="10800000" flipV="1">
              <a:off x="4102" y="1460"/>
              <a:ext cx="341" cy="174"/>
            </a:xfrm>
            <a:prstGeom prst="bentConnector3">
              <a:avLst>
                <a:gd name="adj1" fmla="val 4985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968" name="AutoShape 152"/>
            <p:cNvCxnSpPr>
              <a:cxnSpLocks noChangeShapeType="1"/>
            </p:cNvCxnSpPr>
            <p:nvPr/>
          </p:nvCxnSpPr>
          <p:spPr bwMode="auto">
            <a:xfrm>
              <a:off x="4447" y="1460"/>
              <a:ext cx="340" cy="17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30969" name="Litebulb"/>
            <p:cNvSpPr>
              <a:spLocks noChangeAspect="1" noEditPoints="1" noChangeArrowheads="1"/>
            </p:cNvSpPr>
            <p:nvPr/>
          </p:nvSpPr>
          <p:spPr bwMode="auto">
            <a:xfrm>
              <a:off x="2726" y="908"/>
              <a:ext cx="646" cy="5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544 w 21600"/>
                <a:gd name="T13" fmla="*/ 2180 h 21600"/>
                <a:gd name="T14" fmla="*/ 18290 w 21600"/>
                <a:gd name="T15" fmla="*/ 928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chemeClr val="tx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70" name="Litebulb"/>
            <p:cNvSpPr>
              <a:spLocks noChangeAspect="1" noEditPoints="1" noChangeArrowheads="1"/>
            </p:cNvSpPr>
            <p:nvPr/>
          </p:nvSpPr>
          <p:spPr bwMode="auto">
            <a:xfrm>
              <a:off x="4118" y="908"/>
              <a:ext cx="646" cy="5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544 w 21600"/>
                <a:gd name="T13" fmla="*/ 2180 h 21600"/>
                <a:gd name="T14" fmla="*/ 18290 w 21600"/>
                <a:gd name="T15" fmla="*/ 928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chemeClr val="tx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71" name="Rectangle 168"/>
            <p:cNvSpPr>
              <a:spLocks noChangeArrowheads="1"/>
            </p:cNvSpPr>
            <p:nvPr/>
          </p:nvSpPr>
          <p:spPr bwMode="auto">
            <a:xfrm>
              <a:off x="1076" y="1652"/>
              <a:ext cx="432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/>
              <a:r>
                <a:rPr lang="en-GB" sz="1800"/>
                <a:t>F.E.</a:t>
              </a:r>
            </a:p>
          </p:txBody>
        </p:sp>
        <p:sp>
          <p:nvSpPr>
            <p:cNvPr id="30972" name="Rectangle 169"/>
            <p:cNvSpPr>
              <a:spLocks noChangeArrowheads="1"/>
            </p:cNvSpPr>
            <p:nvPr/>
          </p:nvSpPr>
          <p:spPr bwMode="auto">
            <a:xfrm>
              <a:off x="1748" y="1652"/>
              <a:ext cx="432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/>
              <a:r>
                <a:rPr lang="en-GB" sz="1800"/>
                <a:t>F.E.</a:t>
              </a:r>
            </a:p>
          </p:txBody>
        </p:sp>
        <p:sp>
          <p:nvSpPr>
            <p:cNvPr id="30973" name="Rectangle 170"/>
            <p:cNvSpPr>
              <a:spLocks noChangeArrowheads="1"/>
            </p:cNvSpPr>
            <p:nvPr/>
          </p:nvSpPr>
          <p:spPr bwMode="auto">
            <a:xfrm>
              <a:off x="2492" y="1652"/>
              <a:ext cx="432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/>
              <a:r>
                <a:rPr lang="en-GB" sz="1800"/>
                <a:t>F.E.</a:t>
              </a:r>
            </a:p>
          </p:txBody>
        </p:sp>
        <p:sp>
          <p:nvSpPr>
            <p:cNvPr id="30974" name="Rectangle 171"/>
            <p:cNvSpPr>
              <a:spLocks noChangeArrowheads="1"/>
            </p:cNvSpPr>
            <p:nvPr/>
          </p:nvSpPr>
          <p:spPr bwMode="auto">
            <a:xfrm>
              <a:off x="3164" y="1652"/>
              <a:ext cx="432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/>
              <a:r>
                <a:rPr lang="en-GB" sz="1800"/>
                <a:t>F.E.</a:t>
              </a:r>
            </a:p>
          </p:txBody>
        </p:sp>
        <p:sp>
          <p:nvSpPr>
            <p:cNvPr id="30975" name="Rectangle 172"/>
            <p:cNvSpPr>
              <a:spLocks noChangeArrowheads="1"/>
            </p:cNvSpPr>
            <p:nvPr/>
          </p:nvSpPr>
          <p:spPr bwMode="auto">
            <a:xfrm>
              <a:off x="3892" y="1652"/>
              <a:ext cx="432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/>
              <a:r>
                <a:rPr lang="en-GB" sz="1800"/>
                <a:t>F.E.</a:t>
              </a:r>
            </a:p>
          </p:txBody>
        </p:sp>
        <p:sp>
          <p:nvSpPr>
            <p:cNvPr id="30976" name="Rectangle 173"/>
            <p:cNvSpPr>
              <a:spLocks noChangeArrowheads="1"/>
            </p:cNvSpPr>
            <p:nvPr/>
          </p:nvSpPr>
          <p:spPr bwMode="auto">
            <a:xfrm>
              <a:off x="4572" y="1652"/>
              <a:ext cx="432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/>
              <a:r>
                <a:rPr lang="en-GB" sz="1800"/>
                <a:t>F.E.</a:t>
              </a:r>
            </a:p>
          </p:txBody>
        </p:sp>
      </p:grpSp>
      <p:sp>
        <p:nvSpPr>
          <p:cNvPr id="33796" name="Line 91"/>
          <p:cNvSpPr>
            <a:spLocks noChangeShapeType="1"/>
          </p:cNvSpPr>
          <p:nvPr/>
        </p:nvSpPr>
        <p:spPr bwMode="auto">
          <a:xfrm>
            <a:off x="32" y="37830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269"/>
          <p:cNvGrpSpPr>
            <a:grpSpLocks/>
          </p:cNvGrpSpPr>
          <p:nvPr/>
        </p:nvGrpSpPr>
        <p:grpSpPr bwMode="auto">
          <a:xfrm>
            <a:off x="1308100" y="4005263"/>
            <a:ext cx="6578600" cy="2592387"/>
            <a:chOff x="824" y="2523"/>
            <a:chExt cx="4144" cy="1633"/>
          </a:xfrm>
        </p:grpSpPr>
        <p:grpSp>
          <p:nvGrpSpPr>
            <p:cNvPr id="4" name="Group 254"/>
            <p:cNvGrpSpPr>
              <a:grpSpLocks/>
            </p:cNvGrpSpPr>
            <p:nvPr/>
          </p:nvGrpSpPr>
          <p:grpSpPr bwMode="auto">
            <a:xfrm>
              <a:off x="1019" y="3277"/>
              <a:ext cx="1135" cy="879"/>
              <a:chOff x="1019" y="3277"/>
              <a:chExt cx="1135" cy="879"/>
            </a:xfrm>
          </p:grpSpPr>
          <p:sp>
            <p:nvSpPr>
              <p:cNvPr id="30954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1019" y="3277"/>
                <a:ext cx="1135" cy="8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5" name="Oval 113"/>
              <p:cNvSpPr>
                <a:spLocks noChangeArrowheads="1"/>
              </p:cNvSpPr>
              <p:nvPr/>
            </p:nvSpPr>
            <p:spPr bwMode="auto">
              <a:xfrm>
                <a:off x="1140" y="3884"/>
                <a:ext cx="792" cy="22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 anchorCtr="1"/>
              <a:lstStyle/>
              <a:p>
                <a:pPr algn="ctr" eaLnBrk="0" hangingPunct="0"/>
                <a:r>
                  <a:rPr lang="en-GB" sz="1800"/>
                  <a:t>Trigger</a:t>
                </a:r>
              </a:p>
            </p:txBody>
          </p:sp>
          <p:sp>
            <p:nvSpPr>
              <p:cNvPr id="30956" name="Rectangle 114"/>
              <p:cNvSpPr>
                <a:spLocks noChangeArrowheads="1"/>
              </p:cNvSpPr>
              <p:nvPr/>
            </p:nvSpPr>
            <p:spPr bwMode="auto">
              <a:xfrm>
                <a:off x="1066" y="3314"/>
                <a:ext cx="559" cy="109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7" name="Rectangle 115"/>
              <p:cNvSpPr>
                <a:spLocks noChangeArrowheads="1"/>
              </p:cNvSpPr>
              <p:nvPr/>
            </p:nvSpPr>
            <p:spPr bwMode="auto">
              <a:xfrm>
                <a:off x="1159" y="3387"/>
                <a:ext cx="559" cy="109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8" name="Rectangle 116"/>
              <p:cNvSpPr>
                <a:spLocks noChangeArrowheads="1"/>
              </p:cNvSpPr>
              <p:nvPr/>
            </p:nvSpPr>
            <p:spPr bwMode="auto">
              <a:xfrm>
                <a:off x="1252" y="3460"/>
                <a:ext cx="560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9" name="Rectangle 117"/>
              <p:cNvSpPr>
                <a:spLocks noChangeArrowheads="1"/>
              </p:cNvSpPr>
              <p:nvPr/>
            </p:nvSpPr>
            <p:spPr bwMode="auto">
              <a:xfrm>
                <a:off x="1346" y="3533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60" name="Rectangle 157"/>
              <p:cNvSpPr>
                <a:spLocks noChangeArrowheads="1"/>
              </p:cNvSpPr>
              <p:nvPr/>
            </p:nvSpPr>
            <p:spPr bwMode="auto">
              <a:xfrm>
                <a:off x="1442" y="3629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61" name="Rectangle 157"/>
              <p:cNvSpPr>
                <a:spLocks noChangeArrowheads="1"/>
              </p:cNvSpPr>
              <p:nvPr/>
            </p:nvSpPr>
            <p:spPr bwMode="auto">
              <a:xfrm>
                <a:off x="1519" y="3702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28" name="Rectangle 141"/>
            <p:cNvSpPr>
              <a:spLocks noChangeArrowheads="1"/>
            </p:cNvSpPr>
            <p:nvPr/>
          </p:nvSpPr>
          <p:spPr bwMode="auto">
            <a:xfrm>
              <a:off x="967" y="2790"/>
              <a:ext cx="3963" cy="2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 sz="1800"/>
                <a:t>Ethernet switch</a:t>
              </a:r>
            </a:p>
          </p:txBody>
        </p:sp>
        <p:sp>
          <p:nvSpPr>
            <p:cNvPr id="30929" name="AutoShape 142"/>
            <p:cNvSpPr>
              <a:spLocks noChangeArrowheads="1"/>
            </p:cNvSpPr>
            <p:nvPr/>
          </p:nvSpPr>
          <p:spPr bwMode="auto">
            <a:xfrm>
              <a:off x="2654" y="2523"/>
              <a:ext cx="649" cy="219"/>
            </a:xfrm>
            <a:prstGeom prst="downArrow">
              <a:avLst>
                <a:gd name="adj1" fmla="val 74259"/>
                <a:gd name="adj2" fmla="val 34375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930" name="AutoShape 143"/>
            <p:cNvSpPr>
              <a:spLocks noChangeArrowheads="1"/>
            </p:cNvSpPr>
            <p:nvPr/>
          </p:nvSpPr>
          <p:spPr bwMode="auto">
            <a:xfrm>
              <a:off x="1346" y="3066"/>
              <a:ext cx="297" cy="14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931" name="AutoShape 144"/>
            <p:cNvSpPr>
              <a:spLocks noChangeArrowheads="1"/>
            </p:cNvSpPr>
            <p:nvPr/>
          </p:nvSpPr>
          <p:spPr bwMode="auto">
            <a:xfrm>
              <a:off x="2820" y="3075"/>
              <a:ext cx="297" cy="14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932" name="AutoShape 145"/>
            <p:cNvSpPr>
              <a:spLocks noChangeArrowheads="1"/>
            </p:cNvSpPr>
            <p:nvPr/>
          </p:nvSpPr>
          <p:spPr bwMode="auto">
            <a:xfrm>
              <a:off x="4218" y="3075"/>
              <a:ext cx="297" cy="14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grpSp>
          <p:nvGrpSpPr>
            <p:cNvPr id="5" name="Group 255"/>
            <p:cNvGrpSpPr>
              <a:grpSpLocks/>
            </p:cNvGrpSpPr>
            <p:nvPr/>
          </p:nvGrpSpPr>
          <p:grpSpPr bwMode="auto">
            <a:xfrm>
              <a:off x="2426" y="3277"/>
              <a:ext cx="1135" cy="879"/>
              <a:chOff x="2426" y="3294"/>
              <a:chExt cx="1135" cy="879"/>
            </a:xfrm>
          </p:grpSpPr>
          <p:sp>
            <p:nvSpPr>
              <p:cNvPr id="30946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2426" y="3294"/>
                <a:ext cx="1135" cy="8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7" name="Oval 113"/>
              <p:cNvSpPr>
                <a:spLocks noChangeArrowheads="1"/>
              </p:cNvSpPr>
              <p:nvPr/>
            </p:nvSpPr>
            <p:spPr bwMode="auto">
              <a:xfrm>
                <a:off x="2547" y="3901"/>
                <a:ext cx="792" cy="22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 anchorCtr="1"/>
              <a:lstStyle/>
              <a:p>
                <a:pPr algn="ctr" eaLnBrk="0" hangingPunct="0"/>
                <a:r>
                  <a:rPr lang="en-GB" sz="1800"/>
                  <a:t>Trigger</a:t>
                </a:r>
              </a:p>
            </p:txBody>
          </p:sp>
          <p:sp>
            <p:nvSpPr>
              <p:cNvPr id="30948" name="Rectangle 114"/>
              <p:cNvSpPr>
                <a:spLocks noChangeArrowheads="1"/>
              </p:cNvSpPr>
              <p:nvPr/>
            </p:nvSpPr>
            <p:spPr bwMode="auto">
              <a:xfrm>
                <a:off x="2473" y="3331"/>
                <a:ext cx="559" cy="109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9" name="Rectangle 115"/>
              <p:cNvSpPr>
                <a:spLocks noChangeArrowheads="1"/>
              </p:cNvSpPr>
              <p:nvPr/>
            </p:nvSpPr>
            <p:spPr bwMode="auto">
              <a:xfrm>
                <a:off x="2566" y="3404"/>
                <a:ext cx="559" cy="109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0" name="Rectangle 116"/>
              <p:cNvSpPr>
                <a:spLocks noChangeArrowheads="1"/>
              </p:cNvSpPr>
              <p:nvPr/>
            </p:nvSpPr>
            <p:spPr bwMode="auto">
              <a:xfrm>
                <a:off x="2659" y="3477"/>
                <a:ext cx="560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1" name="Rectangle 117"/>
              <p:cNvSpPr>
                <a:spLocks noChangeArrowheads="1"/>
              </p:cNvSpPr>
              <p:nvPr/>
            </p:nvSpPr>
            <p:spPr bwMode="auto">
              <a:xfrm>
                <a:off x="2753" y="3550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2" name="Rectangle 157"/>
              <p:cNvSpPr>
                <a:spLocks noChangeArrowheads="1"/>
              </p:cNvSpPr>
              <p:nvPr/>
            </p:nvSpPr>
            <p:spPr bwMode="auto">
              <a:xfrm>
                <a:off x="2849" y="3646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3" name="Rectangle 157"/>
              <p:cNvSpPr>
                <a:spLocks noChangeArrowheads="1"/>
              </p:cNvSpPr>
              <p:nvPr/>
            </p:nvSpPr>
            <p:spPr bwMode="auto">
              <a:xfrm>
                <a:off x="2926" y="3719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256"/>
            <p:cNvGrpSpPr>
              <a:grpSpLocks/>
            </p:cNvGrpSpPr>
            <p:nvPr/>
          </p:nvGrpSpPr>
          <p:grpSpPr bwMode="auto">
            <a:xfrm>
              <a:off x="3833" y="3277"/>
              <a:ext cx="1135" cy="879"/>
              <a:chOff x="3833" y="3311"/>
              <a:chExt cx="1135" cy="879"/>
            </a:xfrm>
          </p:grpSpPr>
          <p:sp>
            <p:nvSpPr>
              <p:cNvPr id="30938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3833" y="3311"/>
                <a:ext cx="1135" cy="8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39" name="Oval 113"/>
              <p:cNvSpPr>
                <a:spLocks noChangeArrowheads="1"/>
              </p:cNvSpPr>
              <p:nvPr/>
            </p:nvSpPr>
            <p:spPr bwMode="auto">
              <a:xfrm>
                <a:off x="3954" y="3918"/>
                <a:ext cx="792" cy="22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 anchorCtr="1"/>
              <a:lstStyle/>
              <a:p>
                <a:pPr algn="ctr" eaLnBrk="0" hangingPunct="0"/>
                <a:r>
                  <a:rPr lang="en-GB" sz="1800"/>
                  <a:t>Trigger</a:t>
                </a:r>
              </a:p>
            </p:txBody>
          </p:sp>
          <p:sp>
            <p:nvSpPr>
              <p:cNvPr id="30940" name="Rectangle 114"/>
              <p:cNvSpPr>
                <a:spLocks noChangeArrowheads="1"/>
              </p:cNvSpPr>
              <p:nvPr/>
            </p:nvSpPr>
            <p:spPr bwMode="auto">
              <a:xfrm>
                <a:off x="3880" y="3348"/>
                <a:ext cx="559" cy="10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1" name="Rectangle 115"/>
              <p:cNvSpPr>
                <a:spLocks noChangeArrowheads="1"/>
              </p:cNvSpPr>
              <p:nvPr/>
            </p:nvSpPr>
            <p:spPr bwMode="auto">
              <a:xfrm>
                <a:off x="3973" y="3421"/>
                <a:ext cx="559" cy="10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2" name="Rectangle 116"/>
              <p:cNvSpPr>
                <a:spLocks noChangeArrowheads="1"/>
              </p:cNvSpPr>
              <p:nvPr/>
            </p:nvSpPr>
            <p:spPr bwMode="auto">
              <a:xfrm>
                <a:off x="4066" y="3494"/>
                <a:ext cx="560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3" name="Rectangle 117"/>
              <p:cNvSpPr>
                <a:spLocks noChangeArrowheads="1"/>
              </p:cNvSpPr>
              <p:nvPr/>
            </p:nvSpPr>
            <p:spPr bwMode="auto">
              <a:xfrm>
                <a:off x="4160" y="3567"/>
                <a:ext cx="559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4" name="Rectangle 157"/>
              <p:cNvSpPr>
                <a:spLocks noChangeArrowheads="1"/>
              </p:cNvSpPr>
              <p:nvPr/>
            </p:nvSpPr>
            <p:spPr bwMode="auto">
              <a:xfrm>
                <a:off x="4256" y="3663"/>
                <a:ext cx="559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5" name="Rectangle 157"/>
              <p:cNvSpPr>
                <a:spLocks noChangeArrowheads="1"/>
              </p:cNvSpPr>
              <p:nvPr/>
            </p:nvSpPr>
            <p:spPr bwMode="auto">
              <a:xfrm>
                <a:off x="4333" y="3736"/>
                <a:ext cx="559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35" name="Rectangle 372"/>
            <p:cNvSpPr>
              <a:spLocks noChangeArrowheads="1"/>
            </p:cNvSpPr>
            <p:nvPr/>
          </p:nvSpPr>
          <p:spPr bwMode="auto">
            <a:xfrm>
              <a:off x="824" y="3067"/>
              <a:ext cx="51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/>
                <a:t>PC </a:t>
              </a:r>
              <a:r>
                <a:rPr lang="en-GB" sz="1600" i="1"/>
                <a:t>n-1</a:t>
              </a:r>
              <a:endParaRPr lang="it-IT" sz="1600" i="1"/>
            </a:p>
          </p:txBody>
        </p:sp>
        <p:sp>
          <p:nvSpPr>
            <p:cNvPr id="30936" name="Rectangle 372"/>
            <p:cNvSpPr>
              <a:spLocks noChangeArrowheads="1"/>
            </p:cNvSpPr>
            <p:nvPr/>
          </p:nvSpPr>
          <p:spPr bwMode="auto">
            <a:xfrm>
              <a:off x="2336" y="3067"/>
              <a:ext cx="400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/>
                <a:t>PC </a:t>
              </a:r>
              <a:r>
                <a:rPr lang="en-GB" sz="1600" i="1"/>
                <a:t>n</a:t>
              </a:r>
              <a:endParaRPr lang="it-IT" sz="1600" i="1"/>
            </a:p>
          </p:txBody>
        </p:sp>
        <p:sp>
          <p:nvSpPr>
            <p:cNvPr id="30937" name="Rectangle 372"/>
            <p:cNvSpPr>
              <a:spLocks noChangeArrowheads="1"/>
            </p:cNvSpPr>
            <p:nvPr/>
          </p:nvSpPr>
          <p:spPr bwMode="auto">
            <a:xfrm>
              <a:off x="3696" y="3082"/>
              <a:ext cx="546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/>
                <a:t>PC </a:t>
              </a:r>
              <a:r>
                <a:rPr lang="en-GB" sz="1600" i="1"/>
                <a:t>n+1</a:t>
              </a:r>
              <a:endParaRPr lang="it-IT" sz="1600" i="1"/>
            </a:p>
          </p:txBody>
        </p:sp>
      </p:grpSp>
      <p:grpSp>
        <p:nvGrpSpPr>
          <p:cNvPr id="10" name="Group 273"/>
          <p:cNvGrpSpPr>
            <a:grpSpLocks/>
          </p:cNvGrpSpPr>
          <p:nvPr/>
        </p:nvGrpSpPr>
        <p:grpSpPr bwMode="auto">
          <a:xfrm>
            <a:off x="-36513" y="3028950"/>
            <a:ext cx="8640763" cy="3151188"/>
            <a:chOff x="-23" y="1908"/>
            <a:chExt cx="5443" cy="1985"/>
          </a:xfrm>
        </p:grpSpPr>
        <p:grpSp>
          <p:nvGrpSpPr>
            <p:cNvPr id="17" name="Group 264"/>
            <p:cNvGrpSpPr>
              <a:grpSpLocks/>
            </p:cNvGrpSpPr>
            <p:nvPr/>
          </p:nvGrpSpPr>
          <p:grpSpPr bwMode="auto">
            <a:xfrm>
              <a:off x="1019" y="2109"/>
              <a:ext cx="839" cy="329"/>
              <a:chOff x="1019" y="2109"/>
              <a:chExt cx="839" cy="329"/>
            </a:xfrm>
          </p:grpSpPr>
          <p:sp>
            <p:nvSpPr>
              <p:cNvPr id="30923" name="Rectangle 92"/>
              <p:cNvSpPr>
                <a:spLocks noChangeArrowheads="1"/>
              </p:cNvSpPr>
              <p:nvPr/>
            </p:nvSpPr>
            <p:spPr bwMode="auto">
              <a:xfrm>
                <a:off x="1019" y="2109"/>
                <a:ext cx="560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4" name="Rectangle 93"/>
              <p:cNvSpPr>
                <a:spLocks noChangeArrowheads="1"/>
              </p:cNvSpPr>
              <p:nvPr/>
            </p:nvSpPr>
            <p:spPr bwMode="auto">
              <a:xfrm>
                <a:off x="1113" y="2182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5" name="Rectangle 94"/>
              <p:cNvSpPr>
                <a:spLocks noChangeArrowheads="1"/>
              </p:cNvSpPr>
              <p:nvPr/>
            </p:nvSpPr>
            <p:spPr bwMode="auto">
              <a:xfrm>
                <a:off x="1206" y="2255"/>
                <a:ext cx="559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6" name="Rectangle 95"/>
              <p:cNvSpPr>
                <a:spLocks noChangeArrowheads="1"/>
              </p:cNvSpPr>
              <p:nvPr/>
            </p:nvSpPr>
            <p:spPr bwMode="auto">
              <a:xfrm>
                <a:off x="1299" y="2328"/>
                <a:ext cx="559" cy="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263"/>
            <p:cNvGrpSpPr>
              <a:grpSpLocks/>
            </p:cNvGrpSpPr>
            <p:nvPr/>
          </p:nvGrpSpPr>
          <p:grpSpPr bwMode="auto">
            <a:xfrm>
              <a:off x="1718" y="2109"/>
              <a:ext cx="839" cy="329"/>
              <a:chOff x="1718" y="2109"/>
              <a:chExt cx="839" cy="329"/>
            </a:xfrm>
          </p:grpSpPr>
          <p:sp>
            <p:nvSpPr>
              <p:cNvPr id="30919" name="Rectangle 96"/>
              <p:cNvSpPr>
                <a:spLocks noChangeArrowheads="1"/>
              </p:cNvSpPr>
              <p:nvPr/>
            </p:nvSpPr>
            <p:spPr bwMode="auto">
              <a:xfrm>
                <a:off x="1718" y="2109"/>
                <a:ext cx="560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0" name="Rectangle 97"/>
              <p:cNvSpPr>
                <a:spLocks noChangeArrowheads="1"/>
              </p:cNvSpPr>
              <p:nvPr/>
            </p:nvSpPr>
            <p:spPr bwMode="auto">
              <a:xfrm>
                <a:off x="1812" y="2182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1" name="Rectangle 98"/>
              <p:cNvSpPr>
                <a:spLocks noChangeArrowheads="1"/>
              </p:cNvSpPr>
              <p:nvPr/>
            </p:nvSpPr>
            <p:spPr bwMode="auto">
              <a:xfrm>
                <a:off x="1905" y="2255"/>
                <a:ext cx="559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2" name="Rectangle 99"/>
              <p:cNvSpPr>
                <a:spLocks noChangeArrowheads="1"/>
              </p:cNvSpPr>
              <p:nvPr/>
            </p:nvSpPr>
            <p:spPr bwMode="auto">
              <a:xfrm>
                <a:off x="1998" y="2328"/>
                <a:ext cx="559" cy="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" name="Group 262"/>
            <p:cNvGrpSpPr>
              <a:grpSpLocks/>
            </p:cNvGrpSpPr>
            <p:nvPr/>
          </p:nvGrpSpPr>
          <p:grpSpPr bwMode="auto">
            <a:xfrm>
              <a:off x="2418" y="2109"/>
              <a:ext cx="839" cy="329"/>
              <a:chOff x="2418" y="2109"/>
              <a:chExt cx="839" cy="329"/>
            </a:xfrm>
          </p:grpSpPr>
          <p:sp>
            <p:nvSpPr>
              <p:cNvPr id="30915" name="Rectangle 100"/>
              <p:cNvSpPr>
                <a:spLocks noChangeArrowheads="1"/>
              </p:cNvSpPr>
              <p:nvPr/>
            </p:nvSpPr>
            <p:spPr bwMode="auto">
              <a:xfrm>
                <a:off x="2418" y="2109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6" name="Rectangle 101"/>
              <p:cNvSpPr>
                <a:spLocks noChangeArrowheads="1"/>
              </p:cNvSpPr>
              <p:nvPr/>
            </p:nvSpPr>
            <p:spPr bwMode="auto">
              <a:xfrm>
                <a:off x="2511" y="2182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7" name="Rectangle 102"/>
              <p:cNvSpPr>
                <a:spLocks noChangeArrowheads="1"/>
              </p:cNvSpPr>
              <p:nvPr/>
            </p:nvSpPr>
            <p:spPr bwMode="auto">
              <a:xfrm>
                <a:off x="2604" y="2255"/>
                <a:ext cx="559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8" name="Rectangle 103"/>
              <p:cNvSpPr>
                <a:spLocks noChangeArrowheads="1"/>
              </p:cNvSpPr>
              <p:nvPr/>
            </p:nvSpPr>
            <p:spPr bwMode="auto">
              <a:xfrm>
                <a:off x="2697" y="2328"/>
                <a:ext cx="560" cy="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" name="Group 261"/>
            <p:cNvGrpSpPr>
              <a:grpSpLocks/>
            </p:cNvGrpSpPr>
            <p:nvPr/>
          </p:nvGrpSpPr>
          <p:grpSpPr bwMode="auto">
            <a:xfrm>
              <a:off x="3117" y="2109"/>
              <a:ext cx="839" cy="329"/>
              <a:chOff x="3117" y="2109"/>
              <a:chExt cx="839" cy="329"/>
            </a:xfrm>
          </p:grpSpPr>
          <p:sp>
            <p:nvSpPr>
              <p:cNvPr id="30911" name="Rectangle 104"/>
              <p:cNvSpPr>
                <a:spLocks noChangeArrowheads="1"/>
              </p:cNvSpPr>
              <p:nvPr/>
            </p:nvSpPr>
            <p:spPr bwMode="auto">
              <a:xfrm>
                <a:off x="3117" y="2109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2" name="Rectangle 105"/>
              <p:cNvSpPr>
                <a:spLocks noChangeArrowheads="1"/>
              </p:cNvSpPr>
              <p:nvPr/>
            </p:nvSpPr>
            <p:spPr bwMode="auto">
              <a:xfrm>
                <a:off x="3210" y="2182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3" name="Rectangle 106"/>
              <p:cNvSpPr>
                <a:spLocks noChangeArrowheads="1"/>
              </p:cNvSpPr>
              <p:nvPr/>
            </p:nvSpPr>
            <p:spPr bwMode="auto">
              <a:xfrm>
                <a:off x="3303" y="2255"/>
                <a:ext cx="560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4" name="Rectangle 107"/>
              <p:cNvSpPr>
                <a:spLocks noChangeArrowheads="1"/>
              </p:cNvSpPr>
              <p:nvPr/>
            </p:nvSpPr>
            <p:spPr bwMode="auto">
              <a:xfrm>
                <a:off x="3396" y="2328"/>
                <a:ext cx="560" cy="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" name="Group 260"/>
            <p:cNvGrpSpPr>
              <a:grpSpLocks/>
            </p:cNvGrpSpPr>
            <p:nvPr/>
          </p:nvGrpSpPr>
          <p:grpSpPr bwMode="auto">
            <a:xfrm>
              <a:off x="3816" y="2109"/>
              <a:ext cx="839" cy="329"/>
              <a:chOff x="3816" y="2109"/>
              <a:chExt cx="839" cy="329"/>
            </a:xfrm>
          </p:grpSpPr>
          <p:sp>
            <p:nvSpPr>
              <p:cNvPr id="30907" name="Rectangle 108"/>
              <p:cNvSpPr>
                <a:spLocks noChangeArrowheads="1"/>
              </p:cNvSpPr>
              <p:nvPr/>
            </p:nvSpPr>
            <p:spPr bwMode="auto">
              <a:xfrm>
                <a:off x="3816" y="2109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08" name="Rectangle 109"/>
              <p:cNvSpPr>
                <a:spLocks noChangeArrowheads="1"/>
              </p:cNvSpPr>
              <p:nvPr/>
            </p:nvSpPr>
            <p:spPr bwMode="auto">
              <a:xfrm>
                <a:off x="3909" y="2182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09" name="Rectangle 110"/>
              <p:cNvSpPr>
                <a:spLocks noChangeArrowheads="1"/>
              </p:cNvSpPr>
              <p:nvPr/>
            </p:nvSpPr>
            <p:spPr bwMode="auto">
              <a:xfrm>
                <a:off x="4002" y="2255"/>
                <a:ext cx="560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0" name="Rectangle 111"/>
              <p:cNvSpPr>
                <a:spLocks noChangeArrowheads="1"/>
              </p:cNvSpPr>
              <p:nvPr/>
            </p:nvSpPr>
            <p:spPr bwMode="auto">
              <a:xfrm>
                <a:off x="4096" y="2328"/>
                <a:ext cx="559" cy="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893" name="AutoShape 130"/>
            <p:cNvSpPr>
              <a:spLocks noChangeArrowheads="1"/>
            </p:cNvSpPr>
            <p:nvPr/>
          </p:nvSpPr>
          <p:spPr bwMode="auto">
            <a:xfrm>
              <a:off x="1142" y="1933"/>
              <a:ext cx="297" cy="11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894" name="AutoShape 131"/>
            <p:cNvSpPr>
              <a:spLocks noChangeArrowheads="1"/>
            </p:cNvSpPr>
            <p:nvPr/>
          </p:nvSpPr>
          <p:spPr bwMode="auto">
            <a:xfrm>
              <a:off x="1841" y="1933"/>
              <a:ext cx="297" cy="11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895" name="AutoShape 132"/>
            <p:cNvSpPr>
              <a:spLocks noChangeArrowheads="1"/>
            </p:cNvSpPr>
            <p:nvPr/>
          </p:nvSpPr>
          <p:spPr bwMode="auto">
            <a:xfrm>
              <a:off x="2540" y="1933"/>
              <a:ext cx="297" cy="11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896" name="AutoShape 133"/>
            <p:cNvSpPr>
              <a:spLocks noChangeArrowheads="1"/>
            </p:cNvSpPr>
            <p:nvPr/>
          </p:nvSpPr>
          <p:spPr bwMode="auto">
            <a:xfrm>
              <a:off x="3257" y="1933"/>
              <a:ext cx="297" cy="11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897" name="AutoShape 134"/>
            <p:cNvSpPr>
              <a:spLocks noChangeArrowheads="1"/>
            </p:cNvSpPr>
            <p:nvPr/>
          </p:nvSpPr>
          <p:spPr bwMode="auto">
            <a:xfrm>
              <a:off x="3938" y="1933"/>
              <a:ext cx="297" cy="11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898" name="AutoShape 135"/>
            <p:cNvSpPr>
              <a:spLocks noChangeArrowheads="1"/>
            </p:cNvSpPr>
            <p:nvPr/>
          </p:nvSpPr>
          <p:spPr bwMode="auto">
            <a:xfrm>
              <a:off x="4637" y="1908"/>
              <a:ext cx="298" cy="11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grpSp>
          <p:nvGrpSpPr>
            <p:cNvPr id="23" name="Group 258"/>
            <p:cNvGrpSpPr>
              <a:grpSpLocks/>
            </p:cNvGrpSpPr>
            <p:nvPr/>
          </p:nvGrpSpPr>
          <p:grpSpPr bwMode="auto">
            <a:xfrm>
              <a:off x="4581" y="2115"/>
              <a:ext cx="839" cy="329"/>
              <a:chOff x="4581" y="2115"/>
              <a:chExt cx="839" cy="329"/>
            </a:xfrm>
          </p:grpSpPr>
          <p:sp>
            <p:nvSpPr>
              <p:cNvPr id="30903" name="Rectangle 108"/>
              <p:cNvSpPr>
                <a:spLocks noChangeArrowheads="1"/>
              </p:cNvSpPr>
              <p:nvPr/>
            </p:nvSpPr>
            <p:spPr bwMode="auto">
              <a:xfrm>
                <a:off x="4581" y="2115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04" name="Rectangle 109"/>
              <p:cNvSpPr>
                <a:spLocks noChangeArrowheads="1"/>
              </p:cNvSpPr>
              <p:nvPr/>
            </p:nvSpPr>
            <p:spPr bwMode="auto">
              <a:xfrm>
                <a:off x="4674" y="2188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05" name="Rectangle 110"/>
              <p:cNvSpPr>
                <a:spLocks noChangeArrowheads="1"/>
              </p:cNvSpPr>
              <p:nvPr/>
            </p:nvSpPr>
            <p:spPr bwMode="auto">
              <a:xfrm>
                <a:off x="4767" y="2261"/>
                <a:ext cx="560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06" name="Rectangle 111"/>
              <p:cNvSpPr>
                <a:spLocks noChangeArrowheads="1"/>
              </p:cNvSpPr>
              <p:nvPr/>
            </p:nvSpPr>
            <p:spPr bwMode="auto">
              <a:xfrm>
                <a:off x="4861" y="2334"/>
                <a:ext cx="559" cy="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00" name="Text Box 136"/>
            <p:cNvSpPr txBox="1">
              <a:spLocks noChangeArrowheads="1"/>
            </p:cNvSpPr>
            <p:nvPr/>
          </p:nvSpPr>
          <p:spPr bwMode="auto">
            <a:xfrm>
              <a:off x="-23" y="1958"/>
              <a:ext cx="101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GB"/>
                <a:t>Time  </a:t>
              </a:r>
            </a:p>
            <a:p>
              <a:pPr algn="r" eaLnBrk="0" hangingPunct="0"/>
              <a:r>
                <a:rPr lang="en-GB" sz="1600"/>
                <a:t>(slices </a:t>
              </a:r>
              <a:r>
                <a:rPr lang="en-US" sz="1600"/>
                <a:t>~</a:t>
              </a:r>
              <a:r>
                <a:rPr lang="en-GB" sz="1600"/>
                <a:t>100ms)</a:t>
              </a:r>
            </a:p>
          </p:txBody>
        </p:sp>
        <p:sp>
          <p:nvSpPr>
            <p:cNvPr id="30901" name="Line 137"/>
            <p:cNvSpPr>
              <a:spLocks noChangeShapeType="1"/>
            </p:cNvSpPr>
            <p:nvPr/>
          </p:nvSpPr>
          <p:spPr bwMode="auto">
            <a:xfrm>
              <a:off x="930" y="2160"/>
              <a:ext cx="233" cy="2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02" name="Text Box 136"/>
            <p:cNvSpPr txBox="1">
              <a:spLocks noChangeArrowheads="1"/>
            </p:cNvSpPr>
            <p:nvPr/>
          </p:nvSpPr>
          <p:spPr bwMode="auto">
            <a:xfrm>
              <a:off x="193" y="3660"/>
              <a:ext cx="62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it-IT" sz="1800">
                  <a:solidFill>
                    <a:srgbClr val="0000FF"/>
                  </a:solidFill>
                </a:rPr>
                <a:t>Storage</a:t>
              </a:r>
              <a:endParaRPr lang="en-GB" sz="1200">
                <a:solidFill>
                  <a:srgbClr val="0000FF"/>
                </a:solidFill>
              </a:endParaRPr>
            </a:p>
          </p:txBody>
        </p:sp>
      </p:grpSp>
      <p:grpSp>
        <p:nvGrpSpPr>
          <p:cNvPr id="24" name="Group 181"/>
          <p:cNvGrpSpPr>
            <a:grpSpLocks/>
          </p:cNvGrpSpPr>
          <p:nvPr/>
        </p:nvGrpSpPr>
        <p:grpSpPr bwMode="auto">
          <a:xfrm>
            <a:off x="107950" y="785794"/>
            <a:ext cx="1392216" cy="1571636"/>
            <a:chOff x="1680" y="2352"/>
            <a:chExt cx="359" cy="480"/>
          </a:xfrm>
        </p:grpSpPr>
        <p:grpSp>
          <p:nvGrpSpPr>
            <p:cNvPr id="25" name="Group 182"/>
            <p:cNvGrpSpPr>
              <a:grpSpLocks/>
            </p:cNvGrpSpPr>
            <p:nvPr/>
          </p:nvGrpSpPr>
          <p:grpSpPr bwMode="auto">
            <a:xfrm>
              <a:off x="1680" y="2352"/>
              <a:ext cx="71" cy="432"/>
              <a:chOff x="1584" y="2304"/>
              <a:chExt cx="71" cy="432"/>
            </a:xfrm>
          </p:grpSpPr>
          <p:sp>
            <p:nvSpPr>
              <p:cNvPr id="30871" name="Line 183"/>
              <p:cNvSpPr>
                <a:spLocks noChangeShapeType="1"/>
              </p:cNvSpPr>
              <p:nvPr/>
            </p:nvSpPr>
            <p:spPr bwMode="auto">
              <a:xfrm>
                <a:off x="1618" y="2304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6" name="Group 184"/>
              <p:cNvGrpSpPr>
                <a:grpSpLocks/>
              </p:cNvGrpSpPr>
              <p:nvPr/>
            </p:nvGrpSpPr>
            <p:grpSpPr bwMode="auto">
              <a:xfrm>
                <a:off x="1584" y="2448"/>
                <a:ext cx="71" cy="46"/>
                <a:chOff x="1200" y="2281"/>
                <a:chExt cx="71" cy="46"/>
              </a:xfrm>
            </p:grpSpPr>
            <p:sp>
              <p:nvSpPr>
                <p:cNvPr id="30885" name="Oval 185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86" name="Oval 186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87" name="Oval 187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188"/>
              <p:cNvGrpSpPr>
                <a:grpSpLocks/>
              </p:cNvGrpSpPr>
              <p:nvPr/>
            </p:nvGrpSpPr>
            <p:grpSpPr bwMode="auto">
              <a:xfrm>
                <a:off x="1584" y="2642"/>
                <a:ext cx="71" cy="46"/>
                <a:chOff x="1609" y="2642"/>
                <a:chExt cx="71" cy="46"/>
              </a:xfrm>
            </p:grpSpPr>
            <p:sp>
              <p:nvSpPr>
                <p:cNvPr id="30882" name="Oval 189"/>
                <p:cNvSpPr>
                  <a:spLocks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83" name="Oval 190"/>
                <p:cNvSpPr>
                  <a:spLocks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84" name="Oval 191"/>
                <p:cNvSpPr>
                  <a:spLocks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192"/>
              <p:cNvGrpSpPr>
                <a:grpSpLocks/>
              </p:cNvGrpSpPr>
              <p:nvPr/>
            </p:nvGrpSpPr>
            <p:grpSpPr bwMode="auto">
              <a:xfrm>
                <a:off x="1584" y="2546"/>
                <a:ext cx="71" cy="46"/>
                <a:chOff x="1200" y="2281"/>
                <a:chExt cx="71" cy="46"/>
              </a:xfrm>
            </p:grpSpPr>
            <p:sp>
              <p:nvSpPr>
                <p:cNvPr id="30879" name="Oval 193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80" name="Oval 194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81" name="Oval 195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196"/>
              <p:cNvGrpSpPr>
                <a:grpSpLocks/>
              </p:cNvGrpSpPr>
              <p:nvPr/>
            </p:nvGrpSpPr>
            <p:grpSpPr bwMode="auto">
              <a:xfrm>
                <a:off x="1584" y="2354"/>
                <a:ext cx="71" cy="46"/>
                <a:chOff x="1200" y="2281"/>
                <a:chExt cx="71" cy="46"/>
              </a:xfrm>
            </p:grpSpPr>
            <p:sp>
              <p:nvSpPr>
                <p:cNvPr id="30876" name="Oval 197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77" name="Oval 198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78" name="Oval 199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" name="Group 200"/>
            <p:cNvGrpSpPr>
              <a:grpSpLocks/>
            </p:cNvGrpSpPr>
            <p:nvPr/>
          </p:nvGrpSpPr>
          <p:grpSpPr bwMode="auto">
            <a:xfrm>
              <a:off x="1753" y="2400"/>
              <a:ext cx="71" cy="432"/>
              <a:chOff x="1584" y="2304"/>
              <a:chExt cx="71" cy="432"/>
            </a:xfrm>
          </p:grpSpPr>
          <p:sp>
            <p:nvSpPr>
              <p:cNvPr id="30854" name="Line 201"/>
              <p:cNvSpPr>
                <a:spLocks noChangeShapeType="1"/>
              </p:cNvSpPr>
              <p:nvPr/>
            </p:nvSpPr>
            <p:spPr bwMode="auto">
              <a:xfrm>
                <a:off x="1618" y="2304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1" name="Group 202"/>
              <p:cNvGrpSpPr>
                <a:grpSpLocks/>
              </p:cNvGrpSpPr>
              <p:nvPr/>
            </p:nvGrpSpPr>
            <p:grpSpPr bwMode="auto">
              <a:xfrm>
                <a:off x="1584" y="2448"/>
                <a:ext cx="71" cy="46"/>
                <a:chOff x="1200" y="2281"/>
                <a:chExt cx="71" cy="46"/>
              </a:xfrm>
            </p:grpSpPr>
            <p:sp>
              <p:nvSpPr>
                <p:cNvPr id="30868" name="Oval 203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9" name="Oval 204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70" name="Oval 205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27" name="Group 206"/>
              <p:cNvGrpSpPr>
                <a:grpSpLocks/>
              </p:cNvGrpSpPr>
              <p:nvPr/>
            </p:nvGrpSpPr>
            <p:grpSpPr bwMode="auto">
              <a:xfrm>
                <a:off x="1584" y="2642"/>
                <a:ext cx="71" cy="46"/>
                <a:chOff x="1609" y="2642"/>
                <a:chExt cx="71" cy="46"/>
              </a:xfrm>
            </p:grpSpPr>
            <p:sp>
              <p:nvSpPr>
                <p:cNvPr id="30865" name="Oval 207"/>
                <p:cNvSpPr>
                  <a:spLocks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6" name="Oval 208"/>
                <p:cNvSpPr>
                  <a:spLocks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7" name="Oval 209"/>
                <p:cNvSpPr>
                  <a:spLocks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33" name="Group 210"/>
              <p:cNvGrpSpPr>
                <a:grpSpLocks/>
              </p:cNvGrpSpPr>
              <p:nvPr/>
            </p:nvGrpSpPr>
            <p:grpSpPr bwMode="auto">
              <a:xfrm>
                <a:off x="1584" y="2546"/>
                <a:ext cx="71" cy="46"/>
                <a:chOff x="1200" y="2281"/>
                <a:chExt cx="71" cy="46"/>
              </a:xfrm>
            </p:grpSpPr>
            <p:sp>
              <p:nvSpPr>
                <p:cNvPr id="30862" name="Oval 211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3" name="Oval 212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4" name="Oval 213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34" name="Group 214"/>
              <p:cNvGrpSpPr>
                <a:grpSpLocks/>
              </p:cNvGrpSpPr>
              <p:nvPr/>
            </p:nvGrpSpPr>
            <p:grpSpPr bwMode="auto">
              <a:xfrm>
                <a:off x="1584" y="2354"/>
                <a:ext cx="71" cy="46"/>
                <a:chOff x="1200" y="2281"/>
                <a:chExt cx="71" cy="46"/>
              </a:xfrm>
            </p:grpSpPr>
            <p:sp>
              <p:nvSpPr>
                <p:cNvPr id="30859" name="Oval 215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0" name="Oval 216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1" name="Oval 217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977" name="Group 218"/>
            <p:cNvGrpSpPr>
              <a:grpSpLocks/>
            </p:cNvGrpSpPr>
            <p:nvPr/>
          </p:nvGrpSpPr>
          <p:grpSpPr bwMode="auto">
            <a:xfrm>
              <a:off x="1824" y="2352"/>
              <a:ext cx="71" cy="432"/>
              <a:chOff x="1584" y="2304"/>
              <a:chExt cx="71" cy="432"/>
            </a:xfrm>
          </p:grpSpPr>
          <p:sp>
            <p:nvSpPr>
              <p:cNvPr id="30837" name="Line 219"/>
              <p:cNvSpPr>
                <a:spLocks noChangeShapeType="1"/>
              </p:cNvSpPr>
              <p:nvPr/>
            </p:nvSpPr>
            <p:spPr bwMode="auto">
              <a:xfrm>
                <a:off x="1618" y="2304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0978" name="Group 220"/>
              <p:cNvGrpSpPr>
                <a:grpSpLocks/>
              </p:cNvGrpSpPr>
              <p:nvPr/>
            </p:nvGrpSpPr>
            <p:grpSpPr bwMode="auto">
              <a:xfrm>
                <a:off x="1584" y="2448"/>
                <a:ext cx="71" cy="46"/>
                <a:chOff x="1200" y="2281"/>
                <a:chExt cx="71" cy="46"/>
              </a:xfrm>
            </p:grpSpPr>
            <p:sp>
              <p:nvSpPr>
                <p:cNvPr id="30851" name="Oval 221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52" name="Oval 222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53" name="Oval 223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79" name="Group 224"/>
              <p:cNvGrpSpPr>
                <a:grpSpLocks/>
              </p:cNvGrpSpPr>
              <p:nvPr/>
            </p:nvGrpSpPr>
            <p:grpSpPr bwMode="auto">
              <a:xfrm>
                <a:off x="1584" y="2642"/>
                <a:ext cx="71" cy="46"/>
                <a:chOff x="1609" y="2642"/>
                <a:chExt cx="71" cy="46"/>
              </a:xfrm>
            </p:grpSpPr>
            <p:sp>
              <p:nvSpPr>
                <p:cNvPr id="30848" name="Oval 225"/>
                <p:cNvSpPr>
                  <a:spLocks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49" name="Oval 226"/>
                <p:cNvSpPr>
                  <a:spLocks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50" name="Oval 227"/>
                <p:cNvSpPr>
                  <a:spLocks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80" name="Group 228"/>
              <p:cNvGrpSpPr>
                <a:grpSpLocks/>
              </p:cNvGrpSpPr>
              <p:nvPr/>
            </p:nvGrpSpPr>
            <p:grpSpPr bwMode="auto">
              <a:xfrm>
                <a:off x="1584" y="2546"/>
                <a:ext cx="71" cy="107"/>
                <a:chOff x="1200" y="2281"/>
                <a:chExt cx="71" cy="107"/>
              </a:xfrm>
            </p:grpSpPr>
            <p:sp>
              <p:nvSpPr>
                <p:cNvPr id="30845" name="Oval 229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46" name="Oval 230"/>
                <p:cNvSpPr>
                  <a:spLocks noChangeArrowheads="1"/>
                </p:cNvSpPr>
                <p:nvPr/>
              </p:nvSpPr>
              <p:spPr bwMode="auto">
                <a:xfrm>
                  <a:off x="1248" y="23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47" name="Oval 231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81" name="Group 232"/>
              <p:cNvGrpSpPr>
                <a:grpSpLocks/>
              </p:cNvGrpSpPr>
              <p:nvPr/>
            </p:nvGrpSpPr>
            <p:grpSpPr bwMode="auto">
              <a:xfrm>
                <a:off x="1584" y="2354"/>
                <a:ext cx="71" cy="46"/>
                <a:chOff x="1200" y="2281"/>
                <a:chExt cx="71" cy="46"/>
              </a:xfrm>
            </p:grpSpPr>
            <p:sp>
              <p:nvSpPr>
                <p:cNvPr id="30842" name="Oval 233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43" name="Oval 234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44" name="Oval 235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982" name="Group 236"/>
            <p:cNvGrpSpPr>
              <a:grpSpLocks/>
            </p:cNvGrpSpPr>
            <p:nvPr/>
          </p:nvGrpSpPr>
          <p:grpSpPr bwMode="auto">
            <a:xfrm>
              <a:off x="1897" y="2400"/>
              <a:ext cx="71" cy="432"/>
              <a:chOff x="1584" y="2304"/>
              <a:chExt cx="71" cy="432"/>
            </a:xfrm>
          </p:grpSpPr>
          <p:sp>
            <p:nvSpPr>
              <p:cNvPr id="30820" name="Line 237"/>
              <p:cNvSpPr>
                <a:spLocks noChangeShapeType="1"/>
              </p:cNvSpPr>
              <p:nvPr/>
            </p:nvSpPr>
            <p:spPr bwMode="auto">
              <a:xfrm>
                <a:off x="1618" y="2304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0983" name="Group 238"/>
              <p:cNvGrpSpPr>
                <a:grpSpLocks/>
              </p:cNvGrpSpPr>
              <p:nvPr/>
            </p:nvGrpSpPr>
            <p:grpSpPr bwMode="auto">
              <a:xfrm>
                <a:off x="1584" y="2448"/>
                <a:ext cx="71" cy="46"/>
                <a:chOff x="1200" y="2281"/>
                <a:chExt cx="71" cy="46"/>
              </a:xfrm>
            </p:grpSpPr>
            <p:sp>
              <p:nvSpPr>
                <p:cNvPr id="30834" name="Oval 239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35" name="Oval 240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36" name="Oval 241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84" name="Group 242"/>
              <p:cNvGrpSpPr>
                <a:grpSpLocks/>
              </p:cNvGrpSpPr>
              <p:nvPr/>
            </p:nvGrpSpPr>
            <p:grpSpPr bwMode="auto">
              <a:xfrm>
                <a:off x="1584" y="2642"/>
                <a:ext cx="71" cy="46"/>
                <a:chOff x="1609" y="2642"/>
                <a:chExt cx="71" cy="46"/>
              </a:xfrm>
            </p:grpSpPr>
            <p:sp>
              <p:nvSpPr>
                <p:cNvPr id="30831" name="Oval 243"/>
                <p:cNvSpPr>
                  <a:spLocks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32" name="Oval 244"/>
                <p:cNvSpPr>
                  <a:spLocks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33" name="Oval 245"/>
                <p:cNvSpPr>
                  <a:spLocks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85" name="Group 246"/>
              <p:cNvGrpSpPr>
                <a:grpSpLocks/>
              </p:cNvGrpSpPr>
              <p:nvPr/>
            </p:nvGrpSpPr>
            <p:grpSpPr bwMode="auto">
              <a:xfrm>
                <a:off x="1584" y="2546"/>
                <a:ext cx="71" cy="46"/>
                <a:chOff x="1200" y="2281"/>
                <a:chExt cx="71" cy="46"/>
              </a:xfrm>
            </p:grpSpPr>
            <p:sp>
              <p:nvSpPr>
                <p:cNvPr id="30828" name="Oval 247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29" name="Oval 248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30" name="Oval 249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86" name="Group 250"/>
              <p:cNvGrpSpPr>
                <a:grpSpLocks/>
              </p:cNvGrpSpPr>
              <p:nvPr/>
            </p:nvGrpSpPr>
            <p:grpSpPr bwMode="auto">
              <a:xfrm>
                <a:off x="1584" y="2354"/>
                <a:ext cx="71" cy="46"/>
                <a:chOff x="1200" y="2281"/>
                <a:chExt cx="71" cy="46"/>
              </a:xfrm>
            </p:grpSpPr>
            <p:sp>
              <p:nvSpPr>
                <p:cNvPr id="30825" name="Oval 251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26" name="Oval 252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27" name="Oval 253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987" name="Group 254"/>
            <p:cNvGrpSpPr>
              <a:grpSpLocks/>
            </p:cNvGrpSpPr>
            <p:nvPr/>
          </p:nvGrpSpPr>
          <p:grpSpPr bwMode="auto">
            <a:xfrm>
              <a:off x="1968" y="2352"/>
              <a:ext cx="71" cy="432"/>
              <a:chOff x="1584" y="2304"/>
              <a:chExt cx="71" cy="432"/>
            </a:xfrm>
          </p:grpSpPr>
          <p:sp>
            <p:nvSpPr>
              <p:cNvPr id="30803" name="Line 255"/>
              <p:cNvSpPr>
                <a:spLocks noChangeShapeType="1"/>
              </p:cNvSpPr>
              <p:nvPr/>
            </p:nvSpPr>
            <p:spPr bwMode="auto">
              <a:xfrm>
                <a:off x="1618" y="2304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0988" name="Group 256"/>
              <p:cNvGrpSpPr>
                <a:grpSpLocks/>
              </p:cNvGrpSpPr>
              <p:nvPr/>
            </p:nvGrpSpPr>
            <p:grpSpPr bwMode="auto">
              <a:xfrm>
                <a:off x="1584" y="2448"/>
                <a:ext cx="71" cy="46"/>
                <a:chOff x="1200" y="2281"/>
                <a:chExt cx="71" cy="46"/>
              </a:xfrm>
            </p:grpSpPr>
            <p:sp>
              <p:nvSpPr>
                <p:cNvPr id="30817" name="Oval 257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8" name="Oval 258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9" name="Oval 259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89" name="Group 260"/>
              <p:cNvGrpSpPr>
                <a:grpSpLocks/>
              </p:cNvGrpSpPr>
              <p:nvPr/>
            </p:nvGrpSpPr>
            <p:grpSpPr bwMode="auto">
              <a:xfrm>
                <a:off x="1584" y="2642"/>
                <a:ext cx="71" cy="46"/>
                <a:chOff x="1609" y="2642"/>
                <a:chExt cx="71" cy="46"/>
              </a:xfrm>
            </p:grpSpPr>
            <p:sp>
              <p:nvSpPr>
                <p:cNvPr id="30814" name="Oval 261"/>
                <p:cNvSpPr>
                  <a:spLocks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5" name="Oval 262"/>
                <p:cNvSpPr>
                  <a:spLocks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6" name="Oval 263"/>
                <p:cNvSpPr>
                  <a:spLocks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90" name="Group 264"/>
              <p:cNvGrpSpPr>
                <a:grpSpLocks/>
              </p:cNvGrpSpPr>
              <p:nvPr/>
            </p:nvGrpSpPr>
            <p:grpSpPr bwMode="auto">
              <a:xfrm>
                <a:off x="1584" y="2546"/>
                <a:ext cx="71" cy="46"/>
                <a:chOff x="1200" y="2281"/>
                <a:chExt cx="71" cy="46"/>
              </a:xfrm>
            </p:grpSpPr>
            <p:sp>
              <p:nvSpPr>
                <p:cNvPr id="30811" name="Oval 265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2" name="Oval 266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3" name="Oval 267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91" name="Group 268"/>
              <p:cNvGrpSpPr>
                <a:grpSpLocks/>
              </p:cNvGrpSpPr>
              <p:nvPr/>
            </p:nvGrpSpPr>
            <p:grpSpPr bwMode="auto">
              <a:xfrm>
                <a:off x="1584" y="2354"/>
                <a:ext cx="71" cy="46"/>
                <a:chOff x="1200" y="2281"/>
                <a:chExt cx="71" cy="46"/>
              </a:xfrm>
            </p:grpSpPr>
            <p:sp>
              <p:nvSpPr>
                <p:cNvPr id="30808" name="Oval 269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09" name="Oval 270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0" name="Oval 271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99664" name="Freeform 336"/>
          <p:cNvSpPr>
            <a:spLocks/>
          </p:cNvSpPr>
          <p:nvPr/>
        </p:nvSpPr>
        <p:spPr bwMode="auto">
          <a:xfrm>
            <a:off x="2987675" y="1751013"/>
            <a:ext cx="990600" cy="598487"/>
          </a:xfrm>
          <a:custGeom>
            <a:avLst/>
            <a:gdLst>
              <a:gd name="T0" fmla="*/ 0 w 864"/>
              <a:gd name="T1" fmla="*/ 0 h 377"/>
              <a:gd name="T2" fmla="*/ 2147483647 w 864"/>
              <a:gd name="T3" fmla="*/ 0 h 377"/>
              <a:gd name="T4" fmla="*/ 2147483647 w 864"/>
              <a:gd name="T5" fmla="*/ 2147483647 h 377"/>
              <a:gd name="T6" fmla="*/ 2147483647 w 864"/>
              <a:gd name="T7" fmla="*/ 2147483647 h 377"/>
              <a:gd name="T8" fmla="*/ 2147483647 w 864"/>
              <a:gd name="T9" fmla="*/ 0 h 3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4"/>
              <a:gd name="T16" fmla="*/ 0 h 377"/>
              <a:gd name="T17" fmla="*/ 864 w 864"/>
              <a:gd name="T18" fmla="*/ 377 h 3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4" h="377">
                <a:moveTo>
                  <a:pt x="0" y="0"/>
                </a:moveTo>
                <a:lnTo>
                  <a:pt x="192" y="0"/>
                </a:lnTo>
                <a:cubicBezTo>
                  <a:pt x="248" y="63"/>
                  <a:pt x="271" y="377"/>
                  <a:pt x="334" y="377"/>
                </a:cubicBezTo>
                <a:cubicBezTo>
                  <a:pt x="397" y="377"/>
                  <a:pt x="483" y="65"/>
                  <a:pt x="571" y="2"/>
                </a:cubicBezTo>
                <a:lnTo>
                  <a:pt x="864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0992" name="Group 228"/>
          <p:cNvGrpSpPr>
            <a:grpSpLocks/>
          </p:cNvGrpSpPr>
          <p:nvPr/>
        </p:nvGrpSpPr>
        <p:grpSpPr bwMode="auto">
          <a:xfrm>
            <a:off x="3419475" y="260350"/>
            <a:ext cx="1095375" cy="844550"/>
            <a:chOff x="2109" y="164"/>
            <a:chExt cx="690" cy="532"/>
          </a:xfrm>
        </p:grpSpPr>
        <p:sp>
          <p:nvSpPr>
            <p:cNvPr id="30794" name="AutoShape 346"/>
            <p:cNvSpPr>
              <a:spLocks noChangeArrowheads="1"/>
            </p:cNvSpPr>
            <p:nvPr/>
          </p:nvSpPr>
          <p:spPr bwMode="auto">
            <a:xfrm>
              <a:off x="2109" y="164"/>
              <a:ext cx="690" cy="410"/>
            </a:xfrm>
            <a:prstGeom prst="wedgeRoundRectCallout">
              <a:avLst>
                <a:gd name="adj1" fmla="val -76292"/>
                <a:gd name="adj2" fmla="val 123542"/>
                <a:gd name="adj3" fmla="val 1666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1800"/>
            </a:p>
          </p:txBody>
        </p:sp>
        <p:grpSp>
          <p:nvGrpSpPr>
            <p:cNvPr id="30993" name="Group 226"/>
            <p:cNvGrpSpPr>
              <a:grpSpLocks/>
            </p:cNvGrpSpPr>
            <p:nvPr/>
          </p:nvGrpSpPr>
          <p:grpSpPr bwMode="auto">
            <a:xfrm>
              <a:off x="2184" y="202"/>
              <a:ext cx="605" cy="494"/>
              <a:chOff x="2352" y="73"/>
              <a:chExt cx="884" cy="578"/>
            </a:xfrm>
          </p:grpSpPr>
          <p:sp>
            <p:nvSpPr>
              <p:cNvPr id="30796" name="AutoShape 348"/>
              <p:cNvSpPr>
                <a:spLocks noChangeAspect="1" noChangeArrowheads="1" noTextEdit="1"/>
              </p:cNvSpPr>
              <p:nvPr/>
            </p:nvSpPr>
            <p:spPr bwMode="auto">
              <a:xfrm>
                <a:off x="2524" y="300"/>
                <a:ext cx="712" cy="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797" name="Rectangle 351"/>
              <p:cNvSpPr>
                <a:spLocks noChangeArrowheads="1"/>
              </p:cNvSpPr>
              <p:nvPr/>
            </p:nvSpPr>
            <p:spPr bwMode="auto">
              <a:xfrm>
                <a:off x="2352" y="73"/>
                <a:ext cx="771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300" b="1" i="1">
                    <a:latin typeface="Times New Roman" pitchFamily="18" charset="0"/>
                  </a:rPr>
                  <a:t>x</a:t>
                </a:r>
                <a:r>
                  <a:rPr lang="it-IT" sz="3300" i="1">
                    <a:latin typeface="Times New Roman" pitchFamily="18" charset="0"/>
                  </a:rPr>
                  <a:t>,t,Q</a:t>
                </a:r>
                <a:endParaRPr lang="it-IT" sz="1800"/>
              </a:p>
            </p:txBody>
          </p:sp>
        </p:grpSp>
      </p:grpSp>
      <p:sp>
        <p:nvSpPr>
          <p:cNvPr id="33808" name="Text Box 364"/>
          <p:cNvSpPr txBox="1">
            <a:spLocks noChangeArrowheads="1"/>
          </p:cNvSpPr>
          <p:nvPr/>
        </p:nvSpPr>
        <p:spPr bwMode="auto">
          <a:xfrm>
            <a:off x="7878763" y="2565400"/>
            <a:ext cx="130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800"/>
              <a:t>off-shore</a:t>
            </a:r>
          </a:p>
        </p:txBody>
      </p:sp>
      <p:sp>
        <p:nvSpPr>
          <p:cNvPr id="33809" name="Text Box 365"/>
          <p:cNvSpPr txBox="1">
            <a:spLocks noChangeArrowheads="1"/>
          </p:cNvSpPr>
          <p:nvPr/>
        </p:nvSpPr>
        <p:spPr bwMode="auto">
          <a:xfrm>
            <a:off x="7878763" y="4214813"/>
            <a:ext cx="130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800">
                <a:solidFill>
                  <a:schemeClr val="bg1"/>
                </a:solidFill>
              </a:rPr>
              <a:t>on-shore</a:t>
            </a:r>
          </a:p>
        </p:txBody>
      </p:sp>
      <p:sp>
        <p:nvSpPr>
          <p:cNvPr id="99688" name="Freeform 360"/>
          <p:cNvSpPr>
            <a:spLocks/>
          </p:cNvSpPr>
          <p:nvPr/>
        </p:nvSpPr>
        <p:spPr bwMode="auto">
          <a:xfrm>
            <a:off x="2516188" y="4011613"/>
            <a:ext cx="1936750" cy="1249362"/>
          </a:xfrm>
          <a:custGeom>
            <a:avLst/>
            <a:gdLst>
              <a:gd name="T0" fmla="*/ 2147483647 w 1220"/>
              <a:gd name="T1" fmla="*/ 0 h 787"/>
              <a:gd name="T2" fmla="*/ 2147483647 w 1220"/>
              <a:gd name="T3" fmla="*/ 2147483647 h 787"/>
              <a:gd name="T4" fmla="*/ 0 w 1220"/>
              <a:gd name="T5" fmla="*/ 2147483647 h 787"/>
              <a:gd name="T6" fmla="*/ 2147483647 w 1220"/>
              <a:gd name="T7" fmla="*/ 2147483647 h 787"/>
              <a:gd name="T8" fmla="*/ 0 60000 65536"/>
              <a:gd name="T9" fmla="*/ 0 60000 65536"/>
              <a:gd name="T10" fmla="*/ 0 60000 65536"/>
              <a:gd name="T11" fmla="*/ 0 60000 65536"/>
              <a:gd name="T12" fmla="*/ 0 w 1220"/>
              <a:gd name="T13" fmla="*/ 0 h 787"/>
              <a:gd name="T14" fmla="*/ 1220 w 1220"/>
              <a:gd name="T15" fmla="*/ 787 h 7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20" h="787">
                <a:moveTo>
                  <a:pt x="1220" y="0"/>
                </a:moveTo>
                <a:lnTo>
                  <a:pt x="1220" y="357"/>
                </a:lnTo>
                <a:lnTo>
                  <a:pt x="0" y="352"/>
                </a:lnTo>
                <a:lnTo>
                  <a:pt x="4" y="787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4" name="Freeform 366"/>
          <p:cNvSpPr>
            <a:spLocks/>
          </p:cNvSpPr>
          <p:nvPr/>
        </p:nvSpPr>
        <p:spPr bwMode="auto">
          <a:xfrm>
            <a:off x="1947863" y="3403600"/>
            <a:ext cx="2517775" cy="622300"/>
          </a:xfrm>
          <a:custGeom>
            <a:avLst/>
            <a:gdLst>
              <a:gd name="T0" fmla="*/ 0 w 1586"/>
              <a:gd name="T1" fmla="*/ 0 h 392"/>
              <a:gd name="T2" fmla="*/ 2147483647 w 1586"/>
              <a:gd name="T3" fmla="*/ 2147483647 h 392"/>
              <a:gd name="T4" fmla="*/ 2147483647 w 1586"/>
              <a:gd name="T5" fmla="*/ 2147483647 h 392"/>
              <a:gd name="T6" fmla="*/ 0 60000 65536"/>
              <a:gd name="T7" fmla="*/ 0 60000 65536"/>
              <a:gd name="T8" fmla="*/ 0 60000 65536"/>
              <a:gd name="T9" fmla="*/ 0 w 1586"/>
              <a:gd name="T10" fmla="*/ 0 h 392"/>
              <a:gd name="T11" fmla="*/ 1586 w 1586"/>
              <a:gd name="T12" fmla="*/ 392 h 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6" h="392">
                <a:moveTo>
                  <a:pt x="0" y="0"/>
                </a:moveTo>
                <a:lnTo>
                  <a:pt x="415" y="392"/>
                </a:lnTo>
                <a:lnTo>
                  <a:pt x="1586" y="392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0" name="Freeform 362"/>
          <p:cNvSpPr>
            <a:spLocks/>
          </p:cNvSpPr>
          <p:nvPr/>
        </p:nvSpPr>
        <p:spPr bwMode="auto">
          <a:xfrm>
            <a:off x="2827338" y="3954463"/>
            <a:ext cx="1887537" cy="1557337"/>
          </a:xfrm>
          <a:custGeom>
            <a:avLst/>
            <a:gdLst>
              <a:gd name="T0" fmla="*/ 2147483647 w 1189"/>
              <a:gd name="T1" fmla="*/ 0 h 981"/>
              <a:gd name="T2" fmla="*/ 2147483647 w 1189"/>
              <a:gd name="T3" fmla="*/ 2147483647 h 981"/>
              <a:gd name="T4" fmla="*/ 0 w 1189"/>
              <a:gd name="T5" fmla="*/ 2147483647 h 981"/>
              <a:gd name="T6" fmla="*/ 2147483647 w 1189"/>
              <a:gd name="T7" fmla="*/ 2147483647 h 981"/>
              <a:gd name="T8" fmla="*/ 0 60000 65536"/>
              <a:gd name="T9" fmla="*/ 0 60000 65536"/>
              <a:gd name="T10" fmla="*/ 0 60000 65536"/>
              <a:gd name="T11" fmla="*/ 0 60000 65536"/>
              <a:gd name="T12" fmla="*/ 0 w 1189"/>
              <a:gd name="T13" fmla="*/ 0 h 981"/>
              <a:gd name="T14" fmla="*/ 1189 w 1189"/>
              <a:gd name="T15" fmla="*/ 981 h 9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89" h="981">
                <a:moveTo>
                  <a:pt x="1189" y="0"/>
                </a:moveTo>
                <a:lnTo>
                  <a:pt x="1189" y="457"/>
                </a:lnTo>
                <a:lnTo>
                  <a:pt x="0" y="475"/>
                </a:lnTo>
                <a:lnTo>
                  <a:pt x="2" y="981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5" name="Freeform 367"/>
          <p:cNvSpPr>
            <a:spLocks noChangeAspect="1"/>
          </p:cNvSpPr>
          <p:nvPr/>
        </p:nvSpPr>
        <p:spPr bwMode="auto">
          <a:xfrm>
            <a:off x="4140200" y="3429000"/>
            <a:ext cx="565150" cy="538163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1" name="Freeform 363"/>
          <p:cNvSpPr>
            <a:spLocks/>
          </p:cNvSpPr>
          <p:nvPr/>
        </p:nvSpPr>
        <p:spPr bwMode="auto">
          <a:xfrm>
            <a:off x="2665413" y="3925888"/>
            <a:ext cx="1917700" cy="1482725"/>
          </a:xfrm>
          <a:custGeom>
            <a:avLst/>
            <a:gdLst>
              <a:gd name="T0" fmla="*/ 2147483647 w 1208"/>
              <a:gd name="T1" fmla="*/ 0 h 934"/>
              <a:gd name="T2" fmla="*/ 2147483647 w 1208"/>
              <a:gd name="T3" fmla="*/ 2147483647 h 934"/>
              <a:gd name="T4" fmla="*/ 2147483647 w 1208"/>
              <a:gd name="T5" fmla="*/ 2147483647 h 934"/>
              <a:gd name="T6" fmla="*/ 0 w 1208"/>
              <a:gd name="T7" fmla="*/ 2147483647 h 934"/>
              <a:gd name="T8" fmla="*/ 0 60000 65536"/>
              <a:gd name="T9" fmla="*/ 0 60000 65536"/>
              <a:gd name="T10" fmla="*/ 0 60000 65536"/>
              <a:gd name="T11" fmla="*/ 0 60000 65536"/>
              <a:gd name="T12" fmla="*/ 0 w 1208"/>
              <a:gd name="T13" fmla="*/ 0 h 934"/>
              <a:gd name="T14" fmla="*/ 1208 w 1208"/>
              <a:gd name="T15" fmla="*/ 934 h 9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8" h="934">
                <a:moveTo>
                  <a:pt x="1208" y="0"/>
                </a:moveTo>
                <a:lnTo>
                  <a:pt x="1208" y="438"/>
                </a:lnTo>
                <a:lnTo>
                  <a:pt x="2" y="457"/>
                </a:lnTo>
                <a:lnTo>
                  <a:pt x="0" y="934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6" name="Freeform 368"/>
          <p:cNvSpPr>
            <a:spLocks noChangeAspect="1"/>
          </p:cNvSpPr>
          <p:nvPr/>
        </p:nvSpPr>
        <p:spPr bwMode="auto">
          <a:xfrm>
            <a:off x="2987675" y="3352800"/>
            <a:ext cx="1595438" cy="581025"/>
          </a:xfrm>
          <a:custGeom>
            <a:avLst/>
            <a:gdLst>
              <a:gd name="T0" fmla="*/ 0 w 1005"/>
              <a:gd name="T1" fmla="*/ 0 h 366"/>
              <a:gd name="T2" fmla="*/ 2147483647 w 1005"/>
              <a:gd name="T3" fmla="*/ 2147483647 h 366"/>
              <a:gd name="T4" fmla="*/ 2147483647 w 1005"/>
              <a:gd name="T5" fmla="*/ 2147483647 h 366"/>
              <a:gd name="T6" fmla="*/ 0 60000 65536"/>
              <a:gd name="T7" fmla="*/ 0 60000 65536"/>
              <a:gd name="T8" fmla="*/ 0 60000 65536"/>
              <a:gd name="T9" fmla="*/ 0 w 1005"/>
              <a:gd name="T10" fmla="*/ 0 h 366"/>
              <a:gd name="T11" fmla="*/ 1005 w 1005"/>
              <a:gd name="T12" fmla="*/ 366 h 3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5" h="366">
                <a:moveTo>
                  <a:pt x="0" y="0"/>
                </a:moveTo>
                <a:lnTo>
                  <a:pt x="364" y="361"/>
                </a:lnTo>
                <a:lnTo>
                  <a:pt x="1005" y="36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89" name="Freeform 361"/>
          <p:cNvSpPr>
            <a:spLocks/>
          </p:cNvSpPr>
          <p:nvPr/>
        </p:nvSpPr>
        <p:spPr bwMode="auto">
          <a:xfrm>
            <a:off x="2982913" y="3997325"/>
            <a:ext cx="2819400" cy="1655763"/>
          </a:xfrm>
          <a:custGeom>
            <a:avLst/>
            <a:gdLst>
              <a:gd name="T0" fmla="*/ 2147483647 w 1776"/>
              <a:gd name="T1" fmla="*/ 0 h 1043"/>
              <a:gd name="T2" fmla="*/ 2147483647 w 1776"/>
              <a:gd name="T3" fmla="*/ 0 h 1043"/>
              <a:gd name="T4" fmla="*/ 2147483647 w 1776"/>
              <a:gd name="T5" fmla="*/ 2147483647 h 1043"/>
              <a:gd name="T6" fmla="*/ 0 w 1776"/>
              <a:gd name="T7" fmla="*/ 2147483647 h 1043"/>
              <a:gd name="T8" fmla="*/ 0 w 1776"/>
              <a:gd name="T9" fmla="*/ 2147483647 h 10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6"/>
              <a:gd name="T16" fmla="*/ 0 h 1043"/>
              <a:gd name="T17" fmla="*/ 1776 w 1776"/>
              <a:gd name="T18" fmla="*/ 1043 h 10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6" h="1043">
                <a:moveTo>
                  <a:pt x="1776" y="0"/>
                </a:moveTo>
                <a:lnTo>
                  <a:pt x="1155" y="0"/>
                </a:lnTo>
                <a:lnTo>
                  <a:pt x="1155" y="485"/>
                </a:lnTo>
                <a:lnTo>
                  <a:pt x="0" y="492"/>
                </a:lnTo>
                <a:lnTo>
                  <a:pt x="0" y="1043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7" name="Freeform 369"/>
          <p:cNvSpPr>
            <a:spLocks noChangeAspect="1"/>
          </p:cNvSpPr>
          <p:nvPr/>
        </p:nvSpPr>
        <p:spPr bwMode="auto">
          <a:xfrm>
            <a:off x="5148263" y="3394075"/>
            <a:ext cx="641350" cy="611188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8" name="Freeform 370"/>
          <p:cNvSpPr>
            <a:spLocks/>
          </p:cNvSpPr>
          <p:nvPr/>
        </p:nvSpPr>
        <p:spPr bwMode="auto">
          <a:xfrm>
            <a:off x="6227763" y="3357563"/>
            <a:ext cx="727075" cy="693737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44" name="Rectangle 37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429256" y="-26987"/>
            <a:ext cx="3535357" cy="8842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dirty="0" smtClean="0"/>
              <a:t>Data Acquisition</a:t>
            </a:r>
          </a:p>
        </p:txBody>
      </p:sp>
      <p:sp>
        <p:nvSpPr>
          <p:cNvPr id="99700" name="Rectangle 372"/>
          <p:cNvSpPr>
            <a:spLocks noChangeArrowheads="1"/>
          </p:cNvSpPr>
          <p:nvPr/>
        </p:nvSpPr>
        <p:spPr bwMode="auto">
          <a:xfrm>
            <a:off x="280988" y="2600325"/>
            <a:ext cx="13700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~1 MB/s</a:t>
            </a:r>
            <a:r>
              <a:rPr lang="en-GB" sz="2000">
                <a:sym typeface="Wingdings" pitchFamily="2" charset="2"/>
              </a:rPr>
              <a:t></a:t>
            </a:r>
            <a:endParaRPr lang="it-IT" sz="2000"/>
          </a:p>
        </p:txBody>
      </p:sp>
      <p:grpSp>
        <p:nvGrpSpPr>
          <p:cNvPr id="30994" name="Group 306"/>
          <p:cNvGrpSpPr>
            <a:grpSpLocks noChangeAspect="1"/>
          </p:cNvGrpSpPr>
          <p:nvPr/>
        </p:nvGrpSpPr>
        <p:grpSpPr bwMode="auto">
          <a:xfrm rot="6900000">
            <a:off x="1831316" y="1078666"/>
            <a:ext cx="183046" cy="1005026"/>
            <a:chOff x="288" y="1536"/>
            <a:chExt cx="288" cy="2304"/>
          </a:xfrm>
        </p:grpSpPr>
        <p:grpSp>
          <p:nvGrpSpPr>
            <p:cNvPr id="30995" name="Group 307"/>
            <p:cNvGrpSpPr>
              <a:grpSpLocks noChangeAspect="1"/>
            </p:cNvGrpSpPr>
            <p:nvPr/>
          </p:nvGrpSpPr>
          <p:grpSpPr bwMode="auto">
            <a:xfrm>
              <a:off x="288" y="1536"/>
              <a:ext cx="288" cy="576"/>
              <a:chOff x="288" y="1536"/>
              <a:chExt cx="1152" cy="2304"/>
            </a:xfrm>
          </p:grpSpPr>
          <p:grpSp>
            <p:nvGrpSpPr>
              <p:cNvPr id="30996" name="Group 308"/>
              <p:cNvGrpSpPr>
                <a:grpSpLocks noChangeAspect="1"/>
              </p:cNvGrpSpPr>
              <p:nvPr/>
            </p:nvGrpSpPr>
            <p:grpSpPr bwMode="auto">
              <a:xfrm>
                <a:off x="864" y="2688"/>
                <a:ext cx="576" cy="1152"/>
                <a:chOff x="864" y="2688"/>
                <a:chExt cx="576" cy="1152"/>
              </a:xfrm>
            </p:grpSpPr>
            <p:sp>
              <p:nvSpPr>
                <p:cNvPr id="30792" name="Arc 309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93" name="Arc 310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97" name="Group 311"/>
              <p:cNvGrpSpPr>
                <a:grpSpLocks noChangeAspect="1"/>
              </p:cNvGrpSpPr>
              <p:nvPr/>
            </p:nvGrpSpPr>
            <p:grpSpPr bwMode="auto">
              <a:xfrm rot="10800000">
                <a:off x="288" y="1536"/>
                <a:ext cx="576" cy="1152"/>
                <a:chOff x="864" y="2688"/>
                <a:chExt cx="576" cy="1152"/>
              </a:xfrm>
            </p:grpSpPr>
            <p:sp>
              <p:nvSpPr>
                <p:cNvPr id="30790" name="Arc 312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91" name="Arc 313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998" name="Group 314"/>
            <p:cNvGrpSpPr>
              <a:grpSpLocks noChangeAspect="1"/>
            </p:cNvGrpSpPr>
            <p:nvPr/>
          </p:nvGrpSpPr>
          <p:grpSpPr bwMode="auto">
            <a:xfrm>
              <a:off x="288" y="2112"/>
              <a:ext cx="288" cy="576"/>
              <a:chOff x="288" y="1536"/>
              <a:chExt cx="1152" cy="2304"/>
            </a:xfrm>
          </p:grpSpPr>
          <p:grpSp>
            <p:nvGrpSpPr>
              <p:cNvPr id="30999" name="Group 315"/>
              <p:cNvGrpSpPr>
                <a:grpSpLocks noChangeAspect="1"/>
              </p:cNvGrpSpPr>
              <p:nvPr/>
            </p:nvGrpSpPr>
            <p:grpSpPr bwMode="auto">
              <a:xfrm>
                <a:off x="864" y="2688"/>
                <a:ext cx="576" cy="1152"/>
                <a:chOff x="864" y="2688"/>
                <a:chExt cx="576" cy="1152"/>
              </a:xfrm>
            </p:grpSpPr>
            <p:sp>
              <p:nvSpPr>
                <p:cNvPr id="30786" name="Arc 316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87" name="Arc 317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000" name="Group 318"/>
              <p:cNvGrpSpPr>
                <a:grpSpLocks noChangeAspect="1"/>
              </p:cNvGrpSpPr>
              <p:nvPr/>
            </p:nvGrpSpPr>
            <p:grpSpPr bwMode="auto">
              <a:xfrm rot="10800000">
                <a:off x="288" y="1536"/>
                <a:ext cx="576" cy="1152"/>
                <a:chOff x="864" y="2688"/>
                <a:chExt cx="576" cy="1152"/>
              </a:xfrm>
            </p:grpSpPr>
            <p:sp>
              <p:nvSpPr>
                <p:cNvPr id="30784" name="Arc 319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85" name="Arc 320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001" name="Group 321"/>
            <p:cNvGrpSpPr>
              <a:grpSpLocks noChangeAspect="1"/>
            </p:cNvGrpSpPr>
            <p:nvPr/>
          </p:nvGrpSpPr>
          <p:grpSpPr bwMode="auto">
            <a:xfrm>
              <a:off x="288" y="2688"/>
              <a:ext cx="288" cy="576"/>
              <a:chOff x="288" y="1536"/>
              <a:chExt cx="1152" cy="2304"/>
            </a:xfrm>
          </p:grpSpPr>
          <p:grpSp>
            <p:nvGrpSpPr>
              <p:cNvPr id="31002" name="Group 322"/>
              <p:cNvGrpSpPr>
                <a:grpSpLocks noChangeAspect="1"/>
              </p:cNvGrpSpPr>
              <p:nvPr/>
            </p:nvGrpSpPr>
            <p:grpSpPr bwMode="auto">
              <a:xfrm>
                <a:off x="864" y="2688"/>
                <a:ext cx="576" cy="1152"/>
                <a:chOff x="864" y="2688"/>
                <a:chExt cx="576" cy="1152"/>
              </a:xfrm>
            </p:grpSpPr>
            <p:sp>
              <p:nvSpPr>
                <p:cNvPr id="30780" name="Arc 323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81" name="Arc 324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003" name="Group 325"/>
              <p:cNvGrpSpPr>
                <a:grpSpLocks noChangeAspect="1"/>
              </p:cNvGrpSpPr>
              <p:nvPr/>
            </p:nvGrpSpPr>
            <p:grpSpPr bwMode="auto">
              <a:xfrm rot="10800000">
                <a:off x="288" y="1536"/>
                <a:ext cx="576" cy="1152"/>
                <a:chOff x="864" y="2688"/>
                <a:chExt cx="576" cy="1152"/>
              </a:xfrm>
            </p:grpSpPr>
            <p:sp>
              <p:nvSpPr>
                <p:cNvPr id="30778" name="Arc 326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79" name="Arc 327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004" name="Group 328"/>
            <p:cNvGrpSpPr>
              <a:grpSpLocks noChangeAspect="1"/>
            </p:cNvGrpSpPr>
            <p:nvPr/>
          </p:nvGrpSpPr>
          <p:grpSpPr bwMode="auto">
            <a:xfrm>
              <a:off x="288" y="3264"/>
              <a:ext cx="288" cy="576"/>
              <a:chOff x="288" y="1536"/>
              <a:chExt cx="1152" cy="2304"/>
            </a:xfrm>
          </p:grpSpPr>
          <p:grpSp>
            <p:nvGrpSpPr>
              <p:cNvPr id="31005" name="Group 329"/>
              <p:cNvGrpSpPr>
                <a:grpSpLocks noChangeAspect="1"/>
              </p:cNvGrpSpPr>
              <p:nvPr/>
            </p:nvGrpSpPr>
            <p:grpSpPr bwMode="auto">
              <a:xfrm>
                <a:off x="864" y="2688"/>
                <a:ext cx="576" cy="1152"/>
                <a:chOff x="864" y="2688"/>
                <a:chExt cx="576" cy="1152"/>
              </a:xfrm>
            </p:grpSpPr>
            <p:sp>
              <p:nvSpPr>
                <p:cNvPr id="30774" name="Arc 330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75" name="Arc 331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006" name="Group 332"/>
              <p:cNvGrpSpPr>
                <a:grpSpLocks noChangeAspect="1"/>
              </p:cNvGrpSpPr>
              <p:nvPr/>
            </p:nvGrpSpPr>
            <p:grpSpPr bwMode="auto">
              <a:xfrm rot="10800000">
                <a:off x="288" y="1536"/>
                <a:ext cx="576" cy="1152"/>
                <a:chOff x="864" y="2688"/>
                <a:chExt cx="576" cy="1152"/>
              </a:xfrm>
            </p:grpSpPr>
            <p:sp>
              <p:nvSpPr>
                <p:cNvPr id="30772" name="Arc 333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73" name="Arc 334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" name="Freeform 370"/>
          <p:cNvSpPr>
            <a:spLocks/>
          </p:cNvSpPr>
          <p:nvPr/>
        </p:nvSpPr>
        <p:spPr bwMode="auto">
          <a:xfrm>
            <a:off x="7451725" y="3455988"/>
            <a:ext cx="727075" cy="693737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039" name="Freeform 247"/>
          <p:cNvSpPr>
            <a:spLocks/>
          </p:cNvSpPr>
          <p:nvPr/>
        </p:nvSpPr>
        <p:spPr bwMode="auto">
          <a:xfrm>
            <a:off x="3257550" y="4149725"/>
            <a:ext cx="4914900" cy="1812925"/>
          </a:xfrm>
          <a:custGeom>
            <a:avLst/>
            <a:gdLst>
              <a:gd name="T0" fmla="*/ 3096 w 3096"/>
              <a:gd name="T1" fmla="*/ 0 h 1142"/>
              <a:gd name="T2" fmla="*/ 1104 w 3096"/>
              <a:gd name="T3" fmla="*/ 2 h 1142"/>
              <a:gd name="T4" fmla="*/ 1110 w 3096"/>
              <a:gd name="T5" fmla="*/ 506 h 1142"/>
              <a:gd name="T6" fmla="*/ 0 w 3096"/>
              <a:gd name="T7" fmla="*/ 506 h 1142"/>
              <a:gd name="T8" fmla="*/ 0 w 3096"/>
              <a:gd name="T9" fmla="*/ 1142 h 1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96"/>
              <a:gd name="T16" fmla="*/ 0 h 1142"/>
              <a:gd name="T17" fmla="*/ 3096 w 3096"/>
              <a:gd name="T18" fmla="*/ 1142 h 11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96" h="1142">
                <a:moveTo>
                  <a:pt x="3096" y="0"/>
                </a:moveTo>
                <a:lnTo>
                  <a:pt x="1104" y="2"/>
                </a:lnTo>
                <a:lnTo>
                  <a:pt x="1110" y="506"/>
                </a:lnTo>
                <a:lnTo>
                  <a:pt x="0" y="506"/>
                </a:lnTo>
                <a:lnTo>
                  <a:pt x="0" y="1142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reeform 360"/>
          <p:cNvSpPr>
            <a:spLocks/>
          </p:cNvSpPr>
          <p:nvPr/>
        </p:nvSpPr>
        <p:spPr bwMode="auto">
          <a:xfrm>
            <a:off x="3995738" y="4148138"/>
            <a:ext cx="431800" cy="1152525"/>
          </a:xfrm>
          <a:custGeom>
            <a:avLst/>
            <a:gdLst>
              <a:gd name="T0" fmla="*/ 2147483647 w 1220"/>
              <a:gd name="T1" fmla="*/ 0 h 787"/>
              <a:gd name="T2" fmla="*/ 2147483647 w 1220"/>
              <a:gd name="T3" fmla="*/ 2147483647 h 787"/>
              <a:gd name="T4" fmla="*/ 0 w 1220"/>
              <a:gd name="T5" fmla="*/ 2147483647 h 787"/>
              <a:gd name="T6" fmla="*/ 2147483647 w 1220"/>
              <a:gd name="T7" fmla="*/ 2147483647 h 787"/>
              <a:gd name="T8" fmla="*/ 0 60000 65536"/>
              <a:gd name="T9" fmla="*/ 0 60000 65536"/>
              <a:gd name="T10" fmla="*/ 0 60000 65536"/>
              <a:gd name="T11" fmla="*/ 0 60000 65536"/>
              <a:gd name="T12" fmla="*/ 0 w 1220"/>
              <a:gd name="T13" fmla="*/ 0 h 787"/>
              <a:gd name="T14" fmla="*/ 1220 w 1220"/>
              <a:gd name="T15" fmla="*/ 787 h 7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20" h="787">
                <a:moveTo>
                  <a:pt x="1220" y="0"/>
                </a:moveTo>
                <a:lnTo>
                  <a:pt x="1220" y="357"/>
                </a:lnTo>
                <a:lnTo>
                  <a:pt x="0" y="352"/>
                </a:lnTo>
                <a:lnTo>
                  <a:pt x="4" y="787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366"/>
          <p:cNvSpPr>
            <a:spLocks/>
          </p:cNvSpPr>
          <p:nvPr/>
        </p:nvSpPr>
        <p:spPr bwMode="auto">
          <a:xfrm>
            <a:off x="2168525" y="3527425"/>
            <a:ext cx="2259013" cy="622300"/>
          </a:xfrm>
          <a:custGeom>
            <a:avLst/>
            <a:gdLst>
              <a:gd name="T0" fmla="*/ 0 w 1586"/>
              <a:gd name="T1" fmla="*/ 0 h 392"/>
              <a:gd name="T2" fmla="*/ 2147483647 w 1586"/>
              <a:gd name="T3" fmla="*/ 2147483647 h 392"/>
              <a:gd name="T4" fmla="*/ 2147483647 w 1586"/>
              <a:gd name="T5" fmla="*/ 2147483647 h 392"/>
              <a:gd name="T6" fmla="*/ 0 60000 65536"/>
              <a:gd name="T7" fmla="*/ 0 60000 65536"/>
              <a:gd name="T8" fmla="*/ 0 60000 65536"/>
              <a:gd name="T9" fmla="*/ 0 w 1586"/>
              <a:gd name="T10" fmla="*/ 0 h 392"/>
              <a:gd name="T11" fmla="*/ 1586 w 1586"/>
              <a:gd name="T12" fmla="*/ 392 h 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6" h="392">
                <a:moveTo>
                  <a:pt x="0" y="0"/>
                </a:moveTo>
                <a:lnTo>
                  <a:pt x="415" y="392"/>
                </a:lnTo>
                <a:lnTo>
                  <a:pt x="1586" y="392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62"/>
          <p:cNvSpPr>
            <a:spLocks/>
          </p:cNvSpPr>
          <p:nvPr/>
        </p:nvSpPr>
        <p:spPr bwMode="auto">
          <a:xfrm>
            <a:off x="4557713" y="4076700"/>
            <a:ext cx="158750" cy="1439863"/>
          </a:xfrm>
          <a:custGeom>
            <a:avLst/>
            <a:gdLst>
              <a:gd name="T0" fmla="*/ 2147483647 w 1189"/>
              <a:gd name="T1" fmla="*/ 0 h 981"/>
              <a:gd name="T2" fmla="*/ 2147483647 w 1189"/>
              <a:gd name="T3" fmla="*/ 2147483647 h 981"/>
              <a:gd name="T4" fmla="*/ 0 w 1189"/>
              <a:gd name="T5" fmla="*/ 2147483647 h 981"/>
              <a:gd name="T6" fmla="*/ 2147483647 w 1189"/>
              <a:gd name="T7" fmla="*/ 2147483647 h 981"/>
              <a:gd name="T8" fmla="*/ 0 60000 65536"/>
              <a:gd name="T9" fmla="*/ 0 60000 65536"/>
              <a:gd name="T10" fmla="*/ 0 60000 65536"/>
              <a:gd name="T11" fmla="*/ 0 60000 65536"/>
              <a:gd name="T12" fmla="*/ 0 w 1189"/>
              <a:gd name="T13" fmla="*/ 0 h 981"/>
              <a:gd name="T14" fmla="*/ 1189 w 1189"/>
              <a:gd name="T15" fmla="*/ 981 h 9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89" h="981">
                <a:moveTo>
                  <a:pt x="1189" y="0"/>
                </a:moveTo>
                <a:lnTo>
                  <a:pt x="1189" y="457"/>
                </a:lnTo>
                <a:lnTo>
                  <a:pt x="0" y="475"/>
                </a:lnTo>
                <a:lnTo>
                  <a:pt x="2" y="981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67"/>
          <p:cNvSpPr>
            <a:spLocks noChangeAspect="1"/>
          </p:cNvSpPr>
          <p:nvPr/>
        </p:nvSpPr>
        <p:spPr bwMode="auto">
          <a:xfrm>
            <a:off x="4254500" y="3500438"/>
            <a:ext cx="461963" cy="576262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63"/>
          <p:cNvSpPr>
            <a:spLocks/>
          </p:cNvSpPr>
          <p:nvPr/>
        </p:nvSpPr>
        <p:spPr bwMode="auto">
          <a:xfrm>
            <a:off x="4284663" y="4076700"/>
            <a:ext cx="260350" cy="1368425"/>
          </a:xfrm>
          <a:custGeom>
            <a:avLst/>
            <a:gdLst>
              <a:gd name="T0" fmla="*/ 2147483647 w 1208"/>
              <a:gd name="T1" fmla="*/ 0 h 934"/>
              <a:gd name="T2" fmla="*/ 2147483647 w 1208"/>
              <a:gd name="T3" fmla="*/ 2147483647 h 934"/>
              <a:gd name="T4" fmla="*/ 2147483647 w 1208"/>
              <a:gd name="T5" fmla="*/ 2147483647 h 934"/>
              <a:gd name="T6" fmla="*/ 0 w 1208"/>
              <a:gd name="T7" fmla="*/ 2147483647 h 934"/>
              <a:gd name="T8" fmla="*/ 0 60000 65536"/>
              <a:gd name="T9" fmla="*/ 0 60000 65536"/>
              <a:gd name="T10" fmla="*/ 0 60000 65536"/>
              <a:gd name="T11" fmla="*/ 0 60000 65536"/>
              <a:gd name="T12" fmla="*/ 0 w 1208"/>
              <a:gd name="T13" fmla="*/ 0 h 934"/>
              <a:gd name="T14" fmla="*/ 1208 w 1208"/>
              <a:gd name="T15" fmla="*/ 934 h 9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8" h="934">
                <a:moveTo>
                  <a:pt x="1208" y="0"/>
                </a:moveTo>
                <a:lnTo>
                  <a:pt x="1208" y="438"/>
                </a:lnTo>
                <a:lnTo>
                  <a:pt x="2" y="457"/>
                </a:lnTo>
                <a:lnTo>
                  <a:pt x="0" y="934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368"/>
          <p:cNvSpPr>
            <a:spLocks noChangeAspect="1"/>
          </p:cNvSpPr>
          <p:nvPr/>
        </p:nvSpPr>
        <p:spPr bwMode="auto">
          <a:xfrm>
            <a:off x="3255963" y="3505200"/>
            <a:ext cx="1296987" cy="581025"/>
          </a:xfrm>
          <a:custGeom>
            <a:avLst/>
            <a:gdLst>
              <a:gd name="T0" fmla="*/ 0 w 1005"/>
              <a:gd name="T1" fmla="*/ 0 h 366"/>
              <a:gd name="T2" fmla="*/ 2147483647 w 1005"/>
              <a:gd name="T3" fmla="*/ 2147483647 h 366"/>
              <a:gd name="T4" fmla="*/ 2147483647 w 1005"/>
              <a:gd name="T5" fmla="*/ 2147483647 h 366"/>
              <a:gd name="T6" fmla="*/ 0 60000 65536"/>
              <a:gd name="T7" fmla="*/ 0 60000 65536"/>
              <a:gd name="T8" fmla="*/ 0 60000 65536"/>
              <a:gd name="T9" fmla="*/ 0 w 1005"/>
              <a:gd name="T10" fmla="*/ 0 h 366"/>
              <a:gd name="T11" fmla="*/ 1005 w 1005"/>
              <a:gd name="T12" fmla="*/ 366 h 3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5" h="366">
                <a:moveTo>
                  <a:pt x="0" y="0"/>
                </a:moveTo>
                <a:lnTo>
                  <a:pt x="364" y="361"/>
                </a:lnTo>
                <a:lnTo>
                  <a:pt x="1005" y="366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369"/>
          <p:cNvSpPr>
            <a:spLocks noChangeAspect="1"/>
          </p:cNvSpPr>
          <p:nvPr/>
        </p:nvSpPr>
        <p:spPr bwMode="auto">
          <a:xfrm>
            <a:off x="5368925" y="3538538"/>
            <a:ext cx="641350" cy="538162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370"/>
          <p:cNvSpPr>
            <a:spLocks/>
          </p:cNvSpPr>
          <p:nvPr/>
        </p:nvSpPr>
        <p:spPr bwMode="auto">
          <a:xfrm>
            <a:off x="6448425" y="3509963"/>
            <a:ext cx="571500" cy="639762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70"/>
          <p:cNvSpPr>
            <a:spLocks/>
          </p:cNvSpPr>
          <p:nvPr/>
        </p:nvSpPr>
        <p:spPr bwMode="auto">
          <a:xfrm>
            <a:off x="7672388" y="3573463"/>
            <a:ext cx="727075" cy="693737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058" name="Freeform 266"/>
          <p:cNvSpPr>
            <a:spLocks/>
          </p:cNvSpPr>
          <p:nvPr/>
        </p:nvSpPr>
        <p:spPr bwMode="auto">
          <a:xfrm>
            <a:off x="4859338" y="4076700"/>
            <a:ext cx="1152525" cy="1584325"/>
          </a:xfrm>
          <a:custGeom>
            <a:avLst/>
            <a:gdLst>
              <a:gd name="T0" fmla="*/ 726 w 726"/>
              <a:gd name="T1" fmla="*/ 0 h 998"/>
              <a:gd name="T2" fmla="*/ 0 w 726"/>
              <a:gd name="T3" fmla="*/ 0 h 998"/>
              <a:gd name="T4" fmla="*/ 0 w 726"/>
              <a:gd name="T5" fmla="*/ 998 h 998"/>
              <a:gd name="T6" fmla="*/ 0 60000 65536"/>
              <a:gd name="T7" fmla="*/ 0 60000 65536"/>
              <a:gd name="T8" fmla="*/ 0 60000 65536"/>
              <a:gd name="T9" fmla="*/ 0 w 726"/>
              <a:gd name="T10" fmla="*/ 0 h 998"/>
              <a:gd name="T11" fmla="*/ 726 w 726"/>
              <a:gd name="T12" fmla="*/ 998 h 9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6" h="998">
                <a:moveTo>
                  <a:pt x="726" y="0"/>
                </a:moveTo>
                <a:lnTo>
                  <a:pt x="0" y="0"/>
                </a:lnTo>
                <a:lnTo>
                  <a:pt x="0" y="998"/>
                </a:lnTo>
              </a:path>
            </a:pathLst>
          </a:custGeom>
          <a:noFill/>
          <a:ln w="12700">
            <a:solidFill>
              <a:srgbClr val="66FF33"/>
            </a:solidFill>
            <a:round/>
            <a:headEnd/>
            <a:tailEnd type="triangle" w="med" len="med"/>
          </a:ln>
          <a:effectLst>
            <a:prstShdw prst="shdw17" dist="17961" dir="2700000">
              <a:srgbClr val="3D991F"/>
            </a:prstShdw>
          </a:effec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060" name="Freeform 268"/>
          <p:cNvSpPr>
            <a:spLocks/>
          </p:cNvSpPr>
          <p:nvPr/>
        </p:nvSpPr>
        <p:spPr bwMode="auto">
          <a:xfrm>
            <a:off x="5000625" y="4149725"/>
            <a:ext cx="2019300" cy="1660525"/>
          </a:xfrm>
          <a:custGeom>
            <a:avLst/>
            <a:gdLst>
              <a:gd name="T0" fmla="*/ 1272 w 1272"/>
              <a:gd name="T1" fmla="*/ 0 h 1046"/>
              <a:gd name="T2" fmla="*/ 2 w 1272"/>
              <a:gd name="T3" fmla="*/ 0 h 1046"/>
              <a:gd name="T4" fmla="*/ 0 w 1272"/>
              <a:gd name="T5" fmla="*/ 344 h 1046"/>
              <a:gd name="T6" fmla="*/ 126 w 1272"/>
              <a:gd name="T7" fmla="*/ 350 h 1046"/>
              <a:gd name="T8" fmla="*/ 126 w 1272"/>
              <a:gd name="T9" fmla="*/ 1046 h 10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2"/>
              <a:gd name="T16" fmla="*/ 0 h 1046"/>
              <a:gd name="T17" fmla="*/ 1272 w 1272"/>
              <a:gd name="T18" fmla="*/ 1046 h 10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2" h="1046">
                <a:moveTo>
                  <a:pt x="1272" y="0"/>
                </a:moveTo>
                <a:lnTo>
                  <a:pt x="2" y="0"/>
                </a:lnTo>
                <a:lnTo>
                  <a:pt x="0" y="344"/>
                </a:lnTo>
                <a:lnTo>
                  <a:pt x="126" y="350"/>
                </a:lnTo>
                <a:lnTo>
                  <a:pt x="126" y="1046"/>
                </a:lnTo>
              </a:path>
            </a:pathLst>
          </a:custGeom>
          <a:noFill/>
          <a:ln w="12700">
            <a:solidFill>
              <a:srgbClr val="66FF33"/>
            </a:solidFill>
            <a:round/>
            <a:headEnd/>
            <a:tailEnd type="triangle" w="med" len="med"/>
          </a:ln>
          <a:effectLst>
            <a:prstShdw prst="shdw17" dist="17961" dir="2700000">
              <a:srgbClr val="3D991F"/>
            </a:prstShdw>
          </a:effec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062" name="Freeform 270"/>
          <p:cNvSpPr>
            <a:spLocks/>
          </p:cNvSpPr>
          <p:nvPr/>
        </p:nvSpPr>
        <p:spPr bwMode="auto">
          <a:xfrm>
            <a:off x="5067300" y="4257675"/>
            <a:ext cx="3321050" cy="1733550"/>
          </a:xfrm>
          <a:custGeom>
            <a:avLst/>
            <a:gdLst>
              <a:gd name="T0" fmla="*/ 2092 w 2092"/>
              <a:gd name="T1" fmla="*/ 0 h 1092"/>
              <a:gd name="T2" fmla="*/ 6 w 2092"/>
              <a:gd name="T3" fmla="*/ 0 h 1092"/>
              <a:gd name="T4" fmla="*/ 0 w 2092"/>
              <a:gd name="T5" fmla="*/ 186 h 1092"/>
              <a:gd name="T6" fmla="*/ 222 w 2092"/>
              <a:gd name="T7" fmla="*/ 186 h 1092"/>
              <a:gd name="T8" fmla="*/ 216 w 2092"/>
              <a:gd name="T9" fmla="*/ 1092 h 10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92"/>
              <a:gd name="T16" fmla="*/ 0 h 1092"/>
              <a:gd name="T17" fmla="*/ 2092 w 2092"/>
              <a:gd name="T18" fmla="*/ 1092 h 10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92" h="1092">
                <a:moveTo>
                  <a:pt x="2092" y="0"/>
                </a:moveTo>
                <a:lnTo>
                  <a:pt x="6" y="0"/>
                </a:lnTo>
                <a:lnTo>
                  <a:pt x="0" y="186"/>
                </a:lnTo>
                <a:lnTo>
                  <a:pt x="222" y="186"/>
                </a:lnTo>
                <a:lnTo>
                  <a:pt x="216" y="1092"/>
                </a:lnTo>
              </a:path>
            </a:pathLst>
          </a:custGeom>
          <a:noFill/>
          <a:ln w="12700">
            <a:solidFill>
              <a:srgbClr val="66FF33"/>
            </a:solidFill>
            <a:round/>
            <a:headEnd/>
            <a:tailEnd type="triangle" w="med" len="med"/>
          </a:ln>
          <a:effectLst>
            <a:prstShdw prst="shdw17" dist="17961" dir="2700000">
              <a:srgbClr val="3D991F"/>
            </a:prstShdw>
          </a:effec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1007" name="Group 265"/>
          <p:cNvGrpSpPr>
            <a:grpSpLocks/>
          </p:cNvGrpSpPr>
          <p:nvPr/>
        </p:nvGrpSpPr>
        <p:grpSpPr bwMode="auto">
          <a:xfrm>
            <a:off x="1568450" y="5629275"/>
            <a:ext cx="6978650" cy="1100138"/>
            <a:chOff x="975" y="3554"/>
            <a:chExt cx="4396" cy="693"/>
          </a:xfrm>
        </p:grpSpPr>
        <p:sp>
          <p:nvSpPr>
            <p:cNvPr id="30764" name="AutoShape 138"/>
            <p:cNvSpPr>
              <a:spLocks/>
            </p:cNvSpPr>
            <p:nvPr/>
          </p:nvSpPr>
          <p:spPr bwMode="auto">
            <a:xfrm>
              <a:off x="5150" y="3554"/>
              <a:ext cx="221" cy="693"/>
            </a:xfrm>
            <a:prstGeom prst="rightBracket">
              <a:avLst>
                <a:gd name="adj" fmla="val 26131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5" name="Line 140"/>
            <p:cNvSpPr>
              <a:spLocks noChangeShapeType="1"/>
            </p:cNvSpPr>
            <p:nvPr/>
          </p:nvSpPr>
          <p:spPr bwMode="auto">
            <a:xfrm>
              <a:off x="975" y="4218"/>
              <a:ext cx="4175" cy="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9702" name="AutoShape 374"/>
          <p:cNvSpPr>
            <a:spLocks noChangeArrowheads="1"/>
          </p:cNvSpPr>
          <p:nvPr/>
        </p:nvSpPr>
        <p:spPr bwMode="auto">
          <a:xfrm>
            <a:off x="93663" y="6181725"/>
            <a:ext cx="1403350" cy="619125"/>
          </a:xfrm>
          <a:prstGeom prst="can">
            <a:avLst>
              <a:gd name="adj" fmla="val 25000"/>
            </a:avLst>
          </a:prstGeom>
          <a:solidFill>
            <a:srgbClr val="0000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 anchorCtr="1"/>
          <a:lstStyle/>
          <a:p>
            <a:pPr algn="ctr"/>
            <a:r>
              <a:rPr lang="en-GB" sz="2000"/>
              <a:t>1-10 MB/s</a:t>
            </a:r>
          </a:p>
        </p:txBody>
      </p:sp>
      <p:sp>
        <p:nvSpPr>
          <p:cNvPr id="258" name="Freeform 247"/>
          <p:cNvSpPr>
            <a:spLocks/>
          </p:cNvSpPr>
          <p:nvPr/>
        </p:nvSpPr>
        <p:spPr bwMode="auto">
          <a:xfrm>
            <a:off x="3143240" y="4000504"/>
            <a:ext cx="4914900" cy="1812925"/>
          </a:xfrm>
          <a:custGeom>
            <a:avLst/>
            <a:gdLst>
              <a:gd name="T0" fmla="*/ 3096 w 3096"/>
              <a:gd name="T1" fmla="*/ 0 h 1142"/>
              <a:gd name="T2" fmla="*/ 1104 w 3096"/>
              <a:gd name="T3" fmla="*/ 2 h 1142"/>
              <a:gd name="T4" fmla="*/ 1110 w 3096"/>
              <a:gd name="T5" fmla="*/ 506 h 1142"/>
              <a:gd name="T6" fmla="*/ 0 w 3096"/>
              <a:gd name="T7" fmla="*/ 506 h 1142"/>
              <a:gd name="T8" fmla="*/ 0 w 3096"/>
              <a:gd name="T9" fmla="*/ 1142 h 1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96"/>
              <a:gd name="T16" fmla="*/ 0 h 1142"/>
              <a:gd name="T17" fmla="*/ 3096 w 3096"/>
              <a:gd name="T18" fmla="*/ 1142 h 11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96" h="1142">
                <a:moveTo>
                  <a:pt x="3096" y="0"/>
                </a:moveTo>
                <a:lnTo>
                  <a:pt x="1104" y="2"/>
                </a:lnTo>
                <a:lnTo>
                  <a:pt x="1110" y="506"/>
                </a:lnTo>
                <a:lnTo>
                  <a:pt x="0" y="506"/>
                </a:lnTo>
                <a:lnTo>
                  <a:pt x="0" y="1142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99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99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99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9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9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2000"/>
                                        <p:tgtEl>
                                          <p:spTgt spid="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2000"/>
                                        <p:tgtEl>
                                          <p:spTgt spid="9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2000"/>
                                        <p:tgtEl>
                                          <p:spTgt spid="9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2000"/>
                                        <p:tgtEl>
                                          <p:spTgt spid="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3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2000"/>
                                        <p:tgtEl>
                                          <p:spTgt spid="3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2000"/>
                                        <p:tgtEl>
                                          <p:spTgt spid="3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2000"/>
                                        <p:tgtEl>
                                          <p:spTgt spid="3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500"/>
                                        <p:tgtEl>
                                          <p:spTgt spid="3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9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664" grpId="0" animBg="1"/>
      <p:bldP spid="99688" grpId="0" animBg="1"/>
      <p:bldP spid="99688" grpId="1" animBg="1"/>
      <p:bldP spid="99694" grpId="0" animBg="1"/>
      <p:bldP spid="99694" grpId="1" animBg="1"/>
      <p:bldP spid="99690" grpId="0" animBg="1"/>
      <p:bldP spid="99695" grpId="0" animBg="1"/>
      <p:bldP spid="99695" grpId="1" animBg="1"/>
      <p:bldP spid="99691" grpId="0" animBg="1"/>
      <p:bldP spid="99696" grpId="0" animBg="1"/>
      <p:bldP spid="99696" grpId="1" animBg="1"/>
      <p:bldP spid="99689" grpId="0" animBg="1"/>
      <p:bldP spid="99697" grpId="0" animBg="1"/>
      <p:bldP spid="99697" grpId="1" animBg="1"/>
      <p:bldP spid="99698" grpId="0" animBg="1"/>
      <p:bldP spid="99698" grpId="1" animBg="1"/>
      <p:bldP spid="99700" grpId="0"/>
      <p:bldP spid="6" grpId="0" animBg="1"/>
      <p:bldP spid="6" grpId="1" animBg="1"/>
      <p:bldP spid="34039" grpId="0" animBg="1"/>
      <p:bldP spid="34039" grpId="1" animBg="1"/>
      <p:bldP spid="7" grpId="0" animBg="1"/>
      <p:bldP spid="8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34058" grpId="0" animBg="1"/>
      <p:bldP spid="34060" grpId="0" animBg="1"/>
      <p:bldP spid="34062" grpId="0" animBg="1"/>
      <p:bldP spid="99702" grpId="0" animBg="1"/>
      <p:bldP spid="258" grpId="0" animBg="1"/>
      <p:bldP spid="25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2"/>
          <p:cNvGrpSpPr>
            <a:grpSpLocks noChangeAspect="1"/>
          </p:cNvGrpSpPr>
          <p:nvPr/>
        </p:nvGrpSpPr>
        <p:grpSpPr bwMode="auto">
          <a:xfrm>
            <a:off x="2844800" y="1609725"/>
            <a:ext cx="273050" cy="2124075"/>
            <a:chOff x="4746" y="432"/>
            <a:chExt cx="396" cy="3174"/>
          </a:xfrm>
        </p:grpSpPr>
        <p:sp>
          <p:nvSpPr>
            <p:cNvPr id="53381" name="Line 133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3" name="Group 134"/>
            <p:cNvGrpSpPr>
              <a:grpSpLocks noChangeAspect="1"/>
            </p:cNvGrpSpPr>
            <p:nvPr/>
          </p:nvGrpSpPr>
          <p:grpSpPr bwMode="auto">
            <a:xfrm>
              <a:off x="4746" y="2275"/>
              <a:ext cx="390" cy="201"/>
              <a:chOff x="1200" y="2281"/>
              <a:chExt cx="71" cy="46"/>
            </a:xfrm>
          </p:grpSpPr>
          <p:sp>
            <p:nvSpPr>
              <p:cNvPr id="53383" name="Oval 135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84" name="Oval 136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85" name="Oval 137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" name="Group 138"/>
            <p:cNvGrpSpPr>
              <a:grpSpLocks noChangeAspect="1"/>
            </p:cNvGrpSpPr>
            <p:nvPr/>
          </p:nvGrpSpPr>
          <p:grpSpPr bwMode="auto">
            <a:xfrm>
              <a:off x="4746" y="3123"/>
              <a:ext cx="390" cy="201"/>
              <a:chOff x="1609" y="2642"/>
              <a:chExt cx="71" cy="46"/>
            </a:xfrm>
          </p:grpSpPr>
          <p:sp>
            <p:nvSpPr>
              <p:cNvPr id="53387" name="Oval 139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88" name="Oval 140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89" name="Oval 141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" name="Group 142"/>
            <p:cNvGrpSpPr>
              <a:grpSpLocks noChangeAspect="1"/>
            </p:cNvGrpSpPr>
            <p:nvPr/>
          </p:nvGrpSpPr>
          <p:grpSpPr bwMode="auto">
            <a:xfrm>
              <a:off x="4746" y="2704"/>
              <a:ext cx="390" cy="201"/>
              <a:chOff x="1200" y="2281"/>
              <a:chExt cx="71" cy="46"/>
            </a:xfrm>
          </p:grpSpPr>
          <p:sp>
            <p:nvSpPr>
              <p:cNvPr id="53391" name="Oval 143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92" name="Oval 144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93" name="Oval 145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6" name="Group 146"/>
            <p:cNvGrpSpPr>
              <a:grpSpLocks noChangeAspect="1"/>
            </p:cNvGrpSpPr>
            <p:nvPr/>
          </p:nvGrpSpPr>
          <p:grpSpPr bwMode="auto">
            <a:xfrm>
              <a:off x="4746" y="1865"/>
              <a:ext cx="390" cy="201"/>
              <a:chOff x="1200" y="2281"/>
              <a:chExt cx="71" cy="46"/>
            </a:xfrm>
          </p:grpSpPr>
          <p:sp>
            <p:nvSpPr>
              <p:cNvPr id="53395" name="Oval 147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96" name="Oval 148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97" name="Oval 149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" name="Group 150"/>
            <p:cNvGrpSpPr>
              <a:grpSpLocks noChangeAspect="1"/>
            </p:cNvGrpSpPr>
            <p:nvPr/>
          </p:nvGrpSpPr>
          <p:grpSpPr bwMode="auto">
            <a:xfrm>
              <a:off x="4752" y="1383"/>
              <a:ext cx="390" cy="201"/>
              <a:chOff x="1200" y="2281"/>
              <a:chExt cx="71" cy="46"/>
            </a:xfrm>
          </p:grpSpPr>
          <p:sp>
            <p:nvSpPr>
              <p:cNvPr id="53399" name="Oval 151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400" name="Oval 152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401" name="Oval 153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8" name="Group 154"/>
            <p:cNvGrpSpPr>
              <a:grpSpLocks noChangeAspect="1"/>
            </p:cNvGrpSpPr>
            <p:nvPr/>
          </p:nvGrpSpPr>
          <p:grpSpPr bwMode="auto">
            <a:xfrm>
              <a:off x="4752" y="951"/>
              <a:ext cx="390" cy="201"/>
              <a:chOff x="1200" y="2281"/>
              <a:chExt cx="71" cy="46"/>
            </a:xfrm>
          </p:grpSpPr>
          <p:sp>
            <p:nvSpPr>
              <p:cNvPr id="53403" name="Oval 155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404" name="Oval 156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405" name="Oval 157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9" name="Group 158"/>
            <p:cNvGrpSpPr>
              <a:grpSpLocks noChangeAspect="1"/>
            </p:cNvGrpSpPr>
            <p:nvPr/>
          </p:nvGrpSpPr>
          <p:grpSpPr bwMode="auto">
            <a:xfrm>
              <a:off x="4752" y="528"/>
              <a:ext cx="390" cy="201"/>
              <a:chOff x="1200" y="2281"/>
              <a:chExt cx="71" cy="46"/>
            </a:xfrm>
          </p:grpSpPr>
          <p:sp>
            <p:nvSpPr>
              <p:cNvPr id="53407" name="Oval 159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408" name="Oval 160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409" name="Oval 161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857224" y="0"/>
            <a:ext cx="8286776" cy="838200"/>
          </a:xfrm>
        </p:spPr>
        <p:txBody>
          <a:bodyPr/>
          <a:lstStyle/>
          <a:p>
            <a:r>
              <a:rPr lang="fr-FR" dirty="0" smtClean="0"/>
              <a:t>Online Triggers</a:t>
            </a:r>
            <a:endParaRPr lang="fr-FR" dirty="0"/>
          </a:p>
        </p:txBody>
      </p:sp>
      <p:grpSp>
        <p:nvGrpSpPr>
          <p:cNvPr id="10" name="Group 5"/>
          <p:cNvGrpSpPr>
            <a:grpSpLocks noChangeAspect="1"/>
          </p:cNvGrpSpPr>
          <p:nvPr/>
        </p:nvGrpSpPr>
        <p:grpSpPr bwMode="auto">
          <a:xfrm>
            <a:off x="2470150" y="1371600"/>
            <a:ext cx="273050" cy="2124075"/>
            <a:chOff x="4746" y="432"/>
            <a:chExt cx="396" cy="3174"/>
          </a:xfrm>
        </p:grpSpPr>
        <p:sp>
          <p:nvSpPr>
            <p:cNvPr id="53254" name="Line 6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" name="Group 7"/>
            <p:cNvGrpSpPr>
              <a:grpSpLocks noChangeAspect="1"/>
            </p:cNvGrpSpPr>
            <p:nvPr/>
          </p:nvGrpSpPr>
          <p:grpSpPr bwMode="auto">
            <a:xfrm>
              <a:off x="4746" y="2275"/>
              <a:ext cx="390" cy="201"/>
              <a:chOff x="1200" y="2281"/>
              <a:chExt cx="71" cy="46"/>
            </a:xfrm>
          </p:grpSpPr>
          <p:sp>
            <p:nvSpPr>
              <p:cNvPr id="53256" name="Oval 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57" name="Oval 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58" name="Oval 1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" name="Group 11"/>
            <p:cNvGrpSpPr>
              <a:grpSpLocks noChangeAspect="1"/>
            </p:cNvGrpSpPr>
            <p:nvPr/>
          </p:nvGrpSpPr>
          <p:grpSpPr bwMode="auto">
            <a:xfrm>
              <a:off x="4746" y="3123"/>
              <a:ext cx="390" cy="201"/>
              <a:chOff x="1609" y="2642"/>
              <a:chExt cx="71" cy="46"/>
            </a:xfrm>
          </p:grpSpPr>
          <p:sp>
            <p:nvSpPr>
              <p:cNvPr id="53260" name="Oval 12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61" name="Oval 13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62" name="Oval 14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" name="Group 15"/>
            <p:cNvGrpSpPr>
              <a:grpSpLocks noChangeAspect="1"/>
            </p:cNvGrpSpPr>
            <p:nvPr/>
          </p:nvGrpSpPr>
          <p:grpSpPr bwMode="auto">
            <a:xfrm>
              <a:off x="4746" y="2704"/>
              <a:ext cx="390" cy="201"/>
              <a:chOff x="1200" y="2281"/>
              <a:chExt cx="71" cy="46"/>
            </a:xfrm>
          </p:grpSpPr>
          <p:sp>
            <p:nvSpPr>
              <p:cNvPr id="53264" name="Oval 1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65" name="Oval 1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66" name="Oval 1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" name="Group 19"/>
            <p:cNvGrpSpPr>
              <a:grpSpLocks noChangeAspect="1"/>
            </p:cNvGrpSpPr>
            <p:nvPr/>
          </p:nvGrpSpPr>
          <p:grpSpPr bwMode="auto">
            <a:xfrm>
              <a:off x="4746" y="1865"/>
              <a:ext cx="390" cy="201"/>
              <a:chOff x="1200" y="2281"/>
              <a:chExt cx="71" cy="46"/>
            </a:xfrm>
          </p:grpSpPr>
          <p:sp>
            <p:nvSpPr>
              <p:cNvPr id="53268" name="Oval 2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69" name="Oval 2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70" name="Oval 2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5" name="Group 23"/>
            <p:cNvGrpSpPr>
              <a:grpSpLocks noChangeAspect="1"/>
            </p:cNvGrpSpPr>
            <p:nvPr/>
          </p:nvGrpSpPr>
          <p:grpSpPr bwMode="auto">
            <a:xfrm>
              <a:off x="4752" y="1383"/>
              <a:ext cx="390" cy="201"/>
              <a:chOff x="1200" y="2281"/>
              <a:chExt cx="71" cy="46"/>
            </a:xfrm>
          </p:grpSpPr>
          <p:sp>
            <p:nvSpPr>
              <p:cNvPr id="53272" name="Oval 2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73" name="Oval 2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74" name="Oval 2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6" name="Group 27"/>
            <p:cNvGrpSpPr>
              <a:grpSpLocks noChangeAspect="1"/>
            </p:cNvGrpSpPr>
            <p:nvPr/>
          </p:nvGrpSpPr>
          <p:grpSpPr bwMode="auto">
            <a:xfrm>
              <a:off x="4752" y="951"/>
              <a:ext cx="390" cy="201"/>
              <a:chOff x="1200" y="2281"/>
              <a:chExt cx="71" cy="46"/>
            </a:xfrm>
          </p:grpSpPr>
          <p:sp>
            <p:nvSpPr>
              <p:cNvPr id="53276" name="Oval 2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77" name="Oval 2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78" name="Oval 3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7" name="Group 31"/>
            <p:cNvGrpSpPr>
              <a:grpSpLocks noChangeAspect="1"/>
            </p:cNvGrpSpPr>
            <p:nvPr/>
          </p:nvGrpSpPr>
          <p:grpSpPr bwMode="auto">
            <a:xfrm>
              <a:off x="4752" y="528"/>
              <a:ext cx="390" cy="201"/>
              <a:chOff x="1200" y="2281"/>
              <a:chExt cx="71" cy="46"/>
            </a:xfrm>
          </p:grpSpPr>
          <p:sp>
            <p:nvSpPr>
              <p:cNvPr id="53280" name="Oval 3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81" name="Oval 3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82" name="Oval 3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8" name="Group 35"/>
          <p:cNvGrpSpPr>
            <a:grpSpLocks noChangeAspect="1"/>
          </p:cNvGrpSpPr>
          <p:nvPr/>
        </p:nvGrpSpPr>
        <p:grpSpPr bwMode="auto">
          <a:xfrm>
            <a:off x="2060575" y="1550988"/>
            <a:ext cx="271463" cy="2124075"/>
            <a:chOff x="4746" y="432"/>
            <a:chExt cx="396" cy="3174"/>
          </a:xfrm>
        </p:grpSpPr>
        <p:sp>
          <p:nvSpPr>
            <p:cNvPr id="53284" name="Line 36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" name="Group 37"/>
            <p:cNvGrpSpPr>
              <a:grpSpLocks noChangeAspect="1"/>
            </p:cNvGrpSpPr>
            <p:nvPr/>
          </p:nvGrpSpPr>
          <p:grpSpPr bwMode="auto">
            <a:xfrm>
              <a:off x="4746" y="2275"/>
              <a:ext cx="390" cy="201"/>
              <a:chOff x="1200" y="2281"/>
              <a:chExt cx="71" cy="46"/>
            </a:xfrm>
          </p:grpSpPr>
          <p:sp>
            <p:nvSpPr>
              <p:cNvPr id="53286" name="Oval 3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87" name="Oval 3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88" name="Oval 4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0" name="Group 41"/>
            <p:cNvGrpSpPr>
              <a:grpSpLocks noChangeAspect="1"/>
            </p:cNvGrpSpPr>
            <p:nvPr/>
          </p:nvGrpSpPr>
          <p:grpSpPr bwMode="auto">
            <a:xfrm>
              <a:off x="4746" y="3123"/>
              <a:ext cx="390" cy="201"/>
              <a:chOff x="1609" y="2642"/>
              <a:chExt cx="71" cy="46"/>
            </a:xfrm>
          </p:grpSpPr>
          <p:sp>
            <p:nvSpPr>
              <p:cNvPr id="53290" name="Oval 42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91" name="Oval 43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92" name="Oval 44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1" name="Group 45"/>
            <p:cNvGrpSpPr>
              <a:grpSpLocks noChangeAspect="1"/>
            </p:cNvGrpSpPr>
            <p:nvPr/>
          </p:nvGrpSpPr>
          <p:grpSpPr bwMode="auto">
            <a:xfrm>
              <a:off x="4746" y="2704"/>
              <a:ext cx="390" cy="201"/>
              <a:chOff x="1200" y="2281"/>
              <a:chExt cx="71" cy="46"/>
            </a:xfrm>
          </p:grpSpPr>
          <p:sp>
            <p:nvSpPr>
              <p:cNvPr id="53294" name="Oval 4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95" name="Oval 4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96" name="Oval 4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2" name="Group 49"/>
            <p:cNvGrpSpPr>
              <a:grpSpLocks noChangeAspect="1"/>
            </p:cNvGrpSpPr>
            <p:nvPr/>
          </p:nvGrpSpPr>
          <p:grpSpPr bwMode="auto">
            <a:xfrm>
              <a:off x="4746" y="1865"/>
              <a:ext cx="390" cy="201"/>
              <a:chOff x="1200" y="2281"/>
              <a:chExt cx="71" cy="46"/>
            </a:xfrm>
          </p:grpSpPr>
          <p:sp>
            <p:nvSpPr>
              <p:cNvPr id="53298" name="Oval 5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99" name="Oval 5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00" name="Oval 5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3" name="Group 53"/>
            <p:cNvGrpSpPr>
              <a:grpSpLocks noChangeAspect="1"/>
            </p:cNvGrpSpPr>
            <p:nvPr/>
          </p:nvGrpSpPr>
          <p:grpSpPr bwMode="auto">
            <a:xfrm>
              <a:off x="4752" y="1383"/>
              <a:ext cx="390" cy="201"/>
              <a:chOff x="1200" y="2281"/>
              <a:chExt cx="71" cy="46"/>
            </a:xfrm>
          </p:grpSpPr>
          <p:sp>
            <p:nvSpPr>
              <p:cNvPr id="53302" name="Oval 5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03" name="Oval 5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04" name="Oval 5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" name="Group 57"/>
            <p:cNvGrpSpPr>
              <a:grpSpLocks noChangeAspect="1"/>
            </p:cNvGrpSpPr>
            <p:nvPr/>
          </p:nvGrpSpPr>
          <p:grpSpPr bwMode="auto">
            <a:xfrm>
              <a:off x="4752" y="951"/>
              <a:ext cx="390" cy="201"/>
              <a:chOff x="1200" y="2281"/>
              <a:chExt cx="71" cy="46"/>
            </a:xfrm>
          </p:grpSpPr>
          <p:sp>
            <p:nvSpPr>
              <p:cNvPr id="53306" name="Oval 5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07" name="Oval 5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08" name="Oval 6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5" name="Group 61"/>
            <p:cNvGrpSpPr>
              <a:grpSpLocks noChangeAspect="1"/>
            </p:cNvGrpSpPr>
            <p:nvPr/>
          </p:nvGrpSpPr>
          <p:grpSpPr bwMode="auto">
            <a:xfrm>
              <a:off x="4752" y="528"/>
              <a:ext cx="390" cy="201"/>
              <a:chOff x="1200" y="2281"/>
              <a:chExt cx="71" cy="46"/>
            </a:xfrm>
          </p:grpSpPr>
          <p:sp>
            <p:nvSpPr>
              <p:cNvPr id="53310" name="Oval 6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11" name="Oval 6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12" name="Oval 6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6" name="Group 65"/>
          <p:cNvGrpSpPr>
            <a:grpSpLocks noChangeAspect="1"/>
          </p:cNvGrpSpPr>
          <p:nvPr/>
        </p:nvGrpSpPr>
        <p:grpSpPr bwMode="auto">
          <a:xfrm>
            <a:off x="1597025" y="1381125"/>
            <a:ext cx="273050" cy="2124075"/>
            <a:chOff x="4746" y="432"/>
            <a:chExt cx="396" cy="3174"/>
          </a:xfrm>
        </p:grpSpPr>
        <p:sp>
          <p:nvSpPr>
            <p:cNvPr id="53314" name="Line 66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67"/>
            <p:cNvGrpSpPr>
              <a:grpSpLocks noChangeAspect="1"/>
            </p:cNvGrpSpPr>
            <p:nvPr/>
          </p:nvGrpSpPr>
          <p:grpSpPr bwMode="auto">
            <a:xfrm>
              <a:off x="4746" y="2275"/>
              <a:ext cx="390" cy="201"/>
              <a:chOff x="1200" y="2281"/>
              <a:chExt cx="71" cy="46"/>
            </a:xfrm>
          </p:grpSpPr>
          <p:sp>
            <p:nvSpPr>
              <p:cNvPr id="53316" name="Oval 6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17" name="Oval 6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18" name="Oval 7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8" name="Group 71"/>
            <p:cNvGrpSpPr>
              <a:grpSpLocks noChangeAspect="1"/>
            </p:cNvGrpSpPr>
            <p:nvPr/>
          </p:nvGrpSpPr>
          <p:grpSpPr bwMode="auto">
            <a:xfrm>
              <a:off x="4746" y="3123"/>
              <a:ext cx="390" cy="201"/>
              <a:chOff x="1609" y="2642"/>
              <a:chExt cx="71" cy="46"/>
            </a:xfrm>
          </p:grpSpPr>
          <p:sp>
            <p:nvSpPr>
              <p:cNvPr id="53320" name="Oval 72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21" name="Oval 73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22" name="Oval 74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9" name="Group 75"/>
            <p:cNvGrpSpPr>
              <a:grpSpLocks noChangeAspect="1"/>
            </p:cNvGrpSpPr>
            <p:nvPr/>
          </p:nvGrpSpPr>
          <p:grpSpPr bwMode="auto">
            <a:xfrm>
              <a:off x="4746" y="2704"/>
              <a:ext cx="390" cy="201"/>
              <a:chOff x="1200" y="2281"/>
              <a:chExt cx="71" cy="46"/>
            </a:xfrm>
          </p:grpSpPr>
          <p:sp>
            <p:nvSpPr>
              <p:cNvPr id="53324" name="Oval 7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25" name="Oval 7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26" name="Oval 7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0" name="Group 79"/>
            <p:cNvGrpSpPr>
              <a:grpSpLocks noChangeAspect="1"/>
            </p:cNvGrpSpPr>
            <p:nvPr/>
          </p:nvGrpSpPr>
          <p:grpSpPr bwMode="auto">
            <a:xfrm>
              <a:off x="4746" y="1865"/>
              <a:ext cx="390" cy="201"/>
              <a:chOff x="1200" y="2281"/>
              <a:chExt cx="71" cy="46"/>
            </a:xfrm>
          </p:grpSpPr>
          <p:sp>
            <p:nvSpPr>
              <p:cNvPr id="53328" name="Oval 8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29" name="Oval 8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30" name="Oval 8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1" name="Group 83"/>
            <p:cNvGrpSpPr>
              <a:grpSpLocks noChangeAspect="1"/>
            </p:cNvGrpSpPr>
            <p:nvPr/>
          </p:nvGrpSpPr>
          <p:grpSpPr bwMode="auto">
            <a:xfrm>
              <a:off x="4752" y="1383"/>
              <a:ext cx="390" cy="201"/>
              <a:chOff x="1200" y="2281"/>
              <a:chExt cx="71" cy="46"/>
            </a:xfrm>
          </p:grpSpPr>
          <p:sp>
            <p:nvSpPr>
              <p:cNvPr id="53332" name="Oval 8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33" name="Oval 8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34" name="Oval 8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56" name="Group 87"/>
            <p:cNvGrpSpPr>
              <a:grpSpLocks noChangeAspect="1"/>
            </p:cNvGrpSpPr>
            <p:nvPr/>
          </p:nvGrpSpPr>
          <p:grpSpPr bwMode="auto">
            <a:xfrm>
              <a:off x="4752" y="951"/>
              <a:ext cx="390" cy="201"/>
              <a:chOff x="1200" y="2281"/>
              <a:chExt cx="71" cy="46"/>
            </a:xfrm>
          </p:grpSpPr>
          <p:sp>
            <p:nvSpPr>
              <p:cNvPr id="53336" name="Oval 8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37" name="Oval 8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38" name="Oval 9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57" name="Group 91"/>
            <p:cNvGrpSpPr>
              <a:grpSpLocks noChangeAspect="1"/>
            </p:cNvGrpSpPr>
            <p:nvPr/>
          </p:nvGrpSpPr>
          <p:grpSpPr bwMode="auto">
            <a:xfrm>
              <a:off x="4752" y="528"/>
              <a:ext cx="390" cy="201"/>
              <a:chOff x="1200" y="2281"/>
              <a:chExt cx="71" cy="46"/>
            </a:xfrm>
          </p:grpSpPr>
          <p:sp>
            <p:nvSpPr>
              <p:cNvPr id="53340" name="Oval 9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41" name="Oval 9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42" name="Oval 9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59" name="Group 95"/>
          <p:cNvGrpSpPr>
            <a:grpSpLocks noChangeAspect="1"/>
          </p:cNvGrpSpPr>
          <p:nvPr/>
        </p:nvGrpSpPr>
        <p:grpSpPr bwMode="auto">
          <a:xfrm>
            <a:off x="1133475" y="1550988"/>
            <a:ext cx="273050" cy="2124075"/>
            <a:chOff x="4746" y="432"/>
            <a:chExt cx="396" cy="3174"/>
          </a:xfrm>
        </p:grpSpPr>
        <p:sp>
          <p:nvSpPr>
            <p:cNvPr id="53344" name="Line 96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260" name="Group 97"/>
            <p:cNvGrpSpPr>
              <a:grpSpLocks noChangeAspect="1"/>
            </p:cNvGrpSpPr>
            <p:nvPr/>
          </p:nvGrpSpPr>
          <p:grpSpPr bwMode="auto">
            <a:xfrm>
              <a:off x="4746" y="2275"/>
              <a:ext cx="390" cy="201"/>
              <a:chOff x="1200" y="2281"/>
              <a:chExt cx="71" cy="46"/>
            </a:xfrm>
          </p:grpSpPr>
          <p:sp>
            <p:nvSpPr>
              <p:cNvPr id="53346" name="Oval 9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47" name="Oval 9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48" name="Oval 10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61" name="Group 101"/>
            <p:cNvGrpSpPr>
              <a:grpSpLocks noChangeAspect="1"/>
            </p:cNvGrpSpPr>
            <p:nvPr/>
          </p:nvGrpSpPr>
          <p:grpSpPr bwMode="auto">
            <a:xfrm>
              <a:off x="4746" y="3123"/>
              <a:ext cx="390" cy="201"/>
              <a:chOff x="1609" y="2642"/>
              <a:chExt cx="71" cy="46"/>
            </a:xfrm>
          </p:grpSpPr>
          <p:sp>
            <p:nvSpPr>
              <p:cNvPr id="53350" name="Oval 102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51" name="Oval 103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52" name="Oval 104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62" name="Group 105"/>
            <p:cNvGrpSpPr>
              <a:grpSpLocks noChangeAspect="1"/>
            </p:cNvGrpSpPr>
            <p:nvPr/>
          </p:nvGrpSpPr>
          <p:grpSpPr bwMode="auto">
            <a:xfrm>
              <a:off x="4746" y="2704"/>
              <a:ext cx="390" cy="201"/>
              <a:chOff x="1200" y="2281"/>
              <a:chExt cx="71" cy="46"/>
            </a:xfrm>
          </p:grpSpPr>
          <p:sp>
            <p:nvSpPr>
              <p:cNvPr id="53354" name="Oval 10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55" name="Oval 10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56" name="Oval 10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63" name="Group 109"/>
            <p:cNvGrpSpPr>
              <a:grpSpLocks noChangeAspect="1"/>
            </p:cNvGrpSpPr>
            <p:nvPr/>
          </p:nvGrpSpPr>
          <p:grpSpPr bwMode="auto">
            <a:xfrm>
              <a:off x="4746" y="1865"/>
              <a:ext cx="390" cy="201"/>
              <a:chOff x="1200" y="2281"/>
              <a:chExt cx="71" cy="46"/>
            </a:xfrm>
          </p:grpSpPr>
          <p:sp>
            <p:nvSpPr>
              <p:cNvPr id="53358" name="Oval 11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59" name="Oval 11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60" name="Oval 11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64" name="Group 113"/>
            <p:cNvGrpSpPr>
              <a:grpSpLocks noChangeAspect="1"/>
            </p:cNvGrpSpPr>
            <p:nvPr/>
          </p:nvGrpSpPr>
          <p:grpSpPr bwMode="auto">
            <a:xfrm>
              <a:off x="4752" y="1383"/>
              <a:ext cx="390" cy="201"/>
              <a:chOff x="1200" y="2281"/>
              <a:chExt cx="71" cy="46"/>
            </a:xfrm>
          </p:grpSpPr>
          <p:sp>
            <p:nvSpPr>
              <p:cNvPr id="53362" name="Oval 11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63" name="Oval 11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64" name="Oval 11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65" name="Group 117"/>
            <p:cNvGrpSpPr>
              <a:grpSpLocks noChangeAspect="1"/>
            </p:cNvGrpSpPr>
            <p:nvPr/>
          </p:nvGrpSpPr>
          <p:grpSpPr bwMode="auto">
            <a:xfrm>
              <a:off x="4752" y="951"/>
              <a:ext cx="390" cy="201"/>
              <a:chOff x="1200" y="2281"/>
              <a:chExt cx="71" cy="46"/>
            </a:xfrm>
          </p:grpSpPr>
          <p:sp>
            <p:nvSpPr>
              <p:cNvPr id="53366" name="Oval 11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67" name="Oval 11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68" name="Oval 12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66" name="Group 121"/>
            <p:cNvGrpSpPr>
              <a:grpSpLocks noChangeAspect="1"/>
            </p:cNvGrpSpPr>
            <p:nvPr/>
          </p:nvGrpSpPr>
          <p:grpSpPr bwMode="auto">
            <a:xfrm>
              <a:off x="4752" y="528"/>
              <a:ext cx="390" cy="201"/>
              <a:chOff x="1200" y="2281"/>
              <a:chExt cx="71" cy="46"/>
            </a:xfrm>
          </p:grpSpPr>
          <p:sp>
            <p:nvSpPr>
              <p:cNvPr id="53370" name="Oval 12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71" name="Oval 12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72" name="Oval 12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53373" name="Oval 125"/>
          <p:cNvSpPr>
            <a:spLocks noChangeArrowheads="1"/>
          </p:cNvSpPr>
          <p:nvPr/>
        </p:nvSpPr>
        <p:spPr bwMode="auto">
          <a:xfrm>
            <a:off x="1531938" y="1676400"/>
            <a:ext cx="417512" cy="279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3377" name="Oval 129"/>
          <p:cNvSpPr>
            <a:spLocks noChangeArrowheads="1"/>
          </p:cNvSpPr>
          <p:nvPr/>
        </p:nvSpPr>
        <p:spPr bwMode="auto">
          <a:xfrm>
            <a:off x="1069975" y="2708275"/>
            <a:ext cx="415925" cy="2968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3378" name="Oval 130"/>
          <p:cNvSpPr>
            <a:spLocks noChangeArrowheads="1"/>
          </p:cNvSpPr>
          <p:nvPr/>
        </p:nvSpPr>
        <p:spPr bwMode="auto">
          <a:xfrm>
            <a:off x="1995488" y="3024188"/>
            <a:ext cx="415925" cy="2571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3379" name="Oval 131"/>
          <p:cNvSpPr>
            <a:spLocks noChangeArrowheads="1"/>
          </p:cNvSpPr>
          <p:nvPr/>
        </p:nvSpPr>
        <p:spPr bwMode="auto">
          <a:xfrm>
            <a:off x="2411413" y="1665288"/>
            <a:ext cx="417512" cy="2635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3411" name="Oval 163"/>
          <p:cNvSpPr>
            <a:spLocks noChangeArrowheads="1"/>
          </p:cNvSpPr>
          <p:nvPr/>
        </p:nvSpPr>
        <p:spPr bwMode="auto">
          <a:xfrm>
            <a:off x="2782888" y="2505075"/>
            <a:ext cx="417512" cy="2762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67" name="Group 164"/>
          <p:cNvGrpSpPr>
            <a:grpSpLocks/>
          </p:cNvGrpSpPr>
          <p:nvPr/>
        </p:nvGrpSpPr>
        <p:grpSpPr bwMode="auto">
          <a:xfrm>
            <a:off x="838200" y="2057400"/>
            <a:ext cx="2362200" cy="1123950"/>
            <a:chOff x="528" y="1284"/>
            <a:chExt cx="1440" cy="672"/>
          </a:xfrm>
        </p:grpSpPr>
        <p:sp>
          <p:nvSpPr>
            <p:cNvPr id="53375" name="Oval 127"/>
            <p:cNvSpPr>
              <a:spLocks noChangeArrowheads="1"/>
            </p:cNvSpPr>
            <p:nvPr/>
          </p:nvSpPr>
          <p:spPr bwMode="auto">
            <a:xfrm>
              <a:off x="528" y="1680"/>
              <a:ext cx="253" cy="241"/>
            </a:xfrm>
            <a:prstGeom prst="ellipse">
              <a:avLst/>
            </a:prstGeom>
            <a:solidFill>
              <a:srgbClr val="00FF99">
                <a:alpha val="39999"/>
              </a:srgbClr>
            </a:solidFill>
            <a:ln w="25400">
              <a:solidFill>
                <a:srgbClr val="00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376" name="Freeform 128"/>
            <p:cNvSpPr>
              <a:spLocks/>
            </p:cNvSpPr>
            <p:nvPr/>
          </p:nvSpPr>
          <p:spPr bwMode="auto">
            <a:xfrm rot="181797">
              <a:off x="624" y="1284"/>
              <a:ext cx="1344" cy="672"/>
            </a:xfrm>
            <a:custGeom>
              <a:avLst/>
              <a:gdLst/>
              <a:ahLst/>
              <a:cxnLst>
                <a:cxn ang="0">
                  <a:pos x="0" y="2020"/>
                </a:cxn>
                <a:cxn ang="0">
                  <a:pos x="3063" y="64"/>
                </a:cxn>
                <a:cxn ang="0">
                  <a:pos x="3301" y="64"/>
                </a:cxn>
                <a:cxn ang="0">
                  <a:pos x="3511" y="450"/>
                </a:cxn>
                <a:cxn ang="0">
                  <a:pos x="3447" y="935"/>
                </a:cxn>
                <a:cxn ang="0">
                  <a:pos x="3273" y="1134"/>
                </a:cxn>
                <a:cxn ang="0">
                  <a:pos x="156" y="3131"/>
                </a:cxn>
              </a:cxnLst>
              <a:rect l="0" t="0" r="r" b="b"/>
              <a:pathLst>
                <a:path w="3548" h="3131">
                  <a:moveTo>
                    <a:pt x="0" y="2020"/>
                  </a:moveTo>
                  <a:cubicBezTo>
                    <a:pt x="0" y="2020"/>
                    <a:pt x="3017" y="101"/>
                    <a:pt x="3063" y="64"/>
                  </a:cubicBezTo>
                  <a:cubicBezTo>
                    <a:pt x="3109" y="27"/>
                    <a:pt x="3226" y="0"/>
                    <a:pt x="3301" y="64"/>
                  </a:cubicBezTo>
                  <a:cubicBezTo>
                    <a:pt x="3376" y="128"/>
                    <a:pt x="3474" y="217"/>
                    <a:pt x="3511" y="450"/>
                  </a:cubicBezTo>
                  <a:cubicBezTo>
                    <a:pt x="3548" y="684"/>
                    <a:pt x="3487" y="821"/>
                    <a:pt x="3447" y="935"/>
                  </a:cubicBezTo>
                  <a:cubicBezTo>
                    <a:pt x="3407" y="1049"/>
                    <a:pt x="3282" y="1119"/>
                    <a:pt x="3273" y="1134"/>
                  </a:cubicBezTo>
                  <a:cubicBezTo>
                    <a:pt x="3264" y="1149"/>
                    <a:pt x="160" y="3131"/>
                    <a:pt x="156" y="3131"/>
                  </a:cubicBezTo>
                </a:path>
              </a:pathLst>
            </a:custGeom>
            <a:solidFill>
              <a:srgbClr val="00FF99">
                <a:alpha val="39999"/>
              </a:srgbClr>
            </a:solidFill>
            <a:ln w="25400">
              <a:solidFill>
                <a:srgbClr val="00FF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3413" name="Text Box 165"/>
          <p:cNvSpPr txBox="1">
            <a:spLocks noChangeArrowheads="1"/>
          </p:cNvSpPr>
          <p:nvPr/>
        </p:nvSpPr>
        <p:spPr bwMode="auto">
          <a:xfrm>
            <a:off x="71406" y="900098"/>
            <a:ext cx="31085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3N- </a:t>
            </a:r>
            <a:r>
              <a:rPr lang="fr-FR" sz="2400" b="1" dirty="0" err="1" smtClean="0">
                <a:solidFill>
                  <a:srgbClr val="FFFF00"/>
                </a:solidFill>
              </a:rPr>
              <a:t>directional</a:t>
            </a:r>
            <a:r>
              <a:rPr lang="fr-FR" sz="2400" b="1" dirty="0" smtClean="0">
                <a:solidFill>
                  <a:srgbClr val="FFFF00"/>
                </a:solidFill>
              </a:rPr>
              <a:t> scan</a:t>
            </a:r>
            <a:endParaRPr lang="fr-FR" sz="2400" b="1" dirty="0">
              <a:solidFill>
                <a:srgbClr val="FFFF00"/>
              </a:solidFill>
            </a:endParaRPr>
          </a:p>
        </p:txBody>
      </p:sp>
      <p:grpSp>
        <p:nvGrpSpPr>
          <p:cNvPr id="268" name="Group 364"/>
          <p:cNvGrpSpPr>
            <a:grpSpLocks/>
          </p:cNvGrpSpPr>
          <p:nvPr/>
        </p:nvGrpSpPr>
        <p:grpSpPr bwMode="auto">
          <a:xfrm>
            <a:off x="4071934" y="1371600"/>
            <a:ext cx="417513" cy="333375"/>
            <a:chOff x="2569" y="1584"/>
            <a:chExt cx="263" cy="210"/>
          </a:xfrm>
        </p:grpSpPr>
        <p:sp>
          <p:nvSpPr>
            <p:cNvPr id="53582" name="Line 334"/>
            <p:cNvSpPr>
              <a:spLocks noChangeAspect="1" noChangeShapeType="1"/>
            </p:cNvSpPr>
            <p:nvPr/>
          </p:nvSpPr>
          <p:spPr bwMode="auto">
            <a:xfrm>
              <a:off x="2698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269" name="Group 347"/>
            <p:cNvGrpSpPr>
              <a:grpSpLocks noChangeAspect="1"/>
            </p:cNvGrpSpPr>
            <p:nvPr/>
          </p:nvGrpSpPr>
          <p:grpSpPr bwMode="auto">
            <a:xfrm>
              <a:off x="2608" y="1660"/>
              <a:ext cx="169" cy="85"/>
              <a:chOff x="1200" y="2281"/>
              <a:chExt cx="71" cy="46"/>
            </a:xfrm>
          </p:grpSpPr>
          <p:sp>
            <p:nvSpPr>
              <p:cNvPr id="53596" name="Oval 34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597" name="Oval 34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598" name="Oval 35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53611" name="Oval 363"/>
            <p:cNvSpPr>
              <a:spLocks noChangeArrowheads="1"/>
            </p:cNvSpPr>
            <p:nvPr/>
          </p:nvSpPr>
          <p:spPr bwMode="auto">
            <a:xfrm>
              <a:off x="2569" y="1620"/>
              <a:ext cx="263" cy="17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3613" name="Text Box 365"/>
          <p:cNvSpPr txBox="1">
            <a:spLocks noChangeArrowheads="1"/>
          </p:cNvSpPr>
          <p:nvPr/>
        </p:nvSpPr>
        <p:spPr bwMode="auto">
          <a:xfrm>
            <a:off x="4565647" y="1376363"/>
            <a:ext cx="4384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/>
              <a:t>= 1 </a:t>
            </a:r>
            <a:r>
              <a:rPr lang="fr-FR" dirty="0" smtClean="0"/>
              <a:t>local </a:t>
            </a:r>
            <a:r>
              <a:rPr lang="fr-FR" dirty="0" err="1" smtClean="0"/>
              <a:t>coincidence</a:t>
            </a:r>
            <a:r>
              <a:rPr lang="fr-FR" dirty="0" smtClean="0"/>
              <a:t> (20ns) of </a:t>
            </a:r>
            <a:r>
              <a:rPr lang="fr-FR" dirty="0"/>
              <a:t>2 </a:t>
            </a:r>
            <a:r>
              <a:rPr lang="fr-FR" dirty="0" smtClean="0"/>
              <a:t>out of 3</a:t>
            </a:r>
            <a:endParaRPr lang="fr-FR" dirty="0"/>
          </a:p>
        </p:txBody>
      </p:sp>
      <p:grpSp>
        <p:nvGrpSpPr>
          <p:cNvPr id="270" name="Group 438"/>
          <p:cNvGrpSpPr>
            <a:grpSpLocks/>
          </p:cNvGrpSpPr>
          <p:nvPr/>
        </p:nvGrpSpPr>
        <p:grpSpPr bwMode="auto">
          <a:xfrm>
            <a:off x="3886200" y="2514600"/>
            <a:ext cx="5257800" cy="674688"/>
            <a:chOff x="2448" y="1296"/>
            <a:chExt cx="3312" cy="425"/>
          </a:xfrm>
        </p:grpSpPr>
        <p:sp>
          <p:nvSpPr>
            <p:cNvPr id="53614" name="Text Box 366"/>
            <p:cNvSpPr txBox="1">
              <a:spLocks noChangeArrowheads="1"/>
            </p:cNvSpPr>
            <p:nvPr/>
          </p:nvSpPr>
          <p:spPr bwMode="auto">
            <a:xfrm>
              <a:off x="2448" y="1317"/>
              <a:ext cx="331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dirty="0">
                  <a:solidFill>
                    <a:srgbClr val="00FF99"/>
                  </a:solidFill>
                </a:rPr>
                <a:t>Trigger 3N</a:t>
              </a:r>
              <a:r>
                <a:rPr lang="fr-FR" dirty="0"/>
                <a:t> = 5           </a:t>
              </a:r>
              <a:r>
                <a:rPr lang="fr-FR" dirty="0" err="1" smtClean="0"/>
                <a:t>within</a:t>
              </a:r>
              <a:r>
                <a:rPr lang="fr-FR" dirty="0" smtClean="0"/>
                <a:t> 2.2</a:t>
              </a:r>
              <a:r>
                <a:rPr lang="fr-FR" dirty="0">
                  <a:sym typeface="Symbol" pitchFamily="18" charset="2"/>
                </a:rPr>
                <a:t>s, </a:t>
              </a:r>
            </a:p>
            <a:p>
              <a:r>
                <a:rPr lang="fr-FR" dirty="0">
                  <a:sym typeface="Symbol" pitchFamily="18" charset="2"/>
                </a:rPr>
                <a:t>	       </a:t>
              </a:r>
              <a:r>
                <a:rPr lang="fr-FR" dirty="0" smtClean="0">
                  <a:sym typeface="Symbol" pitchFamily="18" charset="2"/>
                </a:rPr>
                <a:t>and </a:t>
              </a:r>
              <a:r>
                <a:rPr lang="fr-FR" dirty="0" err="1" smtClean="0">
                  <a:sym typeface="Symbol" pitchFamily="18" charset="2"/>
                </a:rPr>
                <a:t>causally</a:t>
              </a:r>
              <a:r>
                <a:rPr lang="fr-FR" dirty="0" smtClean="0">
                  <a:sym typeface="Symbol" pitchFamily="18" charset="2"/>
                </a:rPr>
                <a:t> </a:t>
              </a:r>
              <a:r>
                <a:rPr lang="fr-FR" dirty="0" err="1" smtClean="0">
                  <a:sym typeface="Symbol" pitchFamily="18" charset="2"/>
                </a:rPr>
                <a:t>related</a:t>
              </a:r>
              <a:endParaRPr lang="fr-FR" dirty="0">
                <a:sym typeface="Symbol" pitchFamily="18" charset="2"/>
              </a:endParaRPr>
            </a:p>
          </p:txBody>
        </p:sp>
        <p:grpSp>
          <p:nvGrpSpPr>
            <p:cNvPr id="271" name="Group 367"/>
            <p:cNvGrpSpPr>
              <a:grpSpLocks/>
            </p:cNvGrpSpPr>
            <p:nvPr/>
          </p:nvGrpSpPr>
          <p:grpSpPr bwMode="auto">
            <a:xfrm>
              <a:off x="3504" y="1296"/>
              <a:ext cx="276" cy="210"/>
              <a:chOff x="2569" y="1584"/>
              <a:chExt cx="263" cy="210"/>
            </a:xfrm>
          </p:grpSpPr>
          <p:sp>
            <p:nvSpPr>
              <p:cNvPr id="53616" name="Line 368"/>
              <p:cNvSpPr>
                <a:spLocks noChangeAspect="1" noChangeShapeType="1"/>
              </p:cNvSpPr>
              <p:nvPr/>
            </p:nvSpPr>
            <p:spPr bwMode="auto">
              <a:xfrm>
                <a:off x="2698" y="158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72" name="Group 369"/>
              <p:cNvGrpSpPr>
                <a:grpSpLocks noChangeAspect="1"/>
              </p:cNvGrpSpPr>
              <p:nvPr/>
            </p:nvGrpSpPr>
            <p:grpSpPr bwMode="auto">
              <a:xfrm>
                <a:off x="2608" y="1660"/>
                <a:ext cx="169" cy="85"/>
                <a:chOff x="1200" y="2281"/>
                <a:chExt cx="71" cy="46"/>
              </a:xfrm>
            </p:grpSpPr>
            <p:sp>
              <p:nvSpPr>
                <p:cNvPr id="53618" name="Oval 370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19" name="Oval 371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20" name="Oval 37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53621" name="Oval 373"/>
              <p:cNvSpPr>
                <a:spLocks noChangeArrowheads="1"/>
              </p:cNvSpPr>
              <p:nvPr/>
            </p:nvSpPr>
            <p:spPr bwMode="auto">
              <a:xfrm>
                <a:off x="2569" y="1620"/>
                <a:ext cx="263" cy="174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53414" name="Text Box 166"/>
          <p:cNvSpPr txBox="1">
            <a:spLocks noChangeArrowheads="1"/>
          </p:cNvSpPr>
          <p:nvPr/>
        </p:nvSpPr>
        <p:spPr bwMode="auto">
          <a:xfrm>
            <a:off x="142875" y="4286256"/>
            <a:ext cx="715962" cy="44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2T3</a:t>
            </a:r>
            <a:endParaRPr lang="fr-FR" sz="2400" b="1" dirty="0">
              <a:solidFill>
                <a:srgbClr val="FFFF00"/>
              </a:solidFill>
            </a:endParaRPr>
          </a:p>
        </p:txBody>
      </p:sp>
      <p:grpSp>
        <p:nvGrpSpPr>
          <p:cNvPr id="273" name="Group 435"/>
          <p:cNvGrpSpPr>
            <a:grpSpLocks/>
          </p:cNvGrpSpPr>
          <p:nvPr/>
        </p:nvGrpSpPr>
        <p:grpSpPr bwMode="auto">
          <a:xfrm>
            <a:off x="6924651" y="3963745"/>
            <a:ext cx="533400" cy="2037023"/>
            <a:chOff x="4848" y="2838"/>
            <a:chExt cx="336" cy="1338"/>
          </a:xfrm>
        </p:grpSpPr>
        <p:grpSp>
          <p:nvGrpSpPr>
            <p:cNvPr id="274" name="Group 228"/>
            <p:cNvGrpSpPr>
              <a:grpSpLocks noChangeAspect="1"/>
            </p:cNvGrpSpPr>
            <p:nvPr/>
          </p:nvGrpSpPr>
          <p:grpSpPr bwMode="auto">
            <a:xfrm>
              <a:off x="4938" y="2838"/>
              <a:ext cx="171" cy="1338"/>
              <a:chOff x="4746" y="432"/>
              <a:chExt cx="396" cy="3174"/>
            </a:xfrm>
          </p:grpSpPr>
          <p:sp>
            <p:nvSpPr>
              <p:cNvPr id="53477" name="Line 229"/>
              <p:cNvSpPr>
                <a:spLocks noChangeAspect="1" noChangeShapeType="1"/>
              </p:cNvSpPr>
              <p:nvPr/>
            </p:nvSpPr>
            <p:spPr bwMode="auto">
              <a:xfrm>
                <a:off x="4953" y="432"/>
                <a:ext cx="0" cy="31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75" name="Group 230"/>
              <p:cNvGrpSpPr>
                <a:grpSpLocks noChangeAspect="1"/>
              </p:cNvGrpSpPr>
              <p:nvPr/>
            </p:nvGrpSpPr>
            <p:grpSpPr bwMode="auto">
              <a:xfrm>
                <a:off x="4746" y="2275"/>
                <a:ext cx="390" cy="201"/>
                <a:chOff x="1200" y="2281"/>
                <a:chExt cx="71" cy="46"/>
              </a:xfrm>
            </p:grpSpPr>
            <p:sp>
              <p:nvSpPr>
                <p:cNvPr id="53479" name="Oval 231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80" name="Oval 232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81" name="Oval 23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76" name="Group 234"/>
              <p:cNvGrpSpPr>
                <a:grpSpLocks noChangeAspect="1"/>
              </p:cNvGrpSpPr>
              <p:nvPr/>
            </p:nvGrpSpPr>
            <p:grpSpPr bwMode="auto">
              <a:xfrm>
                <a:off x="4746" y="3123"/>
                <a:ext cx="390" cy="201"/>
                <a:chOff x="1609" y="2642"/>
                <a:chExt cx="71" cy="46"/>
              </a:xfrm>
            </p:grpSpPr>
            <p:sp>
              <p:nvSpPr>
                <p:cNvPr id="53483" name="Oval 235"/>
                <p:cNvSpPr>
                  <a:spLocks noChangeAspect="1"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84" name="Oval 236"/>
                <p:cNvSpPr>
                  <a:spLocks noChangeAspect="1"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85" name="Oval 237"/>
                <p:cNvSpPr>
                  <a:spLocks noChangeAspect="1"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77" name="Group 238"/>
              <p:cNvGrpSpPr>
                <a:grpSpLocks noChangeAspect="1"/>
              </p:cNvGrpSpPr>
              <p:nvPr/>
            </p:nvGrpSpPr>
            <p:grpSpPr bwMode="auto">
              <a:xfrm>
                <a:off x="4746" y="2704"/>
                <a:ext cx="390" cy="201"/>
                <a:chOff x="1200" y="2281"/>
                <a:chExt cx="71" cy="46"/>
              </a:xfrm>
            </p:grpSpPr>
            <p:sp>
              <p:nvSpPr>
                <p:cNvPr id="53487" name="Oval 239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88" name="Oval 240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89" name="Oval 24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78" name="Group 242"/>
              <p:cNvGrpSpPr>
                <a:grpSpLocks noChangeAspect="1"/>
              </p:cNvGrpSpPr>
              <p:nvPr/>
            </p:nvGrpSpPr>
            <p:grpSpPr bwMode="auto">
              <a:xfrm>
                <a:off x="4746" y="1865"/>
                <a:ext cx="390" cy="201"/>
                <a:chOff x="1200" y="2281"/>
                <a:chExt cx="71" cy="46"/>
              </a:xfrm>
            </p:grpSpPr>
            <p:sp>
              <p:nvSpPr>
                <p:cNvPr id="53491" name="Oval 243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92" name="Oval 244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93" name="Oval 245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79" name="Group 246"/>
              <p:cNvGrpSpPr>
                <a:grpSpLocks noChangeAspect="1"/>
              </p:cNvGrpSpPr>
              <p:nvPr/>
            </p:nvGrpSpPr>
            <p:grpSpPr bwMode="auto">
              <a:xfrm>
                <a:off x="4752" y="1383"/>
                <a:ext cx="390" cy="201"/>
                <a:chOff x="1200" y="2281"/>
                <a:chExt cx="71" cy="46"/>
              </a:xfrm>
            </p:grpSpPr>
            <p:sp>
              <p:nvSpPr>
                <p:cNvPr id="53495" name="Oval 247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96" name="Oval 248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97" name="Oval 24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80" name="Group 250"/>
              <p:cNvGrpSpPr>
                <a:grpSpLocks noChangeAspect="1"/>
              </p:cNvGrpSpPr>
              <p:nvPr/>
            </p:nvGrpSpPr>
            <p:grpSpPr bwMode="auto">
              <a:xfrm>
                <a:off x="4752" y="951"/>
                <a:ext cx="390" cy="201"/>
                <a:chOff x="1200" y="2281"/>
                <a:chExt cx="71" cy="46"/>
              </a:xfrm>
            </p:grpSpPr>
            <p:sp>
              <p:nvSpPr>
                <p:cNvPr id="53499" name="Oval 251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500" name="Oval 252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501" name="Oval 25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81" name="Group 254"/>
              <p:cNvGrpSpPr>
                <a:grpSpLocks noChangeAspect="1"/>
              </p:cNvGrpSpPr>
              <p:nvPr/>
            </p:nvGrpSpPr>
            <p:grpSpPr bwMode="auto">
              <a:xfrm>
                <a:off x="4752" y="528"/>
                <a:ext cx="390" cy="201"/>
                <a:chOff x="1200" y="2281"/>
                <a:chExt cx="71" cy="46"/>
              </a:xfrm>
            </p:grpSpPr>
            <p:sp>
              <p:nvSpPr>
                <p:cNvPr id="53503" name="Oval 255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504" name="Oval 256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505" name="Oval 25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3578" name="Oval 330"/>
            <p:cNvSpPr>
              <a:spLocks noChangeArrowheads="1"/>
            </p:cNvSpPr>
            <p:nvPr/>
          </p:nvSpPr>
          <p:spPr bwMode="auto">
            <a:xfrm>
              <a:off x="4892" y="3421"/>
              <a:ext cx="263" cy="14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579" name="Oval 331"/>
            <p:cNvSpPr>
              <a:spLocks noChangeArrowheads="1"/>
            </p:cNvSpPr>
            <p:nvPr/>
          </p:nvSpPr>
          <p:spPr bwMode="auto">
            <a:xfrm>
              <a:off x="4892" y="3041"/>
              <a:ext cx="263" cy="14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580" name="Rectangle 332"/>
            <p:cNvSpPr>
              <a:spLocks noChangeArrowheads="1"/>
            </p:cNvSpPr>
            <p:nvPr/>
          </p:nvSpPr>
          <p:spPr bwMode="auto">
            <a:xfrm>
              <a:off x="4848" y="3005"/>
              <a:ext cx="336" cy="584"/>
            </a:xfrm>
            <a:prstGeom prst="rect">
              <a:avLst/>
            </a:prstGeom>
            <a:noFill/>
            <a:ln w="28575">
              <a:solidFill>
                <a:srgbClr val="00FF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3632" name="Text Box 384"/>
          <p:cNvSpPr txBox="1">
            <a:spLocks noChangeArrowheads="1"/>
          </p:cNvSpPr>
          <p:nvPr/>
        </p:nvSpPr>
        <p:spPr bwMode="auto">
          <a:xfrm>
            <a:off x="1285852" y="4406774"/>
            <a:ext cx="5714999" cy="35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dirty="0">
                <a:solidFill>
                  <a:srgbClr val="00FF99"/>
                </a:solidFill>
              </a:rPr>
              <a:t>Trigger</a:t>
            </a:r>
            <a:r>
              <a:rPr lang="fr-FR" dirty="0"/>
              <a:t> </a:t>
            </a:r>
            <a:r>
              <a:rPr lang="fr-FR" dirty="0">
                <a:solidFill>
                  <a:srgbClr val="00FF99"/>
                </a:solidFill>
              </a:rPr>
              <a:t>1T3</a:t>
            </a:r>
            <a:r>
              <a:rPr lang="fr-FR" dirty="0"/>
              <a:t> = 2           </a:t>
            </a:r>
            <a:r>
              <a:rPr lang="fr-FR" dirty="0" smtClean="0"/>
              <a:t>in 3 adjacent </a:t>
            </a:r>
            <a:r>
              <a:rPr lang="fr-FR" dirty="0" err="1" smtClean="0"/>
              <a:t>storeys</a:t>
            </a:r>
            <a:endParaRPr lang="fr-FR" dirty="0">
              <a:sym typeface="Symbol" pitchFamily="18" charset="2"/>
            </a:endParaRPr>
          </a:p>
        </p:txBody>
      </p:sp>
      <p:grpSp>
        <p:nvGrpSpPr>
          <p:cNvPr id="282" name="Group 385"/>
          <p:cNvGrpSpPr>
            <a:grpSpLocks/>
          </p:cNvGrpSpPr>
          <p:nvPr/>
        </p:nvGrpSpPr>
        <p:grpSpPr bwMode="auto">
          <a:xfrm>
            <a:off x="3038452" y="4374803"/>
            <a:ext cx="417512" cy="319712"/>
            <a:chOff x="2569" y="1584"/>
            <a:chExt cx="263" cy="210"/>
          </a:xfrm>
        </p:grpSpPr>
        <p:sp>
          <p:nvSpPr>
            <p:cNvPr id="53634" name="Line 386"/>
            <p:cNvSpPr>
              <a:spLocks noChangeAspect="1" noChangeShapeType="1"/>
            </p:cNvSpPr>
            <p:nvPr/>
          </p:nvSpPr>
          <p:spPr bwMode="auto">
            <a:xfrm>
              <a:off x="2698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3" name="Group 387"/>
            <p:cNvGrpSpPr>
              <a:grpSpLocks noChangeAspect="1"/>
            </p:cNvGrpSpPr>
            <p:nvPr/>
          </p:nvGrpSpPr>
          <p:grpSpPr bwMode="auto">
            <a:xfrm>
              <a:off x="2608" y="1660"/>
              <a:ext cx="169" cy="85"/>
              <a:chOff x="1200" y="2281"/>
              <a:chExt cx="71" cy="46"/>
            </a:xfrm>
          </p:grpSpPr>
          <p:sp>
            <p:nvSpPr>
              <p:cNvPr id="53636" name="Oval 38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637" name="Oval 38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638" name="Oval 39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53639" name="Oval 391"/>
            <p:cNvSpPr>
              <a:spLocks noChangeArrowheads="1"/>
            </p:cNvSpPr>
            <p:nvPr/>
          </p:nvSpPr>
          <p:spPr bwMode="auto">
            <a:xfrm>
              <a:off x="2569" y="1620"/>
              <a:ext cx="263" cy="17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3640" name="Text Box 392"/>
          <p:cNvSpPr txBox="1">
            <a:spLocks noChangeArrowheads="1"/>
          </p:cNvSpPr>
          <p:nvPr/>
        </p:nvSpPr>
        <p:spPr bwMode="auto">
          <a:xfrm>
            <a:off x="1285852" y="5100656"/>
            <a:ext cx="571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dirty="0">
                <a:solidFill>
                  <a:srgbClr val="00FF99"/>
                </a:solidFill>
              </a:rPr>
              <a:t>Trigger</a:t>
            </a:r>
            <a:r>
              <a:rPr lang="fr-FR" dirty="0"/>
              <a:t> </a:t>
            </a:r>
            <a:r>
              <a:rPr lang="fr-FR" dirty="0">
                <a:solidFill>
                  <a:srgbClr val="00FF99"/>
                </a:solidFill>
              </a:rPr>
              <a:t>2T3</a:t>
            </a:r>
            <a:r>
              <a:rPr lang="fr-FR" dirty="0"/>
              <a:t> = 2 x </a:t>
            </a:r>
            <a:r>
              <a:rPr lang="fr-FR" dirty="0">
                <a:solidFill>
                  <a:srgbClr val="00FF99"/>
                </a:solidFill>
              </a:rPr>
              <a:t>1T3</a:t>
            </a:r>
            <a:r>
              <a:rPr lang="fr-FR" dirty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2.2 </a:t>
            </a:r>
            <a:r>
              <a:rPr lang="fr-FR" dirty="0">
                <a:sym typeface="Symbol" pitchFamily="18" charset="2"/>
              </a:rPr>
              <a:t>s</a:t>
            </a:r>
          </a:p>
        </p:txBody>
      </p:sp>
      <p:grpSp>
        <p:nvGrpSpPr>
          <p:cNvPr id="284" name="Group 437"/>
          <p:cNvGrpSpPr>
            <a:grpSpLocks/>
          </p:cNvGrpSpPr>
          <p:nvPr/>
        </p:nvGrpSpPr>
        <p:grpSpPr bwMode="auto">
          <a:xfrm>
            <a:off x="7686652" y="3867168"/>
            <a:ext cx="533400" cy="2124075"/>
            <a:chOff x="5280" y="2832"/>
            <a:chExt cx="336" cy="1338"/>
          </a:xfrm>
        </p:grpSpPr>
        <p:grpSp>
          <p:nvGrpSpPr>
            <p:cNvPr id="285" name="Group 401"/>
            <p:cNvGrpSpPr>
              <a:grpSpLocks noChangeAspect="1"/>
            </p:cNvGrpSpPr>
            <p:nvPr/>
          </p:nvGrpSpPr>
          <p:grpSpPr bwMode="auto">
            <a:xfrm>
              <a:off x="5370" y="2832"/>
              <a:ext cx="171" cy="1338"/>
              <a:chOff x="4746" y="432"/>
              <a:chExt cx="396" cy="3174"/>
            </a:xfrm>
          </p:grpSpPr>
          <p:sp>
            <p:nvSpPr>
              <p:cNvPr id="53650" name="Line 402"/>
              <p:cNvSpPr>
                <a:spLocks noChangeAspect="1" noChangeShapeType="1"/>
              </p:cNvSpPr>
              <p:nvPr/>
            </p:nvSpPr>
            <p:spPr bwMode="auto">
              <a:xfrm>
                <a:off x="4953" y="432"/>
                <a:ext cx="0" cy="31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86" name="Group 403"/>
              <p:cNvGrpSpPr>
                <a:grpSpLocks noChangeAspect="1"/>
              </p:cNvGrpSpPr>
              <p:nvPr/>
            </p:nvGrpSpPr>
            <p:grpSpPr bwMode="auto">
              <a:xfrm>
                <a:off x="4746" y="2275"/>
                <a:ext cx="390" cy="201"/>
                <a:chOff x="1200" y="2281"/>
                <a:chExt cx="71" cy="46"/>
              </a:xfrm>
            </p:grpSpPr>
            <p:sp>
              <p:nvSpPr>
                <p:cNvPr id="53652" name="Oval 404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53" name="Oval 405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54" name="Oval 40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87" name="Group 407"/>
              <p:cNvGrpSpPr>
                <a:grpSpLocks noChangeAspect="1"/>
              </p:cNvGrpSpPr>
              <p:nvPr/>
            </p:nvGrpSpPr>
            <p:grpSpPr bwMode="auto">
              <a:xfrm>
                <a:off x="4746" y="3123"/>
                <a:ext cx="390" cy="201"/>
                <a:chOff x="1609" y="2642"/>
                <a:chExt cx="71" cy="46"/>
              </a:xfrm>
            </p:grpSpPr>
            <p:sp>
              <p:nvSpPr>
                <p:cNvPr id="53656" name="Oval 408"/>
                <p:cNvSpPr>
                  <a:spLocks noChangeAspect="1"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57" name="Oval 409"/>
                <p:cNvSpPr>
                  <a:spLocks noChangeAspect="1"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58" name="Oval 410"/>
                <p:cNvSpPr>
                  <a:spLocks noChangeAspect="1"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248" name="Group 411"/>
              <p:cNvGrpSpPr>
                <a:grpSpLocks noChangeAspect="1"/>
              </p:cNvGrpSpPr>
              <p:nvPr/>
            </p:nvGrpSpPr>
            <p:grpSpPr bwMode="auto">
              <a:xfrm>
                <a:off x="4746" y="2704"/>
                <a:ext cx="390" cy="201"/>
                <a:chOff x="1200" y="2281"/>
                <a:chExt cx="71" cy="46"/>
              </a:xfrm>
            </p:grpSpPr>
            <p:sp>
              <p:nvSpPr>
                <p:cNvPr id="53660" name="Oval 412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61" name="Oval 413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62" name="Oval 41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249" name="Group 415"/>
              <p:cNvGrpSpPr>
                <a:grpSpLocks noChangeAspect="1"/>
              </p:cNvGrpSpPr>
              <p:nvPr/>
            </p:nvGrpSpPr>
            <p:grpSpPr bwMode="auto">
              <a:xfrm>
                <a:off x="4746" y="1865"/>
                <a:ext cx="390" cy="201"/>
                <a:chOff x="1200" y="2281"/>
                <a:chExt cx="71" cy="46"/>
              </a:xfrm>
            </p:grpSpPr>
            <p:sp>
              <p:nvSpPr>
                <p:cNvPr id="53664" name="Oval 416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65" name="Oval 417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66" name="Oval 41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250" name="Group 419"/>
              <p:cNvGrpSpPr>
                <a:grpSpLocks noChangeAspect="1"/>
              </p:cNvGrpSpPr>
              <p:nvPr/>
            </p:nvGrpSpPr>
            <p:grpSpPr bwMode="auto">
              <a:xfrm>
                <a:off x="4752" y="1383"/>
                <a:ext cx="390" cy="201"/>
                <a:chOff x="1200" y="2281"/>
                <a:chExt cx="71" cy="46"/>
              </a:xfrm>
            </p:grpSpPr>
            <p:sp>
              <p:nvSpPr>
                <p:cNvPr id="53668" name="Oval 420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69" name="Oval 421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70" name="Oval 42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251" name="Group 423"/>
              <p:cNvGrpSpPr>
                <a:grpSpLocks noChangeAspect="1"/>
              </p:cNvGrpSpPr>
              <p:nvPr/>
            </p:nvGrpSpPr>
            <p:grpSpPr bwMode="auto">
              <a:xfrm>
                <a:off x="4752" y="951"/>
                <a:ext cx="390" cy="201"/>
                <a:chOff x="1200" y="2281"/>
                <a:chExt cx="71" cy="46"/>
              </a:xfrm>
            </p:grpSpPr>
            <p:sp>
              <p:nvSpPr>
                <p:cNvPr id="53672" name="Oval 424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73" name="Oval 425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74" name="Oval 42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253" name="Group 427"/>
              <p:cNvGrpSpPr>
                <a:grpSpLocks noChangeAspect="1"/>
              </p:cNvGrpSpPr>
              <p:nvPr/>
            </p:nvGrpSpPr>
            <p:grpSpPr bwMode="auto">
              <a:xfrm>
                <a:off x="4752" y="528"/>
                <a:ext cx="390" cy="201"/>
                <a:chOff x="1200" y="2281"/>
                <a:chExt cx="71" cy="46"/>
              </a:xfrm>
            </p:grpSpPr>
            <p:sp>
              <p:nvSpPr>
                <p:cNvPr id="53676" name="Oval 428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77" name="Oval 429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78" name="Oval 43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3679" name="Oval 431"/>
            <p:cNvSpPr>
              <a:spLocks noChangeArrowheads="1"/>
            </p:cNvSpPr>
            <p:nvPr/>
          </p:nvSpPr>
          <p:spPr bwMode="auto">
            <a:xfrm>
              <a:off x="5324" y="3408"/>
              <a:ext cx="263" cy="14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680" name="Oval 432"/>
            <p:cNvSpPr>
              <a:spLocks noChangeArrowheads="1"/>
            </p:cNvSpPr>
            <p:nvPr/>
          </p:nvSpPr>
          <p:spPr bwMode="auto">
            <a:xfrm>
              <a:off x="5324" y="3216"/>
              <a:ext cx="263" cy="14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681" name="Rectangle 433"/>
            <p:cNvSpPr>
              <a:spLocks noChangeArrowheads="1"/>
            </p:cNvSpPr>
            <p:nvPr/>
          </p:nvSpPr>
          <p:spPr bwMode="auto">
            <a:xfrm>
              <a:off x="5280" y="3198"/>
              <a:ext cx="336" cy="384"/>
            </a:xfrm>
            <a:prstGeom prst="rect">
              <a:avLst/>
            </a:prstGeom>
            <a:noFill/>
            <a:ln w="28575">
              <a:solidFill>
                <a:srgbClr val="00FF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3688" name="Text Box 440"/>
          <p:cNvSpPr txBox="1">
            <a:spLocks noChangeArrowheads="1"/>
          </p:cNvSpPr>
          <p:nvPr/>
        </p:nvSpPr>
        <p:spPr bwMode="auto">
          <a:xfrm>
            <a:off x="4773609" y="1682750"/>
            <a:ext cx="3743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 smtClean="0"/>
              <a:t>or a single large amplitude (&gt;3spe)</a:t>
            </a:r>
            <a:endParaRPr lang="fr-FR" dirty="0"/>
          </a:p>
        </p:txBody>
      </p:sp>
      <p:sp>
        <p:nvSpPr>
          <p:cNvPr id="258" name="Text Box 166"/>
          <p:cNvSpPr txBox="1">
            <a:spLocks noChangeArrowheads="1"/>
          </p:cNvSpPr>
          <p:nvPr/>
        </p:nvSpPr>
        <p:spPr bwMode="auto">
          <a:xfrm>
            <a:off x="214282" y="6110607"/>
            <a:ext cx="51603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FFFF00"/>
                </a:solidFill>
              </a:rPr>
              <a:t>Galactic</a:t>
            </a:r>
            <a:r>
              <a:rPr lang="fr-FR" sz="2400" b="1" dirty="0" smtClean="0">
                <a:solidFill>
                  <a:srgbClr val="FFFF00"/>
                </a:solidFill>
              </a:rPr>
              <a:t> Centre-</a:t>
            </a:r>
            <a:r>
              <a:rPr lang="fr-FR" sz="2400" b="1" dirty="0" err="1" smtClean="0">
                <a:solidFill>
                  <a:srgbClr val="FFFF00"/>
                </a:solidFill>
              </a:rPr>
              <a:t>directional</a:t>
            </a:r>
            <a:r>
              <a:rPr lang="fr-FR" sz="2400" b="1" dirty="0" smtClean="0">
                <a:solidFill>
                  <a:srgbClr val="FFFF00"/>
                </a:solidFill>
              </a:rPr>
              <a:t> trigger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00139 0.1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0.0007 -0.081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3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0313 0.090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3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4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4.07407E-6 L -3.05556E-6 -0.04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73" grpId="0" animBg="1"/>
      <p:bldP spid="53378" grpId="0" animBg="1"/>
      <p:bldP spid="53379" grpId="0" animBg="1"/>
      <p:bldP spid="534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-32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43026" y="-24"/>
            <a:ext cx="8301006" cy="838200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Number of triggers</a:t>
            </a:r>
            <a:endParaRPr lang="fr-FR" sz="4000" dirty="0">
              <a:solidFill>
                <a:srgbClr val="FFFF00"/>
              </a:solidFill>
            </a:endParaRPr>
          </a:p>
        </p:txBody>
      </p:sp>
      <p:pic>
        <p:nvPicPr>
          <p:cNvPr id="37891" name="Picture 3" descr="line5_totmu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2005034"/>
            <a:ext cx="4876800" cy="3557588"/>
          </a:xfrm>
          <a:noFill/>
          <a:ln/>
        </p:spPr>
      </p:pic>
      <p:pic>
        <p:nvPicPr>
          <p:cNvPr id="37892" name="Picture 4" descr="line10_totmu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384675" y="1992334"/>
            <a:ext cx="4797425" cy="3581400"/>
          </a:xfrm>
          <a:noFill/>
          <a:ln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5334000" y="1090634"/>
            <a:ext cx="335280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10 or more lines (2008)</a:t>
            </a:r>
            <a:endParaRPr lang="fr-FR" sz="2400">
              <a:solidFill>
                <a:srgbClr val="FFFF00"/>
              </a:solidFill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311275" y="1014434"/>
            <a:ext cx="28797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5 lines (2007)</a:t>
            </a:r>
            <a:endParaRPr lang="fr-FR" sz="2400">
              <a:solidFill>
                <a:srgbClr val="FFFF00"/>
              </a:solidFill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6781800" y="2309834"/>
            <a:ext cx="533400" cy="2895600"/>
          </a:xfrm>
          <a:prstGeom prst="rect">
            <a:avLst/>
          </a:prstGeom>
          <a:solidFill>
            <a:schemeClr val="accent1">
              <a:alpha val="57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6572264" y="2500306"/>
            <a:ext cx="10395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CABLE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REPAIR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2057400" y="1474809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19.10</a:t>
            </a:r>
            <a:r>
              <a:rPr lang="en-US" sz="2400" baseline="30000">
                <a:solidFill>
                  <a:schemeClr val="bg1"/>
                </a:solidFill>
              </a:rPr>
              <a:t>6</a:t>
            </a:r>
            <a:r>
              <a:rPr lang="en-US" sz="2400">
                <a:solidFill>
                  <a:schemeClr val="bg1"/>
                </a:solidFill>
              </a:rPr>
              <a:t> μ</a:t>
            </a: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6172200" y="1474809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65.10</a:t>
            </a:r>
            <a:r>
              <a:rPr lang="en-US" sz="2400" baseline="30000">
                <a:solidFill>
                  <a:schemeClr val="bg1"/>
                </a:solidFill>
              </a:rPr>
              <a:t>6</a:t>
            </a:r>
            <a:r>
              <a:rPr lang="en-US" sz="2400">
                <a:solidFill>
                  <a:schemeClr val="bg1"/>
                </a:solidFill>
              </a:rPr>
              <a:t> μ</a:t>
            </a: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381000" y="5783284"/>
            <a:ext cx="3898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Total : 240 days = 80% of calendar</a:t>
            </a:r>
          </a:p>
          <a:p>
            <a:r>
              <a:rPr lang="en-US" b="1">
                <a:solidFill>
                  <a:schemeClr val="accent1"/>
                </a:solidFill>
              </a:rPr>
              <a:t>Selected :167d  = 70%  of total</a:t>
            </a: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4940300" y="5859484"/>
            <a:ext cx="3898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Total : 243 days = 83% of calendar</a:t>
            </a:r>
          </a:p>
          <a:p>
            <a:r>
              <a:rPr lang="en-US" b="1">
                <a:solidFill>
                  <a:schemeClr val="accent1"/>
                </a:solidFill>
              </a:rPr>
              <a:t>Selected :173d  = 71%  of total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Título"/>
          <p:cNvSpPr>
            <a:spLocks noGrp="1"/>
          </p:cNvSpPr>
          <p:nvPr>
            <p:ph type="title"/>
          </p:nvPr>
        </p:nvSpPr>
        <p:spPr>
          <a:xfrm>
            <a:off x="857224" y="-23"/>
            <a:ext cx="8286808" cy="857256"/>
          </a:xfrm>
        </p:spPr>
        <p:txBody>
          <a:bodyPr/>
          <a:lstStyle/>
          <a:p>
            <a:pPr eaLnBrk="1" hangingPunct="1"/>
            <a:r>
              <a:rPr lang="en-US" sz="3200" smtClean="0"/>
              <a:t>Expected Performance (full detector)</a:t>
            </a:r>
          </a:p>
        </p:txBody>
      </p:sp>
      <p:sp>
        <p:nvSpPr>
          <p:cNvPr id="40963" name="Text Box 14"/>
          <p:cNvSpPr txBox="1">
            <a:spLocks noChangeArrowheads="1"/>
          </p:cNvSpPr>
          <p:nvPr/>
        </p:nvSpPr>
        <p:spPr bwMode="auto">
          <a:xfrm>
            <a:off x="714348" y="1149350"/>
            <a:ext cx="310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solidFill>
                  <a:srgbClr val="FFC000"/>
                </a:solidFill>
              </a:rPr>
              <a:t>Neutrino effective area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3504" y="1143000"/>
            <a:ext cx="310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solidFill>
                  <a:srgbClr val="FFC000"/>
                </a:solidFill>
              </a:rPr>
              <a:t>Angular resolution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616450" y="4821238"/>
            <a:ext cx="4591050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For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sym typeface="Symbol" pitchFamily="18" charset="2"/>
              </a:rPr>
              <a:t></a:t>
            </a:r>
            <a:r>
              <a:rPr lang="en-US" dirty="0" smtClean="0">
                <a:solidFill>
                  <a:schemeClr val="bg1"/>
                </a:solidFill>
              </a:rPr>
              <a:t>&lt;10 </a:t>
            </a:r>
            <a:r>
              <a:rPr lang="en-US" dirty="0" err="1">
                <a:solidFill>
                  <a:schemeClr val="bg1"/>
                </a:solidFill>
              </a:rPr>
              <a:t>TeV</a:t>
            </a:r>
            <a:r>
              <a:rPr lang="en-US" dirty="0">
                <a:solidFill>
                  <a:schemeClr val="bg1"/>
                </a:solidFill>
              </a:rPr>
              <a:t>, the angular resolution is dominated by the </a:t>
            </a: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- angle</a:t>
            </a: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.</a:t>
            </a:r>
          </a:p>
          <a:p>
            <a:pPr eaLnBrk="0" hangingPunct="0"/>
            <a:endParaRPr lang="en-US" dirty="0">
              <a:solidFill>
                <a:schemeClr val="bg1"/>
              </a:solidFill>
              <a:sym typeface="Symbol" pitchFamily="18" charset="2"/>
            </a:endParaRPr>
          </a:p>
          <a:p>
            <a:pPr eaLnBrk="0" hangingPunct="0"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 For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sym typeface="Symbol" pitchFamily="18" charset="2"/>
              </a:rPr>
              <a:t></a:t>
            </a: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&gt;10 </a:t>
            </a:r>
            <a:r>
              <a:rPr lang="en-US" dirty="0" err="1">
                <a:solidFill>
                  <a:schemeClr val="bg1"/>
                </a:solidFill>
                <a:sym typeface="Symbol" pitchFamily="18" charset="2"/>
              </a:rPr>
              <a:t>TeV</a:t>
            </a: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, the resolution is limited by track reconstruction </a:t>
            </a:r>
            <a:r>
              <a:rPr lang="en-US" dirty="0" err="1" smtClean="0">
                <a:solidFill>
                  <a:schemeClr val="bg1"/>
                </a:solidFill>
                <a:sym typeface="Symbol" pitchFamily="18" charset="2"/>
              </a:rPr>
              <a:t>uncertainities</a:t>
            </a: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.</a:t>
            </a:r>
            <a:endParaRPr lang="en-US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0966" name="Text Box 18"/>
          <p:cNvSpPr txBox="1">
            <a:spLocks noChangeArrowheads="1"/>
          </p:cNvSpPr>
          <p:nvPr/>
        </p:nvSpPr>
        <p:spPr bwMode="auto">
          <a:xfrm>
            <a:off x="1524000" y="3579813"/>
            <a:ext cx="255428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N</a:t>
            </a:r>
            <a:r>
              <a:rPr lang="en-US" baseline="-25000"/>
              <a:t>det</a:t>
            </a:r>
            <a:r>
              <a:rPr lang="en-US"/>
              <a:t>=A</a:t>
            </a:r>
            <a:r>
              <a:rPr lang="en-US" baseline="-25000"/>
              <a:t>eff</a:t>
            </a:r>
            <a:r>
              <a:rPr lang="en-US"/>
              <a:t> × Time × Flux</a:t>
            </a:r>
          </a:p>
        </p:txBody>
      </p:sp>
      <p:sp>
        <p:nvSpPr>
          <p:cNvPr id="40967" name="Text Box 19"/>
          <p:cNvSpPr txBox="1">
            <a:spLocks noChangeArrowheads="1"/>
          </p:cNvSpPr>
          <p:nvPr/>
        </p:nvSpPr>
        <p:spPr bwMode="auto">
          <a:xfrm>
            <a:off x="142844" y="4813300"/>
            <a:ext cx="4319588" cy="173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For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-25000" dirty="0">
                <a:solidFill>
                  <a:schemeClr val="bg1"/>
                </a:solidFill>
                <a:sym typeface="Symbol" pitchFamily="18" charset="2"/>
              </a:rPr>
              <a:t></a:t>
            </a:r>
            <a:r>
              <a:rPr lang="en-US" dirty="0">
                <a:solidFill>
                  <a:schemeClr val="bg1"/>
                </a:solidFill>
              </a:rPr>
              <a:t>&lt;10 </a:t>
            </a:r>
            <a:r>
              <a:rPr lang="en-US" dirty="0" err="1">
                <a:solidFill>
                  <a:schemeClr val="bg1"/>
                </a:solidFill>
              </a:rPr>
              <a:t>PeV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baseline="-25000" dirty="0" err="1">
                <a:solidFill>
                  <a:schemeClr val="bg1"/>
                </a:solidFill>
              </a:rPr>
              <a:t>eff</a:t>
            </a:r>
            <a:r>
              <a:rPr lang="en-US" dirty="0">
                <a:solidFill>
                  <a:schemeClr val="bg1"/>
                </a:solidFill>
              </a:rPr>
              <a:t>  grows with energy due to the increase of the interaction cross section and the </a:t>
            </a:r>
            <a:r>
              <a:rPr lang="en-US" dirty="0" err="1">
                <a:solidFill>
                  <a:schemeClr val="bg1"/>
                </a:solidFill>
              </a:rPr>
              <a:t>muon</a:t>
            </a:r>
            <a:r>
              <a:rPr lang="en-US" dirty="0">
                <a:solidFill>
                  <a:schemeClr val="bg1"/>
                </a:solidFill>
              </a:rPr>
              <a:t> range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eaLnBrk="0" hangingPunct="0">
              <a:buFontTx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For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-25000" dirty="0">
                <a:solidFill>
                  <a:schemeClr val="bg1"/>
                </a:solidFill>
                <a:sym typeface="Symbol" pitchFamily="18" charset="2"/>
              </a:rPr>
              <a:t></a:t>
            </a:r>
            <a:r>
              <a:rPr lang="en-US" dirty="0">
                <a:solidFill>
                  <a:schemeClr val="bg1"/>
                </a:solidFill>
              </a:rPr>
              <a:t>&gt;10 </a:t>
            </a:r>
            <a:r>
              <a:rPr lang="en-US" dirty="0" err="1">
                <a:solidFill>
                  <a:schemeClr val="bg1"/>
                </a:solidFill>
              </a:rPr>
              <a:t>PeV</a:t>
            </a:r>
            <a:r>
              <a:rPr lang="en-US" dirty="0">
                <a:solidFill>
                  <a:schemeClr val="bg1"/>
                </a:solidFill>
              </a:rPr>
              <a:t> the Earth becomes opaque to neutrinos.</a:t>
            </a:r>
            <a:endParaRPr lang="en-US" dirty="0">
              <a:solidFill>
                <a:schemeClr val="bg1"/>
              </a:solidFill>
              <a:sym typeface="Symbol" pitchFamily="18" charset="2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524000"/>
            <a:ext cx="3268663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557338"/>
            <a:ext cx="33528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2571744"/>
            <a:ext cx="12382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86800" y="6492875"/>
            <a:ext cx="4572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61AA32-7C23-4966-83BC-87E0BA462867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39775" y="1628775"/>
            <a:ext cx="1962150" cy="4102100"/>
            <a:chOff x="306" y="936"/>
            <a:chExt cx="1236" cy="2584"/>
          </a:xfrm>
        </p:grpSpPr>
        <p:pic>
          <p:nvPicPr>
            <p:cNvPr id="35866" name="Picture 3" descr="deg14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1" y="936"/>
              <a:ext cx="1111" cy="2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7" name="Line 13"/>
            <p:cNvSpPr>
              <a:spLocks noChangeShapeType="1"/>
            </p:cNvSpPr>
            <p:nvPr/>
          </p:nvSpPr>
          <p:spPr bwMode="auto">
            <a:xfrm flipH="1">
              <a:off x="306" y="1480"/>
              <a:ext cx="1077" cy="1591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5846" name="Line 14"/>
          <p:cNvSpPr>
            <a:spLocks noChangeShapeType="1"/>
          </p:cNvSpPr>
          <p:nvPr/>
        </p:nvSpPr>
        <p:spPr bwMode="auto">
          <a:xfrm flipV="1">
            <a:off x="523875" y="1701800"/>
            <a:ext cx="0" cy="403225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5847" name="Text Box 17"/>
          <p:cNvSpPr txBox="1">
            <a:spLocks noChangeArrowheads="1"/>
          </p:cNvSpPr>
          <p:nvPr/>
        </p:nvSpPr>
        <p:spPr bwMode="auto">
          <a:xfrm>
            <a:off x="0" y="1360488"/>
            <a:ext cx="756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Lucida Sans Unicode" pitchFamily="34" charset="0"/>
              </a:rPr>
              <a:t>z (m)</a:t>
            </a:r>
          </a:p>
        </p:txBody>
      </p:sp>
      <p:sp>
        <p:nvSpPr>
          <p:cNvPr id="35848" name="Line 18"/>
          <p:cNvSpPr>
            <a:spLocks noChangeShapeType="1"/>
          </p:cNvSpPr>
          <p:nvPr/>
        </p:nvSpPr>
        <p:spPr bwMode="auto">
          <a:xfrm flipV="1">
            <a:off x="955675" y="5949950"/>
            <a:ext cx="1800225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5849" name="Text Box 19"/>
          <p:cNvSpPr txBox="1">
            <a:spLocks noChangeArrowheads="1"/>
          </p:cNvSpPr>
          <p:nvPr/>
        </p:nvSpPr>
        <p:spPr bwMode="auto">
          <a:xfrm>
            <a:off x="1403350" y="5949950"/>
            <a:ext cx="7184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Lucida Sans Unicode" pitchFamily="34" charset="0"/>
              </a:rPr>
              <a:t>r (m)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240088" y="1287463"/>
            <a:ext cx="5484812" cy="5032375"/>
            <a:chOff x="2041" y="811"/>
            <a:chExt cx="3455" cy="3170"/>
          </a:xfrm>
        </p:grpSpPr>
        <p:pic>
          <p:nvPicPr>
            <p:cNvPr id="35861" name="Picture 4" descr="Run23367Event4689FrameTarget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53" y="1025"/>
              <a:ext cx="2943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2" name="Line 20"/>
            <p:cNvSpPr>
              <a:spLocks noChangeShapeType="1"/>
            </p:cNvSpPr>
            <p:nvPr/>
          </p:nvSpPr>
          <p:spPr bwMode="auto">
            <a:xfrm flipV="1">
              <a:off x="2371" y="1026"/>
              <a:ext cx="0" cy="254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863" name="Text Box 21"/>
            <p:cNvSpPr txBox="1">
              <a:spLocks noChangeArrowheads="1"/>
            </p:cNvSpPr>
            <p:nvPr/>
          </p:nvSpPr>
          <p:spPr bwMode="auto">
            <a:xfrm>
              <a:off x="2041" y="811"/>
              <a:ext cx="4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Lucida Sans Unicode" pitchFamily="34" charset="0"/>
                </a:rPr>
                <a:t>z (m)</a:t>
              </a:r>
            </a:p>
          </p:txBody>
        </p:sp>
        <p:sp>
          <p:nvSpPr>
            <p:cNvPr id="35864" name="Line 22"/>
            <p:cNvSpPr>
              <a:spLocks noChangeShapeType="1"/>
            </p:cNvSpPr>
            <p:nvPr/>
          </p:nvSpPr>
          <p:spPr bwMode="auto">
            <a:xfrm flipV="1">
              <a:off x="2562" y="3748"/>
              <a:ext cx="2903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865" name="Text Box 23"/>
            <p:cNvSpPr txBox="1">
              <a:spLocks noChangeArrowheads="1"/>
            </p:cNvSpPr>
            <p:nvPr/>
          </p:nvSpPr>
          <p:spPr bwMode="auto">
            <a:xfrm>
              <a:off x="3833" y="3748"/>
              <a:ext cx="47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Lucida Sans Unicode" pitchFamily="34" charset="0"/>
                </a:rPr>
                <a:t>t (ns)</a:t>
              </a:r>
            </a:p>
          </p:txBody>
        </p:sp>
      </p:grpSp>
      <p:sp>
        <p:nvSpPr>
          <p:cNvPr id="524312" name="AutoShape 24"/>
          <p:cNvSpPr>
            <a:spLocks noChangeArrowheads="1"/>
          </p:cNvSpPr>
          <p:nvPr/>
        </p:nvSpPr>
        <p:spPr bwMode="auto">
          <a:xfrm>
            <a:off x="2987675" y="3644900"/>
            <a:ext cx="647700" cy="433388"/>
          </a:xfrm>
          <a:prstGeom prst="rightArrow">
            <a:avLst>
              <a:gd name="adj1" fmla="val 50000"/>
              <a:gd name="adj2" fmla="val 37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Lucida Sans Unicode" pitchFamily="34" charset="0"/>
            </a:endParaRPr>
          </a:p>
        </p:txBody>
      </p:sp>
      <p:sp>
        <p:nvSpPr>
          <p:cNvPr id="28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838200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Event </a:t>
            </a:r>
            <a:r>
              <a:rPr lang="en-US" sz="3600" dirty="0" smtClean="0">
                <a:solidFill>
                  <a:srgbClr val="FFFF00"/>
                </a:solidFill>
              </a:rPr>
              <a:t>Displays</a:t>
            </a:r>
            <a:endParaRPr lang="fr-FR" sz="36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 advTm="4140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4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3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42994" y="0"/>
            <a:ext cx="8301006" cy="857232"/>
          </a:xfrm>
        </p:spPr>
        <p:txBody>
          <a:bodyPr/>
          <a:lstStyle/>
          <a:p>
            <a:r>
              <a:rPr lang="en-US" sz="3200" dirty="0" smtClean="0"/>
              <a:t>Neutrinos and Multi-Messenger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smtClean="0"/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stronomy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6168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214282" y="3429000"/>
            <a:ext cx="8643966" cy="321471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Neutrinos</a:t>
            </a:r>
            <a:endParaRPr lang="en-US" sz="2000" dirty="0" smtClean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Not deflected by magnetic fields			Unlike p+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N</a:t>
            </a:r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ot absorbed by </a:t>
            </a: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dust				Unlike 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 </a:t>
            </a: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endParaRPr lang="en-US" sz="2000" dirty="0" smtClean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Horizon not limited by interaction with CMB/IR 	Unlike p+ and 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 </a:t>
            </a:r>
            <a:endParaRPr lang="en-US" dirty="0" smtClean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Detectable over full energy range (</a:t>
            </a:r>
            <a:r>
              <a:rPr lang="en-US" dirty="0" err="1" smtClean="0">
                <a:solidFill>
                  <a:schemeClr val="bg1"/>
                </a:solidFill>
                <a:sym typeface="Symbol" pitchFamily="18" charset="2"/>
              </a:rPr>
              <a:t>GeV</a:t>
            </a: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-&gt;</a:t>
            </a:r>
            <a:r>
              <a:rPr lang="en-US" dirty="0" err="1" smtClean="0">
                <a:solidFill>
                  <a:schemeClr val="bg1"/>
                </a:solidFill>
                <a:sym typeface="Symbol" pitchFamily="18" charset="2"/>
              </a:rPr>
              <a:t>PeV</a:t>
            </a: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)	Unlike p+ and 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 </a:t>
            </a: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	</a:t>
            </a:r>
            <a:endParaRPr lang="en-US" sz="2000" dirty="0" smtClean="0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Can be correlated with o</a:t>
            </a:r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ptical signals			</a:t>
            </a: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Unlike p+		</a:t>
            </a:r>
            <a:endParaRPr lang="en-US" sz="2000" dirty="0" smtClean="0">
              <a:solidFill>
                <a:schemeClr val="bg1"/>
              </a:solidFill>
              <a:sym typeface="Symbol" pitchFamily="18" charset="2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000108"/>
            <a:ext cx="8715404" cy="2333956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5357826"/>
            <a:ext cx="5586229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oward_lin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9613" y="2419350"/>
            <a:ext cx="4624387" cy="4438650"/>
          </a:xfrm>
          <a:prstGeom prst="rect">
            <a:avLst/>
          </a:prstGeom>
          <a:noFill/>
        </p:spPr>
      </p:pic>
      <p:pic>
        <p:nvPicPr>
          <p:cNvPr id="64515" name="Picture 3" descr="doward_lin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0088" y="2411413"/>
            <a:ext cx="4648200" cy="4460875"/>
          </a:xfrm>
          <a:prstGeom prst="rect">
            <a:avLst/>
          </a:prstGeom>
          <a:noFill/>
        </p:spPr>
      </p:pic>
      <p:pic>
        <p:nvPicPr>
          <p:cNvPr id="64516" name="Picture 4" descr="doward_line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8500" y="2408238"/>
            <a:ext cx="4635500" cy="4449762"/>
          </a:xfrm>
          <a:prstGeom prst="rect">
            <a:avLst/>
          </a:prstGeom>
          <a:noFill/>
        </p:spPr>
      </p:pic>
      <p:pic>
        <p:nvPicPr>
          <p:cNvPr id="64517" name="Picture 5" descr="doward_line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11675" y="2413000"/>
            <a:ext cx="4632325" cy="4445000"/>
          </a:xfrm>
          <a:prstGeom prst="rect">
            <a:avLst/>
          </a:prstGeom>
          <a:noFill/>
        </p:spPr>
      </p:pic>
      <p:pic>
        <p:nvPicPr>
          <p:cNvPr id="64520" name="Picture 8" descr="doward_line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5800" y="2413000"/>
            <a:ext cx="4632325" cy="4445000"/>
          </a:xfrm>
          <a:prstGeom prst="rect">
            <a:avLst/>
          </a:prstGeom>
          <a:noFill/>
        </p:spPr>
      </p:pic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838200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Event </a:t>
            </a:r>
            <a:r>
              <a:rPr lang="en-US" sz="3600" dirty="0" smtClean="0">
                <a:solidFill>
                  <a:srgbClr val="FFFF00"/>
                </a:solidFill>
              </a:rPr>
              <a:t>Displays</a:t>
            </a:r>
            <a:endParaRPr lang="fr-FR" sz="3600" dirty="0">
              <a:solidFill>
                <a:srgbClr val="FFFF00"/>
              </a:solidFill>
            </a:endParaRPr>
          </a:p>
        </p:txBody>
      </p:sp>
      <p:pic>
        <p:nvPicPr>
          <p:cNvPr id="64522" name="Picture 10" descr="upward_line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76200" y="2413000"/>
            <a:ext cx="4632325" cy="4445000"/>
          </a:xfrm>
          <a:prstGeom prst="rect">
            <a:avLst/>
          </a:prstGeom>
          <a:noFill/>
        </p:spPr>
      </p:pic>
      <p:pic>
        <p:nvPicPr>
          <p:cNvPr id="64523" name="Picture 11" descr="upward_line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2413000"/>
            <a:ext cx="4632325" cy="4445000"/>
          </a:xfrm>
          <a:prstGeom prst="rect">
            <a:avLst/>
          </a:prstGeom>
          <a:noFill/>
        </p:spPr>
      </p:pic>
      <p:pic>
        <p:nvPicPr>
          <p:cNvPr id="64524" name="Picture 12" descr="upward_line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2413000"/>
            <a:ext cx="4632325" cy="4445000"/>
          </a:xfrm>
          <a:prstGeom prst="rect">
            <a:avLst/>
          </a:prstGeom>
          <a:noFill/>
        </p:spPr>
      </p:pic>
      <p:pic>
        <p:nvPicPr>
          <p:cNvPr id="64525" name="Picture 13" descr="upward_line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413000"/>
            <a:ext cx="4632325" cy="4445000"/>
          </a:xfrm>
          <a:prstGeom prst="rect">
            <a:avLst/>
          </a:prstGeom>
          <a:noFill/>
        </p:spPr>
      </p:pic>
      <p:pic>
        <p:nvPicPr>
          <p:cNvPr id="64528" name="Picture 16" descr="upward_line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2413000"/>
            <a:ext cx="4632325" cy="4445000"/>
          </a:xfrm>
          <a:prstGeom prst="rect">
            <a:avLst/>
          </a:prstGeom>
          <a:noFill/>
        </p:spPr>
      </p:pic>
      <p:sp>
        <p:nvSpPr>
          <p:cNvPr id="64529" name="Text Box 17"/>
          <p:cNvSpPr txBox="1">
            <a:spLocks noChangeArrowheads="1"/>
          </p:cNvSpPr>
          <p:nvPr/>
        </p:nvSpPr>
        <p:spPr bwMode="auto">
          <a:xfrm>
            <a:off x="428596" y="1279517"/>
            <a:ext cx="84740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+mj-lt"/>
              </a:rPr>
              <a:t>Hits are plotted for each line: z coordinate (height) as function time</a:t>
            </a:r>
          </a:p>
          <a:p>
            <a:r>
              <a:rPr lang="en-US" sz="2000" dirty="0">
                <a:solidFill>
                  <a:srgbClr val="FFFF00"/>
                </a:solidFill>
                <a:latin typeface="+mj-lt"/>
              </a:rPr>
              <a:t>Characteristic pattern in function of zenith angle and point of closest approach between line and track</a:t>
            </a:r>
            <a:endParaRPr lang="fr-FR" sz="2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4530" name="Text Box 18"/>
          <p:cNvSpPr txBox="1">
            <a:spLocks noChangeArrowheads="1"/>
          </p:cNvSpPr>
          <p:nvPr/>
        </p:nvSpPr>
        <p:spPr bwMode="auto">
          <a:xfrm>
            <a:off x="1752600" y="2400296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upward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64531" name="Text Box 19"/>
          <p:cNvSpPr txBox="1">
            <a:spLocks noChangeArrowheads="1"/>
          </p:cNvSpPr>
          <p:nvPr/>
        </p:nvSpPr>
        <p:spPr bwMode="auto">
          <a:xfrm>
            <a:off x="6143636" y="2328858"/>
            <a:ext cx="147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downward</a:t>
            </a:r>
            <a:endParaRPr lang="fr-FR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10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 descr="12lineevent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07963" y="1400175"/>
            <a:ext cx="4892675" cy="4814888"/>
          </a:xfrm>
          <a:solidFill>
            <a:schemeClr val="bg2"/>
          </a:solidFill>
          <a:ln>
            <a:miter lim="800000"/>
            <a:headEnd/>
            <a:tailEnd/>
          </a:ln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5307013" y="1341438"/>
            <a:ext cx="3654425" cy="754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Example of a </a:t>
            </a:r>
            <a:r>
              <a:rPr lang="en-US" sz="1600">
                <a:solidFill>
                  <a:srgbClr val="FF0000"/>
                </a:solidFill>
              </a:rPr>
              <a:t>reconstructed down-going muon</a:t>
            </a:r>
            <a:r>
              <a:rPr lang="en-US" sz="1600"/>
              <a:t>, detected in all 12 detector lines:</a:t>
            </a:r>
          </a:p>
        </p:txBody>
      </p:sp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1577975" y="1603375"/>
            <a:ext cx="941388" cy="85248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0" name="Rectangle 6"/>
          <p:cNvSpPr>
            <a:spLocks noChangeArrowheads="1"/>
          </p:cNvSpPr>
          <p:nvPr/>
        </p:nvSpPr>
        <p:spPr bwMode="auto">
          <a:xfrm>
            <a:off x="2808288" y="1597025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1" name="Rectangle 7"/>
          <p:cNvSpPr>
            <a:spLocks noChangeArrowheads="1"/>
          </p:cNvSpPr>
          <p:nvPr/>
        </p:nvSpPr>
        <p:spPr bwMode="auto">
          <a:xfrm>
            <a:off x="2801938" y="2714625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2" name="Rectangle 8"/>
          <p:cNvSpPr>
            <a:spLocks noChangeArrowheads="1"/>
          </p:cNvSpPr>
          <p:nvPr/>
        </p:nvSpPr>
        <p:spPr bwMode="auto">
          <a:xfrm>
            <a:off x="1585913" y="2709863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3" name="Rectangle 9"/>
          <p:cNvSpPr>
            <a:spLocks noChangeArrowheads="1"/>
          </p:cNvSpPr>
          <p:nvPr/>
        </p:nvSpPr>
        <p:spPr bwMode="auto">
          <a:xfrm>
            <a:off x="355600" y="2716213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4" name="Rectangle 10"/>
          <p:cNvSpPr>
            <a:spLocks noChangeArrowheads="1"/>
          </p:cNvSpPr>
          <p:nvPr/>
        </p:nvSpPr>
        <p:spPr bwMode="auto">
          <a:xfrm>
            <a:off x="4032250" y="2709863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5" name="Rectangle 11"/>
          <p:cNvSpPr>
            <a:spLocks noChangeArrowheads="1"/>
          </p:cNvSpPr>
          <p:nvPr/>
        </p:nvSpPr>
        <p:spPr bwMode="auto">
          <a:xfrm>
            <a:off x="4025900" y="3827463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6" name="Rectangle 12"/>
          <p:cNvSpPr>
            <a:spLocks noChangeArrowheads="1"/>
          </p:cNvSpPr>
          <p:nvPr/>
        </p:nvSpPr>
        <p:spPr bwMode="auto">
          <a:xfrm>
            <a:off x="2797175" y="3822700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7" name="Rectangle 13"/>
          <p:cNvSpPr>
            <a:spLocks noChangeArrowheads="1"/>
          </p:cNvSpPr>
          <p:nvPr/>
        </p:nvSpPr>
        <p:spPr bwMode="auto">
          <a:xfrm>
            <a:off x="1579563" y="3816350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8" name="Rectangle 14"/>
          <p:cNvSpPr>
            <a:spLocks noChangeArrowheads="1"/>
          </p:cNvSpPr>
          <p:nvPr/>
        </p:nvSpPr>
        <p:spPr bwMode="auto">
          <a:xfrm>
            <a:off x="350838" y="3822700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9" name="Rectangle 15"/>
          <p:cNvSpPr>
            <a:spLocks noChangeArrowheads="1"/>
          </p:cNvSpPr>
          <p:nvPr/>
        </p:nvSpPr>
        <p:spPr bwMode="auto">
          <a:xfrm>
            <a:off x="2803525" y="4941888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400" name="Rectangle 16"/>
          <p:cNvSpPr>
            <a:spLocks noChangeArrowheads="1"/>
          </p:cNvSpPr>
          <p:nvPr/>
        </p:nvSpPr>
        <p:spPr bwMode="auto">
          <a:xfrm>
            <a:off x="1573213" y="4948238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Rectangle 17"/>
          <p:cNvSpPr>
            <a:spLocks noChangeArrowheads="1"/>
          </p:cNvSpPr>
          <p:nvPr/>
        </p:nvSpPr>
        <p:spPr bwMode="auto">
          <a:xfrm>
            <a:off x="5202238" y="2387600"/>
            <a:ext cx="3792537" cy="35210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4402" name="Picture 18" descr="r34497f4059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7000" y="2395538"/>
            <a:ext cx="3733800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7" name="Line 21"/>
          <p:cNvSpPr>
            <a:spLocks noChangeShapeType="1"/>
          </p:cNvSpPr>
          <p:nvPr/>
        </p:nvSpPr>
        <p:spPr bwMode="auto">
          <a:xfrm>
            <a:off x="214313" y="885825"/>
            <a:ext cx="0" cy="5329238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 type="triangle" w="med" len="med"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193675" y="1357313"/>
            <a:ext cx="877888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height</a:t>
            </a:r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flipH="1">
            <a:off x="214313" y="6215063"/>
            <a:ext cx="5184775" cy="1587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 type="triangle" w="med" len="med"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3030" name="Text Box 24"/>
          <p:cNvSpPr txBox="1">
            <a:spLocks noChangeArrowheads="1"/>
          </p:cNvSpPr>
          <p:nvPr/>
        </p:nvSpPr>
        <p:spPr bwMode="auto">
          <a:xfrm>
            <a:off x="4019550" y="5780088"/>
            <a:ext cx="8112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23" name="1 Título"/>
          <p:cNvSpPr txBox="1">
            <a:spLocks/>
          </p:cNvSpPr>
          <p:nvPr/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Event</a:t>
            </a:r>
            <a:r>
              <a:rPr kumimoji="0" 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Display</a:t>
            </a:r>
            <a:r>
              <a:rPr kumimoji="0" 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Atmospheric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Muons</a:t>
            </a: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3000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9" grpId="0" animBg="1"/>
      <p:bldP spid="144390" grpId="0" animBg="1"/>
      <p:bldP spid="144391" grpId="0" animBg="1"/>
      <p:bldP spid="144392" grpId="0" animBg="1"/>
      <p:bldP spid="144393" grpId="0" animBg="1"/>
      <p:bldP spid="144394" grpId="0" animBg="1"/>
      <p:bldP spid="144395" grpId="0" animBg="1"/>
      <p:bldP spid="144396" grpId="0" animBg="1"/>
      <p:bldP spid="144397" grpId="0" animBg="1"/>
      <p:bldP spid="144398" grpId="0" animBg="1"/>
      <p:bldP spid="144399" grpId="0" animBg="1"/>
      <p:bldP spid="14440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r34927_7155_5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88" y="1633538"/>
            <a:ext cx="4895850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5307013" y="1498600"/>
            <a:ext cx="3654425" cy="754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>
                <a:cs typeface="Lucida Sans Unicode" pitchFamily="34" charset="0"/>
              </a:rPr>
              <a:t>Example of a </a:t>
            </a:r>
            <a:r>
              <a:rPr lang="en-US" sz="1600">
                <a:solidFill>
                  <a:srgbClr val="FF0000"/>
                </a:solidFill>
                <a:cs typeface="Lucida Sans Unicode" pitchFamily="34" charset="0"/>
              </a:rPr>
              <a:t>reconstructed up-going muon</a:t>
            </a:r>
            <a:r>
              <a:rPr lang="en-US" sz="1600">
                <a:cs typeface="Lucida Sans Unicode" pitchFamily="34" charset="0"/>
              </a:rPr>
              <a:t> (i.e. a neutrino candidate) detected in 6/12 detector lines:</a:t>
            </a: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1577975" y="1760538"/>
            <a:ext cx="941388" cy="85248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2808288" y="1754188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5" name="Rectangle 7"/>
          <p:cNvSpPr>
            <a:spLocks noChangeArrowheads="1"/>
          </p:cNvSpPr>
          <p:nvPr/>
        </p:nvSpPr>
        <p:spPr bwMode="auto">
          <a:xfrm>
            <a:off x="2801938" y="2871788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6" name="Rectangle 8"/>
          <p:cNvSpPr>
            <a:spLocks noChangeArrowheads="1"/>
          </p:cNvSpPr>
          <p:nvPr/>
        </p:nvSpPr>
        <p:spPr bwMode="auto">
          <a:xfrm>
            <a:off x="1585913" y="2867025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7" name="Rectangle 9"/>
          <p:cNvSpPr>
            <a:spLocks noChangeArrowheads="1"/>
          </p:cNvSpPr>
          <p:nvPr/>
        </p:nvSpPr>
        <p:spPr bwMode="auto">
          <a:xfrm>
            <a:off x="355600" y="2873375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8" name="Rectangle 10"/>
          <p:cNvSpPr>
            <a:spLocks noChangeArrowheads="1"/>
          </p:cNvSpPr>
          <p:nvPr/>
        </p:nvSpPr>
        <p:spPr bwMode="auto">
          <a:xfrm>
            <a:off x="4032250" y="2867025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9" name="Rectangle 11"/>
          <p:cNvSpPr>
            <a:spLocks noChangeArrowheads="1"/>
          </p:cNvSpPr>
          <p:nvPr/>
        </p:nvSpPr>
        <p:spPr bwMode="auto">
          <a:xfrm>
            <a:off x="4025900" y="3984625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20" name="Rectangle 12"/>
          <p:cNvSpPr>
            <a:spLocks noChangeArrowheads="1"/>
          </p:cNvSpPr>
          <p:nvPr/>
        </p:nvSpPr>
        <p:spPr bwMode="auto">
          <a:xfrm>
            <a:off x="2797175" y="3979863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21" name="Rectangle 13"/>
          <p:cNvSpPr>
            <a:spLocks noChangeArrowheads="1"/>
          </p:cNvSpPr>
          <p:nvPr/>
        </p:nvSpPr>
        <p:spPr bwMode="auto">
          <a:xfrm>
            <a:off x="1579563" y="3973513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22" name="Rectangle 14"/>
          <p:cNvSpPr>
            <a:spLocks noChangeArrowheads="1"/>
          </p:cNvSpPr>
          <p:nvPr/>
        </p:nvSpPr>
        <p:spPr bwMode="auto">
          <a:xfrm>
            <a:off x="350838" y="3979863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23" name="Rectangle 15"/>
          <p:cNvSpPr>
            <a:spLocks noChangeArrowheads="1"/>
          </p:cNvSpPr>
          <p:nvPr/>
        </p:nvSpPr>
        <p:spPr bwMode="auto">
          <a:xfrm>
            <a:off x="2803525" y="5099050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24" name="Rectangle 16"/>
          <p:cNvSpPr>
            <a:spLocks noChangeArrowheads="1"/>
          </p:cNvSpPr>
          <p:nvPr/>
        </p:nvSpPr>
        <p:spPr bwMode="auto">
          <a:xfrm>
            <a:off x="1573213" y="5105400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Rectangle 17"/>
          <p:cNvSpPr>
            <a:spLocks noChangeArrowheads="1"/>
          </p:cNvSpPr>
          <p:nvPr/>
        </p:nvSpPr>
        <p:spPr bwMode="auto">
          <a:xfrm>
            <a:off x="5202238" y="2544763"/>
            <a:ext cx="3792537" cy="35210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5426" name="Picture 18" descr="r33236f10972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0338" y="2601913"/>
            <a:ext cx="3683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51" name="Line 21"/>
          <p:cNvSpPr>
            <a:spLocks noChangeShapeType="1"/>
          </p:cNvSpPr>
          <p:nvPr/>
        </p:nvSpPr>
        <p:spPr bwMode="auto">
          <a:xfrm flipH="1">
            <a:off x="192088" y="6115050"/>
            <a:ext cx="5184775" cy="1588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 type="triangle" w="med" len="med"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4052" name="Text Box 22"/>
          <p:cNvSpPr txBox="1">
            <a:spLocks noChangeArrowheads="1"/>
          </p:cNvSpPr>
          <p:nvPr/>
        </p:nvSpPr>
        <p:spPr bwMode="auto">
          <a:xfrm>
            <a:off x="4019550" y="5661025"/>
            <a:ext cx="8112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44053" name="Line 23"/>
          <p:cNvSpPr>
            <a:spLocks noChangeShapeType="1"/>
          </p:cNvSpPr>
          <p:nvPr/>
        </p:nvSpPr>
        <p:spPr bwMode="auto">
          <a:xfrm>
            <a:off x="211138" y="798513"/>
            <a:ext cx="0" cy="5329237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 type="triangle" w="med" len="med"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4054" name="Text Box 24"/>
          <p:cNvSpPr txBox="1">
            <a:spLocks noChangeArrowheads="1"/>
          </p:cNvSpPr>
          <p:nvPr/>
        </p:nvSpPr>
        <p:spPr bwMode="auto">
          <a:xfrm>
            <a:off x="284163" y="1603375"/>
            <a:ext cx="110490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height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Display: Neutrino-induced </a:t>
            </a:r>
            <a:r>
              <a:rPr lang="en-US" dirty="0" err="1" smtClean="0"/>
              <a:t>muon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300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3" grpId="0" animBg="1"/>
      <p:bldP spid="145414" grpId="0" animBg="1"/>
      <p:bldP spid="145415" grpId="0" animBg="1"/>
      <p:bldP spid="145416" grpId="0" animBg="1"/>
      <p:bldP spid="145417" grpId="0" animBg="1"/>
      <p:bldP spid="145418" grpId="0" animBg="1"/>
      <p:bldP spid="145419" grpId="0" animBg="1"/>
      <p:bldP spid="145420" grpId="0" animBg="1"/>
      <p:bldP spid="145421" grpId="0" animBg="1"/>
      <p:bldP spid="145422" grpId="0" animBg="1"/>
      <p:bldP spid="145423" grpId="0" animBg="1"/>
      <p:bldP spid="1454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5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071547"/>
            <a:ext cx="4000528" cy="271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992173" y="1843015"/>
            <a:ext cx="1508126" cy="1303681"/>
            <a:chOff x="2290" y="2163"/>
            <a:chExt cx="950" cy="561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2472" y="2163"/>
              <a:ext cx="33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data</a:t>
              </a: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2290" y="2405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2484" y="2316"/>
              <a:ext cx="756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CORSIKA </a:t>
              </a:r>
              <a:endParaRPr lang="en-GB" sz="1000" b="1" dirty="0" smtClean="0"/>
            </a:p>
            <a:p>
              <a:r>
                <a:rPr lang="en-GB" sz="1000" b="1" dirty="0" smtClean="0"/>
                <a:t>QGSJET +NSU</a:t>
              </a:r>
              <a:endParaRPr lang="en-GB" sz="1000" b="1" dirty="0"/>
            </a:p>
          </p:txBody>
        </p:sp>
        <p:sp>
          <p:nvSpPr>
            <p:cNvPr id="8" name="Rectangle 16"/>
            <p:cNvSpPr>
              <a:spLocks noChangeArrowheads="1"/>
            </p:cNvSpPr>
            <p:nvPr/>
          </p:nvSpPr>
          <p:spPr bwMode="auto">
            <a:xfrm>
              <a:off x="2290" y="2579"/>
              <a:ext cx="182" cy="91"/>
            </a:xfrm>
            <a:prstGeom prst="rect">
              <a:avLst/>
            </a:prstGeom>
            <a:solidFill>
              <a:srgbClr val="A50021">
                <a:alpha val="6392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2497" y="2569"/>
              <a:ext cx="63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000" b="1" dirty="0" smtClean="0"/>
                <a:t>MC uncertainty</a:t>
              </a:r>
              <a:endParaRPr lang="en-GB" sz="1000" b="1" dirty="0"/>
            </a:p>
          </p:txBody>
        </p:sp>
      </p:grpSp>
      <p:sp>
        <p:nvSpPr>
          <p:cNvPr id="11" name="10 Título"/>
          <p:cNvSpPr>
            <a:spLocks noGrp="1"/>
          </p:cNvSpPr>
          <p:nvPr>
            <p:ph type="title"/>
          </p:nvPr>
        </p:nvSpPr>
        <p:spPr>
          <a:xfrm>
            <a:off x="857224" y="0"/>
            <a:ext cx="8286808" cy="785794"/>
          </a:xfrm>
        </p:spPr>
        <p:txBody>
          <a:bodyPr>
            <a:noAutofit/>
          </a:bodyPr>
          <a:lstStyle/>
          <a:p>
            <a:r>
              <a:rPr lang="en-GB" sz="2200" dirty="0" smtClean="0"/>
              <a:t>Data-MC comparison for </a:t>
            </a:r>
            <a:r>
              <a:rPr lang="en-GB" sz="2200" dirty="0" err="1" smtClean="0"/>
              <a:t>downgoing</a:t>
            </a:r>
            <a:r>
              <a:rPr lang="en-GB" sz="2200" dirty="0" smtClean="0"/>
              <a:t> events </a:t>
            </a:r>
            <a:br>
              <a:rPr lang="en-GB" sz="2200" dirty="0" smtClean="0"/>
            </a:br>
            <a:r>
              <a:rPr lang="en-GB" sz="2200" dirty="0" smtClean="0"/>
              <a:t>(5-lines)</a:t>
            </a:r>
            <a:endParaRPr lang="en-GB" sz="2200" dirty="0"/>
          </a:p>
        </p:txBody>
      </p:sp>
      <p:pic>
        <p:nvPicPr>
          <p:cNvPr id="8755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4807" y="1180730"/>
            <a:ext cx="400294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55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855164"/>
            <a:ext cx="4006583" cy="271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972995" y="4508868"/>
            <a:ext cx="1841434" cy="1233854"/>
            <a:chOff x="1308" y="1871"/>
            <a:chExt cx="1087" cy="809"/>
          </a:xfrm>
        </p:grpSpPr>
        <p:sp>
          <p:nvSpPr>
            <p:cNvPr id="15" name="Oval 4"/>
            <p:cNvSpPr>
              <a:spLocks noChangeArrowheads="1"/>
            </p:cNvSpPr>
            <p:nvPr/>
          </p:nvSpPr>
          <p:spPr bwMode="auto">
            <a:xfrm>
              <a:off x="1418" y="2095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1643" y="2035"/>
              <a:ext cx="278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 b="1" dirty="0"/>
                <a:t>data</a:t>
              </a: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1599" y="2187"/>
              <a:ext cx="667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 b="1" dirty="0"/>
                <a:t>CORSIKA </a:t>
              </a:r>
              <a:r>
                <a:rPr lang="en-GB" sz="900" b="1" dirty="0" smtClean="0"/>
                <a:t> </a:t>
              </a:r>
            </a:p>
            <a:p>
              <a:r>
                <a:rPr lang="en-GB" sz="900" b="1" dirty="0" smtClean="0"/>
                <a:t>QGSJET +NSU </a:t>
              </a:r>
              <a:endParaRPr lang="en-GB" sz="900" b="1" dirty="0"/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1589" y="2438"/>
              <a:ext cx="806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 b="1" dirty="0"/>
                <a:t>CORSIKA </a:t>
              </a:r>
              <a:endParaRPr lang="en-GB" sz="900" b="1" dirty="0" smtClean="0"/>
            </a:p>
            <a:p>
              <a:r>
                <a:rPr lang="en-GB" sz="900" b="1" dirty="0" err="1" smtClean="0"/>
                <a:t>QGSJET+Horandel</a:t>
              </a:r>
              <a:endParaRPr lang="en-GB" sz="900" b="1" dirty="0"/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1626" y="1871"/>
              <a:ext cx="433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 b="1" dirty="0"/>
                <a:t>MUPAGE</a:t>
              </a: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1354" y="2568"/>
              <a:ext cx="21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338" y="2303"/>
              <a:ext cx="21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1308" y="1959"/>
              <a:ext cx="25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10 Título"/>
          <p:cNvSpPr txBox="1">
            <a:spLocks/>
          </p:cNvSpPr>
          <p:nvPr/>
        </p:nvSpPr>
        <p:spPr>
          <a:xfrm>
            <a:off x="4429156" y="4000504"/>
            <a:ext cx="4643438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95250" indent="82550" fontAlgn="auto">
              <a:spcAft>
                <a:spcPts val="0"/>
              </a:spcAft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No quality cuts applied</a:t>
            </a:r>
          </a:p>
          <a:p>
            <a:pPr marL="95250" marR="0" lvl="0" indent="8255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tabLst>
                <a:tab pos="273050" algn="l"/>
              </a:tabLst>
              <a:defRPr/>
            </a:pPr>
            <a:endParaRPr kumimoji="0" lang="en-GB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95250" marR="0" lvl="0" indent="8255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Agreement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within (substantial) theoretical +  </a:t>
            </a:r>
            <a:r>
              <a:rPr lang="en-GB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MC uncertainty</a:t>
            </a:r>
          </a:p>
          <a:p>
            <a:pPr marL="95250" marR="0" lvl="0" indent="8255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tabLst>
                <a:tab pos="273050" algn="l"/>
              </a:tabLst>
              <a:defRPr/>
            </a:pPr>
            <a:endParaRPr lang="en-GB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95250" marR="0" lvl="0" indent="8255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en-GB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Main experimental errors stem from OM efficiency and acceptance and optical water properties (</a:t>
            </a:r>
            <a:r>
              <a:rPr lang="el-GR" dirty="0" smtClean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>λ</a:t>
            </a:r>
            <a:r>
              <a:rPr lang="es-ES" baseline="-25000" dirty="0" smtClean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s-ES" baseline="-25000" dirty="0" err="1" smtClean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>abs</a:t>
            </a:r>
            <a:r>
              <a:rPr lang="es-ES" baseline="-25000" dirty="0" smtClean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l-GR" dirty="0" smtClean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>λ</a:t>
            </a:r>
            <a:r>
              <a:rPr lang="es-ES" baseline="-25000" dirty="0" err="1" smtClean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>scatt</a:t>
            </a:r>
            <a:r>
              <a:rPr lang="es-ES" dirty="0" smtClean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>)</a:t>
            </a:r>
            <a:endParaRPr lang="en-GB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95250" marR="0" lvl="0" indent="825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1044585" y="1928802"/>
            <a:ext cx="74538" cy="6710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cxnSp>
        <p:nvCxnSpPr>
          <p:cNvPr id="26" name="11 Conector recto de flecha"/>
          <p:cNvCxnSpPr/>
          <p:nvPr/>
        </p:nvCxnSpPr>
        <p:spPr>
          <a:xfrm rot="5400000" flipH="1" flipV="1">
            <a:off x="400144" y="3571082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13 Conector recto de flecha"/>
          <p:cNvCxnSpPr/>
          <p:nvPr/>
        </p:nvCxnSpPr>
        <p:spPr>
          <a:xfrm rot="5400000">
            <a:off x="3964776" y="3455195"/>
            <a:ext cx="490542" cy="95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18 Conector recto de flecha"/>
          <p:cNvCxnSpPr/>
          <p:nvPr/>
        </p:nvCxnSpPr>
        <p:spPr>
          <a:xfrm>
            <a:off x="2214546" y="3641726"/>
            <a:ext cx="571504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med" advTm="109887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Espace réservé du contenu 5" descr="depth3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85720" y="1000108"/>
            <a:ext cx="5143500" cy="5516563"/>
          </a:xfrm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785786" y="1"/>
            <a:ext cx="8358214" cy="769441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+mj-lt"/>
              </a:rPr>
              <a:t>Depth intensity relation-1 line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5429272" y="5209302"/>
            <a:ext cx="35718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The ANTARES collaboration</a:t>
            </a:r>
            <a:r>
              <a:rPr lang="en-US" sz="1600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Performance of the First ANTARES </a:t>
            </a:r>
            <a:endParaRPr lang="en-US" sz="1600" i="1" dirty="0" smtClean="0">
              <a:solidFill>
                <a:schemeClr val="bg1"/>
              </a:solidFill>
            </a:endParaRPr>
          </a:p>
          <a:p>
            <a:r>
              <a:rPr lang="en-US" sz="1600" i="1" dirty="0" smtClean="0">
                <a:solidFill>
                  <a:schemeClr val="bg1"/>
                </a:solidFill>
              </a:rPr>
              <a:t>Detector </a:t>
            </a:r>
            <a:r>
              <a:rPr lang="en-US" sz="1600" i="1" dirty="0">
                <a:solidFill>
                  <a:schemeClr val="bg1"/>
                </a:solidFill>
              </a:rPr>
              <a:t>Line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  <a:latin typeface="Calibri"/>
              </a:rPr>
              <a:t>AP </a:t>
            </a:r>
            <a:r>
              <a:rPr lang="en-GB" sz="1600" b="1" dirty="0" smtClean="0">
                <a:solidFill>
                  <a:schemeClr val="bg1"/>
                </a:solidFill>
                <a:latin typeface="Calibri"/>
              </a:rPr>
              <a:t>31 </a:t>
            </a:r>
            <a:r>
              <a:rPr lang="en-GB" sz="1600" dirty="0" smtClean="0">
                <a:solidFill>
                  <a:schemeClr val="bg1"/>
                </a:solidFill>
                <a:latin typeface="Calibri"/>
              </a:rPr>
              <a:t>(2009) 277</a:t>
            </a:r>
            <a:endParaRPr lang="en-GB" b="1" dirty="0" smtClean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715030" y="1857375"/>
            <a:ext cx="3143250" cy="1603375"/>
            <a:chOff x="3690" y="1015"/>
            <a:chExt cx="1980" cy="1010"/>
          </a:xfrm>
        </p:grpSpPr>
        <p:pic>
          <p:nvPicPr>
            <p:cNvPr id="6" name="Picture 8" descr="Earth.bmp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90" y="1015"/>
              <a:ext cx="1980" cy="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724" y="1530"/>
              <a:ext cx="45" cy="9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>
                <a:latin typeface="Lucida Sans Unicode" pitchFamily="34" charset="0"/>
              </a:endParaRPr>
            </a:p>
          </p:txBody>
        </p:sp>
        <p:cxnSp>
          <p:nvCxnSpPr>
            <p:cNvPr id="8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3490" y="1322"/>
              <a:ext cx="585" cy="12"/>
            </a:xfrm>
            <a:prstGeom prst="line">
              <a:avLst/>
            </a:prstGeom>
            <a:noFill/>
            <a:ln w="28575" algn="ctr">
              <a:solidFill>
                <a:srgbClr val="FFFFFF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9" name="Straight Connector 20"/>
            <p:cNvCxnSpPr>
              <a:cxnSpLocks noChangeShapeType="1"/>
            </p:cNvCxnSpPr>
            <p:nvPr/>
          </p:nvCxnSpPr>
          <p:spPr bwMode="auto">
            <a:xfrm rot="10800000" flipV="1">
              <a:off x="3798" y="1251"/>
              <a:ext cx="1467" cy="351"/>
            </a:xfrm>
            <a:prstGeom prst="line">
              <a:avLst/>
            </a:prstGeom>
            <a:noFill/>
            <a:ln w="28575" algn="ctr">
              <a:solidFill>
                <a:srgbClr val="FFFFFF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3763" y="1170"/>
              <a:ext cx="5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>
                  <a:solidFill>
                    <a:srgbClr val="FFFFFF"/>
                  </a:solidFill>
                  <a:latin typeface="Lucida Sans Unicode" pitchFamily="34" charset="0"/>
                </a:rPr>
                <a:t>2,5km</a:t>
              </a:r>
            </a:p>
          </p:txBody>
        </p: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4770" y="1350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>
                  <a:solidFill>
                    <a:srgbClr val="FFFFFF"/>
                  </a:solidFill>
                  <a:latin typeface="Lucida Sans Unicode" pitchFamily="34" charset="0"/>
                </a:rPr>
                <a:t>6km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5786" y="0"/>
            <a:ext cx="8358214" cy="857232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5 lines (2007): </a:t>
            </a:r>
            <a:r>
              <a:rPr lang="en-GB" sz="3100" dirty="0" smtClean="0"/>
              <a:t>Depth vs. Intensity</a:t>
            </a:r>
            <a:endParaRPr lang="en-GB" sz="3100" dirty="0"/>
          </a:p>
        </p:txBody>
      </p:sp>
      <p:grpSp>
        <p:nvGrpSpPr>
          <p:cNvPr id="3" name="9 Grupo"/>
          <p:cNvGrpSpPr/>
          <p:nvPr/>
        </p:nvGrpSpPr>
        <p:grpSpPr>
          <a:xfrm>
            <a:off x="4857752" y="4411625"/>
            <a:ext cx="4043060" cy="1589143"/>
            <a:chOff x="4886658" y="4268748"/>
            <a:chExt cx="4043060" cy="1589143"/>
          </a:xfrm>
        </p:grpSpPr>
        <p:sp>
          <p:nvSpPr>
            <p:cNvPr id="6" name="5 Rectángulo redondeado"/>
            <p:cNvSpPr/>
            <p:nvPr/>
          </p:nvSpPr>
          <p:spPr>
            <a:xfrm>
              <a:off x="4886658" y="4268748"/>
              <a:ext cx="4000528" cy="1589143"/>
            </a:xfrm>
            <a:prstGeom prst="roundRect">
              <a:avLst/>
            </a:prstGeom>
            <a:gradFill>
              <a:gsLst>
                <a:gs pos="0">
                  <a:schemeClr val="accent3">
                    <a:tint val="65000"/>
                    <a:satMod val="270000"/>
                  </a:schemeClr>
                </a:gs>
                <a:gs pos="25000">
                  <a:schemeClr val="accent3">
                    <a:tint val="60000"/>
                    <a:satMod val="300000"/>
                  </a:schemeClr>
                </a:gs>
                <a:gs pos="100000">
                  <a:schemeClr val="accent3">
                    <a:tint val="29000"/>
                    <a:satMod val="40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4983589" y="4391576"/>
              <a:ext cx="39461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3333FF"/>
                  </a:solidFill>
                  <a:latin typeface="Calibri"/>
                </a:rPr>
                <a:t>Two independent analyses: </a:t>
              </a:r>
            </a:p>
            <a:p>
              <a:r>
                <a:rPr lang="en-GB" dirty="0" smtClean="0">
                  <a:solidFill>
                    <a:srgbClr val="3333FF"/>
                  </a:solidFill>
                  <a:latin typeface="Calibri"/>
                </a:rPr>
                <a:t>Good agreement</a:t>
              </a:r>
            </a:p>
            <a:p>
              <a:pPr algn="l" rtl="0"/>
              <a:r>
                <a:rPr lang="en-GB" sz="1400" dirty="0" smtClean="0">
                  <a:solidFill>
                    <a:srgbClr val="3333FF"/>
                  </a:solidFill>
                  <a:latin typeface="Calibri"/>
                </a:rPr>
                <a:t>(“</a:t>
              </a:r>
              <a:r>
                <a:rPr lang="en-GB" sz="1400" dirty="0" err="1" smtClean="0">
                  <a:solidFill>
                    <a:srgbClr val="3333FF"/>
                  </a:solidFill>
                  <a:latin typeface="Calibri"/>
                </a:rPr>
                <a:t>deconvolution</a:t>
              </a:r>
              <a:r>
                <a:rPr lang="en-GB" sz="1400" dirty="0" smtClean="0">
                  <a:solidFill>
                    <a:srgbClr val="3333FF"/>
                  </a:solidFill>
                  <a:latin typeface="Calibri"/>
                </a:rPr>
                <a:t>” and “bin-to-bin correction”).</a:t>
              </a:r>
            </a:p>
            <a:p>
              <a:pPr algn="l" rtl="0"/>
              <a:endParaRPr lang="en-GB" sz="1400" dirty="0" smtClean="0">
                <a:solidFill>
                  <a:srgbClr val="3333FF"/>
                </a:solidFill>
                <a:latin typeface="Calibri"/>
              </a:endParaRPr>
            </a:p>
            <a:p>
              <a:pPr algn="l" rtl="0"/>
              <a:r>
                <a:rPr lang="en-GB" sz="1400" dirty="0" smtClean="0">
                  <a:solidFill>
                    <a:srgbClr val="3333FF"/>
                  </a:solidFill>
                  <a:latin typeface="Calibri"/>
                </a:rPr>
                <a:t> </a:t>
              </a:r>
              <a:r>
                <a:rPr lang="en-GB" sz="1600" dirty="0" smtClean="0">
                  <a:solidFill>
                    <a:srgbClr val="3333FF"/>
                  </a:solidFill>
                  <a:latin typeface="Calibri"/>
                </a:rPr>
                <a:t>Work on reducing systematics is ongoing</a:t>
              </a:r>
              <a:endParaRPr lang="en-GB" b="1" dirty="0" smtClean="0">
                <a:solidFill>
                  <a:srgbClr val="3333FF"/>
                </a:solidFill>
                <a:latin typeface="Calibri"/>
              </a:endParaRP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43248"/>
            <a:ext cx="4742923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CuadroTexto"/>
          <p:cNvSpPr txBox="1"/>
          <p:nvPr/>
        </p:nvSpPr>
        <p:spPr>
          <a:xfrm rot="2595632">
            <a:off x="3423941" y="3009664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Preliminary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4191" y="857232"/>
            <a:ext cx="4418403" cy="336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CuadroTexto"/>
          <p:cNvSpPr txBox="1"/>
          <p:nvPr/>
        </p:nvSpPr>
        <p:spPr>
          <a:xfrm rot="2703126">
            <a:off x="7809771" y="1084874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Preliminary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39062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1" name="Rectangle 23"/>
          <p:cNvSpPr>
            <a:spLocks noChangeArrowheads="1"/>
          </p:cNvSpPr>
          <p:nvPr/>
        </p:nvSpPr>
        <p:spPr bwMode="auto">
          <a:xfrm>
            <a:off x="0" y="6477000"/>
            <a:ext cx="92964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1142984"/>
            <a:ext cx="9296400" cy="5321300"/>
            <a:chOff x="0" y="1200"/>
            <a:chExt cx="5760" cy="3352"/>
          </a:xfrm>
        </p:grpSpPr>
        <p:pic>
          <p:nvPicPr>
            <p:cNvPr id="4301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200"/>
              <a:ext cx="5760" cy="3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021" name="Rectangle 13"/>
            <p:cNvSpPr>
              <a:spLocks noChangeArrowheads="1"/>
            </p:cNvSpPr>
            <p:nvPr/>
          </p:nvSpPr>
          <p:spPr bwMode="auto">
            <a:xfrm>
              <a:off x="0" y="1296"/>
              <a:ext cx="2400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304800" y="1219200"/>
            <a:ext cx="2514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Fixed for vertical muons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5334000" y="1295400"/>
            <a:ext cx="3810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/>
              <a:t>In general large distribution</a:t>
            </a: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7239000" y="5181600"/>
            <a:ext cx="1905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6934200" y="2590800"/>
            <a:ext cx="18288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772400" y="2895600"/>
            <a:ext cx="533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7086600" y="3886200"/>
            <a:ext cx="1447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990600" y="0"/>
            <a:ext cx="7032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FF00"/>
                </a:solidFill>
                <a:latin typeface="Comic Sans MS" pitchFamily="66" charset="0"/>
              </a:rPr>
              <a:t>Delay between adjacent storeys</a:t>
            </a:r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3352800" y="5029200"/>
            <a:ext cx="22098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3200400" y="5029200"/>
            <a:ext cx="2990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The integral below the peak</a:t>
            </a:r>
          </a:p>
          <a:p>
            <a:r>
              <a:rPr lang="en-US" dirty="0"/>
              <a:t>is proportional to the </a:t>
            </a:r>
            <a:r>
              <a:rPr lang="en-US" dirty="0">
                <a:sym typeface="Symbol" pitchFamily="18" charset="2"/>
              </a:rPr>
              <a:t> </a:t>
            </a:r>
            <a:r>
              <a:rPr lang="en-US" dirty="0"/>
              <a:t>flux</a:t>
            </a:r>
          </a:p>
        </p:txBody>
      </p:sp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7086600" y="4953000"/>
            <a:ext cx="2057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No systematic effects</a:t>
            </a:r>
          </a:p>
          <a:p>
            <a:r>
              <a:rPr lang="en-US" dirty="0"/>
              <a:t>of trigger or reconstruction</a:t>
            </a:r>
          </a:p>
        </p:txBody>
      </p:sp>
      <p:sp>
        <p:nvSpPr>
          <p:cNvPr id="43030" name="Rectangle 22"/>
          <p:cNvSpPr>
            <a:spLocks noChangeArrowheads="1"/>
          </p:cNvSpPr>
          <p:nvPr/>
        </p:nvSpPr>
        <p:spPr bwMode="auto">
          <a:xfrm>
            <a:off x="3200400" y="5667375"/>
            <a:ext cx="3276600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Shape is sensitive to angular acceptance of optical modules and angular distribution of </a:t>
            </a:r>
            <a:r>
              <a:rPr lang="en-US" dirty="0" err="1"/>
              <a:t>muon</a:t>
            </a:r>
            <a:r>
              <a:rPr lang="en-US" dirty="0"/>
              <a:t> flux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785786" y="0"/>
            <a:ext cx="8358214" cy="769441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+mj-lt"/>
              </a:rPr>
              <a:t>Vertical </a:t>
            </a:r>
            <a:r>
              <a:rPr lang="en-US" sz="4400" dirty="0" err="1">
                <a:solidFill>
                  <a:srgbClr val="FFFF00"/>
                </a:solidFill>
                <a:latin typeface="+mj-lt"/>
              </a:rPr>
              <a:t>muon</a:t>
            </a:r>
            <a:r>
              <a:rPr lang="en-US" sz="4400" dirty="0">
                <a:solidFill>
                  <a:srgbClr val="FFFF00"/>
                </a:solidFill>
                <a:latin typeface="+mj-lt"/>
              </a:rPr>
              <a:t> intensity</a:t>
            </a: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62300"/>
            <a:ext cx="466407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 descr="depth_flu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6438" y="3167063"/>
            <a:ext cx="4627562" cy="3124200"/>
          </a:xfrm>
          <a:prstGeom prst="rect">
            <a:avLst/>
          </a:prstGeom>
          <a:noFill/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447800" y="1002084"/>
            <a:ext cx="680827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Muon</a:t>
            </a:r>
            <a:r>
              <a:rPr lang="en-US" sz="2400" dirty="0">
                <a:solidFill>
                  <a:schemeClr val="bg1"/>
                </a:solidFill>
              </a:rPr>
              <a:t> flux measured without track reconstruction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Error dominated by detector </a:t>
            </a:r>
            <a:r>
              <a:rPr lang="en-US" sz="2400" dirty="0" err="1">
                <a:solidFill>
                  <a:schemeClr val="bg1"/>
                </a:solidFill>
              </a:rPr>
              <a:t>systematics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-angular </a:t>
            </a:r>
            <a:r>
              <a:rPr lang="en-US" sz="2400" dirty="0">
                <a:solidFill>
                  <a:schemeClr val="bg1"/>
                </a:solidFill>
              </a:rPr>
              <a:t>acceptance of PMTs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-absolute </a:t>
            </a:r>
            <a:r>
              <a:rPr lang="en-US" sz="2400" dirty="0">
                <a:solidFill>
                  <a:schemeClr val="bg1"/>
                </a:solidFill>
              </a:rPr>
              <a:t>PMT </a:t>
            </a:r>
            <a:r>
              <a:rPr lang="en-US" sz="2400" dirty="0" smtClean="0">
                <a:solidFill>
                  <a:schemeClr val="bg1"/>
                </a:solidFill>
              </a:rPr>
              <a:t>efficiencies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1082675" y="2706688"/>
            <a:ext cx="2270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Measured Rate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5799138" y="2667000"/>
            <a:ext cx="1897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Derived Flux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0"/>
            <a:ext cx="8286776" cy="785794"/>
          </a:xfrm>
        </p:spPr>
        <p:txBody>
          <a:bodyPr/>
          <a:lstStyle/>
          <a:p>
            <a:r>
              <a:rPr lang="fr-FR" dirty="0" err="1" smtClean="0"/>
              <a:t>Depth</a:t>
            </a:r>
            <a:r>
              <a:rPr lang="fr-FR" dirty="0" smtClean="0"/>
              <a:t> </a:t>
            </a:r>
            <a:r>
              <a:rPr lang="fr-FR" dirty="0" err="1" smtClean="0"/>
              <a:t>Dependency</a:t>
            </a:r>
            <a:r>
              <a:rPr lang="fr-FR" dirty="0" smtClean="0"/>
              <a:t>: ICECUBE vs ANTARES</a:t>
            </a:r>
            <a:endParaRPr lang="fr-FR" dirty="0"/>
          </a:p>
        </p:txBody>
      </p:sp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4"/>
          <a:srcRect t="6301"/>
          <a:stretch>
            <a:fillRect/>
          </a:stretch>
        </p:blipFill>
        <p:spPr bwMode="auto">
          <a:xfrm>
            <a:off x="0" y="785794"/>
            <a:ext cx="9144000" cy="619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0"/>
            <a:ext cx="8286776" cy="785794"/>
          </a:xfrm>
        </p:spPr>
        <p:txBody>
          <a:bodyPr/>
          <a:lstStyle/>
          <a:p>
            <a:r>
              <a:rPr lang="fr-FR" sz="2400" dirty="0" smtClean="0"/>
              <a:t>ICECUBE </a:t>
            </a:r>
            <a:r>
              <a:rPr lang="fr-FR" sz="2400" dirty="0" smtClean="0"/>
              <a:t>vs </a:t>
            </a:r>
            <a:r>
              <a:rPr lang="fr-FR" sz="2400" dirty="0" smtClean="0"/>
              <a:t>ANTARES: </a:t>
            </a:r>
            <a:r>
              <a:rPr lang="fr-FR" dirty="0" smtClean="0"/>
              <a:t>Location, Location, </a:t>
            </a:r>
            <a:r>
              <a:rPr lang="fr-FR" dirty="0" smtClean="0"/>
              <a:t>Location!!</a:t>
            </a:r>
            <a:endParaRPr lang="fr-FR" dirty="0"/>
          </a:p>
        </p:txBody>
      </p:sp>
      <p:pic>
        <p:nvPicPr>
          <p:cNvPr id="5" name="Picture 4" descr="46b-amanda_deploy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928670"/>
            <a:ext cx="4214842" cy="5686425"/>
          </a:xfrm>
          <a:prstGeom prst="rect">
            <a:avLst/>
          </a:prstGeom>
          <a:noFill/>
        </p:spPr>
      </p:pic>
      <p:pic>
        <p:nvPicPr>
          <p:cNvPr id="6" name="Picture 3" descr="beach"/>
          <p:cNvPicPr>
            <a:picLocks noChangeAspect="1" noChangeArrowheads="1"/>
          </p:cNvPicPr>
          <p:nvPr/>
        </p:nvPicPr>
        <p:blipFill>
          <a:blip r:embed="rId5"/>
          <a:srcRect r="27556" b="18023"/>
          <a:stretch>
            <a:fillRect/>
          </a:stretch>
        </p:blipFill>
        <p:spPr bwMode="auto">
          <a:xfrm>
            <a:off x="4643470" y="928670"/>
            <a:ext cx="4286248" cy="564360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42994" y="0"/>
            <a:ext cx="8301006" cy="857232"/>
          </a:xfrm>
        </p:spPr>
        <p:txBody>
          <a:bodyPr/>
          <a:lstStyle/>
          <a:p>
            <a:r>
              <a:rPr lang="en-US" sz="3200" dirty="0" smtClean="0"/>
              <a:t>Neutrino Production and Transport</a:t>
            </a:r>
            <a:endParaRPr lang="fr-FR" sz="3200" dirty="0">
              <a:solidFill>
                <a:srgbClr val="FFFF00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285860"/>
            <a:ext cx="4819659" cy="50720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4" name="Picture 5" descr="allp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844" y="1214423"/>
            <a:ext cx="3144560" cy="2438396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6286512" y="3714752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HE protons exist! 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8877" y="4357694"/>
            <a:ext cx="3970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</a:rPr>
              <a:t>Oscillations during transit:</a:t>
            </a:r>
          </a:p>
          <a:p>
            <a:r>
              <a:rPr lang="en-GB" sz="2400" dirty="0" smtClean="0">
                <a:solidFill>
                  <a:srgbClr val="FFC000"/>
                </a:solidFill>
              </a:rPr>
              <a:t>1</a:t>
            </a:r>
            <a:r>
              <a:rPr lang="en-GB" sz="2400" dirty="0" smtClean="0">
                <a:solidFill>
                  <a:srgbClr val="FFC000"/>
                </a:solidFill>
                <a:sym typeface="Symbol"/>
              </a:rPr>
              <a:t></a:t>
            </a:r>
            <a:r>
              <a:rPr lang="en-GB" sz="2400" baseline="-25000" dirty="0" smtClean="0">
                <a:solidFill>
                  <a:srgbClr val="FFC000"/>
                </a:solidFill>
                <a:sym typeface="Symbol"/>
              </a:rPr>
              <a:t>e</a:t>
            </a:r>
            <a:r>
              <a:rPr lang="en-GB" sz="2400" dirty="0" smtClean="0">
                <a:solidFill>
                  <a:srgbClr val="FFC000"/>
                </a:solidFill>
              </a:rPr>
              <a:t>: 2</a:t>
            </a:r>
            <a:r>
              <a:rPr lang="en-GB" sz="2400" dirty="0" smtClean="0">
                <a:solidFill>
                  <a:srgbClr val="FFC000"/>
                </a:solidFill>
                <a:sym typeface="Symbol"/>
              </a:rPr>
              <a:t></a:t>
            </a:r>
            <a:r>
              <a:rPr lang="en-GB" sz="2400" baseline="-25000" dirty="0" smtClean="0">
                <a:solidFill>
                  <a:srgbClr val="FFC000"/>
                </a:solidFill>
                <a:sym typeface="Symbol"/>
              </a:rPr>
              <a:t></a:t>
            </a:r>
            <a:r>
              <a:rPr lang="en-GB" sz="2400" dirty="0" smtClean="0">
                <a:solidFill>
                  <a:srgbClr val="FFC000"/>
                </a:solidFill>
              </a:rPr>
              <a:t>: 0</a:t>
            </a:r>
            <a:r>
              <a:rPr lang="en-GB" sz="2400" dirty="0" smtClean="0">
                <a:solidFill>
                  <a:srgbClr val="FFC000"/>
                </a:solidFill>
                <a:sym typeface="Symbol"/>
              </a:rPr>
              <a:t></a:t>
            </a:r>
            <a:r>
              <a:rPr lang="en-GB" sz="2400" baseline="-25000" dirty="0" smtClean="0">
                <a:solidFill>
                  <a:srgbClr val="FFC000"/>
                </a:solidFill>
                <a:sym typeface="Symbol"/>
              </a:rPr>
              <a:t></a:t>
            </a:r>
            <a:r>
              <a:rPr lang="en-GB" sz="2400" dirty="0" smtClean="0">
                <a:solidFill>
                  <a:srgbClr val="FFC000"/>
                </a:solidFill>
              </a:rPr>
              <a:t> </a:t>
            </a:r>
            <a:r>
              <a:rPr lang="en-GB" sz="2400" dirty="0" smtClean="0">
                <a:solidFill>
                  <a:srgbClr val="FFC000"/>
                </a:solidFill>
                <a:sym typeface="Wingdings" pitchFamily="2" charset="2"/>
              </a:rPr>
              <a:t> 1</a:t>
            </a:r>
            <a:r>
              <a:rPr lang="en-GB" sz="2400" dirty="0" smtClean="0">
                <a:solidFill>
                  <a:srgbClr val="FFC000"/>
                </a:solidFill>
                <a:sym typeface="Symbol"/>
              </a:rPr>
              <a:t></a:t>
            </a:r>
            <a:r>
              <a:rPr lang="en-GB" sz="2400" baseline="-25000" dirty="0" smtClean="0">
                <a:solidFill>
                  <a:srgbClr val="FFC000"/>
                </a:solidFill>
                <a:sym typeface="Symbol"/>
              </a:rPr>
              <a:t>e</a:t>
            </a:r>
            <a:r>
              <a:rPr lang="en-GB" sz="2400" dirty="0" smtClean="0">
                <a:solidFill>
                  <a:srgbClr val="FFC000"/>
                </a:solidFill>
                <a:sym typeface="Wingdings" pitchFamily="2" charset="2"/>
              </a:rPr>
              <a:t>: 1</a:t>
            </a:r>
            <a:r>
              <a:rPr lang="en-GB" sz="2400" dirty="0" smtClean="0">
                <a:solidFill>
                  <a:srgbClr val="FFC000"/>
                </a:solidFill>
                <a:sym typeface="Symbol"/>
              </a:rPr>
              <a:t></a:t>
            </a:r>
            <a:r>
              <a:rPr lang="en-GB" sz="2400" baseline="-25000" dirty="0" smtClean="0">
                <a:solidFill>
                  <a:srgbClr val="FFC000"/>
                </a:solidFill>
                <a:sym typeface="Symbol"/>
              </a:rPr>
              <a:t></a:t>
            </a:r>
            <a:r>
              <a:rPr lang="en-GB" sz="2400" dirty="0" smtClean="0">
                <a:solidFill>
                  <a:srgbClr val="FFC000"/>
                </a:solidFill>
                <a:sym typeface="Wingdings" pitchFamily="2" charset="2"/>
              </a:rPr>
              <a:t>: 1</a:t>
            </a:r>
            <a:r>
              <a:rPr lang="en-GB" sz="2400" dirty="0" smtClean="0">
                <a:solidFill>
                  <a:srgbClr val="FFC000"/>
                </a:solidFill>
                <a:sym typeface="Symbol"/>
              </a:rPr>
              <a:t></a:t>
            </a:r>
            <a:r>
              <a:rPr lang="en-GB" sz="2400" baseline="-25000" dirty="0" smtClean="0">
                <a:solidFill>
                  <a:srgbClr val="FFC000"/>
                </a:solidFill>
                <a:sym typeface="Symbol"/>
              </a:rPr>
              <a:t></a:t>
            </a:r>
            <a:endParaRPr lang="en-GB" sz="2400" baseline="-25000" dirty="0">
              <a:solidFill>
                <a:srgbClr val="FFC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3504" y="5568751"/>
            <a:ext cx="3500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sym typeface="Symbol" pitchFamily="18" charset="2"/>
              </a:rPr>
              <a:t>Unambiguous probe of </a:t>
            </a:r>
          </a:p>
          <a:p>
            <a:r>
              <a:rPr lang="en-US" sz="2400" dirty="0" err="1" smtClean="0">
                <a:solidFill>
                  <a:srgbClr val="FFC000"/>
                </a:solidFill>
                <a:sym typeface="Symbol" pitchFamily="18" charset="2"/>
              </a:rPr>
              <a:t>hadronic</a:t>
            </a:r>
            <a:r>
              <a:rPr lang="en-US" sz="2400" dirty="0" smtClean="0">
                <a:solidFill>
                  <a:srgbClr val="FFC000"/>
                </a:solidFill>
                <a:sym typeface="Symbol" pitchFamily="18" charset="2"/>
              </a:rPr>
              <a:t> processes</a:t>
            </a:r>
            <a:endParaRPr lang="en-US" sz="2400" dirty="0">
              <a:solidFill>
                <a:srgbClr val="FFC000"/>
              </a:solidFill>
              <a:sym typeface="Symbol" pitchFamily="18" charset="2"/>
            </a:endParaRPr>
          </a:p>
        </p:txBody>
      </p:sp>
    </p:spTree>
  </p:cSld>
  <p:clrMapOvr>
    <a:masterClrMapping/>
  </p:clrMapOvr>
  <p:transition spd="med" advTm="8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5" descr="bgLightningVolt_Deep_Blue_Sea-1"/>
          <p:cNvPicPr>
            <a:picLocks noChangeAspect="1" noChangeArrowheads="1"/>
          </p:cNvPicPr>
          <p:nvPr/>
        </p:nvPicPr>
        <p:blipFill>
          <a:blip r:embed="rId4"/>
          <a:srcRect t="15315" b="31123"/>
          <a:stretch>
            <a:fillRect/>
          </a:stretch>
        </p:blipFill>
        <p:spPr bwMode="auto">
          <a:xfrm>
            <a:off x="0" y="857274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936324"/>
            <a:ext cx="5572164" cy="377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16 Conector recto de flecha"/>
          <p:cNvCxnSpPr/>
          <p:nvPr/>
        </p:nvCxnSpPr>
        <p:spPr>
          <a:xfrm flipV="1">
            <a:off x="6000760" y="3786190"/>
            <a:ext cx="2143140" cy="17859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27 Grupo"/>
          <p:cNvGrpSpPr/>
          <p:nvPr/>
        </p:nvGrpSpPr>
        <p:grpSpPr>
          <a:xfrm>
            <a:off x="357158" y="5072074"/>
            <a:ext cx="2786082" cy="1285884"/>
            <a:chOff x="6028056" y="4816816"/>
            <a:chExt cx="2786082" cy="1285884"/>
          </a:xfrm>
        </p:grpSpPr>
        <p:sp>
          <p:nvSpPr>
            <p:cNvPr id="26" name="25 Rectángulo redondeado"/>
            <p:cNvSpPr/>
            <p:nvPr/>
          </p:nvSpPr>
          <p:spPr>
            <a:xfrm>
              <a:off x="6072198" y="4816816"/>
              <a:ext cx="2714644" cy="1285884"/>
            </a:xfrm>
            <a:prstGeom prst="roundRect">
              <a:avLst/>
            </a:prstGeom>
            <a:gradFill>
              <a:gsLst>
                <a:gs pos="0">
                  <a:schemeClr val="accent3">
                    <a:tint val="65000"/>
                    <a:satMod val="270000"/>
                  </a:schemeClr>
                </a:gs>
                <a:gs pos="25000">
                  <a:schemeClr val="accent3">
                    <a:tint val="60000"/>
                    <a:satMod val="300000"/>
                  </a:schemeClr>
                </a:gs>
                <a:gs pos="100000">
                  <a:schemeClr val="accent3">
                    <a:tint val="29000"/>
                    <a:satMod val="40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6028056" y="4913667"/>
              <a:ext cx="27860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/>
                <a:t>168 active days</a:t>
              </a:r>
            </a:p>
            <a:p>
              <a:pPr algn="ctr"/>
              <a:r>
                <a:rPr lang="en-GB" sz="2000" dirty="0" smtClean="0"/>
                <a:t>168 upward events</a:t>
              </a:r>
            </a:p>
            <a:p>
              <a:pPr algn="ctr"/>
              <a:r>
                <a:rPr lang="en-GB" sz="2000" dirty="0" smtClean="0"/>
                <a:t>(multi-line fit)</a:t>
              </a:r>
              <a:endParaRPr lang="en-GB" sz="2000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976296"/>
            <a:ext cx="4143404" cy="280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Título"/>
          <p:cNvSpPr>
            <a:spLocks noGrp="1"/>
          </p:cNvSpPr>
          <p:nvPr>
            <p:ph type="title"/>
          </p:nvPr>
        </p:nvSpPr>
        <p:spPr>
          <a:xfrm>
            <a:off x="857224" y="-24"/>
            <a:ext cx="8286776" cy="78581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GB" sz="3000" b="1" dirty="0" smtClean="0"/>
              <a:t>5 line data (2007)</a:t>
            </a:r>
            <a:r>
              <a:rPr lang="en-GB" sz="3000" dirty="0" smtClean="0"/>
              <a:t>: angular distribution </a:t>
            </a:r>
            <a:endParaRPr lang="en-GB" sz="3000" dirty="0"/>
          </a:p>
        </p:txBody>
      </p:sp>
      <p:cxnSp>
        <p:nvCxnSpPr>
          <p:cNvPr id="16" name="15 Conector recto de flecha"/>
          <p:cNvCxnSpPr/>
          <p:nvPr/>
        </p:nvCxnSpPr>
        <p:spPr>
          <a:xfrm rot="5400000" flipH="1" flipV="1">
            <a:off x="3250397" y="4321975"/>
            <a:ext cx="1571636" cy="5000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rot="5400000" flipH="1" flipV="1">
            <a:off x="3429786" y="6428602"/>
            <a:ext cx="428628" cy="1588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rot="5400000">
            <a:off x="8117705" y="6384153"/>
            <a:ext cx="490542" cy="9524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5715008" y="6500834"/>
            <a:ext cx="571504" cy="1588"/>
          </a:xfrm>
          <a:prstGeom prst="straightConnector1">
            <a:avLst/>
          </a:prstGeom>
          <a:ln w="19050">
            <a:solidFill>
              <a:srgbClr val="3333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8358214" y="6286520"/>
            <a:ext cx="529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3333FF"/>
                </a:solidFill>
              </a:rPr>
              <a:t>down</a:t>
            </a:r>
            <a:endParaRPr lang="en-GB" sz="1000" dirty="0">
              <a:solidFill>
                <a:srgbClr val="3333FF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357554" y="6429396"/>
            <a:ext cx="346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3333FF"/>
                </a:solidFill>
              </a:rPr>
              <a:t>up</a:t>
            </a:r>
            <a:endParaRPr lang="en-GB" sz="1000" dirty="0">
              <a:solidFill>
                <a:srgbClr val="3333FF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674959" y="6540365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3333FF"/>
                </a:solidFill>
              </a:rPr>
              <a:t>horizontal</a:t>
            </a:r>
            <a:endParaRPr lang="en-GB" sz="1000" dirty="0">
              <a:solidFill>
                <a:srgbClr val="3333FF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1438" y="1285875"/>
            <a:ext cx="2881312" cy="2786063"/>
            <a:chOff x="71438" y="1285875"/>
            <a:chExt cx="2881312" cy="2786063"/>
          </a:xfrm>
        </p:grpSpPr>
        <p:pic>
          <p:nvPicPr>
            <p:cNvPr id="57" name="Picture 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4313" y="1285875"/>
              <a:ext cx="2738437" cy="278606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8" name="Text Box 16"/>
            <p:cNvSpPr txBox="1">
              <a:spLocks noChangeArrowheads="1"/>
            </p:cNvSpPr>
            <p:nvPr/>
          </p:nvSpPr>
          <p:spPr bwMode="auto">
            <a:xfrm>
              <a:off x="2547938" y="1768475"/>
              <a:ext cx="261937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fr-FR" sz="2400">
                  <a:solidFill>
                    <a:srgbClr val="FFCC00"/>
                  </a:solidFill>
                  <a:latin typeface="Helvetica" pitchFamily="34" charset="0"/>
                </a:rPr>
                <a:t>p</a:t>
              </a:r>
              <a:endParaRPr lang="en-US" altLang="fr-FR" sz="2400">
                <a:solidFill>
                  <a:srgbClr val="FFCC00"/>
                </a:solidFill>
                <a:latin typeface="times" pitchFamily="18" charset="0"/>
              </a:endParaRPr>
            </a:p>
          </p:txBody>
        </p:sp>
        <p:sp>
          <p:nvSpPr>
            <p:cNvPr id="59" name="Text Box 17"/>
            <p:cNvSpPr txBox="1">
              <a:spLocks noChangeArrowheads="1"/>
            </p:cNvSpPr>
            <p:nvPr/>
          </p:nvSpPr>
          <p:spPr bwMode="auto">
            <a:xfrm>
              <a:off x="1000125" y="3392488"/>
              <a:ext cx="463550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fr-FR" sz="2400" b="1">
                  <a:solidFill>
                    <a:srgbClr val="00B0F0"/>
                  </a:solidFill>
                  <a:latin typeface="Symbol" pitchFamily="18" charset="2"/>
                </a:rPr>
                <a:t>n</a:t>
              </a:r>
              <a:r>
                <a:rPr lang="en-US" altLang="fr-FR" sz="2400" b="1" baseline="-25000">
                  <a:solidFill>
                    <a:srgbClr val="00B0F0"/>
                  </a:solidFill>
                  <a:latin typeface="Symbol" pitchFamily="18" charset="2"/>
                </a:rPr>
                <a:t>m</a:t>
              </a:r>
              <a:endParaRPr lang="en-US" altLang="fr-FR" sz="2400" b="1">
                <a:solidFill>
                  <a:srgbClr val="00B0F0"/>
                </a:solidFill>
                <a:latin typeface="Symbol" pitchFamily="18" charset="2"/>
              </a:endParaRPr>
            </a:p>
          </p:txBody>
        </p:sp>
        <p:sp>
          <p:nvSpPr>
            <p:cNvPr id="60" name="Text Box 18"/>
            <p:cNvSpPr txBox="1">
              <a:spLocks noChangeArrowheads="1"/>
            </p:cNvSpPr>
            <p:nvPr/>
          </p:nvSpPr>
          <p:spPr bwMode="auto">
            <a:xfrm>
              <a:off x="1500188" y="1824038"/>
              <a:ext cx="463550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fr-FR" sz="2400" b="1">
                  <a:solidFill>
                    <a:srgbClr val="00B0F0"/>
                  </a:solidFill>
                  <a:latin typeface="Symbol" pitchFamily="18" charset="2"/>
                </a:rPr>
                <a:t>n</a:t>
              </a:r>
              <a:r>
                <a:rPr lang="en-US" altLang="fr-FR" sz="2400" b="1" baseline="-25000">
                  <a:solidFill>
                    <a:srgbClr val="00B0F0"/>
                  </a:solidFill>
                  <a:latin typeface="Symbol" pitchFamily="18" charset="2"/>
                </a:rPr>
                <a:t>m</a:t>
              </a:r>
              <a:endParaRPr lang="en-US" altLang="fr-FR" sz="2400" b="1">
                <a:solidFill>
                  <a:srgbClr val="00B0F0"/>
                </a:solidFill>
                <a:latin typeface="Symbol" pitchFamily="18" charset="2"/>
              </a:endParaRPr>
            </a:p>
          </p:txBody>
        </p:sp>
        <p:sp>
          <p:nvSpPr>
            <p:cNvPr id="61" name="Rectangle 20"/>
            <p:cNvSpPr>
              <a:spLocks noChangeArrowheads="1"/>
            </p:cNvSpPr>
            <p:nvPr/>
          </p:nvSpPr>
          <p:spPr bwMode="auto">
            <a:xfrm rot="-1989646">
              <a:off x="917575" y="1677988"/>
              <a:ext cx="193675" cy="1746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" name="Line 21"/>
            <p:cNvSpPr>
              <a:spLocks noChangeShapeType="1"/>
            </p:cNvSpPr>
            <p:nvPr/>
          </p:nvSpPr>
          <p:spPr bwMode="auto">
            <a:xfrm flipH="1" flipV="1">
              <a:off x="1000125" y="1785938"/>
              <a:ext cx="406400" cy="2093912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" name="Line 24"/>
            <p:cNvSpPr>
              <a:spLocks noChangeShapeType="1"/>
            </p:cNvSpPr>
            <p:nvPr/>
          </p:nvSpPr>
          <p:spPr bwMode="auto">
            <a:xfrm>
              <a:off x="134938" y="1524000"/>
              <a:ext cx="476250" cy="188913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" name="Line 25"/>
            <p:cNvSpPr>
              <a:spLocks noChangeShapeType="1"/>
            </p:cNvSpPr>
            <p:nvPr/>
          </p:nvSpPr>
          <p:spPr bwMode="auto">
            <a:xfrm>
              <a:off x="611188" y="1697038"/>
              <a:ext cx="58737" cy="180975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5" name="Line 26"/>
            <p:cNvSpPr>
              <a:spLocks noChangeShapeType="1"/>
            </p:cNvSpPr>
            <p:nvPr/>
          </p:nvSpPr>
          <p:spPr bwMode="auto">
            <a:xfrm flipH="1" flipV="1">
              <a:off x="636588" y="1768475"/>
              <a:ext cx="150812" cy="139700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6" name="Line 27"/>
            <p:cNvSpPr>
              <a:spLocks noChangeShapeType="1"/>
            </p:cNvSpPr>
            <p:nvPr/>
          </p:nvSpPr>
          <p:spPr bwMode="auto">
            <a:xfrm>
              <a:off x="611188" y="1704975"/>
              <a:ext cx="133350" cy="79375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7" name="Line 28"/>
            <p:cNvSpPr>
              <a:spLocks noChangeShapeType="1"/>
            </p:cNvSpPr>
            <p:nvPr/>
          </p:nvSpPr>
          <p:spPr bwMode="auto">
            <a:xfrm flipH="1">
              <a:off x="603250" y="1674813"/>
              <a:ext cx="165100" cy="30162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8" name="Line 29"/>
            <p:cNvSpPr>
              <a:spLocks noChangeShapeType="1"/>
            </p:cNvSpPr>
            <p:nvPr/>
          </p:nvSpPr>
          <p:spPr bwMode="auto">
            <a:xfrm>
              <a:off x="736600" y="1776413"/>
              <a:ext cx="82550" cy="101600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" name="Line 30"/>
            <p:cNvSpPr>
              <a:spLocks noChangeShapeType="1"/>
            </p:cNvSpPr>
            <p:nvPr/>
          </p:nvSpPr>
          <p:spPr bwMode="auto">
            <a:xfrm flipH="1" flipV="1">
              <a:off x="714375" y="1739900"/>
              <a:ext cx="285750" cy="4603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" name="Line 31"/>
            <p:cNvSpPr>
              <a:spLocks noChangeShapeType="1"/>
            </p:cNvSpPr>
            <p:nvPr/>
          </p:nvSpPr>
          <p:spPr bwMode="auto">
            <a:xfrm>
              <a:off x="1000125" y="1785938"/>
              <a:ext cx="857250" cy="642937"/>
            </a:xfrm>
            <a:prstGeom prst="line">
              <a:avLst/>
            </a:prstGeom>
            <a:ln w="38100">
              <a:solidFill>
                <a:srgbClr val="00B0F0"/>
              </a:solidFill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71" name="Group 38"/>
            <p:cNvGrpSpPr>
              <a:grpSpLocks/>
            </p:cNvGrpSpPr>
            <p:nvPr/>
          </p:nvGrpSpPr>
          <p:grpSpPr bwMode="auto">
            <a:xfrm>
              <a:off x="1757357" y="2312981"/>
              <a:ext cx="242886" cy="258761"/>
              <a:chOff x="1906517" y="1902013"/>
              <a:chExt cx="242726" cy="258962"/>
            </a:xfrm>
          </p:grpSpPr>
          <p:sp>
            <p:nvSpPr>
              <p:cNvPr id="77" name="Line 32"/>
              <p:cNvSpPr>
                <a:spLocks noChangeShapeType="1"/>
              </p:cNvSpPr>
              <p:nvPr/>
            </p:nvSpPr>
            <p:spPr bwMode="auto">
              <a:xfrm flipH="1" flipV="1">
                <a:off x="1997979" y="1902013"/>
                <a:ext cx="134848" cy="148457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8" name="Line 33"/>
              <p:cNvSpPr>
                <a:spLocks noChangeShapeType="1"/>
              </p:cNvSpPr>
              <p:nvPr/>
            </p:nvSpPr>
            <p:spPr bwMode="auto">
              <a:xfrm flipH="1">
                <a:off x="1906517" y="1963405"/>
                <a:ext cx="175889" cy="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9" name="Line 34"/>
              <p:cNvSpPr>
                <a:spLocks noChangeShapeType="1"/>
              </p:cNvSpPr>
              <p:nvPr/>
            </p:nvSpPr>
            <p:spPr bwMode="auto">
              <a:xfrm flipH="1">
                <a:off x="1922933" y="2073910"/>
                <a:ext cx="226310" cy="87065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0" name="Line 35"/>
              <p:cNvSpPr>
                <a:spLocks noChangeShapeType="1"/>
              </p:cNvSpPr>
              <p:nvPr/>
            </p:nvSpPr>
            <p:spPr bwMode="auto">
              <a:xfrm flipH="1" flipV="1">
                <a:off x="1932314" y="2105165"/>
                <a:ext cx="75046" cy="32371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1" name="Line 36"/>
              <p:cNvSpPr>
                <a:spLocks noChangeShapeType="1"/>
              </p:cNvSpPr>
              <p:nvPr/>
            </p:nvSpPr>
            <p:spPr bwMode="auto">
              <a:xfrm flipH="1" flipV="1">
                <a:off x="1906517" y="1995775"/>
                <a:ext cx="184097" cy="101576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2" name="Line 37"/>
              <p:cNvSpPr>
                <a:spLocks noChangeShapeType="1"/>
              </p:cNvSpPr>
              <p:nvPr/>
            </p:nvSpPr>
            <p:spPr bwMode="auto">
              <a:xfrm flipH="1" flipV="1">
                <a:off x="1940522" y="2058283"/>
                <a:ext cx="75046" cy="15627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72" name="Text Box 38"/>
            <p:cNvSpPr txBox="1">
              <a:spLocks noChangeArrowheads="1"/>
            </p:cNvSpPr>
            <p:nvPr/>
          </p:nvSpPr>
          <p:spPr bwMode="auto">
            <a:xfrm>
              <a:off x="71438" y="1601788"/>
              <a:ext cx="5270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fr-FR" sz="2400">
                  <a:solidFill>
                    <a:srgbClr val="FFCC00"/>
                  </a:solidFill>
                  <a:latin typeface="Helvetica" pitchFamily="34" charset="0"/>
                </a:rPr>
                <a:t>p, </a:t>
              </a:r>
              <a:r>
                <a:rPr lang="en-US" altLang="fr-FR" sz="2400">
                  <a:solidFill>
                    <a:srgbClr val="FFCC00"/>
                  </a:solidFill>
                  <a:latin typeface="Symbol" pitchFamily="18" charset="2"/>
                </a:rPr>
                <a:t>a</a:t>
              </a:r>
              <a:endParaRPr lang="en-US" altLang="fr-FR" sz="2400">
                <a:solidFill>
                  <a:srgbClr val="FFCC00"/>
                </a:solidFill>
                <a:latin typeface="times" pitchFamily="18" charset="0"/>
              </a:endParaRPr>
            </a:p>
          </p:txBody>
        </p:sp>
        <p:sp>
          <p:nvSpPr>
            <p:cNvPr id="73" name="Freeform 39"/>
            <p:cNvSpPr>
              <a:spLocks/>
            </p:cNvSpPr>
            <p:nvPr/>
          </p:nvSpPr>
          <p:spPr bwMode="auto">
            <a:xfrm rot="-1229302">
              <a:off x="1928813" y="1987550"/>
              <a:ext cx="731837" cy="544513"/>
            </a:xfrm>
            <a:custGeom>
              <a:avLst/>
              <a:gdLst>
                <a:gd name="T0" fmla="*/ 0 w 624"/>
                <a:gd name="T1" fmla="*/ 2147483647 h 488"/>
                <a:gd name="T2" fmla="*/ 2147483647 w 624"/>
                <a:gd name="T3" fmla="*/ 2147483647 h 488"/>
                <a:gd name="T4" fmla="*/ 2147483647 w 624"/>
                <a:gd name="T5" fmla="*/ 0 h 488"/>
                <a:gd name="T6" fmla="*/ 0 60000 65536"/>
                <a:gd name="T7" fmla="*/ 0 60000 65536"/>
                <a:gd name="T8" fmla="*/ 0 60000 65536"/>
                <a:gd name="T9" fmla="*/ 0 w 624"/>
                <a:gd name="T10" fmla="*/ 0 h 488"/>
                <a:gd name="T11" fmla="*/ 624 w 624"/>
                <a:gd name="T12" fmla="*/ 488 h 4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488">
                  <a:moveTo>
                    <a:pt x="0" y="336"/>
                  </a:moveTo>
                  <a:cubicBezTo>
                    <a:pt x="92" y="412"/>
                    <a:pt x="184" y="488"/>
                    <a:pt x="288" y="432"/>
                  </a:cubicBezTo>
                  <a:cubicBezTo>
                    <a:pt x="392" y="376"/>
                    <a:pt x="568" y="80"/>
                    <a:pt x="624" y="0"/>
                  </a:cubicBez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Text Box 40"/>
            <p:cNvSpPr txBox="1">
              <a:spLocks noChangeArrowheads="1"/>
            </p:cNvSpPr>
            <p:nvPr/>
          </p:nvSpPr>
          <p:spPr bwMode="auto">
            <a:xfrm>
              <a:off x="1589088" y="3375025"/>
              <a:ext cx="228600" cy="322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fr-FR" sz="2400" b="1">
                  <a:solidFill>
                    <a:schemeClr val="accent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75" name="Line 42"/>
            <p:cNvSpPr>
              <a:spLocks noChangeShapeType="1"/>
            </p:cNvSpPr>
            <p:nvPr/>
          </p:nvSpPr>
          <p:spPr bwMode="auto">
            <a:xfrm flipH="1" flipV="1">
              <a:off x="1422400" y="3352800"/>
              <a:ext cx="95250" cy="5048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6" name="Line 43"/>
            <p:cNvSpPr>
              <a:spLocks noChangeShapeType="1"/>
            </p:cNvSpPr>
            <p:nvPr/>
          </p:nvSpPr>
          <p:spPr bwMode="auto">
            <a:xfrm flipH="1" flipV="1">
              <a:off x="1365250" y="3000375"/>
              <a:ext cx="57150" cy="344488"/>
            </a:xfrm>
            <a:prstGeom prst="line">
              <a:avLst/>
            </a:prstGeom>
            <a:noFill/>
            <a:ln w="28575" cap="rnd">
              <a:solidFill>
                <a:schemeClr val="accent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  <p:custDataLst>
      <p:tags r:id="rId1"/>
    </p:custDataLst>
  </p:cSld>
  <p:clrMapOvr>
    <a:masterClrMapping/>
  </p:clrMapOvr>
  <p:transition spd="med" advTm="47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bgLightningVolt_Deep_Blue_Sea-1"/>
          <p:cNvPicPr>
            <a:picLocks noChangeAspect="1" noChangeArrowheads="1"/>
          </p:cNvPicPr>
          <p:nvPr/>
        </p:nvPicPr>
        <p:blipFill>
          <a:blip r:embed="rId4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24 Imagen" descr="Plot_UpperLimit_unbin_v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1506007"/>
            <a:ext cx="5143536" cy="485195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643174" y="863726"/>
            <a:ext cx="3929090" cy="707886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CC6600"/>
                </a:solidFill>
              </a:rPr>
              <a:t>List of 25 sources</a:t>
            </a:r>
          </a:p>
          <a:p>
            <a:pPr algn="ctr"/>
            <a:r>
              <a:rPr lang="en-GB" sz="2000" dirty="0" smtClean="0">
                <a:solidFill>
                  <a:srgbClr val="CC6600"/>
                </a:solidFill>
              </a:rPr>
              <a:t>No significant excess found</a:t>
            </a:r>
            <a:endParaRPr lang="en-GB" sz="2000" dirty="0">
              <a:solidFill>
                <a:srgbClr val="CC6600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785786" y="0"/>
            <a:ext cx="8358214" cy="785794"/>
          </a:xfrm>
        </p:spPr>
        <p:txBody>
          <a:bodyPr>
            <a:normAutofit fontScale="90000"/>
          </a:bodyPr>
          <a:lstStyle/>
          <a:p>
            <a:pPr marR="36576" lvl="0" algn="ctr">
              <a:spcBef>
                <a:spcPts val="0"/>
              </a:spcBef>
              <a:spcAft>
                <a:spcPts val="0"/>
              </a:spcAft>
            </a:pPr>
            <a:r>
              <a:rPr lang="en-GB" dirty="0" smtClean="0"/>
              <a:t>Point source</a:t>
            </a:r>
            <a:r>
              <a:rPr lang="en-GB" baseline="0" dirty="0" smtClean="0"/>
              <a:t> search</a:t>
            </a:r>
            <a:br>
              <a:rPr lang="en-GB" baseline="0" dirty="0" smtClean="0"/>
            </a:br>
            <a:r>
              <a:rPr lang="en-GB" sz="2000" dirty="0" smtClean="0">
                <a:solidFill>
                  <a:srgbClr val="F07F09">
                    <a:shade val="50000"/>
                    <a:satMod val="110000"/>
                  </a:srgbClr>
                </a:solidFill>
                <a:ea typeface="+mn-ea"/>
                <a:cs typeface="+mn-cs"/>
              </a:rPr>
              <a:t/>
            </a:r>
            <a:br>
              <a:rPr lang="en-GB" sz="2000" dirty="0" smtClean="0">
                <a:solidFill>
                  <a:srgbClr val="F07F09">
                    <a:shade val="50000"/>
                    <a:satMod val="110000"/>
                  </a:srgbClr>
                </a:solidFill>
                <a:ea typeface="+mn-ea"/>
                <a:cs typeface="+mn-cs"/>
              </a:rPr>
            </a:br>
            <a:endParaRPr lang="en-GB" sz="20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5470" y="1785926"/>
            <a:ext cx="5203983" cy="34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7 Título"/>
          <p:cNvSpPr txBox="1">
            <a:spLocks/>
          </p:cNvSpPr>
          <p:nvPr/>
        </p:nvSpPr>
        <p:spPr>
          <a:xfrm>
            <a:off x="2357422" y="4814898"/>
            <a:ext cx="4429156" cy="1678781"/>
          </a:xfrm>
          <a:prstGeom prst="rect">
            <a:avLst/>
          </a:prstGeom>
        </p:spPr>
        <p:txBody>
          <a:bodyPr vert="horz" lIns="91440" bIns="0" anchor="b">
            <a:normAutofit fontScale="97500"/>
          </a:bodyPr>
          <a:lstStyle/>
          <a:p>
            <a:pPr marL="0" marR="36576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7F09">
                    <a:shade val="50000"/>
                    <a:satMod val="1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5-line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data, 168 days</a:t>
            </a:r>
            <a:b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94 upgoing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7F09">
                    <a:shade val="50000"/>
                    <a:satMod val="1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events</a:t>
            </a:r>
            <a:b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7F09">
                    <a:shade val="50000"/>
                    <a:satMod val="1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spd="med" advTm="56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7224" y="-24"/>
            <a:ext cx="8286776" cy="857256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Point SOURCE </a:t>
            </a:r>
            <a:r>
              <a:rPr lang="en-GB" dirty="0" err="1" smtClean="0"/>
              <a:t>sEARCH</a:t>
            </a:r>
            <a:endParaRPr lang="en-GB" dirty="0"/>
          </a:p>
        </p:txBody>
      </p:sp>
      <p:sp>
        <p:nvSpPr>
          <p:cNvPr id="5" name="4 CuadroTexto"/>
          <p:cNvSpPr txBox="1"/>
          <p:nvPr/>
        </p:nvSpPr>
        <p:spPr>
          <a:xfrm>
            <a:off x="214282" y="1046133"/>
            <a:ext cx="4429156" cy="95410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400" b="1" dirty="0" smtClean="0"/>
              <a:t> </a:t>
            </a:r>
            <a:r>
              <a:rPr lang="en-GB" sz="1400" b="1" dirty="0" smtClean="0">
                <a:solidFill>
                  <a:srgbClr val="3333FF"/>
                </a:solidFill>
              </a:rPr>
              <a:t>Stringent cuts </a:t>
            </a:r>
            <a:r>
              <a:rPr lang="en-GB" sz="1400" b="1" dirty="0" smtClean="0"/>
              <a:t>to ensure low background and good angular resolution.</a:t>
            </a:r>
          </a:p>
          <a:p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r>
              <a:rPr lang="en-GB" sz="1400" b="1" dirty="0" smtClean="0"/>
              <a:t> Search applied to </a:t>
            </a:r>
            <a:r>
              <a:rPr lang="en-GB" sz="1400" b="1" dirty="0" smtClean="0">
                <a:solidFill>
                  <a:srgbClr val="3333FF"/>
                </a:solidFill>
              </a:rPr>
              <a:t>25 selected sources</a:t>
            </a:r>
            <a:r>
              <a:rPr lang="en-GB" sz="1400" b="1" dirty="0" smtClean="0"/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967568"/>
            <a:ext cx="3143272" cy="213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6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285992"/>
            <a:ext cx="5000660" cy="4357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" name="34 CuadroTexto"/>
          <p:cNvSpPr txBox="1"/>
          <p:nvPr/>
        </p:nvSpPr>
        <p:spPr>
          <a:xfrm>
            <a:off x="5572132" y="3357562"/>
            <a:ext cx="3357586" cy="332398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400" b="1" dirty="0" smtClean="0"/>
              <a:t>Two  </a:t>
            </a:r>
            <a:r>
              <a:rPr lang="en-GB" sz="1400" b="1" dirty="0" smtClean="0">
                <a:solidFill>
                  <a:srgbClr val="3333FF"/>
                </a:solidFill>
              </a:rPr>
              <a:t>independent </a:t>
            </a:r>
            <a:r>
              <a:rPr lang="en-GB" sz="1400" b="1" dirty="0" smtClean="0"/>
              <a:t>statistical </a:t>
            </a:r>
            <a:r>
              <a:rPr lang="en-GB" sz="1400" b="1" dirty="0" smtClean="0">
                <a:solidFill>
                  <a:srgbClr val="3333FF"/>
                </a:solidFill>
              </a:rPr>
              <a:t>methods</a:t>
            </a:r>
            <a:r>
              <a:rPr lang="en-GB" sz="1400" b="1" dirty="0" smtClean="0"/>
              <a:t> used : one binned and  another </a:t>
            </a:r>
            <a:r>
              <a:rPr lang="en-GB" sz="1400" b="1" dirty="0" err="1" smtClean="0"/>
              <a:t>unbinned</a:t>
            </a:r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r>
              <a:rPr lang="en-GB" sz="1400" b="1" dirty="0" smtClean="0"/>
              <a:t> </a:t>
            </a:r>
            <a:r>
              <a:rPr lang="en-GB" sz="1400" b="1" dirty="0" smtClean="0">
                <a:solidFill>
                  <a:srgbClr val="3333FF"/>
                </a:solidFill>
              </a:rPr>
              <a:t>Blinding </a:t>
            </a:r>
            <a:r>
              <a:rPr lang="en-GB" sz="1400" b="1" dirty="0" smtClean="0"/>
              <a:t> policy followed and several “challenges” performed on scrambled data  before final analysis</a:t>
            </a:r>
          </a:p>
          <a:p>
            <a:pPr>
              <a:buFont typeface="Arial" pitchFamily="34" charset="0"/>
              <a:buChar char="•"/>
            </a:pPr>
            <a:endParaRPr lang="en-GB" sz="1400" b="1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GB" sz="1400" dirty="0" smtClean="0"/>
              <a:t>The lowest value corresponds to a </a:t>
            </a:r>
          </a:p>
          <a:p>
            <a:pPr>
              <a:defRPr/>
            </a:pPr>
            <a:r>
              <a:rPr lang="en-GB" sz="1400" b="1" dirty="0" smtClean="0"/>
              <a:t> p-value</a:t>
            </a:r>
            <a:r>
              <a:rPr lang="en-GB" sz="1400" dirty="0" smtClean="0"/>
              <a:t> </a:t>
            </a:r>
            <a:r>
              <a:rPr lang="en-GB" sz="1400" b="1" dirty="0" smtClean="0"/>
              <a:t>pre-trial of 2.8</a:t>
            </a:r>
            <a:r>
              <a:rPr lang="en-GB" sz="1400" b="1" dirty="0" smtClean="0">
                <a:latin typeface="Symbol" pitchFamily="18" charset="2"/>
              </a:rPr>
              <a:t>s </a:t>
            </a:r>
            <a:r>
              <a:rPr lang="en-GB" sz="1400" dirty="0" smtClean="0"/>
              <a:t>found with UNBINNED method.</a:t>
            </a:r>
          </a:p>
          <a:p>
            <a:pPr>
              <a:defRPr/>
            </a:pPr>
            <a:endParaRPr lang="en-GB" sz="1400" dirty="0" smtClean="0"/>
          </a:p>
          <a:p>
            <a:pPr>
              <a:defRPr/>
            </a:pPr>
            <a:r>
              <a:rPr lang="en-GB" sz="1400" dirty="0" smtClean="0"/>
              <a:t>It is expected in </a:t>
            </a:r>
            <a:r>
              <a:rPr lang="en-US" sz="1400" dirty="0" smtClean="0"/>
              <a:t>10% of the experiments when looking at 25 sources (post-trial probability)</a:t>
            </a:r>
            <a:endParaRPr lang="en-GB" sz="1400" dirty="0" smtClean="0"/>
          </a:p>
        </p:txBody>
      </p:sp>
      <p:sp>
        <p:nvSpPr>
          <p:cNvPr id="36" name="35 CuadroTexto"/>
          <p:cNvSpPr txBox="1"/>
          <p:nvPr/>
        </p:nvSpPr>
        <p:spPr>
          <a:xfrm>
            <a:off x="6540505" y="968201"/>
            <a:ext cx="21034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Distribution of time residuals </a:t>
            </a:r>
            <a:endParaRPr lang="en-GB" sz="1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071670" y="4214818"/>
            <a:ext cx="2424112" cy="1889125"/>
            <a:chOff x="2071670" y="4214818"/>
            <a:chExt cx="2424112" cy="1889125"/>
          </a:xfrm>
        </p:grpSpPr>
        <p:pic>
          <p:nvPicPr>
            <p:cNvPr id="10" name="32 Imagen" descr="clusterReal.gif"/>
            <p:cNvPicPr>
              <a:picLocks noChangeAspect="1"/>
            </p:cNvPicPr>
            <p:nvPr/>
          </p:nvPicPr>
          <p:blipFill>
            <a:blip r:embed="rId6"/>
            <a:srcRect t="5646" r="9174"/>
            <a:stretch>
              <a:fillRect/>
            </a:stretch>
          </p:blipFill>
          <p:spPr bwMode="auto">
            <a:xfrm>
              <a:off x="2071670" y="4214818"/>
              <a:ext cx="2424112" cy="188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31 Multiplicar"/>
            <p:cNvSpPr/>
            <p:nvPr/>
          </p:nvSpPr>
          <p:spPr bwMode="auto">
            <a:xfrm>
              <a:off x="3286117" y="5072075"/>
              <a:ext cx="142875" cy="142875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3" name="12 Elipse"/>
          <p:cNvSpPr/>
          <p:nvPr/>
        </p:nvSpPr>
        <p:spPr>
          <a:xfrm>
            <a:off x="4214816" y="3143249"/>
            <a:ext cx="857250" cy="214313"/>
          </a:xfrm>
          <a:prstGeom prst="ellipse">
            <a:avLst/>
          </a:prstGeom>
          <a:noFill/>
          <a:ln w="38100">
            <a:solidFill>
              <a:srgbClr val="081BA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 advTm="90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Rectángulo"/>
          <p:cNvSpPr/>
          <p:nvPr/>
        </p:nvSpPr>
        <p:spPr>
          <a:xfrm>
            <a:off x="0" y="1500174"/>
            <a:ext cx="9144000" cy="22860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5786" y="0"/>
            <a:ext cx="8358214" cy="857232"/>
          </a:xfrm>
        </p:spPr>
        <p:txBody>
          <a:bodyPr/>
          <a:lstStyle/>
          <a:p>
            <a:pPr algn="ctr"/>
            <a:r>
              <a:rPr lang="en-GB" sz="3600" dirty="0" smtClean="0"/>
              <a:t>All-sky search results</a:t>
            </a:r>
            <a:endParaRPr lang="en-GB" sz="3600" dirty="0"/>
          </a:p>
        </p:txBody>
      </p:sp>
      <p:pic>
        <p:nvPicPr>
          <p:cNvPr id="7" name="Picture 3" descr="C:\Users\Paco\Desktop\CERN\mapa_CERN.gif"/>
          <p:cNvPicPr>
            <a:picLocks noChangeAspect="1" noChangeArrowheads="1"/>
          </p:cNvPicPr>
          <p:nvPr/>
        </p:nvPicPr>
        <p:blipFill>
          <a:blip r:embed="rId4" cstate="print"/>
          <a:srcRect t="7112" r="1524" b="2032"/>
          <a:stretch>
            <a:fillRect/>
          </a:stretch>
        </p:blipFill>
        <p:spPr bwMode="auto">
          <a:xfrm>
            <a:off x="428626" y="3816038"/>
            <a:ext cx="3857622" cy="266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5286380" y="4275794"/>
          <a:ext cx="297661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911"/>
                <a:gridCol w="654877"/>
                <a:gridCol w="690569"/>
                <a:gridCol w="8572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Symbol" pitchFamily="18" charset="2"/>
                        </a:rPr>
                        <a:t>d</a:t>
                      </a:r>
                      <a:endParaRPr lang="en-GB" sz="1600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RA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latin typeface="Calibri" pitchFamily="34" charset="0"/>
                        </a:rPr>
                        <a:t>N</a:t>
                      </a:r>
                      <a:r>
                        <a:rPr lang="en-GB" sz="1600" baseline="-25000" dirty="0" err="1" smtClean="0">
                          <a:latin typeface="Calibri" pitchFamily="34" charset="0"/>
                        </a:rPr>
                        <a:t>events</a:t>
                      </a:r>
                      <a:endParaRPr lang="en-GB" sz="1600" baseline="-25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P</a:t>
                      </a:r>
                      <a:r>
                        <a:rPr lang="en-GB" sz="1600" baseline="-25000" dirty="0" smtClean="0">
                          <a:latin typeface="Calibri" pitchFamily="34" charset="0"/>
                        </a:rPr>
                        <a:t>BIN</a:t>
                      </a:r>
                      <a:endParaRPr lang="en-GB" sz="1600" baseline="-250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latin typeface="Calibri" pitchFamily="34" charset="0"/>
                        </a:rPr>
                        <a:t>-28.8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31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latin typeface="Calibri" pitchFamily="34" charset="0"/>
                        </a:rPr>
                        <a:t>1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0.053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-42.7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164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latin typeface="Calibri" pitchFamily="34" charset="0"/>
                        </a:rPr>
                        <a:t>1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0.050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24.2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32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1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0.069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-51.4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159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1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0.052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-63.38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244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1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b="1" dirty="0" smtClean="0">
                          <a:latin typeface="Calibri" pitchFamily="34" charset="0"/>
                        </a:rPr>
                        <a:t>0.055</a:t>
                      </a:r>
                      <a:endParaRPr lang="en-GB" sz="1600" b="1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8 Rectángulo redondeado"/>
          <p:cNvSpPr/>
          <p:nvPr/>
        </p:nvSpPr>
        <p:spPr>
          <a:xfrm>
            <a:off x="5286380" y="6133169"/>
            <a:ext cx="3000375" cy="35718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4857752" y="3202544"/>
            <a:ext cx="4143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eorgia" pitchFamily="18" charset="0"/>
              </a:rPr>
              <a:t>No significant excess was found </a:t>
            </a:r>
            <a:endParaRPr lang="en-GB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857780" y="1728784"/>
            <a:ext cx="4000500" cy="1200150"/>
          </a:xfrm>
          <a:prstGeom prst="rect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</a:rPr>
              <a:t>In our sample :</a:t>
            </a:r>
          </a:p>
          <a:p>
            <a:pPr lvl="1">
              <a:defRPr/>
            </a:pPr>
            <a:r>
              <a:rPr lang="en-GB" b="1" dirty="0" err="1">
                <a:solidFill>
                  <a:prstClr val="black"/>
                </a:solidFill>
              </a:rPr>
              <a:t>BIC</a:t>
            </a:r>
            <a:r>
              <a:rPr lang="en-GB" b="1" baseline="-25000" dirty="0" err="1">
                <a:solidFill>
                  <a:prstClr val="black"/>
                </a:solidFill>
              </a:rPr>
              <a:t>obs</a:t>
            </a:r>
            <a:r>
              <a:rPr lang="en-GB" b="1" dirty="0">
                <a:solidFill>
                  <a:prstClr val="black"/>
                </a:solidFill>
              </a:rPr>
              <a:t> = 1.4 </a:t>
            </a:r>
            <a:r>
              <a:rPr lang="en-GB" dirty="0">
                <a:solidFill>
                  <a:prstClr val="black"/>
                </a:solidFill>
              </a:rPr>
              <a:t>(highest value)</a:t>
            </a:r>
          </a:p>
          <a:p>
            <a:pPr lvl="1">
              <a:defRPr/>
            </a:pPr>
            <a:r>
              <a:rPr lang="en-GB" b="1" dirty="0">
                <a:solidFill>
                  <a:prstClr val="black"/>
                </a:solidFill>
              </a:rPr>
              <a:t>p-value = 0.3 </a:t>
            </a:r>
            <a:r>
              <a:rPr lang="en-GB" dirty="0">
                <a:solidFill>
                  <a:prstClr val="black"/>
                </a:solidFill>
              </a:rPr>
              <a:t>(</a:t>
            </a:r>
            <a:r>
              <a:rPr lang="en-GB" b="1" dirty="0">
                <a:solidFill>
                  <a:prstClr val="black"/>
                </a:solidFill>
              </a:rPr>
              <a:t>1</a:t>
            </a:r>
            <a:r>
              <a:rPr lang="en-GB" b="1" dirty="0">
                <a:solidFill>
                  <a:prstClr val="black"/>
                </a:solidFill>
                <a:latin typeface="Symbol" pitchFamily="18" charset="2"/>
              </a:rPr>
              <a:t>s </a:t>
            </a:r>
            <a:r>
              <a:rPr lang="en-GB" dirty="0">
                <a:solidFill>
                  <a:prstClr val="black"/>
                </a:solidFill>
              </a:rPr>
              <a:t>excess)	</a:t>
            </a:r>
          </a:p>
          <a:p>
            <a:pPr lvl="1">
              <a:defRPr/>
            </a:pPr>
            <a:r>
              <a:rPr lang="en-GB" dirty="0">
                <a:solidFill>
                  <a:prstClr val="black"/>
                </a:solidFill>
              </a:rPr>
              <a:t>(</a:t>
            </a:r>
            <a:r>
              <a:rPr lang="en-GB" dirty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GB" dirty="0">
                <a:solidFill>
                  <a:prstClr val="black"/>
                </a:solidFill>
              </a:rPr>
              <a:t> = -63.7º RA =243.9º)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5214942" y="384548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Cross-check: </a:t>
            </a:r>
            <a:r>
              <a:rPr lang="en-GB" b="1" dirty="0" smtClean="0">
                <a:solidFill>
                  <a:srgbClr val="FFC000"/>
                </a:solidFill>
              </a:rPr>
              <a:t>Cone method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-32" y="2282603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</a:rPr>
              <a:t>EM algorithm</a:t>
            </a:r>
            <a:endParaRPr lang="en-GB" b="1" dirty="0">
              <a:solidFill>
                <a:prstClr val="black"/>
              </a:solidFill>
            </a:endParaRPr>
          </a:p>
        </p:txBody>
      </p:sp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1428728" y="1500174"/>
            <a:ext cx="3286148" cy="2286016"/>
            <a:chOff x="357158" y="2380716"/>
            <a:chExt cx="3929090" cy="3826876"/>
          </a:xfrm>
        </p:grpSpPr>
        <p:pic>
          <p:nvPicPr>
            <p:cNvPr id="20" name="12 Imagen" descr="BICBG.g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7158" y="2500306"/>
              <a:ext cx="3929090" cy="3707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20 CuadroTexto"/>
            <p:cNvSpPr txBox="1"/>
            <p:nvPr/>
          </p:nvSpPr>
          <p:spPr>
            <a:xfrm>
              <a:off x="530196" y="2380716"/>
              <a:ext cx="3643339" cy="875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GB" sz="1400" dirty="0">
                  <a:solidFill>
                    <a:prstClr val="black"/>
                  </a:solidFill>
                </a:rPr>
                <a:t>BIC distribution of only background</a:t>
              </a:r>
            </a:p>
          </p:txBody>
        </p:sp>
      </p:grp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2857488" y="1773784"/>
            <a:ext cx="1000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  <a:latin typeface="Georgia" pitchFamily="18" charset="0"/>
              </a:rPr>
              <a:t>BIC</a:t>
            </a:r>
            <a:r>
              <a:rPr lang="en-GB" b="1" baseline="-25000" dirty="0" err="1">
                <a:solidFill>
                  <a:srgbClr val="FF0000"/>
                </a:solidFill>
                <a:latin typeface="Georgia" pitchFamily="18" charset="0"/>
              </a:rPr>
              <a:t>obs</a:t>
            </a:r>
            <a:endParaRPr lang="en-GB" b="1" dirty="0">
              <a:solidFill>
                <a:srgbClr val="FF0000"/>
              </a:solidFill>
              <a:latin typeface="Georgia" pitchFamily="18" charset="0"/>
            </a:endParaRPr>
          </a:p>
        </p:txBody>
      </p:sp>
      <p:cxnSp>
        <p:nvCxnSpPr>
          <p:cNvPr id="23" name="22 Conector recto"/>
          <p:cNvCxnSpPr/>
          <p:nvPr/>
        </p:nvCxnSpPr>
        <p:spPr>
          <a:xfrm rot="5400000" flipH="1" flipV="1">
            <a:off x="2016639" y="2768494"/>
            <a:ext cx="1537665" cy="11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Triángulo rectángulo"/>
          <p:cNvSpPr/>
          <p:nvPr/>
        </p:nvSpPr>
        <p:spPr>
          <a:xfrm>
            <a:off x="2816080" y="2000240"/>
            <a:ext cx="1112978" cy="1547428"/>
          </a:xfrm>
          <a:prstGeom prst="rtTriangle">
            <a:avLst/>
          </a:prstGeom>
          <a:solidFill>
            <a:srgbClr val="7030A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bgLightningVolt_Deep_Blue_Sea-1"/>
          <p:cNvPicPr>
            <a:picLocks noChangeAspect="1" noChangeArrowheads="1"/>
          </p:cNvPicPr>
          <p:nvPr/>
        </p:nvPicPr>
        <p:blipFill>
          <a:blip r:embed="rId4"/>
          <a:srcRect t="15315" b="31123"/>
          <a:stretch>
            <a:fillRect/>
          </a:stretch>
        </p:blipFill>
        <p:spPr bwMode="auto">
          <a:xfrm>
            <a:off x="0" y="857274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osth_2L_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60" y="2781180"/>
            <a:ext cx="5294786" cy="3590115"/>
          </a:xfrm>
          <a:prstGeom prst="rect">
            <a:avLst/>
          </a:prstGeom>
          <a:noFill/>
        </p:spPr>
      </p:pic>
      <p:pic>
        <p:nvPicPr>
          <p:cNvPr id="10" name="Picture 4" descr="costh_2L_l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854003"/>
            <a:ext cx="4325012" cy="2932187"/>
          </a:xfrm>
          <a:prstGeom prst="rect">
            <a:avLst/>
          </a:prstGeom>
          <a:noFill/>
        </p:spPr>
      </p:pic>
      <p:cxnSp>
        <p:nvCxnSpPr>
          <p:cNvPr id="11" name="10 Conector recto de flecha"/>
          <p:cNvCxnSpPr/>
          <p:nvPr/>
        </p:nvCxnSpPr>
        <p:spPr>
          <a:xfrm rot="5400000" flipH="1" flipV="1">
            <a:off x="464315" y="1607331"/>
            <a:ext cx="4357718" cy="3000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V="1">
            <a:off x="3214678" y="3786190"/>
            <a:ext cx="5214974" cy="17859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Título"/>
          <p:cNvSpPr>
            <a:spLocks noGrp="1"/>
          </p:cNvSpPr>
          <p:nvPr>
            <p:ph type="title"/>
          </p:nvPr>
        </p:nvSpPr>
        <p:spPr>
          <a:xfrm>
            <a:off x="857224" y="0"/>
            <a:ext cx="8286776" cy="785794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GB" sz="2800" dirty="0" smtClean="0"/>
              <a:t>2008  data</a:t>
            </a:r>
            <a:endParaRPr lang="en-GB" sz="2800" dirty="0"/>
          </a:p>
        </p:txBody>
      </p:sp>
      <p:grpSp>
        <p:nvGrpSpPr>
          <p:cNvPr id="2" name="19 Grupo"/>
          <p:cNvGrpSpPr/>
          <p:nvPr/>
        </p:nvGrpSpPr>
        <p:grpSpPr>
          <a:xfrm>
            <a:off x="5929322" y="4786322"/>
            <a:ext cx="3286148" cy="1285884"/>
            <a:chOff x="5830588" y="4429132"/>
            <a:chExt cx="2941259" cy="1285884"/>
          </a:xfrm>
        </p:grpSpPr>
        <p:sp>
          <p:nvSpPr>
            <p:cNvPr id="16" name="15 Rectángulo redondeado"/>
            <p:cNvSpPr/>
            <p:nvPr/>
          </p:nvSpPr>
          <p:spPr>
            <a:xfrm>
              <a:off x="5830588" y="4429132"/>
              <a:ext cx="2714644" cy="1285884"/>
            </a:xfrm>
            <a:prstGeom prst="roundRect">
              <a:avLst/>
            </a:prstGeom>
            <a:gradFill>
              <a:gsLst>
                <a:gs pos="0">
                  <a:schemeClr val="accent3">
                    <a:tint val="65000"/>
                    <a:satMod val="270000"/>
                  </a:schemeClr>
                </a:gs>
                <a:gs pos="25000">
                  <a:schemeClr val="accent3">
                    <a:tint val="60000"/>
                    <a:satMod val="300000"/>
                  </a:schemeClr>
                </a:gs>
                <a:gs pos="100000">
                  <a:schemeClr val="accent3">
                    <a:tint val="29000"/>
                    <a:satMod val="40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5857884" y="4572008"/>
              <a:ext cx="2913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/>
                <a:t>174 active days</a:t>
              </a:r>
            </a:p>
            <a:p>
              <a:pPr algn="ctr"/>
              <a:r>
                <a:rPr lang="en-GB" sz="2000" dirty="0" smtClean="0"/>
                <a:t>582 upgoing events</a:t>
              </a:r>
            </a:p>
            <a:p>
              <a:pPr algn="ctr"/>
              <a:r>
                <a:rPr lang="en-GB" sz="2000" dirty="0" smtClean="0"/>
                <a:t>(multi-line fit)</a:t>
              </a:r>
            </a:p>
          </p:txBody>
        </p:sp>
      </p:grpSp>
    </p:spTree>
    <p:custDataLst>
      <p:tags r:id="rId1"/>
    </p:custDataLst>
  </p:cSld>
  <p:clrMapOvr>
    <a:masterClrMapping/>
  </p:clrMapOvr>
  <p:transition spd="med" advTm="37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bgLightningVolt_Deep_Blue_Sea-1"/>
          <p:cNvPicPr>
            <a:picLocks noChangeAspect="1" noChangeArrowheads="1"/>
          </p:cNvPicPr>
          <p:nvPr/>
        </p:nvPicPr>
        <p:blipFill>
          <a:blip r:embed="rId4"/>
          <a:srcRect t="15315" b="31123"/>
          <a:stretch>
            <a:fillRect/>
          </a:stretch>
        </p:blipFill>
        <p:spPr bwMode="auto">
          <a:xfrm>
            <a:off x="0" y="785794"/>
            <a:ext cx="914400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785786" y="0"/>
            <a:ext cx="8358214" cy="785794"/>
          </a:xfrm>
        </p:spPr>
        <p:txBody>
          <a:bodyPr>
            <a:normAutofit fontScale="90000"/>
          </a:bodyPr>
          <a:lstStyle/>
          <a:p>
            <a:pPr marR="36576" lvl="0" algn="ctr">
              <a:spcBef>
                <a:spcPts val="0"/>
              </a:spcBef>
              <a:spcAft>
                <a:spcPts val="0"/>
              </a:spcAft>
            </a:pPr>
            <a:r>
              <a:rPr lang="en-GB" dirty="0" smtClean="0"/>
              <a:t>BLINDED 2007+2008 SKYMAP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sz="2000" dirty="0" smtClean="0">
                <a:solidFill>
                  <a:srgbClr val="F07F09">
                    <a:shade val="50000"/>
                    <a:satMod val="110000"/>
                  </a:srgbClr>
                </a:solidFill>
                <a:ea typeface="+mn-ea"/>
                <a:cs typeface="+mn-cs"/>
              </a:rPr>
              <a:t/>
            </a:r>
            <a:br>
              <a:rPr lang="en-GB" sz="2000" dirty="0" smtClean="0">
                <a:solidFill>
                  <a:srgbClr val="F07F09">
                    <a:shade val="50000"/>
                    <a:satMod val="110000"/>
                  </a:srgbClr>
                </a:solidFill>
                <a:ea typeface="+mn-ea"/>
                <a:cs typeface="+mn-cs"/>
              </a:rPr>
            </a:br>
            <a:endParaRPr lang="en-GB" sz="2000" dirty="0"/>
          </a:p>
        </p:txBody>
      </p:sp>
      <p:pic>
        <p:nvPicPr>
          <p:cNvPr id="6" name="Picture 5" descr="skymap-jpeg"/>
          <p:cNvPicPr>
            <a:picLocks noChangeAspect="1"/>
          </p:cNvPicPr>
          <p:nvPr/>
        </p:nvPicPr>
        <p:blipFill>
          <a:blip r:embed="rId5"/>
          <a:srcRect t="67708"/>
          <a:stretch>
            <a:fillRect/>
          </a:stretch>
        </p:blipFill>
        <p:spPr>
          <a:xfrm>
            <a:off x="-1" y="1142984"/>
            <a:ext cx="9144001" cy="42148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6347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Ray Bursts </a:t>
            </a:r>
            <a:endParaRPr lang="en-US" dirty="0"/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1793876" y="928670"/>
            <a:ext cx="628569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Fireball </a:t>
            </a:r>
            <a:r>
              <a:rPr lang="en-GB" sz="2800" dirty="0" smtClean="0">
                <a:solidFill>
                  <a:schemeClr val="bg1"/>
                </a:solidFill>
              </a:rPr>
              <a:t>model (</a:t>
            </a:r>
            <a:r>
              <a:rPr lang="en-GB" sz="2800" dirty="0" err="1" smtClean="0">
                <a:solidFill>
                  <a:schemeClr val="bg1"/>
                </a:solidFill>
              </a:rPr>
              <a:t>Meszaros</a:t>
            </a:r>
            <a:r>
              <a:rPr lang="en-GB" sz="2800" dirty="0" smtClean="0">
                <a:solidFill>
                  <a:schemeClr val="bg1"/>
                </a:solidFill>
              </a:rPr>
              <a:t>, Rees 1994)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3636" y="5214950"/>
            <a:ext cx="2571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 smtClean="0">
                <a:solidFill>
                  <a:srgbClr val="FFC000"/>
                </a:solidFill>
              </a:rPr>
              <a:t>EeV</a:t>
            </a:r>
            <a:r>
              <a:rPr lang="fr-FR" sz="1600" b="1" dirty="0" smtClean="0">
                <a:solidFill>
                  <a:srgbClr val="FFC000"/>
                </a:solidFill>
              </a:rPr>
              <a:t> Neutrinos </a:t>
            </a:r>
            <a:r>
              <a:rPr lang="fr-FR" sz="1600" b="1" dirty="0" err="1" smtClean="0">
                <a:solidFill>
                  <a:srgbClr val="FFC000"/>
                </a:solidFill>
              </a:rPr>
              <a:t>from</a:t>
            </a:r>
            <a:endParaRPr lang="fr-FR" sz="1600" b="1" dirty="0" smtClean="0">
              <a:solidFill>
                <a:srgbClr val="FFC000"/>
              </a:solidFill>
            </a:endParaRPr>
          </a:p>
          <a:p>
            <a:r>
              <a:rPr lang="fr-FR" sz="1600" b="1" dirty="0" err="1" smtClean="0">
                <a:solidFill>
                  <a:srgbClr val="FFC000"/>
                </a:solidFill>
              </a:rPr>
              <a:t>external</a:t>
            </a:r>
            <a:r>
              <a:rPr lang="fr-FR" sz="1600" b="1" dirty="0" smtClean="0">
                <a:solidFill>
                  <a:srgbClr val="FFC000"/>
                </a:solidFill>
              </a:rPr>
              <a:t> </a:t>
            </a:r>
            <a:r>
              <a:rPr lang="fr-FR" sz="1600" b="1" dirty="0" err="1" smtClean="0">
                <a:solidFill>
                  <a:srgbClr val="FFC000"/>
                </a:solidFill>
              </a:rPr>
              <a:t>Shocks</a:t>
            </a:r>
            <a:endParaRPr lang="fr-FR" sz="1600" b="1" dirty="0" smtClean="0">
              <a:solidFill>
                <a:srgbClr val="FFC000"/>
              </a:solidFill>
            </a:endParaRPr>
          </a:p>
          <a:p>
            <a:r>
              <a:rPr lang="fr-FR" sz="1600" dirty="0" smtClean="0">
                <a:solidFill>
                  <a:schemeClr val="bg1"/>
                </a:solidFill>
              </a:rPr>
              <a:t>[</a:t>
            </a:r>
            <a:r>
              <a:rPr lang="fr-FR" sz="1600" dirty="0" err="1" smtClean="0">
                <a:solidFill>
                  <a:schemeClr val="bg1"/>
                </a:solidFill>
              </a:rPr>
              <a:t>Dermer</a:t>
            </a:r>
            <a:r>
              <a:rPr lang="fr-FR" sz="1600" dirty="0" smtClean="0">
                <a:solidFill>
                  <a:schemeClr val="bg1"/>
                </a:solidFill>
              </a:rPr>
              <a:t> 2001]</a:t>
            </a:r>
          </a:p>
          <a:p>
            <a:r>
              <a:rPr lang="fr-FR" sz="1600" dirty="0" smtClean="0">
                <a:solidFill>
                  <a:schemeClr val="bg1"/>
                </a:solidFill>
              </a:rPr>
              <a:t>[</a:t>
            </a:r>
            <a:r>
              <a:rPr lang="fr-FR" sz="1600" dirty="0" err="1" smtClean="0">
                <a:solidFill>
                  <a:schemeClr val="bg1"/>
                </a:solidFill>
              </a:rPr>
              <a:t>Waxman</a:t>
            </a:r>
            <a:r>
              <a:rPr lang="fr-FR" sz="1600" dirty="0" smtClean="0">
                <a:solidFill>
                  <a:schemeClr val="bg1"/>
                </a:solidFill>
              </a:rPr>
              <a:t> &amp; </a:t>
            </a:r>
            <a:r>
              <a:rPr lang="fr-FR" sz="1600" dirty="0" err="1" smtClean="0">
                <a:solidFill>
                  <a:schemeClr val="bg1"/>
                </a:solidFill>
              </a:rPr>
              <a:t>Bahcall</a:t>
            </a:r>
            <a:r>
              <a:rPr lang="fr-FR" sz="1600" dirty="0" smtClean="0">
                <a:solidFill>
                  <a:schemeClr val="bg1"/>
                </a:solidFill>
              </a:rPr>
              <a:t>, 2000]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86116" y="5214950"/>
            <a:ext cx="25571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C000"/>
                </a:solidFill>
              </a:rPr>
              <a:t>PeV</a:t>
            </a:r>
            <a:r>
              <a:rPr lang="fr-FR" sz="1600" b="1" dirty="0" smtClean="0">
                <a:solidFill>
                  <a:srgbClr val="FFC000"/>
                </a:solidFill>
              </a:rPr>
              <a:t> Neutrinos </a:t>
            </a:r>
            <a:r>
              <a:rPr lang="fr-FR" sz="1600" b="1" dirty="0" err="1" smtClean="0">
                <a:solidFill>
                  <a:srgbClr val="FFC000"/>
                </a:solidFill>
              </a:rPr>
              <a:t>from</a:t>
            </a:r>
            <a:endParaRPr lang="fr-FR" sz="1600" b="1" dirty="0" smtClean="0">
              <a:solidFill>
                <a:srgbClr val="FFC000"/>
              </a:solidFill>
            </a:endParaRPr>
          </a:p>
          <a:p>
            <a:r>
              <a:rPr lang="fr-FR" sz="1600" b="1" dirty="0" err="1" smtClean="0">
                <a:solidFill>
                  <a:srgbClr val="FFC000"/>
                </a:solidFill>
              </a:rPr>
              <a:t>internal</a:t>
            </a:r>
            <a:r>
              <a:rPr lang="fr-FR" sz="1600" b="1" dirty="0" smtClean="0">
                <a:solidFill>
                  <a:srgbClr val="FFC000"/>
                </a:solidFill>
              </a:rPr>
              <a:t> </a:t>
            </a:r>
            <a:r>
              <a:rPr lang="fr-FR" sz="1600" b="1" dirty="0" err="1" smtClean="0">
                <a:solidFill>
                  <a:srgbClr val="FFC000"/>
                </a:solidFill>
              </a:rPr>
              <a:t>Shocks</a:t>
            </a:r>
            <a:endParaRPr lang="fr-FR" sz="1600" b="1" dirty="0" smtClean="0">
              <a:solidFill>
                <a:srgbClr val="FFC000"/>
              </a:solidFill>
            </a:endParaRPr>
          </a:p>
          <a:p>
            <a:r>
              <a:rPr lang="fr-FR" sz="1600" dirty="0" smtClean="0">
                <a:solidFill>
                  <a:schemeClr val="bg1"/>
                </a:solidFill>
              </a:rPr>
              <a:t>[</a:t>
            </a:r>
            <a:r>
              <a:rPr lang="fr-FR" sz="1600" dirty="0" err="1" smtClean="0">
                <a:solidFill>
                  <a:schemeClr val="bg1"/>
                </a:solidFill>
              </a:rPr>
              <a:t>Waxman</a:t>
            </a:r>
            <a:r>
              <a:rPr lang="fr-FR" sz="1600" dirty="0" smtClean="0">
                <a:solidFill>
                  <a:schemeClr val="bg1"/>
                </a:solidFill>
              </a:rPr>
              <a:t> &amp; </a:t>
            </a:r>
            <a:r>
              <a:rPr lang="fr-FR" sz="1600" dirty="0" err="1" smtClean="0">
                <a:solidFill>
                  <a:schemeClr val="bg1"/>
                </a:solidFill>
              </a:rPr>
              <a:t>Bahcall</a:t>
            </a:r>
            <a:r>
              <a:rPr lang="fr-FR" sz="1600" dirty="0" smtClean="0">
                <a:solidFill>
                  <a:schemeClr val="bg1"/>
                </a:solidFill>
              </a:rPr>
              <a:t> 1997]</a:t>
            </a:r>
          </a:p>
          <a:p>
            <a:r>
              <a:rPr lang="fr-FR" sz="1600" dirty="0" smtClean="0">
                <a:solidFill>
                  <a:schemeClr val="bg1"/>
                </a:solidFill>
              </a:rPr>
              <a:t>[Gupta &amp; Zhang, 2006]</a:t>
            </a:r>
          </a:p>
          <a:p>
            <a:r>
              <a:rPr lang="fr-FR" sz="1600" dirty="0" smtClean="0">
                <a:solidFill>
                  <a:schemeClr val="bg1"/>
                </a:solidFill>
              </a:rPr>
              <a:t>[</a:t>
            </a:r>
            <a:r>
              <a:rPr lang="fr-FR" sz="1600" dirty="0" err="1" smtClean="0">
                <a:solidFill>
                  <a:schemeClr val="bg1"/>
                </a:solidFill>
              </a:rPr>
              <a:t>Murase</a:t>
            </a:r>
            <a:r>
              <a:rPr lang="fr-FR" sz="1600" dirty="0" smtClean="0">
                <a:solidFill>
                  <a:schemeClr val="bg1"/>
                </a:solidFill>
              </a:rPr>
              <a:t> &amp; </a:t>
            </a:r>
            <a:r>
              <a:rPr lang="fr-FR" sz="1600" dirty="0" err="1" smtClean="0">
                <a:solidFill>
                  <a:schemeClr val="bg1"/>
                </a:solidFill>
              </a:rPr>
              <a:t>Nagataki</a:t>
            </a:r>
            <a:r>
              <a:rPr lang="fr-FR" sz="1600" dirty="0" smtClean="0">
                <a:solidFill>
                  <a:schemeClr val="bg1"/>
                </a:solidFill>
              </a:rPr>
              <a:t> 2006]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5720" y="5286388"/>
            <a:ext cx="28139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C000"/>
                </a:solidFill>
              </a:rPr>
              <a:t>TeV</a:t>
            </a:r>
            <a:r>
              <a:rPr lang="fr-FR" sz="1600" b="1" dirty="0" smtClean="0">
                <a:solidFill>
                  <a:srgbClr val="FFC000"/>
                </a:solidFill>
              </a:rPr>
              <a:t> neutrinos </a:t>
            </a:r>
            <a:r>
              <a:rPr lang="fr-FR" sz="1600" b="1" dirty="0" err="1" smtClean="0">
                <a:solidFill>
                  <a:srgbClr val="FFC000"/>
                </a:solidFill>
              </a:rPr>
              <a:t>from</a:t>
            </a:r>
            <a:endParaRPr lang="fr-FR" sz="1600" b="1" dirty="0" smtClean="0">
              <a:solidFill>
                <a:srgbClr val="FFC000"/>
              </a:solidFill>
            </a:endParaRPr>
          </a:p>
          <a:p>
            <a:r>
              <a:rPr lang="fr-FR" sz="1600" b="1" dirty="0" err="1" smtClean="0">
                <a:solidFill>
                  <a:srgbClr val="FFC000"/>
                </a:solidFill>
              </a:rPr>
              <a:t>inside,the</a:t>
            </a:r>
            <a:r>
              <a:rPr lang="fr-FR" sz="1600" b="1" dirty="0" smtClean="0">
                <a:solidFill>
                  <a:srgbClr val="FFC000"/>
                </a:solidFill>
              </a:rPr>
              <a:t> star</a:t>
            </a:r>
          </a:p>
          <a:p>
            <a:r>
              <a:rPr lang="fr-FR" sz="1600" dirty="0" smtClean="0">
                <a:solidFill>
                  <a:schemeClr val="bg1"/>
                </a:solidFill>
              </a:rPr>
              <a:t>[</a:t>
            </a:r>
            <a:r>
              <a:rPr lang="fr-FR" sz="1600" dirty="0" err="1" smtClean="0">
                <a:solidFill>
                  <a:schemeClr val="bg1"/>
                </a:solidFill>
              </a:rPr>
              <a:t>Meszaros</a:t>
            </a:r>
            <a:r>
              <a:rPr lang="fr-FR" sz="1600" dirty="0" smtClean="0">
                <a:solidFill>
                  <a:schemeClr val="bg1"/>
                </a:solidFill>
              </a:rPr>
              <a:t> &amp; </a:t>
            </a:r>
            <a:r>
              <a:rPr lang="fr-FR" sz="1600" dirty="0" err="1" smtClean="0">
                <a:solidFill>
                  <a:schemeClr val="bg1"/>
                </a:solidFill>
              </a:rPr>
              <a:t>Waxman</a:t>
            </a:r>
            <a:r>
              <a:rPr lang="fr-FR" sz="1600" dirty="0" smtClean="0">
                <a:solidFill>
                  <a:schemeClr val="bg1"/>
                </a:solidFill>
              </a:rPr>
              <a:t>, 2001]</a:t>
            </a:r>
          </a:p>
          <a:p>
            <a:r>
              <a:rPr lang="fr-FR" sz="1600" dirty="0" smtClean="0">
                <a:solidFill>
                  <a:schemeClr val="bg1"/>
                </a:solidFill>
              </a:rPr>
              <a:t>[</a:t>
            </a:r>
            <a:r>
              <a:rPr lang="fr-FR" sz="1600" dirty="0" err="1" smtClean="0">
                <a:solidFill>
                  <a:schemeClr val="bg1"/>
                </a:solidFill>
              </a:rPr>
              <a:t>Razzaque</a:t>
            </a:r>
            <a:r>
              <a:rPr lang="fr-FR" sz="1600" dirty="0" smtClean="0">
                <a:solidFill>
                  <a:schemeClr val="bg1"/>
                </a:solidFill>
              </a:rPr>
              <a:t> et al. 2003]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28596" y="1571612"/>
            <a:ext cx="8231852" cy="3357586"/>
            <a:chOff x="551986" y="2928934"/>
            <a:chExt cx="5238581" cy="2857520"/>
          </a:xfrm>
        </p:grpSpPr>
        <p:grpSp>
          <p:nvGrpSpPr>
            <p:cNvPr id="19" name="Group 18"/>
            <p:cNvGrpSpPr/>
            <p:nvPr/>
          </p:nvGrpSpPr>
          <p:grpSpPr>
            <a:xfrm>
              <a:off x="551986" y="2928934"/>
              <a:ext cx="5238581" cy="2857520"/>
              <a:chOff x="3766695" y="1500174"/>
              <a:chExt cx="5238581" cy="2857520"/>
            </a:xfrm>
          </p:grpSpPr>
          <p:pic>
            <p:nvPicPr>
              <p:cNvPr id="55308" name="Picture 12" descr="fireball2"/>
              <p:cNvPicPr>
                <a:picLocks noChangeAspect="1" noChangeArrowheads="1"/>
              </p:cNvPicPr>
              <p:nvPr/>
            </p:nvPicPr>
            <p:blipFill>
              <a:blip r:embed="rId3"/>
              <a:srcRect r="15311" b="-1103"/>
              <a:stretch>
                <a:fillRect/>
              </a:stretch>
            </p:blipFill>
            <p:spPr bwMode="auto">
              <a:xfrm>
                <a:off x="3766695" y="1500174"/>
                <a:ext cx="5238581" cy="2857520"/>
              </a:xfrm>
              <a:prstGeom prst="rect">
                <a:avLst/>
              </a:prstGeom>
              <a:noFill/>
            </p:spPr>
          </p:pic>
          <p:sp>
            <p:nvSpPr>
              <p:cNvPr id="55311" name="Rectangle 15"/>
              <p:cNvSpPr>
                <a:spLocks noChangeArrowheads="1"/>
              </p:cNvSpPr>
              <p:nvPr/>
            </p:nvSpPr>
            <p:spPr bwMode="auto">
              <a:xfrm>
                <a:off x="8458645" y="3938001"/>
                <a:ext cx="536142" cy="419693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5234538" y="2928934"/>
              <a:ext cx="536142" cy="539605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Choked/Dark Gamma Ray Bursts </a:t>
            </a:r>
            <a:endParaRPr lang="en-US" dirty="0"/>
          </a:p>
        </p:txBody>
      </p:sp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876"/>
            <a:ext cx="3653772" cy="306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079706"/>
            <a:ext cx="2162152" cy="213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000628" y="1288398"/>
            <a:ext cx="3869393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sym typeface="Symbol"/>
              </a:rPr>
              <a:t></a:t>
            </a:r>
            <a:r>
              <a:rPr lang="en-GB" dirty="0" smtClean="0">
                <a:solidFill>
                  <a:schemeClr val="bg1"/>
                </a:solidFill>
              </a:rPr>
              <a:t>=3, E</a:t>
            </a:r>
            <a:r>
              <a:rPr lang="en-GB" baseline="-25000" dirty="0" smtClean="0">
                <a:solidFill>
                  <a:schemeClr val="bg1"/>
                </a:solidFill>
              </a:rPr>
              <a:t>K</a:t>
            </a:r>
            <a:r>
              <a:rPr lang="en-GB" dirty="0" smtClean="0">
                <a:solidFill>
                  <a:schemeClr val="bg1"/>
                </a:solidFill>
              </a:rPr>
              <a:t>~3 10</a:t>
            </a:r>
            <a:r>
              <a:rPr lang="en-GB" baseline="30000" dirty="0" smtClean="0">
                <a:solidFill>
                  <a:schemeClr val="bg1"/>
                </a:solidFill>
              </a:rPr>
              <a:t>51</a:t>
            </a:r>
            <a:r>
              <a:rPr lang="en-GB" dirty="0" smtClean="0">
                <a:solidFill>
                  <a:schemeClr val="bg1"/>
                </a:solidFill>
              </a:rPr>
              <a:t>ergs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Baryon rich (dirty fireball) </a:t>
            </a:r>
          </a:p>
          <a:p>
            <a:pPr>
              <a:buFont typeface="Symbol" pitchFamily="18" charset="2"/>
              <a:buChar char="Þ"/>
            </a:pPr>
            <a:r>
              <a:rPr lang="en-GB" dirty="0" smtClean="0">
                <a:solidFill>
                  <a:schemeClr val="bg1"/>
                </a:solidFill>
              </a:rPr>
              <a:t>enhanced neutrino signal</a:t>
            </a:r>
          </a:p>
          <a:p>
            <a:pPr>
              <a:buFont typeface="Symbol" pitchFamily="18" charset="2"/>
              <a:buChar char="Þ"/>
            </a:pP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More frequent than ‘standard’ GRBs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No optical counterpart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err="1" smtClean="0">
                <a:solidFill>
                  <a:schemeClr val="bg1"/>
                </a:solidFill>
              </a:rPr>
              <a:t>kaon</a:t>
            </a:r>
            <a:r>
              <a:rPr lang="en-GB" dirty="0" smtClean="0">
                <a:solidFill>
                  <a:schemeClr val="bg1"/>
                </a:solidFill>
              </a:rPr>
              <a:t> decay contribution dominates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Detected neutrinos above 100 </a:t>
            </a:r>
            <a:r>
              <a:rPr lang="en-GB" dirty="0" err="1" smtClean="0">
                <a:solidFill>
                  <a:schemeClr val="bg1"/>
                </a:solidFill>
              </a:rPr>
              <a:t>GeV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	~30 per km3 @ 10 </a:t>
            </a:r>
            <a:r>
              <a:rPr lang="en-GB" dirty="0" err="1" smtClean="0">
                <a:solidFill>
                  <a:schemeClr val="bg1"/>
                </a:solidFill>
              </a:rPr>
              <a:t>Mpc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	~  3 per km3 @ 30 </a:t>
            </a:r>
            <a:r>
              <a:rPr lang="en-GB" dirty="0" err="1" smtClean="0">
                <a:solidFill>
                  <a:schemeClr val="bg1"/>
                </a:solidFill>
              </a:rPr>
              <a:t>Mpc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Neutrinos cluster within 10s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and 3 degree angular bin</a:t>
            </a:r>
          </a:p>
          <a:p>
            <a:r>
              <a:rPr lang="en-GB" dirty="0" smtClean="0">
                <a:solidFill>
                  <a:schemeClr val="bg1"/>
                </a:solidFill>
                <a:latin typeface="Symbol" pitchFamily="18" charset="2"/>
                <a:sym typeface="Symbol"/>
              </a:rPr>
              <a:t> </a:t>
            </a:r>
            <a:r>
              <a:rPr lang="en-GB" dirty="0" smtClean="0">
                <a:solidFill>
                  <a:schemeClr val="bg1"/>
                </a:solidFill>
              </a:rPr>
              <a:t>Extremely low background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i="1" dirty="0" smtClean="0">
                <a:solidFill>
                  <a:schemeClr val="bg1"/>
                </a:solidFill>
              </a:rPr>
              <a:t>R</a:t>
            </a:r>
            <a:r>
              <a:rPr lang="en-GB" i="1" baseline="-25000" dirty="0" smtClean="0">
                <a:solidFill>
                  <a:schemeClr val="bg1"/>
                </a:solidFill>
              </a:rPr>
              <a:t>SN </a:t>
            </a:r>
            <a:r>
              <a:rPr lang="en-GB" i="1" dirty="0" smtClean="0">
                <a:solidFill>
                  <a:schemeClr val="bg1"/>
                </a:solidFill>
              </a:rPr>
              <a:t>(&lt; 10 </a:t>
            </a:r>
            <a:r>
              <a:rPr lang="en-GB" i="1" dirty="0" err="1" smtClean="0">
                <a:solidFill>
                  <a:schemeClr val="bg1"/>
                </a:solidFill>
              </a:rPr>
              <a:t>Mpc</a:t>
            </a:r>
            <a:r>
              <a:rPr lang="en-GB" i="1" dirty="0" smtClean="0">
                <a:solidFill>
                  <a:schemeClr val="bg1"/>
                </a:solidFill>
              </a:rPr>
              <a:t>) ~ 3 yr</a:t>
            </a:r>
            <a:r>
              <a:rPr lang="en-GB" i="1" baseline="30000" dirty="0" smtClean="0">
                <a:solidFill>
                  <a:schemeClr val="bg1"/>
                </a:solidFill>
              </a:rPr>
              <a:t>−1</a:t>
            </a:r>
            <a:r>
              <a:rPr lang="en-GB" i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GB" i="1" dirty="0" smtClean="0">
                <a:solidFill>
                  <a:schemeClr val="bg1"/>
                </a:solidFill>
              </a:rPr>
              <a:t>R</a:t>
            </a:r>
            <a:r>
              <a:rPr lang="en-GB" i="1" baseline="-25000" dirty="0" smtClean="0">
                <a:solidFill>
                  <a:schemeClr val="bg1"/>
                </a:solidFill>
              </a:rPr>
              <a:t>SN </a:t>
            </a:r>
            <a:r>
              <a:rPr lang="en-GB" i="1" dirty="0" smtClean="0">
                <a:solidFill>
                  <a:schemeClr val="bg1"/>
                </a:solidFill>
              </a:rPr>
              <a:t>(&lt; 30 </a:t>
            </a:r>
            <a:r>
              <a:rPr lang="en-GB" i="1" dirty="0" err="1" smtClean="0">
                <a:solidFill>
                  <a:schemeClr val="bg1"/>
                </a:solidFill>
              </a:rPr>
              <a:t>Mpc</a:t>
            </a:r>
            <a:r>
              <a:rPr lang="en-GB" i="1" dirty="0" smtClean="0">
                <a:solidFill>
                  <a:schemeClr val="bg1"/>
                </a:solidFill>
              </a:rPr>
              <a:t>) ~ 90 yr</a:t>
            </a:r>
            <a:r>
              <a:rPr lang="en-GB" i="1" baseline="30000" dirty="0" smtClean="0">
                <a:solidFill>
                  <a:schemeClr val="bg1"/>
                </a:solidFill>
              </a:rPr>
              <a:t>−1</a:t>
            </a:r>
          </a:p>
        </p:txBody>
      </p:sp>
      <p:pic>
        <p:nvPicPr>
          <p:cNvPr id="17101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300413"/>
            <a:ext cx="37814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GRBs </a:t>
            </a:r>
            <a:r>
              <a:rPr lang="en-US" dirty="0"/>
              <a:t>with ANTARES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57158" y="3335254"/>
            <a:ext cx="38576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Uses Satellite trigger  list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Low backgrounds due to direction and time coincidences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Low signal per GRB, use stacking</a:t>
            </a:r>
          </a:p>
          <a:p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Currently just </a:t>
            </a:r>
            <a:r>
              <a:rPr lang="en-US" dirty="0" err="1" smtClean="0">
                <a:solidFill>
                  <a:schemeClr val="bg1"/>
                </a:solidFill>
                <a:sym typeface="Wingdings" pitchFamily="2" charset="2"/>
              </a:rPr>
              <a:t>muon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 neutrinos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929190" y="3460624"/>
            <a:ext cx="40005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Sliding window around events</a:t>
            </a:r>
          </a:p>
          <a:p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Sensitive to dark bursts</a:t>
            </a:r>
          </a:p>
          <a:p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Fast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online reconstruction 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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optical follow up to identify source</a:t>
            </a:r>
            <a:endParaRPr lang="en-US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320970" y="1000108"/>
            <a:ext cx="2465740" cy="5232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Rolling </a:t>
            </a:r>
            <a:r>
              <a:rPr lang="en-US" sz="2800" dirty="0" smtClean="0">
                <a:solidFill>
                  <a:srgbClr val="C00000"/>
                </a:solidFill>
              </a:rPr>
              <a:t>search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821516" y="1000108"/>
            <a:ext cx="2893228" cy="5232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Triggered </a:t>
            </a:r>
            <a:r>
              <a:rPr lang="en-US" sz="2800" dirty="0" smtClean="0">
                <a:solidFill>
                  <a:srgbClr val="C00000"/>
                </a:solidFill>
              </a:rPr>
              <a:t>search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85926"/>
            <a:ext cx="373380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771647"/>
            <a:ext cx="284797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302434" y="5711627"/>
            <a:ext cx="469872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Idea initiated by the ICECUBE </a:t>
            </a:r>
            <a:r>
              <a:rPr lang="en-US" dirty="0" smtClean="0">
                <a:solidFill>
                  <a:srgbClr val="FF3300"/>
                </a:solidFill>
              </a:rPr>
              <a:t>Collaboration</a:t>
            </a:r>
          </a:p>
          <a:p>
            <a:r>
              <a:rPr lang="en-US" dirty="0" smtClean="0">
                <a:solidFill>
                  <a:srgbClr val="FF3300"/>
                </a:solidFill>
              </a:rPr>
              <a:t>(</a:t>
            </a:r>
            <a:r>
              <a:rPr lang="en-US" dirty="0" err="1" smtClean="0">
                <a:solidFill>
                  <a:srgbClr val="FF3300"/>
                </a:solidFill>
              </a:rPr>
              <a:t>astro</a:t>
            </a:r>
            <a:r>
              <a:rPr lang="en-US" dirty="0" smtClean="0">
                <a:solidFill>
                  <a:srgbClr val="FF3300"/>
                </a:solidFill>
              </a:rPr>
              <a:t>-ph/0701618, M. Kowalski &amp; A. Mohr)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90" name="Picture 22" descr="GRB_list_Ferm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5988" y="4244975"/>
            <a:ext cx="2462212" cy="1617663"/>
          </a:xfrm>
          <a:prstGeom prst="rect">
            <a:avLst/>
          </a:prstGeom>
          <a:noFill/>
        </p:spPr>
      </p:pic>
      <p:pic>
        <p:nvPicPr>
          <p:cNvPr id="32789" name="Picture 21" descr="GRB_list_Swif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5800" y="4244975"/>
            <a:ext cx="2462213" cy="1617663"/>
          </a:xfrm>
          <a:prstGeom prst="rect">
            <a:avLst/>
          </a:prstGeom>
          <a:noFill/>
        </p:spPr>
      </p:pic>
      <p:pic>
        <p:nvPicPr>
          <p:cNvPr id="32791" name="Picture 23" descr="GRB_list_Integr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244975"/>
            <a:ext cx="2462213" cy="1617663"/>
          </a:xfrm>
          <a:prstGeom prst="rect">
            <a:avLst/>
          </a:prstGeom>
          <a:noFill/>
        </p:spPr>
      </p:pic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Triggered Search: Time </a:t>
            </a:r>
            <a:r>
              <a:rPr lang="en-US" dirty="0"/>
              <a:t>delays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6858000" y="4478338"/>
            <a:ext cx="78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CCFF"/>
                </a:solidFill>
                <a:latin typeface="Times New Roman" pitchFamily="18" charset="0"/>
              </a:rPr>
              <a:t>Fermi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4629150" y="4478338"/>
            <a:ext cx="796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660066"/>
                </a:solidFill>
                <a:latin typeface="Times New Roman" pitchFamily="18" charset="0"/>
              </a:rPr>
              <a:t>Swift </a:t>
            </a:r>
            <a:endParaRPr lang="en-US" sz="1600">
              <a:solidFill>
                <a:srgbClr val="660066"/>
              </a:solidFill>
              <a:latin typeface="Times New Roman" pitchFamily="18" charset="0"/>
            </a:endParaRPr>
          </a:p>
        </p:txBody>
      </p:sp>
      <p:pic>
        <p:nvPicPr>
          <p:cNvPr id="32778" name="Picture 10" descr="integral_Ear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1395132"/>
            <a:ext cx="2024090" cy="1843368"/>
          </a:xfrm>
          <a:prstGeom prst="rect">
            <a:avLst/>
          </a:prstGeom>
          <a:noFill/>
        </p:spPr>
      </p:pic>
      <p:pic>
        <p:nvPicPr>
          <p:cNvPr id="32779" name="Picture 11" descr="fermi_314332main_glast_exploded_view_m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199" y="1428736"/>
            <a:ext cx="2257425" cy="1736739"/>
          </a:xfrm>
          <a:prstGeom prst="rect">
            <a:avLst/>
          </a:prstGeom>
          <a:noFill/>
        </p:spPr>
      </p:pic>
      <p:pic>
        <p:nvPicPr>
          <p:cNvPr id="32780" name="Picture 12" descr="swift_64325mai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4203" y="1428736"/>
            <a:ext cx="2143140" cy="1785950"/>
          </a:xfrm>
          <a:prstGeom prst="rect">
            <a:avLst/>
          </a:prstGeom>
          <a:noFill/>
        </p:spPr>
      </p:pic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914400" y="3314700"/>
            <a:ext cx="146867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INTEGRAL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4038600" y="3314700"/>
            <a:ext cx="74090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33CC"/>
                </a:solidFill>
              </a:rPr>
              <a:t>Swift</a:t>
            </a: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6858000" y="3352800"/>
            <a:ext cx="84029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Fermi</a:t>
            </a: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228600" y="917575"/>
            <a:ext cx="47418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FFCC"/>
                </a:solidFill>
              </a:rPr>
              <a:t>GRB alerts from three satellites</a:t>
            </a: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1447800" y="4494213"/>
            <a:ext cx="1327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CC66"/>
                </a:solidFill>
                <a:latin typeface="Times New Roman" pitchFamily="18" charset="0"/>
              </a:rPr>
              <a:t>INTEGRAL</a:t>
            </a:r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2627324" y="6419874"/>
            <a:ext cx="377539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(From </a:t>
            </a:r>
            <a:r>
              <a:rPr lang="en-US" dirty="0">
                <a:solidFill>
                  <a:schemeClr val="bg1"/>
                </a:solidFill>
              </a:rPr>
              <a:t>February 2007 to May </a:t>
            </a:r>
            <a:r>
              <a:rPr lang="en-US" dirty="0" smtClean="0">
                <a:solidFill>
                  <a:schemeClr val="bg1"/>
                </a:solidFill>
              </a:rPr>
              <a:t>2009)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795" name="Text Box 27"/>
          <p:cNvSpPr txBox="1">
            <a:spLocks noChangeArrowheads="1"/>
          </p:cNvSpPr>
          <p:nvPr/>
        </p:nvSpPr>
        <p:spPr bwMode="auto">
          <a:xfrm>
            <a:off x="392113" y="3810000"/>
            <a:ext cx="364648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66FF"/>
                </a:solidFill>
              </a:rPr>
              <a:t>Response time = time delay – buffering time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357159" y="5917188"/>
            <a:ext cx="8715436" cy="369332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</a:rPr>
              <a:t>24 </a:t>
            </a:r>
            <a:r>
              <a:rPr lang="en-US" dirty="0" smtClean="0">
                <a:solidFill>
                  <a:schemeClr val="bg1"/>
                </a:solidFill>
              </a:rPr>
              <a:t> alerts </a:t>
            </a:r>
            <a:r>
              <a:rPr lang="en-US" dirty="0">
                <a:solidFill>
                  <a:schemeClr val="bg1"/>
                </a:solidFill>
              </a:rPr>
              <a:t>from </a:t>
            </a:r>
            <a:r>
              <a:rPr lang="en-US" dirty="0" smtClean="0">
                <a:solidFill>
                  <a:schemeClr val="bg1"/>
                </a:solidFill>
              </a:rPr>
              <a:t>INTEGRAL     241 </a:t>
            </a:r>
            <a:r>
              <a:rPr lang="en-US" dirty="0">
                <a:solidFill>
                  <a:schemeClr val="bg1"/>
                </a:solidFill>
              </a:rPr>
              <a:t>alerts from </a:t>
            </a:r>
            <a:r>
              <a:rPr lang="en-US" dirty="0" smtClean="0">
                <a:solidFill>
                  <a:schemeClr val="bg1"/>
                </a:solidFill>
              </a:rPr>
              <a:t>Swift          198 </a:t>
            </a:r>
            <a:r>
              <a:rPr lang="en-US" dirty="0">
                <a:solidFill>
                  <a:schemeClr val="bg1"/>
                </a:solidFill>
              </a:rPr>
              <a:t>alerts from Fermi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0" y="914400"/>
            <a:ext cx="9144000" cy="4953000"/>
            <a:chOff x="156" y="576"/>
            <a:chExt cx="5604" cy="3046"/>
          </a:xfrm>
        </p:grpSpPr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156" y="576"/>
            <a:ext cx="5604" cy="3046"/>
          </p:xfrm>
          <a:graphic>
            <a:graphicData uri="http://schemas.openxmlformats.org/presentationml/2006/ole">
              <p:oleObj spid="_x0000_s107522" name="Image Photo Editor" r:id="rId4" imgW="7314286" imgH="5485714" progId="">
                <p:embed/>
              </p:oleObj>
            </a:graphicData>
          </a:graphic>
        </p:graphicFrame>
        <p:sp>
          <p:nvSpPr>
            <p:cNvPr id="10248" name="Text Box 8"/>
            <p:cNvSpPr txBox="1">
              <a:spLocks noChangeArrowheads="1"/>
            </p:cNvSpPr>
            <p:nvPr/>
          </p:nvSpPr>
          <p:spPr bwMode="auto">
            <a:xfrm>
              <a:off x="2247" y="2799"/>
              <a:ext cx="221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 kern="1200">
                  <a:solidFill>
                    <a:srgbClr val="333399"/>
                  </a:solidFill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0249" name="Line 9"/>
            <p:cNvSpPr>
              <a:spLocks noChangeShapeType="1"/>
            </p:cNvSpPr>
            <p:nvPr/>
          </p:nvSpPr>
          <p:spPr bwMode="auto">
            <a:xfrm flipV="1">
              <a:off x="3565" y="1558"/>
              <a:ext cx="653" cy="10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0" name="Line 10"/>
            <p:cNvSpPr>
              <a:spLocks noChangeShapeType="1"/>
            </p:cNvSpPr>
            <p:nvPr/>
          </p:nvSpPr>
          <p:spPr bwMode="auto">
            <a:xfrm flipV="1">
              <a:off x="4266" y="1693"/>
              <a:ext cx="420" cy="609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>
              <a:off x="4266" y="2302"/>
              <a:ext cx="933" cy="6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2" name="Line 12"/>
            <p:cNvSpPr>
              <a:spLocks noChangeShapeType="1"/>
            </p:cNvSpPr>
            <p:nvPr/>
          </p:nvSpPr>
          <p:spPr bwMode="auto">
            <a:xfrm>
              <a:off x="3565" y="2606"/>
              <a:ext cx="1448" cy="10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3" name="Text Box 13"/>
            <p:cNvSpPr txBox="1">
              <a:spLocks noChangeArrowheads="1"/>
            </p:cNvSpPr>
            <p:nvPr/>
          </p:nvSpPr>
          <p:spPr bwMode="auto">
            <a:xfrm>
              <a:off x="3754" y="2150"/>
              <a:ext cx="348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000" kern="1200">
                  <a:solidFill>
                    <a:srgbClr val="009999"/>
                  </a:solidFill>
                  <a:latin typeface="Arial" pitchFamily="34" charset="0"/>
                  <a:ea typeface="+mn-ea"/>
                  <a:cs typeface="+mn-cs"/>
                </a:rPr>
                <a:t>42°</a:t>
              </a:r>
            </a:p>
          </p:txBody>
        </p:sp>
        <p:sp>
          <p:nvSpPr>
            <p:cNvPr id="10254" name="AutoShape 14"/>
            <p:cNvSpPr>
              <a:spLocks noChangeArrowheads="1"/>
            </p:cNvSpPr>
            <p:nvPr/>
          </p:nvSpPr>
          <p:spPr bwMode="auto">
            <a:xfrm>
              <a:off x="1819" y="3244"/>
              <a:ext cx="270" cy="175"/>
            </a:xfrm>
            <a:prstGeom prst="irregularSeal1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5" name="Text Box 15"/>
            <p:cNvSpPr txBox="1">
              <a:spLocks noChangeArrowheads="1"/>
            </p:cNvSpPr>
            <p:nvPr/>
          </p:nvSpPr>
          <p:spPr bwMode="auto">
            <a:xfrm>
              <a:off x="1667" y="3389"/>
              <a:ext cx="1035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fr-FR" kern="1200">
                  <a:solidFill>
                    <a:srgbClr val="FFFF00"/>
                  </a:solidFill>
                  <a:latin typeface="Arial" pitchFamily="34" charset="0"/>
                  <a:ea typeface="+mn-ea"/>
                  <a:cs typeface="+mn-cs"/>
                  <a:sym typeface="Symbol" pitchFamily="18" charset="2"/>
                </a:rPr>
                <a:t>interaction</a:t>
              </a:r>
            </a:p>
          </p:txBody>
        </p:sp>
        <p:sp>
          <p:nvSpPr>
            <p:cNvPr id="10256" name="Rectangle 16"/>
            <p:cNvSpPr>
              <a:spLocks noChangeArrowheads="1"/>
            </p:cNvSpPr>
            <p:nvPr/>
          </p:nvSpPr>
          <p:spPr bwMode="auto">
            <a:xfrm>
              <a:off x="169" y="2843"/>
              <a:ext cx="1200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213074" tIns="106539" rIns="213074" bIns="106539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7" name="Text Box 17"/>
            <p:cNvSpPr txBox="1">
              <a:spLocks noChangeArrowheads="1"/>
            </p:cNvSpPr>
            <p:nvPr/>
          </p:nvSpPr>
          <p:spPr bwMode="auto">
            <a:xfrm>
              <a:off x="375" y="2775"/>
              <a:ext cx="673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FFCC00"/>
                  </a:solidFill>
                  <a:latin typeface="Arial" pitchFamily="34" charset="0"/>
                  <a:ea typeface="+mn-ea"/>
                  <a:cs typeface="+mn-cs"/>
                </a:rPr>
                <a:t>Sea floor</a:t>
              </a:r>
            </a:p>
          </p:txBody>
        </p:sp>
        <p:sp>
          <p:nvSpPr>
            <p:cNvPr id="10258" name="Rectangle 18"/>
            <p:cNvSpPr>
              <a:spLocks noChangeArrowheads="1"/>
            </p:cNvSpPr>
            <p:nvPr/>
          </p:nvSpPr>
          <p:spPr bwMode="auto">
            <a:xfrm>
              <a:off x="2656" y="1343"/>
              <a:ext cx="1236" cy="4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3399FF"/>
                  </a:solidFill>
                  <a:latin typeface="Arial" pitchFamily="34" charset="0"/>
                  <a:ea typeface="+mn-ea"/>
                  <a:cs typeface="+mn-cs"/>
                </a:rPr>
                <a:t>Cherenkov light </a:t>
              </a:r>
              <a:br>
                <a:rPr lang="en-US" sz="2000" kern="1200">
                  <a:solidFill>
                    <a:srgbClr val="3399FF"/>
                  </a:solidFill>
                  <a:latin typeface="Arial" pitchFamily="34" charset="0"/>
                  <a:ea typeface="+mn-ea"/>
                  <a:cs typeface="+mn-cs"/>
                </a:rPr>
              </a:br>
              <a:r>
                <a:rPr lang="en-US" sz="2000" kern="1200">
                  <a:solidFill>
                    <a:srgbClr val="3399FF"/>
                  </a:solidFill>
                  <a:latin typeface="Arial" pitchFamily="34" charset="0"/>
                  <a:ea typeface="+mn-ea"/>
                  <a:cs typeface="+mn-cs"/>
                </a:rPr>
                <a:t>from </a:t>
              </a:r>
              <a:r>
                <a:rPr lang="en-US" sz="2000" kern="1200">
                  <a:solidFill>
                    <a:srgbClr val="3399FF"/>
                  </a:solidFill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0259" name="Rectangle 19"/>
            <p:cNvSpPr>
              <a:spLocks noChangeArrowheads="1"/>
            </p:cNvSpPr>
            <p:nvPr/>
          </p:nvSpPr>
          <p:spPr bwMode="auto">
            <a:xfrm>
              <a:off x="3565" y="576"/>
              <a:ext cx="786" cy="3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FFFF00"/>
                  </a:solidFill>
                  <a:latin typeface="Arial" pitchFamily="34" charset="0"/>
                  <a:ea typeface="+mn-ea"/>
                  <a:cs typeface="+mn-cs"/>
                </a:rPr>
                <a:t>3D PMT</a:t>
              </a:r>
              <a:br>
                <a:rPr lang="en-US" kern="1200">
                  <a:solidFill>
                    <a:srgbClr val="FFFF00"/>
                  </a:solidFill>
                  <a:latin typeface="Arial" pitchFamily="34" charset="0"/>
                  <a:ea typeface="+mn-ea"/>
                  <a:cs typeface="+mn-cs"/>
                </a:rPr>
              </a:br>
              <a:r>
                <a:rPr lang="en-US" kern="1200">
                  <a:solidFill>
                    <a:srgbClr val="FFFF00"/>
                  </a:solidFill>
                  <a:latin typeface="Arial" pitchFamily="34" charset="0"/>
                  <a:ea typeface="+mn-ea"/>
                  <a:cs typeface="+mn-cs"/>
                </a:rPr>
                <a:t>array</a:t>
              </a:r>
            </a:p>
          </p:txBody>
        </p:sp>
        <p:sp>
          <p:nvSpPr>
            <p:cNvPr id="10260" name="Text Box 20"/>
            <p:cNvSpPr txBox="1">
              <a:spLocks noChangeArrowheads="1"/>
            </p:cNvSpPr>
            <p:nvPr/>
          </p:nvSpPr>
          <p:spPr bwMode="auto">
            <a:xfrm>
              <a:off x="1237" y="3168"/>
              <a:ext cx="282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 kern="1200">
                  <a:solidFill>
                    <a:srgbClr val="FF3300"/>
                  </a:solidFill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lang="fr-FR" sz="2400" kern="1200" baseline="-25000">
                  <a:solidFill>
                    <a:srgbClr val="FF3300"/>
                  </a:solidFill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</p:grp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228600" y="5943600"/>
            <a:ext cx="8915400" cy="81560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kern="1200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- </a:t>
            </a:r>
            <a:r>
              <a:rPr lang="en-US" kern="1200" dirty="0" smtClean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Main </a:t>
            </a:r>
            <a:r>
              <a:rPr lang="en-US" kern="1200" dirty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detection channel: </a:t>
            </a:r>
            <a:r>
              <a:rPr lang="en-US" sz="2000" b="1" kern="1200" dirty="0">
                <a:solidFill>
                  <a:srgbClr val="FFFF00"/>
                </a:solidFill>
                <a:latin typeface="+mj-lt"/>
                <a:ea typeface="+mn-ea"/>
                <a:cs typeface="+mn-cs"/>
                <a:sym typeface="Symbol" pitchFamily="18" charset="2"/>
              </a:rPr>
              <a:t></a:t>
            </a:r>
            <a:r>
              <a:rPr lang="en-US" sz="2000" b="1" kern="1200" baseline="-25000" dirty="0">
                <a:solidFill>
                  <a:srgbClr val="FFFF00"/>
                </a:solidFill>
                <a:latin typeface="+mj-lt"/>
                <a:ea typeface="+mn-ea"/>
                <a:cs typeface="+mn-cs"/>
                <a:sym typeface="Symbol" pitchFamily="18" charset="2"/>
              </a:rPr>
              <a:t></a:t>
            </a:r>
            <a:r>
              <a:rPr lang="en-US" sz="2000" b="1" kern="1200" dirty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interaction giving an </a:t>
            </a:r>
            <a:r>
              <a:rPr lang="en-US" kern="1200" dirty="0" smtClean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ultra-relativistic </a:t>
            </a:r>
            <a:r>
              <a:rPr lang="en-US" b="1" kern="1200" dirty="0" smtClean="0">
                <a:solidFill>
                  <a:srgbClr val="FFFF00"/>
                </a:solidFill>
                <a:latin typeface="+mj-lt"/>
                <a:ea typeface="+mn-ea"/>
                <a:cs typeface="+mn-cs"/>
                <a:sym typeface="Symbol" pitchFamily="18" charset="2"/>
              </a:rPr>
              <a:t></a:t>
            </a:r>
            <a:r>
              <a:rPr lang="en-US" kern="1200" dirty="0" smtClean="0">
                <a:solidFill>
                  <a:srgbClr val="FFFF00"/>
                </a:solidFill>
                <a:latin typeface="+mj-lt"/>
                <a:ea typeface="+mn-ea"/>
                <a:cs typeface="+mn-cs"/>
                <a:sym typeface="Symbol" pitchFamily="18" charset="2"/>
              </a:rPr>
              <a:t>  (</a:t>
            </a:r>
            <a:r>
              <a:rPr lang="en-US" b="1" dirty="0" smtClean="0">
                <a:solidFill>
                  <a:srgbClr val="FFFF00"/>
                </a:solidFill>
                <a:sym typeface="Symbol" pitchFamily="18" charset="2"/>
              </a:rPr>
              <a:t></a:t>
            </a:r>
            <a:r>
              <a:rPr lang="en-US" kern="1200" dirty="0" smtClean="0">
                <a:solidFill>
                  <a:srgbClr val="FFFF00"/>
                </a:solidFill>
                <a:latin typeface="+mj-lt"/>
                <a:ea typeface="+mn-ea"/>
                <a:cs typeface="+mn-cs"/>
                <a:sym typeface="Symbol" pitchFamily="18" charset="2"/>
              </a:rPr>
              <a:t>e and </a:t>
            </a:r>
            <a:r>
              <a:rPr lang="en-US" b="1" dirty="0" smtClean="0">
                <a:solidFill>
                  <a:srgbClr val="FFFF00"/>
                </a:solidFill>
                <a:sym typeface="Symbol" pitchFamily="18" charset="2"/>
              </a:rPr>
              <a:t></a:t>
            </a:r>
            <a:r>
              <a:rPr lang="en-US" kern="1200" dirty="0" smtClean="0">
                <a:solidFill>
                  <a:srgbClr val="FFFF00"/>
                </a:solidFill>
                <a:latin typeface="+mj-lt"/>
                <a:ea typeface="+mn-ea"/>
                <a:cs typeface="+mn-cs"/>
                <a:sym typeface="Symbol" pitchFamily="18" charset="2"/>
              </a:rPr>
              <a:t>tau also)</a:t>
            </a:r>
            <a:endParaRPr lang="en-US" kern="1200" dirty="0">
              <a:solidFill>
                <a:srgbClr val="FFFF00"/>
              </a:solidFill>
              <a:latin typeface="+mj-lt"/>
              <a:ea typeface="+mn-ea"/>
              <a:cs typeface="+mn-cs"/>
              <a:sym typeface="Symbol" pitchFamily="18" charset="2"/>
            </a:endParaRP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kern="1200" dirty="0" smtClean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 Energy </a:t>
            </a:r>
            <a:r>
              <a:rPr lang="en-US" kern="1200" dirty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threshold ~ </a:t>
            </a:r>
            <a:r>
              <a:rPr lang="en-US" kern="1200" dirty="0" smtClean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10 </a:t>
            </a:r>
            <a:r>
              <a:rPr lang="en-US" kern="1200" dirty="0" err="1">
                <a:solidFill>
                  <a:srgbClr val="FFFF00"/>
                </a:solidFill>
                <a:latin typeface="+mj-lt"/>
                <a:ea typeface="+mn-ea"/>
                <a:cs typeface="+mn-cs"/>
              </a:rPr>
              <a:t>GeV</a:t>
            </a:r>
            <a:endParaRPr lang="fr-FR" kern="1200" dirty="0">
              <a:solidFill>
                <a:srgbClr val="FFFF0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5029200" y="4800600"/>
            <a:ext cx="39782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The reconstruction is based on local coincidences compatible with the Cherenkov light front</a:t>
            </a:r>
          </a:p>
        </p:txBody>
      </p:sp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1981200" y="0"/>
            <a:ext cx="655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Detection principle</a:t>
            </a:r>
            <a:endParaRPr lang="fr-FR" sz="3600" kern="1200" dirty="0">
              <a:solidFill>
                <a:srgbClr val="FFFF00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0265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95380"/>
            <a:ext cx="2852738" cy="304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857224" y="2757486"/>
            <a:ext cx="46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2400" b="1" kern="1200" dirty="0">
                <a:solidFill>
                  <a:srgbClr val="FF0000"/>
                </a:solidFill>
                <a:latin typeface="Symbol" pitchFamily="18" charset="2"/>
                <a:ea typeface="+mn-ea"/>
                <a:cs typeface="+mn-cs"/>
              </a:rPr>
              <a:t>n</a:t>
            </a:r>
            <a:r>
              <a:rPr lang="en-US" altLang="fr-FR" sz="2400" b="1" kern="1200" baseline="-25000" dirty="0">
                <a:solidFill>
                  <a:srgbClr val="FF0000"/>
                </a:solidFill>
                <a:latin typeface="Symbol" pitchFamily="18" charset="2"/>
                <a:ea typeface="+mn-ea"/>
                <a:cs typeface="+mn-cs"/>
              </a:rPr>
              <a:t>m</a:t>
            </a:r>
            <a:endParaRPr lang="en-US" altLang="fr-FR" sz="2400" b="1" kern="1200" dirty="0">
              <a:solidFill>
                <a:srgbClr val="FF0000"/>
              </a:solidFill>
              <a:latin typeface="Symbol" pitchFamily="18" charset="2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2013" y="1460620"/>
            <a:ext cx="495277" cy="2325570"/>
            <a:chOff x="862013" y="370104"/>
            <a:chExt cx="585787" cy="2601696"/>
          </a:xfrm>
        </p:grpSpPr>
        <p:sp>
          <p:nvSpPr>
            <p:cNvPr id="10267" name="Rectangle 27"/>
            <p:cNvSpPr>
              <a:spLocks noChangeArrowheads="1"/>
            </p:cNvSpPr>
            <p:nvPr/>
          </p:nvSpPr>
          <p:spPr bwMode="auto">
            <a:xfrm rot="19610354">
              <a:off x="862013" y="370104"/>
              <a:ext cx="169862" cy="1016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68" name="Line 28"/>
            <p:cNvSpPr>
              <a:spLocks noChangeShapeType="1"/>
            </p:cNvSpPr>
            <p:nvPr/>
          </p:nvSpPr>
          <p:spPr bwMode="auto">
            <a:xfrm flipH="1" flipV="1">
              <a:off x="1066800" y="838200"/>
              <a:ext cx="381000" cy="2133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71" name="Line 31"/>
            <p:cNvSpPr>
              <a:spLocks noChangeShapeType="1"/>
            </p:cNvSpPr>
            <p:nvPr/>
          </p:nvSpPr>
          <p:spPr bwMode="auto">
            <a:xfrm flipH="1" flipV="1">
              <a:off x="1007963" y="494274"/>
              <a:ext cx="54074" cy="313762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pic>
        <p:nvPicPr>
          <p:cNvPr id="26" name="Picture 7" descr="logo_1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0" y="71438"/>
            <a:ext cx="857232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Triggered Search: special </a:t>
            </a:r>
            <a:r>
              <a:rPr lang="en-US" dirty="0"/>
              <a:t>data taking</a:t>
            </a:r>
          </a:p>
        </p:txBody>
      </p:sp>
      <p:sp>
        <p:nvSpPr>
          <p:cNvPr id="28678" name="AutoShape 6"/>
          <p:cNvSpPr>
            <a:spLocks noChangeArrowheads="1"/>
          </p:cNvSpPr>
          <p:nvPr/>
        </p:nvSpPr>
        <p:spPr bwMode="auto">
          <a:xfrm rot="392198">
            <a:off x="304800" y="3048000"/>
            <a:ext cx="533400" cy="304800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>
            <a:off x="647700" y="2108200"/>
            <a:ext cx="1638300" cy="863600"/>
          </a:xfrm>
          <a:custGeom>
            <a:avLst/>
            <a:gdLst/>
            <a:ahLst/>
            <a:cxnLst>
              <a:cxn ang="0">
                <a:pos x="0" y="544"/>
              </a:cxn>
              <a:cxn ang="0">
                <a:pos x="192" y="160"/>
              </a:cxn>
              <a:cxn ang="0">
                <a:pos x="912" y="16"/>
              </a:cxn>
              <a:cxn ang="0">
                <a:pos x="912" y="64"/>
              </a:cxn>
              <a:cxn ang="0">
                <a:pos x="960" y="64"/>
              </a:cxn>
            </a:cxnLst>
            <a:rect l="0" t="0" r="r" b="b"/>
            <a:pathLst>
              <a:path w="1032" h="544">
                <a:moveTo>
                  <a:pt x="0" y="544"/>
                </a:moveTo>
                <a:cubicBezTo>
                  <a:pt x="20" y="396"/>
                  <a:pt x="40" y="248"/>
                  <a:pt x="192" y="160"/>
                </a:cubicBezTo>
                <a:cubicBezTo>
                  <a:pt x="344" y="72"/>
                  <a:pt x="792" y="32"/>
                  <a:pt x="912" y="16"/>
                </a:cubicBezTo>
                <a:cubicBezTo>
                  <a:pt x="1032" y="0"/>
                  <a:pt x="904" y="56"/>
                  <a:pt x="912" y="64"/>
                </a:cubicBezTo>
                <a:cubicBezTo>
                  <a:pt x="920" y="72"/>
                  <a:pt x="940" y="68"/>
                  <a:pt x="960" y="6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304800" y="1600200"/>
            <a:ext cx="18478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all-data-to-shore</a:t>
            </a:r>
          </a:p>
        </p:txBody>
      </p:sp>
      <p:sp>
        <p:nvSpPr>
          <p:cNvPr id="28682" name="Freeform 10"/>
          <p:cNvSpPr>
            <a:spLocks/>
          </p:cNvSpPr>
          <p:nvPr/>
        </p:nvSpPr>
        <p:spPr bwMode="auto">
          <a:xfrm>
            <a:off x="0" y="3276600"/>
            <a:ext cx="533400" cy="457200"/>
          </a:xfrm>
          <a:custGeom>
            <a:avLst/>
            <a:gdLst/>
            <a:ahLst/>
            <a:cxnLst>
              <a:cxn ang="0">
                <a:pos x="0" y="288"/>
              </a:cxn>
              <a:cxn ang="0">
                <a:pos x="48" y="240"/>
              </a:cxn>
              <a:cxn ang="0">
                <a:pos x="288" y="144"/>
              </a:cxn>
              <a:cxn ang="0">
                <a:pos x="528" y="144"/>
              </a:cxn>
              <a:cxn ang="0">
                <a:pos x="672" y="0"/>
              </a:cxn>
            </a:cxnLst>
            <a:rect l="0" t="0" r="r" b="b"/>
            <a:pathLst>
              <a:path w="672" h="288">
                <a:moveTo>
                  <a:pt x="0" y="288"/>
                </a:moveTo>
                <a:cubicBezTo>
                  <a:pt x="0" y="276"/>
                  <a:pt x="0" y="264"/>
                  <a:pt x="48" y="240"/>
                </a:cubicBezTo>
                <a:cubicBezTo>
                  <a:pt x="96" y="216"/>
                  <a:pt x="208" y="160"/>
                  <a:pt x="288" y="144"/>
                </a:cubicBezTo>
                <a:cubicBezTo>
                  <a:pt x="368" y="128"/>
                  <a:pt x="464" y="168"/>
                  <a:pt x="528" y="144"/>
                </a:cubicBezTo>
                <a:cubicBezTo>
                  <a:pt x="592" y="120"/>
                  <a:pt x="648" y="24"/>
                  <a:pt x="672" y="0"/>
                </a:cubicBezTo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457200" y="3352800"/>
            <a:ext cx="10541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CCFF33"/>
                </a:solidFill>
              </a:rPr>
              <a:t>Junction Box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2209800" y="3581400"/>
            <a:ext cx="1752600" cy="201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1200">
                <a:solidFill>
                  <a:srgbClr val="CCFF33"/>
                </a:solidFill>
              </a:rPr>
              <a:t>Buffering of data</a:t>
            </a: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685800" y="2544763"/>
            <a:ext cx="59848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40 km</a:t>
            </a: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 flipH="1">
            <a:off x="3124200" y="3832225"/>
            <a:ext cx="0" cy="1371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V="1">
            <a:off x="631825" y="2971800"/>
            <a:ext cx="381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1219200" y="4343400"/>
            <a:ext cx="1981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Trigger selection</a:t>
            </a:r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2098675" y="5280025"/>
            <a:ext cx="2531462" cy="8218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u="sng" dirty="0"/>
              <a:t>Standard data storage:</a:t>
            </a:r>
          </a:p>
          <a:p>
            <a:r>
              <a:rPr lang="en-US" dirty="0" smtClean="0"/>
              <a:t>Only filtered events </a:t>
            </a:r>
            <a:endParaRPr lang="en-US" dirty="0"/>
          </a:p>
          <a:p>
            <a:pPr>
              <a:lnSpc>
                <a:spcPct val="70000"/>
              </a:lnSpc>
            </a:pPr>
            <a:r>
              <a:rPr lang="en-US" sz="1600" dirty="0"/>
              <a:t>(all hits within 2.2 </a:t>
            </a:r>
            <a:r>
              <a:rPr lang="en-US" sz="1600" dirty="0">
                <a:sym typeface="Symbol" pitchFamily="18" charset="2"/>
              </a:rPr>
              <a:t>s)</a:t>
            </a:r>
          </a:p>
        </p:txBody>
      </p:sp>
      <p:pic>
        <p:nvPicPr>
          <p:cNvPr id="28693" name="Picture 21" descr="Swift_face_a_un_sursaut_gam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2863" y="1143000"/>
            <a:ext cx="1138237" cy="1447800"/>
          </a:xfrm>
          <a:prstGeom prst="rect">
            <a:avLst/>
          </a:prstGeom>
          <a:noFill/>
        </p:spPr>
      </p:pic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7620000" y="2667000"/>
            <a:ext cx="11430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>
                <a:solidFill>
                  <a:srgbClr val="CCFF33"/>
                </a:solidFill>
              </a:rPr>
              <a:t>GRB alert from satellite</a:t>
            </a:r>
          </a:p>
        </p:txBody>
      </p:sp>
      <p:sp>
        <p:nvSpPr>
          <p:cNvPr id="28712" name="Line 40"/>
          <p:cNvSpPr>
            <a:spLocks noChangeShapeType="1"/>
          </p:cNvSpPr>
          <p:nvPr/>
        </p:nvSpPr>
        <p:spPr bwMode="auto">
          <a:xfrm flipH="1">
            <a:off x="6400800" y="1944688"/>
            <a:ext cx="1143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8713" name="Text Box 41"/>
          <p:cNvSpPr txBox="1">
            <a:spLocks noChangeArrowheads="1"/>
          </p:cNvSpPr>
          <p:nvPr/>
        </p:nvSpPr>
        <p:spPr bwMode="auto">
          <a:xfrm>
            <a:off x="5699125" y="1752600"/>
            <a:ext cx="692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GCN</a:t>
            </a:r>
          </a:p>
        </p:txBody>
      </p:sp>
      <p:sp>
        <p:nvSpPr>
          <p:cNvPr id="28714" name="Line 42"/>
          <p:cNvSpPr>
            <a:spLocks noChangeShapeType="1"/>
          </p:cNvSpPr>
          <p:nvPr/>
        </p:nvSpPr>
        <p:spPr bwMode="auto">
          <a:xfrm flipH="1">
            <a:off x="4267200" y="1944688"/>
            <a:ext cx="1371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609850" y="1905000"/>
            <a:ext cx="1352550" cy="1282700"/>
            <a:chOff x="3390" y="1728"/>
            <a:chExt cx="852" cy="808"/>
          </a:xfrm>
        </p:grpSpPr>
        <p:sp>
          <p:nvSpPr>
            <p:cNvPr id="28716" name="AutoShape 44"/>
            <p:cNvSpPr>
              <a:spLocks noChangeArrowheads="1"/>
            </p:cNvSpPr>
            <p:nvPr/>
          </p:nvSpPr>
          <p:spPr bwMode="auto">
            <a:xfrm>
              <a:off x="3570" y="1728"/>
              <a:ext cx="672" cy="48"/>
            </a:xfrm>
            <a:prstGeom prst="cube">
              <a:avLst>
                <a:gd name="adj" fmla="val 0"/>
              </a:avLst>
            </a:prstGeom>
            <a:noFill/>
            <a:ln w="9525">
              <a:solidFill>
                <a:srgbClr val="FF99FF"/>
              </a:solidFill>
              <a:miter lim="800000"/>
              <a:headEnd/>
              <a:tailEnd/>
            </a:ln>
            <a:effectLst>
              <a:outerShdw dist="45791" dir="19578596" algn="ctr" rotWithShape="0">
                <a:srgbClr val="FF66FF">
                  <a:alpha val="50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8717" name="AutoShape 45"/>
            <p:cNvSpPr>
              <a:spLocks noChangeArrowheads="1"/>
            </p:cNvSpPr>
            <p:nvPr/>
          </p:nvSpPr>
          <p:spPr bwMode="auto">
            <a:xfrm>
              <a:off x="3534" y="1880"/>
              <a:ext cx="672" cy="48"/>
            </a:xfrm>
            <a:prstGeom prst="cube">
              <a:avLst>
                <a:gd name="adj" fmla="val 0"/>
              </a:avLst>
            </a:prstGeom>
            <a:noFill/>
            <a:ln w="9525">
              <a:solidFill>
                <a:srgbClr val="FF99FF"/>
              </a:solidFill>
              <a:miter lim="800000"/>
              <a:headEnd/>
              <a:tailEnd/>
            </a:ln>
            <a:effectLst>
              <a:outerShdw dist="45791" dir="19578596" algn="ctr" rotWithShape="0">
                <a:srgbClr val="FF66FF">
                  <a:alpha val="50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8718" name="AutoShape 46"/>
            <p:cNvSpPr>
              <a:spLocks noChangeArrowheads="1"/>
            </p:cNvSpPr>
            <p:nvPr/>
          </p:nvSpPr>
          <p:spPr bwMode="auto">
            <a:xfrm>
              <a:off x="3498" y="2032"/>
              <a:ext cx="672" cy="48"/>
            </a:xfrm>
            <a:prstGeom prst="cube">
              <a:avLst>
                <a:gd name="adj" fmla="val 0"/>
              </a:avLst>
            </a:prstGeom>
            <a:noFill/>
            <a:ln w="9525">
              <a:solidFill>
                <a:srgbClr val="FF99FF"/>
              </a:solidFill>
              <a:miter lim="800000"/>
              <a:headEnd/>
              <a:tailEnd/>
            </a:ln>
            <a:effectLst>
              <a:outerShdw dist="45791" dir="19578596" algn="ctr" rotWithShape="0">
                <a:srgbClr val="FF66FF">
                  <a:alpha val="50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8719" name="AutoShape 47"/>
            <p:cNvSpPr>
              <a:spLocks noChangeArrowheads="1"/>
            </p:cNvSpPr>
            <p:nvPr/>
          </p:nvSpPr>
          <p:spPr bwMode="auto">
            <a:xfrm>
              <a:off x="3462" y="2184"/>
              <a:ext cx="672" cy="48"/>
            </a:xfrm>
            <a:prstGeom prst="cube">
              <a:avLst>
                <a:gd name="adj" fmla="val 0"/>
              </a:avLst>
            </a:prstGeom>
            <a:noFill/>
            <a:ln w="9525">
              <a:solidFill>
                <a:srgbClr val="FF99FF"/>
              </a:solidFill>
              <a:miter lim="800000"/>
              <a:headEnd/>
              <a:tailEnd/>
            </a:ln>
            <a:effectLst>
              <a:outerShdw dist="45791" dir="19578596" algn="ctr" rotWithShape="0">
                <a:srgbClr val="FF66FF">
                  <a:alpha val="50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8720" name="AutoShape 48"/>
            <p:cNvSpPr>
              <a:spLocks noChangeArrowheads="1"/>
            </p:cNvSpPr>
            <p:nvPr/>
          </p:nvSpPr>
          <p:spPr bwMode="auto">
            <a:xfrm>
              <a:off x="3426" y="2336"/>
              <a:ext cx="672" cy="48"/>
            </a:xfrm>
            <a:prstGeom prst="cube">
              <a:avLst>
                <a:gd name="adj" fmla="val 0"/>
              </a:avLst>
            </a:prstGeom>
            <a:noFill/>
            <a:ln w="9525">
              <a:solidFill>
                <a:srgbClr val="FF99FF"/>
              </a:solidFill>
              <a:miter lim="800000"/>
              <a:headEnd/>
              <a:tailEnd/>
            </a:ln>
            <a:effectLst>
              <a:outerShdw dist="45791" dir="19578596" algn="ctr" rotWithShape="0">
                <a:srgbClr val="FF66FF">
                  <a:alpha val="50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8721" name="AutoShape 49"/>
            <p:cNvSpPr>
              <a:spLocks noChangeArrowheads="1"/>
            </p:cNvSpPr>
            <p:nvPr/>
          </p:nvSpPr>
          <p:spPr bwMode="auto">
            <a:xfrm>
              <a:off x="3390" y="2488"/>
              <a:ext cx="672" cy="48"/>
            </a:xfrm>
            <a:prstGeom prst="cube">
              <a:avLst>
                <a:gd name="adj" fmla="val 0"/>
              </a:avLst>
            </a:prstGeom>
            <a:noFill/>
            <a:ln w="9525">
              <a:solidFill>
                <a:srgbClr val="FF99FF"/>
              </a:solidFill>
              <a:miter lim="800000"/>
              <a:headEnd/>
              <a:tailEnd/>
            </a:ln>
            <a:effectLst>
              <a:outerShdw dist="45791" dir="19578596" algn="ctr" rotWithShape="0">
                <a:srgbClr val="FF66FF">
                  <a:alpha val="50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28722" name="AutoShape 50"/>
          <p:cNvSpPr>
            <a:spLocks noChangeArrowheads="1"/>
          </p:cNvSpPr>
          <p:nvPr/>
        </p:nvSpPr>
        <p:spPr bwMode="auto">
          <a:xfrm>
            <a:off x="2562225" y="3352800"/>
            <a:ext cx="1066800" cy="76200"/>
          </a:xfrm>
          <a:prstGeom prst="cube">
            <a:avLst>
              <a:gd name="adj" fmla="val 0"/>
            </a:avLst>
          </a:prstGeom>
          <a:noFill/>
          <a:ln w="9525">
            <a:solidFill>
              <a:srgbClr val="FF99FF"/>
            </a:solidFill>
            <a:miter lim="800000"/>
            <a:headEnd/>
            <a:tailEnd/>
          </a:ln>
          <a:effectLst>
            <a:outerShdw dist="45791" dir="19578596" algn="ctr" rotWithShape="0">
              <a:srgbClr val="FF66FF">
                <a:alpha val="50000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8724" name="AutoShape 52"/>
          <p:cNvSpPr>
            <a:spLocks noChangeArrowheads="1"/>
          </p:cNvSpPr>
          <p:nvPr/>
        </p:nvSpPr>
        <p:spPr bwMode="auto">
          <a:xfrm>
            <a:off x="2895600" y="1914525"/>
            <a:ext cx="1066800" cy="76200"/>
          </a:xfrm>
          <a:prstGeom prst="cube">
            <a:avLst>
              <a:gd name="adj" fmla="val 0"/>
            </a:avLst>
          </a:prstGeom>
          <a:noFill/>
          <a:ln w="9525">
            <a:solidFill>
              <a:srgbClr val="FF99FF"/>
            </a:solidFill>
            <a:miter lim="800000"/>
            <a:headEnd/>
            <a:tailEnd/>
          </a:ln>
          <a:effectLst>
            <a:outerShdw dist="45791" dir="19578596" algn="ctr" rotWithShape="0">
              <a:srgbClr val="FF66FF">
                <a:alpha val="50000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4343400" y="2209800"/>
            <a:ext cx="3200400" cy="274638"/>
            <a:chOff x="2736" y="1392"/>
            <a:chExt cx="2016" cy="173"/>
          </a:xfrm>
        </p:grpSpPr>
        <p:sp>
          <p:nvSpPr>
            <p:cNvPr id="28734" name="Line 62"/>
            <p:cNvSpPr>
              <a:spLocks noChangeShapeType="1"/>
            </p:cNvSpPr>
            <p:nvPr/>
          </p:nvSpPr>
          <p:spPr bwMode="auto">
            <a:xfrm flipH="1">
              <a:off x="2736" y="1392"/>
              <a:ext cx="2016" cy="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28735" name="Text Box 63"/>
            <p:cNvSpPr txBox="1">
              <a:spLocks noChangeArrowheads="1"/>
            </p:cNvSpPr>
            <p:nvPr/>
          </p:nvSpPr>
          <p:spPr bwMode="auto">
            <a:xfrm>
              <a:off x="3408" y="1392"/>
              <a:ext cx="765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6600"/>
                  </a:solidFill>
                </a:rPr>
                <a:t>5 – 60 seconds</a:t>
              </a:r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3886200" y="1828800"/>
            <a:ext cx="3000375" cy="3276600"/>
            <a:chOff x="2448" y="1152"/>
            <a:chExt cx="1890" cy="2064"/>
          </a:xfrm>
        </p:grpSpPr>
        <p:grpSp>
          <p:nvGrpSpPr>
            <p:cNvPr id="5" name="Group 61"/>
            <p:cNvGrpSpPr>
              <a:grpSpLocks/>
            </p:cNvGrpSpPr>
            <p:nvPr/>
          </p:nvGrpSpPr>
          <p:grpSpPr bwMode="auto">
            <a:xfrm>
              <a:off x="3456" y="2256"/>
              <a:ext cx="882" cy="960"/>
              <a:chOff x="2994" y="1680"/>
              <a:chExt cx="882" cy="960"/>
            </a:xfrm>
          </p:grpSpPr>
          <p:grpSp>
            <p:nvGrpSpPr>
              <p:cNvPr id="6" name="Group 53"/>
              <p:cNvGrpSpPr>
                <a:grpSpLocks/>
              </p:cNvGrpSpPr>
              <p:nvPr/>
            </p:nvGrpSpPr>
            <p:grpSpPr bwMode="auto">
              <a:xfrm>
                <a:off x="3024" y="1680"/>
                <a:ext cx="852" cy="808"/>
                <a:chOff x="3390" y="1728"/>
                <a:chExt cx="852" cy="808"/>
              </a:xfrm>
            </p:grpSpPr>
            <p:sp>
              <p:nvSpPr>
                <p:cNvPr id="28726" name="AutoShape 54"/>
                <p:cNvSpPr>
                  <a:spLocks noChangeArrowheads="1"/>
                </p:cNvSpPr>
                <p:nvPr/>
              </p:nvSpPr>
              <p:spPr bwMode="auto">
                <a:xfrm>
                  <a:off x="3570" y="1728"/>
                  <a:ext cx="672" cy="48"/>
                </a:xfrm>
                <a:prstGeom prst="cube">
                  <a:avLst>
                    <a:gd name="adj" fmla="val 0"/>
                  </a:avLst>
                </a:prstGeom>
                <a:noFill/>
                <a:ln w="9525">
                  <a:solidFill>
                    <a:srgbClr val="FF99FF"/>
                  </a:solidFill>
                  <a:miter lim="800000"/>
                  <a:headEnd/>
                  <a:tailEnd/>
                </a:ln>
                <a:effectLst>
                  <a:outerShdw dist="45791" dir="19578596" algn="ctr" rotWithShape="0">
                    <a:srgbClr val="FF66FF">
                      <a:alpha val="50000"/>
                    </a:srgbClr>
                  </a:outerShdw>
                </a:effectLst>
              </p:spPr>
              <p:txBody>
                <a:bodyPr wrap="none"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8727" name="AutoShape 55"/>
                <p:cNvSpPr>
                  <a:spLocks noChangeArrowheads="1"/>
                </p:cNvSpPr>
                <p:nvPr/>
              </p:nvSpPr>
              <p:spPr bwMode="auto">
                <a:xfrm>
                  <a:off x="3534" y="1880"/>
                  <a:ext cx="672" cy="48"/>
                </a:xfrm>
                <a:prstGeom prst="cube">
                  <a:avLst>
                    <a:gd name="adj" fmla="val 0"/>
                  </a:avLst>
                </a:prstGeom>
                <a:noFill/>
                <a:ln w="9525">
                  <a:solidFill>
                    <a:srgbClr val="FF99FF"/>
                  </a:solidFill>
                  <a:miter lim="800000"/>
                  <a:headEnd/>
                  <a:tailEnd/>
                </a:ln>
                <a:effectLst>
                  <a:outerShdw dist="45791" dir="19578596" algn="ctr" rotWithShape="0">
                    <a:srgbClr val="FF66FF">
                      <a:alpha val="50000"/>
                    </a:srgbClr>
                  </a:outerShdw>
                </a:effectLst>
              </p:spPr>
              <p:txBody>
                <a:bodyPr wrap="none"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8728" name="AutoShape 56"/>
                <p:cNvSpPr>
                  <a:spLocks noChangeArrowheads="1"/>
                </p:cNvSpPr>
                <p:nvPr/>
              </p:nvSpPr>
              <p:spPr bwMode="auto">
                <a:xfrm>
                  <a:off x="3498" y="2032"/>
                  <a:ext cx="672" cy="48"/>
                </a:xfrm>
                <a:prstGeom prst="cube">
                  <a:avLst>
                    <a:gd name="adj" fmla="val 0"/>
                  </a:avLst>
                </a:prstGeom>
                <a:noFill/>
                <a:ln w="9525">
                  <a:solidFill>
                    <a:srgbClr val="FF99FF"/>
                  </a:solidFill>
                  <a:miter lim="800000"/>
                  <a:headEnd/>
                  <a:tailEnd/>
                </a:ln>
                <a:effectLst>
                  <a:outerShdw dist="45791" dir="19578596" algn="ctr" rotWithShape="0">
                    <a:srgbClr val="FF66FF">
                      <a:alpha val="50000"/>
                    </a:srgbClr>
                  </a:outerShdw>
                </a:effectLst>
              </p:spPr>
              <p:txBody>
                <a:bodyPr wrap="none"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8729" name="AutoShape 57"/>
                <p:cNvSpPr>
                  <a:spLocks noChangeArrowheads="1"/>
                </p:cNvSpPr>
                <p:nvPr/>
              </p:nvSpPr>
              <p:spPr bwMode="auto">
                <a:xfrm>
                  <a:off x="3462" y="2184"/>
                  <a:ext cx="672" cy="48"/>
                </a:xfrm>
                <a:prstGeom prst="cube">
                  <a:avLst>
                    <a:gd name="adj" fmla="val 0"/>
                  </a:avLst>
                </a:prstGeom>
                <a:noFill/>
                <a:ln w="9525">
                  <a:solidFill>
                    <a:srgbClr val="FF99FF"/>
                  </a:solidFill>
                  <a:miter lim="800000"/>
                  <a:headEnd/>
                  <a:tailEnd/>
                </a:ln>
                <a:effectLst>
                  <a:outerShdw dist="45791" dir="19578596" algn="ctr" rotWithShape="0">
                    <a:srgbClr val="FF66FF">
                      <a:alpha val="50000"/>
                    </a:srgbClr>
                  </a:outerShdw>
                </a:effectLst>
              </p:spPr>
              <p:txBody>
                <a:bodyPr wrap="none"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8730" name="AutoShape 58"/>
                <p:cNvSpPr>
                  <a:spLocks noChangeArrowheads="1"/>
                </p:cNvSpPr>
                <p:nvPr/>
              </p:nvSpPr>
              <p:spPr bwMode="auto">
                <a:xfrm>
                  <a:off x="3426" y="2336"/>
                  <a:ext cx="672" cy="48"/>
                </a:xfrm>
                <a:prstGeom prst="cube">
                  <a:avLst>
                    <a:gd name="adj" fmla="val 0"/>
                  </a:avLst>
                </a:prstGeom>
                <a:noFill/>
                <a:ln w="9525">
                  <a:solidFill>
                    <a:srgbClr val="FF99FF"/>
                  </a:solidFill>
                  <a:miter lim="800000"/>
                  <a:headEnd/>
                  <a:tailEnd/>
                </a:ln>
                <a:effectLst>
                  <a:outerShdw dist="45791" dir="19578596" algn="ctr" rotWithShape="0">
                    <a:srgbClr val="FF66FF">
                      <a:alpha val="50000"/>
                    </a:srgbClr>
                  </a:outerShdw>
                </a:effectLst>
              </p:spPr>
              <p:txBody>
                <a:bodyPr wrap="none"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8731" name="AutoShape 59"/>
                <p:cNvSpPr>
                  <a:spLocks noChangeArrowheads="1"/>
                </p:cNvSpPr>
                <p:nvPr/>
              </p:nvSpPr>
              <p:spPr bwMode="auto">
                <a:xfrm>
                  <a:off x="3390" y="2488"/>
                  <a:ext cx="672" cy="48"/>
                </a:xfrm>
                <a:prstGeom prst="cube">
                  <a:avLst>
                    <a:gd name="adj" fmla="val 0"/>
                  </a:avLst>
                </a:prstGeom>
                <a:noFill/>
                <a:ln w="9525">
                  <a:solidFill>
                    <a:srgbClr val="FF99FF"/>
                  </a:solidFill>
                  <a:miter lim="800000"/>
                  <a:headEnd/>
                  <a:tailEnd/>
                </a:ln>
                <a:effectLst>
                  <a:outerShdw dist="45791" dir="19578596" algn="ctr" rotWithShape="0">
                    <a:srgbClr val="FF66FF">
                      <a:alpha val="50000"/>
                    </a:srgbClr>
                  </a:outerShdw>
                </a:effectLst>
              </p:spPr>
              <p:txBody>
                <a:bodyPr wrap="none" anchor="ctr">
                  <a:spAutoFit/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28732" name="AutoShape 60"/>
              <p:cNvSpPr>
                <a:spLocks noChangeArrowheads="1"/>
              </p:cNvSpPr>
              <p:nvPr/>
            </p:nvSpPr>
            <p:spPr bwMode="auto">
              <a:xfrm>
                <a:off x="2994" y="2592"/>
                <a:ext cx="672" cy="48"/>
              </a:xfrm>
              <a:prstGeom prst="cube">
                <a:avLst>
                  <a:gd name="adj" fmla="val 0"/>
                </a:avLst>
              </a:prstGeom>
              <a:noFill/>
              <a:ln w="9525">
                <a:solidFill>
                  <a:srgbClr val="FF99FF"/>
                </a:solidFill>
                <a:miter lim="800000"/>
                <a:headEnd/>
                <a:tailEnd/>
              </a:ln>
              <a:effectLst>
                <a:outerShdw dist="45791" dir="19578596" algn="ctr" rotWithShape="0">
                  <a:srgbClr val="FF66FF">
                    <a:alpha val="50000"/>
                  </a:srgb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28736" name="AutoShape 64"/>
            <p:cNvSpPr>
              <a:spLocks/>
            </p:cNvSpPr>
            <p:nvPr/>
          </p:nvSpPr>
          <p:spPr bwMode="auto">
            <a:xfrm rot="720000">
              <a:off x="2448" y="1152"/>
              <a:ext cx="96" cy="1056"/>
            </a:xfrm>
            <a:prstGeom prst="rightBracket">
              <a:avLst>
                <a:gd name="adj" fmla="val 91667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8737" name="Line 65"/>
            <p:cNvSpPr>
              <a:spLocks noChangeShapeType="1"/>
            </p:cNvSpPr>
            <p:nvPr/>
          </p:nvSpPr>
          <p:spPr bwMode="auto">
            <a:xfrm>
              <a:off x="2544" y="1680"/>
              <a:ext cx="1056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sp>
        <p:nvSpPr>
          <p:cNvPr id="28738" name="Text Box 66"/>
          <p:cNvSpPr txBox="1">
            <a:spLocks noChangeArrowheads="1"/>
          </p:cNvSpPr>
          <p:nvPr/>
        </p:nvSpPr>
        <p:spPr bwMode="auto">
          <a:xfrm>
            <a:off x="5410200" y="5280025"/>
            <a:ext cx="2597150" cy="1055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u="sng"/>
              <a:t>GRB data storage:</a:t>
            </a:r>
          </a:p>
          <a:p>
            <a:pPr>
              <a:lnSpc>
                <a:spcPct val="90000"/>
              </a:lnSpc>
            </a:pPr>
            <a:r>
              <a:rPr lang="en-US"/>
              <a:t>All data without filtering </a:t>
            </a:r>
          </a:p>
          <a:p>
            <a:pPr>
              <a:lnSpc>
                <a:spcPct val="70000"/>
              </a:lnSpc>
            </a:pPr>
            <a:r>
              <a:rPr lang="en-US"/>
              <a:t>during 2 minutes</a:t>
            </a:r>
            <a:endParaRPr lang="en-US">
              <a:sym typeface="Symbol" pitchFamily="18" charset="2"/>
            </a:endParaRPr>
          </a:p>
        </p:txBody>
      </p: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4038600" y="2286000"/>
            <a:ext cx="350838" cy="1524000"/>
            <a:chOff x="2544" y="1440"/>
            <a:chExt cx="221" cy="960"/>
          </a:xfrm>
        </p:grpSpPr>
        <p:sp>
          <p:nvSpPr>
            <p:cNvPr id="28740" name="Line 68"/>
            <p:cNvSpPr>
              <a:spLocks noChangeShapeType="1"/>
            </p:cNvSpPr>
            <p:nvPr/>
          </p:nvSpPr>
          <p:spPr bwMode="auto">
            <a:xfrm flipH="1">
              <a:off x="2544" y="1440"/>
              <a:ext cx="192" cy="912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28741" name="Text Box 69"/>
            <p:cNvSpPr txBox="1">
              <a:spLocks noChangeArrowheads="1"/>
            </p:cNvSpPr>
            <p:nvPr/>
          </p:nvSpPr>
          <p:spPr bwMode="auto">
            <a:xfrm rot="59998689">
              <a:off x="2376" y="2011"/>
              <a:ext cx="605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6600"/>
                  </a:solidFill>
                </a:rPr>
                <a:t>60 seconds</a:t>
              </a:r>
            </a:p>
          </p:txBody>
        </p:sp>
      </p:grp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C 0.00347 -0.02569 0.00712 -0.05115 0.01701 -0.06759 C 0.02691 -0.08402 0.03889 -0.09004 0.05903 -0.09907 C 0.07916 -0.1081 0.12118 -0.11759 0.13837 -0.12129 C 0.15573 -0.125 0.15885 -0.12314 0.16215 -0.12129 " pathEditMode="relative" rAng="0" ptsTypes="aaaaA">
                                      <p:cBhvr>
                                        <p:cTn id="6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00834 0.04444 " pathEditMode="relative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8" grpId="0" animBg="1"/>
      <p:bldP spid="28712" grpId="0" animBg="1"/>
      <p:bldP spid="28714" grpId="0" animBg="1"/>
      <p:bldP spid="28722" grpId="0" animBg="1"/>
      <p:bldP spid="28724" grpId="0" animBg="1"/>
      <p:bldP spid="2873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Rolling Search Triggers</a:t>
            </a:r>
            <a:endParaRPr lang="en-US" dirty="0"/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701675" y="3643298"/>
            <a:ext cx="34018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66CC"/>
                </a:solidFill>
              </a:rPr>
              <a:t>- Multiplet of neutrino events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701675" y="1890698"/>
            <a:ext cx="357822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66CC"/>
                </a:solidFill>
              </a:rPr>
              <a:t>- Single High Energy Neutrino</a:t>
            </a:r>
          </a:p>
        </p:txBody>
      </p:sp>
      <p:graphicFrame>
        <p:nvGraphicFramePr>
          <p:cNvPr id="40970" name="Object 10"/>
          <p:cNvGraphicFramePr>
            <a:graphicFrameLocks noChangeAspect="1"/>
          </p:cNvGraphicFramePr>
          <p:nvPr/>
        </p:nvGraphicFramePr>
        <p:xfrm>
          <a:off x="1081088" y="5476895"/>
          <a:ext cx="2881312" cy="809625"/>
        </p:xfrm>
        <a:graphic>
          <a:graphicData uri="http://schemas.openxmlformats.org/presentationml/2006/ole">
            <p:oleObj spid="_x0000_s167938" name="Equation" r:id="rId4" imgW="1536480" imgH="431640" progId="Equation.3">
              <p:embed/>
            </p:oleObj>
          </a:graphicData>
        </a:graphic>
      </p:graphicFrame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648200" y="5214950"/>
            <a:ext cx="3816350" cy="1247776"/>
            <a:chOff x="3061" y="1389"/>
            <a:chExt cx="2404" cy="786"/>
          </a:xfrm>
        </p:grpSpPr>
        <p:graphicFrame>
          <p:nvGraphicFramePr>
            <p:cNvPr id="40972" name="Object 12"/>
            <p:cNvGraphicFramePr>
              <a:graphicFrameLocks noChangeAspect="1"/>
            </p:cNvGraphicFramePr>
            <p:nvPr/>
          </p:nvGraphicFramePr>
          <p:xfrm>
            <a:off x="3106" y="1389"/>
            <a:ext cx="998" cy="237"/>
          </p:xfrm>
          <a:graphic>
            <a:graphicData uri="http://schemas.openxmlformats.org/presentationml/2006/ole">
              <p:oleObj spid="_x0000_s167939" name="Equation" r:id="rId5" imgW="1015920" imgH="241200" progId="Equation.3">
                <p:embed/>
              </p:oleObj>
            </a:graphicData>
          </a:graphic>
        </p:graphicFrame>
        <p:sp>
          <p:nvSpPr>
            <p:cNvPr id="40973" name="Text Box 13"/>
            <p:cNvSpPr txBox="1">
              <a:spLocks noChangeArrowheads="1"/>
            </p:cNvSpPr>
            <p:nvPr/>
          </p:nvSpPr>
          <p:spPr bwMode="auto">
            <a:xfrm>
              <a:off x="3061" y="1617"/>
              <a:ext cx="121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1500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ΔΩ = 2° </a:t>
              </a:r>
              <a:r>
                <a:rPr lang="en-US" sz="1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2°</a:t>
              </a:r>
            </a:p>
            <a:p>
              <a:pPr>
                <a:spcBef>
                  <a:spcPct val="15000"/>
                </a:spcBef>
              </a:pP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Δt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= 10 min</a:t>
              </a:r>
            </a:p>
          </p:txBody>
        </p:sp>
        <p:sp>
          <p:nvSpPr>
            <p:cNvPr id="40974" name="AutoShape 14"/>
            <p:cNvSpPr>
              <a:spLocks/>
            </p:cNvSpPr>
            <p:nvPr/>
          </p:nvSpPr>
          <p:spPr bwMode="auto">
            <a:xfrm>
              <a:off x="4195" y="1444"/>
              <a:ext cx="136" cy="635"/>
            </a:xfrm>
            <a:prstGeom prst="rightBrace">
              <a:avLst>
                <a:gd name="adj1" fmla="val 38909"/>
                <a:gd name="adj2" fmla="val 50000"/>
              </a:avLst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000"/>
            </a:p>
          </p:txBody>
        </p:sp>
        <p:graphicFrame>
          <p:nvGraphicFramePr>
            <p:cNvPr id="40975" name="Object 15"/>
            <p:cNvGraphicFramePr>
              <a:graphicFrameLocks noChangeAspect="1"/>
            </p:cNvGraphicFramePr>
            <p:nvPr/>
          </p:nvGraphicFramePr>
          <p:xfrm>
            <a:off x="4394" y="1635"/>
            <a:ext cx="1071" cy="257"/>
          </p:xfrm>
          <a:graphic>
            <a:graphicData uri="http://schemas.openxmlformats.org/presentationml/2006/ole">
              <p:oleObj spid="_x0000_s167940" name="Equation" r:id="rId6" imgW="1002960" imgH="241200" progId="Equation.3">
                <p:embed/>
              </p:oleObj>
            </a:graphicData>
          </a:graphic>
        </p:graphicFrame>
      </p:grp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4929190" y="4786322"/>
            <a:ext cx="3189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Application to ANTARES:</a:t>
            </a:r>
          </a:p>
        </p:txBody>
      </p:sp>
      <p:pic>
        <p:nvPicPr>
          <p:cNvPr id="40977" name="Picture 17" descr="image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86352" y="1787777"/>
            <a:ext cx="3200424" cy="1998413"/>
          </a:xfrm>
          <a:prstGeom prst="rect">
            <a:avLst/>
          </a:prstGeom>
          <a:noFill/>
        </p:spPr>
      </p:pic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990600" y="2347898"/>
            <a:ext cx="34559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Above ~20 </a:t>
            </a:r>
            <a:r>
              <a:rPr lang="en-US" sz="2000" dirty="0" smtClean="0">
                <a:solidFill>
                  <a:schemeClr val="bg1"/>
                </a:solidFill>
              </a:rPr>
              <a:t>- </a:t>
            </a:r>
            <a:r>
              <a:rPr lang="en-US" sz="2000" dirty="0">
                <a:solidFill>
                  <a:schemeClr val="bg1"/>
                </a:solidFill>
              </a:rPr>
              <a:t>50 </a:t>
            </a:r>
            <a:r>
              <a:rPr lang="en-US" sz="2000" dirty="0" err="1">
                <a:solidFill>
                  <a:schemeClr val="bg1"/>
                </a:solidFill>
              </a:rPr>
              <a:t>TeV</a:t>
            </a:r>
            <a:r>
              <a:rPr lang="en-US" sz="2000" dirty="0">
                <a:solidFill>
                  <a:schemeClr val="bg1"/>
                </a:solidFill>
              </a:rPr>
              <a:t>, the background rate begins to be negligible</a:t>
            </a:r>
          </a:p>
        </p:txBody>
      </p:sp>
      <p:sp>
        <p:nvSpPr>
          <p:cNvPr id="40979" name="Rectangle 19"/>
          <p:cNvSpPr>
            <a:spLocks noChangeArrowheads="1"/>
          </p:cNvSpPr>
          <p:nvPr/>
        </p:nvSpPr>
        <p:spPr bwMode="auto">
          <a:xfrm>
            <a:off x="990600" y="4100498"/>
            <a:ext cx="320040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From the same direction and within a short time window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Follow-Up</a:t>
            </a:r>
            <a:endParaRPr lang="en-US" dirty="0"/>
          </a:p>
        </p:txBody>
      </p:sp>
      <p:pic>
        <p:nvPicPr>
          <p:cNvPr id="45061" name="Picture 5" descr="tarot_lasilla_obs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2743" y="1666876"/>
            <a:ext cx="2466975" cy="2833694"/>
          </a:xfrm>
          <a:prstGeom prst="rect">
            <a:avLst/>
          </a:prstGeom>
          <a:noFill/>
        </p:spPr>
      </p:pic>
      <p:pic>
        <p:nvPicPr>
          <p:cNvPr id="45062" name="Picture 6" descr="tarot_sud_cao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928802"/>
            <a:ext cx="1919270" cy="2465186"/>
          </a:xfrm>
          <a:prstGeom prst="rect">
            <a:avLst/>
          </a:prstGeom>
          <a:noFill/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201613" y="993775"/>
            <a:ext cx="781136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FFCC"/>
                </a:solidFill>
              </a:rPr>
              <a:t>TAROT</a:t>
            </a:r>
            <a:r>
              <a:rPr lang="en-US" dirty="0"/>
              <a:t> </a:t>
            </a: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fr-FR" sz="2000" b="1" dirty="0">
                <a:solidFill>
                  <a:schemeClr val="bg1"/>
                </a:solidFill>
              </a:rPr>
              <a:t>T</a:t>
            </a:r>
            <a:r>
              <a:rPr lang="fr-FR" sz="2000" dirty="0">
                <a:solidFill>
                  <a:schemeClr val="bg1"/>
                </a:solidFill>
              </a:rPr>
              <a:t>élescope à </a:t>
            </a:r>
            <a:r>
              <a:rPr lang="fr-FR" sz="2000" b="1" dirty="0">
                <a:solidFill>
                  <a:schemeClr val="bg1"/>
                </a:solidFill>
              </a:rPr>
              <a:t>A</a:t>
            </a:r>
            <a:r>
              <a:rPr lang="fr-FR" sz="2000" dirty="0">
                <a:solidFill>
                  <a:schemeClr val="bg1"/>
                </a:solidFill>
              </a:rPr>
              <a:t>ction </a:t>
            </a:r>
            <a:r>
              <a:rPr lang="fr-FR" sz="2000" b="1" dirty="0">
                <a:solidFill>
                  <a:schemeClr val="bg1"/>
                </a:solidFill>
              </a:rPr>
              <a:t>R</a:t>
            </a:r>
            <a:r>
              <a:rPr lang="fr-FR" sz="2000" dirty="0">
                <a:solidFill>
                  <a:schemeClr val="bg1"/>
                </a:solidFill>
              </a:rPr>
              <a:t>apide pour les </a:t>
            </a:r>
            <a:r>
              <a:rPr lang="fr-FR" sz="2000" b="1" dirty="0">
                <a:solidFill>
                  <a:schemeClr val="bg1"/>
                </a:solidFill>
              </a:rPr>
              <a:t>O</a:t>
            </a:r>
            <a:r>
              <a:rPr lang="fr-FR" sz="2000" dirty="0">
                <a:solidFill>
                  <a:schemeClr val="bg1"/>
                </a:solidFill>
              </a:rPr>
              <a:t>bjets </a:t>
            </a:r>
            <a:r>
              <a:rPr lang="fr-FR" sz="2000" b="1" dirty="0">
                <a:solidFill>
                  <a:schemeClr val="bg1"/>
                </a:solidFill>
              </a:rPr>
              <a:t>T</a:t>
            </a:r>
            <a:r>
              <a:rPr lang="fr-FR" sz="2000" dirty="0">
                <a:solidFill>
                  <a:schemeClr val="bg1"/>
                </a:solidFill>
              </a:rPr>
              <a:t>ransitoires</a:t>
            </a:r>
            <a:r>
              <a:rPr lang="en-US" sz="20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1304925" y="1447800"/>
            <a:ext cx="4572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(Fast action telescope for transient objects)</a:t>
            </a: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809752" y="2071678"/>
            <a:ext cx="440532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 robotic 25 cm diameter </a:t>
            </a:r>
            <a:r>
              <a:rPr lang="en-US" dirty="0" smtClean="0">
                <a:solidFill>
                  <a:schemeClr val="bg1"/>
                </a:solidFill>
              </a:rPr>
              <a:t>telescopes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TAROT </a:t>
            </a:r>
            <a:r>
              <a:rPr lang="en-US" dirty="0" err="1" smtClean="0">
                <a:solidFill>
                  <a:schemeClr val="bg1"/>
                </a:solidFill>
              </a:rPr>
              <a:t>Calern</a:t>
            </a:r>
            <a:r>
              <a:rPr lang="en-US" dirty="0" smtClean="0">
                <a:solidFill>
                  <a:schemeClr val="bg1"/>
                </a:solidFill>
              </a:rPr>
              <a:t>, France</a:t>
            </a:r>
          </a:p>
          <a:p>
            <a:pPr algn="ctr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TAROT La </a:t>
            </a:r>
            <a:r>
              <a:rPr lang="en-US" dirty="0" err="1" smtClean="0">
                <a:solidFill>
                  <a:schemeClr val="bg1"/>
                </a:solidFill>
              </a:rPr>
              <a:t>Silla</a:t>
            </a:r>
            <a:r>
              <a:rPr lang="en-US" dirty="0" smtClean="0">
                <a:solidFill>
                  <a:schemeClr val="bg1"/>
                </a:solidFill>
              </a:rPr>
              <a:t>, Chile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6729440" y="1643050"/>
            <a:ext cx="1771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TAROT La </a:t>
            </a:r>
            <a:r>
              <a:rPr lang="en-US" dirty="0" err="1"/>
              <a:t>Silla</a:t>
            </a:r>
            <a:endParaRPr lang="en-US" dirty="0"/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1142976" y="5105400"/>
            <a:ext cx="3286148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Field of view of 1.86° x 1.86°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Magnitude </a:t>
            </a:r>
            <a:r>
              <a:rPr lang="en-US" dirty="0">
                <a:solidFill>
                  <a:schemeClr val="bg1"/>
                </a:solidFill>
              </a:rPr>
              <a:t>V&lt;17 (10s)                    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    V&lt;19 (100s)</a:t>
            </a:r>
          </a:p>
        </p:txBody>
      </p:sp>
      <p:pic>
        <p:nvPicPr>
          <p:cNvPr id="16" name="Picture 5" descr="tarot_090207_073925_vir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27" y="4643446"/>
            <a:ext cx="2190737" cy="199485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Sensitivity to GRBs</a:t>
            </a:r>
            <a:endParaRPr lang="en-US" dirty="0"/>
          </a:p>
        </p:txBody>
      </p:sp>
      <p:pic>
        <p:nvPicPr>
          <p:cNvPr id="16" name="Picture 21" descr="figure_lim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000108"/>
            <a:ext cx="7000924" cy="560490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>
          <a:xfrm>
            <a:off x="785786" y="0"/>
            <a:ext cx="8358214" cy="857232"/>
          </a:xfrm>
        </p:spPr>
        <p:txBody>
          <a:bodyPr/>
          <a:lstStyle/>
          <a:p>
            <a:pPr eaLnBrk="1" hangingPunct="1"/>
            <a:r>
              <a:rPr lang="fr-FR" sz="3200" dirty="0" smtClean="0">
                <a:latin typeface="Arial" pitchFamily="34" charset="0"/>
              </a:rPr>
              <a:t>Indirect </a:t>
            </a:r>
            <a:r>
              <a:rPr lang="fr-FR" sz="3200" dirty="0" err="1" smtClean="0">
                <a:latin typeface="Arial" pitchFamily="34" charset="0"/>
              </a:rPr>
              <a:t>Search</a:t>
            </a:r>
            <a:r>
              <a:rPr lang="fr-FR" sz="3200" dirty="0" smtClean="0">
                <a:latin typeface="Arial" pitchFamily="34" charset="0"/>
              </a:rPr>
              <a:t> for </a:t>
            </a:r>
            <a:r>
              <a:rPr lang="fr-FR" sz="3200" dirty="0" err="1" smtClean="0">
                <a:latin typeface="Arial" pitchFamily="34" charset="0"/>
              </a:rPr>
              <a:t>Dark</a:t>
            </a:r>
            <a:r>
              <a:rPr lang="fr-FR" sz="3200" dirty="0" smtClean="0">
                <a:latin typeface="Arial" pitchFamily="34" charset="0"/>
              </a:rPr>
              <a:t> </a:t>
            </a:r>
            <a:r>
              <a:rPr lang="fr-FR" sz="3200" dirty="0" err="1" smtClean="0">
                <a:latin typeface="Arial" pitchFamily="34" charset="0"/>
              </a:rPr>
              <a:t>Matter</a:t>
            </a:r>
            <a:endParaRPr lang="fr-FR" sz="3200" dirty="0" smtClean="0">
              <a:latin typeface="Arial" pitchFamily="34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1981200"/>
            <a:ext cx="9144000" cy="3429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987" name="Picture 3" descr="mbluemarble"/>
          <p:cNvPicPr>
            <a:picLocks noChangeAspect="1" noChangeArrowheads="1"/>
          </p:cNvPicPr>
          <p:nvPr/>
        </p:nvPicPr>
        <p:blipFill>
          <a:blip r:embed="rId3"/>
          <a:srcRect b="7780"/>
          <a:stretch>
            <a:fillRect/>
          </a:stretch>
        </p:blipFill>
        <p:spPr bwMode="auto">
          <a:xfrm>
            <a:off x="6934200" y="3200400"/>
            <a:ext cx="16764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124200"/>
            <a:ext cx="21844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5029200" y="4229100"/>
            <a:ext cx="2286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lgDash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7580313" y="2628900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CC9900"/>
                </a:solidFill>
              </a:rPr>
              <a:t>Earth</a:t>
            </a:r>
            <a:endParaRPr lang="en-GB" b="1" dirty="0">
              <a:solidFill>
                <a:srgbClr val="CC9900"/>
              </a:solidFill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4914900" y="37719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>
                <a:solidFill>
                  <a:srgbClr val="FF0000"/>
                </a:solidFill>
                <a:sym typeface="Symbol" pitchFamily="18" charset="2"/>
              </a:rPr>
              <a:t>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 rot="-7857517">
            <a:off x="8382000" y="4305300"/>
            <a:ext cx="152400" cy="15240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1000" y="2095500"/>
            <a:ext cx="2832100" cy="3200400"/>
            <a:chOff x="16" y="1104"/>
            <a:chExt cx="1784" cy="2016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6" y="1104"/>
              <a:ext cx="1784" cy="2016"/>
              <a:chOff x="16" y="192"/>
              <a:chExt cx="1784" cy="2016"/>
            </a:xfrm>
          </p:grpSpPr>
          <p:sp>
            <p:nvSpPr>
              <p:cNvPr id="42022" name="Freeform 12"/>
              <p:cNvSpPr>
                <a:spLocks/>
              </p:cNvSpPr>
              <p:nvPr/>
            </p:nvSpPr>
            <p:spPr bwMode="auto">
              <a:xfrm>
                <a:off x="16" y="664"/>
                <a:ext cx="1784" cy="1544"/>
              </a:xfrm>
              <a:custGeom>
                <a:avLst/>
                <a:gdLst>
                  <a:gd name="T0" fmla="*/ 608 w 1784"/>
                  <a:gd name="T1" fmla="*/ 592 h 1544"/>
                  <a:gd name="T2" fmla="*/ 272 w 1784"/>
                  <a:gd name="T3" fmla="*/ 1120 h 1544"/>
                  <a:gd name="T4" fmla="*/ 176 w 1784"/>
                  <a:gd name="T5" fmla="*/ 1408 h 1544"/>
                  <a:gd name="T6" fmla="*/ 320 w 1784"/>
                  <a:gd name="T7" fmla="*/ 1456 h 1544"/>
                  <a:gd name="T8" fmla="*/ 1088 w 1784"/>
                  <a:gd name="T9" fmla="*/ 880 h 1544"/>
                  <a:gd name="T10" fmla="*/ 1568 w 1784"/>
                  <a:gd name="T11" fmla="*/ 400 h 1544"/>
                  <a:gd name="T12" fmla="*/ 1760 w 1784"/>
                  <a:gd name="T13" fmla="*/ 160 h 1544"/>
                  <a:gd name="T14" fmla="*/ 1712 w 1784"/>
                  <a:gd name="T15" fmla="*/ 16 h 1544"/>
                  <a:gd name="T16" fmla="*/ 1472 w 1784"/>
                  <a:gd name="T17" fmla="*/ 64 h 1544"/>
                  <a:gd name="T18" fmla="*/ 944 w 1784"/>
                  <a:gd name="T19" fmla="*/ 304 h 1544"/>
                  <a:gd name="T20" fmla="*/ 224 w 1784"/>
                  <a:gd name="T21" fmla="*/ 736 h 1544"/>
                  <a:gd name="T22" fmla="*/ 32 w 1784"/>
                  <a:gd name="T23" fmla="*/ 880 h 1544"/>
                  <a:gd name="T24" fmla="*/ 32 w 1784"/>
                  <a:gd name="T25" fmla="*/ 1024 h 1544"/>
                  <a:gd name="T26" fmla="*/ 128 w 1784"/>
                  <a:gd name="T27" fmla="*/ 1072 h 1544"/>
                  <a:gd name="T28" fmla="*/ 320 w 1784"/>
                  <a:gd name="T29" fmla="*/ 1120 h 1544"/>
                  <a:gd name="T30" fmla="*/ 656 w 1784"/>
                  <a:gd name="T31" fmla="*/ 1072 h 1544"/>
                  <a:gd name="T32" fmla="*/ 1232 w 1784"/>
                  <a:gd name="T33" fmla="*/ 976 h 15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84"/>
                  <a:gd name="T52" fmla="*/ 0 h 1544"/>
                  <a:gd name="T53" fmla="*/ 1784 w 1784"/>
                  <a:gd name="T54" fmla="*/ 1544 h 15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84" h="1544">
                    <a:moveTo>
                      <a:pt x="608" y="592"/>
                    </a:moveTo>
                    <a:cubicBezTo>
                      <a:pt x="476" y="788"/>
                      <a:pt x="344" y="984"/>
                      <a:pt x="272" y="1120"/>
                    </a:cubicBezTo>
                    <a:cubicBezTo>
                      <a:pt x="200" y="1256"/>
                      <a:pt x="168" y="1352"/>
                      <a:pt x="176" y="1408"/>
                    </a:cubicBezTo>
                    <a:cubicBezTo>
                      <a:pt x="184" y="1464"/>
                      <a:pt x="168" y="1544"/>
                      <a:pt x="320" y="1456"/>
                    </a:cubicBezTo>
                    <a:cubicBezTo>
                      <a:pt x="472" y="1368"/>
                      <a:pt x="880" y="1056"/>
                      <a:pt x="1088" y="880"/>
                    </a:cubicBezTo>
                    <a:cubicBezTo>
                      <a:pt x="1296" y="704"/>
                      <a:pt x="1456" y="520"/>
                      <a:pt x="1568" y="400"/>
                    </a:cubicBezTo>
                    <a:cubicBezTo>
                      <a:pt x="1680" y="280"/>
                      <a:pt x="1736" y="224"/>
                      <a:pt x="1760" y="160"/>
                    </a:cubicBezTo>
                    <a:cubicBezTo>
                      <a:pt x="1784" y="96"/>
                      <a:pt x="1760" y="32"/>
                      <a:pt x="1712" y="16"/>
                    </a:cubicBezTo>
                    <a:cubicBezTo>
                      <a:pt x="1664" y="0"/>
                      <a:pt x="1600" y="16"/>
                      <a:pt x="1472" y="64"/>
                    </a:cubicBezTo>
                    <a:cubicBezTo>
                      <a:pt x="1344" y="112"/>
                      <a:pt x="1152" y="192"/>
                      <a:pt x="944" y="304"/>
                    </a:cubicBezTo>
                    <a:cubicBezTo>
                      <a:pt x="736" y="416"/>
                      <a:pt x="376" y="640"/>
                      <a:pt x="224" y="736"/>
                    </a:cubicBezTo>
                    <a:cubicBezTo>
                      <a:pt x="72" y="832"/>
                      <a:pt x="64" y="832"/>
                      <a:pt x="32" y="880"/>
                    </a:cubicBezTo>
                    <a:cubicBezTo>
                      <a:pt x="0" y="928"/>
                      <a:pt x="16" y="992"/>
                      <a:pt x="32" y="1024"/>
                    </a:cubicBezTo>
                    <a:cubicBezTo>
                      <a:pt x="48" y="1056"/>
                      <a:pt x="80" y="1056"/>
                      <a:pt x="128" y="1072"/>
                    </a:cubicBezTo>
                    <a:cubicBezTo>
                      <a:pt x="176" y="1088"/>
                      <a:pt x="232" y="1120"/>
                      <a:pt x="320" y="1120"/>
                    </a:cubicBezTo>
                    <a:cubicBezTo>
                      <a:pt x="408" y="1120"/>
                      <a:pt x="504" y="1096"/>
                      <a:pt x="656" y="1072"/>
                    </a:cubicBezTo>
                    <a:cubicBezTo>
                      <a:pt x="808" y="1048"/>
                      <a:pt x="1136" y="992"/>
                      <a:pt x="1232" y="976"/>
                    </a:cubicBezTo>
                  </a:path>
                </a:pathLst>
              </a:custGeom>
              <a:noFill/>
              <a:ln w="1905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3" name="Line 13"/>
              <p:cNvSpPr>
                <a:spLocks noChangeShapeType="1"/>
              </p:cNvSpPr>
              <p:nvPr/>
            </p:nvSpPr>
            <p:spPr bwMode="auto">
              <a:xfrm>
                <a:off x="288" y="192"/>
                <a:ext cx="336" cy="1056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24" name="Freeform 14"/>
              <p:cNvSpPr>
                <a:spLocks/>
              </p:cNvSpPr>
              <p:nvPr/>
            </p:nvSpPr>
            <p:spPr bwMode="auto">
              <a:xfrm>
                <a:off x="664" y="600"/>
                <a:ext cx="632" cy="1032"/>
              </a:xfrm>
              <a:custGeom>
                <a:avLst/>
                <a:gdLst>
                  <a:gd name="T0" fmla="*/ 584 w 632"/>
                  <a:gd name="T1" fmla="*/ 1032 h 1032"/>
                  <a:gd name="T2" fmla="*/ 632 w 632"/>
                  <a:gd name="T3" fmla="*/ 600 h 1032"/>
                  <a:gd name="T4" fmla="*/ 584 w 632"/>
                  <a:gd name="T5" fmla="*/ 168 h 1032"/>
                  <a:gd name="T6" fmla="*/ 536 w 632"/>
                  <a:gd name="T7" fmla="*/ 24 h 1032"/>
                  <a:gd name="T8" fmla="*/ 488 w 632"/>
                  <a:gd name="T9" fmla="*/ 24 h 1032"/>
                  <a:gd name="T10" fmla="*/ 392 w 632"/>
                  <a:gd name="T11" fmla="*/ 120 h 1032"/>
                  <a:gd name="T12" fmla="*/ 200 w 632"/>
                  <a:gd name="T13" fmla="*/ 456 h 1032"/>
                  <a:gd name="T14" fmla="*/ 56 w 632"/>
                  <a:gd name="T15" fmla="*/ 696 h 1032"/>
                  <a:gd name="T16" fmla="*/ 8 w 632"/>
                  <a:gd name="T17" fmla="*/ 840 h 1032"/>
                  <a:gd name="T18" fmla="*/ 104 w 632"/>
                  <a:gd name="T19" fmla="*/ 936 h 10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2"/>
                  <a:gd name="T31" fmla="*/ 0 h 1032"/>
                  <a:gd name="T32" fmla="*/ 632 w 632"/>
                  <a:gd name="T33" fmla="*/ 1032 h 10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2" h="1032">
                    <a:moveTo>
                      <a:pt x="584" y="1032"/>
                    </a:moveTo>
                    <a:cubicBezTo>
                      <a:pt x="608" y="888"/>
                      <a:pt x="632" y="744"/>
                      <a:pt x="632" y="600"/>
                    </a:cubicBezTo>
                    <a:cubicBezTo>
                      <a:pt x="632" y="456"/>
                      <a:pt x="600" y="264"/>
                      <a:pt x="584" y="168"/>
                    </a:cubicBezTo>
                    <a:cubicBezTo>
                      <a:pt x="568" y="72"/>
                      <a:pt x="552" y="48"/>
                      <a:pt x="536" y="24"/>
                    </a:cubicBezTo>
                    <a:cubicBezTo>
                      <a:pt x="520" y="0"/>
                      <a:pt x="512" y="8"/>
                      <a:pt x="488" y="24"/>
                    </a:cubicBezTo>
                    <a:cubicBezTo>
                      <a:pt x="464" y="40"/>
                      <a:pt x="440" y="48"/>
                      <a:pt x="392" y="120"/>
                    </a:cubicBezTo>
                    <a:cubicBezTo>
                      <a:pt x="344" y="192"/>
                      <a:pt x="256" y="360"/>
                      <a:pt x="200" y="456"/>
                    </a:cubicBezTo>
                    <a:cubicBezTo>
                      <a:pt x="144" y="552"/>
                      <a:pt x="88" y="632"/>
                      <a:pt x="56" y="696"/>
                    </a:cubicBezTo>
                    <a:cubicBezTo>
                      <a:pt x="24" y="760"/>
                      <a:pt x="0" y="800"/>
                      <a:pt x="8" y="840"/>
                    </a:cubicBezTo>
                    <a:cubicBezTo>
                      <a:pt x="16" y="880"/>
                      <a:pt x="60" y="908"/>
                      <a:pt x="104" y="936"/>
                    </a:cubicBezTo>
                  </a:path>
                </a:pathLst>
              </a:custGeom>
              <a:noFill/>
              <a:ln w="1905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5" name="Freeform 15"/>
              <p:cNvSpPr>
                <a:spLocks/>
              </p:cNvSpPr>
              <p:nvPr/>
            </p:nvSpPr>
            <p:spPr bwMode="auto">
              <a:xfrm>
                <a:off x="768" y="1328"/>
                <a:ext cx="256" cy="208"/>
              </a:xfrm>
              <a:custGeom>
                <a:avLst/>
                <a:gdLst>
                  <a:gd name="T0" fmla="*/ 0 w 256"/>
                  <a:gd name="T1" fmla="*/ 208 h 208"/>
                  <a:gd name="T2" fmla="*/ 192 w 256"/>
                  <a:gd name="T3" fmla="*/ 112 h 208"/>
                  <a:gd name="T4" fmla="*/ 240 w 256"/>
                  <a:gd name="T5" fmla="*/ 16 h 208"/>
                  <a:gd name="T6" fmla="*/ 96 w 256"/>
                  <a:gd name="T7" fmla="*/ 16 h 208"/>
                  <a:gd name="T8" fmla="*/ 48 w 256"/>
                  <a:gd name="T9" fmla="*/ 112 h 208"/>
                  <a:gd name="T10" fmla="*/ 96 w 256"/>
                  <a:gd name="T11" fmla="*/ 112 h 2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6"/>
                  <a:gd name="T19" fmla="*/ 0 h 208"/>
                  <a:gd name="T20" fmla="*/ 256 w 256"/>
                  <a:gd name="T21" fmla="*/ 208 h 2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6" h="208">
                    <a:moveTo>
                      <a:pt x="0" y="208"/>
                    </a:moveTo>
                    <a:cubicBezTo>
                      <a:pt x="76" y="176"/>
                      <a:pt x="152" y="144"/>
                      <a:pt x="192" y="112"/>
                    </a:cubicBezTo>
                    <a:cubicBezTo>
                      <a:pt x="232" y="80"/>
                      <a:pt x="256" y="32"/>
                      <a:pt x="240" y="16"/>
                    </a:cubicBezTo>
                    <a:cubicBezTo>
                      <a:pt x="224" y="0"/>
                      <a:pt x="128" y="0"/>
                      <a:pt x="96" y="16"/>
                    </a:cubicBezTo>
                    <a:cubicBezTo>
                      <a:pt x="64" y="32"/>
                      <a:pt x="48" y="96"/>
                      <a:pt x="48" y="112"/>
                    </a:cubicBezTo>
                    <a:cubicBezTo>
                      <a:pt x="48" y="128"/>
                      <a:pt x="72" y="120"/>
                      <a:pt x="96" y="112"/>
                    </a:cubicBezTo>
                  </a:path>
                </a:pathLst>
              </a:custGeom>
              <a:noFill/>
              <a:ln w="1905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019" name="Line 16"/>
            <p:cNvSpPr>
              <a:spLocks noChangeShapeType="1"/>
            </p:cNvSpPr>
            <p:nvPr/>
          </p:nvSpPr>
          <p:spPr bwMode="auto">
            <a:xfrm>
              <a:off x="288" y="1104"/>
              <a:ext cx="144" cy="480"/>
            </a:xfrm>
            <a:prstGeom prst="line">
              <a:avLst/>
            </a:prstGeom>
            <a:noFill/>
            <a:ln w="317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020" name="Line 17"/>
            <p:cNvSpPr>
              <a:spLocks noChangeShapeType="1"/>
            </p:cNvSpPr>
            <p:nvPr/>
          </p:nvSpPr>
          <p:spPr bwMode="auto">
            <a:xfrm flipH="1">
              <a:off x="624" y="2688"/>
              <a:ext cx="192" cy="144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021" name="Line 18"/>
            <p:cNvSpPr>
              <a:spLocks noChangeShapeType="1"/>
            </p:cNvSpPr>
            <p:nvPr/>
          </p:nvSpPr>
          <p:spPr bwMode="auto">
            <a:xfrm flipH="1">
              <a:off x="768" y="1968"/>
              <a:ext cx="96" cy="144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41995" name="Text Box 19"/>
          <p:cNvSpPr txBox="1">
            <a:spLocks noChangeArrowheads="1"/>
          </p:cNvSpPr>
          <p:nvPr/>
        </p:nvSpPr>
        <p:spPr bwMode="auto">
          <a:xfrm>
            <a:off x="685800" y="2552700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>
                <a:solidFill>
                  <a:srgbClr val="009900"/>
                </a:solidFill>
                <a:sym typeface="Symbol" pitchFamily="18" charset="2"/>
              </a:rPr>
              <a:t></a:t>
            </a:r>
            <a:endParaRPr lang="en-GB" b="1">
              <a:solidFill>
                <a:srgbClr val="009900"/>
              </a:solidFill>
            </a:endParaRPr>
          </a:p>
        </p:txBody>
      </p:sp>
      <p:sp>
        <p:nvSpPr>
          <p:cNvPr id="41996" name="Text Box 20"/>
          <p:cNvSpPr txBox="1">
            <a:spLocks noChangeArrowheads="1"/>
          </p:cNvSpPr>
          <p:nvPr/>
        </p:nvSpPr>
        <p:spPr bwMode="auto">
          <a:xfrm>
            <a:off x="1828800" y="3619500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>
                <a:solidFill>
                  <a:srgbClr val="009900"/>
                </a:solidFill>
                <a:sym typeface="Symbol" pitchFamily="18" charset="2"/>
              </a:rPr>
              <a:t></a:t>
            </a:r>
            <a:endParaRPr lang="en-GB" b="1">
              <a:solidFill>
                <a:srgbClr val="009900"/>
              </a:solidFill>
            </a:endParaRPr>
          </a:p>
        </p:txBody>
      </p:sp>
      <p:sp>
        <p:nvSpPr>
          <p:cNvPr id="41997" name="Text Box 21"/>
          <p:cNvSpPr txBox="1">
            <a:spLocks noChangeArrowheads="1"/>
          </p:cNvSpPr>
          <p:nvPr/>
        </p:nvSpPr>
        <p:spPr bwMode="auto">
          <a:xfrm>
            <a:off x="1905000" y="3848100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>
                <a:solidFill>
                  <a:srgbClr val="009900"/>
                </a:solidFill>
                <a:sym typeface="Symbol" pitchFamily="18" charset="2"/>
              </a:rPr>
              <a:t></a:t>
            </a:r>
            <a:endParaRPr lang="en-GB" b="1">
              <a:solidFill>
                <a:srgbClr val="009900"/>
              </a:solidFill>
            </a:endParaRPr>
          </a:p>
        </p:txBody>
      </p:sp>
      <p:sp>
        <p:nvSpPr>
          <p:cNvPr id="41998" name="Text Box 22"/>
          <p:cNvSpPr txBox="1">
            <a:spLocks noChangeArrowheads="1"/>
          </p:cNvSpPr>
          <p:nvPr/>
        </p:nvSpPr>
        <p:spPr bwMode="auto">
          <a:xfrm>
            <a:off x="1600200" y="3543300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>
                <a:solidFill>
                  <a:srgbClr val="009900"/>
                </a:solidFill>
                <a:sym typeface="Symbol" pitchFamily="18" charset="2"/>
              </a:rPr>
              <a:t></a:t>
            </a:r>
            <a:endParaRPr lang="en-GB" b="1">
              <a:solidFill>
                <a:srgbClr val="009900"/>
              </a:solidFill>
            </a:endParaRPr>
          </a:p>
        </p:txBody>
      </p:sp>
      <p:sp>
        <p:nvSpPr>
          <p:cNvPr id="41999" name="Text Box 23"/>
          <p:cNvSpPr txBox="1">
            <a:spLocks noChangeArrowheads="1"/>
          </p:cNvSpPr>
          <p:nvPr/>
        </p:nvSpPr>
        <p:spPr bwMode="auto">
          <a:xfrm>
            <a:off x="1600200" y="4000500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>
                <a:solidFill>
                  <a:srgbClr val="009900"/>
                </a:solidFill>
                <a:sym typeface="Symbol" pitchFamily="18" charset="2"/>
              </a:rPr>
              <a:t></a:t>
            </a:r>
            <a:endParaRPr lang="en-GB" b="1">
              <a:solidFill>
                <a:srgbClr val="009900"/>
              </a:solidFill>
            </a:endParaRPr>
          </a:p>
        </p:txBody>
      </p:sp>
      <p:sp>
        <p:nvSpPr>
          <p:cNvPr id="42000" name="Text Box 24"/>
          <p:cNvSpPr txBox="1">
            <a:spLocks noChangeArrowheads="1"/>
          </p:cNvSpPr>
          <p:nvPr/>
        </p:nvSpPr>
        <p:spPr bwMode="auto">
          <a:xfrm>
            <a:off x="1524000" y="3771900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>
                <a:solidFill>
                  <a:srgbClr val="009900"/>
                </a:solidFill>
                <a:sym typeface="Symbol" pitchFamily="18" charset="2"/>
              </a:rPr>
              <a:t></a:t>
            </a:r>
            <a:endParaRPr lang="en-GB" b="1">
              <a:solidFill>
                <a:srgbClr val="009900"/>
              </a:solidFill>
            </a:endParaRPr>
          </a:p>
        </p:txBody>
      </p:sp>
      <p:sp>
        <p:nvSpPr>
          <p:cNvPr id="42001" name="Line 25"/>
          <p:cNvSpPr>
            <a:spLocks noChangeShapeType="1"/>
          </p:cNvSpPr>
          <p:nvPr/>
        </p:nvSpPr>
        <p:spPr bwMode="auto">
          <a:xfrm>
            <a:off x="1905000" y="4076700"/>
            <a:ext cx="6477000" cy="301625"/>
          </a:xfrm>
          <a:prstGeom prst="line">
            <a:avLst/>
          </a:prstGeom>
          <a:noFill/>
          <a:ln w="28575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2002" name="Text Box 26"/>
          <p:cNvSpPr txBox="1">
            <a:spLocks noChangeArrowheads="1"/>
          </p:cNvSpPr>
          <p:nvPr/>
        </p:nvSpPr>
        <p:spPr bwMode="auto">
          <a:xfrm>
            <a:off x="1341438" y="2476500"/>
            <a:ext cx="6206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fr-FR" b="1" dirty="0" smtClean="0">
                <a:solidFill>
                  <a:srgbClr val="FFFF00"/>
                </a:solidFill>
              </a:rPr>
              <a:t>Sun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42003" name="Rectangle 27"/>
          <p:cNvSpPr>
            <a:spLocks noChangeArrowheads="1"/>
          </p:cNvSpPr>
          <p:nvPr/>
        </p:nvSpPr>
        <p:spPr bwMode="auto">
          <a:xfrm>
            <a:off x="1428728" y="1306502"/>
            <a:ext cx="6215106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spcBef>
                <a:spcPct val="20000"/>
              </a:spcBef>
              <a:buClr>
                <a:srgbClr val="1E2E53"/>
              </a:buClr>
              <a:buFont typeface="Wingdings" pitchFamily="2" charset="2"/>
              <a:buNone/>
            </a:pPr>
            <a:r>
              <a:rPr lang="fr-FR" altLang="en-GB" sz="2800" dirty="0" err="1" smtClean="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dark</a:t>
            </a:r>
            <a:r>
              <a:rPr lang="fr-FR" altLang="en-GB" sz="2800" dirty="0" smtClean="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fr-FR" altLang="en-GB" sz="2800" dirty="0" err="1" smtClean="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matter</a:t>
            </a:r>
            <a:r>
              <a:rPr lang="fr-FR" altLang="en-GB" sz="2800" dirty="0" smtClean="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 annihilations in the </a:t>
            </a:r>
            <a:r>
              <a:rPr lang="fr-FR" altLang="en-GB" sz="2800" dirty="0" err="1" smtClean="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sun</a:t>
            </a:r>
            <a:endParaRPr lang="fr-FR" altLang="en-GB" sz="2800" dirty="0">
              <a:solidFill>
                <a:schemeClr val="bg1"/>
              </a:solidFill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714612" y="5500705"/>
            <a:ext cx="3163881" cy="1086691"/>
            <a:chOff x="2211" y="3432"/>
            <a:chExt cx="1680" cy="624"/>
          </a:xfrm>
        </p:grpSpPr>
        <p:sp>
          <p:nvSpPr>
            <p:cNvPr id="42009" name="Rectangle 29"/>
            <p:cNvSpPr>
              <a:spLocks noChangeArrowheads="1"/>
            </p:cNvSpPr>
            <p:nvPr/>
          </p:nvSpPr>
          <p:spPr bwMode="auto">
            <a:xfrm>
              <a:off x="2211" y="3432"/>
              <a:ext cx="1680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2246" y="3480"/>
              <a:ext cx="1538" cy="463"/>
              <a:chOff x="1392" y="3600"/>
              <a:chExt cx="1538" cy="463"/>
            </a:xfrm>
          </p:grpSpPr>
          <p:sp>
            <p:nvSpPr>
              <p:cNvPr id="42011" name="Rectangle 31"/>
              <p:cNvSpPr>
                <a:spLocks noChangeArrowheads="1"/>
              </p:cNvSpPr>
              <p:nvPr/>
            </p:nvSpPr>
            <p:spPr bwMode="auto">
              <a:xfrm>
                <a:off x="2457" y="3854"/>
                <a:ext cx="121" cy="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en-GB" b="1" dirty="0">
                    <a:solidFill>
                      <a:schemeClr val="bg1"/>
                    </a:solidFill>
                    <a:latin typeface="Symbol" pitchFamily="18" charset="2"/>
                  </a:rPr>
                  <a:t>®</a:t>
                </a:r>
                <a:endParaRPr lang="en-GB" altLang="en-GB" b="1" dirty="0">
                  <a:solidFill>
                    <a:schemeClr val="bg1"/>
                  </a:solidFill>
                  <a:latin typeface="Gadget" charset="0"/>
                </a:endParaRPr>
              </a:p>
            </p:txBody>
          </p:sp>
          <p:sp>
            <p:nvSpPr>
              <p:cNvPr id="42012" name="Rectangle 32"/>
              <p:cNvSpPr>
                <a:spLocks noChangeArrowheads="1"/>
              </p:cNvSpPr>
              <p:nvPr/>
            </p:nvSpPr>
            <p:spPr bwMode="auto">
              <a:xfrm>
                <a:off x="2227" y="3867"/>
                <a:ext cx="216" cy="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en-GB" b="1" i="1" dirty="0">
                    <a:solidFill>
                      <a:schemeClr val="bg1"/>
                    </a:solidFill>
                  </a:rPr>
                  <a:t>W, f</a:t>
                </a:r>
                <a:endParaRPr lang="en-GB" altLang="en-GB" b="1" dirty="0">
                  <a:solidFill>
                    <a:schemeClr val="bg1"/>
                  </a:solidFill>
                  <a:latin typeface="Gadget" charset="0"/>
                </a:endParaRPr>
              </a:p>
            </p:txBody>
          </p:sp>
          <p:sp>
            <p:nvSpPr>
              <p:cNvPr id="42013" name="Text Box 33"/>
              <p:cNvSpPr txBox="1">
                <a:spLocks noChangeArrowheads="1"/>
              </p:cNvSpPr>
              <p:nvPr/>
            </p:nvSpPr>
            <p:spPr bwMode="auto">
              <a:xfrm>
                <a:off x="2620" y="3798"/>
                <a:ext cx="31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400" b="1" dirty="0" smtClean="0">
                    <a:solidFill>
                      <a:srgbClr val="FF0000"/>
                    </a:solidFill>
                    <a:sym typeface="Symbol" pitchFamily="18" charset="2"/>
                  </a:rPr>
                  <a:t> </a:t>
                </a:r>
                <a:r>
                  <a:rPr lang="en-GB" b="1" dirty="0" smtClean="0">
                    <a:solidFill>
                      <a:schemeClr val="bg1"/>
                    </a:solidFill>
                    <a:sym typeface="Symbol" pitchFamily="18" charset="2"/>
                  </a:rPr>
                  <a:t>X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014" name="Rectangle 34"/>
              <p:cNvSpPr>
                <a:spLocks noChangeArrowheads="1"/>
              </p:cNvSpPr>
              <p:nvPr/>
            </p:nvSpPr>
            <p:spPr bwMode="auto">
              <a:xfrm>
                <a:off x="1392" y="3600"/>
                <a:ext cx="101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en-GB" b="1" i="1" dirty="0">
                    <a:solidFill>
                      <a:srgbClr val="009900"/>
                    </a:solidFill>
                    <a:latin typeface="Symbol" pitchFamily="18" charset="2"/>
                  </a:rPr>
                  <a:t>c</a:t>
                </a:r>
                <a:endParaRPr lang="en-GB" altLang="en-GB" b="1" dirty="0">
                  <a:solidFill>
                    <a:srgbClr val="009900"/>
                  </a:solidFill>
                  <a:latin typeface="Gadget" charset="0"/>
                </a:endParaRPr>
              </a:p>
            </p:txBody>
          </p:sp>
          <p:sp>
            <p:nvSpPr>
              <p:cNvPr id="42015" name="Rectangle 35"/>
              <p:cNvSpPr>
                <a:spLocks noChangeArrowheads="1"/>
              </p:cNvSpPr>
              <p:nvPr/>
            </p:nvSpPr>
            <p:spPr bwMode="auto">
              <a:xfrm>
                <a:off x="1573" y="3600"/>
                <a:ext cx="101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en-GB" b="1" i="1">
                    <a:solidFill>
                      <a:srgbClr val="009900"/>
                    </a:solidFill>
                    <a:latin typeface="Symbol" pitchFamily="18" charset="2"/>
                  </a:rPr>
                  <a:t>c</a:t>
                </a:r>
                <a:endParaRPr lang="en-GB" altLang="en-GB" b="1">
                  <a:solidFill>
                    <a:srgbClr val="009900"/>
                  </a:solidFill>
                  <a:latin typeface="Gadget" charset="0"/>
                </a:endParaRPr>
              </a:p>
            </p:txBody>
          </p:sp>
          <p:sp>
            <p:nvSpPr>
              <p:cNvPr id="42016" name="Rectangle 36"/>
              <p:cNvSpPr>
                <a:spLocks noChangeArrowheads="1"/>
              </p:cNvSpPr>
              <p:nvPr/>
            </p:nvSpPr>
            <p:spPr bwMode="auto">
              <a:xfrm>
                <a:off x="1823" y="3617"/>
                <a:ext cx="121" cy="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en-GB" b="1" dirty="0">
                    <a:solidFill>
                      <a:schemeClr val="bg1"/>
                    </a:solidFill>
                    <a:latin typeface="Symbol" pitchFamily="18" charset="2"/>
                  </a:rPr>
                  <a:t>®</a:t>
                </a:r>
                <a:endParaRPr lang="en-GB" altLang="en-GB" b="1" dirty="0">
                  <a:solidFill>
                    <a:schemeClr val="bg1"/>
                  </a:solidFill>
                  <a:latin typeface="Gadget" charset="0"/>
                </a:endParaRPr>
              </a:p>
            </p:txBody>
          </p:sp>
          <p:sp>
            <p:nvSpPr>
              <p:cNvPr id="42017" name="Rectangle 37"/>
              <p:cNvSpPr>
                <a:spLocks noChangeArrowheads="1"/>
              </p:cNvSpPr>
              <p:nvPr/>
            </p:nvSpPr>
            <p:spPr bwMode="auto">
              <a:xfrm>
                <a:off x="2063" y="3636"/>
                <a:ext cx="683" cy="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en-GB" altLang="en-GB" b="1" i="1" dirty="0">
                    <a:solidFill>
                      <a:schemeClr val="bg1"/>
                    </a:solidFill>
                  </a:rPr>
                  <a:t>WW,  ff</a:t>
                </a:r>
                <a:endParaRPr lang="en-GB" altLang="en-GB" b="1" dirty="0">
                  <a:solidFill>
                    <a:schemeClr val="bg1"/>
                  </a:solidFill>
                  <a:latin typeface="Gadget" charset="0"/>
                </a:endParaRPr>
              </a:p>
            </p:txBody>
          </p:sp>
        </p:grpSp>
      </p:grpSp>
      <p:sp>
        <p:nvSpPr>
          <p:cNvPr id="42005" name="Text Box 38"/>
          <p:cNvSpPr txBox="1">
            <a:spLocks noChangeArrowheads="1"/>
          </p:cNvSpPr>
          <p:nvPr/>
        </p:nvSpPr>
        <p:spPr bwMode="auto">
          <a:xfrm>
            <a:off x="3276600" y="2743200"/>
            <a:ext cx="307776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eaLnBrk="0" hangingPunct="0">
              <a:buClr>
                <a:srgbClr val="000000"/>
              </a:buClr>
              <a:buSzPct val="45000"/>
              <a:buFont typeface="StarBats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fr-FR" sz="1800" dirty="0">
                <a:solidFill>
                  <a:srgbClr val="009900"/>
                </a:solidFill>
              </a:rPr>
              <a:t> </a:t>
            </a:r>
            <a:r>
              <a:rPr lang="fr-FR" sz="1800" dirty="0" err="1" smtClean="0">
                <a:solidFill>
                  <a:srgbClr val="009900"/>
                </a:solidFill>
                <a:latin typeface="Arial" pitchFamily="34" charset="0"/>
              </a:rPr>
              <a:t>WIMPs</a:t>
            </a:r>
            <a:r>
              <a:rPr lang="fr-FR" sz="1800" dirty="0" smtClean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fr-FR" sz="1800" dirty="0" err="1" smtClean="0">
                <a:solidFill>
                  <a:srgbClr val="009900"/>
                </a:solidFill>
                <a:latin typeface="Arial" pitchFamily="34" charset="0"/>
              </a:rPr>
              <a:t>gravitational</a:t>
            </a:r>
            <a:r>
              <a:rPr lang="fr-FR" sz="1800" dirty="0" smtClean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fr-FR" sz="1800" dirty="0" err="1" smtClean="0">
                <a:solidFill>
                  <a:srgbClr val="009900"/>
                </a:solidFill>
                <a:latin typeface="Arial" pitchFamily="34" charset="0"/>
              </a:rPr>
              <a:t>trapped</a:t>
            </a:r>
            <a:endParaRPr lang="fr-FR" sz="1800" dirty="0" smtClean="0">
              <a:solidFill>
                <a:srgbClr val="009900"/>
              </a:solidFill>
              <a:latin typeface="Arial" pitchFamily="34" charset="0"/>
            </a:endParaRPr>
          </a:p>
          <a:p>
            <a:pPr defTabSz="828675" eaLnBrk="0" hangingPunct="0">
              <a:buClr>
                <a:srgbClr val="000000"/>
              </a:buClr>
              <a:buSzPct val="45000"/>
              <a:buFont typeface="StarBats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fr-FR" dirty="0" smtClean="0">
                <a:solidFill>
                  <a:srgbClr val="009900"/>
                </a:solidFill>
              </a:rPr>
              <a:t>via </a:t>
            </a:r>
            <a:r>
              <a:rPr lang="fr-FR" dirty="0" err="1" smtClean="0">
                <a:solidFill>
                  <a:srgbClr val="009900"/>
                </a:solidFill>
              </a:rPr>
              <a:t>elastic</a:t>
            </a:r>
            <a:r>
              <a:rPr lang="fr-FR" dirty="0" smtClean="0">
                <a:solidFill>
                  <a:srgbClr val="009900"/>
                </a:solidFill>
              </a:rPr>
              <a:t> collisions in the </a:t>
            </a:r>
            <a:r>
              <a:rPr lang="fr-FR" dirty="0" err="1" smtClean="0">
                <a:solidFill>
                  <a:srgbClr val="009900"/>
                </a:solidFill>
              </a:rPr>
              <a:t>sun</a:t>
            </a:r>
            <a:endParaRPr lang="fr-FR" sz="1800" dirty="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42006" name="Text Box 39"/>
          <p:cNvSpPr txBox="1">
            <a:spLocks noChangeArrowheads="1"/>
          </p:cNvSpPr>
          <p:nvPr/>
        </p:nvSpPr>
        <p:spPr bwMode="auto">
          <a:xfrm>
            <a:off x="6959600" y="4905375"/>
            <a:ext cx="17986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&lt;E</a:t>
            </a:r>
            <a:r>
              <a:rPr lang="en-GB" baseline="-25000">
                <a:solidFill>
                  <a:srgbClr val="FF0000"/>
                </a:solidFill>
                <a:sym typeface="Symbol" pitchFamily="18" charset="2"/>
              </a:rPr>
              <a:t></a:t>
            </a:r>
            <a:r>
              <a:rPr lang="en-GB">
                <a:solidFill>
                  <a:srgbClr val="FF0000"/>
                </a:solidFill>
                <a:sym typeface="Symbol" pitchFamily="18" charset="2"/>
              </a:rPr>
              <a:t>&gt; ~ </a:t>
            </a:r>
            <a:r>
              <a:rPr lang="en-GB">
                <a:solidFill>
                  <a:srgbClr val="00CC00"/>
                </a:solidFill>
                <a:sym typeface="Symbol" pitchFamily="18" charset="2"/>
              </a:rPr>
              <a:t>M</a:t>
            </a:r>
            <a:r>
              <a:rPr lang="en-GB" baseline="-25000">
                <a:solidFill>
                  <a:srgbClr val="00CC00"/>
                </a:solidFill>
                <a:sym typeface="Symbol" pitchFamily="18" charset="2"/>
              </a:rPr>
              <a:t></a:t>
            </a:r>
            <a:r>
              <a:rPr lang="en-GB">
                <a:solidFill>
                  <a:schemeClr val="folHlink"/>
                </a:solidFill>
                <a:sym typeface="Symbol" pitchFamily="18" charset="2"/>
              </a:rPr>
              <a:t>/3</a:t>
            </a:r>
          </a:p>
          <a:p>
            <a:endParaRPr lang="fr-FR">
              <a:sym typeface="Symbol" pitchFamily="18" charset="2"/>
            </a:endParaRPr>
          </a:p>
        </p:txBody>
      </p:sp>
      <p:sp>
        <p:nvSpPr>
          <p:cNvPr id="42007" name="Text Box 43"/>
          <p:cNvSpPr txBox="1">
            <a:spLocks noChangeArrowheads="1"/>
          </p:cNvSpPr>
          <p:nvPr/>
        </p:nvSpPr>
        <p:spPr bwMode="auto">
          <a:xfrm>
            <a:off x="8004673" y="4419600"/>
            <a:ext cx="10679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 err="1" smtClean="0">
                <a:solidFill>
                  <a:srgbClr val="66CCFF"/>
                </a:solidFill>
              </a:rPr>
              <a:t>Antares</a:t>
            </a:r>
            <a:endParaRPr lang="en-GB" sz="2000" dirty="0">
              <a:solidFill>
                <a:srgbClr val="66CC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785794"/>
            <a:ext cx="914400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7224" y="-24"/>
            <a:ext cx="8286776" cy="89097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Dark matter search</a:t>
            </a:r>
            <a:br>
              <a:rPr lang="en-GB" dirty="0" smtClean="0"/>
            </a:br>
            <a:endParaRPr lang="en-GB" sz="3100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5500694" y="2071678"/>
            <a:ext cx="3643306" cy="3000396"/>
          </a:xfrm>
          <a:prstGeom prst="rect">
            <a:avLst/>
          </a:prstGeom>
        </p:spPr>
        <p:txBody>
          <a:bodyPr/>
          <a:lstStyle/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5-line data, 68.4 days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tabLst>
                <a:tab pos="266700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	168 days + 51% Sun under horizon + 	trigger corr.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tabLst/>
              <a:defRPr/>
            </a:pPr>
            <a:r>
              <a:rPr kumimoji="0" lang="en-US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 excess</a:t>
            </a:r>
            <a:r>
              <a:rPr kumimoji="0" lang="en-US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observed </a:t>
            </a: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kumimoji="0" lang="en-US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(90% C.L. limits) </a:t>
            </a:r>
            <a:r>
              <a:rPr kumimoji="0" lang="en-US" sz="1050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à la Feldman-Cousins</a:t>
            </a:r>
            <a:endParaRPr kumimoji="0" lang="en-US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tabLst/>
              <a:defRPr/>
            </a:pPr>
            <a:r>
              <a:rPr kumimoji="0" lang="en-US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mSugra model predictions</a:t>
            </a: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n-US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	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green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WMAP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favoured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relic density</a:t>
            </a: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	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red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&gt; WMAP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favoured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relic density</a:t>
            </a: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	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blue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&lt; WMAP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favoured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relic density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2071670" y="2365434"/>
            <a:ext cx="720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429256" y="1785926"/>
            <a:ext cx="3571900" cy="4071966"/>
          </a:xfrm>
          <a:prstGeom prst="roundRect">
            <a:avLst/>
          </a:prstGeom>
          <a:noFill/>
          <a:ln w="127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857356" y="1181385"/>
            <a:ext cx="3180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5 lines, 68 days, </a:t>
            </a:r>
            <a:r>
              <a:rPr lang="el-GR" sz="2400" dirty="0" smtClean="0">
                <a:solidFill>
                  <a:schemeClr val="bg1"/>
                </a:solidFill>
                <a:latin typeface="Calibri"/>
              </a:rPr>
              <a:t>ν</a:t>
            </a:r>
            <a:r>
              <a:rPr lang="es-ES" sz="2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s-ES" sz="2400" dirty="0" smtClean="0">
                <a:solidFill>
                  <a:schemeClr val="bg1"/>
                </a:solidFill>
              </a:rPr>
              <a:t>flux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5" name="Picture 5" descr="nfl_offic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14554"/>
            <a:ext cx="5146010" cy="408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500166" y="2293996"/>
            <a:ext cx="2603458" cy="634938"/>
          </a:xfrm>
        </p:spPr>
        <p:txBody>
          <a:bodyPr/>
          <a:lstStyle/>
          <a:p>
            <a:r>
              <a:rPr lang="ru-RU" dirty="0" smtClean="0">
                <a:solidFill>
                  <a:srgbClr val="008000"/>
                </a:solidFill>
                <a:latin typeface="Arial Rounded MT Bold" pitchFamily="34" charset="0"/>
              </a:rPr>
              <a:t>Ф</a:t>
            </a:r>
            <a:r>
              <a:rPr lang="el-GR" baseline="-25000" dirty="0" smtClean="0">
                <a:solidFill>
                  <a:srgbClr val="008000"/>
                </a:solidFill>
                <a:latin typeface="Arial Rounded MT Bold" pitchFamily="34" charset="0"/>
              </a:rPr>
              <a:t>ν</a:t>
            </a:r>
            <a:r>
              <a:rPr lang="el-GR" baseline="-50000" dirty="0" smtClean="0">
                <a:solidFill>
                  <a:srgbClr val="008000"/>
                </a:solidFill>
                <a:latin typeface="Arial Rounded MT Bold" pitchFamily="34" charset="0"/>
              </a:rPr>
              <a:t>μ</a:t>
            </a:r>
            <a:r>
              <a:rPr lang="en-US" baseline="-25000" dirty="0" smtClean="0">
                <a:solidFill>
                  <a:srgbClr val="008000"/>
                </a:solidFill>
                <a:latin typeface="Arial Rounded MT Bold" pitchFamily="34" charset="0"/>
              </a:rPr>
              <a:t>+</a:t>
            </a:r>
            <a:r>
              <a:rPr lang="el-GR" baseline="-25000" dirty="0" smtClean="0">
                <a:solidFill>
                  <a:srgbClr val="008000"/>
                </a:solidFill>
                <a:latin typeface="Arial Rounded MT Bold" pitchFamily="34" charset="0"/>
              </a:rPr>
              <a:t>ν</a:t>
            </a:r>
            <a:r>
              <a:rPr lang="el-GR" baseline="-50000" dirty="0" smtClean="0">
                <a:solidFill>
                  <a:srgbClr val="008000"/>
                </a:solidFill>
                <a:latin typeface="Arial Rounded MT Bold" pitchFamily="34" charset="0"/>
              </a:rPr>
              <a:t>μ</a:t>
            </a:r>
            <a:r>
              <a:rPr lang="en-US" dirty="0" smtClean="0">
                <a:solidFill>
                  <a:srgbClr val="008000"/>
                </a:solidFill>
                <a:latin typeface="Arial Rounded MT Bold" pitchFamily="34" charset="0"/>
              </a:rPr>
              <a:t> from the Sun</a:t>
            </a:r>
          </a:p>
          <a:p>
            <a:endParaRPr lang="en-GB" dirty="0"/>
          </a:p>
        </p:txBody>
      </p:sp>
    </p:spTree>
  </p:cSld>
  <p:clrMapOvr>
    <a:masterClrMapping/>
  </p:clrMapOvr>
  <p:transition spd="med" advTm="8627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785794"/>
            <a:ext cx="914400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7224" y="0"/>
            <a:ext cx="8286776" cy="81953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Dark matter search</a:t>
            </a:r>
            <a:br>
              <a:rPr lang="en-GB" dirty="0" smtClean="0"/>
            </a:br>
            <a:endParaRPr lang="en-GB" sz="3100" dirty="0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2172861" y="2114210"/>
            <a:ext cx="720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Picture 7" descr="nfl_officia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477" y="1428736"/>
            <a:ext cx="6667423" cy="5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Elipse"/>
          <p:cNvSpPr/>
          <p:nvPr/>
        </p:nvSpPr>
        <p:spPr>
          <a:xfrm>
            <a:off x="2285984" y="3643314"/>
            <a:ext cx="1714512" cy="928694"/>
          </a:xfrm>
          <a:prstGeom prst="ellipse">
            <a:avLst/>
          </a:prstGeom>
          <a:noFill/>
          <a:ln w="158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71802" y="1000108"/>
            <a:ext cx="3352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12 lines, 5 years,</a:t>
            </a:r>
            <a:r>
              <a:rPr lang="el-GR" sz="2400" dirty="0" smtClean="0">
                <a:solidFill>
                  <a:schemeClr val="bg1"/>
                </a:solidFill>
                <a:latin typeface="Calibri"/>
              </a:rPr>
              <a:t> ν</a:t>
            </a:r>
            <a:r>
              <a:rPr lang="es-ES" sz="2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s-ES" sz="2400" dirty="0" smtClean="0">
                <a:solidFill>
                  <a:schemeClr val="bg1"/>
                </a:solidFill>
              </a:rPr>
              <a:t>flux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571868" y="1500174"/>
            <a:ext cx="2674896" cy="428628"/>
          </a:xfrm>
        </p:spPr>
        <p:txBody>
          <a:bodyPr/>
          <a:lstStyle/>
          <a:p>
            <a:r>
              <a:rPr lang="ru-RU" dirty="0" smtClean="0">
                <a:solidFill>
                  <a:srgbClr val="008000"/>
                </a:solidFill>
                <a:latin typeface="Arial Rounded MT Bold" pitchFamily="34" charset="0"/>
              </a:rPr>
              <a:t>Ф</a:t>
            </a:r>
            <a:r>
              <a:rPr lang="el-GR" baseline="-25000" dirty="0" smtClean="0">
                <a:solidFill>
                  <a:srgbClr val="008000"/>
                </a:solidFill>
                <a:latin typeface="Arial Rounded MT Bold" pitchFamily="34" charset="0"/>
              </a:rPr>
              <a:t>ν</a:t>
            </a:r>
            <a:r>
              <a:rPr lang="el-GR" baseline="-50000" dirty="0" smtClean="0">
                <a:solidFill>
                  <a:srgbClr val="008000"/>
                </a:solidFill>
                <a:latin typeface="Arial Rounded MT Bold" pitchFamily="34" charset="0"/>
              </a:rPr>
              <a:t>μ</a:t>
            </a:r>
            <a:r>
              <a:rPr lang="en-US" baseline="-25000" dirty="0" smtClean="0">
                <a:solidFill>
                  <a:srgbClr val="008000"/>
                </a:solidFill>
                <a:latin typeface="Arial Rounded MT Bold" pitchFamily="34" charset="0"/>
              </a:rPr>
              <a:t>+</a:t>
            </a:r>
            <a:r>
              <a:rPr lang="el-GR" baseline="-25000" dirty="0" smtClean="0">
                <a:solidFill>
                  <a:srgbClr val="008000"/>
                </a:solidFill>
                <a:latin typeface="Arial Rounded MT Bold" pitchFamily="34" charset="0"/>
              </a:rPr>
              <a:t>ν</a:t>
            </a:r>
            <a:r>
              <a:rPr lang="el-GR" baseline="-50000" dirty="0" smtClean="0">
                <a:solidFill>
                  <a:srgbClr val="008000"/>
                </a:solidFill>
                <a:latin typeface="Arial Rounded MT Bold" pitchFamily="34" charset="0"/>
              </a:rPr>
              <a:t>μ</a:t>
            </a:r>
            <a:r>
              <a:rPr lang="en-US" dirty="0" smtClean="0">
                <a:solidFill>
                  <a:srgbClr val="008000"/>
                </a:solidFill>
                <a:latin typeface="Arial Rounded MT Bold" pitchFamily="34" charset="0"/>
              </a:rPr>
              <a:t> from the Sun</a:t>
            </a:r>
            <a:endParaRPr lang="en-GB" dirty="0"/>
          </a:p>
        </p:txBody>
      </p:sp>
    </p:spTree>
  </p:cSld>
  <p:clrMapOvr>
    <a:masterClrMapping/>
  </p:clrMapOvr>
  <p:transition spd="med" advTm="29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74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7 Título"/>
          <p:cNvSpPr txBox="1">
            <a:spLocks/>
          </p:cNvSpPr>
          <p:nvPr/>
        </p:nvSpPr>
        <p:spPr>
          <a:xfrm>
            <a:off x="817594" y="-24"/>
            <a:ext cx="8326406" cy="857256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0" scaled="0"/>
          </a:gradFill>
        </p:spPr>
        <p:txBody>
          <a:bodyPr bIns="0" anchor="b">
            <a:normAutofit/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Search for Monopoles &amp; </a:t>
            </a:r>
            <a:r>
              <a:rPr lang="en-GB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Nuclearites</a:t>
            </a:r>
            <a:endParaRPr lang="en-GB" sz="40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pitchFamily="34" charset="0"/>
            </a:endParaRPr>
          </a:p>
        </p:txBody>
      </p:sp>
      <p:grpSp>
        <p:nvGrpSpPr>
          <p:cNvPr id="2" name="17 Grupo"/>
          <p:cNvGrpSpPr/>
          <p:nvPr/>
        </p:nvGrpSpPr>
        <p:grpSpPr>
          <a:xfrm>
            <a:off x="4786314" y="4357693"/>
            <a:ext cx="4357686" cy="2000265"/>
            <a:chOff x="4572000" y="4371089"/>
            <a:chExt cx="3857652" cy="1868070"/>
          </a:xfrm>
        </p:grpSpPr>
        <p:sp>
          <p:nvSpPr>
            <p:cNvPr id="19" name="18 Rectángulo redondeado"/>
            <p:cNvSpPr/>
            <p:nvPr/>
          </p:nvSpPr>
          <p:spPr>
            <a:xfrm>
              <a:off x="4572000" y="4371089"/>
              <a:ext cx="3786214" cy="1857388"/>
            </a:xfrm>
            <a:prstGeom prst="roundRect">
              <a:avLst/>
            </a:prstGeom>
            <a:gradFill>
              <a:gsLst>
                <a:gs pos="0">
                  <a:schemeClr val="accent3">
                    <a:tint val="65000"/>
                    <a:satMod val="270000"/>
                  </a:schemeClr>
                </a:gs>
                <a:gs pos="25000">
                  <a:schemeClr val="accent3">
                    <a:tint val="60000"/>
                    <a:satMod val="300000"/>
                  </a:schemeClr>
                </a:gs>
                <a:gs pos="100000">
                  <a:schemeClr val="accent3">
                    <a:tint val="29000"/>
                    <a:satMod val="40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4697837" y="4460756"/>
              <a:ext cx="3731815" cy="1778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>
                <a:buFont typeface="Arial" pitchFamily="34" charset="0"/>
                <a:buChar char="•"/>
              </a:pPr>
              <a:r>
                <a:rPr lang="en-GB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GB" b="1" kern="1200" dirty="0" smtClean="0">
                  <a:solidFill>
                    <a:srgbClr val="3333FF"/>
                  </a:solidFill>
                  <a:latin typeface="Calibri"/>
                  <a:ea typeface="+mn-ea"/>
                  <a:cs typeface="+mn-cs"/>
                </a:rPr>
                <a:t>Search of </a:t>
              </a:r>
              <a:r>
                <a:rPr lang="en-GB" b="1" kern="1200" dirty="0" err="1" smtClean="0">
                  <a:solidFill>
                    <a:srgbClr val="3333FF"/>
                  </a:solidFill>
                  <a:latin typeface="Calibri"/>
                  <a:ea typeface="+mn-ea"/>
                  <a:cs typeface="+mn-cs"/>
                </a:rPr>
                <a:t>nuclearites</a:t>
              </a:r>
              <a:r>
                <a:rPr lang="en-GB" b="1" kern="1200" dirty="0" smtClean="0">
                  <a:solidFill>
                    <a:srgbClr val="3333FF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GB" sz="1600" dirty="0" smtClean="0">
                  <a:latin typeface="Calibri"/>
                </a:rPr>
                <a:t>(</a:t>
              </a:r>
              <a:r>
                <a:rPr lang="en-GB" sz="1600" dirty="0" err="1" smtClean="0">
                  <a:latin typeface="Calibri"/>
                </a:rPr>
                <a:t>strangelets</a:t>
              </a:r>
              <a:r>
                <a:rPr lang="en-GB" sz="1600" dirty="0" smtClean="0">
                  <a:latin typeface="Calibri"/>
                </a:rPr>
                <a:t>, quark nuggets, Q-balls).</a:t>
              </a:r>
              <a:endParaRPr lang="en-GB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GB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GB" kern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Very characteristic </a:t>
              </a:r>
              <a:r>
                <a:rPr lang="en-GB" dirty="0" err="1" smtClean="0">
                  <a:solidFill>
                    <a:prstClr val="black"/>
                  </a:solidFill>
                  <a:latin typeface="Calibri"/>
                </a:rPr>
                <a:t>signature:an</a:t>
              </a:r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 extended source of photons </a:t>
              </a:r>
              <a:r>
                <a:rPr lang="en-GB" kern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“heated wire” </a:t>
              </a:r>
            </a:p>
            <a:p>
              <a:pPr>
                <a:buFont typeface="Arial" pitchFamily="34" charset="0"/>
                <a:buChar char="•"/>
              </a:pPr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 Analysis ongoing. Good prospects for limits</a:t>
              </a:r>
            </a:p>
          </p:txBody>
        </p:sp>
      </p:grp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1357298"/>
            <a:ext cx="4210731" cy="2714644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1" name="10 Rectángulo redondeado"/>
          <p:cNvSpPr/>
          <p:nvPr/>
        </p:nvSpPr>
        <p:spPr>
          <a:xfrm>
            <a:off x="571472" y="4357694"/>
            <a:ext cx="3786214" cy="2286016"/>
          </a:xfrm>
          <a:prstGeom prst="roundRect">
            <a:avLst/>
          </a:prstGeom>
          <a:gradFill>
            <a:gsLst>
              <a:gs pos="0">
                <a:schemeClr val="accent3">
                  <a:tint val="65000"/>
                  <a:satMod val="270000"/>
                </a:schemeClr>
              </a:gs>
              <a:gs pos="25000">
                <a:schemeClr val="accent3">
                  <a:tint val="60000"/>
                  <a:satMod val="300000"/>
                </a:schemeClr>
              </a:gs>
              <a:gs pos="100000">
                <a:schemeClr val="accent3">
                  <a:tint val="29000"/>
                  <a:satMod val="4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4371670"/>
            <a:ext cx="3786214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buFont typeface="Arial" pitchFamily="34" charset="0"/>
              <a:buChar char="•"/>
            </a:pPr>
            <a:r>
              <a:rPr lang="en-GB" b="1" kern="1200" dirty="0">
                <a:solidFill>
                  <a:srgbClr val="3333FF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b="1" kern="1200" dirty="0" smtClean="0">
                <a:solidFill>
                  <a:srgbClr val="3333FF"/>
                </a:solidFill>
                <a:latin typeface="Calibri"/>
                <a:ea typeface="+mn-ea"/>
                <a:cs typeface="+mn-cs"/>
              </a:rPr>
              <a:t>Search of monopoles</a:t>
            </a:r>
            <a:endParaRPr lang="en-GB" b="1" kern="1200" dirty="0">
              <a:solidFill>
                <a:srgbClr val="3333FF"/>
              </a:solidFill>
              <a:latin typeface="Calibri"/>
              <a:ea typeface="+mn-ea"/>
              <a:cs typeface="+mn-cs"/>
            </a:endParaRPr>
          </a:p>
          <a:p>
            <a:pPr algn="l" rtl="0">
              <a:buFont typeface="Arial" pitchFamily="34" charset="0"/>
              <a:buChar char="•"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Extremely high energy deposition </a:t>
            </a:r>
          </a:p>
          <a:p>
            <a:pPr algn="l" rtl="0">
              <a:buFont typeface="Arial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 Direct Cherenkov light for </a:t>
            </a:r>
            <a:r>
              <a:rPr lang="en-GB" dirty="0" smtClean="0">
                <a:solidFill>
                  <a:srgbClr val="000000"/>
                </a:solidFill>
                <a:latin typeface="Symbol" pitchFamily="18" charset="2"/>
              </a:rPr>
              <a:t></a:t>
            </a: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en-GB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0.74</a:t>
            </a:r>
            <a:r>
              <a:rPr lang="en-GB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Through </a:t>
            </a:r>
            <a:r>
              <a:rPr lang="en-GB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δ-rays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en-GB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Symbol" pitchFamily="18" charset="2"/>
              </a:rPr>
              <a:t></a:t>
            </a: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en-GB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0.51</a:t>
            </a:r>
            <a:r>
              <a:rPr lang="en-GB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GB" b="1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Monte Carlo generation done (</a:t>
            </a:r>
            <a:r>
              <a:rPr lang="en-GB" sz="1100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GB" sz="11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tudy of trigger efficiencies, selection, background rejection etc.)</a:t>
            </a:r>
          </a:p>
          <a:p>
            <a:pPr>
              <a:buFont typeface="Arial" pitchFamily="34" charset="0"/>
              <a:buChar char="•"/>
            </a:pPr>
            <a:r>
              <a:rPr lang="en-GB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Good prospects for limits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 A dedicated reconstruction needed</a:t>
            </a:r>
            <a:endParaRPr lang="en-GB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57224" y="895633"/>
            <a:ext cx="276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FFC000"/>
                </a:solidFill>
              </a:rPr>
              <a:t>ANTARES sensitivity to monopoles</a:t>
            </a:r>
          </a:p>
          <a:p>
            <a:r>
              <a:rPr lang="en-GB" sz="1200" b="1" dirty="0" smtClean="0">
                <a:solidFill>
                  <a:srgbClr val="FFC000"/>
                </a:solidFill>
              </a:rPr>
              <a:t>(5-line detector and 127 days)</a:t>
            </a:r>
            <a:endParaRPr lang="en-GB" sz="1200" b="1" dirty="0">
              <a:solidFill>
                <a:srgbClr val="FFC000"/>
              </a:solidFill>
            </a:endParaRPr>
          </a:p>
        </p:txBody>
      </p:sp>
      <p:pic>
        <p:nvPicPr>
          <p:cNvPr id="16" name="Picture 5" descr="L5_fl_an_c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9" y="1214422"/>
            <a:ext cx="3714775" cy="2786082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>
            <a:off x="1142976" y="1714488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/>
              <a:t>ANTARES 5 lines</a:t>
            </a:r>
            <a:endParaRPr lang="en-GB" sz="9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2214546" y="2214554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FF66FF"/>
                </a:solidFill>
              </a:rPr>
              <a:t>AMANDA II 137 days</a:t>
            </a:r>
            <a:endParaRPr lang="en-GB" sz="1000" b="1" dirty="0">
              <a:solidFill>
                <a:srgbClr val="FF66FF"/>
              </a:solidFill>
            </a:endParaRPr>
          </a:p>
        </p:txBody>
      </p:sp>
    </p:spTree>
  </p:cSld>
  <p:clrMapOvr>
    <a:masterClrMapping/>
  </p:clrMapOvr>
  <p:transition spd="med" advTm="905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15" descr="bgLightningVolt_Deep_Blue_Sea-1"/>
          <p:cNvPicPr>
            <a:picLocks noChangeAspect="1" noChangeArrowheads="1"/>
          </p:cNvPicPr>
          <p:nvPr/>
        </p:nvPicPr>
        <p:blipFill>
          <a:blip r:embed="rId4"/>
          <a:srcRect t="15315" b="31123"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3142" name="Rectangle 198"/>
          <p:cNvSpPr>
            <a:spLocks noGrp="1" noChangeArrowheads="1"/>
          </p:cNvSpPr>
          <p:nvPr>
            <p:ph type="title"/>
          </p:nvPr>
        </p:nvSpPr>
        <p:spPr>
          <a:xfrm>
            <a:off x="857224" y="0"/>
            <a:ext cx="8286776" cy="78579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sz="3600" dirty="0" smtClean="0"/>
              <a:t>Earth and Sea Sciences</a:t>
            </a:r>
            <a:endParaRPr lang="en-GB" sz="3600" dirty="0"/>
          </a:p>
        </p:txBody>
      </p:sp>
      <p:sp>
        <p:nvSpPr>
          <p:cNvPr id="56323" name="Rectangle 199"/>
          <p:cNvSpPr>
            <a:spLocks noGrp="1" noChangeArrowheads="1"/>
          </p:cNvSpPr>
          <p:nvPr>
            <p:ph type="body" sz="half" idx="1"/>
          </p:nvPr>
        </p:nvSpPr>
        <p:spPr>
          <a:xfrm>
            <a:off x="3143240" y="1643063"/>
            <a:ext cx="5715040" cy="4572000"/>
          </a:xfrm>
        </p:spPr>
        <p:txBody>
          <a:bodyPr/>
          <a:lstStyle/>
          <a:p>
            <a:pPr lvl="1"/>
            <a:r>
              <a:rPr lang="fr-FR" sz="2800" dirty="0" err="1" smtClean="0">
                <a:solidFill>
                  <a:srgbClr val="FFC000"/>
                </a:solidFill>
              </a:rPr>
              <a:t>Seismology</a:t>
            </a:r>
            <a:endParaRPr lang="fr-FR" sz="2800" dirty="0" smtClean="0">
              <a:solidFill>
                <a:srgbClr val="FFC000"/>
              </a:solidFill>
            </a:endParaRPr>
          </a:p>
          <a:p>
            <a:pPr lvl="1"/>
            <a:endParaRPr lang="fr-FR" sz="2800" dirty="0" smtClean="0">
              <a:solidFill>
                <a:srgbClr val="FFC000"/>
              </a:solidFill>
            </a:endParaRPr>
          </a:p>
          <a:p>
            <a:pPr lvl="1"/>
            <a:r>
              <a:rPr lang="fr-FR" sz="2800" dirty="0" err="1" smtClean="0">
                <a:solidFill>
                  <a:srgbClr val="FFC000"/>
                </a:solidFill>
              </a:rPr>
              <a:t>Acoustic</a:t>
            </a:r>
            <a:r>
              <a:rPr lang="fr-FR" sz="2800" dirty="0" smtClean="0">
                <a:solidFill>
                  <a:srgbClr val="FFC000"/>
                </a:solidFill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</a:rPr>
              <a:t>Detection</a:t>
            </a:r>
            <a:r>
              <a:rPr lang="fr-FR" sz="2800" dirty="0" smtClean="0">
                <a:solidFill>
                  <a:srgbClr val="FFC000"/>
                </a:solidFill>
              </a:rPr>
              <a:t> </a:t>
            </a:r>
          </a:p>
          <a:p>
            <a:pPr lvl="1"/>
            <a:endParaRPr lang="fr-FR" sz="2800" dirty="0" smtClean="0">
              <a:solidFill>
                <a:srgbClr val="FFC000"/>
              </a:solidFill>
            </a:endParaRPr>
          </a:p>
          <a:p>
            <a:pPr lvl="1"/>
            <a:r>
              <a:rPr lang="fr-FR" sz="2800" dirty="0" err="1" smtClean="0">
                <a:solidFill>
                  <a:srgbClr val="FFC000"/>
                </a:solidFill>
              </a:rPr>
              <a:t>Oceanography</a:t>
            </a:r>
            <a:endParaRPr lang="fr-FR" sz="2800" dirty="0" smtClean="0">
              <a:solidFill>
                <a:srgbClr val="FFC000"/>
              </a:solidFill>
            </a:endParaRPr>
          </a:p>
          <a:p>
            <a:pPr lvl="1"/>
            <a:endParaRPr lang="fr-FR" sz="2800" dirty="0" smtClean="0">
              <a:solidFill>
                <a:srgbClr val="FFC000"/>
              </a:solidFill>
            </a:endParaRPr>
          </a:p>
          <a:p>
            <a:pPr lvl="1"/>
            <a:r>
              <a:rPr lang="fr-FR" sz="2800" dirty="0" smtClean="0">
                <a:solidFill>
                  <a:srgbClr val="FFC000"/>
                </a:solidFill>
              </a:rPr>
              <a:t>Bioluminescence</a:t>
            </a:r>
          </a:p>
          <a:p>
            <a:pPr lvl="1"/>
            <a:endParaRPr lang="fr-FR" sz="2800" dirty="0" smtClean="0">
              <a:solidFill>
                <a:srgbClr val="FFC000"/>
              </a:solidFill>
            </a:endParaRPr>
          </a:p>
          <a:p>
            <a:pPr lvl="1"/>
            <a:r>
              <a:rPr lang="fr-FR" sz="2800" dirty="0" err="1" smtClean="0">
                <a:solidFill>
                  <a:srgbClr val="FFC000"/>
                </a:solidFill>
              </a:rPr>
              <a:t>Environmental</a:t>
            </a:r>
            <a:r>
              <a:rPr lang="fr-FR" sz="2800" dirty="0" smtClean="0">
                <a:solidFill>
                  <a:srgbClr val="FFC000"/>
                </a:solidFill>
              </a:rPr>
              <a:t> Monitoring</a:t>
            </a:r>
          </a:p>
          <a:p>
            <a:endParaRPr lang="en-GB" sz="2800" dirty="0" smtClean="0"/>
          </a:p>
        </p:txBody>
      </p:sp>
      <p:sp>
        <p:nvSpPr>
          <p:cNvPr id="56327" name="Rectangle 2"/>
          <p:cNvSpPr>
            <a:spLocks noChangeArrowheads="1"/>
          </p:cNvSpPr>
          <p:nvPr/>
        </p:nvSpPr>
        <p:spPr bwMode="auto">
          <a:xfrm>
            <a:off x="265101" y="1027134"/>
            <a:ext cx="2663825" cy="5545138"/>
          </a:xfrm>
          <a:prstGeom prst="rect">
            <a:avLst/>
          </a:prstGeom>
          <a:solidFill>
            <a:srgbClr val="F8F8F8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Lucida Sans Unicode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85720" y="1171597"/>
            <a:ext cx="2376487" cy="5400675"/>
            <a:chOff x="1927" y="391"/>
            <a:chExt cx="1497" cy="3402"/>
          </a:xfrm>
        </p:grpSpPr>
        <p:sp>
          <p:nvSpPr>
            <p:cNvPr id="56341" name="Text Box 410"/>
            <p:cNvSpPr txBox="1">
              <a:spLocks noChangeArrowheads="1"/>
            </p:cNvSpPr>
            <p:nvPr/>
          </p:nvSpPr>
          <p:spPr bwMode="auto">
            <a:xfrm>
              <a:off x="1927" y="391"/>
              <a:ext cx="680" cy="231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/>
              <a:r>
                <a:rPr lang="fr-FR">
                  <a:solidFill>
                    <a:srgbClr val="000000"/>
                  </a:solidFill>
                  <a:latin typeface="Lucida Sans Unicode" pitchFamily="34" charset="0"/>
                  <a:cs typeface="Arial" charset="0"/>
                </a:rPr>
                <a:t>IL 07</a:t>
              </a:r>
            </a:p>
          </p:txBody>
        </p:sp>
        <p:grpSp>
          <p:nvGrpSpPr>
            <p:cNvPr id="3" name="Group 411"/>
            <p:cNvGrpSpPr>
              <a:grpSpLocks/>
            </p:cNvGrpSpPr>
            <p:nvPr/>
          </p:nvGrpSpPr>
          <p:grpSpPr bwMode="auto">
            <a:xfrm>
              <a:off x="2038" y="395"/>
              <a:ext cx="1386" cy="3398"/>
              <a:chOff x="2823" y="544"/>
              <a:chExt cx="1386" cy="3398"/>
            </a:xfrm>
          </p:grpSpPr>
          <p:grpSp>
            <p:nvGrpSpPr>
              <p:cNvPr id="4" name="Group 412"/>
              <p:cNvGrpSpPr>
                <a:grpSpLocks/>
              </p:cNvGrpSpPr>
              <p:nvPr/>
            </p:nvGrpSpPr>
            <p:grpSpPr bwMode="auto">
              <a:xfrm>
                <a:off x="3692" y="725"/>
                <a:ext cx="34" cy="429"/>
                <a:chOff x="1247" y="431"/>
                <a:chExt cx="45" cy="497"/>
              </a:xfrm>
            </p:grpSpPr>
            <p:sp>
              <p:nvSpPr>
                <p:cNvPr id="56521" name="Line 413"/>
                <p:cNvSpPr>
                  <a:spLocks noChangeShapeType="1"/>
                </p:cNvSpPr>
                <p:nvPr/>
              </p:nvSpPr>
              <p:spPr bwMode="auto">
                <a:xfrm flipH="1">
                  <a:off x="1247" y="599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22" name="Line 414"/>
                <p:cNvSpPr>
                  <a:spLocks noChangeShapeType="1"/>
                </p:cNvSpPr>
                <p:nvPr/>
              </p:nvSpPr>
              <p:spPr bwMode="auto">
                <a:xfrm>
                  <a:off x="1247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23" name="Line 415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24" name="Line 41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69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25" name="Line 417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1292" y="600"/>
                  <a:ext cx="0" cy="1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26" name="Line 418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22" cy="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27" name="Line 41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47" y="538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28" name="Line 420"/>
                <p:cNvSpPr>
                  <a:spLocks noChangeShapeType="1"/>
                </p:cNvSpPr>
                <p:nvPr/>
              </p:nvSpPr>
              <p:spPr bwMode="auto">
                <a:xfrm>
                  <a:off x="1270" y="821"/>
                  <a:ext cx="0" cy="3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29" name="Line 421"/>
                <p:cNvSpPr>
                  <a:spLocks noChangeShapeType="1"/>
                </p:cNvSpPr>
                <p:nvPr/>
              </p:nvSpPr>
              <p:spPr bwMode="auto">
                <a:xfrm>
                  <a:off x="1270" y="513"/>
                  <a:ext cx="0" cy="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30" name="Line 422"/>
                <p:cNvSpPr>
                  <a:spLocks noChangeShapeType="1"/>
                </p:cNvSpPr>
                <p:nvPr/>
              </p:nvSpPr>
              <p:spPr bwMode="auto">
                <a:xfrm>
                  <a:off x="1247" y="628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31" name="Line 423"/>
                <p:cNvSpPr>
                  <a:spLocks noChangeShapeType="1"/>
                </p:cNvSpPr>
                <p:nvPr/>
              </p:nvSpPr>
              <p:spPr bwMode="auto">
                <a:xfrm>
                  <a:off x="1247" y="666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32" name="Line 424"/>
                <p:cNvSpPr>
                  <a:spLocks noChangeShapeType="1"/>
                </p:cNvSpPr>
                <p:nvPr/>
              </p:nvSpPr>
              <p:spPr bwMode="auto">
                <a:xfrm flipH="1" flipV="1">
                  <a:off x="1269" y="43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33" name="Line 425"/>
                <p:cNvSpPr>
                  <a:spLocks noChangeShapeType="1"/>
                </p:cNvSpPr>
                <p:nvPr/>
              </p:nvSpPr>
              <p:spPr bwMode="auto">
                <a:xfrm flipH="1" flipV="1">
                  <a:off x="1268" y="82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5" name="Group 426"/>
              <p:cNvGrpSpPr>
                <a:grpSpLocks/>
              </p:cNvGrpSpPr>
              <p:nvPr/>
            </p:nvGrpSpPr>
            <p:grpSpPr bwMode="auto">
              <a:xfrm>
                <a:off x="3691" y="1170"/>
                <a:ext cx="34" cy="429"/>
                <a:chOff x="1247" y="431"/>
                <a:chExt cx="45" cy="497"/>
              </a:xfrm>
            </p:grpSpPr>
            <p:sp>
              <p:nvSpPr>
                <p:cNvPr id="56508" name="Line 427"/>
                <p:cNvSpPr>
                  <a:spLocks noChangeShapeType="1"/>
                </p:cNvSpPr>
                <p:nvPr/>
              </p:nvSpPr>
              <p:spPr bwMode="auto">
                <a:xfrm flipH="1">
                  <a:off x="1247" y="599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09" name="Line 428"/>
                <p:cNvSpPr>
                  <a:spLocks noChangeShapeType="1"/>
                </p:cNvSpPr>
                <p:nvPr/>
              </p:nvSpPr>
              <p:spPr bwMode="auto">
                <a:xfrm>
                  <a:off x="1247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10" name="Line 429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11" name="Line 43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69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12" name="Line 431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1292" y="600"/>
                  <a:ext cx="0" cy="1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13" name="Line 432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22" cy="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14" name="Line 43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47" y="538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15" name="Line 434"/>
                <p:cNvSpPr>
                  <a:spLocks noChangeShapeType="1"/>
                </p:cNvSpPr>
                <p:nvPr/>
              </p:nvSpPr>
              <p:spPr bwMode="auto">
                <a:xfrm>
                  <a:off x="1270" y="821"/>
                  <a:ext cx="0" cy="3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16" name="Line 435"/>
                <p:cNvSpPr>
                  <a:spLocks noChangeShapeType="1"/>
                </p:cNvSpPr>
                <p:nvPr/>
              </p:nvSpPr>
              <p:spPr bwMode="auto">
                <a:xfrm>
                  <a:off x="1270" y="513"/>
                  <a:ext cx="0" cy="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17" name="Line 436"/>
                <p:cNvSpPr>
                  <a:spLocks noChangeShapeType="1"/>
                </p:cNvSpPr>
                <p:nvPr/>
              </p:nvSpPr>
              <p:spPr bwMode="auto">
                <a:xfrm>
                  <a:off x="1247" y="628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18" name="Line 437"/>
                <p:cNvSpPr>
                  <a:spLocks noChangeShapeType="1"/>
                </p:cNvSpPr>
                <p:nvPr/>
              </p:nvSpPr>
              <p:spPr bwMode="auto">
                <a:xfrm>
                  <a:off x="1247" y="666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19" name="Line 438"/>
                <p:cNvSpPr>
                  <a:spLocks noChangeShapeType="1"/>
                </p:cNvSpPr>
                <p:nvPr/>
              </p:nvSpPr>
              <p:spPr bwMode="auto">
                <a:xfrm flipH="1" flipV="1">
                  <a:off x="1269" y="43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20" name="Line 439"/>
                <p:cNvSpPr>
                  <a:spLocks noChangeShapeType="1"/>
                </p:cNvSpPr>
                <p:nvPr/>
              </p:nvSpPr>
              <p:spPr bwMode="auto">
                <a:xfrm flipH="1" flipV="1">
                  <a:off x="1268" y="82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" name="Group 440"/>
              <p:cNvGrpSpPr>
                <a:grpSpLocks/>
              </p:cNvGrpSpPr>
              <p:nvPr/>
            </p:nvGrpSpPr>
            <p:grpSpPr bwMode="auto">
              <a:xfrm>
                <a:off x="3689" y="1617"/>
                <a:ext cx="34" cy="429"/>
                <a:chOff x="1247" y="431"/>
                <a:chExt cx="45" cy="497"/>
              </a:xfrm>
            </p:grpSpPr>
            <p:sp>
              <p:nvSpPr>
                <p:cNvPr id="56495" name="Line 441"/>
                <p:cNvSpPr>
                  <a:spLocks noChangeShapeType="1"/>
                </p:cNvSpPr>
                <p:nvPr/>
              </p:nvSpPr>
              <p:spPr bwMode="auto">
                <a:xfrm flipH="1">
                  <a:off x="1247" y="599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96" name="Line 442"/>
                <p:cNvSpPr>
                  <a:spLocks noChangeShapeType="1"/>
                </p:cNvSpPr>
                <p:nvPr/>
              </p:nvSpPr>
              <p:spPr bwMode="auto">
                <a:xfrm>
                  <a:off x="1247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97" name="Line 443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98" name="Line 444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69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99" name="Line 445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1292" y="600"/>
                  <a:ext cx="0" cy="1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00" name="Line 446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22" cy="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01" name="Line 447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47" y="538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02" name="Line 448"/>
                <p:cNvSpPr>
                  <a:spLocks noChangeShapeType="1"/>
                </p:cNvSpPr>
                <p:nvPr/>
              </p:nvSpPr>
              <p:spPr bwMode="auto">
                <a:xfrm>
                  <a:off x="1270" y="821"/>
                  <a:ext cx="0" cy="3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03" name="Line 449"/>
                <p:cNvSpPr>
                  <a:spLocks noChangeShapeType="1"/>
                </p:cNvSpPr>
                <p:nvPr/>
              </p:nvSpPr>
              <p:spPr bwMode="auto">
                <a:xfrm>
                  <a:off x="1270" y="513"/>
                  <a:ext cx="0" cy="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04" name="Line 450"/>
                <p:cNvSpPr>
                  <a:spLocks noChangeShapeType="1"/>
                </p:cNvSpPr>
                <p:nvPr/>
              </p:nvSpPr>
              <p:spPr bwMode="auto">
                <a:xfrm>
                  <a:off x="1247" y="628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05" name="Line 451"/>
                <p:cNvSpPr>
                  <a:spLocks noChangeShapeType="1"/>
                </p:cNvSpPr>
                <p:nvPr/>
              </p:nvSpPr>
              <p:spPr bwMode="auto">
                <a:xfrm>
                  <a:off x="1247" y="666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06" name="Line 452"/>
                <p:cNvSpPr>
                  <a:spLocks noChangeShapeType="1"/>
                </p:cNvSpPr>
                <p:nvPr/>
              </p:nvSpPr>
              <p:spPr bwMode="auto">
                <a:xfrm flipH="1" flipV="1">
                  <a:off x="1269" y="43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07" name="Line 453"/>
                <p:cNvSpPr>
                  <a:spLocks noChangeShapeType="1"/>
                </p:cNvSpPr>
                <p:nvPr/>
              </p:nvSpPr>
              <p:spPr bwMode="auto">
                <a:xfrm flipH="1" flipV="1">
                  <a:off x="1268" y="82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" name="Group 454"/>
              <p:cNvGrpSpPr>
                <a:grpSpLocks/>
              </p:cNvGrpSpPr>
              <p:nvPr/>
            </p:nvGrpSpPr>
            <p:grpSpPr bwMode="auto">
              <a:xfrm>
                <a:off x="3688" y="2070"/>
                <a:ext cx="34" cy="429"/>
                <a:chOff x="1247" y="431"/>
                <a:chExt cx="45" cy="497"/>
              </a:xfrm>
            </p:grpSpPr>
            <p:sp>
              <p:nvSpPr>
                <p:cNvPr id="56482" name="Line 455"/>
                <p:cNvSpPr>
                  <a:spLocks noChangeShapeType="1"/>
                </p:cNvSpPr>
                <p:nvPr/>
              </p:nvSpPr>
              <p:spPr bwMode="auto">
                <a:xfrm flipH="1">
                  <a:off x="1247" y="599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83" name="Line 456"/>
                <p:cNvSpPr>
                  <a:spLocks noChangeShapeType="1"/>
                </p:cNvSpPr>
                <p:nvPr/>
              </p:nvSpPr>
              <p:spPr bwMode="auto">
                <a:xfrm>
                  <a:off x="1247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84" name="Line 457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85" name="Line 45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69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86" name="Line 459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1292" y="600"/>
                  <a:ext cx="0" cy="1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87" name="Line 460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22" cy="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88" name="Line 46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47" y="538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89" name="Line 462"/>
                <p:cNvSpPr>
                  <a:spLocks noChangeShapeType="1"/>
                </p:cNvSpPr>
                <p:nvPr/>
              </p:nvSpPr>
              <p:spPr bwMode="auto">
                <a:xfrm>
                  <a:off x="1270" y="821"/>
                  <a:ext cx="0" cy="3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90" name="Line 463"/>
                <p:cNvSpPr>
                  <a:spLocks noChangeShapeType="1"/>
                </p:cNvSpPr>
                <p:nvPr/>
              </p:nvSpPr>
              <p:spPr bwMode="auto">
                <a:xfrm>
                  <a:off x="1270" y="513"/>
                  <a:ext cx="0" cy="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91" name="Line 464"/>
                <p:cNvSpPr>
                  <a:spLocks noChangeShapeType="1"/>
                </p:cNvSpPr>
                <p:nvPr/>
              </p:nvSpPr>
              <p:spPr bwMode="auto">
                <a:xfrm>
                  <a:off x="1247" y="628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92" name="Line 465"/>
                <p:cNvSpPr>
                  <a:spLocks noChangeShapeType="1"/>
                </p:cNvSpPr>
                <p:nvPr/>
              </p:nvSpPr>
              <p:spPr bwMode="auto">
                <a:xfrm>
                  <a:off x="1247" y="666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93" name="Line 466"/>
                <p:cNvSpPr>
                  <a:spLocks noChangeShapeType="1"/>
                </p:cNvSpPr>
                <p:nvPr/>
              </p:nvSpPr>
              <p:spPr bwMode="auto">
                <a:xfrm flipH="1" flipV="1">
                  <a:off x="1269" y="43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94" name="Line 467"/>
                <p:cNvSpPr>
                  <a:spLocks noChangeShapeType="1"/>
                </p:cNvSpPr>
                <p:nvPr/>
              </p:nvSpPr>
              <p:spPr bwMode="auto">
                <a:xfrm flipH="1" flipV="1">
                  <a:off x="1268" y="82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" name="Group 468"/>
              <p:cNvGrpSpPr>
                <a:grpSpLocks/>
              </p:cNvGrpSpPr>
              <p:nvPr/>
            </p:nvGrpSpPr>
            <p:grpSpPr bwMode="auto">
              <a:xfrm>
                <a:off x="3686" y="2532"/>
                <a:ext cx="34" cy="429"/>
                <a:chOff x="1247" y="431"/>
                <a:chExt cx="45" cy="497"/>
              </a:xfrm>
            </p:grpSpPr>
            <p:sp>
              <p:nvSpPr>
                <p:cNvPr id="56469" name="Line 469"/>
                <p:cNvSpPr>
                  <a:spLocks noChangeShapeType="1"/>
                </p:cNvSpPr>
                <p:nvPr/>
              </p:nvSpPr>
              <p:spPr bwMode="auto">
                <a:xfrm flipH="1">
                  <a:off x="1247" y="599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70" name="Line 470"/>
                <p:cNvSpPr>
                  <a:spLocks noChangeShapeType="1"/>
                </p:cNvSpPr>
                <p:nvPr/>
              </p:nvSpPr>
              <p:spPr bwMode="auto">
                <a:xfrm>
                  <a:off x="1247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71" name="Line 471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72" name="Line 47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69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73" name="Line 473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1292" y="600"/>
                  <a:ext cx="0" cy="1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74" name="Line 474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22" cy="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75" name="Line 475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47" y="538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76" name="Line 476"/>
                <p:cNvSpPr>
                  <a:spLocks noChangeShapeType="1"/>
                </p:cNvSpPr>
                <p:nvPr/>
              </p:nvSpPr>
              <p:spPr bwMode="auto">
                <a:xfrm>
                  <a:off x="1270" y="821"/>
                  <a:ext cx="0" cy="3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77" name="Line 477"/>
                <p:cNvSpPr>
                  <a:spLocks noChangeShapeType="1"/>
                </p:cNvSpPr>
                <p:nvPr/>
              </p:nvSpPr>
              <p:spPr bwMode="auto">
                <a:xfrm>
                  <a:off x="1270" y="513"/>
                  <a:ext cx="0" cy="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78" name="Line 478"/>
                <p:cNvSpPr>
                  <a:spLocks noChangeShapeType="1"/>
                </p:cNvSpPr>
                <p:nvPr/>
              </p:nvSpPr>
              <p:spPr bwMode="auto">
                <a:xfrm>
                  <a:off x="1247" y="628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79" name="Line 479"/>
                <p:cNvSpPr>
                  <a:spLocks noChangeShapeType="1"/>
                </p:cNvSpPr>
                <p:nvPr/>
              </p:nvSpPr>
              <p:spPr bwMode="auto">
                <a:xfrm>
                  <a:off x="1247" y="666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80" name="Line 480"/>
                <p:cNvSpPr>
                  <a:spLocks noChangeShapeType="1"/>
                </p:cNvSpPr>
                <p:nvPr/>
              </p:nvSpPr>
              <p:spPr bwMode="auto">
                <a:xfrm flipH="1" flipV="1">
                  <a:off x="1269" y="43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81" name="Line 481"/>
                <p:cNvSpPr>
                  <a:spLocks noChangeShapeType="1"/>
                </p:cNvSpPr>
                <p:nvPr/>
              </p:nvSpPr>
              <p:spPr bwMode="auto">
                <a:xfrm flipH="1" flipV="1">
                  <a:off x="1268" y="82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9" name="Group 482"/>
              <p:cNvGrpSpPr>
                <a:grpSpLocks/>
              </p:cNvGrpSpPr>
              <p:nvPr/>
            </p:nvGrpSpPr>
            <p:grpSpPr bwMode="auto">
              <a:xfrm>
                <a:off x="3685" y="2987"/>
                <a:ext cx="34" cy="429"/>
                <a:chOff x="1247" y="431"/>
                <a:chExt cx="45" cy="497"/>
              </a:xfrm>
            </p:grpSpPr>
            <p:sp>
              <p:nvSpPr>
                <p:cNvPr id="56456" name="Line 483"/>
                <p:cNvSpPr>
                  <a:spLocks noChangeShapeType="1"/>
                </p:cNvSpPr>
                <p:nvPr/>
              </p:nvSpPr>
              <p:spPr bwMode="auto">
                <a:xfrm flipH="1">
                  <a:off x="1247" y="599"/>
                  <a:ext cx="0" cy="17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57" name="Line 484"/>
                <p:cNvSpPr>
                  <a:spLocks noChangeShapeType="1"/>
                </p:cNvSpPr>
                <p:nvPr/>
              </p:nvSpPr>
              <p:spPr bwMode="auto">
                <a:xfrm>
                  <a:off x="1247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58" name="Line 485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59" name="Line 48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69" y="772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60" name="Line 487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1292" y="600"/>
                  <a:ext cx="0" cy="1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61" name="Line 488"/>
                <p:cNvSpPr>
                  <a:spLocks noChangeShapeType="1"/>
                </p:cNvSpPr>
                <p:nvPr/>
              </p:nvSpPr>
              <p:spPr bwMode="auto">
                <a:xfrm>
                  <a:off x="1270" y="538"/>
                  <a:ext cx="22" cy="6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62" name="Line 48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47" y="538"/>
                  <a:ext cx="23" cy="6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63" name="Line 490"/>
                <p:cNvSpPr>
                  <a:spLocks noChangeShapeType="1"/>
                </p:cNvSpPr>
                <p:nvPr/>
              </p:nvSpPr>
              <p:spPr bwMode="auto">
                <a:xfrm>
                  <a:off x="1270" y="821"/>
                  <a:ext cx="0" cy="3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64" name="Line 491"/>
                <p:cNvSpPr>
                  <a:spLocks noChangeShapeType="1"/>
                </p:cNvSpPr>
                <p:nvPr/>
              </p:nvSpPr>
              <p:spPr bwMode="auto">
                <a:xfrm>
                  <a:off x="1270" y="513"/>
                  <a:ext cx="0" cy="3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65" name="Line 492"/>
                <p:cNvSpPr>
                  <a:spLocks noChangeShapeType="1"/>
                </p:cNvSpPr>
                <p:nvPr/>
              </p:nvSpPr>
              <p:spPr bwMode="auto">
                <a:xfrm>
                  <a:off x="1247" y="628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66" name="Line 493"/>
                <p:cNvSpPr>
                  <a:spLocks noChangeShapeType="1"/>
                </p:cNvSpPr>
                <p:nvPr/>
              </p:nvSpPr>
              <p:spPr bwMode="auto">
                <a:xfrm>
                  <a:off x="1247" y="666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67" name="Line 494"/>
                <p:cNvSpPr>
                  <a:spLocks noChangeShapeType="1"/>
                </p:cNvSpPr>
                <p:nvPr/>
              </p:nvSpPr>
              <p:spPr bwMode="auto">
                <a:xfrm flipH="1" flipV="1">
                  <a:off x="1269" y="43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68" name="Line 495"/>
                <p:cNvSpPr>
                  <a:spLocks noChangeShapeType="1"/>
                </p:cNvSpPr>
                <p:nvPr/>
              </p:nvSpPr>
              <p:spPr bwMode="auto">
                <a:xfrm flipH="1" flipV="1">
                  <a:off x="1268" y="821"/>
                  <a:ext cx="1" cy="10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6349" name="Oval 496"/>
              <p:cNvSpPr>
                <a:spLocks noChangeArrowheads="1"/>
              </p:cNvSpPr>
              <p:nvPr/>
            </p:nvSpPr>
            <p:spPr bwMode="auto">
              <a:xfrm>
                <a:off x="3623" y="544"/>
                <a:ext cx="172" cy="18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400">
                  <a:latin typeface="Lucida Sans Unicode" pitchFamily="34" charset="0"/>
                  <a:cs typeface="Arial" charset="0"/>
                </a:endParaRPr>
              </a:p>
            </p:txBody>
          </p:sp>
          <p:grpSp>
            <p:nvGrpSpPr>
              <p:cNvPr id="10" name="Group 497"/>
              <p:cNvGrpSpPr>
                <a:grpSpLocks/>
              </p:cNvGrpSpPr>
              <p:nvPr/>
            </p:nvGrpSpPr>
            <p:grpSpPr bwMode="auto">
              <a:xfrm>
                <a:off x="3726" y="845"/>
                <a:ext cx="57" cy="50"/>
                <a:chOff x="2143" y="2273"/>
                <a:chExt cx="85" cy="58"/>
              </a:xfrm>
            </p:grpSpPr>
            <p:sp>
              <p:nvSpPr>
                <p:cNvPr id="56453" name="Line 498"/>
                <p:cNvSpPr>
                  <a:spLocks noChangeShapeType="1"/>
                </p:cNvSpPr>
                <p:nvPr/>
              </p:nvSpPr>
              <p:spPr bwMode="auto">
                <a:xfrm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54" name="Line 499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55" name="Line 500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" name="Group 501"/>
              <p:cNvGrpSpPr>
                <a:grpSpLocks/>
              </p:cNvGrpSpPr>
              <p:nvPr/>
            </p:nvGrpSpPr>
            <p:grpSpPr bwMode="auto">
              <a:xfrm rot="21595517" flipH="1">
                <a:off x="3640" y="843"/>
                <a:ext cx="47" cy="52"/>
                <a:chOff x="2143" y="2273"/>
                <a:chExt cx="85" cy="58"/>
              </a:xfrm>
            </p:grpSpPr>
            <p:sp>
              <p:nvSpPr>
                <p:cNvPr id="56450" name="Line 502"/>
                <p:cNvSpPr>
                  <a:spLocks noChangeShapeType="1"/>
                </p:cNvSpPr>
                <p:nvPr/>
              </p:nvSpPr>
              <p:spPr bwMode="auto">
                <a:xfrm flipH="1"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51" name="Line 503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52" name="Line 504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" name="Group 505"/>
              <p:cNvGrpSpPr>
                <a:grpSpLocks/>
              </p:cNvGrpSpPr>
              <p:nvPr/>
            </p:nvGrpSpPr>
            <p:grpSpPr bwMode="auto">
              <a:xfrm>
                <a:off x="3731" y="967"/>
                <a:ext cx="52" cy="50"/>
                <a:chOff x="2143" y="2273"/>
                <a:chExt cx="85" cy="58"/>
              </a:xfrm>
            </p:grpSpPr>
            <p:sp>
              <p:nvSpPr>
                <p:cNvPr id="56447" name="Line 506"/>
                <p:cNvSpPr>
                  <a:spLocks noChangeShapeType="1"/>
                </p:cNvSpPr>
                <p:nvPr/>
              </p:nvSpPr>
              <p:spPr bwMode="auto">
                <a:xfrm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48" name="Line 507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49" name="Line 508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" name="Group 509"/>
              <p:cNvGrpSpPr>
                <a:grpSpLocks/>
              </p:cNvGrpSpPr>
              <p:nvPr/>
            </p:nvGrpSpPr>
            <p:grpSpPr bwMode="auto">
              <a:xfrm rot="21595517" flipH="1">
                <a:off x="3639" y="967"/>
                <a:ext cx="48" cy="51"/>
                <a:chOff x="2143" y="2273"/>
                <a:chExt cx="85" cy="58"/>
              </a:xfrm>
            </p:grpSpPr>
            <p:sp>
              <p:nvSpPr>
                <p:cNvPr id="56444" name="Line 510"/>
                <p:cNvSpPr>
                  <a:spLocks noChangeShapeType="1"/>
                </p:cNvSpPr>
                <p:nvPr/>
              </p:nvSpPr>
              <p:spPr bwMode="auto">
                <a:xfrm flipH="1"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45" name="Line 511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46" name="Line 512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4" name="Group 513"/>
              <p:cNvGrpSpPr>
                <a:grpSpLocks/>
              </p:cNvGrpSpPr>
              <p:nvPr/>
            </p:nvGrpSpPr>
            <p:grpSpPr bwMode="auto">
              <a:xfrm rot="21595517" flipH="1">
                <a:off x="3636" y="2774"/>
                <a:ext cx="47" cy="51"/>
                <a:chOff x="2143" y="2273"/>
                <a:chExt cx="85" cy="58"/>
              </a:xfrm>
            </p:grpSpPr>
            <p:sp>
              <p:nvSpPr>
                <p:cNvPr id="56441" name="Line 514"/>
                <p:cNvSpPr>
                  <a:spLocks noChangeShapeType="1"/>
                </p:cNvSpPr>
                <p:nvPr/>
              </p:nvSpPr>
              <p:spPr bwMode="auto">
                <a:xfrm flipH="1"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42" name="Line 515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43" name="Line 516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" name="Group 517"/>
              <p:cNvGrpSpPr>
                <a:grpSpLocks/>
              </p:cNvGrpSpPr>
              <p:nvPr/>
            </p:nvGrpSpPr>
            <p:grpSpPr bwMode="auto">
              <a:xfrm rot="21595517" flipH="1">
                <a:off x="3637" y="2651"/>
                <a:ext cx="46" cy="52"/>
                <a:chOff x="2143" y="2273"/>
                <a:chExt cx="85" cy="58"/>
              </a:xfrm>
            </p:grpSpPr>
            <p:sp>
              <p:nvSpPr>
                <p:cNvPr id="56438" name="Line 518"/>
                <p:cNvSpPr>
                  <a:spLocks noChangeShapeType="1"/>
                </p:cNvSpPr>
                <p:nvPr/>
              </p:nvSpPr>
              <p:spPr bwMode="auto">
                <a:xfrm flipH="1"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39" name="Line 519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40" name="Line 520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6" name="Group 521"/>
              <p:cNvGrpSpPr>
                <a:grpSpLocks/>
              </p:cNvGrpSpPr>
              <p:nvPr/>
            </p:nvGrpSpPr>
            <p:grpSpPr bwMode="auto">
              <a:xfrm rot="21595517" flipH="1">
                <a:off x="3638" y="2312"/>
                <a:ext cx="46" cy="52"/>
                <a:chOff x="2143" y="2273"/>
                <a:chExt cx="85" cy="58"/>
              </a:xfrm>
            </p:grpSpPr>
            <p:sp>
              <p:nvSpPr>
                <p:cNvPr id="56435" name="Line 522"/>
                <p:cNvSpPr>
                  <a:spLocks noChangeShapeType="1"/>
                </p:cNvSpPr>
                <p:nvPr/>
              </p:nvSpPr>
              <p:spPr bwMode="auto">
                <a:xfrm flipH="1"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36" name="Line 523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37" name="Line 524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7" name="Group 525"/>
              <p:cNvGrpSpPr>
                <a:grpSpLocks/>
              </p:cNvGrpSpPr>
              <p:nvPr/>
            </p:nvGrpSpPr>
            <p:grpSpPr bwMode="auto">
              <a:xfrm rot="21595517" flipH="1">
                <a:off x="3639" y="2188"/>
                <a:ext cx="48" cy="52"/>
                <a:chOff x="2143" y="2273"/>
                <a:chExt cx="85" cy="58"/>
              </a:xfrm>
            </p:grpSpPr>
            <p:sp>
              <p:nvSpPr>
                <p:cNvPr id="56432" name="Line 526"/>
                <p:cNvSpPr>
                  <a:spLocks noChangeShapeType="1"/>
                </p:cNvSpPr>
                <p:nvPr/>
              </p:nvSpPr>
              <p:spPr bwMode="auto">
                <a:xfrm flipH="1"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33" name="Line 527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34" name="Line 528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6358" name="Oval 529"/>
              <p:cNvSpPr>
                <a:spLocks noChangeArrowheads="1"/>
              </p:cNvSpPr>
              <p:nvPr/>
            </p:nvSpPr>
            <p:spPr bwMode="auto">
              <a:xfrm>
                <a:off x="3623" y="3128"/>
                <a:ext cx="56" cy="5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400">
                  <a:latin typeface="Lucida Sans Unicode" pitchFamily="34" charset="0"/>
                  <a:cs typeface="Arial" charset="0"/>
                </a:endParaRPr>
              </a:p>
            </p:txBody>
          </p:sp>
          <p:sp>
            <p:nvSpPr>
              <p:cNvPr id="56359" name="Line 530"/>
              <p:cNvSpPr>
                <a:spLocks noChangeShapeType="1"/>
              </p:cNvSpPr>
              <p:nvPr/>
            </p:nvSpPr>
            <p:spPr bwMode="auto">
              <a:xfrm>
                <a:off x="3707" y="1850"/>
                <a:ext cx="0" cy="6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60" name="Line 531"/>
              <p:cNvSpPr>
                <a:spLocks noChangeShapeType="1"/>
              </p:cNvSpPr>
              <p:nvPr/>
            </p:nvSpPr>
            <p:spPr bwMode="auto">
              <a:xfrm>
                <a:off x="3701" y="3220"/>
                <a:ext cx="0" cy="6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61" name="Line 532"/>
              <p:cNvSpPr>
                <a:spLocks noChangeShapeType="1"/>
              </p:cNvSpPr>
              <p:nvPr/>
            </p:nvSpPr>
            <p:spPr bwMode="auto">
              <a:xfrm>
                <a:off x="3706" y="2302"/>
                <a:ext cx="0" cy="6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62" name="Line 533"/>
              <p:cNvSpPr>
                <a:spLocks noChangeShapeType="1"/>
              </p:cNvSpPr>
              <p:nvPr/>
            </p:nvSpPr>
            <p:spPr bwMode="auto">
              <a:xfrm>
                <a:off x="3703" y="2765"/>
                <a:ext cx="0" cy="6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63" name="Line 534"/>
              <p:cNvSpPr>
                <a:spLocks noChangeShapeType="1"/>
              </p:cNvSpPr>
              <p:nvPr/>
            </p:nvSpPr>
            <p:spPr bwMode="auto">
              <a:xfrm>
                <a:off x="3708" y="1405"/>
                <a:ext cx="0" cy="6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64" name="Line 535"/>
              <p:cNvSpPr>
                <a:spLocks noChangeShapeType="1"/>
              </p:cNvSpPr>
              <p:nvPr/>
            </p:nvSpPr>
            <p:spPr bwMode="auto">
              <a:xfrm>
                <a:off x="3710" y="958"/>
                <a:ext cx="0" cy="6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8" name="Group 536"/>
              <p:cNvGrpSpPr>
                <a:grpSpLocks/>
              </p:cNvGrpSpPr>
              <p:nvPr/>
            </p:nvGrpSpPr>
            <p:grpSpPr bwMode="auto">
              <a:xfrm rot="10800000">
                <a:off x="3726" y="3123"/>
                <a:ext cx="57" cy="53"/>
                <a:chOff x="1849" y="3663"/>
                <a:chExt cx="152" cy="124"/>
              </a:xfrm>
            </p:grpSpPr>
            <p:sp>
              <p:nvSpPr>
                <p:cNvPr id="56430" name="AutoShape 537"/>
                <p:cNvSpPr>
                  <a:spLocks noChangeArrowheads="1"/>
                </p:cNvSpPr>
                <p:nvPr/>
              </p:nvSpPr>
              <p:spPr bwMode="auto">
                <a:xfrm rot="5400000">
                  <a:off x="1863" y="3649"/>
                  <a:ext cx="124" cy="152"/>
                </a:xfrm>
                <a:prstGeom prst="homePlate">
                  <a:avLst>
                    <a:gd name="adj" fmla="val 25000"/>
                  </a:avLst>
                </a:pr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GB" sz="2400">
                    <a:latin typeface="Lucida Sans Unicode" pitchFamily="34" charset="0"/>
                    <a:cs typeface="Arial" charset="0"/>
                  </a:endParaRPr>
                </a:p>
              </p:txBody>
            </p:sp>
            <p:sp>
              <p:nvSpPr>
                <p:cNvPr id="56431" name="Line 538"/>
                <p:cNvSpPr>
                  <a:spLocks noChangeShapeType="1"/>
                </p:cNvSpPr>
                <p:nvPr/>
              </p:nvSpPr>
              <p:spPr bwMode="auto">
                <a:xfrm>
                  <a:off x="1849" y="3748"/>
                  <a:ext cx="15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6366" name="Oval 539"/>
              <p:cNvSpPr>
                <a:spLocks noChangeArrowheads="1"/>
              </p:cNvSpPr>
              <p:nvPr/>
            </p:nvSpPr>
            <p:spPr bwMode="auto">
              <a:xfrm>
                <a:off x="3620" y="3253"/>
                <a:ext cx="56" cy="56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400">
                  <a:latin typeface="Lucida Sans Unicode" pitchFamily="34" charset="0"/>
                  <a:cs typeface="Arial" charset="0"/>
                </a:endParaRPr>
              </a:p>
            </p:txBody>
          </p:sp>
          <p:grpSp>
            <p:nvGrpSpPr>
              <p:cNvPr id="19" name="Group 540"/>
              <p:cNvGrpSpPr>
                <a:grpSpLocks/>
              </p:cNvGrpSpPr>
              <p:nvPr/>
            </p:nvGrpSpPr>
            <p:grpSpPr bwMode="auto">
              <a:xfrm>
                <a:off x="3732" y="1430"/>
                <a:ext cx="57" cy="53"/>
                <a:chOff x="1849" y="3663"/>
                <a:chExt cx="152" cy="124"/>
              </a:xfrm>
            </p:grpSpPr>
            <p:sp>
              <p:nvSpPr>
                <p:cNvPr id="56428" name="AutoShape 541"/>
                <p:cNvSpPr>
                  <a:spLocks noChangeArrowheads="1"/>
                </p:cNvSpPr>
                <p:nvPr/>
              </p:nvSpPr>
              <p:spPr bwMode="auto">
                <a:xfrm rot="5400000">
                  <a:off x="1863" y="3649"/>
                  <a:ext cx="124" cy="152"/>
                </a:xfrm>
                <a:prstGeom prst="homePlate">
                  <a:avLst>
                    <a:gd name="adj" fmla="val 25000"/>
                  </a:avLst>
                </a:prstGeom>
                <a:solidFill>
                  <a:srgbClr val="FFCC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GB" sz="2400">
                    <a:latin typeface="Lucida Sans Unicode" pitchFamily="34" charset="0"/>
                    <a:cs typeface="Arial" charset="0"/>
                  </a:endParaRPr>
                </a:p>
              </p:txBody>
            </p:sp>
            <p:sp>
              <p:nvSpPr>
                <p:cNvPr id="56429" name="Line 542"/>
                <p:cNvSpPr>
                  <a:spLocks noChangeShapeType="1"/>
                </p:cNvSpPr>
                <p:nvPr/>
              </p:nvSpPr>
              <p:spPr bwMode="auto">
                <a:xfrm>
                  <a:off x="1849" y="3748"/>
                  <a:ext cx="15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6368" name="Oval 543"/>
              <p:cNvSpPr>
                <a:spLocks noChangeArrowheads="1"/>
              </p:cNvSpPr>
              <p:nvPr/>
            </p:nvSpPr>
            <p:spPr bwMode="auto">
              <a:xfrm>
                <a:off x="3620" y="1426"/>
                <a:ext cx="56" cy="5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400">
                  <a:latin typeface="Lucida Sans Unicode" pitchFamily="34" charset="0"/>
                  <a:cs typeface="Arial" charset="0"/>
                </a:endParaRPr>
              </a:p>
            </p:txBody>
          </p:sp>
          <p:sp>
            <p:nvSpPr>
              <p:cNvPr id="56369" name="Oval 544"/>
              <p:cNvSpPr>
                <a:spLocks noChangeArrowheads="1"/>
              </p:cNvSpPr>
              <p:nvPr/>
            </p:nvSpPr>
            <p:spPr bwMode="auto">
              <a:xfrm>
                <a:off x="3677" y="1445"/>
                <a:ext cx="56" cy="57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400">
                  <a:latin typeface="Lucida Sans Unicode" pitchFamily="34" charset="0"/>
                  <a:cs typeface="Arial" charset="0"/>
                </a:endParaRPr>
              </a:p>
            </p:txBody>
          </p:sp>
          <p:sp>
            <p:nvSpPr>
              <p:cNvPr id="56370" name="Line 545"/>
              <p:cNvSpPr>
                <a:spLocks noChangeShapeType="1"/>
              </p:cNvSpPr>
              <p:nvPr/>
            </p:nvSpPr>
            <p:spPr bwMode="auto">
              <a:xfrm>
                <a:off x="3682" y="1801"/>
                <a:ext cx="49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71" name="Line 546"/>
              <p:cNvSpPr>
                <a:spLocks noChangeShapeType="1"/>
              </p:cNvSpPr>
              <p:nvPr/>
            </p:nvSpPr>
            <p:spPr bwMode="auto">
              <a:xfrm>
                <a:off x="3738" y="916"/>
                <a:ext cx="0" cy="78"/>
              </a:xfrm>
              <a:prstGeom prst="line">
                <a:avLst/>
              </a:prstGeom>
              <a:noFill/>
              <a:ln w="28575">
                <a:solidFill>
                  <a:srgbClr val="FF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20" name="Group 547"/>
              <p:cNvGrpSpPr>
                <a:grpSpLocks/>
              </p:cNvGrpSpPr>
              <p:nvPr/>
            </p:nvGrpSpPr>
            <p:grpSpPr bwMode="auto">
              <a:xfrm>
                <a:off x="3719" y="2191"/>
                <a:ext cx="52" cy="50"/>
                <a:chOff x="2143" y="2273"/>
                <a:chExt cx="85" cy="58"/>
              </a:xfrm>
            </p:grpSpPr>
            <p:sp>
              <p:nvSpPr>
                <p:cNvPr id="56425" name="Line 548"/>
                <p:cNvSpPr>
                  <a:spLocks noChangeShapeType="1"/>
                </p:cNvSpPr>
                <p:nvPr/>
              </p:nvSpPr>
              <p:spPr bwMode="auto">
                <a:xfrm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6" name="Line 549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7" name="Line 550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1" name="Group 551"/>
              <p:cNvGrpSpPr>
                <a:grpSpLocks/>
              </p:cNvGrpSpPr>
              <p:nvPr/>
            </p:nvGrpSpPr>
            <p:grpSpPr bwMode="auto">
              <a:xfrm>
                <a:off x="3726" y="2312"/>
                <a:ext cx="45" cy="50"/>
                <a:chOff x="2143" y="2273"/>
                <a:chExt cx="85" cy="58"/>
              </a:xfrm>
            </p:grpSpPr>
            <p:sp>
              <p:nvSpPr>
                <p:cNvPr id="56422" name="Line 552"/>
                <p:cNvSpPr>
                  <a:spLocks noChangeShapeType="1"/>
                </p:cNvSpPr>
                <p:nvPr/>
              </p:nvSpPr>
              <p:spPr bwMode="auto">
                <a:xfrm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3" name="Line 553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4" name="Line 554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2" name="Group 555"/>
              <p:cNvGrpSpPr>
                <a:grpSpLocks/>
              </p:cNvGrpSpPr>
              <p:nvPr/>
            </p:nvGrpSpPr>
            <p:grpSpPr bwMode="auto">
              <a:xfrm>
                <a:off x="3722" y="2653"/>
                <a:ext cx="52" cy="50"/>
                <a:chOff x="2143" y="2273"/>
                <a:chExt cx="85" cy="58"/>
              </a:xfrm>
            </p:grpSpPr>
            <p:sp>
              <p:nvSpPr>
                <p:cNvPr id="56419" name="Line 556"/>
                <p:cNvSpPr>
                  <a:spLocks noChangeShapeType="1"/>
                </p:cNvSpPr>
                <p:nvPr/>
              </p:nvSpPr>
              <p:spPr bwMode="auto">
                <a:xfrm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0" name="Line 557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1" name="Line 558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" name="Group 559"/>
              <p:cNvGrpSpPr>
                <a:grpSpLocks/>
              </p:cNvGrpSpPr>
              <p:nvPr/>
            </p:nvGrpSpPr>
            <p:grpSpPr bwMode="auto">
              <a:xfrm>
                <a:off x="3719" y="2775"/>
                <a:ext cx="52" cy="50"/>
                <a:chOff x="2143" y="2273"/>
                <a:chExt cx="85" cy="58"/>
              </a:xfrm>
            </p:grpSpPr>
            <p:sp>
              <p:nvSpPr>
                <p:cNvPr id="56416" name="Line 560"/>
                <p:cNvSpPr>
                  <a:spLocks noChangeShapeType="1"/>
                </p:cNvSpPr>
                <p:nvPr/>
              </p:nvSpPr>
              <p:spPr bwMode="auto">
                <a:xfrm>
                  <a:off x="2143" y="2331"/>
                  <a:ext cx="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17" name="Line 561"/>
                <p:cNvSpPr>
                  <a:spLocks noChangeShapeType="1"/>
                </p:cNvSpPr>
                <p:nvPr/>
              </p:nvSpPr>
              <p:spPr bwMode="auto">
                <a:xfrm>
                  <a:off x="2228" y="233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18" name="Line 562"/>
                <p:cNvSpPr>
                  <a:spLocks noChangeShapeType="1"/>
                </p:cNvSpPr>
                <p:nvPr/>
              </p:nvSpPr>
              <p:spPr bwMode="auto">
                <a:xfrm>
                  <a:off x="2228" y="2273"/>
                  <a:ext cx="0" cy="5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6376" name="Line 563"/>
              <p:cNvSpPr>
                <a:spLocks noChangeShapeType="1"/>
              </p:cNvSpPr>
              <p:nvPr/>
            </p:nvSpPr>
            <p:spPr bwMode="auto">
              <a:xfrm>
                <a:off x="3675" y="1850"/>
                <a:ext cx="0" cy="79"/>
              </a:xfrm>
              <a:prstGeom prst="line">
                <a:avLst/>
              </a:prstGeom>
              <a:noFill/>
              <a:ln w="28575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77" name="Line 564"/>
              <p:cNvSpPr>
                <a:spLocks noChangeShapeType="1"/>
              </p:cNvSpPr>
              <p:nvPr/>
            </p:nvSpPr>
            <p:spPr bwMode="auto">
              <a:xfrm>
                <a:off x="3738" y="1850"/>
                <a:ext cx="0" cy="79"/>
              </a:xfrm>
              <a:prstGeom prst="line">
                <a:avLst/>
              </a:prstGeom>
              <a:noFill/>
              <a:ln w="28575">
                <a:solidFill>
                  <a:srgbClr val="FF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78" name="Line 565"/>
              <p:cNvSpPr>
                <a:spLocks noChangeShapeType="1"/>
              </p:cNvSpPr>
              <p:nvPr/>
            </p:nvSpPr>
            <p:spPr bwMode="auto">
              <a:xfrm>
                <a:off x="3738" y="2273"/>
                <a:ext cx="0" cy="41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79" name="Line 566"/>
              <p:cNvSpPr>
                <a:spLocks noChangeShapeType="1"/>
              </p:cNvSpPr>
              <p:nvPr/>
            </p:nvSpPr>
            <p:spPr bwMode="auto">
              <a:xfrm>
                <a:off x="3681" y="2703"/>
                <a:ext cx="49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80" name="Text Box 567"/>
              <p:cNvSpPr txBox="1">
                <a:spLocks noChangeArrowheads="1"/>
              </p:cNvSpPr>
              <p:nvPr/>
            </p:nvSpPr>
            <p:spPr bwMode="auto">
              <a:xfrm>
                <a:off x="3795" y="1241"/>
                <a:ext cx="382" cy="173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ADCP</a:t>
                </a:r>
              </a:p>
            </p:txBody>
          </p:sp>
          <p:sp>
            <p:nvSpPr>
              <p:cNvPr id="56381" name="Text Box 568"/>
              <p:cNvSpPr txBox="1">
                <a:spLocks noChangeArrowheads="1"/>
              </p:cNvSpPr>
              <p:nvPr/>
            </p:nvSpPr>
            <p:spPr bwMode="auto">
              <a:xfrm>
                <a:off x="3163" y="1241"/>
                <a:ext cx="456" cy="173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Camera</a:t>
                </a:r>
              </a:p>
            </p:txBody>
          </p:sp>
          <p:sp>
            <p:nvSpPr>
              <p:cNvPr id="56382" name="Text Box 569"/>
              <p:cNvSpPr txBox="1">
                <a:spLocks noChangeArrowheads="1"/>
              </p:cNvSpPr>
              <p:nvPr/>
            </p:nvSpPr>
            <p:spPr bwMode="auto">
              <a:xfrm>
                <a:off x="3415" y="1502"/>
                <a:ext cx="271" cy="173"/>
              </a:xfrm>
              <a:prstGeom prst="rect">
                <a:avLst/>
              </a:prstGeom>
              <a:solidFill>
                <a:srgbClr val="00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OM</a:t>
                </a:r>
              </a:p>
            </p:txBody>
          </p:sp>
          <p:sp>
            <p:nvSpPr>
              <p:cNvPr id="56383" name="Text Box 570"/>
              <p:cNvSpPr txBox="1">
                <a:spLocks noChangeArrowheads="1"/>
              </p:cNvSpPr>
              <p:nvPr/>
            </p:nvSpPr>
            <p:spPr bwMode="auto">
              <a:xfrm>
                <a:off x="2921" y="841"/>
                <a:ext cx="668" cy="173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FFFFFF"/>
                    </a:solidFill>
                    <a:latin typeface="Lucida Sans Unicode" pitchFamily="34" charset="0"/>
                    <a:cs typeface="Arial" charset="0"/>
                  </a:rPr>
                  <a:t>hydrophones</a:t>
                </a:r>
              </a:p>
            </p:txBody>
          </p:sp>
          <p:sp>
            <p:nvSpPr>
              <p:cNvPr id="56384" name="Text Box 571"/>
              <p:cNvSpPr txBox="1">
                <a:spLocks noChangeArrowheads="1"/>
              </p:cNvSpPr>
              <p:nvPr/>
            </p:nvSpPr>
            <p:spPr bwMode="auto">
              <a:xfrm>
                <a:off x="3855" y="870"/>
                <a:ext cx="244" cy="173"/>
              </a:xfrm>
              <a:prstGeom prst="rect">
                <a:avLst/>
              </a:prstGeom>
              <a:solidFill>
                <a:srgbClr val="FF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CT</a:t>
                </a:r>
              </a:p>
            </p:txBody>
          </p:sp>
          <p:sp>
            <p:nvSpPr>
              <p:cNvPr id="56385" name="Text Box 572"/>
              <p:cNvSpPr txBox="1">
                <a:spLocks noChangeArrowheads="1"/>
              </p:cNvSpPr>
              <p:nvPr/>
            </p:nvSpPr>
            <p:spPr bwMode="auto">
              <a:xfrm>
                <a:off x="3775" y="3220"/>
                <a:ext cx="382" cy="173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ADCP</a:t>
                </a:r>
              </a:p>
            </p:txBody>
          </p:sp>
          <p:sp>
            <p:nvSpPr>
              <p:cNvPr id="56386" name="Text Box 573"/>
              <p:cNvSpPr txBox="1">
                <a:spLocks noChangeArrowheads="1"/>
              </p:cNvSpPr>
              <p:nvPr/>
            </p:nvSpPr>
            <p:spPr bwMode="auto">
              <a:xfrm>
                <a:off x="3133" y="3052"/>
                <a:ext cx="456" cy="173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Camera</a:t>
                </a:r>
              </a:p>
            </p:txBody>
          </p:sp>
          <p:sp>
            <p:nvSpPr>
              <p:cNvPr id="56387" name="Text Box 574"/>
              <p:cNvSpPr txBox="1">
                <a:spLocks noChangeArrowheads="1"/>
              </p:cNvSpPr>
              <p:nvPr/>
            </p:nvSpPr>
            <p:spPr bwMode="auto">
              <a:xfrm>
                <a:off x="3305" y="3234"/>
                <a:ext cx="271" cy="173"/>
              </a:xfrm>
              <a:prstGeom prst="rect">
                <a:avLst/>
              </a:prstGeom>
              <a:solidFill>
                <a:srgbClr val="00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OM</a:t>
                </a:r>
              </a:p>
            </p:txBody>
          </p:sp>
          <p:sp>
            <p:nvSpPr>
              <p:cNvPr id="56388" name="Text Box 575"/>
              <p:cNvSpPr txBox="1">
                <a:spLocks noChangeArrowheads="1"/>
              </p:cNvSpPr>
              <p:nvPr/>
            </p:nvSpPr>
            <p:spPr bwMode="auto">
              <a:xfrm>
                <a:off x="2908" y="2198"/>
                <a:ext cx="668" cy="173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FFFFFF"/>
                    </a:solidFill>
                    <a:latin typeface="Lucida Sans Unicode" pitchFamily="34" charset="0"/>
                    <a:cs typeface="Arial" charset="0"/>
                  </a:rPr>
                  <a:t>hydrophones</a:t>
                </a:r>
              </a:p>
            </p:txBody>
          </p:sp>
          <p:sp>
            <p:nvSpPr>
              <p:cNvPr id="56389" name="Text Box 576"/>
              <p:cNvSpPr txBox="1">
                <a:spLocks noChangeArrowheads="1"/>
              </p:cNvSpPr>
              <p:nvPr/>
            </p:nvSpPr>
            <p:spPr bwMode="auto">
              <a:xfrm>
                <a:off x="2921" y="2660"/>
                <a:ext cx="668" cy="173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FFFFFF"/>
                    </a:solidFill>
                    <a:latin typeface="Lucida Sans Unicode" pitchFamily="34" charset="0"/>
                    <a:cs typeface="Arial" charset="0"/>
                  </a:rPr>
                  <a:t>hydrophones</a:t>
                </a:r>
              </a:p>
            </p:txBody>
          </p:sp>
          <p:sp>
            <p:nvSpPr>
              <p:cNvPr id="56390" name="Text Box 577"/>
              <p:cNvSpPr txBox="1">
                <a:spLocks noChangeArrowheads="1"/>
              </p:cNvSpPr>
              <p:nvPr/>
            </p:nvSpPr>
            <p:spPr bwMode="auto">
              <a:xfrm>
                <a:off x="3816" y="2660"/>
                <a:ext cx="393" cy="17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C-Star</a:t>
                </a:r>
              </a:p>
            </p:txBody>
          </p:sp>
          <p:sp>
            <p:nvSpPr>
              <p:cNvPr id="56391" name="Text Box 578"/>
              <p:cNvSpPr txBox="1">
                <a:spLocks noChangeArrowheads="1"/>
              </p:cNvSpPr>
              <p:nvPr/>
            </p:nvSpPr>
            <p:spPr bwMode="auto">
              <a:xfrm>
                <a:off x="3855" y="2214"/>
                <a:ext cx="227" cy="173"/>
              </a:xfrm>
              <a:prstGeom prst="rect">
                <a:avLst/>
              </a:prstGeom>
              <a:solidFill>
                <a:srgbClr val="CC00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O</a:t>
                </a:r>
                <a:r>
                  <a:rPr lang="fr-FR" sz="1200" baseline="-250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56392" name="Text Box 579"/>
              <p:cNvSpPr txBox="1">
                <a:spLocks noChangeArrowheads="1"/>
              </p:cNvSpPr>
              <p:nvPr/>
            </p:nvSpPr>
            <p:spPr bwMode="auto">
              <a:xfrm>
                <a:off x="3775" y="1688"/>
                <a:ext cx="393" cy="17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C-Star</a:t>
                </a:r>
              </a:p>
            </p:txBody>
          </p:sp>
          <p:sp>
            <p:nvSpPr>
              <p:cNvPr id="56393" name="Text Box 580"/>
              <p:cNvSpPr txBox="1">
                <a:spLocks noChangeArrowheads="1"/>
              </p:cNvSpPr>
              <p:nvPr/>
            </p:nvSpPr>
            <p:spPr bwMode="auto">
              <a:xfrm>
                <a:off x="3795" y="1848"/>
                <a:ext cx="244" cy="173"/>
              </a:xfrm>
              <a:prstGeom prst="rect">
                <a:avLst/>
              </a:prstGeom>
              <a:solidFill>
                <a:srgbClr val="FF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CT</a:t>
                </a:r>
              </a:p>
            </p:txBody>
          </p:sp>
          <p:sp>
            <p:nvSpPr>
              <p:cNvPr id="56394" name="Text Box 581"/>
              <p:cNvSpPr txBox="1">
                <a:spLocks noChangeArrowheads="1"/>
              </p:cNvSpPr>
              <p:nvPr/>
            </p:nvSpPr>
            <p:spPr bwMode="auto">
              <a:xfrm>
                <a:off x="3362" y="1880"/>
                <a:ext cx="244" cy="173"/>
              </a:xfrm>
              <a:prstGeom prst="rect">
                <a:avLst/>
              </a:prstGeom>
              <a:solidFill>
                <a:srgbClr val="CC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SV</a:t>
                </a:r>
              </a:p>
            </p:txBody>
          </p:sp>
          <p:grpSp>
            <p:nvGrpSpPr>
              <p:cNvPr id="24" name="Group 582"/>
              <p:cNvGrpSpPr>
                <a:grpSpLocks/>
              </p:cNvGrpSpPr>
              <p:nvPr/>
            </p:nvGrpSpPr>
            <p:grpSpPr bwMode="auto">
              <a:xfrm>
                <a:off x="3557" y="3527"/>
                <a:ext cx="300" cy="368"/>
                <a:chOff x="1066" y="3719"/>
                <a:chExt cx="397" cy="426"/>
              </a:xfrm>
            </p:grpSpPr>
            <p:sp>
              <p:nvSpPr>
                <p:cNvPr id="56413" name="Rectangle 583"/>
                <p:cNvSpPr>
                  <a:spLocks noChangeArrowheads="1"/>
                </p:cNvSpPr>
                <p:nvPr/>
              </p:nvSpPr>
              <p:spPr bwMode="auto">
                <a:xfrm>
                  <a:off x="1066" y="4087"/>
                  <a:ext cx="397" cy="58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2400">
                    <a:latin typeface="Lucida Sans Unicode" pitchFamily="34" charset="0"/>
                    <a:cs typeface="Arial" charset="0"/>
                  </a:endParaRPr>
                </a:p>
              </p:txBody>
            </p:sp>
            <p:sp>
              <p:nvSpPr>
                <p:cNvPr id="56414" name="Rectangle 584"/>
                <p:cNvSpPr>
                  <a:spLocks noChangeArrowheads="1"/>
                </p:cNvSpPr>
                <p:nvPr/>
              </p:nvSpPr>
              <p:spPr bwMode="auto">
                <a:xfrm>
                  <a:off x="1230" y="3803"/>
                  <a:ext cx="74" cy="284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2400">
                    <a:latin typeface="Lucida Sans Unicode" pitchFamily="34" charset="0"/>
                    <a:cs typeface="Arial" charset="0"/>
                  </a:endParaRPr>
                </a:p>
              </p:txBody>
            </p:sp>
            <p:sp>
              <p:nvSpPr>
                <p:cNvPr id="56415" name="Line 585"/>
                <p:cNvSpPr>
                  <a:spLocks noChangeShapeType="1"/>
                </p:cNvSpPr>
                <p:nvPr/>
              </p:nvSpPr>
              <p:spPr bwMode="auto">
                <a:xfrm flipV="1">
                  <a:off x="1264" y="3719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6396" name="Line 586"/>
              <p:cNvSpPr>
                <a:spLocks noChangeShapeType="1"/>
              </p:cNvSpPr>
              <p:nvPr/>
            </p:nvSpPr>
            <p:spPr bwMode="auto">
              <a:xfrm flipH="1" flipV="1">
                <a:off x="3536" y="3521"/>
                <a:ext cx="143" cy="7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97" name="Line 587"/>
              <p:cNvSpPr>
                <a:spLocks noChangeShapeType="1"/>
              </p:cNvSpPr>
              <p:nvPr/>
            </p:nvSpPr>
            <p:spPr bwMode="auto">
              <a:xfrm>
                <a:off x="3536" y="3482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98" name="Text Box 588"/>
              <p:cNvSpPr txBox="1">
                <a:spLocks noChangeArrowheads="1"/>
              </p:cNvSpPr>
              <p:nvPr/>
            </p:nvSpPr>
            <p:spPr bwMode="auto">
              <a:xfrm>
                <a:off x="2880" y="3415"/>
                <a:ext cx="620" cy="173"/>
              </a:xfrm>
              <a:prstGeom prst="rect">
                <a:avLst/>
              </a:prstGeom>
              <a:solidFill>
                <a:srgbClr val="FF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FFFFFF"/>
                    </a:solidFill>
                    <a:latin typeface="Lucida Sans Unicode" pitchFamily="34" charset="0"/>
                    <a:cs typeface="Arial" charset="0"/>
                  </a:rPr>
                  <a:t>hydrophone</a:t>
                </a:r>
              </a:p>
            </p:txBody>
          </p:sp>
          <p:grpSp>
            <p:nvGrpSpPr>
              <p:cNvPr id="25" name="Group 589"/>
              <p:cNvGrpSpPr>
                <a:grpSpLocks/>
              </p:cNvGrpSpPr>
              <p:nvPr/>
            </p:nvGrpSpPr>
            <p:grpSpPr bwMode="auto">
              <a:xfrm>
                <a:off x="3053" y="3625"/>
                <a:ext cx="160" cy="158"/>
                <a:chOff x="441" y="3679"/>
                <a:chExt cx="211" cy="182"/>
              </a:xfrm>
            </p:grpSpPr>
            <p:sp>
              <p:nvSpPr>
                <p:cNvPr id="56410" name="Rectangle 590"/>
                <p:cNvSpPr>
                  <a:spLocks noChangeArrowheads="1"/>
                </p:cNvSpPr>
                <p:nvPr/>
              </p:nvSpPr>
              <p:spPr bwMode="auto">
                <a:xfrm>
                  <a:off x="441" y="3679"/>
                  <a:ext cx="211" cy="13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2400">
                    <a:latin typeface="Lucida Sans Unicode" pitchFamily="34" charset="0"/>
                    <a:cs typeface="Arial" charset="0"/>
                  </a:endParaRPr>
                </a:p>
              </p:txBody>
            </p:sp>
            <p:sp>
              <p:nvSpPr>
                <p:cNvPr id="56411" name="AutoShape 591"/>
                <p:cNvSpPr>
                  <a:spLocks noChangeArrowheads="1"/>
                </p:cNvSpPr>
                <p:nvPr/>
              </p:nvSpPr>
              <p:spPr bwMode="auto">
                <a:xfrm rot="5400000">
                  <a:off x="458" y="3792"/>
                  <a:ext cx="52" cy="86"/>
                </a:xfrm>
                <a:prstGeom prst="homePlate">
                  <a:avLst>
                    <a:gd name="adj" fmla="val 2500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GB" sz="2400">
                    <a:latin typeface="Lucida Sans Unicode" pitchFamily="34" charset="0"/>
                    <a:cs typeface="Arial" charset="0"/>
                  </a:endParaRPr>
                </a:p>
              </p:txBody>
            </p:sp>
            <p:sp>
              <p:nvSpPr>
                <p:cNvPr id="56412" name="AutoShape 592"/>
                <p:cNvSpPr>
                  <a:spLocks noChangeArrowheads="1"/>
                </p:cNvSpPr>
                <p:nvPr/>
              </p:nvSpPr>
              <p:spPr bwMode="auto">
                <a:xfrm rot="5400000">
                  <a:off x="583" y="3792"/>
                  <a:ext cx="52" cy="86"/>
                </a:xfrm>
                <a:prstGeom prst="homePlate">
                  <a:avLst>
                    <a:gd name="adj" fmla="val 2500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GB" sz="2400">
                    <a:latin typeface="Lucida Sans Unicode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56400" name="Text Box 593"/>
              <p:cNvSpPr txBox="1">
                <a:spLocks noChangeArrowheads="1"/>
              </p:cNvSpPr>
              <p:nvPr/>
            </p:nvSpPr>
            <p:spPr bwMode="auto">
              <a:xfrm>
                <a:off x="2823" y="3769"/>
                <a:ext cx="6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Seismometer</a:t>
                </a:r>
              </a:p>
            </p:txBody>
          </p:sp>
          <p:sp>
            <p:nvSpPr>
              <p:cNvPr id="56401" name="Line 594"/>
              <p:cNvSpPr>
                <a:spLocks noChangeShapeType="1"/>
              </p:cNvSpPr>
              <p:nvPr/>
            </p:nvSpPr>
            <p:spPr bwMode="auto">
              <a:xfrm flipH="1">
                <a:off x="3771" y="3633"/>
                <a:ext cx="1" cy="85"/>
              </a:xfrm>
              <a:prstGeom prst="line">
                <a:avLst/>
              </a:prstGeom>
              <a:noFill/>
              <a:ln w="38100">
                <a:solidFill>
                  <a:srgbClr val="9933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402" name="Text Box 595"/>
              <p:cNvSpPr txBox="1">
                <a:spLocks noChangeArrowheads="1"/>
              </p:cNvSpPr>
              <p:nvPr/>
            </p:nvSpPr>
            <p:spPr bwMode="auto">
              <a:xfrm>
                <a:off x="3816" y="3605"/>
                <a:ext cx="340" cy="173"/>
              </a:xfrm>
              <a:prstGeom prst="rect">
                <a:avLst/>
              </a:prstGeom>
              <a:solidFill>
                <a:srgbClr val="9933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RxTx</a:t>
                </a:r>
              </a:p>
            </p:txBody>
          </p:sp>
          <p:sp>
            <p:nvSpPr>
              <p:cNvPr id="56403" name="Text Box 596"/>
              <p:cNvSpPr txBox="1">
                <a:spLocks noChangeArrowheads="1"/>
              </p:cNvSpPr>
              <p:nvPr/>
            </p:nvSpPr>
            <p:spPr bwMode="auto">
              <a:xfrm>
                <a:off x="3684" y="1084"/>
                <a:ext cx="38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14.5m</a:t>
                </a:r>
              </a:p>
            </p:txBody>
          </p:sp>
          <p:sp>
            <p:nvSpPr>
              <p:cNvPr id="56404" name="Text Box 597"/>
              <p:cNvSpPr txBox="1">
                <a:spLocks noChangeArrowheads="1"/>
              </p:cNvSpPr>
              <p:nvPr/>
            </p:nvSpPr>
            <p:spPr bwMode="auto">
              <a:xfrm>
                <a:off x="3675" y="1547"/>
                <a:ext cx="30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80m</a:t>
                </a:r>
              </a:p>
            </p:txBody>
          </p:sp>
          <p:sp>
            <p:nvSpPr>
              <p:cNvPr id="56405" name="Text Box 598"/>
              <p:cNvSpPr txBox="1">
                <a:spLocks noChangeArrowheads="1"/>
              </p:cNvSpPr>
              <p:nvPr/>
            </p:nvSpPr>
            <p:spPr bwMode="auto">
              <a:xfrm>
                <a:off x="3675" y="1981"/>
                <a:ext cx="38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14.5m</a:t>
                </a:r>
              </a:p>
            </p:txBody>
          </p:sp>
          <p:sp>
            <p:nvSpPr>
              <p:cNvPr id="56406" name="Text Box 599"/>
              <p:cNvSpPr txBox="1">
                <a:spLocks noChangeArrowheads="1"/>
              </p:cNvSpPr>
              <p:nvPr/>
            </p:nvSpPr>
            <p:spPr bwMode="auto">
              <a:xfrm>
                <a:off x="3665" y="2441"/>
                <a:ext cx="38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14.5m</a:t>
                </a:r>
              </a:p>
            </p:txBody>
          </p:sp>
          <p:sp>
            <p:nvSpPr>
              <p:cNvPr id="56407" name="Text Box 600"/>
              <p:cNvSpPr txBox="1">
                <a:spLocks noChangeArrowheads="1"/>
              </p:cNvSpPr>
              <p:nvPr/>
            </p:nvSpPr>
            <p:spPr bwMode="auto">
              <a:xfrm>
                <a:off x="3679" y="2894"/>
                <a:ext cx="30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80m</a:t>
                </a:r>
              </a:p>
            </p:txBody>
          </p:sp>
          <p:sp>
            <p:nvSpPr>
              <p:cNvPr id="56408" name="Text Box 601"/>
              <p:cNvSpPr txBox="1">
                <a:spLocks noChangeArrowheads="1"/>
              </p:cNvSpPr>
              <p:nvPr/>
            </p:nvSpPr>
            <p:spPr bwMode="auto">
              <a:xfrm>
                <a:off x="3674" y="3400"/>
                <a:ext cx="30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rgbClr val="000000"/>
                    </a:solidFill>
                    <a:latin typeface="Lucida Sans Unicode" pitchFamily="34" charset="0"/>
                    <a:cs typeface="Arial" charset="0"/>
                  </a:rPr>
                  <a:t>98m</a:t>
                </a:r>
              </a:p>
            </p:txBody>
          </p:sp>
          <p:sp>
            <p:nvSpPr>
              <p:cNvPr id="56409" name="Freeform 602"/>
              <p:cNvSpPr>
                <a:spLocks/>
              </p:cNvSpPr>
              <p:nvPr/>
            </p:nvSpPr>
            <p:spPr bwMode="auto">
              <a:xfrm>
                <a:off x="3192" y="3629"/>
                <a:ext cx="482" cy="204"/>
              </a:xfrm>
              <a:custGeom>
                <a:avLst/>
                <a:gdLst>
                  <a:gd name="T0" fmla="*/ 482 w 482"/>
                  <a:gd name="T1" fmla="*/ 204 h 204"/>
                  <a:gd name="T2" fmla="*/ 283 w 482"/>
                  <a:gd name="T3" fmla="*/ 5 h 204"/>
                  <a:gd name="T4" fmla="*/ 170 w 482"/>
                  <a:gd name="T5" fmla="*/ 175 h 204"/>
                  <a:gd name="T6" fmla="*/ 0 w 482"/>
                  <a:gd name="T7" fmla="*/ 62 h 2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2"/>
                  <a:gd name="T13" fmla="*/ 0 h 204"/>
                  <a:gd name="T14" fmla="*/ 482 w 482"/>
                  <a:gd name="T15" fmla="*/ 204 h 2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2" h="204">
                    <a:moveTo>
                      <a:pt x="482" y="204"/>
                    </a:moveTo>
                    <a:cubicBezTo>
                      <a:pt x="408" y="107"/>
                      <a:pt x="335" y="10"/>
                      <a:pt x="283" y="5"/>
                    </a:cubicBezTo>
                    <a:cubicBezTo>
                      <a:pt x="231" y="0"/>
                      <a:pt x="217" y="166"/>
                      <a:pt x="170" y="175"/>
                    </a:cubicBezTo>
                    <a:cubicBezTo>
                      <a:pt x="123" y="184"/>
                      <a:pt x="61" y="123"/>
                      <a:pt x="0" y="62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</p:spTree>
    <p:custDataLst>
      <p:tags r:id="rId1"/>
    </p:custDataLst>
  </p:cSld>
  <p:clrMapOvr>
    <a:masterClrMapping/>
  </p:clrMapOvr>
  <p:transition advTm="131766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15375" y="6524625"/>
            <a:ext cx="8890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7AE3E142-3510-4573-AE36-DA91E79B9095}" type="slidenum">
              <a:rPr lang="de-DE"/>
              <a:pPr/>
              <a:t>59</a:t>
            </a:fld>
            <a:endParaRPr lang="de-DE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Acoustic Detection of Neutrinos</a:t>
            </a:r>
          </a:p>
        </p:txBody>
      </p:sp>
      <p:pic>
        <p:nvPicPr>
          <p:cNvPr id="36869" name="Picture 17" descr="acousticStorey_hy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7200" y="1027113"/>
            <a:ext cx="1336675" cy="2687637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36870" name="Picture 18" descr="acousticStorey_AM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8150" y="1117600"/>
            <a:ext cx="1733550" cy="2574925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</p:spPr>
      </p:pic>
      <p:sp>
        <p:nvSpPr>
          <p:cNvPr id="36871" name="AutoShape 27"/>
          <p:cNvSpPr>
            <a:spLocks noChangeArrowheads="1"/>
          </p:cNvSpPr>
          <p:nvPr/>
        </p:nvSpPr>
        <p:spPr bwMode="auto">
          <a:xfrm rot="5400000">
            <a:off x="6205538" y="2308225"/>
            <a:ext cx="255587" cy="334963"/>
          </a:xfrm>
          <a:prstGeom prst="upArrow">
            <a:avLst>
              <a:gd name="adj1" fmla="val 50000"/>
              <a:gd name="adj2" fmla="val 537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369888" y="1417638"/>
            <a:ext cx="2987675" cy="3725862"/>
            <a:chOff x="4852" y="0"/>
            <a:chExt cx="1882" cy="2347"/>
          </a:xfrm>
        </p:grpSpPr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4852" y="0"/>
              <a:ext cx="1815" cy="2347"/>
              <a:chOff x="3876" y="534"/>
              <a:chExt cx="1815" cy="2347"/>
            </a:xfrm>
          </p:grpSpPr>
          <p:sp>
            <p:nvSpPr>
              <p:cNvPr id="36878" name="Rectangle 33"/>
              <p:cNvSpPr>
                <a:spLocks noChangeArrowheads="1"/>
              </p:cNvSpPr>
              <p:nvPr/>
            </p:nvSpPr>
            <p:spPr bwMode="auto">
              <a:xfrm>
                <a:off x="3876" y="1248"/>
                <a:ext cx="1815" cy="1633"/>
              </a:xfrm>
              <a:prstGeom prst="rect">
                <a:avLst/>
              </a:prstGeom>
              <a:solidFill>
                <a:srgbClr val="3366FF">
                  <a:alpha val="34117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879" name="Rectangle 34"/>
              <p:cNvSpPr>
                <a:spLocks noChangeArrowheads="1"/>
              </p:cNvSpPr>
              <p:nvPr/>
            </p:nvSpPr>
            <p:spPr bwMode="auto">
              <a:xfrm>
                <a:off x="3876" y="2473"/>
                <a:ext cx="1815" cy="408"/>
              </a:xfrm>
              <a:prstGeom prst="rect">
                <a:avLst/>
              </a:prstGeom>
              <a:solidFill>
                <a:srgbClr val="FFCC99">
                  <a:alpha val="67058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4" name="Group 35"/>
              <p:cNvGrpSpPr>
                <a:grpSpLocks/>
              </p:cNvGrpSpPr>
              <p:nvPr/>
            </p:nvGrpSpPr>
            <p:grpSpPr bwMode="auto">
              <a:xfrm>
                <a:off x="4003" y="534"/>
                <a:ext cx="1052" cy="851"/>
                <a:chOff x="4003" y="720"/>
                <a:chExt cx="1052" cy="851"/>
              </a:xfrm>
            </p:grpSpPr>
            <p:sp>
              <p:nvSpPr>
                <p:cNvPr id="36901" name="Line 36"/>
                <p:cNvSpPr>
                  <a:spLocks noChangeShapeType="1"/>
                </p:cNvSpPr>
                <p:nvPr/>
              </p:nvSpPr>
              <p:spPr bwMode="auto">
                <a:xfrm>
                  <a:off x="4224" y="720"/>
                  <a:ext cx="831" cy="851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902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003" y="1042"/>
                  <a:ext cx="765" cy="23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en-GB">
                      <a:solidFill>
                        <a:srgbClr val="FFFF00"/>
                      </a:solidFill>
                      <a:latin typeface="Impact" pitchFamily="34" charset="0"/>
                    </a:rPr>
                    <a:t>neutrino</a:t>
                  </a:r>
                </a:p>
              </p:txBody>
            </p:sp>
          </p:grpSp>
          <p:grpSp>
            <p:nvGrpSpPr>
              <p:cNvPr id="5" name="Group 38"/>
              <p:cNvGrpSpPr>
                <a:grpSpLocks/>
              </p:cNvGrpSpPr>
              <p:nvPr/>
            </p:nvGrpSpPr>
            <p:grpSpPr bwMode="auto">
              <a:xfrm>
                <a:off x="4012" y="1157"/>
                <a:ext cx="1497" cy="1220"/>
                <a:chOff x="4012" y="1157"/>
                <a:chExt cx="1497" cy="1220"/>
              </a:xfrm>
            </p:grpSpPr>
            <p:grpSp>
              <p:nvGrpSpPr>
                <p:cNvPr id="6" name="Group 39"/>
                <p:cNvGrpSpPr>
                  <a:grpSpLocks/>
                </p:cNvGrpSpPr>
                <p:nvPr/>
              </p:nvGrpSpPr>
              <p:grpSpPr bwMode="auto">
                <a:xfrm>
                  <a:off x="4466" y="1157"/>
                  <a:ext cx="1043" cy="1044"/>
                  <a:chOff x="4466" y="1343"/>
                  <a:chExt cx="1043" cy="1044"/>
                </a:xfrm>
              </p:grpSpPr>
              <p:sp>
                <p:nvSpPr>
                  <p:cNvPr id="36891" name="Arc 40"/>
                  <p:cNvSpPr>
                    <a:spLocks/>
                  </p:cNvSpPr>
                  <p:nvPr/>
                </p:nvSpPr>
                <p:spPr bwMode="auto">
                  <a:xfrm flipH="1" flipV="1">
                    <a:off x="5010" y="1570"/>
                    <a:ext cx="272" cy="27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6892" name="Arc 41"/>
                  <p:cNvSpPr>
                    <a:spLocks/>
                  </p:cNvSpPr>
                  <p:nvPr/>
                </p:nvSpPr>
                <p:spPr bwMode="auto">
                  <a:xfrm flipH="1" flipV="1">
                    <a:off x="4919" y="1661"/>
                    <a:ext cx="272" cy="27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6893" name="Arc 42"/>
                  <p:cNvSpPr>
                    <a:spLocks/>
                  </p:cNvSpPr>
                  <p:nvPr/>
                </p:nvSpPr>
                <p:spPr bwMode="auto">
                  <a:xfrm flipH="1" flipV="1">
                    <a:off x="4829" y="1751"/>
                    <a:ext cx="272" cy="27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6894" name="Arc 43"/>
                  <p:cNvSpPr>
                    <a:spLocks/>
                  </p:cNvSpPr>
                  <p:nvPr/>
                </p:nvSpPr>
                <p:spPr bwMode="auto">
                  <a:xfrm flipH="1" flipV="1">
                    <a:off x="4738" y="1842"/>
                    <a:ext cx="272" cy="27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6895" name="Arc 44"/>
                  <p:cNvSpPr>
                    <a:spLocks/>
                  </p:cNvSpPr>
                  <p:nvPr/>
                </p:nvSpPr>
                <p:spPr bwMode="auto">
                  <a:xfrm flipH="1" flipV="1">
                    <a:off x="4647" y="1933"/>
                    <a:ext cx="272" cy="27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6896" name="Arc 45"/>
                  <p:cNvSpPr>
                    <a:spLocks/>
                  </p:cNvSpPr>
                  <p:nvPr/>
                </p:nvSpPr>
                <p:spPr bwMode="auto">
                  <a:xfrm flipH="1" flipV="1">
                    <a:off x="4556" y="2024"/>
                    <a:ext cx="272" cy="27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6897" name="Arc 46"/>
                  <p:cNvSpPr>
                    <a:spLocks/>
                  </p:cNvSpPr>
                  <p:nvPr/>
                </p:nvSpPr>
                <p:spPr bwMode="auto">
                  <a:xfrm flipH="1" flipV="1">
                    <a:off x="4466" y="2114"/>
                    <a:ext cx="272" cy="27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6898" name="Arc 47"/>
                  <p:cNvSpPr>
                    <a:spLocks/>
                  </p:cNvSpPr>
                  <p:nvPr/>
                </p:nvSpPr>
                <p:spPr bwMode="auto">
                  <a:xfrm>
                    <a:off x="5055" y="1525"/>
                    <a:ext cx="272" cy="27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6899" name="Arc 48"/>
                  <p:cNvSpPr>
                    <a:spLocks/>
                  </p:cNvSpPr>
                  <p:nvPr/>
                </p:nvSpPr>
                <p:spPr bwMode="auto">
                  <a:xfrm>
                    <a:off x="5146" y="1434"/>
                    <a:ext cx="272" cy="27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6900" name="Arc 49"/>
                  <p:cNvSpPr>
                    <a:spLocks/>
                  </p:cNvSpPr>
                  <p:nvPr/>
                </p:nvSpPr>
                <p:spPr bwMode="auto">
                  <a:xfrm>
                    <a:off x="5237" y="1343"/>
                    <a:ext cx="272" cy="27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6890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4012" y="1974"/>
                  <a:ext cx="681" cy="40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en-GB" sz="1200">
                      <a:solidFill>
                        <a:srgbClr val="FF0000"/>
                      </a:solidFill>
                      <a:latin typeface="Impact" pitchFamily="34" charset="0"/>
                    </a:rPr>
                    <a:t>Acoustic Pressure Waves</a:t>
                  </a:r>
                </a:p>
              </p:txBody>
            </p:sp>
          </p:grpSp>
          <p:grpSp>
            <p:nvGrpSpPr>
              <p:cNvPr id="7" name="Group 51"/>
              <p:cNvGrpSpPr>
                <a:grpSpLocks/>
              </p:cNvGrpSpPr>
              <p:nvPr/>
            </p:nvGrpSpPr>
            <p:grpSpPr bwMode="auto">
              <a:xfrm>
                <a:off x="4012" y="1459"/>
                <a:ext cx="953" cy="651"/>
                <a:chOff x="4012" y="1459"/>
                <a:chExt cx="953" cy="651"/>
              </a:xfrm>
            </p:grpSpPr>
            <p:grpSp>
              <p:nvGrpSpPr>
                <p:cNvPr id="8" name="Group 52"/>
                <p:cNvGrpSpPr>
                  <a:grpSpLocks/>
                </p:cNvGrpSpPr>
                <p:nvPr/>
              </p:nvGrpSpPr>
              <p:grpSpPr bwMode="auto">
                <a:xfrm>
                  <a:off x="4557" y="1611"/>
                  <a:ext cx="408" cy="499"/>
                  <a:chOff x="612" y="1752"/>
                  <a:chExt cx="408" cy="499"/>
                </a:xfrm>
              </p:grpSpPr>
              <p:sp>
                <p:nvSpPr>
                  <p:cNvPr id="36885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12" y="1752"/>
                    <a:ext cx="0" cy="499"/>
                  </a:xfrm>
                  <a:prstGeom prst="line">
                    <a:avLst/>
                  </a:prstGeom>
                  <a:noFill/>
                  <a:ln w="50800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886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48" y="1752"/>
                    <a:ext cx="0" cy="499"/>
                  </a:xfrm>
                  <a:prstGeom prst="line">
                    <a:avLst/>
                  </a:prstGeom>
                  <a:noFill/>
                  <a:ln w="50800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887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4" y="1752"/>
                    <a:ext cx="0" cy="499"/>
                  </a:xfrm>
                  <a:prstGeom prst="line">
                    <a:avLst/>
                  </a:prstGeom>
                  <a:noFill/>
                  <a:ln w="50800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888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20" y="1752"/>
                    <a:ext cx="0" cy="499"/>
                  </a:xfrm>
                  <a:prstGeom prst="line">
                    <a:avLst/>
                  </a:prstGeom>
                  <a:noFill/>
                  <a:ln w="50800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6884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4012" y="1459"/>
                  <a:ext cx="771" cy="28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Impact" pitchFamily="34" charset="0"/>
                    </a:rPr>
                    <a:t>Hydrophone Array</a:t>
                  </a:r>
                </a:p>
              </p:txBody>
            </p:sp>
          </p:grpSp>
        </p:grpSp>
        <p:grpSp>
          <p:nvGrpSpPr>
            <p:cNvPr id="9" name="Group 58"/>
            <p:cNvGrpSpPr>
              <a:grpSpLocks/>
            </p:cNvGrpSpPr>
            <p:nvPr/>
          </p:nvGrpSpPr>
          <p:grpSpPr bwMode="auto">
            <a:xfrm>
              <a:off x="6054" y="805"/>
              <a:ext cx="680" cy="536"/>
              <a:chOff x="5078" y="1525"/>
              <a:chExt cx="680" cy="536"/>
            </a:xfrm>
          </p:grpSpPr>
          <p:sp>
            <p:nvSpPr>
              <p:cNvPr id="36876" name="Oval 59"/>
              <p:cNvSpPr>
                <a:spLocks noChangeArrowheads="1"/>
              </p:cNvSpPr>
              <p:nvPr/>
            </p:nvSpPr>
            <p:spPr bwMode="auto">
              <a:xfrm rot="2700000">
                <a:off x="5010" y="1661"/>
                <a:ext cx="318" cy="46"/>
              </a:xfrm>
              <a:prstGeom prst="ellipse">
                <a:avLst/>
              </a:prstGeom>
              <a:solidFill>
                <a:srgbClr val="FFFF00">
                  <a:alpha val="50195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877" name="Text Box 60"/>
              <p:cNvSpPr txBox="1">
                <a:spLocks noChangeArrowheads="1"/>
              </p:cNvSpPr>
              <p:nvPr/>
            </p:nvSpPr>
            <p:spPr bwMode="auto">
              <a:xfrm>
                <a:off x="5078" y="1888"/>
                <a:ext cx="680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sz="1200">
                    <a:latin typeface="Impact" pitchFamily="34" charset="0"/>
                  </a:rPr>
                  <a:t>Cascade</a:t>
                </a:r>
              </a:p>
            </p:txBody>
          </p:sp>
        </p:grpSp>
      </p:grpSp>
      <p:pic>
        <p:nvPicPr>
          <p:cNvPr id="36873" name="Picture 2"/>
          <p:cNvPicPr>
            <a:picLocks noChangeAspect="1" noChangeArrowheads="1"/>
          </p:cNvPicPr>
          <p:nvPr/>
        </p:nvPicPr>
        <p:blipFill>
          <a:blip r:embed="rId6">
            <a:lum bright="10000" contrast="10000"/>
          </a:blip>
          <a:srcRect/>
          <a:stretch>
            <a:fillRect/>
          </a:stretch>
        </p:blipFill>
        <p:spPr bwMode="auto">
          <a:xfrm>
            <a:off x="4143375" y="3786188"/>
            <a:ext cx="4357688" cy="302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428596" y="5857892"/>
            <a:ext cx="3309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C000"/>
                </a:solidFill>
              </a:rPr>
              <a:t>Coordinated</a:t>
            </a:r>
            <a:r>
              <a:rPr lang="fr-FR" dirty="0" smtClean="0">
                <a:solidFill>
                  <a:srgbClr val="FFC000"/>
                </a:solidFill>
              </a:rPr>
              <a:t> by </a:t>
            </a:r>
            <a:r>
              <a:rPr lang="fr-FR" dirty="0" err="1" smtClean="0">
                <a:solidFill>
                  <a:srgbClr val="FFC000"/>
                </a:solidFill>
              </a:rPr>
              <a:t>Univ</a:t>
            </a:r>
            <a:r>
              <a:rPr lang="fr-FR" dirty="0" smtClean="0">
                <a:solidFill>
                  <a:srgbClr val="FFC000"/>
                </a:solidFill>
              </a:rPr>
              <a:t>. Erlangen</a:t>
            </a:r>
            <a:endParaRPr lang="fr-FR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CCA56A-E43F-4B20-8E18-4BA29F059A1D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/>
          </a:p>
        </p:txBody>
      </p:sp>
      <p:sp>
        <p:nvSpPr>
          <p:cNvPr id="22533" name="Oval 2"/>
          <p:cNvSpPr>
            <a:spLocks noChangeArrowheads="1"/>
          </p:cNvSpPr>
          <p:nvPr/>
        </p:nvSpPr>
        <p:spPr bwMode="auto">
          <a:xfrm>
            <a:off x="2038350" y="903288"/>
            <a:ext cx="5065713" cy="5051425"/>
          </a:xfrm>
          <a:prstGeom prst="ellipse">
            <a:avLst/>
          </a:prstGeom>
          <a:blipFill dpi="0" rotWithShape="1">
            <a:blip r:embed="rId4">
              <a:alphaModFix amt="33000"/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Lucida Sans Unicode" pitchFamily="34" charset="0"/>
            </a:endParaRPr>
          </a:p>
        </p:txBody>
      </p:sp>
      <p:sp>
        <p:nvSpPr>
          <p:cNvPr id="22534" name="Oval 3"/>
          <p:cNvSpPr>
            <a:spLocks noChangeArrowheads="1"/>
          </p:cNvSpPr>
          <p:nvPr/>
        </p:nvSpPr>
        <p:spPr bwMode="auto">
          <a:xfrm>
            <a:off x="2693988" y="1485900"/>
            <a:ext cx="3756025" cy="3886200"/>
          </a:xfrm>
          <a:prstGeom prst="ellipse">
            <a:avLst/>
          </a:prstGeom>
          <a:solidFill>
            <a:srgbClr val="66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Lucida Sans Unicode" pitchFamily="34" charset="0"/>
            </a:endParaRPr>
          </a:p>
        </p:txBody>
      </p:sp>
      <p:sp>
        <p:nvSpPr>
          <p:cNvPr id="22535" name="Oval 4"/>
          <p:cNvSpPr>
            <a:spLocks noChangeArrowheads="1"/>
          </p:cNvSpPr>
          <p:nvPr/>
        </p:nvSpPr>
        <p:spPr bwMode="auto">
          <a:xfrm>
            <a:off x="2900363" y="1687513"/>
            <a:ext cx="3341687" cy="3481387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99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21497" tIns="10749" rIns="21497" bIns="10749" anchor="ctr"/>
          <a:lstStyle/>
          <a:p>
            <a:pPr algn="ctr" defTabSz="966788"/>
            <a:endParaRPr lang="en-GB" sz="1900">
              <a:latin typeface="Lucida Sans Unicode" pitchFamily="34" charset="0"/>
            </a:endParaRPr>
          </a:p>
        </p:txBody>
      </p:sp>
      <p:sp>
        <p:nvSpPr>
          <p:cNvPr id="707589" name="Line 5"/>
          <p:cNvSpPr>
            <a:spLocks noChangeShapeType="1"/>
          </p:cNvSpPr>
          <p:nvPr/>
        </p:nvSpPr>
        <p:spPr bwMode="auto">
          <a:xfrm rot="3224122" flipV="1">
            <a:off x="6974681" y="2501107"/>
            <a:ext cx="1838325" cy="1106488"/>
          </a:xfrm>
          <a:prstGeom prst="line">
            <a:avLst/>
          </a:prstGeom>
          <a:noFill/>
          <a:ln w="38100">
            <a:solidFill>
              <a:srgbClr val="156C04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707590" name="Picture 6" descr="petit-gerbe-transpar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269775">
            <a:off x="6455569" y="2193132"/>
            <a:ext cx="257175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7591" name="Line 7"/>
          <p:cNvSpPr>
            <a:spLocks noChangeShapeType="1"/>
          </p:cNvSpPr>
          <p:nvPr/>
        </p:nvSpPr>
        <p:spPr bwMode="auto">
          <a:xfrm rot="3224122" flipV="1">
            <a:off x="5946775" y="2201863"/>
            <a:ext cx="315913" cy="1793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539" name="Rectangle 8"/>
          <p:cNvSpPr>
            <a:spLocks noChangeArrowheads="1"/>
          </p:cNvSpPr>
          <p:nvPr/>
        </p:nvSpPr>
        <p:spPr bwMode="auto">
          <a:xfrm>
            <a:off x="5867400" y="2205038"/>
            <a:ext cx="87313" cy="80962"/>
          </a:xfrm>
          <a:prstGeom prst="rect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Lucida Sans Unicode" pitchFamily="34" charset="0"/>
            </a:endParaRPr>
          </a:p>
        </p:txBody>
      </p:sp>
      <p:sp>
        <p:nvSpPr>
          <p:cNvPr id="707593" name="Line 9"/>
          <p:cNvSpPr>
            <a:spLocks noChangeShapeType="1"/>
          </p:cNvSpPr>
          <p:nvPr/>
        </p:nvSpPr>
        <p:spPr bwMode="auto">
          <a:xfrm rot="3224122" flipV="1">
            <a:off x="661988" y="2274887"/>
            <a:ext cx="871538" cy="1954213"/>
          </a:xfrm>
          <a:prstGeom prst="line">
            <a:avLst/>
          </a:prstGeom>
          <a:noFill/>
          <a:ln w="38100">
            <a:solidFill>
              <a:srgbClr val="156C04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707594" name="Picture 10" descr="petit-gerbe-transparen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890466">
            <a:off x="2319337" y="2657476"/>
            <a:ext cx="2571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7595" name="Line 11"/>
          <p:cNvSpPr>
            <a:spLocks noChangeShapeType="1"/>
          </p:cNvSpPr>
          <p:nvPr/>
        </p:nvSpPr>
        <p:spPr bwMode="auto">
          <a:xfrm rot="2853815" flipV="1">
            <a:off x="3351213" y="1293813"/>
            <a:ext cx="1552575" cy="25622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7596" name="Line 12"/>
          <p:cNvSpPr>
            <a:spLocks noChangeShapeType="1"/>
          </p:cNvSpPr>
          <p:nvPr/>
        </p:nvSpPr>
        <p:spPr bwMode="auto">
          <a:xfrm flipV="1">
            <a:off x="5541963" y="2224088"/>
            <a:ext cx="360362" cy="714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7597" name="Text Box 13"/>
          <p:cNvSpPr txBox="1">
            <a:spLocks noChangeArrowheads="1"/>
          </p:cNvSpPr>
          <p:nvPr/>
        </p:nvSpPr>
        <p:spPr bwMode="auto">
          <a:xfrm>
            <a:off x="6407150" y="4508500"/>
            <a:ext cx="2736850" cy="1015663"/>
          </a:xfrm>
          <a:prstGeom prst="rect">
            <a:avLst/>
          </a:prstGeom>
          <a:solidFill>
            <a:srgbClr val="0C0600">
              <a:alpha val="20000"/>
            </a:srgb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FFC000"/>
                </a:solidFill>
                <a:latin typeface="Lucida Sans Unicode" pitchFamily="34" charset="0"/>
              </a:rPr>
              <a:t>atmospheric</a:t>
            </a:r>
            <a:r>
              <a:rPr lang="fr-FR" sz="2000" dirty="0" smtClean="0">
                <a:solidFill>
                  <a:srgbClr val="FFC000"/>
                </a:solidFill>
                <a:latin typeface="Lucida Sans Unicode" pitchFamily="34" charset="0"/>
              </a:rPr>
              <a:t> </a:t>
            </a:r>
            <a:endParaRPr lang="fr-FR" sz="2000" dirty="0">
              <a:solidFill>
                <a:srgbClr val="FFC000"/>
              </a:solidFill>
              <a:latin typeface="Lucida Sans Unicode" pitchFamily="34" charset="0"/>
            </a:endParaRPr>
          </a:p>
          <a:p>
            <a:pPr algn="ctr"/>
            <a:r>
              <a:rPr lang="fr-FR" sz="2000" dirty="0" smtClean="0">
                <a:solidFill>
                  <a:srgbClr val="FFC000"/>
                </a:solidFill>
                <a:latin typeface="Lucida Sans Unicode" pitchFamily="34" charset="0"/>
              </a:rPr>
              <a:t>Muons</a:t>
            </a:r>
          </a:p>
          <a:p>
            <a:pPr algn="ctr"/>
            <a:r>
              <a:rPr lang="fr-FR" sz="2000" dirty="0" smtClean="0">
                <a:solidFill>
                  <a:srgbClr val="FFC000"/>
                </a:solidFill>
                <a:latin typeface="Lucida Sans Unicode" pitchFamily="34" charset="0"/>
              </a:rPr>
              <a:t>10 million per </a:t>
            </a:r>
            <a:r>
              <a:rPr lang="fr-FR" sz="2000" dirty="0" err="1" smtClean="0">
                <a:solidFill>
                  <a:srgbClr val="FFC000"/>
                </a:solidFill>
                <a:latin typeface="Lucida Sans Unicode" pitchFamily="34" charset="0"/>
              </a:rPr>
              <a:t>year</a:t>
            </a:r>
            <a:endParaRPr lang="fr-FR" sz="2000" baseline="30000" dirty="0">
              <a:solidFill>
                <a:srgbClr val="FFC000"/>
              </a:solidFill>
              <a:latin typeface="Lucida Sans Unicode" pitchFamily="34" charset="0"/>
            </a:endParaRPr>
          </a:p>
        </p:txBody>
      </p:sp>
      <p:sp>
        <p:nvSpPr>
          <p:cNvPr id="707598" name="Text Box 14"/>
          <p:cNvSpPr txBox="1">
            <a:spLocks noChangeArrowheads="1"/>
          </p:cNvSpPr>
          <p:nvPr/>
        </p:nvSpPr>
        <p:spPr bwMode="auto">
          <a:xfrm>
            <a:off x="179388" y="1484313"/>
            <a:ext cx="2592387" cy="1015663"/>
          </a:xfrm>
          <a:prstGeom prst="rect">
            <a:avLst/>
          </a:prstGeom>
          <a:solidFill>
            <a:srgbClr val="080400">
              <a:alpha val="20000"/>
            </a:srgb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FFC000"/>
                </a:solidFill>
                <a:latin typeface="Lucida Sans Unicode" pitchFamily="34" charset="0"/>
              </a:rPr>
              <a:t>atmospheric</a:t>
            </a:r>
            <a:endParaRPr lang="fr-FR" sz="2000" dirty="0">
              <a:solidFill>
                <a:srgbClr val="FFC000"/>
              </a:solidFill>
              <a:latin typeface="Lucida Sans Unicode" pitchFamily="34" charset="0"/>
            </a:endParaRPr>
          </a:p>
          <a:p>
            <a:pPr algn="ctr"/>
            <a:r>
              <a:rPr lang="fr-FR" sz="2000" dirty="0" smtClean="0">
                <a:solidFill>
                  <a:srgbClr val="FFC000"/>
                </a:solidFill>
                <a:latin typeface="Lucida Sans Unicode" pitchFamily="34" charset="0"/>
              </a:rPr>
              <a:t>Neutrinos</a:t>
            </a:r>
          </a:p>
          <a:p>
            <a:pPr algn="ctr"/>
            <a:r>
              <a:rPr lang="fr-FR" sz="2000" dirty="0" smtClean="0">
                <a:solidFill>
                  <a:srgbClr val="FFC000"/>
                </a:solidFill>
                <a:latin typeface="Lucida Sans Unicode" pitchFamily="34" charset="0"/>
              </a:rPr>
              <a:t>3000 per </a:t>
            </a:r>
            <a:r>
              <a:rPr lang="fr-FR" sz="2000" dirty="0" err="1" smtClean="0">
                <a:solidFill>
                  <a:srgbClr val="FFC000"/>
                </a:solidFill>
                <a:latin typeface="Lucida Sans Unicode" pitchFamily="34" charset="0"/>
              </a:rPr>
              <a:t>year</a:t>
            </a:r>
            <a:endParaRPr lang="fr-FR" sz="2000" baseline="30000" dirty="0">
              <a:solidFill>
                <a:srgbClr val="FFC000"/>
              </a:solidFill>
              <a:latin typeface="Lucida Sans Unicode" pitchFamily="34" charset="0"/>
            </a:endParaRPr>
          </a:p>
        </p:txBody>
      </p:sp>
      <p:sp>
        <p:nvSpPr>
          <p:cNvPr id="707599" name="Text Box 15"/>
          <p:cNvSpPr txBox="1">
            <a:spLocks noChangeArrowheads="1"/>
          </p:cNvSpPr>
          <p:nvPr/>
        </p:nvSpPr>
        <p:spPr bwMode="auto">
          <a:xfrm>
            <a:off x="7072313" y="2060575"/>
            <a:ext cx="1892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 err="1" smtClean="0">
                <a:solidFill>
                  <a:srgbClr val="00CC00"/>
                </a:solidFill>
                <a:latin typeface="Arial Black" pitchFamily="34" charset="0"/>
              </a:rPr>
              <a:t>Cosmic</a:t>
            </a:r>
            <a:r>
              <a:rPr lang="fr-FR" sz="1600" dirty="0" smtClean="0">
                <a:solidFill>
                  <a:srgbClr val="00CC00"/>
                </a:solidFill>
                <a:latin typeface="Arial Black" pitchFamily="34" charset="0"/>
              </a:rPr>
              <a:t> ray</a:t>
            </a:r>
            <a:endParaRPr lang="fr-FR" sz="1600" dirty="0">
              <a:solidFill>
                <a:srgbClr val="00CC00"/>
              </a:solidFill>
              <a:latin typeface="Arial Black" pitchFamily="34" charset="0"/>
            </a:endParaRPr>
          </a:p>
        </p:txBody>
      </p:sp>
      <p:sp>
        <p:nvSpPr>
          <p:cNvPr id="707600" name="AutoShape 16"/>
          <p:cNvSpPr>
            <a:spLocks noChangeArrowheads="1"/>
          </p:cNvSpPr>
          <p:nvPr/>
        </p:nvSpPr>
        <p:spPr bwMode="auto">
          <a:xfrm rot="6161560">
            <a:off x="6696869" y="2456657"/>
            <a:ext cx="431800" cy="360362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Lucida Sans Unicode" pitchFamily="34" charset="0"/>
            </a:endParaRPr>
          </a:p>
        </p:txBody>
      </p:sp>
      <p:sp>
        <p:nvSpPr>
          <p:cNvPr id="707601" name="AutoShape 17"/>
          <p:cNvSpPr>
            <a:spLocks noChangeArrowheads="1"/>
          </p:cNvSpPr>
          <p:nvPr/>
        </p:nvSpPr>
        <p:spPr bwMode="auto">
          <a:xfrm rot="2741589">
            <a:off x="1907382" y="2853531"/>
            <a:ext cx="431800" cy="360363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Lucida Sans Unicode" pitchFamily="34" charset="0"/>
            </a:endParaRPr>
          </a:p>
        </p:txBody>
      </p:sp>
      <p:sp>
        <p:nvSpPr>
          <p:cNvPr id="707602" name="AutoShape 18"/>
          <p:cNvSpPr>
            <a:spLocks noChangeArrowheads="1"/>
          </p:cNvSpPr>
          <p:nvPr/>
        </p:nvSpPr>
        <p:spPr bwMode="auto">
          <a:xfrm rot="2741589">
            <a:off x="5399882" y="2169318"/>
            <a:ext cx="431800" cy="360363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Lucida Sans Unicode" pitchFamily="34" charset="0"/>
            </a:endParaRPr>
          </a:p>
        </p:txBody>
      </p:sp>
      <p:sp>
        <p:nvSpPr>
          <p:cNvPr id="707603" name="Line 19"/>
          <p:cNvSpPr>
            <a:spLocks noChangeShapeType="1"/>
          </p:cNvSpPr>
          <p:nvPr/>
        </p:nvSpPr>
        <p:spPr bwMode="auto">
          <a:xfrm flipV="1">
            <a:off x="5580063" y="2276475"/>
            <a:ext cx="322262" cy="368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7604" name="Line 20"/>
          <p:cNvSpPr>
            <a:spLocks noChangeShapeType="1"/>
          </p:cNvSpPr>
          <p:nvPr/>
        </p:nvSpPr>
        <p:spPr bwMode="auto">
          <a:xfrm flipV="1">
            <a:off x="1116013" y="2636838"/>
            <a:ext cx="4464050" cy="331152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7605" name="AutoShape 21"/>
          <p:cNvSpPr>
            <a:spLocks noChangeArrowheads="1"/>
          </p:cNvSpPr>
          <p:nvPr/>
        </p:nvSpPr>
        <p:spPr bwMode="auto">
          <a:xfrm>
            <a:off x="5435600" y="2420938"/>
            <a:ext cx="360363" cy="360362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Lucida Sans Unicode" pitchFamily="3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 flipH="1">
            <a:off x="5786438" y="428625"/>
            <a:ext cx="3011487" cy="1663700"/>
            <a:chOff x="3240" y="2822"/>
            <a:chExt cx="3107" cy="1590"/>
          </a:xfrm>
        </p:grpSpPr>
        <p:pic>
          <p:nvPicPr>
            <p:cNvPr id="28" name="Picture 3" descr="princip1-inv"/>
            <p:cNvPicPr>
              <a:picLocks noChangeAspect="1" noChangeArrowheads="1"/>
            </p:cNvPicPr>
            <p:nvPr/>
          </p:nvPicPr>
          <p:blipFill>
            <a:blip r:embed="rId7" cstate="print"/>
            <a:srcRect r="597" b="31999"/>
            <a:stretch>
              <a:fillRect/>
            </a:stretch>
          </p:blipFill>
          <p:spPr bwMode="auto">
            <a:xfrm>
              <a:off x="3240" y="2822"/>
              <a:ext cx="3107" cy="1590"/>
            </a:xfrm>
            <a:prstGeom prst="roundRect">
              <a:avLst/>
            </a:prstGeom>
            <a:noFill/>
            <a:effectLst/>
          </p:spPr>
        </p:pic>
        <p:sp>
          <p:nvSpPr>
            <p:cNvPr id="22566" name="Line 4"/>
            <p:cNvSpPr>
              <a:spLocks noChangeShapeType="1"/>
            </p:cNvSpPr>
            <p:nvPr/>
          </p:nvSpPr>
          <p:spPr bwMode="auto">
            <a:xfrm flipH="1" flipV="1">
              <a:off x="3761" y="3695"/>
              <a:ext cx="1425" cy="70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22567" name="Oval 5"/>
            <p:cNvSpPr>
              <a:spLocks noChangeArrowheads="1"/>
            </p:cNvSpPr>
            <p:nvPr/>
          </p:nvSpPr>
          <p:spPr bwMode="auto">
            <a:xfrm>
              <a:off x="3742" y="3673"/>
              <a:ext cx="47" cy="4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Lucida Sans Unicode" pitchFamily="34" charset="0"/>
              </a:endParaRPr>
            </a:p>
          </p:txBody>
        </p:sp>
      </p:grpSp>
      <p:pic>
        <p:nvPicPr>
          <p:cNvPr id="707606" name="Picture 22" descr="agn_titl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22232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0760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26 0.08403 L -0.44878 0.3675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07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" y="1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10" dur="500" fill="hold"/>
                                        <p:tgtEl>
                                          <p:spTgt spid="707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0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0760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70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0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7076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0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0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500" fill="hold"/>
                                        <p:tgtEl>
                                          <p:spTgt spid="7076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70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0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0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7076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0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9" grpId="0" animBg="1"/>
      <p:bldP spid="707591" grpId="0" animBg="1"/>
      <p:bldP spid="707593" grpId="0" animBg="1"/>
      <p:bldP spid="707595" grpId="0" animBg="1"/>
      <p:bldP spid="707596" grpId="0" animBg="1"/>
      <p:bldP spid="707597" grpId="0" animBg="1"/>
      <p:bldP spid="707598" grpId="0" animBg="1"/>
      <p:bldP spid="707599" grpId="0"/>
      <p:bldP spid="707600" grpId="0" animBg="1"/>
      <p:bldP spid="707600" grpId="1" animBg="1"/>
      <p:bldP spid="707601" grpId="0" animBg="1"/>
      <p:bldP spid="707601" grpId="1" animBg="1"/>
      <p:bldP spid="707602" grpId="0" animBg="1"/>
      <p:bldP spid="707602" grpId="1" animBg="1"/>
      <p:bldP spid="707603" grpId="0" animBg="1"/>
      <p:bldP spid="707604" grpId="0" animBg="1"/>
      <p:bldP spid="707605" grpId="0" animBg="1"/>
      <p:bldP spid="707605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7263" y="1071563"/>
            <a:ext cx="2366962" cy="544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4863" y="0"/>
            <a:ext cx="8339137" cy="85725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/>
              <a:t>Localisation of Acoustic Signals</a:t>
            </a:r>
          </a:p>
        </p:txBody>
      </p:sp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038" y="1000125"/>
            <a:ext cx="4264025" cy="301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675" y="4100513"/>
            <a:ext cx="4456113" cy="2543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numero diapositiva 10"/>
          <p:cNvSpPr txBox="1">
            <a:spLocks noGrp="1"/>
          </p:cNvSpPr>
          <p:nvPr/>
        </p:nvSpPr>
        <p:spPr bwMode="auto">
          <a:xfrm>
            <a:off x="7010400" y="6524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51D0188-5407-47E9-90AE-0F3B07C21A21}" type="slidenum">
              <a:rPr lang="it-IT" sz="1400">
                <a:solidFill>
                  <a:srgbClr val="FFFFFF"/>
                </a:solidFill>
                <a:cs typeface="Arial" charset="0"/>
              </a:rPr>
              <a:pPr algn="r"/>
              <a:t>61</a:t>
            </a:fld>
            <a:endParaRPr lang="it-IT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35202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endParaRPr lang="fr-FR" sz="4100" b="1">
              <a:effectLst>
                <a:outerShdw blurRad="38100" dist="38100" dir="2700000" algn="tl">
                  <a:srgbClr val="69676D"/>
                </a:outerShdw>
              </a:effectLst>
              <a:latin typeface="Lucida Sans" pitchFamily="34" charset="0"/>
              <a:cs typeface="Arial" pitchFamily="34" charset="0"/>
            </a:endParaRPr>
          </a:p>
        </p:txBody>
      </p:sp>
      <p:sp>
        <p:nvSpPr>
          <p:cNvPr id="18436" name="Rectangle 10"/>
          <p:cNvSpPr>
            <a:spLocks noChangeArrowheads="1"/>
          </p:cNvSpPr>
          <p:nvPr/>
        </p:nvSpPr>
        <p:spPr bwMode="auto">
          <a:xfrm>
            <a:off x="7620000" y="6156325"/>
            <a:ext cx="134938" cy="244475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2400">
              <a:cs typeface="Arial" charset="0"/>
            </a:endParaRPr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5191125"/>
            <a:ext cx="2301875" cy="15001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0" y="5191125"/>
            <a:ext cx="1857375" cy="1501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5191125"/>
            <a:ext cx="1928813" cy="15255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844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0038" y="5214938"/>
            <a:ext cx="2208212" cy="15001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8441" name="TextBox 14"/>
          <p:cNvSpPr txBox="1">
            <a:spLocks noChangeArrowheads="1"/>
          </p:cNvSpPr>
          <p:nvPr/>
        </p:nvSpPr>
        <p:spPr bwMode="auto">
          <a:xfrm>
            <a:off x="1285875" y="2428875"/>
            <a:ext cx="10175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feb-may</a:t>
            </a:r>
          </a:p>
          <a:p>
            <a:r>
              <a:rPr lang="en-GB"/>
              <a:t>2008</a:t>
            </a:r>
          </a:p>
        </p:txBody>
      </p:sp>
      <p:pic>
        <p:nvPicPr>
          <p:cNvPr id="18442" name="Picture 2"/>
          <p:cNvPicPr>
            <a:picLocks noChangeAspect="1" noChangeArrowheads="1"/>
          </p:cNvPicPr>
          <p:nvPr/>
        </p:nvPicPr>
        <p:blipFill>
          <a:blip r:embed="rId7"/>
          <a:srcRect t="7246" b="10336"/>
          <a:stretch>
            <a:fillRect/>
          </a:stretch>
        </p:blipFill>
        <p:spPr bwMode="auto">
          <a:xfrm>
            <a:off x="0" y="0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BIP_overtime copy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813" y="1303338"/>
            <a:ext cx="8302625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1028" descr="axis221"/>
          <p:cNvPicPr>
            <a:picLocks noChangeAspect="1" noChangeArrowheads="1"/>
          </p:cNvPicPr>
          <p:nvPr/>
        </p:nvPicPr>
        <p:blipFill>
          <a:blip r:embed="rId4"/>
          <a:srcRect t="6857" b="4854"/>
          <a:stretch>
            <a:fillRect/>
          </a:stretch>
        </p:blipFill>
        <p:spPr bwMode="auto">
          <a:xfrm>
            <a:off x="3214678" y="1142984"/>
            <a:ext cx="2214556" cy="199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1031"/>
          <p:cNvSpPr txBox="1">
            <a:spLocks noChangeArrowheads="1"/>
          </p:cNvSpPr>
          <p:nvPr/>
        </p:nvSpPr>
        <p:spPr bwMode="auto">
          <a:xfrm>
            <a:off x="3000364" y="3214686"/>
            <a:ext cx="3365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Times New Roman" pitchFamily="18" charset="0"/>
              </a:rPr>
              <a:t>AXIS221 vidéosurveillance</a:t>
            </a:r>
          </a:p>
          <a:p>
            <a:r>
              <a:rPr lang="fr-FR" sz="2000" dirty="0" err="1">
                <a:solidFill>
                  <a:schemeClr val="bg1"/>
                </a:solidFill>
                <a:latin typeface="Times New Roman" pitchFamily="18" charset="0"/>
              </a:rPr>
              <a:t>Sensistivity</a:t>
            </a:r>
            <a:r>
              <a:rPr lang="fr-FR" sz="2000" dirty="0">
                <a:solidFill>
                  <a:schemeClr val="bg1"/>
                </a:solidFill>
                <a:latin typeface="Times New Roman" pitchFamily="18" charset="0"/>
              </a:rPr>
              <a:t>:  0.1 lux </a:t>
            </a:r>
          </a:p>
          <a:p>
            <a:r>
              <a:rPr lang="fr-FR" sz="2000" dirty="0">
                <a:solidFill>
                  <a:schemeClr val="bg1"/>
                </a:solidFill>
                <a:latin typeface="Times New Roman" pitchFamily="18" charset="0"/>
              </a:rPr>
              <a:t>Field of </a:t>
            </a:r>
            <a:r>
              <a:rPr lang="fr-FR" sz="2000" dirty="0" err="1">
                <a:solidFill>
                  <a:schemeClr val="bg1"/>
                </a:solidFill>
                <a:latin typeface="Times New Roman" pitchFamily="18" charset="0"/>
              </a:rPr>
              <a:t>view</a:t>
            </a:r>
            <a:r>
              <a:rPr lang="fr-FR" sz="2000" dirty="0">
                <a:solidFill>
                  <a:schemeClr val="bg1"/>
                </a:solidFill>
                <a:latin typeface="Times New Roman" pitchFamily="18" charset="0"/>
              </a:rPr>
              <a:t>: up to 90 </a:t>
            </a:r>
            <a:r>
              <a:rPr lang="fr-FR" sz="2000" dirty="0" err="1">
                <a:solidFill>
                  <a:schemeClr val="bg1"/>
                </a:solidFill>
                <a:latin typeface="Times New Roman" pitchFamily="18" charset="0"/>
              </a:rPr>
              <a:t>degrees</a:t>
            </a:r>
            <a:endParaRPr lang="fr-FR" sz="2000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Times New Roman" pitchFamily="18" charset="0"/>
              </a:rPr>
              <a:t>Infra </a:t>
            </a:r>
            <a:r>
              <a:rPr lang="fr-FR" sz="2000" dirty="0" err="1">
                <a:solidFill>
                  <a:schemeClr val="bg1"/>
                </a:solidFill>
                <a:latin typeface="Times New Roman" pitchFamily="18" charset="0"/>
              </a:rPr>
              <a:t>red</a:t>
            </a:r>
            <a:r>
              <a:rPr lang="fr-FR" sz="2000" dirty="0">
                <a:solidFill>
                  <a:schemeClr val="bg1"/>
                </a:solidFill>
                <a:latin typeface="Times New Roman" pitchFamily="18" charset="0"/>
              </a:rPr>
              <a:t> night vision</a:t>
            </a:r>
          </a:p>
        </p:txBody>
      </p:sp>
      <p:pic>
        <p:nvPicPr>
          <p:cNvPr id="2" name="Picture 16" descr="2007121008183115"/>
          <p:cNvPicPr>
            <a:picLocks noChangeAspect="1" noChangeArrowheads="1"/>
          </p:cNvPicPr>
          <p:nvPr/>
        </p:nvPicPr>
        <p:blipFill>
          <a:blip r:embed="rId5"/>
          <a:srcRect r="50390" b="32122"/>
          <a:stretch>
            <a:fillRect/>
          </a:stretch>
        </p:blipFill>
        <p:spPr bwMode="auto">
          <a:xfrm>
            <a:off x="7072330" y="4876191"/>
            <a:ext cx="2000264" cy="1910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063" name="Rectangle 198"/>
          <p:cNvSpPr>
            <a:spLocks noChangeArrowheads="1"/>
          </p:cNvSpPr>
          <p:nvPr/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err="1" smtClean="0">
                <a:solidFill>
                  <a:srgbClr val="FFFF00"/>
                </a:solidFill>
              </a:rPr>
              <a:t>World’s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Deepest</a:t>
            </a:r>
            <a:r>
              <a:rPr lang="fr-FR" sz="2800" dirty="0" smtClean="0">
                <a:solidFill>
                  <a:srgbClr val="FFFF00"/>
                </a:solidFill>
              </a:rPr>
              <a:t> Online Camera</a:t>
            </a:r>
            <a:endParaRPr lang="en-GB" sz="2800" dirty="0">
              <a:solidFill>
                <a:srgbClr val="FFFF00"/>
              </a:solidFill>
            </a:endParaRPr>
          </a:p>
        </p:txBody>
      </p:sp>
      <p:pic>
        <p:nvPicPr>
          <p:cNvPr id="45064" name="Picture 5" descr="071207050507A"/>
          <p:cNvPicPr>
            <a:picLocks noChangeAspect="1" noChangeArrowheads="1"/>
          </p:cNvPicPr>
          <p:nvPr/>
        </p:nvPicPr>
        <p:blipFill>
          <a:blip r:embed="rId6"/>
          <a:srcRect l="29811" r="29944"/>
          <a:stretch>
            <a:fillRect/>
          </a:stretch>
        </p:blipFill>
        <p:spPr bwMode="auto">
          <a:xfrm>
            <a:off x="285720" y="1142984"/>
            <a:ext cx="22860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Right Arrow 9"/>
          <p:cNvSpPr>
            <a:spLocks noChangeArrowheads="1"/>
          </p:cNvSpPr>
          <p:nvPr/>
        </p:nvSpPr>
        <p:spPr bwMode="auto">
          <a:xfrm rot="10800000">
            <a:off x="1706874" y="1768337"/>
            <a:ext cx="1582695" cy="737996"/>
          </a:xfrm>
          <a:prstGeom prst="rightArrow">
            <a:avLst>
              <a:gd name="adj1" fmla="val 50000"/>
              <a:gd name="adj2" fmla="val 50000"/>
            </a:avLst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fr-FR"/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/>
          <a:srcRect r="51282" b="38839"/>
          <a:stretch>
            <a:fillRect/>
          </a:stretch>
        </p:blipFill>
        <p:spPr bwMode="auto">
          <a:xfrm>
            <a:off x="7072330" y="928670"/>
            <a:ext cx="2000264" cy="1894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8"/>
          <a:srcRect r="53110" b="31250"/>
          <a:stretch>
            <a:fillRect/>
          </a:stretch>
        </p:blipFill>
        <p:spPr bwMode="auto">
          <a:xfrm>
            <a:off x="7072330" y="2928934"/>
            <a:ext cx="2000264" cy="1828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86050" y="4643446"/>
            <a:ext cx="4176713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40750" y="6453188"/>
            <a:ext cx="8890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63A564E-6AEA-4BBE-A72E-7DE4D350101F}" type="slidenum">
              <a:rPr lang="de-DE"/>
              <a:pPr/>
              <a:t>63</a:t>
            </a:fld>
            <a:endParaRPr lang="de-DE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0"/>
            <a:ext cx="8286750" cy="857250"/>
          </a:xfrm>
        </p:spPr>
        <p:txBody>
          <a:bodyPr/>
          <a:lstStyle/>
          <a:p>
            <a:pPr eaLnBrk="1" hangingPunct="1"/>
            <a:r>
              <a:rPr lang="en-GB" sz="3600" smtClean="0"/>
              <a:t>Seismology</a:t>
            </a:r>
          </a:p>
        </p:txBody>
      </p:sp>
      <p:pic>
        <p:nvPicPr>
          <p:cNvPr id="46085" name="Picture 4" descr="logo_geoazur"/>
          <p:cNvPicPr>
            <a:picLocks noChangeAspect="1" noChangeArrowheads="1"/>
          </p:cNvPicPr>
          <p:nvPr/>
        </p:nvPicPr>
        <p:blipFill>
          <a:blip r:embed="rId4"/>
          <a:srcRect r="17500" b="29688"/>
          <a:stretch>
            <a:fillRect/>
          </a:stretch>
        </p:blipFill>
        <p:spPr bwMode="auto">
          <a:xfrm>
            <a:off x="142875" y="6064250"/>
            <a:ext cx="9556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5" descr="1-image-capteu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88" y="1066800"/>
            <a:ext cx="2020887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6470" name="Text Box 6"/>
          <p:cNvSpPr txBox="1">
            <a:spLocks noChangeArrowheads="1"/>
          </p:cNvSpPr>
          <p:nvPr/>
        </p:nvSpPr>
        <p:spPr bwMode="auto">
          <a:xfrm>
            <a:off x="71438" y="4002088"/>
            <a:ext cx="4071937" cy="1570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The ANTARES seismograph is part of a seismic monitoring network, complementary to</a:t>
            </a:r>
          </a:p>
          <a:p>
            <a:pPr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the terrestrial stations.</a:t>
            </a: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1416050" y="6257925"/>
            <a:ext cx="67992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FFFF00"/>
                </a:solidFill>
              </a:rPr>
              <a:t>Collaboration with Laboratoire Géosciences Azur</a:t>
            </a:r>
          </a:p>
        </p:txBody>
      </p:sp>
      <p:pic>
        <p:nvPicPr>
          <p:cNvPr id="46089" name="Picture 8" descr="060404130751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30575" y="10668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9" descr="060405070824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8975" y="10668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6474" name="Text Box 10"/>
          <p:cNvSpPr txBox="1">
            <a:spLocks noChangeArrowheads="1"/>
          </p:cNvSpPr>
          <p:nvPr/>
        </p:nvSpPr>
        <p:spPr bwMode="auto">
          <a:xfrm>
            <a:off x="1273175" y="2540000"/>
            <a:ext cx="1493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In </a:t>
            </a: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laboratory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</p:txBody>
      </p:sp>
      <p:sp>
        <p:nvSpPr>
          <p:cNvPr id="446475" name="Rectangle 11"/>
          <p:cNvSpPr>
            <a:spLocks noChangeArrowheads="1"/>
          </p:cNvSpPr>
          <p:nvPr/>
        </p:nvSpPr>
        <p:spPr bwMode="auto">
          <a:xfrm>
            <a:off x="3482975" y="2590800"/>
            <a:ext cx="1349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deployment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</p:txBody>
      </p:sp>
      <p:sp>
        <p:nvSpPr>
          <p:cNvPr id="446476" name="Rectangle 12"/>
          <p:cNvSpPr>
            <a:spLocks noChangeArrowheads="1"/>
          </p:cNvSpPr>
          <p:nvPr/>
        </p:nvSpPr>
        <p:spPr bwMode="auto">
          <a:xfrm>
            <a:off x="5692775" y="2590800"/>
            <a:ext cx="230187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Buried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at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 site Antares</a:t>
            </a:r>
          </a:p>
          <a:p>
            <a:pPr>
              <a:defRPr/>
            </a:pP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(gain  20 dB of noise)</a:t>
            </a:r>
          </a:p>
        </p:txBody>
      </p:sp>
      <p:sp>
        <p:nvSpPr>
          <p:cNvPr id="446478" name="Text Box 14"/>
          <p:cNvSpPr txBox="1">
            <a:spLocks noChangeArrowheads="1"/>
          </p:cNvSpPr>
          <p:nvPr/>
        </p:nvSpPr>
        <p:spPr bwMode="auto">
          <a:xfrm>
            <a:off x="5413375" y="3462338"/>
            <a:ext cx="1030288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18" charset="0"/>
              </a:rPr>
              <a:t>PEROU</a:t>
            </a:r>
          </a:p>
        </p:txBody>
      </p:sp>
      <p:pic>
        <p:nvPicPr>
          <p:cNvPr id="46095" name="Picture 4" descr="Snapz Pro XCapture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48188" y="3286125"/>
            <a:ext cx="423862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1"/>
          <p:cNvSpPr>
            <a:spLocks noGrp="1"/>
          </p:cNvSpPr>
          <p:nvPr>
            <p:ph type="ftr" sz="quarter" idx="4294967295"/>
          </p:nvPr>
        </p:nvSpPr>
        <p:spPr>
          <a:xfrm rot="16200000">
            <a:off x="-2141537" y="4383087"/>
            <a:ext cx="4616450" cy="333375"/>
          </a:xfrm>
          <a:prstGeom prst="rect">
            <a:avLst/>
          </a:prstGeom>
          <a:noFill/>
        </p:spPr>
        <p:txBody>
          <a:bodyPr/>
          <a:lstStyle/>
          <a:p>
            <a:r>
              <a:rPr lang="fr-FR" smtClean="0"/>
              <a:t>V. Bertin - CPPM - ARENA'08 @ Roma</a:t>
            </a:r>
          </a:p>
        </p:txBody>
      </p:sp>
      <p:sp>
        <p:nvSpPr>
          <p:cNvPr id="47107" name="Segnaposto data 9"/>
          <p:cNvSpPr txBox="1">
            <a:spLocks noGrp="1"/>
          </p:cNvSpPr>
          <p:nvPr/>
        </p:nvSpPr>
        <p:spPr bwMode="auto">
          <a:xfrm>
            <a:off x="28575" y="6500813"/>
            <a:ext cx="28289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400">
                <a:solidFill>
                  <a:srgbClr val="FFFFFF"/>
                </a:solidFill>
                <a:cs typeface="Arial" charset="0"/>
              </a:rPr>
              <a:t>M. Circella – Status of ANTARES</a:t>
            </a:r>
          </a:p>
        </p:txBody>
      </p:sp>
      <p:sp>
        <p:nvSpPr>
          <p:cNvPr id="47108" name="Segnaposto numero diapositiva 10"/>
          <p:cNvSpPr txBox="1">
            <a:spLocks noGrp="1"/>
          </p:cNvSpPr>
          <p:nvPr/>
        </p:nvSpPr>
        <p:spPr bwMode="auto">
          <a:xfrm>
            <a:off x="7010400" y="6524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09F092A-ACDC-4612-9CE7-7855DD7D2AB8}" type="slidenum">
              <a:rPr lang="it-IT" sz="1400">
                <a:solidFill>
                  <a:srgbClr val="FFFFFF"/>
                </a:solidFill>
                <a:cs typeface="Arial" charset="0"/>
              </a:rPr>
              <a:pPr algn="r"/>
              <a:t>64</a:t>
            </a:fld>
            <a:endParaRPr lang="it-IT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7109" name="Segnaposto piè di pagina 11"/>
          <p:cNvSpPr txBox="1">
            <a:spLocks noGrp="1"/>
          </p:cNvSpPr>
          <p:nvPr/>
        </p:nvSpPr>
        <p:spPr bwMode="auto">
          <a:xfrm>
            <a:off x="3124200" y="6500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400">
                <a:solidFill>
                  <a:srgbClr val="FFFFFF"/>
                </a:solidFill>
                <a:cs typeface="Arial" charset="0"/>
              </a:rPr>
              <a:t>VLVnT08</a:t>
            </a:r>
          </a:p>
        </p:txBody>
      </p:sp>
      <p:sp>
        <p:nvSpPr>
          <p:cNvPr id="435202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fr-FR" sz="3700" b="1">
                <a:effectLst>
                  <a:outerShdw blurRad="38100" dist="38100" dir="2700000" algn="tl">
                    <a:srgbClr val="69676D"/>
                  </a:outerShdw>
                </a:effectLst>
                <a:latin typeface="Lucida Sans" pitchFamily="34" charset="0"/>
                <a:cs typeface="Arial" pitchFamily="34" charset="0"/>
              </a:rPr>
              <a:t>Examples of seismic events</a:t>
            </a:r>
            <a:endParaRPr lang="fr-FR" sz="4100" b="1">
              <a:effectLst>
                <a:outerShdw blurRad="38100" dist="38100" dir="2700000" algn="tl">
                  <a:srgbClr val="69676D"/>
                </a:outerShdw>
              </a:effectLst>
              <a:latin typeface="Lucida Sans" pitchFamily="34" charset="0"/>
              <a:cs typeface="Arial" pitchFamily="34" charset="0"/>
            </a:endParaRPr>
          </a:p>
        </p:txBody>
      </p:sp>
      <p:pic>
        <p:nvPicPr>
          <p:cNvPr id="4711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77875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>
                <a:solidFill>
                  <a:srgbClr val="FFFF00"/>
                </a:solidFill>
              </a:rPr>
              <a:t>Examples of Seismic Events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55000" y="6245225"/>
            <a:ext cx="8890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23060B0C-3C48-4D1A-A598-5B4F1BBFFE3E}" type="slidenum">
              <a:rPr lang="de-DE"/>
              <a:pPr/>
              <a:t>65</a:t>
            </a:fld>
            <a:endParaRPr lang="de-DE"/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0"/>
            <a:ext cx="8286750" cy="839788"/>
          </a:xfrm>
        </p:spPr>
        <p:txBody>
          <a:bodyPr/>
          <a:lstStyle/>
          <a:p>
            <a:pPr eaLnBrk="1" hangingPunct="1"/>
            <a:r>
              <a:rPr lang="fr-FR" sz="4000" smtClean="0"/>
              <a:t>Oceanography</a:t>
            </a:r>
            <a:endParaRPr lang="en-US" sz="4000" smtClean="0"/>
          </a:p>
        </p:txBody>
      </p:sp>
      <p:sp>
        <p:nvSpPr>
          <p:cNvPr id="450563" name="Rectangle 3"/>
          <p:cNvSpPr>
            <a:spLocks noChangeArrowheads="1"/>
          </p:cNvSpPr>
          <p:nvPr/>
        </p:nvSpPr>
        <p:spPr bwMode="auto">
          <a:xfrm>
            <a:off x="1219200" y="914400"/>
            <a:ext cx="6499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Programme Hydro-Changes of CIESM</a:t>
            </a:r>
          </a:p>
        </p:txBody>
      </p:sp>
      <p:sp>
        <p:nvSpPr>
          <p:cNvPr id="450564" name="Text Box 4"/>
          <p:cNvSpPr txBox="1">
            <a:spLocks noChangeArrowheads="1"/>
          </p:cNvSpPr>
          <p:nvPr/>
        </p:nvSpPr>
        <p:spPr bwMode="auto">
          <a:xfrm>
            <a:off x="1500188" y="5124450"/>
            <a:ext cx="6267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Circulation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studies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 in the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Mediterranean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Sea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</p:txBody>
      </p:sp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633413" y="5757863"/>
            <a:ext cx="73787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FFFF00"/>
                </a:solidFill>
              </a:rPr>
              <a:t>Collaboration with Centre d’Océanologie de Marseille</a:t>
            </a:r>
          </a:p>
        </p:txBody>
      </p:sp>
      <p:pic>
        <p:nvPicPr>
          <p:cNvPr id="44040" name="Picture 6" descr="logo_c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6172200"/>
            <a:ext cx="10477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Text Box 7"/>
          <p:cNvSpPr txBox="1">
            <a:spLocks noChangeArrowheads="1"/>
          </p:cNvSpPr>
          <p:nvPr/>
        </p:nvSpPr>
        <p:spPr bwMode="auto">
          <a:xfrm>
            <a:off x="762000" y="1447800"/>
            <a:ext cx="7519988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>
                <a:solidFill>
                  <a:schemeClr val="bg1"/>
                </a:solidFill>
                <a:latin typeface="Garamond" pitchFamily="18" charset="0"/>
              </a:rPr>
              <a:t>(Commission Internationale pour l’Exploration Scientifique de la mer Méditerranée)</a:t>
            </a:r>
          </a:p>
        </p:txBody>
      </p:sp>
      <p:pic>
        <p:nvPicPr>
          <p:cNvPr id="44042" name="Picture 8" descr="29_jan_2007_A_velocity_5_region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1905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" y="1905000"/>
            <a:ext cx="4648200" cy="3022600"/>
            <a:chOff x="1680" y="1445"/>
            <a:chExt cx="3660" cy="2048"/>
          </a:xfrm>
        </p:grpSpPr>
        <p:pic>
          <p:nvPicPr>
            <p:cNvPr id="44044" name="Picture 10" descr="hydrolprogr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80" y="1445"/>
              <a:ext cx="3660" cy="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571" name="Text Box 11"/>
            <p:cNvSpPr txBox="1">
              <a:spLocks noChangeArrowheads="1"/>
            </p:cNvSpPr>
            <p:nvPr/>
          </p:nvSpPr>
          <p:spPr bwMode="auto">
            <a:xfrm>
              <a:off x="2726" y="1776"/>
              <a:ext cx="624" cy="17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ANTARES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Segnaposto numero diapositiva 10"/>
          <p:cNvSpPr txBox="1">
            <a:spLocks noGrp="1"/>
          </p:cNvSpPr>
          <p:nvPr/>
        </p:nvSpPr>
        <p:spPr bwMode="auto">
          <a:xfrm>
            <a:off x="7010400" y="6524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A9071C9-B976-4B39-BF5F-C8054811EF59}" type="slidenum">
              <a:rPr lang="it-IT" sz="1400">
                <a:solidFill>
                  <a:srgbClr val="FFFFFF"/>
                </a:solidFill>
                <a:cs typeface="Arial" pitchFamily="34" charset="0"/>
              </a:rPr>
              <a:pPr algn="r"/>
              <a:t>66</a:t>
            </a:fld>
            <a:endParaRPr lang="it-IT" sz="1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214313" y="5627688"/>
            <a:ext cx="4857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To </a:t>
            </a:r>
            <a:r>
              <a:rPr lang="fr-F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be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connected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 2010:</a:t>
            </a:r>
          </a:p>
          <a:p>
            <a:pPr algn="ctr">
              <a:defRPr/>
            </a:pP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system management and </a:t>
            </a:r>
            <a:r>
              <a:rPr lang="fr-F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project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selection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 by IFREMER/CNRS</a:t>
            </a:r>
          </a:p>
        </p:txBody>
      </p:sp>
      <p:sp>
        <p:nvSpPr>
          <p:cNvPr id="17413" name="Rectangle 9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400">
                <a:solidFill>
                  <a:srgbClr val="FFFF00"/>
                </a:solidFill>
              </a:rPr>
              <a:t>Secondary JB for Scientific/Technological Applications</a:t>
            </a:r>
          </a:p>
        </p:txBody>
      </p:sp>
      <p:pic>
        <p:nvPicPr>
          <p:cNvPr id="17414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0" y="1000125"/>
            <a:ext cx="3500438" cy="13287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5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0" y="2428875"/>
            <a:ext cx="3502025" cy="13573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6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0" y="5286375"/>
            <a:ext cx="3500438" cy="12382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7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9250" y="3857625"/>
            <a:ext cx="3500438" cy="1285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42875" y="928688"/>
            <a:ext cx="5072063" cy="4572000"/>
            <a:chOff x="152400" y="143773"/>
            <a:chExt cx="7253288" cy="6561827"/>
          </a:xfrm>
        </p:grpSpPr>
        <p:pic>
          <p:nvPicPr>
            <p:cNvPr id="17419" name="Picture 1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2400" y="143773"/>
              <a:ext cx="7253288" cy="656182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17420" name="Picture 10"/>
            <p:cNvPicPr>
              <a:picLocks noChangeAspect="1" noChangeArrowheads="1"/>
            </p:cNvPicPr>
            <p:nvPr/>
          </p:nvPicPr>
          <p:blipFill>
            <a:blip r:embed="rId8"/>
            <a:srcRect l="1765" t="60516" r="77937" b="8128"/>
            <a:stretch>
              <a:fillRect/>
            </a:stretch>
          </p:blipFill>
          <p:spPr bwMode="auto">
            <a:xfrm>
              <a:off x="2743200" y="4419600"/>
              <a:ext cx="1752600" cy="15240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17421" name="Picture 10"/>
            <p:cNvPicPr>
              <a:picLocks noChangeAspect="1" noChangeArrowheads="1"/>
            </p:cNvPicPr>
            <p:nvPr/>
          </p:nvPicPr>
          <p:blipFill>
            <a:blip r:embed="rId8"/>
            <a:srcRect l="60931" t="46582"/>
            <a:stretch>
              <a:fillRect/>
            </a:stretch>
          </p:blipFill>
          <p:spPr bwMode="auto">
            <a:xfrm>
              <a:off x="4495800" y="3124200"/>
              <a:ext cx="2833688" cy="28956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17422" name="Picture 1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72344" y="5181600"/>
              <a:ext cx="1175656" cy="11430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17423" name="Picture 10"/>
            <p:cNvPicPr>
              <a:picLocks noChangeAspect="1" noChangeArrowheads="1"/>
            </p:cNvPicPr>
            <p:nvPr/>
          </p:nvPicPr>
          <p:blipFill>
            <a:blip r:embed="rId8"/>
            <a:srcRect l="60931" t="78914" b="1140"/>
            <a:stretch>
              <a:fillRect/>
            </a:stretch>
          </p:blipFill>
          <p:spPr bwMode="auto">
            <a:xfrm>
              <a:off x="228600" y="3733800"/>
              <a:ext cx="1371600" cy="26670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17424" name="Picture 10"/>
            <p:cNvPicPr>
              <a:picLocks noChangeAspect="1" noChangeArrowheads="1"/>
            </p:cNvPicPr>
            <p:nvPr/>
          </p:nvPicPr>
          <p:blipFill>
            <a:blip r:embed="rId10"/>
            <a:srcRect l="60931" t="78914" b="1140"/>
            <a:stretch>
              <a:fillRect/>
            </a:stretch>
          </p:blipFill>
          <p:spPr bwMode="auto">
            <a:xfrm>
              <a:off x="1066800" y="4419600"/>
              <a:ext cx="1371600" cy="2286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78" name="Picture 2" descr="europe-cloudfree-msg1-desk-10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1412875"/>
            <a:ext cx="6623050" cy="4967288"/>
          </a:xfrm>
          <a:prstGeom prst="rect">
            <a:avLst/>
          </a:prstGeom>
          <a:noFill/>
        </p:spPr>
      </p:pic>
      <p:sp>
        <p:nvSpPr>
          <p:cNvPr id="587780" name="Rectangle 4"/>
          <p:cNvSpPr>
            <a:spLocks noChangeArrowheads="1"/>
          </p:cNvSpPr>
          <p:nvPr/>
        </p:nvSpPr>
        <p:spPr bwMode="auto">
          <a:xfrm>
            <a:off x="3779838" y="4941888"/>
            <a:ext cx="247650" cy="1651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87781" name="Rectangle 5"/>
          <p:cNvSpPr>
            <a:spLocks noChangeArrowheads="1"/>
          </p:cNvSpPr>
          <p:nvPr/>
        </p:nvSpPr>
        <p:spPr bwMode="auto">
          <a:xfrm>
            <a:off x="5148263" y="5805488"/>
            <a:ext cx="247650" cy="1651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87782" name="Rectangle 6"/>
          <p:cNvSpPr>
            <a:spLocks noChangeArrowheads="1"/>
          </p:cNvSpPr>
          <p:nvPr/>
        </p:nvSpPr>
        <p:spPr bwMode="auto">
          <a:xfrm>
            <a:off x="5940425" y="5805488"/>
            <a:ext cx="247650" cy="1651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87783" name="Rectangle 7"/>
          <p:cNvSpPr>
            <a:spLocks noGrp="1" noChangeArrowheads="1"/>
          </p:cNvSpPr>
          <p:nvPr>
            <p:ph type="title"/>
          </p:nvPr>
        </p:nvSpPr>
        <p:spPr>
          <a:xfrm>
            <a:off x="857224" y="1"/>
            <a:ext cx="8286776" cy="857231"/>
          </a:xfrm>
        </p:spPr>
        <p:txBody>
          <a:bodyPr/>
          <a:lstStyle/>
          <a:p>
            <a:pPr algn="ctr"/>
            <a:r>
              <a:rPr lang="fr-FR" sz="4000" dirty="0" err="1"/>
              <a:t>Toward</a:t>
            </a:r>
            <a:r>
              <a:rPr lang="fr-FR" sz="4000" dirty="0"/>
              <a:t> a  km</a:t>
            </a:r>
            <a:r>
              <a:rPr lang="fr-FR" sz="4000" baseline="30000" dirty="0"/>
              <a:t>3</a:t>
            </a:r>
            <a:r>
              <a:rPr lang="fr-FR" sz="4000" dirty="0"/>
              <a:t>-</a:t>
            </a:r>
            <a:r>
              <a:rPr lang="fr-FR" sz="4000" dirty="0" err="1"/>
              <a:t>scale</a:t>
            </a:r>
            <a:r>
              <a:rPr lang="fr-FR" sz="4000" dirty="0"/>
              <a:t> detector</a:t>
            </a:r>
            <a:br>
              <a:rPr lang="fr-FR" sz="4000" dirty="0"/>
            </a:br>
            <a:r>
              <a:rPr lang="fr-FR" sz="2400" dirty="0"/>
              <a:t>in the </a:t>
            </a:r>
            <a:r>
              <a:rPr lang="fr-FR" sz="2400" dirty="0" err="1"/>
              <a:t>Mediterranean</a:t>
            </a:r>
            <a:r>
              <a:rPr lang="fr-FR" sz="2400" dirty="0"/>
              <a:t> </a:t>
            </a:r>
            <a:r>
              <a:rPr lang="fr-FR" sz="2400" dirty="0" err="1"/>
              <a:t>sea</a:t>
            </a:r>
            <a:endParaRPr lang="fr-FR" sz="2400" dirty="0"/>
          </a:p>
        </p:txBody>
      </p:sp>
      <p:sp>
        <p:nvSpPr>
          <p:cNvPr id="587795" name="Text Box 19"/>
          <p:cNvSpPr txBox="1">
            <a:spLocks noChangeArrowheads="1"/>
          </p:cNvSpPr>
          <p:nvPr/>
        </p:nvSpPr>
        <p:spPr bwMode="auto">
          <a:xfrm>
            <a:off x="1116013" y="4221163"/>
            <a:ext cx="2182812" cy="925512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/>
              <a:t>Antares (1/50 km</a:t>
            </a:r>
            <a:r>
              <a:rPr lang="fr-FR" b="1" baseline="30000"/>
              <a:t>3</a:t>
            </a:r>
            <a:r>
              <a:rPr lang="fr-FR" b="1"/>
              <a:t>)</a:t>
            </a:r>
          </a:p>
          <a:p>
            <a:pPr algn="ctr"/>
            <a:r>
              <a:rPr lang="fr-FR" b="1"/>
              <a:t>Toulon, France </a:t>
            </a:r>
          </a:p>
          <a:p>
            <a:pPr algn="ctr"/>
            <a:r>
              <a:rPr lang="fr-FR" b="1"/>
              <a:t>-2500m</a:t>
            </a:r>
          </a:p>
        </p:txBody>
      </p:sp>
      <p:sp>
        <p:nvSpPr>
          <p:cNvPr id="587796" name="Text Box 20"/>
          <p:cNvSpPr txBox="1">
            <a:spLocks noChangeArrowheads="1"/>
          </p:cNvSpPr>
          <p:nvPr/>
        </p:nvSpPr>
        <p:spPr bwMode="auto">
          <a:xfrm>
            <a:off x="6443663" y="5013325"/>
            <a:ext cx="1704975" cy="925513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/>
              <a:t>Nestor</a:t>
            </a:r>
          </a:p>
          <a:p>
            <a:pPr algn="ctr"/>
            <a:r>
              <a:rPr lang="fr-FR" b="1"/>
              <a:t>Pylos, Greece</a:t>
            </a:r>
          </a:p>
          <a:p>
            <a:pPr algn="ctr"/>
            <a:r>
              <a:rPr lang="fr-FR" b="1"/>
              <a:t>-4000m</a:t>
            </a:r>
          </a:p>
        </p:txBody>
      </p:sp>
      <p:sp>
        <p:nvSpPr>
          <p:cNvPr id="587797" name="Text Box 21"/>
          <p:cNvSpPr txBox="1">
            <a:spLocks noChangeArrowheads="1"/>
          </p:cNvSpPr>
          <p:nvPr/>
        </p:nvSpPr>
        <p:spPr bwMode="auto">
          <a:xfrm>
            <a:off x="2300288" y="5589588"/>
            <a:ext cx="2301875" cy="925512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/>
              <a:t>Nemo</a:t>
            </a:r>
          </a:p>
          <a:p>
            <a:pPr algn="ctr"/>
            <a:r>
              <a:rPr lang="fr-FR" b="1"/>
              <a:t>Capo Passero, Italy</a:t>
            </a:r>
          </a:p>
          <a:p>
            <a:pPr algn="ctr"/>
            <a:r>
              <a:rPr lang="fr-FR" b="1"/>
              <a:t>-3350m</a:t>
            </a:r>
          </a:p>
        </p:txBody>
      </p:sp>
      <p:pic>
        <p:nvPicPr>
          <p:cNvPr id="13" name="Picture 6" descr="KM3NeT_logo_web_no_shade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1470" y="-52531"/>
            <a:ext cx="1017042" cy="105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1235"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34" name="Picture 26" descr="europe-cloudfree-msg1-desk-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890736"/>
            <a:ext cx="6623050" cy="4967288"/>
          </a:xfrm>
          <a:prstGeom prst="rect">
            <a:avLst/>
          </a:prstGeom>
          <a:noFill/>
        </p:spPr>
      </p:pic>
      <p:sp>
        <p:nvSpPr>
          <p:cNvPr id="529423" name="Text Box 15"/>
          <p:cNvSpPr txBox="1">
            <a:spLocks noChangeArrowheads="1"/>
          </p:cNvSpPr>
          <p:nvPr/>
        </p:nvSpPr>
        <p:spPr bwMode="auto">
          <a:xfrm>
            <a:off x="1116013" y="4221163"/>
            <a:ext cx="2182812" cy="925512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Antares (1/50 km</a:t>
            </a:r>
            <a:r>
              <a:rPr lang="fr-FR" b="1" baseline="30000" dirty="0"/>
              <a:t>3</a:t>
            </a:r>
            <a:r>
              <a:rPr lang="fr-FR" b="1" dirty="0"/>
              <a:t>)</a:t>
            </a:r>
          </a:p>
          <a:p>
            <a:pPr algn="ctr"/>
            <a:r>
              <a:rPr lang="fr-FR" b="1" dirty="0"/>
              <a:t>Toulon, France </a:t>
            </a:r>
          </a:p>
          <a:p>
            <a:pPr algn="ctr"/>
            <a:r>
              <a:rPr lang="fr-FR" b="1" dirty="0"/>
              <a:t>-2500m</a:t>
            </a:r>
          </a:p>
        </p:txBody>
      </p:sp>
      <p:pic>
        <p:nvPicPr>
          <p:cNvPr id="529412" name="Picture 4" descr="070127002602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388" y="2776538"/>
            <a:ext cx="1993900" cy="2160587"/>
          </a:xfrm>
          <a:prstGeom prst="rect">
            <a:avLst/>
          </a:prstGeom>
          <a:noFill/>
        </p:spPr>
      </p:pic>
      <p:pic>
        <p:nvPicPr>
          <p:cNvPr id="529413" name="Picture 5" descr="IMG_76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4613" y="2776538"/>
            <a:ext cx="32353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9414" name="Picture 6" descr="st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25" y="2776538"/>
            <a:ext cx="26781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9418" name="Text Box 10"/>
          <p:cNvSpPr txBox="1">
            <a:spLocks noChangeArrowheads="1"/>
          </p:cNvSpPr>
          <p:nvPr/>
        </p:nvSpPr>
        <p:spPr bwMode="auto">
          <a:xfrm>
            <a:off x="441325" y="5146675"/>
            <a:ext cx="1706563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/>
              <a:t>Since 1996</a:t>
            </a:r>
          </a:p>
          <a:p>
            <a:pPr algn="ctr"/>
            <a:r>
              <a:rPr lang="fr-FR"/>
              <a:t>Data taking</a:t>
            </a:r>
          </a:p>
          <a:p>
            <a:pPr algn="ctr"/>
            <a:r>
              <a:rPr lang="fr-FR">
                <a:sym typeface="Symbol" pitchFamily="18" charset="2"/>
              </a:rPr>
              <a:t></a:t>
            </a:r>
            <a:r>
              <a:rPr lang="fr-FR"/>
              <a:t>150 members</a:t>
            </a:r>
          </a:p>
        </p:txBody>
      </p:sp>
      <p:sp>
        <p:nvSpPr>
          <p:cNvPr id="529419" name="Text Box 11"/>
          <p:cNvSpPr txBox="1">
            <a:spLocks noChangeArrowheads="1"/>
          </p:cNvSpPr>
          <p:nvPr/>
        </p:nvSpPr>
        <p:spPr bwMode="auto">
          <a:xfrm>
            <a:off x="3516313" y="5083175"/>
            <a:ext cx="1643062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/>
              <a:t>Since 2000</a:t>
            </a:r>
          </a:p>
          <a:p>
            <a:pPr algn="ctr"/>
            <a:r>
              <a:rPr lang="fr-FR"/>
              <a:t>R&amp;D</a:t>
            </a:r>
          </a:p>
          <a:p>
            <a:pPr algn="ctr"/>
            <a:r>
              <a:rPr lang="fr-FR">
                <a:sym typeface="Symbol" pitchFamily="18" charset="2"/>
              </a:rPr>
              <a:t></a:t>
            </a:r>
            <a:r>
              <a:rPr lang="fr-FR"/>
              <a:t> 80 members</a:t>
            </a:r>
          </a:p>
        </p:txBody>
      </p:sp>
      <p:sp>
        <p:nvSpPr>
          <p:cNvPr id="529420" name="Text Box 12"/>
          <p:cNvSpPr txBox="1">
            <a:spLocks noChangeArrowheads="1"/>
          </p:cNvSpPr>
          <p:nvPr/>
        </p:nvSpPr>
        <p:spPr bwMode="auto">
          <a:xfrm>
            <a:off x="6678613" y="5108575"/>
            <a:ext cx="1643062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/>
              <a:t>Since 1990</a:t>
            </a:r>
          </a:p>
          <a:p>
            <a:pPr algn="ctr"/>
            <a:r>
              <a:rPr lang="fr-FR"/>
              <a:t>R&amp;D</a:t>
            </a:r>
          </a:p>
          <a:p>
            <a:pPr algn="ctr"/>
            <a:r>
              <a:rPr lang="fr-FR">
                <a:sym typeface="Symbol" pitchFamily="18" charset="2"/>
              </a:rPr>
              <a:t></a:t>
            </a:r>
            <a:r>
              <a:rPr lang="fr-FR"/>
              <a:t> 50 members</a:t>
            </a:r>
          </a:p>
        </p:txBody>
      </p:sp>
      <p:sp>
        <p:nvSpPr>
          <p:cNvPr id="529424" name="Text Box 16"/>
          <p:cNvSpPr txBox="1">
            <a:spLocks noChangeArrowheads="1"/>
          </p:cNvSpPr>
          <p:nvPr/>
        </p:nvSpPr>
        <p:spPr bwMode="auto">
          <a:xfrm>
            <a:off x="6443663" y="5013325"/>
            <a:ext cx="1704975" cy="925513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/>
              <a:t>Nestor</a:t>
            </a:r>
          </a:p>
          <a:p>
            <a:pPr algn="ctr"/>
            <a:r>
              <a:rPr lang="fr-FR" b="1"/>
              <a:t>Pylos, Greece</a:t>
            </a:r>
          </a:p>
          <a:p>
            <a:pPr algn="ctr"/>
            <a:r>
              <a:rPr lang="fr-FR" b="1"/>
              <a:t>-4000m</a:t>
            </a:r>
          </a:p>
        </p:txBody>
      </p:sp>
      <p:sp>
        <p:nvSpPr>
          <p:cNvPr id="529425" name="Text Box 17"/>
          <p:cNvSpPr txBox="1">
            <a:spLocks noChangeArrowheads="1"/>
          </p:cNvSpPr>
          <p:nvPr/>
        </p:nvSpPr>
        <p:spPr bwMode="auto">
          <a:xfrm>
            <a:off x="2300288" y="5589588"/>
            <a:ext cx="2301875" cy="925512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/>
              <a:t>Nemo</a:t>
            </a:r>
          </a:p>
          <a:p>
            <a:pPr algn="ctr"/>
            <a:r>
              <a:rPr lang="fr-FR" b="1"/>
              <a:t>Capo Passero, Italy</a:t>
            </a:r>
          </a:p>
          <a:p>
            <a:pPr algn="ctr"/>
            <a:r>
              <a:rPr lang="fr-FR" b="1"/>
              <a:t>-3350m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r>
              <a:rPr lang="fr-FR" sz="3600" dirty="0" err="1" smtClean="0"/>
              <a:t>Mediterranean</a:t>
            </a:r>
            <a:r>
              <a:rPr lang="fr-FR" sz="3600" dirty="0" smtClean="0"/>
              <a:t> Efforts</a:t>
            </a:r>
            <a:endParaRPr lang="fr-FR" sz="3600" dirty="0"/>
          </a:p>
        </p:txBody>
      </p:sp>
      <p:pic>
        <p:nvPicPr>
          <p:cNvPr id="364550" name="Picture 6" descr="antares-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3722" y="571480"/>
            <a:ext cx="774614" cy="7488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6454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4678" y="714356"/>
            <a:ext cx="2014512" cy="60060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64549" name="Picture 5" descr="nestor-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38865" y="642918"/>
            <a:ext cx="745124" cy="74440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0" name="Picture 6" descr="KM3NeT_logo_web_no_shade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71470" y="-52531"/>
            <a:ext cx="1017042" cy="105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60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1 -0.07778 L -0.09566 -0.424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9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0.08681 -0.628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29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-3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7777 L 0.025 -0.539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9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529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29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29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2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2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2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23" grpId="0" animBg="1"/>
      <p:bldP spid="529418" grpId="0" animBg="1"/>
      <p:bldP spid="529419" grpId="0" animBg="1"/>
      <p:bldP spid="529420" grpId="0" animBg="1"/>
      <p:bldP spid="529424" grpId="0" animBg="1"/>
      <p:bldP spid="52942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fr-FR" sz="3600" dirty="0"/>
              <a:t>The </a:t>
            </a:r>
            <a:r>
              <a:rPr lang="fr-FR" sz="3600" dirty="0" smtClean="0"/>
              <a:t>challenge</a:t>
            </a:r>
            <a:endParaRPr lang="fr-FR" sz="3600" dirty="0"/>
          </a:p>
        </p:txBody>
      </p:sp>
      <p:pic>
        <p:nvPicPr>
          <p:cNvPr id="8" name="Picture 6" descr="antares-pub"/>
          <p:cNvPicPr>
            <a:picLocks noChangeAspect="1" noChangeArrowheads="1"/>
          </p:cNvPicPr>
          <p:nvPr/>
        </p:nvPicPr>
        <p:blipFill>
          <a:blip r:embed="rId4" cstate="print">
            <a:lum bright="-18000"/>
          </a:blip>
          <a:srcRect b="2754"/>
          <a:stretch>
            <a:fillRect/>
          </a:stretch>
        </p:blipFill>
        <p:spPr bwMode="auto">
          <a:xfrm>
            <a:off x="5715008" y="928670"/>
            <a:ext cx="295277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0" descr="km3net_ALL_full_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419306"/>
            <a:ext cx="3786214" cy="329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 bwMode="auto">
          <a:xfrm rot="5400000">
            <a:off x="7679553" y="2393149"/>
            <a:ext cx="1785950" cy="1285884"/>
          </a:xfrm>
          <a:prstGeom prst="rightArrow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0760" y="1000108"/>
            <a:ext cx="213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12 lines, 900 PMTs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0883" y="3916924"/>
            <a:ext cx="357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100-200 lines, 5000-10000 PMTs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-500098" y="1357298"/>
            <a:ext cx="6000792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Maximise </a:t>
            </a: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physics</a:t>
            </a:r>
            <a:r>
              <a:rPr kumimoji="0" lang="fr-FR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</a:t>
            </a: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potential</a:t>
            </a:r>
            <a:endParaRPr kumimoji="0" lang="fr-FR" sz="2000" b="0" i="0" u="sng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1143000" lvl="2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kern="0" dirty="0" err="1" smtClean="0">
                <a:solidFill>
                  <a:srgbClr val="FFC000"/>
                </a:solidFill>
                <a:sym typeface="Symbol" pitchFamily="18" charset="2"/>
              </a:rPr>
              <a:t>Substantial</a:t>
            </a:r>
            <a:r>
              <a:rPr lang="fr-FR" kern="0" dirty="0" smtClean="0">
                <a:solidFill>
                  <a:srgbClr val="FFC000"/>
                </a:solidFill>
                <a:sym typeface="Symbol" pitchFamily="18" charset="2"/>
              </a:rPr>
              <a:t> </a:t>
            </a:r>
            <a:r>
              <a:rPr lang="fr-FR" kern="0" dirty="0" err="1" smtClean="0">
                <a:solidFill>
                  <a:srgbClr val="FFC000"/>
                </a:solidFill>
                <a:sym typeface="Symbol" pitchFamily="18" charset="2"/>
              </a:rPr>
              <a:t>improvement</a:t>
            </a:r>
            <a:r>
              <a:rPr lang="fr-FR" kern="0" dirty="0" smtClean="0">
                <a:solidFill>
                  <a:srgbClr val="FFC000"/>
                </a:solidFill>
                <a:sym typeface="Symbol" pitchFamily="18" charset="2"/>
              </a:rPr>
              <a:t> over ICECUBE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Instrumented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volume &gt;1km3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Angular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resolution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~0.1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degrees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(E&gt;10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TeV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)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Build</a:t>
            </a:r>
            <a:r>
              <a:rPr kumimoji="0" lang="fr-FR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in a </a:t>
            </a: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reasonable</a:t>
            </a:r>
            <a:r>
              <a:rPr kumimoji="0" lang="fr-FR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time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 4 </a:t>
            </a:r>
            <a:r>
              <a:rPr kumimoji="0" 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years</a:t>
            </a: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New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deployment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techniques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Speed-up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integration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time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Sub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contract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part of the production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…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At</a:t>
            </a:r>
            <a:r>
              <a:rPr kumimoji="0" lang="fr-FR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a </a:t>
            </a: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reduced</a:t>
            </a:r>
            <a:r>
              <a:rPr kumimoji="0" lang="fr-FR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</a:t>
            </a: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cost</a:t>
            </a:r>
            <a:endParaRPr kumimoji="0" lang="fr-FR" sz="2000" b="0" i="0" u="sng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Factor 2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reduction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cf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ANTARES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Simplified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architecture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Reduced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maintenance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Multi-line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deployments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…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</p:txBody>
      </p:sp>
      <p:pic>
        <p:nvPicPr>
          <p:cNvPr id="15" name="Picture 6" descr="KM3NeT_logo_web_no_shade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1470" y="-52531"/>
            <a:ext cx="1017042" cy="105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5" descr="bgLightningVolt_Deep_Blue_Sea-1"/>
          <p:cNvPicPr>
            <a:picLocks noChangeAspect="1" noChangeArrowheads="1"/>
          </p:cNvPicPr>
          <p:nvPr/>
        </p:nvPicPr>
        <p:blipFill>
          <a:blip r:embed="rId4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Segnaposto numero diapositiva 54"/>
          <p:cNvSpPr txBox="1">
            <a:spLocks noGrp="1"/>
          </p:cNvSpPr>
          <p:nvPr/>
        </p:nvSpPr>
        <p:spPr bwMode="auto">
          <a:xfrm>
            <a:off x="7010400" y="6524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9AED2A7-7591-4FF7-865E-7DDCB40D1ED9}" type="slidenum">
              <a:rPr lang="it-IT" sz="1400">
                <a:solidFill>
                  <a:srgbClr val="FFFFFF"/>
                </a:solidFill>
                <a:cs typeface="Arial" pitchFamily="34" charset="0"/>
              </a:rPr>
              <a:pPr algn="r"/>
              <a:t>7</a:t>
            </a:fld>
            <a:endParaRPr lang="it-IT" sz="1400">
              <a:solidFill>
                <a:srgbClr val="FFFFFF"/>
              </a:solidFill>
              <a:cs typeface="Arial" pitchFamily="34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595563" y="685800"/>
          <a:ext cx="4949825" cy="3598863"/>
        </p:xfrm>
        <a:graphic>
          <a:graphicData uri="http://schemas.openxmlformats.org/presentationml/2006/ole">
            <p:oleObj spid="_x0000_s366594" name="Clip" r:id="rId5" imgW="7353000" imgH="5473440" progId="">
              <p:embed/>
            </p:oleObj>
          </a:graphicData>
        </a:graphic>
      </p:graphicFrame>
      <p:sp>
        <p:nvSpPr>
          <p:cNvPr id="2058" name="Oval 5"/>
          <p:cNvSpPr>
            <a:spLocks noChangeArrowheads="1"/>
          </p:cNvSpPr>
          <p:nvPr/>
        </p:nvSpPr>
        <p:spPr bwMode="auto">
          <a:xfrm>
            <a:off x="3702050" y="3195638"/>
            <a:ext cx="87313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59" name="Oval 6"/>
          <p:cNvSpPr>
            <a:spLocks noChangeArrowheads="1"/>
          </p:cNvSpPr>
          <p:nvPr/>
        </p:nvSpPr>
        <p:spPr bwMode="auto">
          <a:xfrm>
            <a:off x="3887788" y="2684463"/>
            <a:ext cx="88900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0" name="Oval 7"/>
          <p:cNvSpPr>
            <a:spLocks noChangeArrowheads="1"/>
          </p:cNvSpPr>
          <p:nvPr/>
        </p:nvSpPr>
        <p:spPr bwMode="auto">
          <a:xfrm>
            <a:off x="3230563" y="3416300"/>
            <a:ext cx="87312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1" name="Oval 8"/>
          <p:cNvSpPr>
            <a:spLocks noChangeArrowheads="1"/>
          </p:cNvSpPr>
          <p:nvPr/>
        </p:nvSpPr>
        <p:spPr bwMode="auto">
          <a:xfrm>
            <a:off x="3563938" y="2801938"/>
            <a:ext cx="87312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2" name="Oval 9"/>
          <p:cNvSpPr>
            <a:spLocks noChangeArrowheads="1"/>
          </p:cNvSpPr>
          <p:nvPr/>
        </p:nvSpPr>
        <p:spPr bwMode="auto">
          <a:xfrm>
            <a:off x="3206750" y="2589213"/>
            <a:ext cx="87313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3" name="Oval 10"/>
          <p:cNvSpPr>
            <a:spLocks noChangeArrowheads="1"/>
          </p:cNvSpPr>
          <p:nvPr/>
        </p:nvSpPr>
        <p:spPr bwMode="auto">
          <a:xfrm>
            <a:off x="3887788" y="2771775"/>
            <a:ext cx="87312" cy="873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4" name="Oval 11"/>
          <p:cNvSpPr>
            <a:spLocks noChangeArrowheads="1"/>
          </p:cNvSpPr>
          <p:nvPr/>
        </p:nvSpPr>
        <p:spPr bwMode="auto">
          <a:xfrm>
            <a:off x="4140200" y="3167063"/>
            <a:ext cx="85725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5" name="Oval 12"/>
          <p:cNvSpPr>
            <a:spLocks noChangeArrowheads="1"/>
          </p:cNvSpPr>
          <p:nvPr/>
        </p:nvSpPr>
        <p:spPr bwMode="auto">
          <a:xfrm>
            <a:off x="4543425" y="3576638"/>
            <a:ext cx="87313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6" name="Oval 13"/>
          <p:cNvSpPr>
            <a:spLocks noChangeArrowheads="1"/>
          </p:cNvSpPr>
          <p:nvPr/>
        </p:nvSpPr>
        <p:spPr bwMode="auto">
          <a:xfrm>
            <a:off x="4337050" y="3856038"/>
            <a:ext cx="87313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7" name="Text Box 14"/>
          <p:cNvSpPr txBox="1">
            <a:spLocks noChangeArrowheads="1"/>
          </p:cNvSpPr>
          <p:nvPr/>
        </p:nvSpPr>
        <p:spPr bwMode="auto">
          <a:xfrm>
            <a:off x="3930650" y="642938"/>
            <a:ext cx="274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</a:pPr>
            <a:endParaRPr lang="fr-FR" sz="1400"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2051" name="Object 16"/>
          <p:cNvGraphicFramePr>
            <a:graphicFrameLocks/>
          </p:cNvGraphicFramePr>
          <p:nvPr/>
        </p:nvGraphicFramePr>
        <p:xfrm>
          <a:off x="1458913" y="3500438"/>
          <a:ext cx="1028700" cy="517525"/>
        </p:xfrm>
        <a:graphic>
          <a:graphicData uri="http://schemas.openxmlformats.org/presentationml/2006/ole">
            <p:oleObj spid="_x0000_s366595" name="Microsoft ClipArt Gallery" r:id="rId6" imgW="2844800" imgH="1892300" progId="">
              <p:embed/>
            </p:oleObj>
          </a:graphicData>
        </a:graphic>
      </p:graphicFrame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714348" y="4059238"/>
            <a:ext cx="2814637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CPPM,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Marseille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DSM/IRFU/CEA,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Saclay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APC, Paris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LPC, Clermont-Ferrand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IPHC (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IReS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),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Strasbourg</a:t>
            </a:r>
            <a:endParaRPr lang="es-ES_tradnl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Univ. de H.-A.,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Mulhouse</a:t>
            </a:r>
            <a:endParaRPr lang="es-ES_tradnl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IFREMER,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Toulon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/Brest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C.O.M.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Marseille</a:t>
            </a:r>
            <a:endParaRPr lang="es-ES_tradnl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LAM,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Marseille</a:t>
            </a:r>
            <a:endParaRPr lang="es-ES_tradnl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GeoAzur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Villefranche</a:t>
            </a:r>
            <a:endParaRPr lang="es-ES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3286116" y="4614863"/>
            <a:ext cx="251460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/INFN of Bari 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/INFN of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Bologna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/INFN of Catania 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LNS  – Catania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/INFN of Pisa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/INFN of Rome 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/INFN of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Genova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endParaRPr lang="es-ES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</p:txBody>
      </p:sp>
      <p:graphicFrame>
        <p:nvGraphicFramePr>
          <p:cNvPr id="2052" name="Object 24"/>
          <p:cNvGraphicFramePr>
            <a:graphicFrameLocks/>
          </p:cNvGraphicFramePr>
          <p:nvPr/>
        </p:nvGraphicFramePr>
        <p:xfrm>
          <a:off x="242888" y="2874963"/>
          <a:ext cx="914400" cy="457200"/>
        </p:xfrm>
        <a:graphic>
          <a:graphicData uri="http://schemas.openxmlformats.org/presentationml/2006/ole">
            <p:oleObj spid="_x0000_s366596" name="Microsoft ClipArt Gallery" r:id="rId7" imgW="2908300" imgH="1892300" progId="">
              <p:embed/>
            </p:oleObj>
          </a:graphicData>
        </a:graphic>
      </p:graphicFrame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-36513" y="3390900"/>
            <a:ext cx="144780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Times New Roman" pitchFamily="18" charset="0"/>
                <a:cs typeface="Arial" pitchFamily="34" charset="0"/>
              </a:rPr>
              <a:t>IFIC, Valencia</a:t>
            </a:r>
          </a:p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Times New Roman" pitchFamily="18" charset="0"/>
                <a:cs typeface="Arial" pitchFamily="34" charset="0"/>
              </a:rPr>
              <a:t> UPV, Valencia </a:t>
            </a:r>
          </a:p>
        </p:txBody>
      </p:sp>
      <p:graphicFrame>
        <p:nvGraphicFramePr>
          <p:cNvPr id="2053" name="Object 26"/>
          <p:cNvGraphicFramePr>
            <a:graphicFrameLocks/>
          </p:cNvGraphicFramePr>
          <p:nvPr/>
        </p:nvGraphicFramePr>
        <p:xfrm>
          <a:off x="584200" y="1136650"/>
          <a:ext cx="935038" cy="457200"/>
        </p:xfrm>
        <a:graphic>
          <a:graphicData uri="http://schemas.openxmlformats.org/presentationml/2006/ole">
            <p:oleObj spid="_x0000_s366597" name="Microsoft ClipArt Gallery" r:id="rId8" imgW="2870200" imgH="1892300" progId="">
              <p:embed/>
            </p:oleObj>
          </a:graphicData>
        </a:graphic>
      </p:graphicFrame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242888" y="1568450"/>
            <a:ext cx="20256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NIKHEF, </a:t>
            </a:r>
            <a:endParaRPr lang="es-ES_tradnl" sz="1400" dirty="0" smtClean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Amsterdam</a:t>
            </a:r>
            <a:r>
              <a:rPr lang="es-ES_tradnl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</a:p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Utrecht</a:t>
            </a:r>
            <a:endParaRPr lang="es-ES_tradnl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KVI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Groningen</a:t>
            </a:r>
            <a:endParaRPr lang="es-ES_tradnl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NIOZ </a:t>
            </a:r>
            <a:r>
              <a:rPr lang="es-E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Texel</a:t>
            </a:r>
            <a:endParaRPr lang="es-ES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</p:txBody>
      </p:sp>
      <p:graphicFrame>
        <p:nvGraphicFramePr>
          <p:cNvPr id="2054" name="Object 28"/>
          <p:cNvGraphicFramePr>
            <a:graphicFrameLocks/>
          </p:cNvGraphicFramePr>
          <p:nvPr/>
        </p:nvGraphicFramePr>
        <p:xfrm>
          <a:off x="6961188" y="1173163"/>
          <a:ext cx="914400" cy="457200"/>
        </p:xfrm>
        <a:graphic>
          <a:graphicData uri="http://schemas.openxmlformats.org/presentationml/2006/ole">
            <p:oleObj spid="_x0000_s366598" name="Microsoft ClipArt Gallery" r:id="rId9" imgW="2870200" imgH="1917700" progId="">
              <p:embed/>
            </p:oleObj>
          </a:graphicData>
        </a:graphic>
      </p:graphicFrame>
      <p:sp>
        <p:nvSpPr>
          <p:cNvPr id="36893" name="Text Box 29"/>
          <p:cNvSpPr txBox="1">
            <a:spLocks noChangeArrowheads="1"/>
          </p:cNvSpPr>
          <p:nvPr/>
        </p:nvSpPr>
        <p:spPr bwMode="auto">
          <a:xfrm>
            <a:off x="6796088" y="1706563"/>
            <a:ext cx="19193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ITEP,Moscow</a:t>
            </a:r>
            <a:endParaRPr lang="es-ES_tradnl" sz="1400" dirty="0" smtClean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Moscow</a:t>
            </a:r>
            <a:r>
              <a:rPr lang="es-ES_tradnl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State</a:t>
            </a:r>
            <a:r>
              <a:rPr lang="es-ES_tradnl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</a:t>
            </a:r>
            <a:endParaRPr lang="es-ES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</p:txBody>
      </p:sp>
      <p:sp>
        <p:nvSpPr>
          <p:cNvPr id="2073" name="Oval 30"/>
          <p:cNvSpPr>
            <a:spLocks noChangeArrowheads="1"/>
          </p:cNvSpPr>
          <p:nvPr/>
        </p:nvSpPr>
        <p:spPr bwMode="auto">
          <a:xfrm>
            <a:off x="3778250" y="3221038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74" name="Oval 31"/>
          <p:cNvSpPr>
            <a:spLocks noChangeArrowheads="1"/>
          </p:cNvSpPr>
          <p:nvPr/>
        </p:nvSpPr>
        <p:spPr bwMode="auto">
          <a:xfrm>
            <a:off x="4348163" y="3919538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75" name="Oval 32"/>
          <p:cNvSpPr>
            <a:spLocks noChangeArrowheads="1"/>
          </p:cNvSpPr>
          <p:nvPr/>
        </p:nvSpPr>
        <p:spPr bwMode="auto">
          <a:xfrm>
            <a:off x="3844925" y="2366963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76" name="Oval 33"/>
          <p:cNvSpPr>
            <a:spLocks noChangeArrowheads="1"/>
          </p:cNvSpPr>
          <p:nvPr/>
        </p:nvSpPr>
        <p:spPr bwMode="auto">
          <a:xfrm>
            <a:off x="4194175" y="3436938"/>
            <a:ext cx="88900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77" name="Oval 34"/>
          <p:cNvSpPr>
            <a:spLocks noChangeArrowheads="1"/>
          </p:cNvSpPr>
          <p:nvPr/>
        </p:nvSpPr>
        <p:spPr bwMode="auto">
          <a:xfrm>
            <a:off x="3625850" y="3179763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78" name="Oval 35"/>
          <p:cNvSpPr>
            <a:spLocks noChangeArrowheads="1"/>
          </p:cNvSpPr>
          <p:nvPr/>
        </p:nvSpPr>
        <p:spPr bwMode="auto">
          <a:xfrm>
            <a:off x="5645150" y="1773238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1892287" y="2085975"/>
            <a:ext cx="822325" cy="493713"/>
            <a:chOff x="4512" y="3792"/>
            <a:chExt cx="518" cy="311"/>
          </a:xfrm>
        </p:grpSpPr>
        <p:sp>
          <p:nvSpPr>
            <p:cNvPr id="2094" name="Rectangle 37"/>
            <p:cNvSpPr>
              <a:spLocks noChangeArrowheads="1"/>
            </p:cNvSpPr>
            <p:nvPr/>
          </p:nvSpPr>
          <p:spPr bwMode="auto">
            <a:xfrm>
              <a:off x="4512" y="3792"/>
              <a:ext cx="518" cy="286"/>
            </a:xfrm>
            <a:prstGeom prst="rect">
              <a:avLst/>
            </a:prstGeom>
            <a:solidFill>
              <a:srgbClr val="FC012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2400">
                <a:cs typeface="Arial" pitchFamily="34" charset="0"/>
              </a:endParaRPr>
            </a:p>
          </p:txBody>
        </p:sp>
        <p:sp>
          <p:nvSpPr>
            <p:cNvPr id="2095" name="Rectangle 38"/>
            <p:cNvSpPr>
              <a:spLocks noChangeArrowheads="1"/>
            </p:cNvSpPr>
            <p:nvPr/>
          </p:nvSpPr>
          <p:spPr bwMode="auto">
            <a:xfrm>
              <a:off x="4512" y="4004"/>
              <a:ext cx="518" cy="99"/>
            </a:xfrm>
            <a:prstGeom prst="rect">
              <a:avLst/>
            </a:prstGeom>
            <a:solidFill>
              <a:srgbClr val="FDBA3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2400">
                <a:cs typeface="Arial" pitchFamily="34" charset="0"/>
              </a:endParaRPr>
            </a:p>
          </p:txBody>
        </p:sp>
        <p:sp>
          <p:nvSpPr>
            <p:cNvPr id="2096" name="Rectangle 39"/>
            <p:cNvSpPr>
              <a:spLocks noChangeArrowheads="1"/>
            </p:cNvSpPr>
            <p:nvPr/>
          </p:nvSpPr>
          <p:spPr bwMode="auto">
            <a:xfrm>
              <a:off x="4512" y="3792"/>
              <a:ext cx="518" cy="9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2400">
                <a:cs typeface="Arial" pitchFamily="34" charset="0"/>
              </a:endParaRPr>
            </a:p>
          </p:txBody>
        </p:sp>
      </p:grpSp>
      <p:sp>
        <p:nvSpPr>
          <p:cNvPr id="36904" name="Text Box 40"/>
          <p:cNvSpPr txBox="1">
            <a:spLocks noChangeArrowheads="1"/>
          </p:cNvSpPr>
          <p:nvPr/>
        </p:nvSpPr>
        <p:spPr bwMode="auto">
          <a:xfrm>
            <a:off x="1227138" y="2619375"/>
            <a:ext cx="2120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Ø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of  </a:t>
            </a:r>
            <a:r>
              <a:rPr lang="es-ES_tradnl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Erlangen</a:t>
            </a:r>
            <a:endParaRPr lang="es-ES_tradnl" sz="1400" dirty="0" smtClean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buClr>
                <a:srgbClr val="3333CC"/>
              </a:buClr>
              <a:buSzPct val="60000"/>
              <a:defRPr/>
            </a:pPr>
            <a:r>
              <a:rPr lang="es-ES_tradnl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  </a:t>
            </a:r>
            <a:r>
              <a:rPr lang="es-ES_tradnl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Bamberg </a:t>
            </a:r>
            <a:r>
              <a:rPr lang="es-ES_tradnl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Observatory</a:t>
            </a:r>
            <a:r>
              <a:rPr lang="es-ES_tradnl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endParaRPr lang="es-ES" sz="1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  <p:sp>
        <p:nvSpPr>
          <p:cNvPr id="2081" name="Oval 41"/>
          <p:cNvSpPr>
            <a:spLocks noChangeArrowheads="1"/>
          </p:cNvSpPr>
          <p:nvPr/>
        </p:nvSpPr>
        <p:spPr bwMode="auto">
          <a:xfrm>
            <a:off x="4103688" y="2692400"/>
            <a:ext cx="87312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82" name="Rectangle 42"/>
          <p:cNvSpPr>
            <a:spLocks noChangeArrowheads="1"/>
          </p:cNvSpPr>
          <p:nvPr/>
        </p:nvSpPr>
        <p:spPr bwMode="auto">
          <a:xfrm>
            <a:off x="1889125" y="2076450"/>
            <a:ext cx="811213" cy="488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83" name="Oval 43"/>
          <p:cNvSpPr>
            <a:spLocks noChangeArrowheads="1"/>
          </p:cNvSpPr>
          <p:nvPr/>
        </p:nvSpPr>
        <p:spPr bwMode="auto">
          <a:xfrm>
            <a:off x="3959225" y="2339975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84" name="Oval 44"/>
          <p:cNvSpPr>
            <a:spLocks noChangeArrowheads="1"/>
          </p:cNvSpPr>
          <p:nvPr/>
        </p:nvSpPr>
        <p:spPr bwMode="auto">
          <a:xfrm>
            <a:off x="3563938" y="2852738"/>
            <a:ext cx="87312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85" name="Oval 45"/>
          <p:cNvSpPr>
            <a:spLocks noChangeArrowheads="1"/>
          </p:cNvSpPr>
          <p:nvPr/>
        </p:nvSpPr>
        <p:spPr bwMode="auto">
          <a:xfrm>
            <a:off x="3984625" y="3125788"/>
            <a:ext cx="87313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pic>
        <p:nvPicPr>
          <p:cNvPr id="2086" name="Picture 4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67625" y="2476500"/>
            <a:ext cx="863600" cy="5730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87" name="Oval 49"/>
          <p:cNvSpPr>
            <a:spLocks noChangeArrowheads="1"/>
          </p:cNvSpPr>
          <p:nvPr/>
        </p:nvSpPr>
        <p:spPr bwMode="auto">
          <a:xfrm>
            <a:off x="5148263" y="3141663"/>
            <a:ext cx="87312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1038" name="Rectangle 50"/>
          <p:cNvSpPr>
            <a:spLocks noChangeArrowheads="1"/>
          </p:cNvSpPr>
          <p:nvPr/>
        </p:nvSpPr>
        <p:spPr bwMode="auto">
          <a:xfrm>
            <a:off x="7410450" y="3124200"/>
            <a:ext cx="1427163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n-GB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ISS, </a:t>
            </a:r>
            <a:r>
              <a:rPr lang="en-GB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Bucarest</a:t>
            </a:r>
            <a:endParaRPr lang="en-GB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3929058" y="4054483"/>
            <a:ext cx="1028700" cy="517525"/>
            <a:chOff x="4876" y="2840"/>
            <a:chExt cx="648" cy="326"/>
          </a:xfrm>
        </p:grpSpPr>
        <p:graphicFrame>
          <p:nvGraphicFramePr>
            <p:cNvPr id="2055" name="Object 48"/>
            <p:cNvGraphicFramePr>
              <a:graphicFrameLocks/>
            </p:cNvGraphicFramePr>
            <p:nvPr/>
          </p:nvGraphicFramePr>
          <p:xfrm>
            <a:off x="4876" y="2840"/>
            <a:ext cx="648" cy="326"/>
          </p:xfrm>
          <a:graphic>
            <a:graphicData uri="http://schemas.openxmlformats.org/presentationml/2006/ole">
              <p:oleObj spid="_x0000_s366599" name="Microsoft ClipArt Gallery" r:id="rId11" imgW="2844800" imgH="1892300" progId="">
                <p:embed/>
              </p:oleObj>
            </a:graphicData>
          </a:graphic>
        </p:graphicFrame>
        <p:sp>
          <p:nvSpPr>
            <p:cNvPr id="2093" name="Rectangle 22"/>
            <p:cNvSpPr>
              <a:spLocks noChangeArrowheads="1"/>
            </p:cNvSpPr>
            <p:nvPr/>
          </p:nvSpPr>
          <p:spPr bwMode="auto">
            <a:xfrm>
              <a:off x="4876" y="2843"/>
              <a:ext cx="227" cy="315"/>
            </a:xfrm>
            <a:prstGeom prst="rect">
              <a:avLst/>
            </a:prstGeom>
            <a:solidFill>
              <a:srgbClr val="037C03"/>
            </a:solidFill>
            <a:ln w="12700">
              <a:solidFill>
                <a:srgbClr val="037C0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2400">
                <a:cs typeface="Arial" pitchFamily="34" charset="0"/>
              </a:endParaRPr>
            </a:p>
          </p:txBody>
        </p:sp>
      </p:grpSp>
      <p:sp>
        <p:nvSpPr>
          <p:cNvPr id="2090" name="Rectangle 50"/>
          <p:cNvSpPr>
            <a:spLocks noChangeArrowheads="1"/>
          </p:cNvSpPr>
          <p:nvPr/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>
                <a:solidFill>
                  <a:srgbClr val="FFFF00"/>
                </a:solidFill>
              </a:rPr>
              <a:t>    The ANTARES Collaboration</a:t>
            </a:r>
          </a:p>
        </p:txBody>
      </p:sp>
      <p:sp>
        <p:nvSpPr>
          <p:cNvPr id="2091" name="Oval 11"/>
          <p:cNvSpPr>
            <a:spLocks noChangeArrowheads="1"/>
          </p:cNvSpPr>
          <p:nvPr/>
        </p:nvSpPr>
        <p:spPr bwMode="auto">
          <a:xfrm>
            <a:off x="4140200" y="3284538"/>
            <a:ext cx="85725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92" name="Oval 44"/>
          <p:cNvSpPr>
            <a:spLocks noChangeArrowheads="1"/>
          </p:cNvSpPr>
          <p:nvPr/>
        </p:nvSpPr>
        <p:spPr bwMode="auto">
          <a:xfrm>
            <a:off x="3571875" y="3000375"/>
            <a:ext cx="87313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50" name="AutoShape 5"/>
          <p:cNvSpPr>
            <a:spLocks noChangeArrowheads="1"/>
          </p:cNvSpPr>
          <p:nvPr/>
        </p:nvSpPr>
        <p:spPr bwMode="auto">
          <a:xfrm flipV="1">
            <a:off x="3643306" y="3286124"/>
            <a:ext cx="203200" cy="214314"/>
          </a:xfrm>
          <a:custGeom>
            <a:avLst/>
            <a:gdLst>
              <a:gd name="T0" fmla="*/ 8991533 w 21600"/>
              <a:gd name="T1" fmla="*/ 0 h 21600"/>
              <a:gd name="T2" fmla="*/ 2633388 w 21600"/>
              <a:gd name="T3" fmla="*/ 2511860 h 21600"/>
              <a:gd name="T4" fmla="*/ 0 w 21600"/>
              <a:gd name="T5" fmla="*/ 8576645 h 21600"/>
              <a:gd name="T6" fmla="*/ 2633388 w 21600"/>
              <a:gd name="T7" fmla="*/ 14641348 h 21600"/>
              <a:gd name="T8" fmla="*/ 8991533 w 21600"/>
              <a:gd name="T9" fmla="*/ 17153207 h 21600"/>
              <a:gd name="T10" fmla="*/ 15349671 w 21600"/>
              <a:gd name="T11" fmla="*/ 14641348 h 21600"/>
              <a:gd name="T12" fmla="*/ 17983057 w 21600"/>
              <a:gd name="T13" fmla="*/ 8576645 h 21600"/>
              <a:gd name="T14" fmla="*/ 15349671 w 21600"/>
              <a:gd name="T15" fmla="*/ 251186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500" y="10800"/>
                </a:moveTo>
                <a:cubicBezTo>
                  <a:pt x="4500" y="14279"/>
                  <a:pt x="7321" y="17100"/>
                  <a:pt x="10800" y="17100"/>
                </a:cubicBezTo>
                <a:cubicBezTo>
                  <a:pt x="14279" y="17100"/>
                  <a:pt x="17100" y="14279"/>
                  <a:pt x="17100" y="10800"/>
                </a:cubicBezTo>
                <a:cubicBezTo>
                  <a:pt x="17100" y="7321"/>
                  <a:pt x="14279" y="4500"/>
                  <a:pt x="10800" y="4500"/>
                </a:cubicBezTo>
                <a:cubicBezTo>
                  <a:pt x="7321" y="4500"/>
                  <a:pt x="4500" y="7321"/>
                  <a:pt x="4500" y="1080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3" descr="IMG_0570"/>
          <p:cNvPicPr>
            <a:picLocks noChangeAspect="1" noChangeArrowheads="1"/>
          </p:cNvPicPr>
          <p:nvPr/>
        </p:nvPicPr>
        <p:blipFill>
          <a:blip r:embed="rId12" cstate="print"/>
          <a:srcRect t="11015" b="22838"/>
          <a:stretch>
            <a:fillRect/>
          </a:stretch>
        </p:blipFill>
        <p:spPr bwMode="auto">
          <a:xfrm>
            <a:off x="5857884" y="4786322"/>
            <a:ext cx="3286116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6143636" y="3929066"/>
            <a:ext cx="286488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7 countries</a:t>
            </a:r>
          </a:p>
          <a:p>
            <a:r>
              <a:rPr lang="fr-FR" dirty="0" smtClean="0"/>
              <a:t>29 </a:t>
            </a:r>
            <a:r>
              <a:rPr lang="fr-FR" dirty="0" smtClean="0"/>
              <a:t>institutes</a:t>
            </a:r>
          </a:p>
          <a:p>
            <a:r>
              <a:rPr lang="fr-FR" dirty="0" smtClean="0"/>
              <a:t>~150 </a:t>
            </a:r>
            <a:r>
              <a:rPr lang="fr-FR" dirty="0" err="1" smtClean="0"/>
              <a:t>scientists</a:t>
            </a:r>
            <a:r>
              <a:rPr lang="fr-FR" dirty="0" smtClean="0"/>
              <a:t>+</a:t>
            </a:r>
            <a:r>
              <a:rPr lang="fr-FR" dirty="0" err="1" smtClean="0"/>
              <a:t>engineers</a:t>
            </a:r>
            <a:endParaRPr lang="fr-FR" dirty="0"/>
          </a:p>
        </p:txBody>
      </p:sp>
      <p:sp>
        <p:nvSpPr>
          <p:cNvPr id="52" name="Oval 35"/>
          <p:cNvSpPr>
            <a:spLocks noChangeArrowheads="1"/>
          </p:cNvSpPr>
          <p:nvPr/>
        </p:nvSpPr>
        <p:spPr bwMode="auto">
          <a:xfrm>
            <a:off x="5715008" y="1857364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928671"/>
            <a:ext cx="2028825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714480" y="-24"/>
            <a:ext cx="6043820" cy="78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Luxi Sans" charset="0"/>
                <a:cs typeface="Luxi Sans" charset="0"/>
              </a:rPr>
              <a:t>Optimisation Studies</a:t>
            </a:r>
            <a:endParaRPr lang="en-GB" sz="4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Luxi Sans" charset="0"/>
              <a:cs typeface="Luxi Sans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643182"/>
            <a:ext cx="2445120" cy="2245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4680491"/>
            <a:ext cx="2448000" cy="2177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642918"/>
            <a:ext cx="2350080" cy="20680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2786050" y="5715016"/>
            <a:ext cx="1000132" cy="5630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</a:tabLst>
            </a:pPr>
            <a:r>
              <a:rPr lang="en-GB" dirty="0" smtClean="0">
                <a:solidFill>
                  <a:schemeClr val="bg1"/>
                </a:solidFill>
                <a:ea typeface="Luxi Sans" charset="0"/>
                <a:cs typeface="Luxi Sans" charset="0"/>
              </a:rPr>
              <a:t>ring</a:t>
            </a:r>
            <a:endParaRPr lang="en-GB" dirty="0">
              <a:solidFill>
                <a:schemeClr val="bg1"/>
              </a:solidFill>
              <a:ea typeface="Luxi Sans" charset="0"/>
              <a:cs typeface="Luxi Sans" charset="0"/>
            </a:endParaRPr>
          </a:p>
        </p:txBody>
      </p:sp>
      <p:sp>
        <p:nvSpPr>
          <p:cNvPr id="45203" name="Text Box 147"/>
          <p:cNvSpPr txBox="1">
            <a:spLocks noChangeArrowheads="1"/>
          </p:cNvSpPr>
          <p:nvPr/>
        </p:nvSpPr>
        <p:spPr bwMode="auto">
          <a:xfrm>
            <a:off x="5605988" y="6215082"/>
            <a:ext cx="2252160" cy="563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GB" dirty="0" smtClean="0">
                <a:solidFill>
                  <a:schemeClr val="bg1"/>
                </a:solidFill>
                <a:ea typeface="Luxi Sans" charset="0"/>
                <a:cs typeface="Luxi Sans" charset="0"/>
              </a:rPr>
              <a:t>Detection structures </a:t>
            </a:r>
          </a:p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GB" dirty="0" smtClean="0">
                <a:solidFill>
                  <a:schemeClr val="bg1"/>
                </a:solidFill>
                <a:ea typeface="Luxi Sans" charset="0"/>
                <a:cs typeface="Luxi Sans" charset="0"/>
              </a:rPr>
              <a:t>(under cost evaluation)</a:t>
            </a:r>
            <a:endParaRPr lang="en-GB" dirty="0">
              <a:solidFill>
                <a:schemeClr val="bg1"/>
              </a:solidFill>
              <a:ea typeface="Luxi Sans" charset="0"/>
              <a:cs typeface="Luxi Sans" charset="0"/>
            </a:endParaRPr>
          </a:p>
        </p:txBody>
      </p:sp>
      <p:pic>
        <p:nvPicPr>
          <p:cNvPr id="45204" name="Picture 148"/>
          <p:cNvPicPr>
            <a:picLocks noChangeAspect="1" noChangeArrowheads="1"/>
          </p:cNvPicPr>
          <p:nvPr/>
        </p:nvPicPr>
        <p:blipFill>
          <a:blip r:embed="rId8">
            <a:lum contrast="20000"/>
          </a:blip>
          <a:srcRect l="19684" t="9262" r="19684" b="9262"/>
          <a:stretch>
            <a:fillRect/>
          </a:stretch>
        </p:blipFill>
        <p:spPr bwMode="auto">
          <a:xfrm>
            <a:off x="7572396" y="1500174"/>
            <a:ext cx="1599868" cy="14637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0" name="Text Box 7"/>
          <p:cNvSpPr txBox="1">
            <a:spLocks noChangeArrowheads="1"/>
          </p:cNvSpPr>
          <p:nvPr/>
        </p:nvSpPr>
        <p:spPr bwMode="auto">
          <a:xfrm>
            <a:off x="2786050" y="3571876"/>
            <a:ext cx="1000132" cy="5630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</a:tabLst>
            </a:pPr>
            <a:r>
              <a:rPr lang="en-GB" dirty="0" err="1" smtClean="0">
                <a:solidFill>
                  <a:schemeClr val="bg1"/>
                </a:solidFill>
                <a:ea typeface="Luxi Sans" charset="0"/>
                <a:cs typeface="Luxi Sans" charset="0"/>
              </a:rPr>
              <a:t>cuboid</a:t>
            </a:r>
            <a:endParaRPr lang="en-GB" dirty="0">
              <a:solidFill>
                <a:schemeClr val="bg1"/>
              </a:solidFill>
              <a:ea typeface="Luxi Sans" charset="0"/>
              <a:cs typeface="Luxi Sans" charset="0"/>
            </a:endParaRPr>
          </a:p>
        </p:txBody>
      </p:sp>
      <p:sp>
        <p:nvSpPr>
          <p:cNvPr id="151" name="Text Box 7"/>
          <p:cNvSpPr txBox="1">
            <a:spLocks noChangeArrowheads="1"/>
          </p:cNvSpPr>
          <p:nvPr/>
        </p:nvSpPr>
        <p:spPr bwMode="auto">
          <a:xfrm>
            <a:off x="2786050" y="1437141"/>
            <a:ext cx="1000132" cy="5630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</a:tabLst>
            </a:pPr>
            <a:r>
              <a:rPr lang="en-GB" dirty="0" smtClean="0">
                <a:solidFill>
                  <a:schemeClr val="bg1"/>
                </a:solidFill>
                <a:ea typeface="Luxi Sans" charset="0"/>
                <a:cs typeface="Luxi Sans" charset="0"/>
              </a:rPr>
              <a:t>cluster</a:t>
            </a:r>
            <a:endParaRPr lang="en-GB" dirty="0">
              <a:solidFill>
                <a:schemeClr val="bg1"/>
              </a:solidFill>
              <a:ea typeface="Luxi Sans" charset="0"/>
              <a:cs typeface="Luxi Sans" charset="0"/>
            </a:endParaRPr>
          </a:p>
        </p:txBody>
      </p:sp>
      <p:pic>
        <p:nvPicPr>
          <p:cNvPr id="152" name="Picture 6" descr="KM3NeT_logo_web_no_shade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71470" y="-71462"/>
            <a:ext cx="10001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05313" y="928670"/>
            <a:ext cx="2124075" cy="530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857224" y="0"/>
            <a:ext cx="8286776" cy="836613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0" scaled="0"/>
          </a:gra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Optimisation </a:t>
            </a:r>
            <a:r>
              <a:rPr kumimoji="0" lang="fr-FR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Studies</a:t>
            </a: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0800000" flipV="1">
            <a:off x="4500562" y="1000108"/>
            <a:ext cx="1428760" cy="1357322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500562" y="128586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8-10m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"/>
            <a:ext cx="9144000" cy="836613"/>
          </a:xfrm>
          <a:gradFill flip="none" rotWithShape="1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2700000" scaled="1"/>
            <a:tileRect/>
          </a:gradFill>
        </p:spPr>
        <p:txBody>
          <a:bodyPr/>
          <a:lstStyle/>
          <a:p>
            <a:r>
              <a:rPr lang="fr-FR" sz="3200" dirty="0" err="1" smtClean="0"/>
              <a:t>Timeline</a:t>
            </a:r>
            <a:r>
              <a:rPr lang="fr-FR" sz="3200" dirty="0" smtClean="0"/>
              <a:t> </a:t>
            </a:r>
            <a:r>
              <a:rPr lang="fr-FR" sz="3200" dirty="0" err="1" smtClean="0"/>
              <a:t>Towards</a:t>
            </a:r>
            <a:r>
              <a:rPr lang="fr-FR" sz="3200" dirty="0" smtClean="0"/>
              <a:t> Construction</a:t>
            </a:r>
            <a:endParaRPr lang="fr-FR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357158" y="1571612"/>
            <a:ext cx="8462960" cy="2286016"/>
            <a:chOff x="395288" y="1325563"/>
            <a:chExt cx="8748712" cy="5145938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395288" y="2420938"/>
              <a:ext cx="8748712" cy="647700"/>
            </a:xfrm>
            <a:prstGeom prst="rightArrow">
              <a:avLst>
                <a:gd name="adj1" fmla="val 59120"/>
                <a:gd name="adj2" fmla="val 141640"/>
              </a:avLst>
            </a:prstGeom>
            <a:gradFill rotWithShape="1">
              <a:gsLst>
                <a:gs pos="0">
                  <a:srgbClr val="FF8B17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 rot="-2874771">
              <a:off x="138112" y="1841501"/>
              <a:ext cx="14890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Feb 2006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 rot="-2874771">
              <a:off x="1797843" y="1856582"/>
              <a:ext cx="1490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b="1"/>
                <a:t>Mar 2008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 rot="-2874771">
              <a:off x="2961481" y="1861344"/>
              <a:ext cx="14557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Oct 2009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 rot="-2874771">
              <a:off x="3956843" y="1856582"/>
              <a:ext cx="1490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Mar 2011</a:t>
              </a: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3924300" y="4005263"/>
              <a:ext cx="3455988" cy="431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rgbClr val="000000"/>
                  </a:solidFill>
                </a:rPr>
                <a:t>Construction phase</a:t>
              </a:r>
            </a:p>
          </p:txBody>
        </p:sp>
        <p:sp>
          <p:nvSpPr>
            <p:cNvPr id="14" name="AutoShape 16"/>
            <p:cNvSpPr>
              <a:spLocks noChangeArrowheads="1"/>
            </p:cNvSpPr>
            <p:nvPr/>
          </p:nvSpPr>
          <p:spPr bwMode="auto">
            <a:xfrm>
              <a:off x="4859338" y="4292600"/>
              <a:ext cx="4032250" cy="720725"/>
            </a:xfrm>
            <a:prstGeom prst="rightArrow">
              <a:avLst>
                <a:gd name="adj1" fmla="val 58759"/>
                <a:gd name="adj2" fmla="val 79958"/>
              </a:avLst>
            </a:prstGeom>
            <a:solidFill>
              <a:srgbClr val="99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dirty="0">
                  <a:solidFill>
                    <a:srgbClr val="000000"/>
                  </a:solidFill>
                </a:rPr>
                <a:t>Data taking</a:t>
              </a: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2051050" y="2924175"/>
              <a:ext cx="0" cy="1081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2339975" y="2924175"/>
              <a:ext cx="0" cy="20891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103438" y="5032375"/>
              <a:ext cx="679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CDR</a:t>
              </a: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203575" y="2924175"/>
              <a:ext cx="0" cy="20891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2967038" y="5032375"/>
              <a:ext cx="654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TDR</a:t>
              </a:r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4211638" y="2924175"/>
              <a:ext cx="0" cy="10080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3708400" y="5300663"/>
              <a:ext cx="1105636" cy="117083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Final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prototyping</a:t>
              </a:r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 flipV="1">
              <a:off x="4356100" y="4437063"/>
              <a:ext cx="0" cy="863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>
              <a:off x="395288" y="3141663"/>
              <a:ext cx="2808287" cy="431800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rgbClr val="000000"/>
                  </a:solidFill>
                </a:rPr>
                <a:t>Design Study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2051050" y="3573463"/>
              <a:ext cx="2160588" cy="4318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rgbClr val="000000"/>
                  </a:solidFill>
                </a:rPr>
                <a:t>Preparatory phase</a:t>
              </a:r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395288" y="2565400"/>
              <a:ext cx="0" cy="1008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9" name="Picture 6" descr="KM3NeT_logo_web_no_shad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1470" y="-52531"/>
            <a:ext cx="1017042" cy="105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CDRcover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929066"/>
            <a:ext cx="1952607" cy="277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2157019" y="4429132"/>
            <a:ext cx="305792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Arial" charset="0"/>
                <a:cs typeface="Arial" charset="0"/>
              </a:rPr>
              <a:t>Downloadable from the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Arial" charset="0"/>
                <a:cs typeface="Arial" charset="0"/>
              </a:rPr>
              <a:t>KM3NeT web site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Arial" charset="0"/>
                <a:cs typeface="Arial" charset="0"/>
              </a:rPr>
              <a:t>http://www.km3net.org/CDR/CDRKM3NeT.pdf</a:t>
            </a:r>
            <a:endParaRPr lang="it-IT" sz="2000" b="1" dirty="0">
              <a:solidFill>
                <a:srgbClr val="FFFF00"/>
              </a:solidFill>
              <a:latin typeface="Lucida Grande" pitchFamily="-32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0694" y="4809192"/>
            <a:ext cx="31470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Partially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funded</a:t>
            </a:r>
            <a:r>
              <a:rPr lang="fr-FR" dirty="0" smtClean="0">
                <a:solidFill>
                  <a:schemeClr val="bg1"/>
                </a:solidFill>
              </a:rPr>
              <a:t> by FP6&amp;FP7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ASPERA/APPEC </a:t>
            </a:r>
            <a:r>
              <a:rPr lang="fr-FR" dirty="0" err="1" smtClean="0">
                <a:solidFill>
                  <a:schemeClr val="bg1"/>
                </a:solidFill>
              </a:rPr>
              <a:t>roadmap</a:t>
            </a:r>
            <a:endParaRPr lang="fr-FR" dirty="0" smtClean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ESFRI ‘</a:t>
            </a:r>
            <a:r>
              <a:rPr lang="fr-FR" dirty="0" err="1" smtClean="0">
                <a:solidFill>
                  <a:schemeClr val="bg1"/>
                </a:solidFill>
              </a:rPr>
              <a:t>list</a:t>
            </a:r>
            <a:r>
              <a:rPr lang="fr-FR" dirty="0" smtClean="0">
                <a:solidFill>
                  <a:schemeClr val="bg1"/>
                </a:solidFill>
              </a:rPr>
              <a:t> of </a:t>
            </a:r>
            <a:r>
              <a:rPr lang="fr-FR" dirty="0" err="1" smtClean="0">
                <a:solidFill>
                  <a:schemeClr val="bg1"/>
                </a:solidFill>
              </a:rPr>
              <a:t>opportunities</a:t>
            </a:r>
            <a:r>
              <a:rPr lang="fr-FR" dirty="0" smtClean="0">
                <a:solidFill>
                  <a:schemeClr val="bg1"/>
                </a:solidFill>
              </a:rPr>
              <a:t>’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0619"/>
            <a:ext cx="8316912" cy="836613"/>
          </a:xfrm>
        </p:spPr>
        <p:txBody>
          <a:bodyPr/>
          <a:lstStyle/>
          <a:p>
            <a:pPr eaLnBrk="1" hangingPunct="1"/>
            <a:r>
              <a:rPr lang="de-DE" sz="3600" dirty="0" smtClean="0"/>
              <a:t>Point Source Sensitivity</a:t>
            </a:r>
            <a:endParaRPr lang="fr-FR" sz="3600" dirty="0" smtClean="0"/>
          </a:p>
        </p:txBody>
      </p:sp>
      <p:pic>
        <p:nvPicPr>
          <p:cNvPr id="9" name="Picture 6" descr="KM3NeT_logo_web_no_shad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1470" y="-71462"/>
            <a:ext cx="10001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reeform 3"/>
          <p:cNvSpPr>
            <a:spLocks noChangeArrowheads="1"/>
          </p:cNvSpPr>
          <p:nvPr/>
        </p:nvSpPr>
        <p:spPr bwMode="auto">
          <a:xfrm>
            <a:off x="3075840" y="4147636"/>
            <a:ext cx="3585600" cy="1114677"/>
          </a:xfrm>
          <a:custGeom>
            <a:avLst/>
            <a:gdLst/>
            <a:ahLst/>
            <a:cxnLst>
              <a:cxn ang="0">
                <a:pos x="0" y="3413"/>
              </a:cxn>
              <a:cxn ang="0">
                <a:pos x="847" y="3148"/>
              </a:cxn>
              <a:cxn ang="0">
                <a:pos x="1587" y="3043"/>
              </a:cxn>
              <a:cxn ang="0">
                <a:pos x="2540" y="2937"/>
              </a:cxn>
              <a:cxn ang="0">
                <a:pos x="3916" y="2778"/>
              </a:cxn>
              <a:cxn ang="0">
                <a:pos x="4974" y="2672"/>
              </a:cxn>
              <a:cxn ang="0">
                <a:pos x="5900" y="2540"/>
              </a:cxn>
              <a:cxn ang="0">
                <a:pos x="6958" y="2434"/>
              </a:cxn>
              <a:cxn ang="0">
                <a:pos x="7779" y="2302"/>
              </a:cxn>
              <a:cxn ang="0">
                <a:pos x="8546" y="2169"/>
              </a:cxn>
              <a:cxn ang="0">
                <a:pos x="9313" y="1984"/>
              </a:cxn>
              <a:cxn ang="0">
                <a:pos x="9948" y="1720"/>
              </a:cxn>
              <a:cxn ang="0">
                <a:pos x="10530" y="1349"/>
              </a:cxn>
              <a:cxn ang="0">
                <a:pos x="10821" y="846"/>
              </a:cxn>
              <a:cxn ang="0">
                <a:pos x="10954" y="291"/>
              </a:cxn>
              <a:cxn ang="0">
                <a:pos x="10980" y="0"/>
              </a:cxn>
            </a:cxnLst>
            <a:rect l="0" t="0" r="r" b="b"/>
            <a:pathLst>
              <a:path w="10981" h="3414">
                <a:moveTo>
                  <a:pt x="0" y="3413"/>
                </a:moveTo>
                <a:cubicBezTo>
                  <a:pt x="423" y="3254"/>
                  <a:pt x="847" y="3148"/>
                  <a:pt x="847" y="3148"/>
                </a:cubicBezTo>
                <a:lnTo>
                  <a:pt x="1587" y="3043"/>
                </a:lnTo>
                <a:lnTo>
                  <a:pt x="2540" y="2937"/>
                </a:lnTo>
                <a:lnTo>
                  <a:pt x="3916" y="2778"/>
                </a:lnTo>
                <a:lnTo>
                  <a:pt x="4974" y="2672"/>
                </a:lnTo>
                <a:lnTo>
                  <a:pt x="5900" y="2540"/>
                </a:lnTo>
                <a:lnTo>
                  <a:pt x="6958" y="2434"/>
                </a:lnTo>
                <a:lnTo>
                  <a:pt x="7779" y="2302"/>
                </a:lnTo>
                <a:lnTo>
                  <a:pt x="8546" y="2169"/>
                </a:lnTo>
                <a:lnTo>
                  <a:pt x="9313" y="1984"/>
                </a:lnTo>
                <a:lnTo>
                  <a:pt x="9948" y="1720"/>
                </a:lnTo>
                <a:lnTo>
                  <a:pt x="10530" y="1349"/>
                </a:lnTo>
                <a:lnTo>
                  <a:pt x="10821" y="846"/>
                </a:lnTo>
                <a:lnTo>
                  <a:pt x="10954" y="291"/>
                </a:lnTo>
                <a:lnTo>
                  <a:pt x="10980" y="0"/>
                </a:lnTo>
              </a:path>
            </a:pathLst>
          </a:custGeom>
          <a:noFill/>
          <a:ln w="3672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648320" y="5167262"/>
            <a:ext cx="3630240" cy="322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dirty="0">
                <a:solidFill>
                  <a:srgbClr val="FF0000"/>
                </a:solidFill>
                <a:ea typeface="Luxi Sans" charset="0"/>
                <a:cs typeface="Luxi Sans" charset="0"/>
              </a:rPr>
              <a:t>KM3NeT 1 an (</a:t>
            </a:r>
            <a:r>
              <a:rPr lang="en-GB" dirty="0" err="1">
                <a:solidFill>
                  <a:srgbClr val="FF0000"/>
                </a:solidFill>
                <a:ea typeface="Luxi Sans" charset="0"/>
                <a:cs typeface="Luxi Sans" charset="0"/>
              </a:rPr>
              <a:t>détecteur</a:t>
            </a:r>
            <a:r>
              <a:rPr lang="en-GB" dirty="0">
                <a:solidFill>
                  <a:srgbClr val="FF0000"/>
                </a:solidFill>
                <a:ea typeface="Luxi Sans" charset="0"/>
                <a:cs typeface="Luxi Sans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ea typeface="Luxi Sans" charset="0"/>
                <a:cs typeface="Luxi Sans" charset="0"/>
              </a:rPr>
              <a:t>typique</a:t>
            </a:r>
            <a:r>
              <a:rPr lang="en-GB" dirty="0">
                <a:solidFill>
                  <a:srgbClr val="FF0000"/>
                </a:solidFill>
                <a:ea typeface="Luxi Sans" charset="0"/>
                <a:cs typeface="Luxi Sans" charset="0"/>
              </a:rPr>
              <a:t>)‏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524000"/>
            <a:ext cx="27733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Based on </a:t>
            </a:r>
            <a:r>
              <a:rPr lang="en-GB" sz="2000" dirty="0" err="1">
                <a:solidFill>
                  <a:schemeClr val="bg1"/>
                </a:solidFill>
              </a:rPr>
              <a:t>muon</a:t>
            </a:r>
            <a:r>
              <a:rPr lang="en-GB" sz="2000" dirty="0">
                <a:solidFill>
                  <a:schemeClr val="bg1"/>
                </a:solidFill>
              </a:rPr>
              <a:t> detection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Factor ~50 more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2000" dirty="0">
                <a:solidFill>
                  <a:schemeClr val="bg1"/>
                </a:solidFill>
              </a:rPr>
              <a:t>     than ANTARES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Factor ~3 more sensitive  than </a:t>
            </a:r>
            <a:r>
              <a:rPr lang="en-GB" sz="2000" dirty="0" err="1">
                <a:solidFill>
                  <a:schemeClr val="bg1"/>
                </a:solidFill>
              </a:rPr>
              <a:t>IceCube</a:t>
            </a:r>
            <a:endParaRPr lang="en-GB" sz="2000" dirty="0">
              <a:solidFill>
                <a:schemeClr val="bg1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2000" dirty="0" smtClean="0">
                <a:solidFill>
                  <a:schemeClr val="bg1"/>
                </a:solidFill>
              </a:rPr>
              <a:t>Better angular resolution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2000" dirty="0" smtClean="0">
                <a:solidFill>
                  <a:schemeClr val="bg1"/>
                </a:solidFill>
              </a:rPr>
              <a:t>centre galactic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5" name="Picture 4" descr="PointSourceSensitivity"/>
          <p:cNvPicPr>
            <a:picLocks noChangeAspect="1" noChangeArrowheads="1"/>
          </p:cNvPicPr>
          <p:nvPr/>
        </p:nvPicPr>
        <p:blipFill>
          <a:blip r:embed="rId5">
            <a:lum bright="-6000" contrast="26000"/>
          </a:blip>
          <a:srcRect/>
          <a:stretch>
            <a:fillRect/>
          </a:stretch>
        </p:blipFill>
        <p:spPr bwMode="auto">
          <a:xfrm>
            <a:off x="2779713" y="1409700"/>
            <a:ext cx="6148387" cy="463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0" descr="km3net_ALL_full_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5572140"/>
            <a:ext cx="1643075" cy="114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0619"/>
            <a:ext cx="8316912" cy="836613"/>
          </a:xfrm>
        </p:spPr>
        <p:txBody>
          <a:bodyPr/>
          <a:lstStyle/>
          <a:p>
            <a:pPr eaLnBrk="1" hangingPunct="1"/>
            <a:r>
              <a:rPr lang="de-DE" sz="3600" dirty="0" smtClean="0"/>
              <a:t>Outlook</a:t>
            </a:r>
            <a:endParaRPr lang="fr-FR" sz="3600" dirty="0" smtClean="0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06" y="1071546"/>
            <a:ext cx="7429552" cy="564353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chemeClr val="bg1"/>
                </a:solidFill>
              </a:rPr>
              <a:t>ANTARES infrastructure completed since May 29th 2008 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GB" dirty="0" smtClean="0">
                <a:solidFill>
                  <a:schemeClr val="bg1"/>
                </a:solidFill>
              </a:rPr>
              <a:t>Detector  operation and calibration under control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GB" dirty="0" smtClean="0">
                <a:solidFill>
                  <a:schemeClr val="bg1"/>
                </a:solidFill>
              </a:rPr>
              <a:t>Maintenance capability demonstrated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en-GB" dirty="0" smtClean="0">
              <a:solidFill>
                <a:srgbClr val="33CC33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FF3300"/>
                </a:solidFill>
              </a:rPr>
              <a:t>Exciting physics program ahead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FF3300"/>
                </a:solidFill>
              </a:rPr>
              <a:t>Over a thousand </a:t>
            </a:r>
            <a:r>
              <a:rPr lang="en-GB" dirty="0" smtClean="0">
                <a:solidFill>
                  <a:srgbClr val="FF3300"/>
                </a:solidFill>
              </a:rPr>
              <a:t>neutrinos </a:t>
            </a:r>
            <a:r>
              <a:rPr lang="en-GB" dirty="0" smtClean="0">
                <a:solidFill>
                  <a:srgbClr val="FF3300"/>
                </a:solidFill>
              </a:rPr>
              <a:t>already reconstructed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FF3300"/>
                </a:solidFill>
              </a:rPr>
              <a:t>Unexplored regions of sensitivity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FF3300"/>
                </a:solidFill>
              </a:rPr>
              <a:t>astronomical sources, dark matter, </a:t>
            </a:r>
            <a:r>
              <a:rPr lang="en-GB" dirty="0" err="1" smtClean="0">
                <a:solidFill>
                  <a:srgbClr val="FF3300"/>
                </a:solidFill>
              </a:rPr>
              <a:t>oscilllations</a:t>
            </a:r>
            <a:r>
              <a:rPr lang="en-GB" dirty="0" smtClean="0">
                <a:solidFill>
                  <a:srgbClr val="FF3300"/>
                </a:solidFill>
              </a:rPr>
              <a:t>, ……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FF3300"/>
                </a:solidFill>
              </a:rPr>
              <a:t>Multi-messenger approach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dirty="0" smtClean="0">
              <a:solidFill>
                <a:srgbClr val="0000FF"/>
              </a:solidFill>
              <a:sym typeface="Symbol" pitchFamily="18" charset="2"/>
            </a:endParaRPr>
          </a:p>
          <a:p>
            <a:pPr marL="342900" lvl="1" indent="-3429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FFFF00"/>
                </a:solidFill>
              </a:rPr>
              <a:t>Real-time </a:t>
            </a:r>
            <a:r>
              <a:rPr lang="en-GB" dirty="0" smtClean="0">
                <a:solidFill>
                  <a:srgbClr val="FFFF00"/>
                </a:solidFill>
              </a:rPr>
              <a:t>readout </a:t>
            </a:r>
            <a:r>
              <a:rPr lang="en-GB" dirty="0" smtClean="0">
                <a:solidFill>
                  <a:srgbClr val="FFFF00"/>
                </a:solidFill>
              </a:rPr>
              <a:t>and in-situ power capabilities facilitates </a:t>
            </a:r>
          </a:p>
          <a:p>
            <a:pPr marL="342900" lvl="1" indent="-342900" eaLnBrk="1" hangingPunct="1">
              <a:lnSpc>
                <a:spcPct val="90000"/>
              </a:lnSpc>
              <a:buNone/>
              <a:defRPr/>
            </a:pPr>
            <a:r>
              <a:rPr lang="en-GB" dirty="0" smtClean="0">
                <a:solidFill>
                  <a:srgbClr val="FFFF00"/>
                </a:solidFill>
              </a:rPr>
              <a:t>     a large program of synergetic multi-disciplinary activities: acoustics, biology, oceanography, seismology……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dirty="0" smtClean="0">
              <a:solidFill>
                <a:srgbClr val="0000FF"/>
              </a:solidFill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D60093"/>
                </a:solidFill>
                <a:sym typeface="Symbol" pitchFamily="18" charset="2"/>
              </a:rPr>
              <a:t>Major step towards the KM3NeT multi-disciplinary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GB" dirty="0" smtClean="0">
                <a:solidFill>
                  <a:srgbClr val="D60093"/>
                </a:solidFill>
                <a:sym typeface="Symbol" pitchFamily="18" charset="2"/>
              </a:rPr>
              <a:t>     deep-sea research infrastructure </a:t>
            </a:r>
          </a:p>
        </p:txBody>
      </p:sp>
      <p:pic>
        <p:nvPicPr>
          <p:cNvPr id="6" name="Picture 3" descr="skymap_all_visibility_print2_timesmearing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2955" y="2714620"/>
            <a:ext cx="1708201" cy="102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ntares-pub"/>
          <p:cNvPicPr>
            <a:picLocks noChangeAspect="1" noChangeArrowheads="1"/>
          </p:cNvPicPr>
          <p:nvPr/>
        </p:nvPicPr>
        <p:blipFill>
          <a:blip r:embed="rId6" cstate="print">
            <a:lum bright="-18000"/>
          </a:blip>
          <a:srcRect b="2754"/>
          <a:stretch>
            <a:fillRect/>
          </a:stretch>
        </p:blipFill>
        <p:spPr bwMode="auto">
          <a:xfrm>
            <a:off x="7310489" y="1071546"/>
            <a:ext cx="1619229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9_jan_2007_A_velocity_5_region_7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4167214"/>
            <a:ext cx="1643074" cy="104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KM3NeT_logo_web_no_shade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15338" y="-71461"/>
            <a:ext cx="10001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0"/>
            <a:ext cx="7000924" cy="836613"/>
          </a:xfrm>
        </p:spPr>
        <p:txBody>
          <a:bodyPr/>
          <a:lstStyle/>
          <a:p>
            <a:pPr eaLnBrk="1" hangingPunct="1"/>
            <a:r>
              <a:rPr lang="en-GB" dirty="0" smtClean="0"/>
              <a:t>Region of Sky Observable by Neutrino Telescopes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2060575"/>
            <a:ext cx="9144000" cy="47974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0245" name="Picture 4" descr="baik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14838"/>
            <a:ext cx="450373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anta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3738" y="4414838"/>
            <a:ext cx="4503737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2327275" y="5781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fr-FR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4941888" y="49180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fr-FR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49" name="AutoShape 8"/>
          <p:cNvSpPr>
            <a:spLocks noChangeArrowheads="1"/>
          </p:cNvSpPr>
          <p:nvPr/>
        </p:nvSpPr>
        <p:spPr bwMode="auto">
          <a:xfrm>
            <a:off x="1116013" y="4654550"/>
            <a:ext cx="225425" cy="214313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1697038" y="4894263"/>
            <a:ext cx="1054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Mkn 501</a:t>
            </a:r>
          </a:p>
        </p:txBody>
      </p:sp>
      <p:sp>
        <p:nvSpPr>
          <p:cNvPr id="10251" name="AutoShape 10"/>
          <p:cNvSpPr>
            <a:spLocks noChangeArrowheads="1"/>
          </p:cNvSpPr>
          <p:nvPr/>
        </p:nvSpPr>
        <p:spPr bwMode="auto">
          <a:xfrm>
            <a:off x="1562100" y="5157788"/>
            <a:ext cx="225425" cy="2159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52" name="Text Box 11"/>
          <p:cNvSpPr txBox="1">
            <a:spLocks noChangeArrowheads="1"/>
          </p:cNvSpPr>
          <p:nvPr/>
        </p:nvSpPr>
        <p:spPr bwMode="auto">
          <a:xfrm>
            <a:off x="1258888" y="4508500"/>
            <a:ext cx="1054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Mkn 421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586163" y="5208588"/>
            <a:ext cx="831850" cy="452437"/>
            <a:chOff x="3960" y="1810"/>
            <a:chExt cx="532" cy="302"/>
          </a:xfrm>
        </p:grpSpPr>
        <p:sp>
          <p:nvSpPr>
            <p:cNvPr id="10281" name="AutoShape 13"/>
            <p:cNvSpPr>
              <a:spLocks noChangeArrowheads="1"/>
            </p:cNvSpPr>
            <p:nvPr/>
          </p:nvSpPr>
          <p:spPr bwMode="auto">
            <a:xfrm>
              <a:off x="4368" y="2016"/>
              <a:ext cx="96" cy="96"/>
            </a:xfrm>
            <a:custGeom>
              <a:avLst/>
              <a:gdLst>
                <a:gd name="T0" fmla="*/ 48 w 21600"/>
                <a:gd name="T1" fmla="*/ 0 h 21600"/>
                <a:gd name="T2" fmla="*/ 14 w 21600"/>
                <a:gd name="T3" fmla="*/ 14 h 21600"/>
                <a:gd name="T4" fmla="*/ 0 w 21600"/>
                <a:gd name="T5" fmla="*/ 48 h 21600"/>
                <a:gd name="T6" fmla="*/ 14 w 21600"/>
                <a:gd name="T7" fmla="*/ 82 h 21600"/>
                <a:gd name="T8" fmla="*/ 48 w 21600"/>
                <a:gd name="T9" fmla="*/ 96 h 21600"/>
                <a:gd name="T10" fmla="*/ 82 w 21600"/>
                <a:gd name="T11" fmla="*/ 82 h 21600"/>
                <a:gd name="T12" fmla="*/ 96 w 21600"/>
                <a:gd name="T13" fmla="*/ 48 h 21600"/>
                <a:gd name="T14" fmla="*/ 82 w 21600"/>
                <a:gd name="T15" fmla="*/ 1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282" name="Text Box 14"/>
            <p:cNvSpPr txBox="1">
              <a:spLocks noChangeArrowheads="1"/>
            </p:cNvSpPr>
            <p:nvPr/>
          </p:nvSpPr>
          <p:spPr bwMode="auto">
            <a:xfrm>
              <a:off x="3960" y="1810"/>
              <a:ext cx="532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CRAB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317625" y="5551488"/>
            <a:ext cx="781050" cy="582612"/>
            <a:chOff x="3732" y="1991"/>
            <a:chExt cx="499" cy="389"/>
          </a:xfrm>
        </p:grpSpPr>
        <p:sp>
          <p:nvSpPr>
            <p:cNvPr id="336912" name="AutoShape 16"/>
            <p:cNvSpPr>
              <a:spLocks noChangeArrowheads="1"/>
            </p:cNvSpPr>
            <p:nvPr/>
          </p:nvSpPr>
          <p:spPr bwMode="auto">
            <a:xfrm>
              <a:off x="3840" y="1991"/>
              <a:ext cx="203" cy="148"/>
            </a:xfrm>
            <a:prstGeom prst="star5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280" name="Text Box 17"/>
            <p:cNvSpPr txBox="1">
              <a:spLocks noChangeArrowheads="1"/>
            </p:cNvSpPr>
            <p:nvPr/>
          </p:nvSpPr>
          <p:spPr bwMode="auto">
            <a:xfrm>
              <a:off x="3732" y="2135"/>
              <a:ext cx="49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SS433</a:t>
              </a:r>
            </a:p>
          </p:txBody>
        </p:sp>
      </p:grpSp>
      <p:sp>
        <p:nvSpPr>
          <p:cNvPr id="336914" name="AutoShape 18"/>
          <p:cNvSpPr>
            <a:spLocks noChangeArrowheads="1"/>
          </p:cNvSpPr>
          <p:nvPr/>
        </p:nvSpPr>
        <p:spPr bwMode="auto">
          <a:xfrm>
            <a:off x="7019925" y="5549900"/>
            <a:ext cx="315913" cy="222250"/>
          </a:xfrm>
          <a:prstGeom prst="star5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0256" name="AutoShape 19"/>
          <p:cNvSpPr>
            <a:spLocks noChangeArrowheads="1"/>
          </p:cNvSpPr>
          <p:nvPr/>
        </p:nvSpPr>
        <p:spPr bwMode="auto">
          <a:xfrm>
            <a:off x="6156325" y="5130800"/>
            <a:ext cx="225425" cy="2159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57" name="Text Box 20"/>
          <p:cNvSpPr txBox="1">
            <a:spLocks noChangeArrowheads="1"/>
          </p:cNvSpPr>
          <p:nvPr/>
        </p:nvSpPr>
        <p:spPr bwMode="auto">
          <a:xfrm>
            <a:off x="6227763" y="4862513"/>
            <a:ext cx="1055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Mkn 501</a:t>
            </a:r>
          </a:p>
        </p:txBody>
      </p:sp>
      <p:sp>
        <p:nvSpPr>
          <p:cNvPr id="10258" name="AutoShape 21"/>
          <p:cNvSpPr>
            <a:spLocks noChangeArrowheads="1"/>
          </p:cNvSpPr>
          <p:nvPr/>
        </p:nvSpPr>
        <p:spPr bwMode="auto">
          <a:xfrm>
            <a:off x="6818313" y="5588000"/>
            <a:ext cx="150812" cy="144463"/>
          </a:xfrm>
          <a:custGeom>
            <a:avLst/>
            <a:gdLst>
              <a:gd name="T0" fmla="*/ 75406 w 21600"/>
              <a:gd name="T1" fmla="*/ 0 h 21600"/>
              <a:gd name="T2" fmla="*/ 22084 w 21600"/>
              <a:gd name="T3" fmla="*/ 21154 h 21600"/>
              <a:gd name="T4" fmla="*/ 0 w 21600"/>
              <a:gd name="T5" fmla="*/ 72232 h 21600"/>
              <a:gd name="T6" fmla="*/ 22084 w 21600"/>
              <a:gd name="T7" fmla="*/ 123309 h 21600"/>
              <a:gd name="T8" fmla="*/ 75406 w 21600"/>
              <a:gd name="T9" fmla="*/ 144463 h 21600"/>
              <a:gd name="T10" fmla="*/ 128728 w 21600"/>
              <a:gd name="T11" fmla="*/ 123309 h 21600"/>
              <a:gd name="T12" fmla="*/ 150812 w 21600"/>
              <a:gd name="T13" fmla="*/ 72232 h 21600"/>
              <a:gd name="T14" fmla="*/ 128728 w 21600"/>
              <a:gd name="T15" fmla="*/ 2115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fr-FR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59" name="Text Box 22"/>
          <p:cNvSpPr txBox="1">
            <a:spLocks noChangeArrowheads="1"/>
          </p:cNvSpPr>
          <p:nvPr/>
        </p:nvSpPr>
        <p:spPr bwMode="auto">
          <a:xfrm>
            <a:off x="6183313" y="5280025"/>
            <a:ext cx="162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RX J1713.7-39</a:t>
            </a:r>
          </a:p>
        </p:txBody>
      </p:sp>
      <p:sp>
        <p:nvSpPr>
          <p:cNvPr id="10260" name="Text Box 23"/>
          <p:cNvSpPr txBox="1">
            <a:spLocks noChangeArrowheads="1"/>
          </p:cNvSpPr>
          <p:nvPr/>
        </p:nvSpPr>
        <p:spPr bwMode="auto">
          <a:xfrm>
            <a:off x="6724650" y="5802313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GX339-4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826125" y="5549900"/>
            <a:ext cx="781050" cy="585788"/>
            <a:chOff x="3734" y="1991"/>
            <a:chExt cx="499" cy="390"/>
          </a:xfrm>
        </p:grpSpPr>
        <p:sp>
          <p:nvSpPr>
            <p:cNvPr id="336921" name="AutoShape 25"/>
            <p:cNvSpPr>
              <a:spLocks noChangeArrowheads="1"/>
            </p:cNvSpPr>
            <p:nvPr/>
          </p:nvSpPr>
          <p:spPr bwMode="auto">
            <a:xfrm>
              <a:off x="3840" y="1991"/>
              <a:ext cx="202" cy="148"/>
            </a:xfrm>
            <a:prstGeom prst="star5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278" name="Text Box 26"/>
            <p:cNvSpPr txBox="1">
              <a:spLocks noChangeArrowheads="1"/>
            </p:cNvSpPr>
            <p:nvPr/>
          </p:nvSpPr>
          <p:spPr bwMode="auto">
            <a:xfrm>
              <a:off x="3734" y="2136"/>
              <a:ext cx="49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SS433</a:t>
              </a: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8094663" y="5205413"/>
            <a:ext cx="831850" cy="454025"/>
            <a:chOff x="3962" y="1809"/>
            <a:chExt cx="532" cy="303"/>
          </a:xfrm>
        </p:grpSpPr>
        <p:sp>
          <p:nvSpPr>
            <p:cNvPr id="10275" name="AutoShape 28"/>
            <p:cNvSpPr>
              <a:spLocks noChangeArrowheads="1"/>
            </p:cNvSpPr>
            <p:nvPr/>
          </p:nvSpPr>
          <p:spPr bwMode="auto">
            <a:xfrm>
              <a:off x="4368" y="2016"/>
              <a:ext cx="96" cy="96"/>
            </a:xfrm>
            <a:custGeom>
              <a:avLst/>
              <a:gdLst>
                <a:gd name="T0" fmla="*/ 48 w 21600"/>
                <a:gd name="T1" fmla="*/ 0 h 21600"/>
                <a:gd name="T2" fmla="*/ 14 w 21600"/>
                <a:gd name="T3" fmla="*/ 14 h 21600"/>
                <a:gd name="T4" fmla="*/ 0 w 21600"/>
                <a:gd name="T5" fmla="*/ 48 h 21600"/>
                <a:gd name="T6" fmla="*/ 14 w 21600"/>
                <a:gd name="T7" fmla="*/ 82 h 21600"/>
                <a:gd name="T8" fmla="*/ 48 w 21600"/>
                <a:gd name="T9" fmla="*/ 96 h 21600"/>
                <a:gd name="T10" fmla="*/ 82 w 21600"/>
                <a:gd name="T11" fmla="*/ 82 h 21600"/>
                <a:gd name="T12" fmla="*/ 96 w 21600"/>
                <a:gd name="T13" fmla="*/ 48 h 21600"/>
                <a:gd name="T14" fmla="*/ 82 w 21600"/>
                <a:gd name="T15" fmla="*/ 1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276" name="Text Box 29"/>
            <p:cNvSpPr txBox="1">
              <a:spLocks noChangeArrowheads="1"/>
            </p:cNvSpPr>
            <p:nvPr/>
          </p:nvSpPr>
          <p:spPr bwMode="auto">
            <a:xfrm>
              <a:off x="3962" y="1809"/>
              <a:ext cx="532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CRAB</a:t>
              </a: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7875588" y="5588000"/>
            <a:ext cx="819150" cy="523875"/>
            <a:chOff x="5044" y="2016"/>
            <a:chExt cx="524" cy="349"/>
          </a:xfrm>
        </p:grpSpPr>
        <p:sp>
          <p:nvSpPr>
            <p:cNvPr id="10273" name="AutoShape 31"/>
            <p:cNvSpPr>
              <a:spLocks noChangeArrowheads="1"/>
            </p:cNvSpPr>
            <p:nvPr/>
          </p:nvSpPr>
          <p:spPr bwMode="auto">
            <a:xfrm>
              <a:off x="5088" y="2016"/>
              <a:ext cx="96" cy="96"/>
            </a:xfrm>
            <a:custGeom>
              <a:avLst/>
              <a:gdLst>
                <a:gd name="T0" fmla="*/ 48 w 21600"/>
                <a:gd name="T1" fmla="*/ 0 h 21600"/>
                <a:gd name="T2" fmla="*/ 14 w 21600"/>
                <a:gd name="T3" fmla="*/ 14 h 21600"/>
                <a:gd name="T4" fmla="*/ 0 w 21600"/>
                <a:gd name="T5" fmla="*/ 48 h 21600"/>
                <a:gd name="T6" fmla="*/ 14 w 21600"/>
                <a:gd name="T7" fmla="*/ 82 h 21600"/>
                <a:gd name="T8" fmla="*/ 48 w 21600"/>
                <a:gd name="T9" fmla="*/ 96 h 21600"/>
                <a:gd name="T10" fmla="*/ 82 w 21600"/>
                <a:gd name="T11" fmla="*/ 82 h 21600"/>
                <a:gd name="T12" fmla="*/ 96 w 21600"/>
                <a:gd name="T13" fmla="*/ 48 h 21600"/>
                <a:gd name="T14" fmla="*/ 82 w 21600"/>
                <a:gd name="T15" fmla="*/ 1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274" name="Text Box 32"/>
            <p:cNvSpPr txBox="1">
              <a:spLocks noChangeArrowheads="1"/>
            </p:cNvSpPr>
            <p:nvPr/>
          </p:nvSpPr>
          <p:spPr bwMode="auto">
            <a:xfrm>
              <a:off x="5044" y="2120"/>
              <a:ext cx="524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VELA</a:t>
              </a:r>
            </a:p>
          </p:txBody>
        </p:sp>
      </p:grpSp>
      <p:sp>
        <p:nvSpPr>
          <p:cNvPr id="10264" name="Line 33"/>
          <p:cNvSpPr>
            <a:spLocks noChangeShapeType="1"/>
          </p:cNvSpPr>
          <p:nvPr/>
        </p:nvSpPr>
        <p:spPr bwMode="auto">
          <a:xfrm>
            <a:off x="6592888" y="5659438"/>
            <a:ext cx="1492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265" name="Line 34"/>
          <p:cNvSpPr>
            <a:spLocks noChangeShapeType="1"/>
          </p:cNvSpPr>
          <p:nvPr/>
        </p:nvSpPr>
        <p:spPr bwMode="auto">
          <a:xfrm flipH="1">
            <a:off x="6667500" y="5588000"/>
            <a:ext cx="0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266" name="Text Box 35"/>
          <p:cNvSpPr txBox="1">
            <a:spLocks noChangeArrowheads="1"/>
          </p:cNvSpPr>
          <p:nvPr/>
        </p:nvSpPr>
        <p:spPr bwMode="auto">
          <a:xfrm>
            <a:off x="6229350" y="6127750"/>
            <a:ext cx="99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Galactic</a:t>
            </a:r>
          </a:p>
          <a:p>
            <a:pPr algn="ctr"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Centre</a:t>
            </a:r>
          </a:p>
        </p:txBody>
      </p:sp>
      <p:sp>
        <p:nvSpPr>
          <p:cNvPr id="10267" name="Line 36"/>
          <p:cNvSpPr>
            <a:spLocks noChangeShapeType="1"/>
          </p:cNvSpPr>
          <p:nvPr/>
        </p:nvSpPr>
        <p:spPr bwMode="auto">
          <a:xfrm flipV="1">
            <a:off x="6659563" y="5734050"/>
            <a:ext cx="0" cy="431800"/>
          </a:xfrm>
          <a:prstGeom prst="line">
            <a:avLst/>
          </a:prstGeom>
          <a:noFill/>
          <a:ln w="28575">
            <a:solidFill>
              <a:srgbClr val="FFFFFF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0268" name="Picture 37" descr="1tev_aman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3275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9" name="Picture 38" descr="1tev_antar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2073275"/>
            <a:ext cx="4537075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0" name="Rectangle 39"/>
          <p:cNvSpPr>
            <a:spLocks noChangeArrowheads="1"/>
          </p:cNvSpPr>
          <p:nvPr/>
        </p:nvSpPr>
        <p:spPr bwMode="auto">
          <a:xfrm>
            <a:off x="-1098550" y="-1090613"/>
            <a:ext cx="8991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fr-FR" sz="2800" b="1">
              <a:solidFill>
                <a:srgbClr val="FFFFFF"/>
              </a:solidFill>
            </a:endParaRPr>
          </a:p>
        </p:txBody>
      </p:sp>
      <p:sp>
        <p:nvSpPr>
          <p:cNvPr id="336936" name="Text Box 40"/>
          <p:cNvSpPr txBox="1">
            <a:spLocks noChangeArrowheads="1"/>
          </p:cNvSpPr>
          <p:nvPr/>
        </p:nvSpPr>
        <p:spPr bwMode="auto">
          <a:xfrm>
            <a:off x="71406" y="928670"/>
            <a:ext cx="47323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AMANDA/IceCube (South Pole</a:t>
            </a: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</a:t>
            </a:r>
          </a:p>
          <a:p>
            <a:pPr eaLnBrk="0" hangingPunct="0">
              <a:defRPr/>
            </a:pP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(Ice: ~2°/0.6°)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36937" name="Text Box 41"/>
          <p:cNvSpPr txBox="1">
            <a:spLocks noChangeArrowheads="1"/>
          </p:cNvSpPr>
          <p:nvPr/>
        </p:nvSpPr>
        <p:spPr bwMode="auto">
          <a:xfrm>
            <a:off x="4929190" y="928670"/>
            <a:ext cx="40491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ANTARES/KM3 </a:t>
            </a: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(43° North</a:t>
            </a: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</a:t>
            </a:r>
          </a:p>
          <a:p>
            <a:pPr eaLnBrk="0" hangingPunct="0">
              <a:defRPr/>
            </a:pP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(water: ~0.2°/0.1°)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/>
          <a:srcRect l="14194" r="25424" b="57984"/>
          <a:stretch>
            <a:fillRect/>
          </a:stretch>
        </p:blipFill>
        <p:spPr bwMode="auto">
          <a:xfrm rot="10800000">
            <a:off x="0" y="0"/>
            <a:ext cx="107153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4" descr="plongeur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00FF"/>
              </a:clrFrom>
              <a:clrTo>
                <a:srgbClr val="FF0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962583">
            <a:off x="8168860" y="-69423"/>
            <a:ext cx="905717" cy="10445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Footer Placeholder 1"/>
          <p:cNvSpPr>
            <a:spLocks noGrp="1"/>
          </p:cNvSpPr>
          <p:nvPr>
            <p:ph type="ftr" sz="quarter" idx="4294967295"/>
          </p:nvPr>
        </p:nvSpPr>
        <p:spPr>
          <a:xfrm rot="16200000">
            <a:off x="-2141537" y="4383087"/>
            <a:ext cx="4616450" cy="333375"/>
          </a:xfrm>
          <a:noFill/>
        </p:spPr>
        <p:txBody>
          <a:bodyPr/>
          <a:lstStyle/>
          <a:p>
            <a:r>
              <a:rPr lang="fr-FR" smtClean="0"/>
              <a:t>V. Bertin - CPPM - ARENA'08 @ Roma</a:t>
            </a:r>
          </a:p>
        </p:txBody>
      </p:sp>
      <p:sp>
        <p:nvSpPr>
          <p:cNvPr id="21508" name="Rectangle 47"/>
          <p:cNvSpPr>
            <a:spLocks noChangeArrowheads="1"/>
          </p:cNvSpPr>
          <p:nvPr/>
        </p:nvSpPr>
        <p:spPr bwMode="auto">
          <a:xfrm>
            <a:off x="4643438" y="6429375"/>
            <a:ext cx="4500562" cy="428625"/>
          </a:xfrm>
          <a:prstGeom prst="rect">
            <a:avLst/>
          </a:prstGeom>
          <a:solidFill>
            <a:srgbClr val="161642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-14288" y="1816100"/>
            <a:ext cx="9169401" cy="5014913"/>
            <a:chOff x="25860524" y="428604"/>
            <a:chExt cx="9169617" cy="5014634"/>
          </a:xfrm>
        </p:grpSpPr>
        <p:pic>
          <p:nvPicPr>
            <p:cNvPr id="21538" name="Picture 3" descr="Toulon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860524" y="428604"/>
              <a:ext cx="9169617" cy="5014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39" name="Freeform 11"/>
            <p:cNvSpPr>
              <a:spLocks noChangeArrowheads="1"/>
            </p:cNvSpPr>
            <p:nvPr/>
          </p:nvSpPr>
          <p:spPr bwMode="auto">
            <a:xfrm>
              <a:off x="28773464" y="3259717"/>
              <a:ext cx="170873" cy="526473"/>
            </a:xfrm>
            <a:custGeom>
              <a:avLst/>
              <a:gdLst>
                <a:gd name="T0" fmla="*/ 170873 w 170873"/>
                <a:gd name="T1" fmla="*/ 0 h 526473"/>
                <a:gd name="T2" fmla="*/ 18473 w 170873"/>
                <a:gd name="T3" fmla="*/ 360219 h 526473"/>
                <a:gd name="T4" fmla="*/ 60037 w 170873"/>
                <a:gd name="T5" fmla="*/ 429491 h 526473"/>
                <a:gd name="T6" fmla="*/ 73892 w 170873"/>
                <a:gd name="T7" fmla="*/ 526473 h 526473"/>
                <a:gd name="T8" fmla="*/ 73892 w 170873"/>
                <a:gd name="T9" fmla="*/ 526473 h 526473"/>
                <a:gd name="T10" fmla="*/ 73892 w 170873"/>
                <a:gd name="T11" fmla="*/ 526473 h 5264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0873"/>
                <a:gd name="T19" fmla="*/ 0 h 526473"/>
                <a:gd name="T20" fmla="*/ 170873 w 170873"/>
                <a:gd name="T21" fmla="*/ 526473 h 5264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0873" h="526473">
                  <a:moveTo>
                    <a:pt x="170873" y="0"/>
                  </a:moveTo>
                  <a:cubicBezTo>
                    <a:pt x="103909" y="144318"/>
                    <a:pt x="36946" y="288637"/>
                    <a:pt x="18473" y="360219"/>
                  </a:cubicBezTo>
                  <a:cubicBezTo>
                    <a:pt x="0" y="431801"/>
                    <a:pt x="50801" y="401782"/>
                    <a:pt x="60037" y="429491"/>
                  </a:cubicBezTo>
                  <a:cubicBezTo>
                    <a:pt x="69274" y="457200"/>
                    <a:pt x="73892" y="526473"/>
                    <a:pt x="73892" y="526473"/>
                  </a:cubicBezTo>
                </a:path>
              </a:pathLst>
            </a:custGeom>
            <a:noFill/>
            <a:ln w="38100" algn="ctr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21540" name="Rectangle 24"/>
            <p:cNvSpPr>
              <a:spLocks noChangeArrowheads="1"/>
            </p:cNvSpPr>
            <p:nvPr/>
          </p:nvSpPr>
          <p:spPr bwMode="auto">
            <a:xfrm>
              <a:off x="33658958" y="4970763"/>
              <a:ext cx="1214446" cy="357190"/>
            </a:xfrm>
            <a:prstGeom prst="rect">
              <a:avLst/>
            </a:prstGeom>
            <a:solidFill>
              <a:srgbClr val="161642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21541" name="Rectangle 31"/>
            <p:cNvSpPr>
              <a:spLocks noChangeArrowheads="1"/>
            </p:cNvSpPr>
            <p:nvPr/>
          </p:nvSpPr>
          <p:spPr bwMode="auto">
            <a:xfrm>
              <a:off x="29815161" y="5072073"/>
              <a:ext cx="1214446" cy="235535"/>
            </a:xfrm>
            <a:prstGeom prst="rect">
              <a:avLst/>
            </a:prstGeom>
            <a:solidFill>
              <a:srgbClr val="161642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21542" name="Freeform 23"/>
            <p:cNvSpPr>
              <a:spLocks noChangeArrowheads="1"/>
            </p:cNvSpPr>
            <p:nvPr/>
          </p:nvSpPr>
          <p:spPr bwMode="auto">
            <a:xfrm>
              <a:off x="28710150" y="3786190"/>
              <a:ext cx="6223000" cy="1500198"/>
            </a:xfrm>
            <a:custGeom>
              <a:avLst/>
              <a:gdLst>
                <a:gd name="T0" fmla="*/ 140854 w 6223000"/>
                <a:gd name="T1" fmla="*/ 0 h 1191491"/>
                <a:gd name="T2" fmla="*/ 2309 w 6223000"/>
                <a:gd name="T3" fmla="*/ 4076749 h 1191491"/>
                <a:gd name="T4" fmla="*/ 154709 w 6223000"/>
                <a:gd name="T5" fmla="*/ 6390572 h 1191491"/>
                <a:gd name="T6" fmla="*/ 265545 w 6223000"/>
                <a:gd name="T7" fmla="*/ 7051671 h 1191491"/>
                <a:gd name="T8" fmla="*/ 487218 w 6223000"/>
                <a:gd name="T9" fmla="*/ 7602579 h 1191491"/>
                <a:gd name="T10" fmla="*/ 1678709 w 6223000"/>
                <a:gd name="T11" fmla="*/ 8263668 h 1191491"/>
                <a:gd name="T12" fmla="*/ 6223000 w 6223000"/>
                <a:gd name="T13" fmla="*/ 9475671 h 11914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23000"/>
                <a:gd name="T22" fmla="*/ 0 h 1191491"/>
                <a:gd name="T23" fmla="*/ 6223000 w 6223000"/>
                <a:gd name="T24" fmla="*/ 1191491 h 11914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23000" h="1191491">
                  <a:moveTo>
                    <a:pt x="140854" y="0"/>
                  </a:moveTo>
                  <a:cubicBezTo>
                    <a:pt x="70427" y="189345"/>
                    <a:pt x="0" y="378691"/>
                    <a:pt x="2309" y="512618"/>
                  </a:cubicBezTo>
                  <a:cubicBezTo>
                    <a:pt x="4618" y="646545"/>
                    <a:pt x="110836" y="741219"/>
                    <a:pt x="154709" y="803564"/>
                  </a:cubicBezTo>
                  <a:cubicBezTo>
                    <a:pt x="198582" y="865909"/>
                    <a:pt x="210127" y="861291"/>
                    <a:pt x="265545" y="886691"/>
                  </a:cubicBezTo>
                  <a:cubicBezTo>
                    <a:pt x="320963" y="912091"/>
                    <a:pt x="251691" y="930564"/>
                    <a:pt x="487218" y="955964"/>
                  </a:cubicBezTo>
                  <a:cubicBezTo>
                    <a:pt x="722745" y="981364"/>
                    <a:pt x="1678709" y="1039091"/>
                    <a:pt x="1678709" y="1039091"/>
                  </a:cubicBezTo>
                  <a:lnTo>
                    <a:pt x="6223000" y="1191491"/>
                  </a:lnTo>
                </a:path>
              </a:pathLst>
            </a:custGeom>
            <a:noFill/>
            <a:ln w="38100" algn="ctr">
              <a:solidFill>
                <a:srgbClr val="00B0F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</p:grpSp>
      <p:sp>
        <p:nvSpPr>
          <p:cNvPr id="21510" name="TextBox 30"/>
          <p:cNvSpPr txBox="1">
            <a:spLocks noChangeArrowheads="1"/>
          </p:cNvSpPr>
          <p:nvPr/>
        </p:nvSpPr>
        <p:spPr bwMode="auto">
          <a:xfrm>
            <a:off x="7227888" y="6143625"/>
            <a:ext cx="1916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srgbClr val="00B0F0"/>
                </a:solidFill>
              </a:rPr>
              <a:t>Submarine cable</a:t>
            </a:r>
          </a:p>
        </p:txBody>
      </p:sp>
      <p:sp>
        <p:nvSpPr>
          <p:cNvPr id="21511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 </a:t>
            </a:r>
            <a:r>
              <a:rPr lang="en-GB" sz="3200" smtClean="0"/>
              <a:t>The ANTARES Site &amp; Infrastructure</a:t>
            </a:r>
          </a:p>
        </p:txBody>
      </p:sp>
      <p:pic>
        <p:nvPicPr>
          <p:cNvPr id="7" name="Picture 6" descr="Rade.jpg"/>
          <p:cNvPicPr>
            <a:picLocks noChangeAspect="1"/>
          </p:cNvPicPr>
          <p:nvPr/>
        </p:nvPicPr>
        <p:blipFill>
          <a:blip r:embed="rId5"/>
          <a:srcRect l="6250"/>
          <a:stretch>
            <a:fillRect/>
          </a:stretch>
        </p:blipFill>
        <p:spPr>
          <a:xfrm>
            <a:off x="0" y="1068955"/>
            <a:ext cx="9144000" cy="200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-71438" y="2898775"/>
            <a:ext cx="7358063" cy="4184650"/>
            <a:chOff x="0" y="6858000"/>
            <a:chExt cx="6762242" cy="3477553"/>
          </a:xfrm>
        </p:grpSpPr>
        <p:pic>
          <p:nvPicPr>
            <p:cNvPr id="9" name="Picture 8" descr="Rade2.jpg"/>
            <p:cNvPicPr>
              <a:picLocks noChangeAspect="1"/>
            </p:cNvPicPr>
            <p:nvPr/>
          </p:nvPicPr>
          <p:blipFill>
            <a:blip r:embed="rId6" cstate="print"/>
            <a:srcRect b="30208"/>
            <a:stretch>
              <a:fillRect/>
            </a:stretch>
          </p:blipFill>
          <p:spPr>
            <a:xfrm>
              <a:off x="0" y="6858000"/>
              <a:ext cx="6643670" cy="34775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537" name="Freeform 13"/>
            <p:cNvSpPr>
              <a:spLocks noChangeArrowheads="1"/>
            </p:cNvSpPr>
            <p:nvPr/>
          </p:nvSpPr>
          <p:spPr bwMode="auto">
            <a:xfrm>
              <a:off x="5140036" y="9518073"/>
              <a:ext cx="1622206" cy="415636"/>
            </a:xfrm>
            <a:custGeom>
              <a:avLst/>
              <a:gdLst>
                <a:gd name="T0" fmla="*/ 0 w 1343891"/>
                <a:gd name="T1" fmla="*/ 0 h 415636"/>
                <a:gd name="T2" fmla="*/ 3693734 w 1343891"/>
                <a:gd name="T3" fmla="*/ 332509 h 415636"/>
                <a:gd name="T4" fmla="*/ 7312078 w 1343891"/>
                <a:gd name="T5" fmla="*/ 415636 h 415636"/>
                <a:gd name="T6" fmla="*/ 0 60000 65536"/>
                <a:gd name="T7" fmla="*/ 0 60000 65536"/>
                <a:gd name="T8" fmla="*/ 0 60000 65536"/>
                <a:gd name="T9" fmla="*/ 0 w 1343891"/>
                <a:gd name="T10" fmla="*/ 0 h 415636"/>
                <a:gd name="T11" fmla="*/ 1343891 w 1343891"/>
                <a:gd name="T12" fmla="*/ 415636 h 4156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43891" h="415636">
                  <a:moveTo>
                    <a:pt x="0" y="0"/>
                  </a:moveTo>
                  <a:cubicBezTo>
                    <a:pt x="227445" y="131618"/>
                    <a:pt x="454891" y="263236"/>
                    <a:pt x="678873" y="332509"/>
                  </a:cubicBezTo>
                  <a:cubicBezTo>
                    <a:pt x="902855" y="401782"/>
                    <a:pt x="1123373" y="408709"/>
                    <a:pt x="1343891" y="415636"/>
                  </a:cubicBezTo>
                </a:path>
              </a:pathLst>
            </a:custGeom>
            <a:noFill/>
            <a:ln w="38100" algn="ctr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5826125" y="3997325"/>
            <a:ext cx="3317875" cy="2587625"/>
            <a:chOff x="4933290" y="3646860"/>
            <a:chExt cx="4400124" cy="3168334"/>
          </a:xfrm>
        </p:grpSpPr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4933290" y="3646860"/>
              <a:ext cx="4400124" cy="3168334"/>
              <a:chOff x="4933290" y="3718831"/>
              <a:chExt cx="4400124" cy="3168334"/>
            </a:xfrm>
          </p:grpSpPr>
          <p:grpSp>
            <p:nvGrpSpPr>
              <p:cNvPr id="10" name="Group 26"/>
              <p:cNvGrpSpPr>
                <a:grpSpLocks/>
              </p:cNvGrpSpPr>
              <p:nvPr/>
            </p:nvGrpSpPr>
            <p:grpSpPr bwMode="auto">
              <a:xfrm>
                <a:off x="4933290" y="3718831"/>
                <a:ext cx="4284193" cy="2910542"/>
                <a:chOff x="4450096" y="3352764"/>
                <a:chExt cx="4775828" cy="3268265"/>
              </a:xfrm>
            </p:grpSpPr>
            <p:cxnSp>
              <p:nvCxnSpPr>
                <p:cNvPr id="21534" name="Straight Connector 21"/>
                <p:cNvCxnSpPr>
                  <a:cxnSpLocks noChangeShapeType="1"/>
                </p:cNvCxnSpPr>
                <p:nvPr/>
              </p:nvCxnSpPr>
              <p:spPr bwMode="auto">
                <a:xfrm>
                  <a:off x="6868502" y="5143512"/>
                  <a:ext cx="2357422" cy="1000131"/>
                </a:xfrm>
                <a:prstGeom prst="line">
                  <a:avLst/>
                </a:prstGeom>
                <a:noFill/>
                <a:ln w="63500" cmpd="dbl" algn="ctr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pic>
              <p:nvPicPr>
                <p:cNvPr id="21" name="Picture 20" descr="Photo 003.jpg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4450096" y="3352764"/>
                  <a:ext cx="4357687" cy="3268265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sp>
            <p:nvSpPr>
              <p:cNvPr id="21533" name="TextBox 27"/>
              <p:cNvSpPr txBox="1">
                <a:spLocks noChangeArrowheads="1"/>
              </p:cNvSpPr>
              <p:nvPr/>
            </p:nvSpPr>
            <p:spPr bwMode="auto">
              <a:xfrm>
                <a:off x="6775685" y="6434718"/>
                <a:ext cx="2557729" cy="452447"/>
              </a:xfrm>
              <a:prstGeom prst="rect">
                <a:avLst/>
              </a:prstGeom>
              <a:solidFill>
                <a:srgbClr val="16164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/>
                  <a:t>          40 km</a:t>
                </a:r>
              </a:p>
            </p:txBody>
          </p:sp>
        </p:grpSp>
        <p:sp>
          <p:nvSpPr>
            <p:cNvPr id="21531" name="TextBox 34"/>
            <p:cNvSpPr txBox="1">
              <a:spLocks noChangeArrowheads="1"/>
            </p:cNvSpPr>
            <p:nvPr/>
          </p:nvSpPr>
          <p:spPr bwMode="auto">
            <a:xfrm>
              <a:off x="4936162" y="4174885"/>
              <a:ext cx="3646010" cy="116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000"/>
                <a:t>Site</a:t>
              </a:r>
            </a:p>
            <a:p>
              <a:pPr algn="ctr" eaLnBrk="0" hangingPunct="0"/>
              <a:r>
                <a:rPr lang="en-GB"/>
                <a:t>20 km from nearest land</a:t>
              </a:r>
            </a:p>
            <a:p>
              <a:pPr algn="ctr" eaLnBrk="0" hangingPunct="0"/>
              <a:endParaRPr lang="en-GB"/>
            </a:p>
          </p:txBody>
        </p:sp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2857500" y="1309688"/>
            <a:ext cx="4678363" cy="4378325"/>
            <a:chOff x="2857488" y="1310055"/>
            <a:chExt cx="4677979" cy="4377251"/>
          </a:xfrm>
        </p:grpSpPr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2857488" y="1310055"/>
              <a:ext cx="4677979" cy="4377251"/>
              <a:chOff x="2428860" y="821513"/>
              <a:chExt cx="5000660" cy="4679189"/>
            </a:xfrm>
          </p:grpSpPr>
          <p:cxnSp>
            <p:nvCxnSpPr>
              <p:cNvPr id="21528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1857356" y="2857496"/>
                <a:ext cx="3214710" cy="2071702"/>
              </a:xfrm>
              <a:prstGeom prst="line">
                <a:avLst/>
              </a:prstGeom>
              <a:noFill/>
              <a:ln w="63500" cmpd="dbl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pic>
            <p:nvPicPr>
              <p:cNvPr id="8" name="Picture 7" descr="IMP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143240" y="821513"/>
                <a:ext cx="4286280" cy="285751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21527" name="TextBox 36"/>
            <p:cNvSpPr txBox="1">
              <a:spLocks noChangeArrowheads="1"/>
            </p:cNvSpPr>
            <p:nvPr/>
          </p:nvSpPr>
          <p:spPr bwMode="auto">
            <a:xfrm>
              <a:off x="5786446" y="1428736"/>
              <a:ext cx="16850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rgbClr val="FF9900"/>
                  </a:solidFill>
                </a:rPr>
                <a:t>Shore Station</a:t>
              </a:r>
            </a:p>
          </p:txBody>
        </p:sp>
      </p:grpSp>
      <p:grpSp>
        <p:nvGrpSpPr>
          <p:cNvPr id="13" name="Group 42"/>
          <p:cNvGrpSpPr>
            <a:grpSpLocks/>
          </p:cNvGrpSpPr>
          <p:nvPr/>
        </p:nvGrpSpPr>
        <p:grpSpPr bwMode="auto">
          <a:xfrm>
            <a:off x="0" y="3429000"/>
            <a:ext cx="4572000" cy="3540125"/>
            <a:chOff x="0" y="3429001"/>
            <a:chExt cx="4572000" cy="3539839"/>
          </a:xfrm>
        </p:grpSpPr>
        <p:grpSp>
          <p:nvGrpSpPr>
            <p:cNvPr id="14" name="Group 40"/>
            <p:cNvGrpSpPr>
              <a:grpSpLocks/>
            </p:cNvGrpSpPr>
            <p:nvPr/>
          </p:nvGrpSpPr>
          <p:grpSpPr bwMode="auto">
            <a:xfrm>
              <a:off x="0" y="3429001"/>
              <a:ext cx="4572000" cy="3539839"/>
              <a:chOff x="0" y="3429001"/>
              <a:chExt cx="4572000" cy="3539839"/>
            </a:xfrm>
          </p:grpSpPr>
          <p:cxnSp>
            <p:nvCxnSpPr>
              <p:cNvPr id="21524" name="Straight Arrow Connector 3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945894" y="3697653"/>
                <a:ext cx="751620" cy="214315"/>
              </a:xfrm>
              <a:prstGeom prst="straightConnector1">
                <a:avLst/>
              </a:prstGeom>
              <a:noFill/>
              <a:ln w="66675" cmpd="dbl" algn="ctr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</p:cxnSp>
          <p:pic>
            <p:nvPicPr>
              <p:cNvPr id="6" name="Picture 2" descr="IMG_6165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12000" contrast="24000"/>
              </a:blip>
              <a:srcRect l="25833" t="19756" r="13842" b="23831"/>
              <a:stretch>
                <a:fillRect/>
              </a:stretch>
            </p:blipFill>
            <p:spPr bwMode="auto">
              <a:xfrm rot="10800000" flipH="1" flipV="1">
                <a:off x="0" y="3937222"/>
                <a:ext cx="4572000" cy="303161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1571625" y="6418023"/>
              <a:ext cx="2898775" cy="3682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b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</a:rPr>
                <a:t>IFREMER  Toulon Centre</a:t>
              </a:r>
            </a:p>
          </p:txBody>
        </p:sp>
      </p:grpSp>
      <p:grpSp>
        <p:nvGrpSpPr>
          <p:cNvPr id="15" name="Group 54"/>
          <p:cNvGrpSpPr>
            <a:grpSpLocks/>
          </p:cNvGrpSpPr>
          <p:nvPr/>
        </p:nvGrpSpPr>
        <p:grpSpPr bwMode="auto">
          <a:xfrm>
            <a:off x="2428875" y="3214688"/>
            <a:ext cx="6929438" cy="3643312"/>
            <a:chOff x="1857356" y="3000372"/>
            <a:chExt cx="6929486" cy="3643314"/>
          </a:xfrm>
        </p:grpSpPr>
        <p:sp>
          <p:nvSpPr>
            <p:cNvPr id="21518" name="Rectangle 53"/>
            <p:cNvSpPr>
              <a:spLocks noChangeArrowheads="1"/>
            </p:cNvSpPr>
            <p:nvPr/>
          </p:nvSpPr>
          <p:spPr bwMode="auto">
            <a:xfrm>
              <a:off x="3929008" y="3857628"/>
              <a:ext cx="4857834" cy="2786058"/>
            </a:xfrm>
            <a:prstGeom prst="rect">
              <a:avLst/>
            </a:prstGeom>
            <a:solidFill>
              <a:srgbClr val="161642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cxnSp>
          <p:nvCxnSpPr>
            <p:cNvPr id="21519" name="Straight Arrow Connector 45"/>
            <p:cNvCxnSpPr>
              <a:cxnSpLocks noChangeShapeType="1"/>
            </p:cNvCxnSpPr>
            <p:nvPr/>
          </p:nvCxnSpPr>
          <p:spPr bwMode="auto">
            <a:xfrm>
              <a:off x="1857356" y="3000372"/>
              <a:ext cx="3159290" cy="1256011"/>
            </a:xfrm>
            <a:prstGeom prst="straightConnector1">
              <a:avLst/>
            </a:prstGeom>
            <a:noFill/>
            <a:ln w="73025" cmpd="dbl" algn="ctr">
              <a:solidFill>
                <a:schemeClr val="tx1"/>
              </a:solidFill>
              <a:round/>
              <a:headEnd type="triangle" w="med" len="med"/>
              <a:tailEnd/>
            </a:ln>
          </p:spPr>
        </p:cxnSp>
        <p:pic>
          <p:nvPicPr>
            <p:cNvPr id="44" name="Picture 43" descr="FOSELEV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29058" y="3500438"/>
              <a:ext cx="4786296" cy="31366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5451481" y="6202361"/>
              <a:ext cx="3121047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b="1" dirty="0">
                  <a:solidFill>
                    <a:schemeClr val="tx2">
                      <a:lumMod val="75000"/>
                    </a:schemeClr>
                  </a:solidFill>
                  <a:latin typeface="Arial" charset="0"/>
                </a:rPr>
                <a:t>FOSELEV Marine Shipyard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73|6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quark06_naumann">
  <a:themeElements>
    <a:clrScheme name="quark06_nauman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quark06_nauman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quark06_nauman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k06_nauman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quark06_naumann</Template>
  <TotalTime>23412</TotalTime>
  <Words>2750</Words>
  <Application>Microsoft Office PowerPoint</Application>
  <PresentationFormat>On-screen Show (4:3)</PresentationFormat>
  <Paragraphs>897</Paragraphs>
  <Slides>73</Slides>
  <Notes>73</Notes>
  <HiddenSlides>0</HiddenSlides>
  <MMClips>0</MMClips>
  <ScaleCrop>false</ScaleCrop>
  <HeadingPairs>
    <vt:vector size="8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73</vt:i4>
      </vt:variant>
      <vt:variant>
        <vt:lpstr>Custom Shows</vt:lpstr>
      </vt:variant>
      <vt:variant>
        <vt:i4>2</vt:i4>
      </vt:variant>
    </vt:vector>
  </HeadingPairs>
  <TitlesOfParts>
    <vt:vector size="81" baseType="lpstr">
      <vt:lpstr>quark06_naumann</vt:lpstr>
      <vt:lpstr>Default Design</vt:lpstr>
      <vt:lpstr>Image Photo Editor</vt:lpstr>
      <vt:lpstr>Clip</vt:lpstr>
      <vt:lpstr>Microsoft ClipArt Gallery</vt:lpstr>
      <vt:lpstr>Equation</vt:lpstr>
      <vt:lpstr>Slide 1</vt:lpstr>
      <vt:lpstr>Science with High Energy Neutrinos</vt:lpstr>
      <vt:lpstr>Neutrinos and Multi-Messenger Astronomy</vt:lpstr>
      <vt:lpstr>Neutrino Production and Transport</vt:lpstr>
      <vt:lpstr>Slide 5</vt:lpstr>
      <vt:lpstr>Slide 6</vt:lpstr>
      <vt:lpstr>Slide 7</vt:lpstr>
      <vt:lpstr>Region of Sky Observable by Neutrino Telescopes</vt:lpstr>
      <vt:lpstr> The ANTARES Site &amp; Infrastructure</vt:lpstr>
      <vt:lpstr>Slide 10</vt:lpstr>
      <vt:lpstr>Basic Detector Element: a storey</vt:lpstr>
      <vt:lpstr>ANTARES Site Exploration</vt:lpstr>
      <vt:lpstr>Building the Detector - 1 Main Cable and Junction Box</vt:lpstr>
      <vt:lpstr>Building the Detector - 2 Line Deployment</vt:lpstr>
      <vt:lpstr>Building the Detector - 3 Line Connections</vt:lpstr>
      <vt:lpstr>Detector on Seabed</vt:lpstr>
      <vt:lpstr>Detector status after completion</vt:lpstr>
      <vt:lpstr>Slide 18</vt:lpstr>
      <vt:lpstr>Slide 19</vt:lpstr>
      <vt:lpstr>In situ calibration with Potassium-40</vt:lpstr>
      <vt:lpstr>Time evolution of K40 coincidence rate</vt:lpstr>
      <vt:lpstr>Light Absorption Measured using Beacons</vt:lpstr>
      <vt:lpstr>Position Alignment</vt:lpstr>
      <vt:lpstr> Line position measurements</vt:lpstr>
      <vt:lpstr>Data Acquisition</vt:lpstr>
      <vt:lpstr>Online Triggers</vt:lpstr>
      <vt:lpstr>Number of triggers</vt:lpstr>
      <vt:lpstr>Expected Performance (full detector)</vt:lpstr>
      <vt:lpstr>Event Displays</vt:lpstr>
      <vt:lpstr>Event Displays</vt:lpstr>
      <vt:lpstr>Slide 31</vt:lpstr>
      <vt:lpstr>Event Display: Neutrino-induced muon</vt:lpstr>
      <vt:lpstr>Data-MC comparison for downgoing events  (5-lines)</vt:lpstr>
      <vt:lpstr>Slide 34</vt:lpstr>
      <vt:lpstr>5 lines (2007): Depth vs. Intensity</vt:lpstr>
      <vt:lpstr>Slide 36</vt:lpstr>
      <vt:lpstr>Slide 37</vt:lpstr>
      <vt:lpstr>Depth Dependency: ICECUBE vs ANTARES</vt:lpstr>
      <vt:lpstr>ICECUBE vs ANTARES: Location, Location, Location!!</vt:lpstr>
      <vt:lpstr>5 line data (2007): angular distribution </vt:lpstr>
      <vt:lpstr>Point source search  </vt:lpstr>
      <vt:lpstr>Point SOURCE sEARCH</vt:lpstr>
      <vt:lpstr>All-sky search results</vt:lpstr>
      <vt:lpstr>2008  data</vt:lpstr>
      <vt:lpstr>BLINDED 2007+2008 SKYMAP  </vt:lpstr>
      <vt:lpstr>Gamma Ray Bursts </vt:lpstr>
      <vt:lpstr>Choked/Dark Gamma Ray Bursts </vt:lpstr>
      <vt:lpstr>GRBs with ANTARES</vt:lpstr>
      <vt:lpstr>Triggered Search: Time delays</vt:lpstr>
      <vt:lpstr>Triggered Search: special data taking</vt:lpstr>
      <vt:lpstr>Rolling Search Triggers</vt:lpstr>
      <vt:lpstr>Optical Follow-Up</vt:lpstr>
      <vt:lpstr>Expected Sensitivity to GRBs</vt:lpstr>
      <vt:lpstr>Indirect Search for Dark Matter</vt:lpstr>
      <vt:lpstr>Dark matter search </vt:lpstr>
      <vt:lpstr>Dark matter search </vt:lpstr>
      <vt:lpstr>Slide 57</vt:lpstr>
      <vt:lpstr>Earth and Sea Sciences</vt:lpstr>
      <vt:lpstr>Acoustic Detection of Neutrinos</vt:lpstr>
      <vt:lpstr>Localisation of Acoustic Signals</vt:lpstr>
      <vt:lpstr>Slide 61</vt:lpstr>
      <vt:lpstr>Slide 62</vt:lpstr>
      <vt:lpstr>Seismology</vt:lpstr>
      <vt:lpstr>Slide 64</vt:lpstr>
      <vt:lpstr>Oceanography</vt:lpstr>
      <vt:lpstr>Slide 66</vt:lpstr>
      <vt:lpstr>Toward a  km3-scale detector in the Mediterranean sea</vt:lpstr>
      <vt:lpstr>Mediterranean Efforts</vt:lpstr>
      <vt:lpstr>The challenge</vt:lpstr>
      <vt:lpstr>Slide 70</vt:lpstr>
      <vt:lpstr>Timeline Towards Construction</vt:lpstr>
      <vt:lpstr>Point Source Sensitivity</vt:lpstr>
      <vt:lpstr>Outlook</vt:lpstr>
      <vt:lpstr>DPG</vt:lpstr>
      <vt:lpstr>DPG-kurz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 Coyle</dc:creator>
  <cp:keywords/>
  <dc:description/>
  <cp:lastModifiedBy>Coyle</cp:lastModifiedBy>
  <cp:revision>249</cp:revision>
  <dcterms:created xsi:type="dcterms:W3CDTF">2006-06-01T11:02:30Z</dcterms:created>
  <dcterms:modified xsi:type="dcterms:W3CDTF">2009-06-23T16:31:45Z</dcterms:modified>
  <cp:category/>
</cp:coreProperties>
</file>