
<file path=[Content_Types].xml><?xml version="1.0" encoding="utf-8"?>
<Types xmlns="http://schemas.openxmlformats.org/package/2006/content-types">
  <Override PartName="/_rels/.rels" ContentType="application/vnd.openxmlformats-package.relationships+xml"/>
  <Override PartName="/ppt/notesSlides/notesSlide33.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_rels/notesSlide44.xml.rels" ContentType="application/vnd.openxmlformats-package.relationships+xml"/>
  <Override PartName="/ppt/notesSlides/_rels/notesSlide42.xml.rels" ContentType="application/vnd.openxmlformats-package.relationships+xml"/>
  <Override PartName="/ppt/notesSlides/_rels/notesSlide38.xml.rels" ContentType="application/vnd.openxmlformats-package.relationships+xml"/>
  <Override PartName="/ppt/notesSlides/_rels/notesSlide33.xml.rels" ContentType="application/vnd.openxmlformats-package.relationships+xml"/>
  <Override PartName="/ppt/notesSlides/_rels/notesSlide1.xml.rels" ContentType="application/vnd.openxmlformats-package.relationships+xml"/>
  <Override PartName="/ppt/notesSlides/_rels/notesSlide5.xml.rels" ContentType="application/vnd.openxmlformats-package.relationships+xml"/>
  <Override PartName="/ppt/notesSlides/_rels/notesSlide3.xml.rels" ContentType="application/vnd.openxmlformats-package.relationships+xml"/>
  <Override PartName="/ppt/notesSlides/_rels/notesSlide27.xml.rels" ContentType="application/vnd.openxmlformats-package.relationships+xml"/>
  <Override PartName="/ppt/notesSlides/_rels/notesSlide16.xml.rels" ContentType="application/vnd.openxmlformats-package.relationships+xml"/>
  <Override PartName="/ppt/notesSlides/notesSlide44.xml" ContentType="application/vnd.openxmlformats-officedocument.presentationml.notesSlide+xml"/>
  <Override PartName="/ppt/notesSlides/notesSlide38.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42.xml" ContentType="application/vnd.openxmlformats-officedocument.presentationml.notesSlide+xml"/>
  <Override PartName="/ppt/_rels/presentation.xml.rels" ContentType="application/vnd.openxmlformats-package.relationships+xml"/>
  <Override PartName="/ppt/media/image112.wmf" ContentType="image/x-wmf"/>
  <Override PartName="/ppt/media/image45.png" ContentType="image/png"/>
  <Override PartName="/ppt/media/image133.png" ContentType="image/png"/>
  <Override PartName="/ppt/media/image170.png" ContentType="image/png"/>
  <Override PartName="/ppt/media/image102.png" ContentType="image/png"/>
  <Override PartName="/ppt/media/image51.png" ContentType="image/png"/>
  <Override PartName="/ppt/media/image175.jpeg" ContentType="image/jpeg"/>
  <Override PartName="/ppt/media/image20.png" ContentType="image/png"/>
  <Override PartName="/ppt/media/image78.wmf" ContentType="image/x-wmf"/>
  <Override PartName="/ppt/media/image99.png" ContentType="image/png"/>
  <Override PartName="/ppt/media/image187.png" ContentType="image/png"/>
  <Override PartName="/ppt/media/image119.png" ContentType="image/png"/>
  <Override PartName="/ppt/media/image180.jpeg" ContentType="image/jpeg"/>
  <Override PartName="/ppt/media/image47.wmf" ContentType="image/x-wmf"/>
  <Override PartName="/ppt/media/image4.png" ContentType="image/png"/>
  <Override PartName="/ppt/media/image37.png" ContentType="image/png"/>
  <Override PartName="/ppt/media/image193.png" ContentType="image/png"/>
  <Override PartName="/ppt/media/image135.jpeg" ContentType="image/jpeg"/>
  <Override PartName="/ppt/media/image162.png" ContentType="image/png"/>
  <Override PartName="/ppt/media/image90.wmf" ContentType="image/x-wmf"/>
  <Override PartName="/ppt/media/image158.jpeg" ContentType="image/jpeg"/>
  <Override PartName="/ppt/media/image43.png" ContentType="image/png"/>
  <Override PartName="/ppt/media/image131.png" ContentType="image/png"/>
  <Override PartName="/ppt/media/image12.png" ContentType="image/png"/>
  <Override PartName="/ppt/media/image163.jpeg" ContentType="image/jpeg"/>
  <Override PartName="/ppt/media/image100.png" ContentType="image/png"/>
  <Override PartName="/ppt/media/image186.jpeg" ContentType="image/jpeg"/>
  <Override PartName="/ppt/media/image24.jpeg" ContentType="image/jpeg"/>
  <Override PartName="/ppt/media/image127.wmf" ContentType="image/x-wmf"/>
  <Override PartName="/ppt/media/image148.png" ContentType="image/png"/>
  <Override PartName="/ppt/media/image76.wmf" ContentType="image/x-wmf"/>
  <Override PartName="/ppt/media/image164.wmf" ContentType="image/x-wmf"/>
  <Override PartName="/ppt/media/image97.png" ContentType="image/png"/>
  <Override PartName="/ppt/media/image29.png" ContentType="image/png"/>
  <Override PartName="/ppt/media/image66.png" ContentType="image/png"/>
  <Override PartName="/ppt/media/image2.png" ContentType="image/png"/>
  <Override PartName="/ppt/media/image123.jpeg" ContentType="image/jpeg"/>
  <Override PartName="/ppt/media/image82.wmf" ContentType="image/x-wmf"/>
  <Override PartName="/ppt/media/image146.jpeg" ContentType="image/jpeg"/>
  <Override PartName="/ppt/media/image98.jpeg" ContentType="image/jpeg"/>
  <Override PartName="/ppt/media/image72.png" ContentType="image/png"/>
  <Override PartName="/ppt/media/image151.jpeg" ContentType="image/jpeg"/>
  <Override PartName="/ppt/media/image174.jpeg" ContentType="image/jpeg"/>
  <Override PartName="/ppt/media/image68.wmf" ContentType="image/x-wmf"/>
  <Override PartName="/ppt/media/image89.png" ContentType="image/png"/>
  <Override PartName="/ppt/media/image109.png" ContentType="image/png"/>
  <Override PartName="/ppt/media/image58.png" ContentType="image/png"/>
  <Override PartName="/ppt/media/image74.wmf" ContentType="image/x-wmf"/>
  <Override PartName="/ppt/media/image111.jpeg" ContentType="image/jpeg"/>
  <Override PartName="/ppt/media/image95.png" ContentType="image/png"/>
  <Override PartName="/ppt/media/image27.png" ContentType="image/png"/>
  <Override PartName="/ppt/media/image115.png" ContentType="image/png"/>
  <Override PartName="/ppt/media/image64.png" ContentType="image/png"/>
  <Override PartName="/ppt/media/image80.wmf" ContentType="image/x-wmf"/>
  <Override PartName="/ppt/media/image50.tiff" ContentType="image/tiff"/>
  <Override PartName="/ppt/media/image157.jpeg" ContentType="image/jpeg"/>
  <Override PartName="/ppt/media/image121.png" ContentType="image/png"/>
  <Override PartName="/ppt/media/image169.png" ContentType="image/png"/>
  <Override PartName="/ppt/media/image185.jpeg" ContentType="image/jpeg"/>
  <Override PartName="/ppt/media/image117.wmf" ContentType="image/x-wmf"/>
  <Override PartName="/ppt/media/image154.wmf" ContentType="image/x-wmf"/>
  <Override PartName="/ppt/media/image87.png" ContentType="image/png"/>
  <Override PartName="/ppt/media/image19.png" ContentType="image/png"/>
  <Override PartName="/ppt/media/image107.png" ContentType="image/png"/>
  <Override PartName="/ppt/media/image35.wmf" ContentType="image/x-wmf"/>
  <Override PartName="/ppt/media/image191.wmf" ContentType="image/x-wmf"/>
  <Override PartName="/ppt/media/image144.png" ContentType="image/png"/>
  <Override PartName="/ppt/media/image160.wmf" ContentType="image/x-wmf"/>
  <Override PartName="/ppt/media/image93.png" ContentType="image/png"/>
  <Override PartName="/ppt/media/image181.png" ContentType="image/png"/>
  <Override PartName="/ppt/media/image41.wmf" ContentType="image/x-wmf"/>
  <Override PartName="/ppt/media/image62.png" ContentType="image/png"/>
  <Override PartName="/ppt/media/image150.jpeg" ContentType="image/jpeg"/>
  <Override PartName="/ppt/media/image31.png" ContentType="image/png"/>
  <Override PartName="/ppt/media/image9.png" ContentType="image/png"/>
  <Override PartName="/ppt/media/image173.jpeg" ContentType="image/jpeg"/>
  <Override PartName="/ppt/media/image167.png" ContentType="image/png"/>
  <Override PartName="/ppt/media/image105.jpeg" ContentType="image/jpeg"/>
  <Override PartName="/ppt/media/image183.wmf" ContentType="image/x-wmf"/>
  <Override PartName="/ppt/media/image57.jpeg" ContentType="image/jpeg"/>
  <Override PartName="/ppt/media/image152.wmf" ContentType="image/x-wmf"/>
  <Override PartName="/ppt/media/image17.png" ContentType="image/png"/>
  <Override PartName="/ppt/media/image110.jpeg" ContentType="image/jpeg"/>
  <Override PartName="/ppt/media/image85.png" ContentType="image/png"/>
  <Override PartName="/ppt/media/image54.png" ContentType="image/png"/>
  <Override PartName="/ppt/media/image70.wmf" ContentType="image/x-wmf"/>
  <Override PartName="/ppt/media/image156.jpeg" ContentType="image/jpeg"/>
  <Override PartName="/ppt/media/image179.jpeg" ContentType="image/jpeg"/>
  <Override PartName="/ppt/media/image60.png" ContentType="image/png"/>
  <Override PartName="/ppt/media/image7.png" ContentType="image/png"/>
  <Override PartName="/ppt/media/image46.png" ContentType="image/png"/>
  <Override PartName="/ppt/media/image113.wmf" ContentType="image/x-wmf"/>
  <Override PartName="/ppt/media/image134.png" ContentType="image/png"/>
  <Override PartName="/ppt/media/image15.png" ContentType="image/png"/>
  <Override PartName="/ppt/media/image171.png" ContentType="image/png"/>
  <Override PartName="/ppt/media/image103.png" ContentType="image/png"/>
  <Override PartName="/ppt/media/image52.png" ContentType="image/png"/>
  <Override PartName="/ppt/media/image140.png" ContentType="image/png"/>
  <Override PartName="/ppt/media/image79.wmf" ContentType="image/x-wmf"/>
  <Override PartName="/ppt/media/image188.png" ContentType="image/png"/>
  <Override PartName="/ppt/media/image172.jpeg" ContentType="image/jpeg"/>
  <Override PartName="/ppt/media/image10.jpeg" ContentType="image/jpeg"/>
  <Override PartName="/ppt/media/image195.jpeg" ContentType="image/jpeg"/>
  <Override PartName="/ppt/media/image5.png" ContentType="image/png"/>
  <Override PartName="/ppt/media/image33.jpeg" ContentType="image/jpeg"/>
  <Override PartName="/ppt/media/image104.jpeg" ContentType="image/jpeg"/>
  <Override PartName="/ppt/media/image38.png" ContentType="image/png"/>
  <Override PartName="/ppt/media/image56.jpeg" ContentType="image/jpeg"/>
  <Override PartName="/ppt/media/image194.png" ContentType="image/png"/>
  <Override PartName="/ppt/media/image142.wmf" ContentType="image/x-wmf"/>
  <Override PartName="/ppt/media/image91.wmf" ContentType="image/x-wmf"/>
  <Override PartName="/ppt/media/image23.wmf" ContentType="image/x-wmf"/>
  <Override PartName="/ppt/media/image132.png" ContentType="image/png"/>
  <Override PartName="/ppt/media/image13.png" ContentType="image/png"/>
  <Override PartName="/ppt/media/image101.png" ContentType="image/png"/>
  <Override PartName="/ppt/media/image178.jpeg" ContentType="image/jpeg"/>
  <Override PartName="/ppt/media/image128.wmf" ContentType="image/x-wmf"/>
  <Override PartName="/ppt/media/image149.png" ContentType="image/png"/>
  <Override PartName="/ppt/media/image21.jpeg" ContentType="image/jpeg"/>
  <Override PartName="/ppt/media/image77.wmf" ContentType="image/x-wmf"/>
  <Override PartName="/ppt/media/image165.wmf" ContentType="image/x-wmf"/>
  <Override PartName="/ppt/media/image118.png" ContentType="image/png"/>
  <Override PartName="/ppt/media/image44.jpeg" ContentType="image/jpeg"/>
  <Override PartName="/ppt/media/image67.png" ContentType="image/png"/>
  <Override PartName="/ppt/media/image155.png" ContentType="image/png"/>
  <Override PartName="/ppt/media/image3.png" ContentType="image/png"/>
  <Override PartName="/ppt/media/image83.wmf" ContentType="image/x-wmf"/>
  <Override PartName="/ppt/media/image138.jpeg" ContentType="image/jpeg"/>
  <Override PartName="/ppt/media/image120.jpeg" ContentType="image/jpeg"/>
  <Override PartName="/ppt/media/image73.png" ContentType="image/png"/>
  <Override PartName="/ppt/media/image130.png" ContentType="image/png"/>
  <Override PartName="/ppt/media/image11.png" ContentType="image/png"/>
  <Override PartName="/ppt/media/image69.wmf" ContentType="image/x-wmf"/>
  <Override PartName="/ppt/media/image126.wmf" ContentType="image/x-wmf"/>
  <Override PartName="/ppt/media/image59.png" ContentType="image/png"/>
  <Override PartName="/ppt/media/image147.png" ContentType="image/png"/>
  <Override PartName="/ppt/media/image75.wmf" ContentType="image/x-wmf"/>
  <Override PartName="/ppt/media/image96.png" ContentType="image/png"/>
  <Override PartName="/ppt/media/image28.png" ContentType="image/png"/>
  <Override PartName="/ppt/media/image116.png" ContentType="image/png"/>
  <Override PartName="/ppt/media/image65.png" ContentType="image/png"/>
  <Override PartName="/ppt/media/image1.png" ContentType="image/png"/>
  <Override PartName="/ppt/media/image81.wmf" ContentType="image/x-wmf"/>
  <Override PartName="/ppt/media/image34.png" ContentType="image/png"/>
  <Override PartName="/ppt/media/image71.png" ContentType="image/png"/>
  <Override PartName="/ppt/media/image177.jpeg" ContentType="image/jpeg"/>
  <Override PartName="/ppt/media/image40.png" ContentType="image/png"/>
  <Override PartName="/ppt/media/image139.png" ContentType="image/png"/>
  <Override PartName="/ppt/media/image88.png" ContentType="image/png"/>
  <Override PartName="/ppt/media/image25.tiff" ContentType="image/tiff"/>
  <Override PartName="/ppt/media/image36.wmf" ContentType="image/x-wmf"/>
  <Override PartName="/ppt/media/image161.wmf" ContentType="image/x-wmf"/>
  <Override PartName="/ppt/media/image137.jpeg" ContentType="image/jpeg"/>
  <Override PartName="/ppt/media/image94.png" ContentType="image/png"/>
  <Override PartName="/ppt/media/image26.png" ContentType="image/png"/>
  <Override PartName="/ppt/media/image42.wmf" ContentType="image/x-wmf"/>
  <Override PartName="/ppt/media/image63.png" ContentType="image/png"/>
  <Override PartName="/ppt/media/image32.png" ContentType="image/png"/>
  <Override PartName="/ppt/media/image168.png" ContentType="image/png"/>
  <Override PartName="/ppt/media/image49.jpeg" ContentType="image/jpeg"/>
  <Override PartName="/ppt/media/image184.wmf" ContentType="image/x-wmf"/>
  <Override PartName="/ppt/media/image153.wmf" ContentType="image/x-wmf"/>
  <Override PartName="/ppt/media/image86.png" ContentType="image/png"/>
  <Override PartName="/ppt/media/image18.png" ContentType="image/png"/>
  <Override PartName="/ppt/media/image106.png" ContentType="image/png"/>
  <Override PartName="/ppt/media/image125.jpeg" ContentType="image/jpeg"/>
  <Override PartName="/ppt/media/image190.wmf" ContentType="image/x-wmf"/>
  <Override PartName="/ppt/media/image122.wmf" ContentType="image/x-wmf"/>
  <Override PartName="/ppt/media/image55.png" ContentType="image/png"/>
  <Override PartName="/ppt/media/image143.png" ContentType="image/png"/>
  <Override PartName="/ppt/media/image61.png" ContentType="image/png"/>
  <Override PartName="/ppt/media/image176.jpeg" ContentType="image/jpeg"/>
  <Override PartName="/ppt/media/image8.png" ContentType="image/png"/>
  <Override PartName="/ppt/media/image14.jpeg" ContentType="image/jpeg"/>
  <Override PartName="/ppt/media/image129.png" ContentType="image/png"/>
  <Override PartName="/ppt/media/image108.jpeg" ContentType="image/jpeg"/>
  <Override PartName="/ppt/media/image145.wmf" ContentType="image/x-wmf"/>
  <Override PartName="/ppt/media/image166.png" ContentType="image/png"/>
  <Override PartName="/ppt/media/image182.wmf" ContentType="image/x-wmf"/>
  <Override PartName="/ppt/media/image114.wmf" ContentType="image/x-wmf"/>
  <Override PartName="/ppt/media/image136.jpeg" ContentType="image/jpeg"/>
  <Override PartName="/ppt/media/image84.png" ContentType="image/png"/>
  <Override PartName="/ppt/media/image16.png" ContentType="image/png"/>
  <Override PartName="/ppt/media/image159.jpeg" ContentType="image/jpeg"/>
  <Override PartName="/ppt/media/image141.jpeg" ContentType="image/jpeg"/>
  <Override PartName="/ppt/media/image22.png" ContentType="image/png"/>
  <Override PartName="/ppt/media/image189.png" ContentType="image/png"/>
  <Override PartName="/ppt/media/image6.png" ContentType="image/png"/>
  <Override PartName="/ppt/media/image48.jpeg" ContentType="image/jpeg"/>
  <Override PartName="/ppt/media/image192.jpeg" ContentType="image/jpeg"/>
  <Override PartName="/ppt/media/image39.png" ContentType="image/png"/>
  <Override PartName="/ppt/media/image30.jpeg" ContentType="image/jpeg"/>
  <Override PartName="/ppt/media/image53.jpeg" ContentType="image/jpeg"/>
  <Override PartName="/ppt/media/image124.jpeg" ContentType="image/jpeg"/>
  <Override PartName="/ppt/media/image92.wmf" ContentType="image/x-wmf"/>
  <Override PartName="/ppt/slideLayouts/slideLayout60.xml" ContentType="application/vnd.openxmlformats-officedocument.presentationml.slideLayout+xml"/>
  <Override PartName="/ppt/slideLayouts/slideLayout6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28.xml" ContentType="application/vnd.openxmlformats-officedocument.presentationml.slideLayout+xml"/>
  <Override PartName="/ppt/slideLayouts/slideLayout53.xml" ContentType="application/vnd.openxmlformats-officedocument.presentationml.slideLayout+xml"/>
  <Override PartName="/ppt/slideLayouts/slideLayout12.xml" ContentType="application/vnd.openxmlformats-officedocument.presentationml.slideLayout+xml"/>
  <Override PartName="/ppt/slideLayouts/slideLayout37.xml" ContentType="application/vnd.openxmlformats-officedocument.presentationml.slideLayout+xml"/>
  <Override PartName="/ppt/slideLayouts/slideLayout62.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46.xml" ContentType="application/vnd.openxmlformats-officedocument.presentationml.slideLayout+xml"/>
  <Override PartName="/ppt/slideLayouts/slideLayout71.xml" ContentType="application/vnd.openxmlformats-officedocument.presentationml.slideLayout+xml"/>
  <Override PartName="/ppt/slideLayouts/slideLayout55.xml" ContentType="application/vnd.openxmlformats-officedocument.presentationml.slideLayout+xml"/>
  <Override PartName="/ppt/slideLayouts/slideLayout30.xml" ContentType="application/vnd.openxmlformats-officedocument.presentationml.slideLayout+xml"/>
  <Override PartName="/ppt/slideLayouts/slideLayout14.xml" ContentType="application/vnd.openxmlformats-officedocument.presentationml.slideLayout+xml"/>
  <Override PartName="/ppt/slideLayouts/slideLayout39.xml" ContentType="application/vnd.openxmlformats-officedocument.presentationml.slideLayout+xml"/>
  <Override PartName="/ppt/slideLayouts/slideLayout64.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57.xml" ContentType="application/vnd.openxmlformats-officedocument.presentationml.slideLayout+xml"/>
  <Override PartName="/ppt/slideLayouts/slideLayout32.xml" ContentType="application/vnd.openxmlformats-officedocument.presentationml.slideLayout+xml"/>
  <Override PartName="/ppt/slideLayouts/slideLayout16.xml" ContentType="application/vnd.openxmlformats-officedocument.presentationml.slideLayout+xml"/>
  <Override PartName="/ppt/slideLayouts/slideLayout66.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50.xml" ContentType="application/vnd.openxmlformats-officedocument.presentationml.slideLayout+xml"/>
  <Override PartName="/ppt/slideLayouts/slideLayout59.xml" ContentType="application/vnd.openxmlformats-officedocument.presentationml.slideLayout+xml"/>
  <Override PartName="/ppt/slideLayouts/slideLayout34.xml" ContentType="application/vnd.openxmlformats-officedocument.presentationml.slideLayout+xml"/>
  <Override PartName="/ppt/slideLayouts/_rels/slideLayout36.xml.rels" ContentType="application/vnd.openxmlformats-package.relationships+xml"/>
  <Override PartName="/ppt/slideLayouts/_rels/slideLayout71.xml.rels" ContentType="application/vnd.openxmlformats-package.relationships+xml"/>
  <Override PartName="/ppt/slideLayouts/_rels/slideLayout43.xml.rels" ContentType="application/vnd.openxmlformats-package.relationships+xml"/>
  <Override PartName="/ppt/slideLayouts/_rels/slideLayout15.xml.rels" ContentType="application/vnd.openxmlformats-package.relationships+xml"/>
  <Override PartName="/ppt/slideLayouts/_rels/slideLayout62.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41.xml.rels" ContentType="application/vnd.openxmlformats-package.relationships+xml"/>
  <Override PartName="/ppt/slideLayouts/_rels/slideLayout25.xml.rels" ContentType="application/vnd.openxmlformats-package.relationships+xml"/>
  <Override PartName="/ppt/slideLayouts/_rels/slideLayout60.xml.rels" ContentType="application/vnd.openxmlformats-package.relationships+xml"/>
  <Override PartName="/ppt/slideLayouts/_rels/slideLayout32.xml.rels" ContentType="application/vnd.openxmlformats-package.relationships+xml"/>
  <Override PartName="/ppt/slideLayouts/_rels/slideLayout7.xml.rels" ContentType="application/vnd.openxmlformats-package.relationships+xml"/>
  <Override PartName="/ppt/slideLayouts/_rels/slideLayout51.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68.xml.rels" ContentType="application/vnd.openxmlformats-package.relationships+xml"/>
  <Override PartName="/ppt/slideLayouts/_rels/slideLayout21.xml.rels" ContentType="application/vnd.openxmlformats-package.relationships+xml"/>
  <Override PartName="/ppt/slideLayouts/_rels/slideLayout59.xml.rels" ContentType="application/vnd.openxmlformats-package.relationships+xml"/>
  <Override PartName="/ppt/slideLayouts/_rels/slideLayout12.xml.rels" ContentType="application/vnd.openxmlformats-package.relationships+xml"/>
  <Override PartName="/ppt/slideLayouts/_rels/slideLayout66.xml.rels" ContentType="application/vnd.openxmlformats-package.relationships+xml"/>
  <Override PartName="/ppt/slideLayouts/_rels/slideLayout5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64.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55.xml.rels" ContentType="application/vnd.openxmlformats-package.relationships+xml"/>
  <Override PartName="/ppt/slideLayouts/_rels/slideLayout27.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53.xml.rels" ContentType="application/vnd.openxmlformats-package.relationships+xml"/>
  <Override PartName="/ppt/slideLayouts/_rels/slideLayout37.xml.rels" ContentType="application/vnd.openxmlformats-package.relationships+xml"/>
  <Override PartName="/ppt/slideLayouts/_rels/slideLayout72.xml.rels" ContentType="application/vnd.openxmlformats-package.relationships+xml"/>
  <Override PartName="/ppt/slideLayouts/_rels/slideLayout44.xml.rels" ContentType="application/vnd.openxmlformats-package.relationships+xml"/>
  <Override PartName="/ppt/slideLayouts/_rels/slideLayout16.xml.rels" ContentType="application/vnd.openxmlformats-package.relationships+xml"/>
  <Override PartName="/ppt/slideLayouts/_rels/slideLayout63.xml.rels" ContentType="application/vnd.openxmlformats-package.relationships+xml"/>
  <Override PartName="/ppt/slideLayouts/_rels/slideLayout35.xml.rels" ContentType="application/vnd.openxmlformats-package.relationships+xml"/>
  <Override PartName="/ppt/slideLayouts/_rels/slideLayout70.xml.rels" ContentType="application/vnd.openxmlformats-package.relationships+xml"/>
  <Override PartName="/ppt/slideLayouts/_rels/slideLayout42.xml.rels" ContentType="application/vnd.openxmlformats-package.relationships+xml"/>
  <Override PartName="/ppt/slideLayouts/_rels/slideLayout14.xml.rels" ContentType="application/vnd.openxmlformats-package.relationships+xml"/>
  <Override PartName="/ppt/slideLayouts/_rels/slideLayout26.xml.rels" ContentType="application/vnd.openxmlformats-package.relationships+xml"/>
  <Override PartName="/ppt/slideLayouts/_rels/slideLayout61.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6.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22.xml.rels" ContentType="application/vnd.openxmlformats-package.relationships+xml"/>
  <Override PartName="/ppt/slideLayouts/_rels/slideLayout13.xml.rels" ContentType="application/vnd.openxmlformats-package.relationships+xml"/>
  <Override PartName="/ppt/slideLayouts/_rels/slideLayout67.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65.xml.rels" ContentType="application/vnd.openxmlformats-package.relationships+xml"/>
  <Override PartName="/ppt/slideLayouts/_rels/slideLayout5.xml.rels" ContentType="application/vnd.openxmlformats-package.relationships+xml"/>
  <Override PartName="/ppt/slideLayouts/_rels/slideLayout49.xml.rels" ContentType="application/vnd.openxmlformats-package.relationships+xml"/>
  <Override PartName="/ppt/slideLayouts/_rels/slideLayout56.xml.rels" ContentType="application/vnd.openxmlformats-package.relationships+xml"/>
  <Override PartName="/ppt/slideLayouts/_rels/slideLayout28.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52.xml.rels" ContentType="application/vnd.openxmlformats-package.relationships+xml"/>
  <Override PartName="/ppt/slideLayouts/slideLayout18.xml" ContentType="application/vnd.openxmlformats-officedocument.presentationml.slideLayout+xml"/>
  <Override PartName="/ppt/slideLayouts/slideLayout6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7.xml" ContentType="application/vnd.openxmlformats-officedocument.presentationml.slideLayout+xml"/>
  <Override PartName="/ppt/slideLayouts/slideLayout52.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61.xml" ContentType="application/vnd.openxmlformats-officedocument.presentationml.slideLayout+xml"/>
  <Override PartName="/ppt/slideLayouts/slideLayout20.xml" ContentType="application/vnd.openxmlformats-officedocument.presentationml.slideLayout+xml"/>
  <Override PartName="/ppt/slideLayouts/slideLayout45.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70.xml" ContentType="application/vnd.openxmlformats-officedocument.presentationml.slideLayout+xml"/>
  <Override PartName="/ppt/slideLayouts/slideLayout54.xml" ContentType="application/vnd.openxmlformats-officedocument.presentationml.slideLayout+xml"/>
  <Override PartName="/ppt/slideLayouts/slideLayout13.xml" ContentType="application/vnd.openxmlformats-officedocument.presentationml.slideLayout+xml"/>
  <Override PartName="/ppt/slideLayouts/slideLayout38.xml" ContentType="application/vnd.openxmlformats-officedocument.presentationml.slideLayout+xml"/>
  <Override PartName="/ppt/slideLayouts/slideLayout63.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47.xml" ContentType="application/vnd.openxmlformats-officedocument.presentationml.slideLayout+xml"/>
  <Override PartName="/ppt/slideLayouts/slideLayout72.xml" ContentType="application/vnd.openxmlformats-officedocument.presentationml.slideLayout+xml"/>
  <Override PartName="/ppt/slideLayouts/slideLayout56.xml" ContentType="application/vnd.openxmlformats-officedocument.presentationml.slideLayout+xml"/>
  <Override PartName="/ppt/slideLayouts/slideLayout31.xml" ContentType="application/vnd.openxmlformats-officedocument.presentationml.slideLayout+xml"/>
  <Override PartName="/ppt/slideLayouts/slideLayout15.xml" ContentType="application/vnd.openxmlformats-officedocument.presentationml.slideLayout+xml"/>
  <Override PartName="/ppt/slideLayouts/slideLayout65.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33.xml" ContentType="application/vnd.openxmlformats-officedocument.presentationml.slideLayout+xml"/>
  <Override PartName="/ppt/slideLayouts/slideLayout17.xml" ContentType="application/vnd.openxmlformats-officedocument.presentationml.slideLayout+xml"/>
  <Override PartName="/ppt/slideLayouts/slideLayout67.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slideLayouts/slideLayout26.xml" ContentType="application/vnd.openxmlformats-officedocument.presentationml.slideLayout+xml"/>
  <Override PartName="/ppt/slideLayouts/slideLayout51.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_rels/slide28.xml.rels" ContentType="application/vnd.openxmlformats-package.relationships+xml"/>
  <Override PartName="/ppt/slides/_rels/slide38.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31.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18.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26.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47.xml.rels" ContentType="application/vnd.openxmlformats-package.relationships+xml"/>
  <Override PartName="/ppt/slides/_rels/slide22.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44.xml.rels" ContentType="application/vnd.openxmlformats-package.relationships+xml"/>
  <Override PartName="/ppt/slides/_rels/slide42.xml.rels" ContentType="application/vnd.openxmlformats-package.relationships+xml"/>
  <Override PartName="/ppt/slides/_rels/slide40.xml.rels" ContentType="application/vnd.openxmlformats-package.relationships+xml"/>
  <Override PartName="/ppt/slides/_rels/slide29.xml.rels" ContentType="application/vnd.openxmlformats-package.relationships+xml"/>
  <Override PartName="/ppt/slides/_rels/slide27.xml.rels" ContentType="application/vnd.openxmlformats-package.relationships+xml"/>
  <Override PartName="/ppt/slides/_rels/slide39.xml.rels" ContentType="application/vnd.openxmlformats-package.relationships+xml"/>
  <Override PartName="/ppt/slides/_rels/slide37.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17.xml.rels" ContentType="application/vnd.openxmlformats-package.relationships+xml"/>
  <Override PartName="/ppt/slides/_rels/slide15.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46.xml.rels" ContentType="application/vnd.openxmlformats-package.relationships+xml"/>
  <Override PartName="/ppt/slides/_rels/slide21.xml.rels" ContentType="application/vnd.openxmlformats-package.relationships+xml"/>
  <Override PartName="/ppt/slides/_rels/slide5.xml.rels" ContentType="application/vnd.openxmlformats-package.relationships+xml"/>
  <Override PartName="/ppt/slides/_rels/slide45.xml.rels" ContentType="application/vnd.openxmlformats-package.relationships+xml"/>
  <Override PartName="/ppt/slides/_rels/slide43.xml.rels" ContentType="application/vnd.openxmlformats-package.relationships+xml"/>
  <Override PartName="/ppt/slides/_rels/slide41.xml.rels" ContentType="application/vnd.openxmlformats-package.relationships+xml"/>
  <Override PartName="/ppt/slides/slide1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theme/theme7.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3.xml" ContentType="application/vnd.openxmlformats-officedocument.theme+xml"/>
  <Override PartName="/ppt/slideMasters/slideMaster1.xml" ContentType="application/vnd.openxmlformats-officedocument.presentationml.slideMaster+xml"/>
  <Override PartName="/ppt/slideMasters/slideMaster5.xml" ContentType="application/vnd.openxmlformats-officedocument.presentationml.slideMaster+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6.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x="9144000" cy="6858000"/>
  <p:notesSz cx="6797675" cy="992822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
</Relationships>
</file>

<file path=ppt/charts/chart1.xml><?xml version="1.0" encoding="utf-8"?>
<c:chartSpace xmlns:a="http://schemas.openxmlformats.org/drawingml/2006/main" xmlns:c="http://schemas.openxmlformats.org/drawingml/2006/chart" xmlns:r="http://schemas.openxmlformats.org/officeDocument/2006/relationships">
  <c:lang val="en-US"/>
  <c:chart>
    <c:title>
      <c:layout/>
      <c:tx>
        <c:rich>
          <a:bodyPr/>
          <a:lstStyle/>
          <a:p>
            <a:pPr>
              <a:defRPr/>
            </a:pPr>
            <a:r>
              <a:rPr b="1">
                <a:solidFill>
                  <a:srgbClr val="000000"/>
                </a:solidFill>
                <a:latin typeface="Calibri"/>
              </a:rPr>
              <a:t>P_AC versus E_CM</a:t>
            </a:r>
          </a:p>
        </c:rich>
      </c:tx>
    </c:title>
    <c:plotArea>
      <c:layout/>
      <c:scatterChart>
        <c:scatterStyle val="lineMarker"/>
        <c:varyColors val="0"/>
        <c:ser>
          <c:idx val="0"/>
          <c:order val="0"/>
          <c:spPr>
            <a:solidFill>
              <a:srgbClr val="99ccff"/>
            </a:solidFill>
          </c:spPr>
          <c:marker/>
          <c:xVal>
            <c:numRef>
              <c:f>categories</c:f>
              <c:numCache>
                <c:formatCode>General</c:formatCode>
                <c:ptCount val="7"/>
                <c:pt idx="0">
                  <c:v/>
                </c:pt>
                <c:pt idx="1">
                  <c:v/>
                </c:pt>
                <c:pt idx="2">
                  <c:v/>
                </c:pt>
                <c:pt idx="3">
                  <c:v/>
                </c:pt>
                <c:pt idx="4">
                  <c:v/>
                </c:pt>
                <c:pt idx="5">
                  <c:v/>
                </c:pt>
                <c:pt idx="6">
                  <c:v/>
                </c:pt>
              </c:numCache>
            </c:numRef>
          </c:xVal>
          <c:yVal>
            <c:numRef>
              <c:f>0</c:f>
              <c:numCache>
                <c:formatCode>General</c:formatCode>
                <c:ptCount val="7"/>
                <c:pt idx="0">
                  <c:v>80</c:v>
                </c:pt>
                <c:pt idx="1">
                  <c:v>140</c:v>
                </c:pt>
                <c:pt idx="2">
                  <c:v>300</c:v>
                </c:pt>
                <c:pt idx="3">
                  <c:v>164</c:v>
                </c:pt>
                <c:pt idx="4">
                  <c:v>300</c:v>
                </c:pt>
                <c:pt idx="5">
                  <c:v>364</c:v>
                </c:pt>
                <c:pt idx="6">
                  <c:v>580</c:v>
                </c:pt>
              </c:numCache>
            </c:numRef>
          </c:yVal>
        </c:ser>
        <c:axId val="61978124"/>
        <c:axId val="40849604"/>
      </c:scatterChart>
      <c:valAx>
        <c:axId val="61978124"/>
        <c:scaling>
          <c:orientation val="minMax"/>
        </c:scaling>
        <c:delete val="1"/>
        <c:axPos val="b"/>
        <c:majorTickMark val="out"/>
        <c:minorTickMark val="none"/>
        <c:tickLblPos val="nextTo"/>
        <c:spPr>
          <a:ln w="9360">
            <a:solidFill>
              <a:srgbClr val="878787"/>
            </a:solidFill>
            <a:round/>
          </a:ln>
        </c:spPr>
        <c:crossAx val="40849604"/>
        <c:crossesAt val="0"/>
      </c:valAx>
      <c:valAx>
        <c:axId val="40849604"/>
        <c:scaling>
          <c:orientation val="minMax"/>
        </c:scaling>
        <c:delete val="1"/>
        <c:axPos val="l"/>
        <c:majorTickMark val="out"/>
        <c:minorTickMark val="none"/>
        <c:tickLblPos val="nextTo"/>
        <c:spPr>
          <a:ln w="9360">
            <a:solidFill>
              <a:srgbClr val="878787"/>
            </a:solidFill>
            <a:round/>
          </a:ln>
        </c:spPr>
        <c:crossAx val="61978124"/>
        <c:crossesAt val="0"/>
      </c:valAx>
      <c:spPr>
        <a:solidFill>
          <a:srgbClr val="ffffff"/>
        </a:solidFill>
      </c:spPr>
    </c:plotArea>
    <c:plotVisOnly val="1"/>
  </c:chart>
  <c:spPr>
    <a:noFill/>
  </c:spPr>
</c:chartSpace>
</file>

<file path=ppt/charts/chart2.xml><?xml version="1.0" encoding="utf-8"?>
<c:chartSpace xmlns:a="http://schemas.openxmlformats.org/drawingml/2006/main" xmlns:c="http://schemas.openxmlformats.org/drawingml/2006/chart" xmlns:r="http://schemas.openxmlformats.org/officeDocument/2006/relationships">
  <c:lang val="en-US"/>
  <c:chart>
    <c:title>
      <c:layout/>
      <c:tx>
        <c:rich>
          <a:bodyPr/>
          <a:lstStyle/>
          <a:p>
            <a:pPr>
              <a:defRPr/>
            </a:pPr>
            <a:r>
              <a:rPr b="1">
                <a:solidFill>
                  <a:srgbClr val="000000"/>
                </a:solidFill>
                <a:latin typeface="Calibri"/>
              </a:rPr>
              <a:t>P_AC versus E_CM</a:t>
            </a:r>
          </a:p>
        </c:rich>
      </c:tx>
    </c:title>
    <c:plotArea>
      <c:layout/>
      <c:scatterChart>
        <c:scatterStyle val="lineMarker"/>
        <c:varyColors val="0"/>
        <c:ser>
          <c:idx val="0"/>
          <c:order val="0"/>
          <c:spPr>
            <a:solidFill>
              <a:srgbClr val="99ccff"/>
            </a:solidFill>
          </c:spPr>
          <c:marker/>
          <c:xVal>
            <c:numRef>
              <c:f>categories</c:f>
              <c:numCache>
                <c:formatCode>General</c:formatCode>
                <c:ptCount val="7"/>
                <c:pt idx="0">
                  <c:v/>
                </c:pt>
                <c:pt idx="1">
                  <c:v/>
                </c:pt>
                <c:pt idx="2">
                  <c:v/>
                </c:pt>
                <c:pt idx="3">
                  <c:v/>
                </c:pt>
                <c:pt idx="4">
                  <c:v/>
                </c:pt>
                <c:pt idx="5">
                  <c:v/>
                </c:pt>
                <c:pt idx="6">
                  <c:v/>
                </c:pt>
              </c:numCache>
            </c:numRef>
          </c:xVal>
          <c:yVal>
            <c:numRef>
              <c:f>0</c:f>
              <c:numCache>
                <c:formatCode>General</c:formatCode>
                <c:ptCount val="7"/>
                <c:pt idx="0">
                  <c:v>80</c:v>
                </c:pt>
                <c:pt idx="1">
                  <c:v>140</c:v>
                </c:pt>
                <c:pt idx="2">
                  <c:v>300</c:v>
                </c:pt>
                <c:pt idx="3">
                  <c:v>164</c:v>
                </c:pt>
                <c:pt idx="4">
                  <c:v>300</c:v>
                </c:pt>
                <c:pt idx="5">
                  <c:v>364</c:v>
                </c:pt>
                <c:pt idx="6">
                  <c:v>580</c:v>
                </c:pt>
              </c:numCache>
            </c:numRef>
          </c:yVal>
        </c:ser>
        <c:axId val="76323361"/>
        <c:axId val="96292915"/>
      </c:scatterChart>
      <c:valAx>
        <c:axId val="76323361"/>
        <c:scaling>
          <c:orientation val="minMax"/>
        </c:scaling>
        <c:delete val="1"/>
        <c:axPos val="b"/>
        <c:majorTickMark val="out"/>
        <c:minorTickMark val="none"/>
        <c:tickLblPos val="nextTo"/>
        <c:spPr>
          <a:ln w="9360">
            <a:solidFill>
              <a:srgbClr val="878787"/>
            </a:solidFill>
            <a:round/>
          </a:ln>
        </c:spPr>
        <c:crossAx val="96292915"/>
        <c:crossesAt val="0"/>
      </c:valAx>
      <c:valAx>
        <c:axId val="96292915"/>
        <c:scaling>
          <c:orientation val="minMax"/>
        </c:scaling>
        <c:delete val="1"/>
        <c:axPos val="l"/>
        <c:majorTickMark val="out"/>
        <c:minorTickMark val="none"/>
        <c:tickLblPos val="nextTo"/>
        <c:spPr>
          <a:ln w="9360">
            <a:solidFill>
              <a:srgbClr val="878787"/>
            </a:solidFill>
            <a:round/>
          </a:ln>
        </c:spPr>
        <c:crossAx val="76323361"/>
        <c:crossesAt val="0"/>
      </c:valAx>
      <c:spPr>
        <a:solidFill>
          <a:srgbClr val="ffffff"/>
        </a:solidFill>
      </c:spPr>
    </c:plotArea>
    <c:plotVisOnly val="1"/>
  </c:chart>
  <c:spPr>
    <a:noFill/>
  </c:spPr>
</c:chartSpace>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6" name="PlaceHolder 1"/>
          <p:cNvSpPr>
            <a:spLocks noGrp="1"/>
          </p:cNvSpPr>
          <p:nvPr>
            <p:ph type="body"/>
          </p:nvPr>
        </p:nvSpPr>
        <p:spPr>
          <a:xfrm>
            <a:off x="777240" y="4777560"/>
            <a:ext cx="6217560" cy="4525920"/>
          </a:xfrm>
          <a:prstGeom prst="rect">
            <a:avLst/>
          </a:prstGeom>
        </p:spPr>
        <p:txBody>
          <a:bodyPr bIns="0" lIns="0" rIns="0" tIns="0" wrap="none"/>
          <a:p>
            <a:r>
              <a:rPr lang="en-US"/>
              <a:t>Click to edit the notes format</a:t>
            </a:r>
            <a:endParaRPr/>
          </a:p>
        </p:txBody>
      </p:sp>
      <p:sp>
        <p:nvSpPr>
          <p:cNvPr id="237" name="PlaceHolder 2"/>
          <p:cNvSpPr>
            <a:spLocks noGrp="1"/>
          </p:cNvSpPr>
          <p:nvPr>
            <p:ph type="hdr"/>
          </p:nvPr>
        </p:nvSpPr>
        <p:spPr>
          <a:xfrm>
            <a:off x="0" y="0"/>
            <a:ext cx="3372840" cy="502560"/>
          </a:xfrm>
          <a:prstGeom prst="rect">
            <a:avLst/>
          </a:prstGeom>
        </p:spPr>
        <p:txBody>
          <a:bodyPr bIns="0" lIns="0" rIns="0" tIns="0" wrap="none"/>
          <a:p>
            <a:r>
              <a:rPr lang="en-US"/>
              <a:t>&lt;header&gt;</a:t>
            </a:r>
            <a:endParaRPr/>
          </a:p>
        </p:txBody>
      </p:sp>
      <p:sp>
        <p:nvSpPr>
          <p:cNvPr id="238" name="PlaceHolder 3"/>
          <p:cNvSpPr>
            <a:spLocks noGrp="1"/>
          </p:cNvSpPr>
          <p:nvPr>
            <p:ph type="dt"/>
          </p:nvPr>
        </p:nvSpPr>
        <p:spPr>
          <a:xfrm>
            <a:off x="4399200" y="0"/>
            <a:ext cx="3372840" cy="502560"/>
          </a:xfrm>
          <a:prstGeom prst="rect">
            <a:avLst/>
          </a:prstGeom>
        </p:spPr>
        <p:txBody>
          <a:bodyPr bIns="0" lIns="0" rIns="0" tIns="0" wrap="none"/>
          <a:p>
            <a:pPr algn="r"/>
            <a:r>
              <a:rPr lang="en-US"/>
              <a:t>&lt;date/time&gt;</a:t>
            </a:r>
            <a:endParaRPr/>
          </a:p>
        </p:txBody>
      </p:sp>
      <p:sp>
        <p:nvSpPr>
          <p:cNvPr id="239" name="PlaceHolder 4"/>
          <p:cNvSpPr>
            <a:spLocks noGrp="1"/>
          </p:cNvSpPr>
          <p:nvPr>
            <p:ph type="ftr"/>
          </p:nvPr>
        </p:nvSpPr>
        <p:spPr>
          <a:xfrm>
            <a:off x="0" y="9555480"/>
            <a:ext cx="3372840" cy="502560"/>
          </a:xfrm>
          <a:prstGeom prst="rect">
            <a:avLst/>
          </a:prstGeom>
        </p:spPr>
        <p:txBody>
          <a:bodyPr anchor="b" bIns="0" lIns="0" rIns="0" tIns="0" wrap="none"/>
          <a:p>
            <a:r>
              <a:rPr lang="en-US"/>
              <a:t>&lt;footer&gt;</a:t>
            </a:r>
            <a:endParaRPr/>
          </a:p>
        </p:txBody>
      </p:sp>
      <p:sp>
        <p:nvSpPr>
          <p:cNvPr id="240" name="PlaceHolder 5"/>
          <p:cNvSpPr>
            <a:spLocks noGrp="1"/>
          </p:cNvSpPr>
          <p:nvPr>
            <p:ph type="sldNum"/>
          </p:nvPr>
        </p:nvSpPr>
        <p:spPr>
          <a:xfrm>
            <a:off x="4399200" y="9555480"/>
            <a:ext cx="3372840" cy="502560"/>
          </a:xfrm>
          <a:prstGeom prst="rect">
            <a:avLst/>
          </a:prstGeom>
        </p:spPr>
        <p:txBody>
          <a:bodyPr anchor="b" bIns="0" lIns="0" rIns="0" tIns="0" wrap="none"/>
          <a:p>
            <a:pPr algn="r"/>
            <a:fld id="{FE2556F4-7CC8-414F-B1BB-BA1BE2105F99}" type="slidenum">
              <a:rPr lang="en-US"/>
              <a:t>&lt;number&gt;</a:t>
            </a:fld>
            <a:endParaRPr/>
          </a:p>
        </p:txBody>
      </p:sp>
    </p:spTree>
  </p:cSld>
  <p:clrMap accent1="accent1" accent2="accent2" accent3="accent3" accent4="accent4" accent5="accent5" accent6="accent6" bg1="lt1" bg2="lt2" folHlink="folHlink" hlink="hlink" tx1="dk1" tx2="dk2"/>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7"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28" name="TextShape 2"/>
          <p:cNvSpPr txBox="1"/>
          <p:nvPr/>
        </p:nvSpPr>
        <p:spPr>
          <a:xfrm>
            <a:off x="3850200" y="9431640"/>
            <a:ext cx="2945520" cy="494640"/>
          </a:xfrm>
          <a:prstGeom prst="rect">
            <a:avLst/>
          </a:prstGeom>
        </p:spPr>
        <p:txBody>
          <a:bodyPr anchor="b" bIns="46080" lIns="92160" rIns="92160" tIns="46080"/>
          <a:p>
            <a:pPr>
              <a:lnSpc>
                <a:spcPct val="100000"/>
              </a:lnSpc>
            </a:pPr>
            <a:fld id="{A8E63201-51FD-4608-A0B2-D1E004F7C3FB}" type="slidenum">
              <a:rPr lang="en-US" sz="1200">
                <a:solidFill>
                  <a:srgbClr val="000000"/>
                </a:solidFill>
                <a:latin typeface="Calibri"/>
                <a:ea typeface="ＭＳ Ｐゴシック"/>
              </a:rPr>
              <a:t>&lt;number&gt;</a:t>
            </a:fld>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33"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34" name="TextShape 2"/>
          <p:cNvSpPr txBox="1"/>
          <p:nvPr/>
        </p:nvSpPr>
        <p:spPr>
          <a:xfrm>
            <a:off x="3850200" y="9431640"/>
            <a:ext cx="2945520" cy="494640"/>
          </a:xfrm>
          <a:prstGeom prst="rect">
            <a:avLst/>
          </a:prstGeom>
        </p:spPr>
        <p:txBody>
          <a:bodyPr anchor="b" bIns="46080" lIns="92160" rIns="92160" tIns="46080"/>
          <a:p>
            <a:pPr>
              <a:lnSpc>
                <a:spcPct val="100000"/>
              </a:lnSpc>
            </a:pPr>
            <a:fld id="{D943F496-090B-4CFE-B2C8-07C28049DE21}" type="slidenum">
              <a:rPr lang="en-US" sz="2400">
                <a:solidFill>
                  <a:srgbClr val="000000"/>
                </a:solidFill>
                <a:latin typeface="Arial"/>
                <a:ea typeface="ＭＳ Ｐゴシック"/>
              </a:rPr>
              <a:t>&lt;number&gt;</a:t>
            </a:fld>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35"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36" name="TextShape 2"/>
          <p:cNvSpPr txBox="1"/>
          <p:nvPr/>
        </p:nvSpPr>
        <p:spPr>
          <a:xfrm>
            <a:off x="3850200" y="9431640"/>
            <a:ext cx="2945520" cy="494640"/>
          </a:xfrm>
          <a:prstGeom prst="rect">
            <a:avLst/>
          </a:prstGeom>
        </p:spPr>
        <p:txBody>
          <a:bodyPr anchor="b" bIns="46080" lIns="92160" rIns="92160" tIns="46080"/>
          <a:p>
            <a:pPr>
              <a:lnSpc>
                <a:spcPct val="100000"/>
              </a:lnSpc>
            </a:pPr>
            <a:fld id="{4E463098-D5E4-4D68-8E62-77EDB523FB73}" type="slidenum">
              <a:rPr lang="en-US" sz="2400">
                <a:solidFill>
                  <a:srgbClr val="000000"/>
                </a:solidFill>
                <a:latin typeface="Arial"/>
                <a:ea typeface="ＭＳ Ｐゴシック"/>
              </a:rPr>
              <a:t>&lt;number&gt;</a:t>
            </a:fld>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9" name="TextShape 1"/>
          <p:cNvSpPr txBox="1"/>
          <p:nvPr/>
        </p:nvSpPr>
        <p:spPr>
          <a:xfrm>
            <a:off x="3850200" y="9431640"/>
            <a:ext cx="2945520" cy="494640"/>
          </a:xfrm>
          <a:prstGeom prst="rect">
            <a:avLst/>
          </a:prstGeom>
        </p:spPr>
        <p:txBody>
          <a:bodyPr anchor="b" bIns="46080" lIns="92160" rIns="92160" tIns="46080"/>
          <a:p>
            <a:pPr>
              <a:lnSpc>
                <a:spcPct val="100000"/>
              </a:lnSpc>
            </a:pPr>
            <a:fld id="{64ED233B-7363-4BA3-B6B9-79BBADB6224B}" type="slidenum">
              <a:rPr lang="en-US" sz="1200">
                <a:solidFill>
                  <a:srgbClr val="000000"/>
                </a:solidFill>
                <a:latin typeface="Times New Roman"/>
                <a:ea typeface="ＭＳ Ｐゴシック"/>
              </a:rPr>
              <a:t>&lt;number&gt;</a:t>
            </a:fld>
            <a:endParaRPr/>
          </a:p>
        </p:txBody>
      </p:sp>
      <p:sp>
        <p:nvSpPr>
          <p:cNvPr id="930" name="PlaceHolder 2"/>
          <p:cNvSpPr>
            <a:spLocks noGrp="1"/>
          </p:cNvSpPr>
          <p:nvPr>
            <p:ph type="body"/>
          </p:nvPr>
        </p:nvSpPr>
        <p:spPr>
          <a:xfrm>
            <a:off x="906480" y="4717800"/>
            <a:ext cx="4984560" cy="4465440"/>
          </a:xfrm>
          <a:prstGeom prst="rect">
            <a:avLst/>
          </a:prstGeom>
        </p:spPr>
        <p:txBody>
          <a:bodyPr bIns="46080" lIns="92160" rIns="92160" tIns="46080"/>
          <a:p>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37"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38" name="TextShape 2"/>
          <p:cNvSpPr txBox="1"/>
          <p:nvPr/>
        </p:nvSpPr>
        <p:spPr>
          <a:xfrm>
            <a:off x="3850200" y="9431640"/>
            <a:ext cx="2945520" cy="494640"/>
          </a:xfrm>
          <a:prstGeom prst="rect">
            <a:avLst/>
          </a:prstGeom>
        </p:spPr>
        <p:txBody>
          <a:bodyPr anchor="b" bIns="46080" lIns="92160" rIns="92160" tIns="46080"/>
          <a:p>
            <a:pPr>
              <a:lnSpc>
                <a:spcPct val="100000"/>
              </a:lnSpc>
            </a:pPr>
            <a:fld id="{9A40F0AE-68CA-4981-8330-1233B080008C}" type="slidenum">
              <a:rPr lang="en-US" sz="2400">
                <a:solidFill>
                  <a:srgbClr val="000000"/>
                </a:solidFill>
                <a:latin typeface="Arial"/>
                <a:ea typeface="ＭＳ Ｐゴシック"/>
              </a:rPr>
              <a:t>&lt;number&gt;</a:t>
            </a:fld>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39"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40" name="TextShape 2"/>
          <p:cNvSpPr txBox="1"/>
          <p:nvPr/>
        </p:nvSpPr>
        <p:spPr>
          <a:xfrm>
            <a:off x="3850200" y="9431640"/>
            <a:ext cx="2945520" cy="494640"/>
          </a:xfrm>
          <a:prstGeom prst="rect">
            <a:avLst/>
          </a:prstGeom>
        </p:spPr>
        <p:txBody>
          <a:bodyPr anchor="b" bIns="46080" lIns="92160" rIns="92160" tIns="46080"/>
          <a:p>
            <a:pPr>
              <a:lnSpc>
                <a:spcPct val="100000"/>
              </a:lnSpc>
            </a:pPr>
            <a:fld id="{6558FF10-47BE-47E1-9B94-74BCFE254594}" type="slidenum">
              <a:rPr lang="en-US" sz="2400">
                <a:solidFill>
                  <a:srgbClr val="000000"/>
                </a:solidFill>
                <a:latin typeface="Arial"/>
                <a:ea typeface="ＭＳ Ｐゴシック"/>
              </a:rPr>
              <a:t>&lt;number&gt;</a:t>
            </a:fld>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41"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42" name="TextShape 2"/>
          <p:cNvSpPr txBox="1"/>
          <p:nvPr/>
        </p:nvSpPr>
        <p:spPr>
          <a:xfrm>
            <a:off x="3850200" y="9431640"/>
            <a:ext cx="2945520" cy="494640"/>
          </a:xfrm>
          <a:prstGeom prst="rect">
            <a:avLst/>
          </a:prstGeom>
        </p:spPr>
        <p:txBody>
          <a:bodyPr anchor="b" bIns="46080" lIns="92160" rIns="92160" tIns="46080"/>
          <a:p>
            <a:pPr>
              <a:lnSpc>
                <a:spcPct val="100000"/>
              </a:lnSpc>
            </a:pPr>
            <a:fld id="{C61E8740-7649-4820-A341-68D5E6F94DFC}" type="slidenum">
              <a:rPr lang="en-US" sz="2400">
                <a:solidFill>
                  <a:srgbClr val="000000"/>
                </a:solidFill>
                <a:latin typeface="Arial"/>
                <a:ea typeface="ＭＳ Ｐゴシック"/>
              </a:rPr>
              <a:t>&lt;number&gt;</a:t>
            </a:fld>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43"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44" name="TextShape 2"/>
          <p:cNvSpPr txBox="1"/>
          <p:nvPr/>
        </p:nvSpPr>
        <p:spPr>
          <a:xfrm>
            <a:off x="3850200" y="9431640"/>
            <a:ext cx="2945520" cy="494640"/>
          </a:xfrm>
          <a:prstGeom prst="rect">
            <a:avLst/>
          </a:prstGeom>
        </p:spPr>
        <p:txBody>
          <a:bodyPr anchor="b" bIns="46080" lIns="92160" rIns="92160" tIns="46080"/>
          <a:p>
            <a:pPr>
              <a:lnSpc>
                <a:spcPct val="100000"/>
              </a:lnSpc>
            </a:pPr>
            <a:fld id="{A1ED7BA4-C8E4-42FF-9E3F-BD7E11824284}" type="slidenum">
              <a:rPr lang="en-US" sz="1200">
                <a:solidFill>
                  <a:srgbClr val="000000"/>
                </a:solidFill>
                <a:latin typeface="Arial"/>
                <a:ea typeface="ＭＳ Ｐゴシック"/>
              </a:rPr>
              <a:t>&lt;number&gt;</a:t>
            </a:fld>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31" name="PlaceHolder 1"/>
          <p:cNvSpPr>
            <a:spLocks noGrp="1"/>
          </p:cNvSpPr>
          <p:nvPr>
            <p:ph type="body"/>
          </p:nvPr>
        </p:nvSpPr>
        <p:spPr>
          <a:xfrm>
            <a:off x="680400" y="4716000"/>
            <a:ext cx="5436360" cy="4467240"/>
          </a:xfrm>
          <a:prstGeom prst="rect">
            <a:avLst/>
          </a:prstGeom>
        </p:spPr>
        <p:txBody>
          <a:bodyPr bIns="46080" lIns="92160" rIns="92160" tIns="46080"/>
          <a:p>
            <a:endParaRPr/>
          </a:p>
        </p:txBody>
      </p:sp>
      <p:sp>
        <p:nvSpPr>
          <p:cNvPr id="932" name="TextShape 2"/>
          <p:cNvSpPr txBox="1"/>
          <p:nvPr/>
        </p:nvSpPr>
        <p:spPr>
          <a:xfrm>
            <a:off x="3850200" y="9431640"/>
            <a:ext cx="2945520" cy="494640"/>
          </a:xfrm>
          <a:prstGeom prst="rect">
            <a:avLst/>
          </a:prstGeom>
        </p:spPr>
        <p:txBody>
          <a:bodyPr anchor="b" bIns="46080" lIns="92160" rIns="92160" tIns="46080"/>
          <a:p>
            <a:pPr>
              <a:lnSpc>
                <a:spcPct val="100000"/>
              </a:lnSpc>
            </a:pPr>
            <a:fld id="{58EB7BC2-BF66-4A1D-BBD4-C0D02DEBE28B}" type="slidenum">
              <a:rPr lang="en-US" sz="1200">
                <a:solidFill>
                  <a:srgbClr val="000000"/>
                </a:solidFill>
                <a:latin typeface="Arial"/>
                <a:ea typeface="ＭＳ Ｐゴシック"/>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3.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png"/><Relationship Id="rId3" Type="http://schemas.openxmlformats.org/officeDocument/2006/relationships/image" Target="../media/image17.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20.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6" name="PlaceHolder 2"/>
          <p:cNvSpPr>
            <a:spLocks noGrp="1"/>
          </p:cNvSpPr>
          <p:nvPr>
            <p:ph type="body"/>
          </p:nvPr>
        </p:nvSpPr>
        <p:spPr>
          <a:xfrm>
            <a:off x="457200" y="1604520"/>
            <a:ext cx="8229240" cy="1896840"/>
          </a:xfrm>
          <a:prstGeom prst="rect">
            <a:avLst/>
          </a:prstGeom>
        </p:spPr>
        <p:txBody>
          <a:bodyPr bIns="0" lIns="0" rIns="0" tIns="0" wrap="none"/>
          <a:p>
            <a:endParaRPr/>
          </a:p>
        </p:txBody>
      </p:sp>
      <p:sp>
        <p:nvSpPr>
          <p:cNvPr id="27" name="PlaceHolder 3"/>
          <p:cNvSpPr>
            <a:spLocks noGrp="1"/>
          </p:cNvSpPr>
          <p:nvPr>
            <p:ph type="body"/>
          </p:nvPr>
        </p:nvSpPr>
        <p:spPr>
          <a:xfrm>
            <a:off x="457200" y="3681720"/>
            <a:ext cx="8229240" cy="189684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9"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30"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31" name="PlaceHolder 4"/>
          <p:cNvSpPr>
            <a:spLocks noGrp="1"/>
          </p:cNvSpPr>
          <p:nvPr>
            <p:ph type="body"/>
          </p:nvPr>
        </p:nvSpPr>
        <p:spPr>
          <a:xfrm>
            <a:off x="4673520" y="3681720"/>
            <a:ext cx="4015440" cy="1896840"/>
          </a:xfrm>
          <a:prstGeom prst="rect">
            <a:avLst/>
          </a:prstGeom>
        </p:spPr>
        <p:txBody>
          <a:bodyPr bIns="0" lIns="0" rIns="0" tIns="0" wrap="none"/>
          <a:p>
            <a:endParaRPr/>
          </a:p>
        </p:txBody>
      </p:sp>
      <p:sp>
        <p:nvSpPr>
          <p:cNvPr id="32" name="PlaceHolder 5"/>
          <p:cNvSpPr>
            <a:spLocks noGrp="1"/>
          </p:cNvSpPr>
          <p:nvPr>
            <p:ph type="body"/>
          </p:nvPr>
        </p:nvSpPr>
        <p:spPr>
          <a:xfrm>
            <a:off x="457200" y="3681720"/>
            <a:ext cx="4015440" cy="189684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34"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35" name="PlaceHolder 3"/>
          <p:cNvSpPr>
            <a:spLocks noGrp="1"/>
          </p:cNvSpPr>
          <p:nvPr>
            <p:ph type="body"/>
          </p:nvPr>
        </p:nvSpPr>
        <p:spPr>
          <a:xfrm>
            <a:off x="4673520" y="1604520"/>
            <a:ext cx="4015440" cy="1896840"/>
          </a:xfrm>
          <a:prstGeom prst="rect">
            <a:avLst/>
          </a:prstGeom>
        </p:spPr>
        <p:txBody>
          <a:bodyPr bIns="0" lIns="0" rIns="0" tIns="0" wrap="none"/>
          <a:p>
            <a:endParaRPr/>
          </a:p>
        </p:txBody>
      </p:sp>
      <p:pic>
        <p:nvPicPr>
          <p:cNvPr descr="" id="36" name=""/>
          <p:cNvPicPr/>
          <p:nvPr/>
        </p:nvPicPr>
        <p:blipFill>
          <a:blip r:embed="rId2"/>
          <a:stretch>
            <a:fillRect/>
          </a:stretch>
        </p:blipFill>
        <p:spPr>
          <a:xfrm>
            <a:off x="5492520" y="3681360"/>
            <a:ext cx="2377080" cy="1896840"/>
          </a:xfrm>
          <a:prstGeom prst="rect">
            <a:avLst/>
          </a:prstGeom>
        </p:spPr>
      </p:pic>
      <p:pic>
        <p:nvPicPr>
          <p:cNvPr descr="" id="37" name=""/>
          <p:cNvPicPr/>
          <p:nvPr/>
        </p:nvPicPr>
        <p:blipFill>
          <a:blip r:embed="rId3"/>
          <a:stretch>
            <a:fillRect/>
          </a:stretch>
        </p:blipFill>
        <p:spPr>
          <a:xfrm>
            <a:off x="1276200" y="3681360"/>
            <a:ext cx="2377080" cy="1896840"/>
          </a:xfrm>
          <a:prstGeom prst="rect">
            <a:avLst/>
          </a:prstGeom>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45" name="PlaceHolder 2"/>
          <p:cNvSpPr>
            <a:spLocks noGrp="1"/>
          </p:cNvSpPr>
          <p:nvPr>
            <p:ph type="subTitle"/>
          </p:nvPr>
        </p:nvSpPr>
        <p:spPr>
          <a:xfrm>
            <a:off x="457200" y="1604520"/>
            <a:ext cx="8229240" cy="397764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47" name="PlaceHolder 2"/>
          <p:cNvSpPr>
            <a:spLocks noGrp="1"/>
          </p:cNvSpPr>
          <p:nvPr>
            <p:ph type="body"/>
          </p:nvPr>
        </p:nvSpPr>
        <p:spPr>
          <a:xfrm>
            <a:off x="457200" y="1604520"/>
            <a:ext cx="8229240" cy="397728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49"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50" name="PlaceHolder 3"/>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54"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55" name="PlaceHolder 3"/>
          <p:cNvSpPr>
            <a:spLocks noGrp="1"/>
          </p:cNvSpPr>
          <p:nvPr>
            <p:ph type="body"/>
          </p:nvPr>
        </p:nvSpPr>
        <p:spPr>
          <a:xfrm>
            <a:off x="457200" y="3681720"/>
            <a:ext cx="4015440" cy="1896840"/>
          </a:xfrm>
          <a:prstGeom prst="rect">
            <a:avLst/>
          </a:prstGeom>
        </p:spPr>
        <p:txBody>
          <a:bodyPr bIns="0" lIns="0" rIns="0" tIns="0" wrap="none"/>
          <a:p>
            <a:endParaRPr/>
          </a:p>
        </p:txBody>
      </p:sp>
      <p:sp>
        <p:nvSpPr>
          <p:cNvPr id="56" name="PlaceHolder 4"/>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5" name="PlaceHolder 2"/>
          <p:cNvSpPr>
            <a:spLocks noGrp="1"/>
          </p:cNvSpPr>
          <p:nvPr>
            <p:ph type="subTitle"/>
          </p:nvPr>
        </p:nvSpPr>
        <p:spPr>
          <a:xfrm>
            <a:off x="457200" y="1604520"/>
            <a:ext cx="8229240" cy="397764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58"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59"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60" name="PlaceHolder 4"/>
          <p:cNvSpPr>
            <a:spLocks noGrp="1"/>
          </p:cNvSpPr>
          <p:nvPr>
            <p:ph type="body"/>
          </p:nvPr>
        </p:nvSpPr>
        <p:spPr>
          <a:xfrm>
            <a:off x="4673520" y="3681720"/>
            <a:ext cx="4015440" cy="189684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63"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64" name="PlaceHolder 4"/>
          <p:cNvSpPr>
            <a:spLocks noGrp="1"/>
          </p:cNvSpPr>
          <p:nvPr>
            <p:ph type="body"/>
          </p:nvPr>
        </p:nvSpPr>
        <p:spPr>
          <a:xfrm>
            <a:off x="457200" y="3681720"/>
            <a:ext cx="8228520" cy="189684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6" name="PlaceHolder 2"/>
          <p:cNvSpPr>
            <a:spLocks noGrp="1"/>
          </p:cNvSpPr>
          <p:nvPr>
            <p:ph type="body"/>
          </p:nvPr>
        </p:nvSpPr>
        <p:spPr>
          <a:xfrm>
            <a:off x="457200" y="1604520"/>
            <a:ext cx="8229240" cy="1896840"/>
          </a:xfrm>
          <a:prstGeom prst="rect">
            <a:avLst/>
          </a:prstGeom>
        </p:spPr>
        <p:txBody>
          <a:bodyPr bIns="0" lIns="0" rIns="0" tIns="0" wrap="none"/>
          <a:p>
            <a:endParaRPr/>
          </a:p>
        </p:txBody>
      </p:sp>
      <p:sp>
        <p:nvSpPr>
          <p:cNvPr id="67" name="PlaceHolder 3"/>
          <p:cNvSpPr>
            <a:spLocks noGrp="1"/>
          </p:cNvSpPr>
          <p:nvPr>
            <p:ph type="body"/>
          </p:nvPr>
        </p:nvSpPr>
        <p:spPr>
          <a:xfrm>
            <a:off x="457200" y="3681720"/>
            <a:ext cx="8229240" cy="189684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9"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70"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71" name="PlaceHolder 4"/>
          <p:cNvSpPr>
            <a:spLocks noGrp="1"/>
          </p:cNvSpPr>
          <p:nvPr>
            <p:ph type="body"/>
          </p:nvPr>
        </p:nvSpPr>
        <p:spPr>
          <a:xfrm>
            <a:off x="4673520" y="3681720"/>
            <a:ext cx="4015440" cy="1896840"/>
          </a:xfrm>
          <a:prstGeom prst="rect">
            <a:avLst/>
          </a:prstGeom>
        </p:spPr>
        <p:txBody>
          <a:bodyPr bIns="0" lIns="0" rIns="0" tIns="0" wrap="none"/>
          <a:p>
            <a:endParaRPr/>
          </a:p>
        </p:txBody>
      </p:sp>
      <p:sp>
        <p:nvSpPr>
          <p:cNvPr id="72" name="PlaceHolder 5"/>
          <p:cNvSpPr>
            <a:spLocks noGrp="1"/>
          </p:cNvSpPr>
          <p:nvPr>
            <p:ph type="body"/>
          </p:nvPr>
        </p:nvSpPr>
        <p:spPr>
          <a:xfrm>
            <a:off x="457200" y="3681720"/>
            <a:ext cx="4015440" cy="189684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74"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75" name="PlaceHolder 3"/>
          <p:cNvSpPr>
            <a:spLocks noGrp="1"/>
          </p:cNvSpPr>
          <p:nvPr>
            <p:ph type="body"/>
          </p:nvPr>
        </p:nvSpPr>
        <p:spPr>
          <a:xfrm>
            <a:off x="4673520" y="1604520"/>
            <a:ext cx="4015440" cy="1896840"/>
          </a:xfrm>
          <a:prstGeom prst="rect">
            <a:avLst/>
          </a:prstGeom>
        </p:spPr>
        <p:txBody>
          <a:bodyPr bIns="0" lIns="0" rIns="0" tIns="0" wrap="none"/>
          <a:p>
            <a:endParaRPr/>
          </a:p>
        </p:txBody>
      </p:sp>
      <p:pic>
        <p:nvPicPr>
          <p:cNvPr descr="" id="76" name=""/>
          <p:cNvPicPr/>
          <p:nvPr/>
        </p:nvPicPr>
        <p:blipFill>
          <a:blip r:embed="rId2"/>
          <a:stretch>
            <a:fillRect/>
          </a:stretch>
        </p:blipFill>
        <p:spPr>
          <a:xfrm>
            <a:off x="5492520" y="3681360"/>
            <a:ext cx="2377080" cy="1896840"/>
          </a:xfrm>
          <a:prstGeom prst="rect">
            <a:avLst/>
          </a:prstGeom>
        </p:spPr>
      </p:pic>
      <p:pic>
        <p:nvPicPr>
          <p:cNvPr descr="" id="77" name=""/>
          <p:cNvPicPr/>
          <p:nvPr/>
        </p:nvPicPr>
        <p:blipFill>
          <a:blip r:embed="rId3"/>
          <a:stretch>
            <a:fillRect/>
          </a:stretch>
        </p:blipFill>
        <p:spPr>
          <a:xfrm>
            <a:off x="1276200" y="3681360"/>
            <a:ext cx="2377080" cy="1896840"/>
          </a:xfrm>
          <a:prstGeom prst="rect">
            <a:avLst/>
          </a:prstGeom>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5" name="PlaceHolder 2"/>
          <p:cNvSpPr>
            <a:spLocks noGrp="1"/>
          </p:cNvSpPr>
          <p:nvPr>
            <p:ph type="subTitle"/>
          </p:nvPr>
        </p:nvSpPr>
        <p:spPr>
          <a:xfrm>
            <a:off x="457200" y="1604520"/>
            <a:ext cx="8229240" cy="3977640"/>
          </a:xfrm>
          <a:prstGeom prst="rect">
            <a:avLst/>
          </a:prstGeom>
        </p:spPr>
        <p:txBody>
          <a:bodyPr anchor="ctr" bIns="0" lIns="0" rIns="0" tIns="0" wrap="none"/>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7" name="PlaceHolder 2"/>
          <p:cNvSpPr>
            <a:spLocks noGrp="1"/>
          </p:cNvSpPr>
          <p:nvPr>
            <p:ph type="body"/>
          </p:nvPr>
        </p:nvSpPr>
        <p:spPr>
          <a:xfrm>
            <a:off x="457200" y="1604520"/>
            <a:ext cx="8229240" cy="3977280"/>
          </a:xfrm>
          <a:prstGeom prst="rect">
            <a:avLst/>
          </a:prstGeom>
        </p:spPr>
        <p:txBody>
          <a:bodyPr bIns="0" lIns="0" rIns="0" tIns="0" wrap="none"/>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9"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90" name="PlaceHolder 3"/>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7" name="PlaceHolder 2"/>
          <p:cNvSpPr>
            <a:spLocks noGrp="1"/>
          </p:cNvSpPr>
          <p:nvPr>
            <p:ph type="body"/>
          </p:nvPr>
        </p:nvSpPr>
        <p:spPr>
          <a:xfrm>
            <a:off x="457200" y="1604520"/>
            <a:ext cx="8229240" cy="3977280"/>
          </a:xfrm>
          <a:prstGeom prst="rect">
            <a:avLst/>
          </a:prstGeom>
        </p:spPr>
        <p:txBody>
          <a:bodyPr bIns="0" lIns="0" rIns="0" tIns="0" wrap="none"/>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94"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95" name="PlaceHolder 3"/>
          <p:cNvSpPr>
            <a:spLocks noGrp="1"/>
          </p:cNvSpPr>
          <p:nvPr>
            <p:ph type="body"/>
          </p:nvPr>
        </p:nvSpPr>
        <p:spPr>
          <a:xfrm>
            <a:off x="457200" y="3681720"/>
            <a:ext cx="4015440" cy="1896840"/>
          </a:xfrm>
          <a:prstGeom prst="rect">
            <a:avLst/>
          </a:prstGeom>
        </p:spPr>
        <p:txBody>
          <a:bodyPr bIns="0" lIns="0" rIns="0" tIns="0" wrap="none"/>
          <a:p>
            <a:endParaRPr/>
          </a:p>
        </p:txBody>
      </p:sp>
      <p:sp>
        <p:nvSpPr>
          <p:cNvPr id="96" name="PlaceHolder 4"/>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98"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99"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00" name="PlaceHolder 4"/>
          <p:cNvSpPr>
            <a:spLocks noGrp="1"/>
          </p:cNvSpPr>
          <p:nvPr>
            <p:ph type="body"/>
          </p:nvPr>
        </p:nvSpPr>
        <p:spPr>
          <a:xfrm>
            <a:off x="4673520" y="3681720"/>
            <a:ext cx="4015440" cy="1896840"/>
          </a:xfrm>
          <a:prstGeom prst="rect">
            <a:avLst/>
          </a:prstGeom>
        </p:spPr>
        <p:txBody>
          <a:bodyPr bIns="0" lIns="0" rIns="0" tIns="0" wrap="none"/>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03"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04" name="PlaceHolder 4"/>
          <p:cNvSpPr>
            <a:spLocks noGrp="1"/>
          </p:cNvSpPr>
          <p:nvPr>
            <p:ph type="body"/>
          </p:nvPr>
        </p:nvSpPr>
        <p:spPr>
          <a:xfrm>
            <a:off x="457200" y="3681720"/>
            <a:ext cx="8228520" cy="1896840"/>
          </a:xfrm>
          <a:prstGeom prst="rect">
            <a:avLst/>
          </a:prstGeom>
        </p:spPr>
        <p:txBody>
          <a:bodyPr bIns="0" lIns="0" rIns="0" tIns="0" wrap="none"/>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6" name="PlaceHolder 2"/>
          <p:cNvSpPr>
            <a:spLocks noGrp="1"/>
          </p:cNvSpPr>
          <p:nvPr>
            <p:ph type="body"/>
          </p:nvPr>
        </p:nvSpPr>
        <p:spPr>
          <a:xfrm>
            <a:off x="457200" y="1604520"/>
            <a:ext cx="8229240" cy="1896840"/>
          </a:xfrm>
          <a:prstGeom prst="rect">
            <a:avLst/>
          </a:prstGeom>
        </p:spPr>
        <p:txBody>
          <a:bodyPr bIns="0" lIns="0" rIns="0" tIns="0" wrap="none"/>
          <a:p>
            <a:endParaRPr/>
          </a:p>
        </p:txBody>
      </p:sp>
      <p:sp>
        <p:nvSpPr>
          <p:cNvPr id="107" name="PlaceHolder 3"/>
          <p:cNvSpPr>
            <a:spLocks noGrp="1"/>
          </p:cNvSpPr>
          <p:nvPr>
            <p:ph type="body"/>
          </p:nvPr>
        </p:nvSpPr>
        <p:spPr>
          <a:xfrm>
            <a:off x="457200" y="3681720"/>
            <a:ext cx="8229240" cy="1896840"/>
          </a:xfrm>
          <a:prstGeom prst="rect">
            <a:avLst/>
          </a:prstGeom>
        </p:spPr>
        <p:txBody>
          <a:bodyPr bIns="0" lIns="0" rIns="0" tIns="0" wrap="none"/>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9"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10"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11" name="PlaceHolder 4"/>
          <p:cNvSpPr>
            <a:spLocks noGrp="1"/>
          </p:cNvSpPr>
          <p:nvPr>
            <p:ph type="body"/>
          </p:nvPr>
        </p:nvSpPr>
        <p:spPr>
          <a:xfrm>
            <a:off x="4673520" y="3681720"/>
            <a:ext cx="4015440" cy="1896840"/>
          </a:xfrm>
          <a:prstGeom prst="rect">
            <a:avLst/>
          </a:prstGeom>
        </p:spPr>
        <p:txBody>
          <a:bodyPr bIns="0" lIns="0" rIns="0" tIns="0" wrap="none"/>
          <a:p>
            <a:endParaRPr/>
          </a:p>
        </p:txBody>
      </p:sp>
      <p:sp>
        <p:nvSpPr>
          <p:cNvPr id="112" name="PlaceHolder 5"/>
          <p:cNvSpPr>
            <a:spLocks noGrp="1"/>
          </p:cNvSpPr>
          <p:nvPr>
            <p:ph type="body"/>
          </p:nvPr>
        </p:nvSpPr>
        <p:spPr>
          <a:xfrm>
            <a:off x="457200" y="3681720"/>
            <a:ext cx="4015440" cy="1896840"/>
          </a:xfrm>
          <a:prstGeom prst="rect">
            <a:avLst/>
          </a:prstGeom>
        </p:spPr>
        <p:txBody>
          <a:bodyPr bIns="0" lIns="0" rIns="0" tIns="0" wrap="none"/>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14"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15" name="PlaceHolder 3"/>
          <p:cNvSpPr>
            <a:spLocks noGrp="1"/>
          </p:cNvSpPr>
          <p:nvPr>
            <p:ph type="body"/>
          </p:nvPr>
        </p:nvSpPr>
        <p:spPr>
          <a:xfrm>
            <a:off x="4673520" y="1604520"/>
            <a:ext cx="4015440" cy="1896840"/>
          </a:xfrm>
          <a:prstGeom prst="rect">
            <a:avLst/>
          </a:prstGeom>
        </p:spPr>
        <p:txBody>
          <a:bodyPr bIns="0" lIns="0" rIns="0" tIns="0" wrap="none"/>
          <a:p>
            <a:endParaRPr/>
          </a:p>
        </p:txBody>
      </p:sp>
      <p:pic>
        <p:nvPicPr>
          <p:cNvPr descr="" id="116" name=""/>
          <p:cNvPicPr/>
          <p:nvPr/>
        </p:nvPicPr>
        <p:blipFill>
          <a:blip r:embed="rId2"/>
          <a:stretch>
            <a:fillRect/>
          </a:stretch>
        </p:blipFill>
        <p:spPr>
          <a:xfrm>
            <a:off x="5492520" y="3681360"/>
            <a:ext cx="2377080" cy="1896840"/>
          </a:xfrm>
          <a:prstGeom prst="rect">
            <a:avLst/>
          </a:prstGeom>
        </p:spPr>
      </p:pic>
      <p:pic>
        <p:nvPicPr>
          <p:cNvPr descr="" id="117" name=""/>
          <p:cNvPicPr/>
          <p:nvPr/>
        </p:nvPicPr>
        <p:blipFill>
          <a:blip r:embed="rId3"/>
          <a:stretch>
            <a:fillRect/>
          </a:stretch>
        </p:blipFill>
        <p:spPr>
          <a:xfrm>
            <a:off x="1276200" y="3681360"/>
            <a:ext cx="2377080" cy="1896840"/>
          </a:xfrm>
          <a:prstGeom prst="rect">
            <a:avLst/>
          </a:prstGeom>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24" name="PlaceHolder 2"/>
          <p:cNvSpPr>
            <a:spLocks noGrp="1"/>
          </p:cNvSpPr>
          <p:nvPr>
            <p:ph type="subTitle"/>
          </p:nvPr>
        </p:nvSpPr>
        <p:spPr>
          <a:xfrm>
            <a:off x="457200" y="1604520"/>
            <a:ext cx="8229240" cy="3977640"/>
          </a:xfrm>
          <a:prstGeom prst="rect">
            <a:avLst/>
          </a:prstGeom>
        </p:spPr>
        <p:txBody>
          <a:bodyPr anchor="ctr" bIns="0" lIns="0" rIns="0" tIns="0" wrap="none"/>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26" name="PlaceHolder 2"/>
          <p:cNvSpPr>
            <a:spLocks noGrp="1"/>
          </p:cNvSpPr>
          <p:nvPr>
            <p:ph type="body"/>
          </p:nvPr>
        </p:nvSpPr>
        <p:spPr>
          <a:xfrm>
            <a:off x="457200" y="1604520"/>
            <a:ext cx="8229240" cy="397728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9"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10" name="PlaceHolder 3"/>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28"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129" name="PlaceHolder 3"/>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33"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34" name="PlaceHolder 3"/>
          <p:cNvSpPr>
            <a:spLocks noGrp="1"/>
          </p:cNvSpPr>
          <p:nvPr>
            <p:ph type="body"/>
          </p:nvPr>
        </p:nvSpPr>
        <p:spPr>
          <a:xfrm>
            <a:off x="457200" y="3681720"/>
            <a:ext cx="4015440" cy="1896840"/>
          </a:xfrm>
          <a:prstGeom prst="rect">
            <a:avLst/>
          </a:prstGeom>
        </p:spPr>
        <p:txBody>
          <a:bodyPr bIns="0" lIns="0" rIns="0" tIns="0" wrap="none"/>
          <a:p>
            <a:endParaRPr/>
          </a:p>
        </p:txBody>
      </p:sp>
      <p:sp>
        <p:nvSpPr>
          <p:cNvPr id="135" name="PlaceHolder 4"/>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37"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138"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39" name="PlaceHolder 4"/>
          <p:cNvSpPr>
            <a:spLocks noGrp="1"/>
          </p:cNvSpPr>
          <p:nvPr>
            <p:ph type="body"/>
          </p:nvPr>
        </p:nvSpPr>
        <p:spPr>
          <a:xfrm>
            <a:off x="4673520" y="3681720"/>
            <a:ext cx="4015440" cy="1896840"/>
          </a:xfrm>
          <a:prstGeom prst="rect">
            <a:avLst/>
          </a:prstGeom>
        </p:spPr>
        <p:txBody>
          <a:bodyPr bIns="0" lIns="0" rIns="0" tIns="0" wrap="none"/>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41"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42"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43" name="PlaceHolder 4"/>
          <p:cNvSpPr>
            <a:spLocks noGrp="1"/>
          </p:cNvSpPr>
          <p:nvPr>
            <p:ph type="body"/>
          </p:nvPr>
        </p:nvSpPr>
        <p:spPr>
          <a:xfrm>
            <a:off x="457200" y="3681720"/>
            <a:ext cx="8228520" cy="1896840"/>
          </a:xfrm>
          <a:prstGeom prst="rect">
            <a:avLst/>
          </a:prstGeom>
        </p:spPr>
        <p:txBody>
          <a:bodyPr bIns="0" lIns="0" rIns="0" tIns="0" wrap="none"/>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45" name="PlaceHolder 2"/>
          <p:cNvSpPr>
            <a:spLocks noGrp="1"/>
          </p:cNvSpPr>
          <p:nvPr>
            <p:ph type="body"/>
          </p:nvPr>
        </p:nvSpPr>
        <p:spPr>
          <a:xfrm>
            <a:off x="457200" y="1604520"/>
            <a:ext cx="8229240" cy="1896840"/>
          </a:xfrm>
          <a:prstGeom prst="rect">
            <a:avLst/>
          </a:prstGeom>
        </p:spPr>
        <p:txBody>
          <a:bodyPr bIns="0" lIns="0" rIns="0" tIns="0" wrap="none"/>
          <a:p>
            <a:endParaRPr/>
          </a:p>
        </p:txBody>
      </p:sp>
      <p:sp>
        <p:nvSpPr>
          <p:cNvPr id="146" name="PlaceHolder 3"/>
          <p:cNvSpPr>
            <a:spLocks noGrp="1"/>
          </p:cNvSpPr>
          <p:nvPr>
            <p:ph type="body"/>
          </p:nvPr>
        </p:nvSpPr>
        <p:spPr>
          <a:xfrm>
            <a:off x="457200" y="3681720"/>
            <a:ext cx="8229240" cy="1896840"/>
          </a:xfrm>
          <a:prstGeom prst="rect">
            <a:avLst/>
          </a:prstGeom>
        </p:spPr>
        <p:txBody>
          <a:bodyPr bIns="0" lIns="0" rIns="0" tIns="0" wrap="none"/>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48"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49"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50" name="PlaceHolder 4"/>
          <p:cNvSpPr>
            <a:spLocks noGrp="1"/>
          </p:cNvSpPr>
          <p:nvPr>
            <p:ph type="body"/>
          </p:nvPr>
        </p:nvSpPr>
        <p:spPr>
          <a:xfrm>
            <a:off x="4673520" y="3681720"/>
            <a:ext cx="4015440" cy="1896840"/>
          </a:xfrm>
          <a:prstGeom prst="rect">
            <a:avLst/>
          </a:prstGeom>
        </p:spPr>
        <p:txBody>
          <a:bodyPr bIns="0" lIns="0" rIns="0" tIns="0" wrap="none"/>
          <a:p>
            <a:endParaRPr/>
          </a:p>
        </p:txBody>
      </p:sp>
      <p:sp>
        <p:nvSpPr>
          <p:cNvPr id="151" name="PlaceHolder 5"/>
          <p:cNvSpPr>
            <a:spLocks noGrp="1"/>
          </p:cNvSpPr>
          <p:nvPr>
            <p:ph type="body"/>
          </p:nvPr>
        </p:nvSpPr>
        <p:spPr>
          <a:xfrm>
            <a:off x="457200" y="3681720"/>
            <a:ext cx="4015440" cy="1896840"/>
          </a:xfrm>
          <a:prstGeom prst="rect">
            <a:avLst/>
          </a:prstGeom>
        </p:spPr>
        <p:txBody>
          <a:bodyPr bIns="0" lIns="0" rIns="0" tIns="0" wrap="none"/>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53"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54" name="PlaceHolder 3"/>
          <p:cNvSpPr>
            <a:spLocks noGrp="1"/>
          </p:cNvSpPr>
          <p:nvPr>
            <p:ph type="body"/>
          </p:nvPr>
        </p:nvSpPr>
        <p:spPr>
          <a:xfrm>
            <a:off x="4673520" y="1604520"/>
            <a:ext cx="4015440" cy="1896840"/>
          </a:xfrm>
          <a:prstGeom prst="rect">
            <a:avLst/>
          </a:prstGeom>
        </p:spPr>
        <p:txBody>
          <a:bodyPr bIns="0" lIns="0" rIns="0" tIns="0" wrap="none"/>
          <a:p>
            <a:endParaRPr/>
          </a:p>
        </p:txBody>
      </p:sp>
      <p:pic>
        <p:nvPicPr>
          <p:cNvPr descr="" id="155" name=""/>
          <p:cNvPicPr/>
          <p:nvPr/>
        </p:nvPicPr>
        <p:blipFill>
          <a:blip r:embed="rId2"/>
          <a:stretch>
            <a:fillRect/>
          </a:stretch>
        </p:blipFill>
        <p:spPr>
          <a:xfrm>
            <a:off x="5492520" y="3681360"/>
            <a:ext cx="2377080" cy="1896840"/>
          </a:xfrm>
          <a:prstGeom prst="rect">
            <a:avLst/>
          </a:prstGeom>
        </p:spPr>
      </p:pic>
      <p:pic>
        <p:nvPicPr>
          <p:cNvPr descr="" id="156" name=""/>
          <p:cNvPicPr/>
          <p:nvPr/>
        </p:nvPicPr>
        <p:blipFill>
          <a:blip r:embed="rId3"/>
          <a:stretch>
            <a:fillRect/>
          </a:stretch>
        </p:blipFill>
        <p:spPr>
          <a:xfrm>
            <a:off x="1276200" y="3681360"/>
            <a:ext cx="2377080" cy="1896840"/>
          </a:xfrm>
          <a:prstGeom prst="rect">
            <a:avLst/>
          </a:prstGeom>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63" name="PlaceHolder 2"/>
          <p:cNvSpPr>
            <a:spLocks noGrp="1"/>
          </p:cNvSpPr>
          <p:nvPr>
            <p:ph type="subTitle"/>
          </p:nvPr>
        </p:nvSpPr>
        <p:spPr>
          <a:xfrm>
            <a:off x="457200" y="1604520"/>
            <a:ext cx="8229240" cy="3977640"/>
          </a:xfrm>
          <a:prstGeom prst="rect">
            <a:avLst/>
          </a:prstGeom>
        </p:spPr>
        <p:txBody>
          <a:bodyPr anchor="ctr" bIns="0" lIns="0" rIns="0" tIns="0" wrap="none"/>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65" name="PlaceHolder 2"/>
          <p:cNvSpPr>
            <a:spLocks noGrp="1"/>
          </p:cNvSpPr>
          <p:nvPr>
            <p:ph type="body"/>
          </p:nvPr>
        </p:nvSpPr>
        <p:spPr>
          <a:xfrm>
            <a:off x="457200" y="1604520"/>
            <a:ext cx="8229240" cy="3977280"/>
          </a:xfrm>
          <a:prstGeom prst="rect">
            <a:avLst/>
          </a:prstGeom>
        </p:spPr>
        <p:txBody>
          <a:bodyPr bIns="0" lIns="0" rIns="0" tIns="0" wrap="none"/>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67"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168" name="PlaceHolder 3"/>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70"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7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73" name="PlaceHolder 3"/>
          <p:cNvSpPr>
            <a:spLocks noGrp="1"/>
          </p:cNvSpPr>
          <p:nvPr>
            <p:ph type="body"/>
          </p:nvPr>
        </p:nvSpPr>
        <p:spPr>
          <a:xfrm>
            <a:off x="457200" y="3681720"/>
            <a:ext cx="4015440" cy="1896840"/>
          </a:xfrm>
          <a:prstGeom prst="rect">
            <a:avLst/>
          </a:prstGeom>
        </p:spPr>
        <p:txBody>
          <a:bodyPr bIns="0" lIns="0" rIns="0" tIns="0" wrap="none"/>
          <a:p>
            <a:endParaRPr/>
          </a:p>
        </p:txBody>
      </p:sp>
      <p:sp>
        <p:nvSpPr>
          <p:cNvPr id="174" name="PlaceHolder 4"/>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76"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177"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78" name="PlaceHolder 4"/>
          <p:cNvSpPr>
            <a:spLocks noGrp="1"/>
          </p:cNvSpPr>
          <p:nvPr>
            <p:ph type="body"/>
          </p:nvPr>
        </p:nvSpPr>
        <p:spPr>
          <a:xfrm>
            <a:off x="4673520" y="3681720"/>
            <a:ext cx="4015440" cy="1896840"/>
          </a:xfrm>
          <a:prstGeom prst="rect">
            <a:avLst/>
          </a:prstGeom>
        </p:spPr>
        <p:txBody>
          <a:bodyPr bIns="0" lIns="0" rIns="0" tIns="0" wrap="none"/>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80"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81"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82" name="PlaceHolder 4"/>
          <p:cNvSpPr>
            <a:spLocks noGrp="1"/>
          </p:cNvSpPr>
          <p:nvPr>
            <p:ph type="body"/>
          </p:nvPr>
        </p:nvSpPr>
        <p:spPr>
          <a:xfrm>
            <a:off x="457200" y="3681720"/>
            <a:ext cx="8228520" cy="1896840"/>
          </a:xfrm>
          <a:prstGeom prst="rect">
            <a:avLst/>
          </a:prstGeom>
        </p:spPr>
        <p:txBody>
          <a:bodyPr bIns="0" lIns="0" rIns="0" tIns="0" wrap="none"/>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84" name="PlaceHolder 2"/>
          <p:cNvSpPr>
            <a:spLocks noGrp="1"/>
          </p:cNvSpPr>
          <p:nvPr>
            <p:ph type="body"/>
          </p:nvPr>
        </p:nvSpPr>
        <p:spPr>
          <a:xfrm>
            <a:off x="457200" y="1604520"/>
            <a:ext cx="8229240" cy="1896840"/>
          </a:xfrm>
          <a:prstGeom prst="rect">
            <a:avLst/>
          </a:prstGeom>
        </p:spPr>
        <p:txBody>
          <a:bodyPr bIns="0" lIns="0" rIns="0" tIns="0" wrap="none"/>
          <a:p>
            <a:endParaRPr/>
          </a:p>
        </p:txBody>
      </p:sp>
      <p:sp>
        <p:nvSpPr>
          <p:cNvPr id="185" name="PlaceHolder 3"/>
          <p:cNvSpPr>
            <a:spLocks noGrp="1"/>
          </p:cNvSpPr>
          <p:nvPr>
            <p:ph type="body"/>
          </p:nvPr>
        </p:nvSpPr>
        <p:spPr>
          <a:xfrm>
            <a:off x="457200" y="3681720"/>
            <a:ext cx="8229240" cy="1896840"/>
          </a:xfrm>
          <a:prstGeom prst="rect">
            <a:avLst/>
          </a:prstGeom>
        </p:spPr>
        <p:txBody>
          <a:bodyPr bIns="0" lIns="0" rIns="0" tIns="0" wrap="none"/>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87"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88"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189" name="PlaceHolder 4"/>
          <p:cNvSpPr>
            <a:spLocks noGrp="1"/>
          </p:cNvSpPr>
          <p:nvPr>
            <p:ph type="body"/>
          </p:nvPr>
        </p:nvSpPr>
        <p:spPr>
          <a:xfrm>
            <a:off x="4673520" y="3681720"/>
            <a:ext cx="4015440" cy="1896840"/>
          </a:xfrm>
          <a:prstGeom prst="rect">
            <a:avLst/>
          </a:prstGeom>
        </p:spPr>
        <p:txBody>
          <a:bodyPr bIns="0" lIns="0" rIns="0" tIns="0" wrap="none"/>
          <a:p>
            <a:endParaRPr/>
          </a:p>
        </p:txBody>
      </p:sp>
      <p:sp>
        <p:nvSpPr>
          <p:cNvPr id="190" name="PlaceHolder 5"/>
          <p:cNvSpPr>
            <a:spLocks noGrp="1"/>
          </p:cNvSpPr>
          <p:nvPr>
            <p:ph type="body"/>
          </p:nvPr>
        </p:nvSpPr>
        <p:spPr>
          <a:xfrm>
            <a:off x="457200" y="3681720"/>
            <a:ext cx="4015440" cy="1896840"/>
          </a:xfrm>
          <a:prstGeom prst="rect">
            <a:avLst/>
          </a:prstGeom>
        </p:spPr>
        <p:txBody>
          <a:bodyP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9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93" name="PlaceHolder 3"/>
          <p:cNvSpPr>
            <a:spLocks noGrp="1"/>
          </p:cNvSpPr>
          <p:nvPr>
            <p:ph type="body"/>
          </p:nvPr>
        </p:nvSpPr>
        <p:spPr>
          <a:xfrm>
            <a:off x="4673520" y="1604520"/>
            <a:ext cx="4015440" cy="1896840"/>
          </a:xfrm>
          <a:prstGeom prst="rect">
            <a:avLst/>
          </a:prstGeom>
        </p:spPr>
        <p:txBody>
          <a:bodyPr bIns="0" lIns="0" rIns="0" tIns="0" wrap="none"/>
          <a:p>
            <a:endParaRPr/>
          </a:p>
        </p:txBody>
      </p:sp>
      <p:pic>
        <p:nvPicPr>
          <p:cNvPr descr="" id="194" name=""/>
          <p:cNvPicPr/>
          <p:nvPr/>
        </p:nvPicPr>
        <p:blipFill>
          <a:blip r:embed="rId2"/>
          <a:stretch>
            <a:fillRect/>
          </a:stretch>
        </p:blipFill>
        <p:spPr>
          <a:xfrm>
            <a:off x="5492520" y="3681360"/>
            <a:ext cx="2377080" cy="1896840"/>
          </a:xfrm>
          <a:prstGeom prst="rect">
            <a:avLst/>
          </a:prstGeom>
        </p:spPr>
      </p:pic>
      <p:pic>
        <p:nvPicPr>
          <p:cNvPr descr="" id="195" name=""/>
          <p:cNvPicPr/>
          <p:nvPr/>
        </p:nvPicPr>
        <p:blipFill>
          <a:blip r:embed="rId3"/>
          <a:stretch>
            <a:fillRect/>
          </a:stretch>
        </p:blipFill>
        <p:spPr>
          <a:xfrm>
            <a:off x="1276200" y="3681360"/>
            <a:ext cx="2377080" cy="1896840"/>
          </a:xfrm>
          <a:prstGeom prst="rect">
            <a:avLst/>
          </a:prstGeom>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03" name="PlaceHolder 2"/>
          <p:cNvSpPr>
            <a:spLocks noGrp="1"/>
          </p:cNvSpPr>
          <p:nvPr>
            <p:ph type="subTitle"/>
          </p:nvPr>
        </p:nvSpPr>
        <p:spPr>
          <a:xfrm>
            <a:off x="457200" y="1604520"/>
            <a:ext cx="8229240" cy="3977640"/>
          </a:xfrm>
          <a:prstGeom prst="rect">
            <a:avLst/>
          </a:prstGeom>
        </p:spPr>
        <p:txBody>
          <a:bodyPr anchor="ctr" bIns="0" lIns="0" rIns="0" tIns="0" wrap="none"/>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05" name="PlaceHolder 2"/>
          <p:cNvSpPr>
            <a:spLocks noGrp="1"/>
          </p:cNvSpPr>
          <p:nvPr>
            <p:ph type="body"/>
          </p:nvPr>
        </p:nvSpPr>
        <p:spPr>
          <a:xfrm>
            <a:off x="457200" y="1604520"/>
            <a:ext cx="8229240" cy="3977280"/>
          </a:xfrm>
          <a:prstGeom prst="rect">
            <a:avLst/>
          </a:prstGeom>
        </p:spPr>
        <p:txBody>
          <a:bodyPr bIns="0" lIns="0" rIns="0" tIns="0" wrap="none"/>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07"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208" name="PlaceHolder 3"/>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210"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1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213" name="PlaceHolder 3"/>
          <p:cNvSpPr>
            <a:spLocks noGrp="1"/>
          </p:cNvSpPr>
          <p:nvPr>
            <p:ph type="body"/>
          </p:nvPr>
        </p:nvSpPr>
        <p:spPr>
          <a:xfrm>
            <a:off x="457200" y="3681720"/>
            <a:ext cx="4015440" cy="1896840"/>
          </a:xfrm>
          <a:prstGeom prst="rect">
            <a:avLst/>
          </a:prstGeom>
        </p:spPr>
        <p:txBody>
          <a:bodyPr bIns="0" lIns="0" rIns="0" tIns="0" wrap="none"/>
          <a:p>
            <a:endParaRPr/>
          </a:p>
        </p:txBody>
      </p:sp>
      <p:sp>
        <p:nvSpPr>
          <p:cNvPr id="214" name="PlaceHolder 4"/>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16"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217"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218" name="PlaceHolder 4"/>
          <p:cNvSpPr>
            <a:spLocks noGrp="1"/>
          </p:cNvSpPr>
          <p:nvPr>
            <p:ph type="body"/>
          </p:nvPr>
        </p:nvSpPr>
        <p:spPr>
          <a:xfrm>
            <a:off x="4673520" y="3681720"/>
            <a:ext cx="4015440" cy="1896840"/>
          </a:xfrm>
          <a:prstGeom prst="rect">
            <a:avLst/>
          </a:prstGeom>
        </p:spPr>
        <p:txBody>
          <a:bodyPr bIns="0" lIns="0" rIns="0" tIns="0" wrap="none"/>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20"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221"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222" name="PlaceHolder 4"/>
          <p:cNvSpPr>
            <a:spLocks noGrp="1"/>
          </p:cNvSpPr>
          <p:nvPr>
            <p:ph type="body"/>
          </p:nvPr>
        </p:nvSpPr>
        <p:spPr>
          <a:xfrm>
            <a:off x="457200" y="3681720"/>
            <a:ext cx="8228520" cy="1896840"/>
          </a:xfrm>
          <a:prstGeom prst="rect">
            <a:avLst/>
          </a:prstGeom>
        </p:spPr>
        <p:txBody>
          <a:bodyPr bIns="0" lIns="0" rIns="0" tIns="0" wrap="none"/>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4"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15" name="PlaceHolder 3"/>
          <p:cNvSpPr>
            <a:spLocks noGrp="1"/>
          </p:cNvSpPr>
          <p:nvPr>
            <p:ph type="body"/>
          </p:nvPr>
        </p:nvSpPr>
        <p:spPr>
          <a:xfrm>
            <a:off x="457200" y="3681720"/>
            <a:ext cx="4015440" cy="1896840"/>
          </a:xfrm>
          <a:prstGeom prst="rect">
            <a:avLst/>
          </a:prstGeom>
        </p:spPr>
        <p:txBody>
          <a:bodyPr bIns="0" lIns="0" rIns="0" tIns="0" wrap="none"/>
          <a:p>
            <a:endParaRPr/>
          </a:p>
        </p:txBody>
      </p:sp>
      <p:sp>
        <p:nvSpPr>
          <p:cNvPr id="16" name="PlaceHolder 4"/>
          <p:cNvSpPr>
            <a:spLocks noGrp="1"/>
          </p:cNvSpPr>
          <p:nvPr>
            <p:ph type="body"/>
          </p:nvPr>
        </p:nvSpPr>
        <p:spPr>
          <a:xfrm>
            <a:off x="4673520" y="1604520"/>
            <a:ext cx="4015440" cy="3977280"/>
          </a:xfrm>
          <a:prstGeom prst="rect">
            <a:avLst/>
          </a:prstGeom>
        </p:spPr>
        <p:txBody>
          <a:bodyPr bIns="0" lIns="0" rIns="0" tIns="0" wrap="none"/>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24" name="PlaceHolder 2"/>
          <p:cNvSpPr>
            <a:spLocks noGrp="1"/>
          </p:cNvSpPr>
          <p:nvPr>
            <p:ph type="body"/>
          </p:nvPr>
        </p:nvSpPr>
        <p:spPr>
          <a:xfrm>
            <a:off x="457200" y="1604520"/>
            <a:ext cx="8229240" cy="1896840"/>
          </a:xfrm>
          <a:prstGeom prst="rect">
            <a:avLst/>
          </a:prstGeom>
        </p:spPr>
        <p:txBody>
          <a:bodyPr bIns="0" lIns="0" rIns="0" tIns="0" wrap="none"/>
          <a:p>
            <a:endParaRPr/>
          </a:p>
        </p:txBody>
      </p:sp>
      <p:sp>
        <p:nvSpPr>
          <p:cNvPr id="225" name="PlaceHolder 3"/>
          <p:cNvSpPr>
            <a:spLocks noGrp="1"/>
          </p:cNvSpPr>
          <p:nvPr>
            <p:ph type="body"/>
          </p:nvPr>
        </p:nvSpPr>
        <p:spPr>
          <a:xfrm>
            <a:off x="457200" y="3681720"/>
            <a:ext cx="8229240" cy="1896840"/>
          </a:xfrm>
          <a:prstGeom prst="rect">
            <a:avLst/>
          </a:prstGeom>
        </p:spPr>
        <p:txBody>
          <a:bodyPr bIns="0" lIns="0" rIns="0" tIns="0" wrap="none"/>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27"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228"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229" name="PlaceHolder 4"/>
          <p:cNvSpPr>
            <a:spLocks noGrp="1"/>
          </p:cNvSpPr>
          <p:nvPr>
            <p:ph type="body"/>
          </p:nvPr>
        </p:nvSpPr>
        <p:spPr>
          <a:xfrm>
            <a:off x="4673520" y="3681720"/>
            <a:ext cx="4015440" cy="1896840"/>
          </a:xfrm>
          <a:prstGeom prst="rect">
            <a:avLst/>
          </a:prstGeom>
        </p:spPr>
        <p:txBody>
          <a:bodyPr bIns="0" lIns="0" rIns="0" tIns="0" wrap="none"/>
          <a:p>
            <a:endParaRPr/>
          </a:p>
        </p:txBody>
      </p:sp>
      <p:sp>
        <p:nvSpPr>
          <p:cNvPr id="230" name="PlaceHolder 5"/>
          <p:cNvSpPr>
            <a:spLocks noGrp="1"/>
          </p:cNvSpPr>
          <p:nvPr>
            <p:ph type="body"/>
          </p:nvPr>
        </p:nvSpPr>
        <p:spPr>
          <a:xfrm>
            <a:off x="457200" y="3681720"/>
            <a:ext cx="4015440" cy="1896840"/>
          </a:xfrm>
          <a:prstGeom prst="rect">
            <a:avLst/>
          </a:prstGeom>
        </p:spPr>
        <p:txBody>
          <a:bodyPr bIns="0" lIns="0" rIns="0" tIns="0" wrap="none"/>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3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233" name="PlaceHolder 3"/>
          <p:cNvSpPr>
            <a:spLocks noGrp="1"/>
          </p:cNvSpPr>
          <p:nvPr>
            <p:ph type="body"/>
          </p:nvPr>
        </p:nvSpPr>
        <p:spPr>
          <a:xfrm>
            <a:off x="4673520" y="1604520"/>
            <a:ext cx="4015440" cy="1896840"/>
          </a:xfrm>
          <a:prstGeom prst="rect">
            <a:avLst/>
          </a:prstGeom>
        </p:spPr>
        <p:txBody>
          <a:bodyPr bIns="0" lIns="0" rIns="0" tIns="0" wrap="none"/>
          <a:p>
            <a:endParaRPr/>
          </a:p>
        </p:txBody>
      </p:sp>
      <p:pic>
        <p:nvPicPr>
          <p:cNvPr descr="" id="234" name=""/>
          <p:cNvPicPr/>
          <p:nvPr/>
        </p:nvPicPr>
        <p:blipFill>
          <a:blip r:embed="rId2"/>
          <a:stretch>
            <a:fillRect/>
          </a:stretch>
        </p:blipFill>
        <p:spPr>
          <a:xfrm>
            <a:off x="5492520" y="3681360"/>
            <a:ext cx="2377080" cy="1896840"/>
          </a:xfrm>
          <a:prstGeom prst="rect">
            <a:avLst/>
          </a:prstGeom>
        </p:spPr>
      </p:pic>
      <p:pic>
        <p:nvPicPr>
          <p:cNvPr descr="" id="235" name=""/>
          <p:cNvPicPr/>
          <p:nvPr/>
        </p:nvPicPr>
        <p:blipFill>
          <a:blip r:embed="rId3"/>
          <a:stretch>
            <a:fillRect/>
          </a:stretch>
        </p:blipFill>
        <p:spPr>
          <a:xfrm>
            <a:off x="1276200" y="3681360"/>
            <a:ext cx="2377080" cy="1896840"/>
          </a:xfrm>
          <a:prstGeom prst="rect">
            <a:avLst/>
          </a:prstGeom>
        </p:spPr>
      </p:pic>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8" name="PlaceHolder 2"/>
          <p:cNvSpPr>
            <a:spLocks noGrp="1"/>
          </p:cNvSpPr>
          <p:nvPr>
            <p:ph type="body"/>
          </p:nvPr>
        </p:nvSpPr>
        <p:spPr>
          <a:xfrm>
            <a:off x="457200" y="1604520"/>
            <a:ext cx="4015440" cy="3977280"/>
          </a:xfrm>
          <a:prstGeom prst="rect">
            <a:avLst/>
          </a:prstGeom>
        </p:spPr>
        <p:txBody>
          <a:bodyPr bIns="0" lIns="0" rIns="0" tIns="0" wrap="none"/>
          <a:p>
            <a:endParaRPr/>
          </a:p>
        </p:txBody>
      </p:sp>
      <p:sp>
        <p:nvSpPr>
          <p:cNvPr id="19"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20" name="PlaceHolder 4"/>
          <p:cNvSpPr>
            <a:spLocks noGrp="1"/>
          </p:cNvSpPr>
          <p:nvPr>
            <p:ph type="body"/>
          </p:nvPr>
        </p:nvSpPr>
        <p:spPr>
          <a:xfrm>
            <a:off x="4673520" y="3681720"/>
            <a:ext cx="4015440" cy="189684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2" name="PlaceHolder 2"/>
          <p:cNvSpPr>
            <a:spLocks noGrp="1"/>
          </p:cNvSpPr>
          <p:nvPr>
            <p:ph type="body"/>
          </p:nvPr>
        </p:nvSpPr>
        <p:spPr>
          <a:xfrm>
            <a:off x="457200" y="1604520"/>
            <a:ext cx="4015440" cy="1896840"/>
          </a:xfrm>
          <a:prstGeom prst="rect">
            <a:avLst/>
          </a:prstGeom>
        </p:spPr>
        <p:txBody>
          <a:bodyPr bIns="0" lIns="0" rIns="0" tIns="0" wrap="none"/>
          <a:p>
            <a:endParaRPr/>
          </a:p>
        </p:txBody>
      </p:sp>
      <p:sp>
        <p:nvSpPr>
          <p:cNvPr id="23" name="PlaceHolder 3"/>
          <p:cNvSpPr>
            <a:spLocks noGrp="1"/>
          </p:cNvSpPr>
          <p:nvPr>
            <p:ph type="body"/>
          </p:nvPr>
        </p:nvSpPr>
        <p:spPr>
          <a:xfrm>
            <a:off x="4673520" y="1604520"/>
            <a:ext cx="4015440" cy="1896840"/>
          </a:xfrm>
          <a:prstGeom prst="rect">
            <a:avLst/>
          </a:prstGeom>
        </p:spPr>
        <p:txBody>
          <a:bodyPr bIns="0" lIns="0" rIns="0" tIns="0" wrap="none"/>
          <a:p>
            <a:endParaRPr/>
          </a:p>
        </p:txBody>
      </p:sp>
      <p:sp>
        <p:nvSpPr>
          <p:cNvPr id="24" name="PlaceHolder 4"/>
          <p:cNvSpPr>
            <a:spLocks noGrp="1"/>
          </p:cNvSpPr>
          <p:nvPr>
            <p:ph type="body"/>
          </p:nvPr>
        </p:nvSpPr>
        <p:spPr>
          <a:xfrm>
            <a:off x="457200" y="3681720"/>
            <a:ext cx="8228520" cy="189684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0.jpeg"/><Relationship Id="rId3" Type="http://schemas.openxmlformats.org/officeDocument/2006/relationships/image" Target="../media/image11.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8.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0" name="Picture 3"/>
          <p:cNvPicPr/>
          <p:nvPr/>
        </p:nvPicPr>
        <p:blipFill>
          <a:blip r:embed="rId2"/>
          <a:stretch>
            <a:fillRect/>
          </a:stretch>
        </p:blipFill>
        <p:spPr>
          <a:xfrm>
            <a:off x="0" y="66960"/>
            <a:ext cx="2664720" cy="548640"/>
          </a:xfrm>
          <a:prstGeom prst="rect">
            <a:avLst/>
          </a:prstGeom>
        </p:spPr>
      </p:pic>
      <p:sp>
        <p:nvSpPr>
          <p:cNvPr id="1" name="PlaceHolder 1"/>
          <p:cNvSpPr>
            <a:spLocks noGrp="1"/>
          </p:cNvSpPr>
          <p:nvPr>
            <p:ph type="title"/>
          </p:nvPr>
        </p:nvSpPr>
        <p:spPr>
          <a:xfrm>
            <a:off x="689040" y="0"/>
            <a:ext cx="7675920" cy="61560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2" name="PlaceHolder 2"/>
          <p:cNvSpPr>
            <a:spLocks noGrp="1"/>
          </p:cNvSpPr>
          <p:nvPr>
            <p:ph type="body"/>
          </p:nvPr>
        </p:nvSpPr>
        <p:spPr>
          <a:xfrm>
            <a:off x="457200" y="1011600"/>
            <a:ext cx="8229240" cy="5114160"/>
          </a:xfrm>
          <a:prstGeom prst="rect">
            <a:avLst/>
          </a:prstGeom>
        </p:spPr>
        <p:txBody>
          <a:bodyPr/>
          <a:p>
            <a:pPr>
              <a:buSzPct val="25000"/>
              <a:buFont typeface="StarSymbol"/>
              <a:buChar char=""/>
            </a:pPr>
            <a:r>
              <a:rPr lang="en-US" sz="3200">
                <a:solidFill>
                  <a:srgbClr val="000000"/>
                </a:solidFill>
                <a:latin typeface="Calibri"/>
              </a:rPr>
              <a:t>Click to edit the outline text format</a:t>
            </a:r>
            <a:endParaRPr/>
          </a:p>
          <a:p>
            <a:pPr lvl="1">
              <a:buSzPct val="25000"/>
              <a:buFont typeface="StarSymbol"/>
              <a:buChar char=""/>
            </a:pPr>
            <a:r>
              <a:rPr lang="en-US" sz="3200">
                <a:solidFill>
                  <a:srgbClr val="000000"/>
                </a:solidFill>
                <a:latin typeface="Calibri"/>
              </a:rPr>
              <a:t>Second Outline Level</a:t>
            </a:r>
            <a:endParaRPr/>
          </a:p>
          <a:p>
            <a:pPr lvl="2">
              <a:buSzPct val="25000"/>
              <a:buFont typeface="StarSymbol"/>
              <a:buChar char=""/>
            </a:pPr>
            <a:r>
              <a:rPr lang="en-US" sz="3200">
                <a:solidFill>
                  <a:srgbClr val="000000"/>
                </a:solidFill>
                <a:latin typeface="Calibri"/>
              </a:rPr>
              <a:t>Third Outline Level</a:t>
            </a:r>
            <a:endParaRPr/>
          </a:p>
          <a:p>
            <a:pPr lvl="3">
              <a:buSzPct val="25000"/>
              <a:buFont typeface="StarSymbol"/>
              <a:buChar char=""/>
            </a:pPr>
            <a:r>
              <a:rPr lang="en-US" sz="3200">
                <a:solidFill>
                  <a:srgbClr val="000000"/>
                </a:solidFill>
                <a:latin typeface="Calibri"/>
              </a:rPr>
              <a:t>Fourth Outline Level</a:t>
            </a:r>
            <a:endParaRPr/>
          </a:p>
          <a:p>
            <a:pPr lvl="4">
              <a:buSzPct val="25000"/>
              <a:buFont typeface="StarSymbol"/>
              <a:buChar char=""/>
            </a:pPr>
            <a:r>
              <a:rPr lang="en-US" sz="3200">
                <a:solidFill>
                  <a:srgbClr val="000000"/>
                </a:solidFill>
                <a:latin typeface="Calibri"/>
              </a:rPr>
              <a:t>Fifth Outline Level</a:t>
            </a:r>
            <a:endParaRPr/>
          </a:p>
          <a:p>
            <a:pPr lvl="5">
              <a:buSzPct val="25000"/>
              <a:buFont typeface="StarSymbol"/>
              <a:buChar char=""/>
            </a:pPr>
            <a:r>
              <a:rPr lang="en-US" sz="3200">
                <a:solidFill>
                  <a:srgbClr val="000000"/>
                </a:solidFill>
                <a:latin typeface="Calibri"/>
              </a:rPr>
              <a:t>Sixth Outline Level</a:t>
            </a:r>
            <a:endParaRPr/>
          </a:p>
          <a:p>
            <a:pPr>
              <a:lnSpc>
                <a:spcPct val="100000"/>
              </a:lnSpc>
              <a:buFont typeface="Arial"/>
              <a:buChar char="•"/>
            </a:pPr>
            <a:r>
              <a:rPr lang="en-US" sz="3200">
                <a:solidFill>
                  <a:srgbClr val="000000"/>
                </a:solidFill>
                <a:latin typeface="Calibri"/>
              </a:rPr>
              <a:t>Seventh Outline LevelClick to edit Master text styles</a:t>
            </a:r>
            <a:endParaRPr/>
          </a:p>
          <a:p>
            <a:pPr lvl="1">
              <a:lnSpc>
                <a:spcPct val="100000"/>
              </a:lnSpc>
              <a:buSzPct val="25000"/>
              <a:buFont typeface="StarSymbol"/>
              <a:buChar char=""/>
            </a:pPr>
            <a:r>
              <a:rPr lang="en-US" sz="2800">
                <a:solidFill>
                  <a:srgbClr val="000000"/>
                </a:solidFill>
                <a:latin typeface="Calibri"/>
              </a:rPr>
              <a:t>Second level</a:t>
            </a:r>
            <a:endParaRPr/>
          </a:p>
          <a:p>
            <a:pPr lvl="2">
              <a:lnSpc>
                <a:spcPct val="100000"/>
              </a:lnSpc>
              <a:buSzPct val="25000"/>
              <a:buFont typeface="StarSymbol"/>
              <a:buChar char=""/>
            </a:pPr>
            <a:r>
              <a:rPr lang="en-US" sz="2400">
                <a:solidFill>
                  <a:srgbClr val="000000"/>
                </a:solidFill>
                <a:latin typeface="Calibri"/>
              </a:rPr>
              <a:t>Third level</a:t>
            </a:r>
            <a:endParaRPr/>
          </a:p>
          <a:p>
            <a:pPr lvl="3">
              <a:lnSpc>
                <a:spcPct val="100000"/>
              </a:lnSpc>
              <a:buSzPct val="25000"/>
              <a:buFont typeface="StarSymbol"/>
              <a:buChar char=""/>
            </a:pPr>
            <a:r>
              <a:rPr lang="en-US" sz="2000">
                <a:solidFill>
                  <a:srgbClr val="000000"/>
                </a:solidFill>
                <a:latin typeface="Calibri"/>
              </a:rPr>
              <a:t>Fourth level</a:t>
            </a:r>
            <a:endParaRPr/>
          </a:p>
          <a:p>
            <a:pPr lvl="4">
              <a:lnSpc>
                <a:spcPct val="100000"/>
              </a:lnSpc>
              <a:buSzPct val="25000"/>
              <a:buFont typeface="StarSymbol"/>
              <a:buChar char=""/>
            </a:pPr>
            <a:r>
              <a:rPr lang="en-US" sz="2000">
                <a:solidFill>
                  <a:srgbClr val="000000"/>
                </a:solidFill>
                <a:latin typeface="Calibri"/>
              </a:rPr>
              <a:t>Fifth level</a:t>
            </a:r>
            <a:endParaRPr/>
          </a:p>
        </p:txBody>
      </p:sp>
      <p:sp>
        <p:nvSpPr>
          <p:cNvPr id="3" name="PlaceHolder 3"/>
          <p:cNvSpPr>
            <a:spLocks noGrp="1"/>
          </p:cNvSpPr>
          <p:nvPr>
            <p:ph type="sldNum"/>
          </p:nvPr>
        </p:nvSpPr>
        <p:spPr>
          <a:xfrm>
            <a:off x="6553080" y="6356520"/>
            <a:ext cx="2133360" cy="364680"/>
          </a:xfrm>
          <a:prstGeom prst="rect">
            <a:avLst/>
          </a:prstGeom>
        </p:spPr>
        <p:txBody>
          <a:bodyPr anchor="ctr"/>
          <a:p>
            <a:pPr algn="r">
              <a:lnSpc>
                <a:spcPct val="100000"/>
              </a:lnSpc>
            </a:pPr>
            <a:fld id="{8E8F4FC5-1018-424F-B6D7-2AF8126FC02C}" type="slidenum">
              <a:rPr lang="en-US" sz="1200">
                <a:solidFill>
                  <a:srgbClr val="8b8b8b"/>
                </a:solidFill>
                <a:latin typeface="Calibri"/>
              </a:rPr>
              <a:t>&lt;number&gt;</a:t>
            </a:fld>
            <a:endParaRPr/>
          </a:p>
        </p:txBody>
      </p:sp>
    </p:spTree>
  </p:cSld>
  <p:clrMap accent1="accent1" accent2="accent2" accent3="accent3" accent4="accent4" accent5="accent5" accent6="accent6" bg1="lt1" bg2="lt2" folHlink="folHlink" hlink="hlink" tx1="dk1" tx2="dk2"/>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38" name="Picture 3"/>
          <p:cNvPicPr/>
          <p:nvPr/>
        </p:nvPicPr>
        <p:blipFill>
          <a:blip r:embed="rId2"/>
          <a:stretch>
            <a:fillRect/>
          </a:stretch>
        </p:blipFill>
        <p:spPr>
          <a:xfrm>
            <a:off x="0" y="66960"/>
            <a:ext cx="2664720" cy="548640"/>
          </a:xfrm>
          <a:prstGeom prst="rect">
            <a:avLst/>
          </a:prstGeom>
        </p:spPr>
      </p:pic>
      <p:sp>
        <p:nvSpPr>
          <p:cNvPr id="39" name="PlaceHolder 1"/>
          <p:cNvSpPr>
            <a:spLocks noGrp="1"/>
          </p:cNvSpPr>
          <p:nvPr>
            <p:ph type="title"/>
          </p:nvPr>
        </p:nvSpPr>
        <p:spPr>
          <a:xfrm>
            <a:off x="689040" y="0"/>
            <a:ext cx="7675920" cy="61560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40" name="PlaceHolder 2"/>
          <p:cNvSpPr>
            <a:spLocks noGrp="1"/>
          </p:cNvSpPr>
          <p:nvPr>
            <p:ph type="dt"/>
          </p:nvPr>
        </p:nvSpPr>
        <p:spPr>
          <a:xfrm>
            <a:off x="457200" y="6356520"/>
            <a:ext cx="2133360" cy="364680"/>
          </a:xfrm>
          <a:prstGeom prst="rect">
            <a:avLst/>
          </a:prstGeom>
        </p:spPr>
        <p:txBody>
          <a:bodyPr/>
          <a:p>
            <a:pPr>
              <a:lnSpc>
                <a:spcPct val="100000"/>
              </a:lnSpc>
            </a:pPr>
            <a:r>
              <a:rPr lang="en-US">
                <a:solidFill>
                  <a:srgbClr val="000000"/>
                </a:solidFill>
                <a:latin typeface="Calibri"/>
              </a:rPr>
              <a:t>SFU</a:t>
            </a:r>
            <a:endParaRPr/>
          </a:p>
        </p:txBody>
      </p:sp>
      <p:sp>
        <p:nvSpPr>
          <p:cNvPr id="41" name="PlaceHolder 3"/>
          <p:cNvSpPr>
            <a:spLocks noGrp="1"/>
          </p:cNvSpPr>
          <p:nvPr>
            <p:ph type="ftr"/>
          </p:nvPr>
        </p:nvSpPr>
        <p:spPr>
          <a:xfrm>
            <a:off x="3124080" y="6356520"/>
            <a:ext cx="2895120" cy="364680"/>
          </a:xfrm>
          <a:prstGeom prst="rect">
            <a:avLst/>
          </a:prstGeom>
        </p:spPr>
        <p:txBody>
          <a:bodyPr/>
          <a:p>
            <a:pPr>
              <a:lnSpc>
                <a:spcPct val="100000"/>
              </a:lnSpc>
            </a:pPr>
            <a:r>
              <a:rPr lang="en-US">
                <a:solidFill>
                  <a:srgbClr val="000000"/>
                </a:solidFill>
                <a:latin typeface="Calibri"/>
              </a:rPr>
              <a:t>Bernd Stelzer</a:t>
            </a:r>
            <a:endParaRPr/>
          </a:p>
        </p:txBody>
      </p:sp>
      <p:sp>
        <p:nvSpPr>
          <p:cNvPr id="42" name="PlaceHolder 4"/>
          <p:cNvSpPr>
            <a:spLocks noGrp="1"/>
          </p:cNvSpPr>
          <p:nvPr>
            <p:ph type="sldNum"/>
          </p:nvPr>
        </p:nvSpPr>
        <p:spPr>
          <a:xfrm>
            <a:off x="6553080" y="6356520"/>
            <a:ext cx="2133360" cy="364680"/>
          </a:xfrm>
          <a:prstGeom prst="rect">
            <a:avLst/>
          </a:prstGeom>
        </p:spPr>
        <p:txBody>
          <a:bodyPr anchor="ctr"/>
          <a:p>
            <a:pPr algn="r">
              <a:lnSpc>
                <a:spcPct val="100000"/>
              </a:lnSpc>
            </a:pPr>
            <a:fld id="{49E32CF0-5CAC-44CB-AADC-6A9125A4230F}" type="slidenum">
              <a:rPr lang="en-US" sz="1200">
                <a:solidFill>
                  <a:srgbClr val="8b8b8b"/>
                </a:solidFill>
                <a:latin typeface="Calibri"/>
              </a:rPr>
              <a:t>&lt;number&gt;</a:t>
            </a:fld>
            <a:endParaRPr/>
          </a:p>
        </p:txBody>
      </p:sp>
      <p:sp>
        <p:nvSpPr>
          <p:cNvPr id="43" name="PlaceHolder 5"/>
          <p:cNvSpPr>
            <a:spLocks noGrp="1"/>
          </p:cNvSpPr>
          <p:nvPr>
            <p:ph type="body"/>
          </p:nvPr>
        </p:nvSpPr>
        <p:spPr>
          <a:xfrm>
            <a:off x="457200" y="1604520"/>
            <a:ext cx="8229240" cy="397728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78" name="Picture 3"/>
          <p:cNvPicPr/>
          <p:nvPr/>
        </p:nvPicPr>
        <p:blipFill>
          <a:blip r:embed="rId2"/>
          <a:stretch>
            <a:fillRect/>
          </a:stretch>
        </p:blipFill>
        <p:spPr>
          <a:xfrm>
            <a:off x="0" y="66960"/>
            <a:ext cx="2664720" cy="548640"/>
          </a:xfrm>
          <a:prstGeom prst="rect">
            <a:avLst/>
          </a:prstGeom>
        </p:spPr>
      </p:pic>
      <p:sp>
        <p:nvSpPr>
          <p:cNvPr id="79" name="PlaceHolder 1"/>
          <p:cNvSpPr>
            <a:spLocks noGrp="1"/>
          </p:cNvSpPr>
          <p:nvPr>
            <p:ph type="dt"/>
          </p:nvPr>
        </p:nvSpPr>
        <p:spPr>
          <a:xfrm>
            <a:off x="457200" y="6356520"/>
            <a:ext cx="2133360" cy="364680"/>
          </a:xfrm>
          <a:prstGeom prst="rect">
            <a:avLst/>
          </a:prstGeom>
        </p:spPr>
        <p:txBody>
          <a:bodyPr/>
          <a:p>
            <a:pPr>
              <a:lnSpc>
                <a:spcPct val="100000"/>
              </a:lnSpc>
            </a:pPr>
            <a:r>
              <a:rPr lang="en-US">
                <a:solidFill>
                  <a:srgbClr val="000000"/>
                </a:solidFill>
                <a:latin typeface="Calibri"/>
              </a:rPr>
              <a:t>SFU</a:t>
            </a:r>
            <a:endParaRPr/>
          </a:p>
        </p:txBody>
      </p:sp>
      <p:sp>
        <p:nvSpPr>
          <p:cNvPr id="80" name="PlaceHolder 2"/>
          <p:cNvSpPr>
            <a:spLocks noGrp="1"/>
          </p:cNvSpPr>
          <p:nvPr>
            <p:ph type="ftr"/>
          </p:nvPr>
        </p:nvSpPr>
        <p:spPr>
          <a:xfrm>
            <a:off x="3124080" y="6356520"/>
            <a:ext cx="2895120" cy="364680"/>
          </a:xfrm>
          <a:prstGeom prst="rect">
            <a:avLst/>
          </a:prstGeom>
        </p:spPr>
        <p:txBody>
          <a:bodyPr/>
          <a:p>
            <a:pPr>
              <a:lnSpc>
                <a:spcPct val="100000"/>
              </a:lnSpc>
            </a:pPr>
            <a:r>
              <a:rPr lang="en-US">
                <a:solidFill>
                  <a:srgbClr val="000000"/>
                </a:solidFill>
                <a:latin typeface="Calibri"/>
              </a:rPr>
              <a:t>Bernd Stelzer</a:t>
            </a:r>
            <a:endParaRPr/>
          </a:p>
        </p:txBody>
      </p:sp>
      <p:sp>
        <p:nvSpPr>
          <p:cNvPr id="81" name="PlaceHolder 3"/>
          <p:cNvSpPr>
            <a:spLocks noGrp="1"/>
          </p:cNvSpPr>
          <p:nvPr>
            <p:ph type="sldNum"/>
          </p:nvPr>
        </p:nvSpPr>
        <p:spPr>
          <a:xfrm>
            <a:off x="6553080" y="6356520"/>
            <a:ext cx="2133360" cy="364680"/>
          </a:xfrm>
          <a:prstGeom prst="rect">
            <a:avLst/>
          </a:prstGeom>
        </p:spPr>
        <p:txBody>
          <a:bodyPr anchor="ctr"/>
          <a:p>
            <a:pPr algn="r">
              <a:lnSpc>
                <a:spcPct val="100000"/>
              </a:lnSpc>
            </a:pPr>
            <a:fld id="{FE6E146E-3D44-4A46-AB02-286F0CF044CB}" type="slidenum">
              <a:rPr lang="en-US" sz="1200">
                <a:solidFill>
                  <a:srgbClr val="8b8b8b"/>
                </a:solidFill>
                <a:latin typeface="Calibri"/>
              </a:rPr>
              <a:t>&lt;number&gt;</a:t>
            </a:fld>
            <a:endParaRPr/>
          </a:p>
        </p:txBody>
      </p:sp>
      <p:sp>
        <p:nvSpPr>
          <p:cNvPr id="82" name="PlaceHolder 4"/>
          <p:cNvSpPr>
            <a:spLocks noGrp="1"/>
          </p:cNvSpPr>
          <p:nvPr>
            <p:ph type="title"/>
          </p:nvPr>
        </p:nvSpPr>
        <p:spPr>
          <a:xfrm>
            <a:off x="457200" y="273600"/>
            <a:ext cx="8229240" cy="1144800"/>
          </a:xfrm>
          <a:prstGeom prst="rect">
            <a:avLst/>
          </a:prstGeom>
        </p:spPr>
        <p:txBody>
          <a:bodyPr anchor="ctr" bIns="0" lIns="0" rIns="0" tIns="0" wrap="none"/>
          <a:p>
            <a:r>
              <a:rPr lang="en-US"/>
              <a:t>Click to edit the title text format</a:t>
            </a:r>
            <a:endParaRPr/>
          </a:p>
        </p:txBody>
      </p:sp>
      <p:sp>
        <p:nvSpPr>
          <p:cNvPr id="83" name="PlaceHolder 5"/>
          <p:cNvSpPr>
            <a:spLocks noGrp="1"/>
          </p:cNvSpPr>
          <p:nvPr>
            <p:ph type="body"/>
          </p:nvPr>
        </p:nvSpPr>
        <p:spPr>
          <a:xfrm>
            <a:off x="457200" y="1604520"/>
            <a:ext cx="8229240" cy="397728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118" name="Picture 7"/>
          <p:cNvPicPr/>
          <p:nvPr/>
        </p:nvPicPr>
        <p:blipFill>
          <a:blip r:embed="rId2"/>
          <a:stretch>
            <a:fillRect/>
          </a:stretch>
        </p:blipFill>
        <p:spPr>
          <a:xfrm>
            <a:off x="8434800" y="28800"/>
            <a:ext cx="708840" cy="708840"/>
          </a:xfrm>
          <a:prstGeom prst="rect">
            <a:avLst/>
          </a:prstGeom>
        </p:spPr>
      </p:pic>
      <p:pic>
        <p:nvPicPr>
          <p:cNvPr descr="" id="119" name="Picture 3"/>
          <p:cNvPicPr/>
          <p:nvPr/>
        </p:nvPicPr>
        <p:blipFill>
          <a:blip r:embed="rId3"/>
          <a:stretch>
            <a:fillRect/>
          </a:stretch>
        </p:blipFill>
        <p:spPr>
          <a:xfrm>
            <a:off x="81000" y="66960"/>
            <a:ext cx="2664720" cy="548640"/>
          </a:xfrm>
          <a:prstGeom prst="rect">
            <a:avLst/>
          </a:prstGeom>
        </p:spPr>
      </p:pic>
      <p:sp>
        <p:nvSpPr>
          <p:cNvPr id="120" name="PlaceHolder 1"/>
          <p:cNvSpPr>
            <a:spLocks noGrp="1"/>
          </p:cNvSpPr>
          <p:nvPr>
            <p:ph type="title"/>
          </p:nvPr>
        </p:nvSpPr>
        <p:spPr>
          <a:xfrm>
            <a:off x="689040" y="0"/>
            <a:ext cx="7675920" cy="61560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121" name="PlaceHolder 2"/>
          <p:cNvSpPr>
            <a:spLocks noGrp="1"/>
          </p:cNvSpPr>
          <p:nvPr>
            <p:ph type="body"/>
          </p:nvPr>
        </p:nvSpPr>
        <p:spPr>
          <a:xfrm>
            <a:off x="457200" y="1011600"/>
            <a:ext cx="8229240" cy="5114160"/>
          </a:xfrm>
          <a:prstGeom prst="rect">
            <a:avLst/>
          </a:prstGeom>
        </p:spPr>
        <p:txBody>
          <a:bodyPr/>
          <a:p>
            <a:pPr>
              <a:buSzPct val="25000"/>
              <a:buFont typeface="StarSymbol"/>
              <a:buChar char=""/>
            </a:pPr>
            <a:r>
              <a:rPr lang="en-US" sz="3200">
                <a:solidFill>
                  <a:srgbClr val="000000"/>
                </a:solidFill>
                <a:latin typeface="Calibri"/>
              </a:rPr>
              <a:t>Click to edit the outline text format</a:t>
            </a:r>
            <a:endParaRPr/>
          </a:p>
          <a:p>
            <a:pPr lvl="1">
              <a:buSzPct val="25000"/>
              <a:buFont typeface="StarSymbol"/>
              <a:buChar char=""/>
            </a:pPr>
            <a:r>
              <a:rPr lang="en-US" sz="3200">
                <a:solidFill>
                  <a:srgbClr val="000000"/>
                </a:solidFill>
                <a:latin typeface="Calibri"/>
              </a:rPr>
              <a:t>Second Outline Level</a:t>
            </a:r>
            <a:endParaRPr/>
          </a:p>
          <a:p>
            <a:pPr lvl="2">
              <a:buSzPct val="25000"/>
              <a:buFont typeface="StarSymbol"/>
              <a:buChar char=""/>
            </a:pPr>
            <a:r>
              <a:rPr lang="en-US" sz="3200">
                <a:solidFill>
                  <a:srgbClr val="000000"/>
                </a:solidFill>
                <a:latin typeface="Calibri"/>
              </a:rPr>
              <a:t>Third Outline Level</a:t>
            </a:r>
            <a:endParaRPr/>
          </a:p>
          <a:p>
            <a:pPr lvl="3">
              <a:buSzPct val="25000"/>
              <a:buFont typeface="StarSymbol"/>
              <a:buChar char=""/>
            </a:pPr>
            <a:r>
              <a:rPr lang="en-US" sz="3200">
                <a:solidFill>
                  <a:srgbClr val="000000"/>
                </a:solidFill>
                <a:latin typeface="Calibri"/>
              </a:rPr>
              <a:t>Fourth Outline Level</a:t>
            </a:r>
            <a:endParaRPr/>
          </a:p>
          <a:p>
            <a:pPr lvl="4">
              <a:buSzPct val="25000"/>
              <a:buFont typeface="StarSymbol"/>
              <a:buChar char=""/>
            </a:pPr>
            <a:r>
              <a:rPr lang="en-US" sz="3200">
                <a:solidFill>
                  <a:srgbClr val="000000"/>
                </a:solidFill>
                <a:latin typeface="Calibri"/>
              </a:rPr>
              <a:t>Fifth Outline Level</a:t>
            </a:r>
            <a:endParaRPr/>
          </a:p>
          <a:p>
            <a:pPr lvl="5">
              <a:buSzPct val="25000"/>
              <a:buFont typeface="StarSymbol"/>
              <a:buChar char=""/>
            </a:pPr>
            <a:r>
              <a:rPr lang="en-US" sz="3200">
                <a:solidFill>
                  <a:srgbClr val="000000"/>
                </a:solidFill>
                <a:latin typeface="Calibri"/>
              </a:rPr>
              <a:t>Sixth Outline Level</a:t>
            </a:r>
            <a:endParaRPr/>
          </a:p>
          <a:p>
            <a:pPr>
              <a:lnSpc>
                <a:spcPct val="100000"/>
              </a:lnSpc>
              <a:buFont typeface="Arial"/>
              <a:buChar char="•"/>
            </a:pPr>
            <a:r>
              <a:rPr lang="en-US" sz="3200">
                <a:solidFill>
                  <a:srgbClr val="000000"/>
                </a:solidFill>
                <a:latin typeface="Calibri"/>
              </a:rPr>
              <a:t>Seventh Outline LevelClick to edit Master text styles</a:t>
            </a:r>
            <a:endParaRPr/>
          </a:p>
          <a:p>
            <a:pPr lvl="1">
              <a:lnSpc>
                <a:spcPct val="100000"/>
              </a:lnSpc>
              <a:buSzPct val="25000"/>
              <a:buFont typeface="StarSymbol"/>
              <a:buChar char=""/>
            </a:pPr>
            <a:r>
              <a:rPr lang="en-US" sz="2800">
                <a:solidFill>
                  <a:srgbClr val="000000"/>
                </a:solidFill>
                <a:latin typeface="Calibri"/>
              </a:rPr>
              <a:t>Second level</a:t>
            </a:r>
            <a:endParaRPr/>
          </a:p>
          <a:p>
            <a:pPr lvl="2">
              <a:lnSpc>
                <a:spcPct val="100000"/>
              </a:lnSpc>
              <a:buSzPct val="25000"/>
              <a:buFont typeface="StarSymbol"/>
              <a:buChar char=""/>
            </a:pPr>
            <a:r>
              <a:rPr lang="en-US" sz="2400">
                <a:solidFill>
                  <a:srgbClr val="000000"/>
                </a:solidFill>
                <a:latin typeface="Calibri"/>
              </a:rPr>
              <a:t>Third level</a:t>
            </a:r>
            <a:endParaRPr/>
          </a:p>
          <a:p>
            <a:pPr lvl="3">
              <a:lnSpc>
                <a:spcPct val="100000"/>
              </a:lnSpc>
              <a:buSzPct val="25000"/>
              <a:buFont typeface="StarSymbol"/>
              <a:buChar char=""/>
            </a:pPr>
            <a:r>
              <a:rPr lang="en-US" sz="2000">
                <a:solidFill>
                  <a:srgbClr val="000000"/>
                </a:solidFill>
                <a:latin typeface="Calibri"/>
              </a:rPr>
              <a:t>Fourth level</a:t>
            </a:r>
            <a:endParaRPr/>
          </a:p>
          <a:p>
            <a:pPr lvl="4">
              <a:lnSpc>
                <a:spcPct val="100000"/>
              </a:lnSpc>
              <a:buSzPct val="25000"/>
              <a:buFont typeface="StarSymbol"/>
              <a:buChar char=""/>
            </a:pPr>
            <a:r>
              <a:rPr lang="en-US" sz="2000">
                <a:solidFill>
                  <a:srgbClr val="000000"/>
                </a:solidFill>
                <a:latin typeface="Calibri"/>
              </a:rPr>
              <a:t>Fifth level</a:t>
            </a:r>
            <a:endParaRPr/>
          </a:p>
        </p:txBody>
      </p:sp>
      <p:sp>
        <p:nvSpPr>
          <p:cNvPr id="122" name="PlaceHolder 3"/>
          <p:cNvSpPr>
            <a:spLocks noGrp="1"/>
          </p:cNvSpPr>
          <p:nvPr>
            <p:ph type="sldNum"/>
          </p:nvPr>
        </p:nvSpPr>
        <p:spPr>
          <a:xfrm>
            <a:off x="6553080" y="6356520"/>
            <a:ext cx="2133360" cy="364680"/>
          </a:xfrm>
          <a:prstGeom prst="rect">
            <a:avLst/>
          </a:prstGeom>
        </p:spPr>
        <p:txBody>
          <a:bodyPr anchor="ctr"/>
          <a:p>
            <a:pPr algn="r">
              <a:lnSpc>
                <a:spcPct val="100000"/>
              </a:lnSpc>
            </a:pPr>
            <a:fld id="{E0026AC7-FF8A-4313-804F-D852A28327F7}" type="slidenum">
              <a:rPr lang="en-US" sz="1200">
                <a:solidFill>
                  <a:srgbClr val="8b8b8b"/>
                </a:solidFill>
                <a:latin typeface="Calibri"/>
              </a:rPr>
              <a:t>&lt;number&gt;</a:t>
            </a:fld>
            <a:endParaRPr/>
          </a:p>
        </p:txBody>
      </p:sp>
    </p:spTree>
  </p:cSld>
  <p:clrMap accent1="accent1" accent2="accent2" accent3="accent3" accent4="accent4" accent5="accent5" accent6="accent6" bg1="lt1" bg2="lt2" folHlink="folHlink" hlink="hlink" tx1="dk1" tx2="dk2"/>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157" name="Picture 7"/>
          <p:cNvPicPr/>
          <p:nvPr/>
        </p:nvPicPr>
        <p:blipFill>
          <a:blip r:embed="rId2"/>
          <a:stretch>
            <a:fillRect/>
          </a:stretch>
        </p:blipFill>
        <p:spPr>
          <a:xfrm>
            <a:off x="8434800" y="28800"/>
            <a:ext cx="708840" cy="708840"/>
          </a:xfrm>
          <a:prstGeom prst="rect">
            <a:avLst/>
          </a:prstGeom>
        </p:spPr>
      </p:pic>
      <p:pic>
        <p:nvPicPr>
          <p:cNvPr descr="" id="158" name="Picture 3"/>
          <p:cNvPicPr/>
          <p:nvPr/>
        </p:nvPicPr>
        <p:blipFill>
          <a:blip r:embed="rId3"/>
          <a:stretch>
            <a:fillRect/>
          </a:stretch>
        </p:blipFill>
        <p:spPr>
          <a:xfrm>
            <a:off x="81000" y="66960"/>
            <a:ext cx="2664720" cy="548640"/>
          </a:xfrm>
          <a:prstGeom prst="rect">
            <a:avLst/>
          </a:prstGeom>
        </p:spPr>
      </p:pic>
      <p:sp>
        <p:nvSpPr>
          <p:cNvPr id="159" name="PlaceHolder 1"/>
          <p:cNvSpPr>
            <a:spLocks noGrp="1"/>
          </p:cNvSpPr>
          <p:nvPr>
            <p:ph type="sldNum"/>
          </p:nvPr>
        </p:nvSpPr>
        <p:spPr>
          <a:xfrm>
            <a:off x="6553080" y="6356520"/>
            <a:ext cx="2133360" cy="364680"/>
          </a:xfrm>
          <a:prstGeom prst="rect">
            <a:avLst/>
          </a:prstGeom>
        </p:spPr>
        <p:txBody>
          <a:bodyPr anchor="ctr"/>
          <a:p>
            <a:pPr algn="r">
              <a:lnSpc>
                <a:spcPct val="100000"/>
              </a:lnSpc>
            </a:pPr>
            <a:fld id="{86125BAA-7284-4136-85A7-8142525E57AC}" type="slidenum">
              <a:rPr lang="en-US" sz="1200">
                <a:solidFill>
                  <a:srgbClr val="8b8b8b"/>
                </a:solidFill>
                <a:latin typeface="Calibri"/>
              </a:rPr>
              <a:t>&lt;number&gt;</a:t>
            </a:fld>
            <a:endParaRPr/>
          </a:p>
        </p:txBody>
      </p:sp>
      <p:sp>
        <p:nvSpPr>
          <p:cNvPr id="160" name="PlaceHolder 2"/>
          <p:cNvSpPr>
            <a:spLocks noGrp="1"/>
          </p:cNvSpPr>
          <p:nvPr>
            <p:ph type="title"/>
          </p:nvPr>
        </p:nvSpPr>
        <p:spPr>
          <a:xfrm>
            <a:off x="457200" y="273600"/>
            <a:ext cx="8229240" cy="1144800"/>
          </a:xfrm>
          <a:prstGeom prst="rect">
            <a:avLst/>
          </a:prstGeom>
        </p:spPr>
        <p:txBody>
          <a:bodyPr anchor="ctr" bIns="0" lIns="0" rIns="0" tIns="0" wrap="none"/>
          <a:p>
            <a:r>
              <a:rPr lang="en-US"/>
              <a:t>Click to edit the title text format</a:t>
            </a:r>
            <a:endParaRPr/>
          </a:p>
        </p:txBody>
      </p:sp>
      <p:sp>
        <p:nvSpPr>
          <p:cNvPr id="161" name="PlaceHolder 3"/>
          <p:cNvSpPr>
            <a:spLocks noGrp="1"/>
          </p:cNvSpPr>
          <p:nvPr>
            <p:ph type="body"/>
          </p:nvPr>
        </p:nvSpPr>
        <p:spPr>
          <a:xfrm>
            <a:off x="457200" y="1604520"/>
            <a:ext cx="8229240" cy="397728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descr="" id="196" name="Picture 3"/>
          <p:cNvPicPr/>
          <p:nvPr/>
        </p:nvPicPr>
        <p:blipFill>
          <a:blip r:embed="rId2"/>
          <a:stretch>
            <a:fillRect/>
          </a:stretch>
        </p:blipFill>
        <p:spPr>
          <a:xfrm>
            <a:off x="0" y="66960"/>
            <a:ext cx="2664720" cy="548640"/>
          </a:xfrm>
          <a:prstGeom prst="rect">
            <a:avLst/>
          </a:prstGeom>
        </p:spPr>
      </p:pic>
      <p:sp>
        <p:nvSpPr>
          <p:cNvPr id="197" name="PlaceHolder 1"/>
          <p:cNvSpPr>
            <a:spLocks noGrp="1"/>
          </p:cNvSpPr>
          <p:nvPr>
            <p:ph type="dt"/>
          </p:nvPr>
        </p:nvSpPr>
        <p:spPr>
          <a:xfrm>
            <a:off x="457200" y="6356520"/>
            <a:ext cx="2133360" cy="364680"/>
          </a:xfrm>
          <a:prstGeom prst="rect">
            <a:avLst/>
          </a:prstGeom>
        </p:spPr>
        <p:txBody>
          <a:bodyPr/>
          <a:p>
            <a:pPr>
              <a:lnSpc>
                <a:spcPct val="100000"/>
              </a:lnSpc>
            </a:pPr>
            <a:r>
              <a:rPr lang="en-US">
                <a:solidFill>
                  <a:srgbClr val="000000"/>
                </a:solidFill>
                <a:latin typeface="Calibri"/>
              </a:rPr>
              <a:t>SFU</a:t>
            </a:r>
            <a:endParaRPr/>
          </a:p>
        </p:txBody>
      </p:sp>
      <p:sp>
        <p:nvSpPr>
          <p:cNvPr id="198" name="PlaceHolder 2"/>
          <p:cNvSpPr>
            <a:spLocks noGrp="1"/>
          </p:cNvSpPr>
          <p:nvPr>
            <p:ph type="ftr"/>
          </p:nvPr>
        </p:nvSpPr>
        <p:spPr>
          <a:xfrm>
            <a:off x="3124080" y="6356520"/>
            <a:ext cx="2895120" cy="364680"/>
          </a:xfrm>
          <a:prstGeom prst="rect">
            <a:avLst/>
          </a:prstGeom>
        </p:spPr>
        <p:txBody>
          <a:bodyPr/>
          <a:p>
            <a:pPr>
              <a:lnSpc>
                <a:spcPct val="100000"/>
              </a:lnSpc>
            </a:pPr>
            <a:r>
              <a:rPr lang="en-US">
                <a:solidFill>
                  <a:srgbClr val="000000"/>
                </a:solidFill>
                <a:latin typeface="Calibri"/>
              </a:rPr>
              <a:t>Bernd Stelzer</a:t>
            </a:r>
            <a:endParaRPr/>
          </a:p>
        </p:txBody>
      </p:sp>
      <p:sp>
        <p:nvSpPr>
          <p:cNvPr id="199" name="PlaceHolder 3"/>
          <p:cNvSpPr>
            <a:spLocks noGrp="1"/>
          </p:cNvSpPr>
          <p:nvPr>
            <p:ph type="sldNum"/>
          </p:nvPr>
        </p:nvSpPr>
        <p:spPr>
          <a:xfrm>
            <a:off x="6553080" y="6356520"/>
            <a:ext cx="2133360" cy="364680"/>
          </a:xfrm>
          <a:prstGeom prst="rect">
            <a:avLst/>
          </a:prstGeom>
        </p:spPr>
        <p:txBody>
          <a:bodyPr anchor="ctr"/>
          <a:p>
            <a:pPr algn="r">
              <a:lnSpc>
                <a:spcPct val="100000"/>
              </a:lnSpc>
            </a:pPr>
            <a:fld id="{A97D40E2-739F-4102-8BC5-4D602880F1FC}" type="slidenum">
              <a:rPr lang="en-US" sz="1200">
                <a:solidFill>
                  <a:srgbClr val="8b8b8b"/>
                </a:solidFill>
                <a:latin typeface="Calibri"/>
              </a:rPr>
              <a:t>&lt;number&gt;</a:t>
            </a:fld>
            <a:endParaRPr/>
          </a:p>
        </p:txBody>
      </p:sp>
      <p:sp>
        <p:nvSpPr>
          <p:cNvPr id="200" name="PlaceHolder 4"/>
          <p:cNvSpPr>
            <a:spLocks noGrp="1"/>
          </p:cNvSpPr>
          <p:nvPr>
            <p:ph type="title"/>
          </p:nvPr>
        </p:nvSpPr>
        <p:spPr>
          <a:xfrm>
            <a:off x="457200" y="273600"/>
            <a:ext cx="8229240" cy="1144800"/>
          </a:xfrm>
          <a:prstGeom prst="rect">
            <a:avLst/>
          </a:prstGeom>
        </p:spPr>
        <p:txBody>
          <a:bodyPr anchor="ctr" bIns="0" lIns="0" rIns="0" tIns="0" wrap="none"/>
          <a:p>
            <a:r>
              <a:rPr lang="en-US"/>
              <a:t>Click to edit the title text format</a:t>
            </a:r>
            <a:endParaRPr/>
          </a:p>
        </p:txBody>
      </p:sp>
      <p:sp>
        <p:nvSpPr>
          <p:cNvPr id="201" name="PlaceHolder 5"/>
          <p:cNvSpPr>
            <a:spLocks noGrp="1"/>
          </p:cNvSpPr>
          <p:nvPr>
            <p:ph type="body"/>
          </p:nvPr>
        </p:nvSpPr>
        <p:spPr>
          <a:xfrm>
            <a:off x="457200" y="1604520"/>
            <a:ext cx="8229240" cy="3977280"/>
          </a:xfrm>
          <a:prstGeom prst="rect">
            <a:avLst/>
          </a:prstGeom>
        </p:spPr>
        <p:txBody>
          <a:bodyPr bIns="0" lIns="0" rIns="0" tIns="0" wrap="none"/>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image" Target="../media/image23.wmf"/><Relationship Id="rId4" Type="http://schemas.openxmlformats.org/officeDocument/2006/relationships/image" Target="../media/image24.jpeg"/><Relationship Id="rId5" Type="http://schemas.openxmlformats.org/officeDocument/2006/relationships/image" Target="../media/image25.tiff"/><Relationship Id="rId6" Type="http://schemas.openxmlformats.org/officeDocument/2006/relationships/slideLayout" Target="../slideLayouts/slideLayout1.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wmf"/><Relationship Id="rId3" Type="http://schemas.openxmlformats.org/officeDocument/2006/relationships/image" Target="../media/image70.wmf"/><Relationship Id="rId4"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 Id="rId3" Type="http://schemas.openxmlformats.org/officeDocument/2006/relationships/image" Target="../media/image76.wmf"/><Relationship Id="rId4" Type="http://schemas.openxmlformats.org/officeDocument/2006/relationships/image" Target="../media/image77.wmf"/><Relationship Id="rId5"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78.wmf"/><Relationship Id="rId2" Type="http://schemas.openxmlformats.org/officeDocument/2006/relationships/image" Target="../media/image79.wmf"/><Relationship Id="rId3"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1.wmf"/><Relationship Id="rId3" Type="http://schemas.openxmlformats.org/officeDocument/2006/relationships/image" Target="../media/image82.wmf"/><Relationship Id="rId4"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83.wmf"/><Relationship Id="rId2" Type="http://schemas.openxmlformats.org/officeDocument/2006/relationships/slideLayout" Target="../slideLayouts/slideLayout25.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wmf"/><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91.wmf"/><Relationship Id="rId2" Type="http://schemas.openxmlformats.org/officeDocument/2006/relationships/image" Target="../media/image92.wmf"/><Relationship Id="rId3" Type="http://schemas.openxmlformats.org/officeDocument/2006/relationships/slideLayout" Target="../slideLayouts/slideLayout17.xml"/>
</Relationships>
</file>

<file path=ppt/slides/_rels/slide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chart" Target="../charts/chart1.xml"/><Relationship Id="rId3" Type="http://schemas.openxmlformats.org/officeDocument/2006/relationships/image" Target="../media/image94.png"/><Relationship Id="rId4" Type="http://schemas.openxmlformats.org/officeDocument/2006/relationships/slideLayout" Target="../slideLayouts/slideLayout17.xml"/>
</Relationships>
</file>

<file path=ppt/slides/_rels/slide21.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chart" Target="../charts/chart2.xml"/><Relationship Id="rId3" Type="http://schemas.openxmlformats.org/officeDocument/2006/relationships/image" Target="../media/image96.png"/><Relationship Id="rId4" Type="http://schemas.openxmlformats.org/officeDocument/2006/relationships/slideLayout" Target="../slideLayouts/slideLayout17.xml"/>
</Relationships>
</file>

<file path=ppt/slides/_rels/slide22.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jpeg"/><Relationship Id="rId3"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slideLayout" Target="../slideLayouts/slideLayout25.xml"/>
</Relationships>
</file>

<file path=ppt/slides/_rels/slide24.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image" Target="../media/image105.jpe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jpeg"/><Relationship Id="rId6" Type="http://schemas.openxmlformats.org/officeDocument/2006/relationships/slideLayout" Target="../slideLayouts/slideLayout49.xml"/>
</Relationships>
</file>

<file path=ppt/slides/_rels/slide25.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
</Relationships>
</file>

<file path=ppt/slides/_rels/slide27.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image" Target="../media/image111.jpeg"/><Relationship Id="rId3" Type="http://schemas.openxmlformats.org/officeDocument/2006/relationships/image" Target="../media/image112.wmf"/><Relationship Id="rId4" Type="http://schemas.openxmlformats.org/officeDocument/2006/relationships/image" Target="../media/image113.wmf"/><Relationship Id="rId5" Type="http://schemas.openxmlformats.org/officeDocument/2006/relationships/image" Target="../media/image114.wmf"/><Relationship Id="rId6" Type="http://schemas.openxmlformats.org/officeDocument/2006/relationships/slideLayout" Target="../slideLayouts/slideLayout25.xml"/><Relationship Id="rId7"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image" Target="../media/image116.png"/><Relationship Id="rId3" Type="http://schemas.openxmlformats.org/officeDocument/2006/relationships/slideLayout" Target="../slideLayouts/slideLayout25.xml"/>
</Relationships>
</file>

<file path=ppt/slides/_rels/slide29.xml.rels><?xml version="1.0" encoding="UTF-8"?>
<Relationships xmlns="http://schemas.openxmlformats.org/package/2006/relationships"><Relationship Id="rId1" Type="http://schemas.openxmlformats.org/officeDocument/2006/relationships/image" Target="../media/image117.wmf"/><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jpeg"/><Relationship Id="rId5" Type="http://schemas.openxmlformats.org/officeDocument/2006/relationships/slideLayout" Target="../slideLayouts/slideLayout17.xml"/>
</Relationships>
</file>

<file path=ppt/slides/_rels/slide3.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slideLayout" Target="../slideLayouts/slideLayout1.xml"/><Relationship Id="rId7"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wmf"/><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126.wmf"/><Relationship Id="rId2" Type="http://schemas.openxmlformats.org/officeDocument/2006/relationships/image" Target="../media/image127.wmf"/><Relationship Id="rId3" Type="http://schemas.openxmlformats.org/officeDocument/2006/relationships/image" Target="../media/image128.wmf"/><Relationship Id="rId4"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129.png"/><Relationship Id="rId2" Type="http://schemas.openxmlformats.org/officeDocument/2006/relationships/image" Target="../media/image130.png"/><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jpeg"/><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jpeg"/><Relationship Id="rId6" Type="http://schemas.openxmlformats.org/officeDocument/2006/relationships/image" Target="../media/image139.png"/><Relationship Id="rId7" Type="http://schemas.openxmlformats.org/officeDocument/2006/relationships/slideLayout" Target="../slideLayouts/slideLayout25.xml"/><Relationship Id="rId8"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1.jpeg"/><Relationship Id="rId3" Type="http://schemas.openxmlformats.org/officeDocument/2006/relationships/image" Target="../media/image142.wmf"/><Relationship Id="rId4" Type="http://schemas.openxmlformats.org/officeDocument/2006/relationships/image" Target="../media/image143.png"/><Relationship Id="rId5" Type="http://schemas.openxmlformats.org/officeDocument/2006/relationships/slideLayout" Target="../slideLayouts/slideLayout25.xml"/>
</Relationships>
</file>

<file path=ppt/slides/_rels/slide35.xml.rels><?xml version="1.0" encoding="UTF-8"?>
<Relationships xmlns="http://schemas.openxmlformats.org/package/2006/relationships"><Relationship Id="rId1" Type="http://schemas.openxmlformats.org/officeDocument/2006/relationships/image" Target="../media/image144.png"/><Relationship Id="rId2" Type="http://schemas.openxmlformats.org/officeDocument/2006/relationships/image" Target="../media/image145.wmf"/><Relationship Id="rId3" Type="http://schemas.openxmlformats.org/officeDocument/2006/relationships/image" Target="../media/image146.jpe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jpeg"/><Relationship Id="rId8"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image" Target="../media/image151.jpeg"/><Relationship Id="rId2"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152.wmf"/><Relationship Id="rId2" Type="http://schemas.openxmlformats.org/officeDocument/2006/relationships/image" Target="../media/image153.wmf"/><Relationship Id="rId3" Type="http://schemas.openxmlformats.org/officeDocument/2006/relationships/image" Target="../media/image154.wmf"/><Relationship Id="rId4"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155.png"/><Relationship Id="rId2" Type="http://schemas.openxmlformats.org/officeDocument/2006/relationships/image" Target="../media/image156.jpeg"/><Relationship Id="rId3" Type="http://schemas.openxmlformats.org/officeDocument/2006/relationships/image" Target="../media/image157.jpeg"/><Relationship Id="rId4" Type="http://schemas.openxmlformats.org/officeDocument/2006/relationships/image" Target="../media/image158.jpeg"/><Relationship Id="rId5" Type="http://schemas.openxmlformats.org/officeDocument/2006/relationships/image" Target="../media/image159.jpeg"/><Relationship Id="rId6" Type="http://schemas.openxmlformats.org/officeDocument/2006/relationships/image" Target="../media/image160.wmf"/><Relationship Id="rId7" Type="http://schemas.openxmlformats.org/officeDocument/2006/relationships/image" Target="../media/image161.wmf"/><Relationship Id="rId8" Type="http://schemas.openxmlformats.org/officeDocument/2006/relationships/slideLayout" Target="../slideLayouts/slideLayout17.xml"/><Relationship Id="rId9"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162.png"/><Relationship Id="rId2" Type="http://schemas.openxmlformats.org/officeDocument/2006/relationships/image" Target="../media/image163.jpeg"/><Relationship Id="rId3" Type="http://schemas.openxmlformats.org/officeDocument/2006/relationships/slideLayout" Target="../slideLayouts/slideLayout17.xml"/>
</Relationships>
</file>

<file path=ppt/slides/_rels/slide4.xml.rels><?xml version="1.0" encoding="UTF-8"?>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slideLayout" Target="../slideLayouts/slideLayout17.xml"/>
</Relationships>
</file>

<file path=ppt/slides/_rels/slide40.xml.rels><?xml version="1.0" encoding="UTF-8"?>
<Relationships xmlns="http://schemas.openxmlformats.org/package/2006/relationships"><Relationship Id="rId1" Type="http://schemas.openxmlformats.org/officeDocument/2006/relationships/image" Target="../media/image164.wmf"/><Relationship Id="rId2" Type="http://schemas.openxmlformats.org/officeDocument/2006/relationships/image" Target="../media/image165.wmf"/><Relationship Id="rId3" Type="http://schemas.openxmlformats.org/officeDocument/2006/relationships/slideLayout" Target="../slideLayouts/slideLayout17.xml"/>
</Relationships>
</file>

<file path=ppt/slides/_rels/slide41.xml.rels><?xml version="1.0" encoding="UTF-8"?>
<Relationships xmlns="http://schemas.openxmlformats.org/package/2006/relationships"><Relationship Id="rId1" Type="http://schemas.openxmlformats.org/officeDocument/2006/relationships/image" Target="../media/image166.png"/><Relationship Id="rId2" Type="http://schemas.openxmlformats.org/officeDocument/2006/relationships/image" Target="../media/image167.png"/><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slideLayout" Target="../slideLayouts/slideLayout25.xml"/>
</Relationships>
</file>

<file path=ppt/slides/_rels/slide42.xml.rels><?xml version="1.0" encoding="UTF-8"?>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jpeg"/><Relationship Id="rId3" Type="http://schemas.openxmlformats.org/officeDocument/2006/relationships/image" Target="../media/image173.jpeg"/><Relationship Id="rId4" Type="http://schemas.openxmlformats.org/officeDocument/2006/relationships/image" Target="../media/image174.jpeg"/><Relationship Id="rId5" Type="http://schemas.openxmlformats.org/officeDocument/2006/relationships/image" Target="../media/image175.jpeg"/><Relationship Id="rId6" Type="http://schemas.openxmlformats.org/officeDocument/2006/relationships/image" Target="../media/image176.jpeg"/><Relationship Id="rId7" Type="http://schemas.openxmlformats.org/officeDocument/2006/relationships/image" Target="../media/image177.jpeg"/><Relationship Id="rId8" Type="http://schemas.openxmlformats.org/officeDocument/2006/relationships/image" Target="../media/image178.jpeg"/><Relationship Id="rId9" Type="http://schemas.openxmlformats.org/officeDocument/2006/relationships/image" Target="../media/image179.jpeg"/><Relationship Id="rId10" Type="http://schemas.openxmlformats.org/officeDocument/2006/relationships/image" Target="../media/image180.jpeg"/><Relationship Id="rId11" Type="http://schemas.openxmlformats.org/officeDocument/2006/relationships/slideLayout" Target="../slideLayouts/slideLayout25.xml"/><Relationship Id="rId1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wmf"/><Relationship Id="rId3" Type="http://schemas.openxmlformats.org/officeDocument/2006/relationships/image" Target="../media/image183.wmf"/><Relationship Id="rId4" Type="http://schemas.openxmlformats.org/officeDocument/2006/relationships/image" Target="../media/image184.wmf"/><Relationship Id="rId5" Type="http://schemas.openxmlformats.org/officeDocument/2006/relationships/image" Target="../media/image185.jpeg"/><Relationship Id="rId6" Type="http://schemas.openxmlformats.org/officeDocument/2006/relationships/image" Target="../media/image186.jpe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slideLayout" Target="../slideLayouts/slideLayout25.xml"/>
</Relationships>
</file>

<file path=ppt/slides/_rels/slide44.xml.rels><?xml version="1.0" encoding="UTF-8"?>
<Relationships xmlns="http://schemas.openxmlformats.org/package/2006/relationships"><Relationship Id="rId1" Type="http://schemas.openxmlformats.org/officeDocument/2006/relationships/image" Target="../media/image189.png"/><Relationship Id="rId2" Type="http://schemas.openxmlformats.org/officeDocument/2006/relationships/image" Target="../media/image190.wmf"/><Relationship Id="rId3" Type="http://schemas.openxmlformats.org/officeDocument/2006/relationships/image" Target="../media/image191.wmf"/><Relationship Id="rId4" Type="http://schemas.openxmlformats.org/officeDocument/2006/relationships/image" Target="../media/image192.jpeg"/><Relationship Id="rId5" Type="http://schemas.openxmlformats.org/officeDocument/2006/relationships/slideLayout" Target="../slideLayouts/slideLayout25.xml"/><Relationship Id="rId6"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193.png"/><Relationship Id="rId2" Type="http://schemas.openxmlformats.org/officeDocument/2006/relationships/image" Target="../media/image194.png"/><Relationship Id="rId3" Type="http://schemas.openxmlformats.org/officeDocument/2006/relationships/slideLayout" Target="../slideLayouts/slideLayout17.xml"/>
</Relationships>
</file>

<file path=ppt/slides/_rels/slide46.xml.rels><?xml version="1.0" encoding="UTF-8"?>
<Relationships xmlns="http://schemas.openxmlformats.org/package/2006/relationships"><Relationship Id="rId1" Type="http://schemas.openxmlformats.org/officeDocument/2006/relationships/image" Target="../media/image195.jpeg"/><Relationship Id="rId2" Type="http://schemas.openxmlformats.org/officeDocument/2006/relationships/slideLayout" Target="../slideLayouts/slideLayout17.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5.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wmf"/><Relationship Id="rId3" Type="http://schemas.openxmlformats.org/officeDocument/2006/relationships/image" Target="../media/image42.wmf"/><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slideLayout" Target="../slideLayouts/slideLayout25.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7.xml"/>
</Relationships>
</file>

<file path=ppt/slides/_rels/slide7.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wmf"/><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tiff"/><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jpeg"/><Relationship Id="rId9"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41" name="Picture 10"/>
          <p:cNvPicPr/>
          <p:nvPr/>
        </p:nvPicPr>
        <p:blipFill>
          <a:blip r:embed="rId1"/>
          <a:stretch>
            <a:fillRect/>
          </a:stretch>
        </p:blipFill>
        <p:spPr>
          <a:xfrm>
            <a:off x="5334120" y="4114800"/>
            <a:ext cx="3299400" cy="2363760"/>
          </a:xfrm>
          <a:prstGeom prst="rect">
            <a:avLst/>
          </a:prstGeom>
        </p:spPr>
      </p:pic>
      <p:pic>
        <p:nvPicPr>
          <p:cNvPr descr="" id="242" name="Picture 4"/>
          <p:cNvPicPr/>
          <p:nvPr/>
        </p:nvPicPr>
        <p:blipFill>
          <a:blip r:embed="rId2"/>
          <a:stretch>
            <a:fillRect/>
          </a:stretch>
        </p:blipFill>
        <p:spPr>
          <a:xfrm>
            <a:off x="3708720" y="0"/>
            <a:ext cx="5450040" cy="3763080"/>
          </a:xfrm>
          <a:prstGeom prst="rect">
            <a:avLst/>
          </a:prstGeom>
        </p:spPr>
      </p:pic>
      <p:sp>
        <p:nvSpPr>
          <p:cNvPr id="243" name="TextShape 1"/>
          <p:cNvSpPr txBox="1"/>
          <p:nvPr/>
        </p:nvSpPr>
        <p:spPr>
          <a:xfrm>
            <a:off x="6108840" y="5043600"/>
            <a:ext cx="2132640" cy="364680"/>
          </a:xfrm>
          <a:prstGeom prst="rect">
            <a:avLst/>
          </a:prstGeom>
        </p:spPr>
        <p:txBody>
          <a:bodyPr anchor="ctr"/>
          <a:p>
            <a:pPr>
              <a:lnSpc>
                <a:spcPct val="100000"/>
              </a:lnSpc>
            </a:pPr>
            <a:fld id="{7713ED47-31DC-4EE9-9275-47D23E6F21F7}" type="slidenum">
              <a:rPr lang="en-US" sz="1200">
                <a:solidFill>
                  <a:srgbClr val="000000"/>
                </a:solidFill>
                <a:latin typeface="Times New Roman"/>
                <a:ea typeface="ＭＳ Ｐゴシック"/>
              </a:rPr>
              <a:t>&lt;number&gt;</a:t>
            </a:fld>
            <a:endParaRPr/>
          </a:p>
        </p:txBody>
      </p:sp>
      <p:sp>
        <p:nvSpPr>
          <p:cNvPr id="244" name="TextShape 2"/>
          <p:cNvSpPr txBox="1"/>
          <p:nvPr/>
        </p:nvSpPr>
        <p:spPr>
          <a:xfrm>
            <a:off x="0" y="51120"/>
            <a:ext cx="3733560" cy="558000"/>
          </a:xfrm>
          <a:prstGeom prst="rect">
            <a:avLst/>
          </a:prstGeom>
        </p:spPr>
        <p:txBody>
          <a:bodyPr anchor="ctr"/>
          <a:p>
            <a:pPr>
              <a:lnSpc>
                <a:spcPct val="100000"/>
              </a:lnSpc>
            </a:pPr>
            <a:r>
              <a:rPr lang="en-US" sz="3600">
                <a:solidFill>
                  <a:srgbClr val="ffffff"/>
                </a:solidFill>
                <a:latin typeface="Calibri"/>
              </a:rPr>
              <a:t>The CLIC project</a:t>
            </a:r>
            <a:endParaRPr/>
          </a:p>
        </p:txBody>
      </p:sp>
      <p:sp>
        <p:nvSpPr>
          <p:cNvPr id="245" name="CustomShape 3"/>
          <p:cNvSpPr/>
          <p:nvPr/>
        </p:nvSpPr>
        <p:spPr>
          <a:xfrm>
            <a:off x="0" y="1066680"/>
            <a:ext cx="3733560" cy="1463400"/>
          </a:xfrm>
          <a:prstGeom prst="rect">
            <a:avLst/>
          </a:prstGeom>
          <a:solidFill>
            <a:srgbClr val="4f81bd"/>
          </a:solidFill>
        </p:spPr>
        <p:txBody>
          <a:bodyPr/>
          <a:p>
            <a:pPr>
              <a:lnSpc>
                <a:spcPct val="100000"/>
              </a:lnSpc>
            </a:pPr>
            <a:r>
              <a:rPr lang="en-US">
                <a:solidFill>
                  <a:srgbClr val="ffffff"/>
                </a:solidFill>
                <a:latin typeface="Calibri"/>
              </a:rPr>
              <a:t>Outline:</a:t>
            </a:r>
            <a:endParaRPr/>
          </a:p>
          <a:p>
            <a:pPr>
              <a:lnSpc>
                <a:spcPct val="100000"/>
              </a:lnSpc>
              <a:buFont typeface="StarSymbol"/>
              <a:buChar char="-"/>
            </a:pPr>
            <a:r>
              <a:rPr lang="en-US">
                <a:solidFill>
                  <a:srgbClr val="ffffff"/>
                </a:solidFill>
                <a:latin typeface="Calibri"/>
              </a:rPr>
              <a:t>Brief introduction and overview</a:t>
            </a:r>
            <a:endParaRPr/>
          </a:p>
          <a:p>
            <a:pPr>
              <a:lnSpc>
                <a:spcPct val="100000"/>
              </a:lnSpc>
              <a:buFont typeface="StarSymbol"/>
              <a:buChar char="-"/>
            </a:pPr>
            <a:r>
              <a:rPr lang="en-US">
                <a:solidFill>
                  <a:srgbClr val="ffffff"/>
                </a:solidFill>
                <a:latin typeface="Calibri"/>
              </a:rPr>
              <a:t>Across the main activities      </a:t>
            </a:r>
            <a:endParaRPr/>
          </a:p>
          <a:p>
            <a:pPr>
              <a:lnSpc>
                <a:spcPct val="100000"/>
              </a:lnSpc>
            </a:pPr>
            <a:r>
              <a:rPr lang="en-US">
                <a:solidFill>
                  <a:srgbClr val="ffffff"/>
                </a:solidFill>
                <a:latin typeface="Calibri"/>
              </a:rPr>
              <a:t>-    Brief summary </a:t>
            </a:r>
            <a:endParaRPr/>
          </a:p>
          <a:p>
            <a:pPr>
              <a:lnSpc>
                <a:spcPct val="100000"/>
              </a:lnSpc>
            </a:pPr>
            <a:endParaRPr/>
          </a:p>
        </p:txBody>
      </p:sp>
      <p:pic>
        <p:nvPicPr>
          <p:cNvPr descr="" id="246" name="Picture 11"/>
          <p:cNvPicPr/>
          <p:nvPr/>
        </p:nvPicPr>
        <p:blipFill>
          <a:blip r:embed="rId3"/>
          <a:stretch>
            <a:fillRect/>
          </a:stretch>
        </p:blipFill>
        <p:spPr>
          <a:xfrm>
            <a:off x="0" y="3352680"/>
            <a:ext cx="4952520" cy="3501360"/>
          </a:xfrm>
          <a:prstGeom prst="rect">
            <a:avLst/>
          </a:prstGeom>
        </p:spPr>
      </p:pic>
      <p:pic>
        <p:nvPicPr>
          <p:cNvPr descr="" id="247" name="Picture 8"/>
          <p:cNvPicPr/>
          <p:nvPr/>
        </p:nvPicPr>
        <p:blipFill>
          <a:blip r:embed="rId4"/>
          <a:stretch>
            <a:fillRect/>
          </a:stretch>
        </p:blipFill>
        <p:spPr>
          <a:xfrm>
            <a:off x="7271640" y="5460480"/>
            <a:ext cx="1686240" cy="1123200"/>
          </a:xfrm>
          <a:prstGeom prst="rect">
            <a:avLst/>
          </a:prstGeom>
        </p:spPr>
      </p:pic>
      <p:pic>
        <p:nvPicPr>
          <p:cNvPr descr="" id="248" name="Picture 12"/>
          <p:cNvPicPr/>
          <p:nvPr/>
        </p:nvPicPr>
        <p:blipFill>
          <a:blip r:embed="rId5"/>
          <a:stretch>
            <a:fillRect/>
          </a:stretch>
        </p:blipFill>
        <p:spPr>
          <a:xfrm>
            <a:off x="4876920" y="3581280"/>
            <a:ext cx="1722600" cy="1076040"/>
          </a:xfrm>
          <a:prstGeom prst="rect">
            <a:avLst/>
          </a:prstGeom>
        </p:spPr>
      </p:pic>
      <p:sp>
        <p:nvSpPr>
          <p:cNvPr id="249" name="CustomShape 4"/>
          <p:cNvSpPr/>
          <p:nvPr/>
        </p:nvSpPr>
        <p:spPr>
          <a:xfrm>
            <a:off x="6172200" y="2514600"/>
            <a:ext cx="2971440" cy="1370520"/>
          </a:xfrm>
          <a:prstGeom prst="rect">
            <a:avLst/>
          </a:prstGeom>
          <a:solidFill>
            <a:srgbClr val="4f81bd"/>
          </a:solidFill>
        </p:spPr>
        <p:txBody>
          <a:bodyPr/>
          <a:p>
            <a:pPr>
              <a:lnSpc>
                <a:spcPct val="100000"/>
              </a:lnSpc>
            </a:pPr>
            <a:r>
              <a:rPr lang="en-US" sz="1400">
                <a:solidFill>
                  <a:srgbClr val="ffffff"/>
                </a:solidFill>
                <a:latin typeface="Arial"/>
                <a:ea typeface="ＭＳ Ｐゴシック"/>
              </a:rPr>
              <a:t>Key features: </a:t>
            </a:r>
            <a:endParaRPr/>
          </a:p>
          <a:p>
            <a:pPr>
              <a:lnSpc>
                <a:spcPct val="100000"/>
              </a:lnSpc>
              <a:buFont typeface="Arial"/>
              <a:buChar char="•"/>
            </a:pPr>
            <a:r>
              <a:rPr lang="en-US" sz="1400">
                <a:solidFill>
                  <a:srgbClr val="ffffff"/>
                </a:solidFill>
                <a:latin typeface="Arial"/>
                <a:ea typeface="ＭＳ Ｐゴシック"/>
              </a:rPr>
              <a:t>High gradient (energy/length)</a:t>
            </a:r>
            <a:endParaRPr/>
          </a:p>
          <a:p>
            <a:pPr>
              <a:lnSpc>
                <a:spcPct val="100000"/>
              </a:lnSpc>
              <a:buFont typeface="Arial"/>
              <a:buChar char="•"/>
            </a:pPr>
            <a:r>
              <a:rPr lang="en-US" sz="1400">
                <a:solidFill>
                  <a:srgbClr val="ffffff"/>
                </a:solidFill>
                <a:latin typeface="Arial"/>
                <a:ea typeface="ＭＳ Ｐゴシック"/>
              </a:rPr>
              <a:t>Small beams (luminosity)</a:t>
            </a:r>
            <a:endParaRPr/>
          </a:p>
          <a:p>
            <a:pPr>
              <a:lnSpc>
                <a:spcPct val="100000"/>
              </a:lnSpc>
              <a:buFont typeface="Arial"/>
              <a:buChar char="•"/>
            </a:pPr>
            <a:r>
              <a:rPr lang="en-US" sz="1400">
                <a:solidFill>
                  <a:srgbClr val="ffffff"/>
                </a:solidFill>
                <a:latin typeface="Arial"/>
                <a:ea typeface="ＭＳ Ｐゴシック"/>
              </a:rPr>
              <a:t>Repetition rates and bunch spacing (experimental conditions)</a:t>
            </a:r>
            <a:endParaRPr/>
          </a:p>
        </p:txBody>
      </p:sp>
    </p:spTree>
  </p:cSld>
  <p:timing>
    <p:tnLst>
      <p:par>
        <p:cTn dur="indefinite" id="1" nodeType="tmRoot" restart="never">
          <p:childTnLst>
            <p:seq>
              <p:cTn dur="indefinite" id="2" nodeType="mainSeq">
                <p:childTnLst>
                  <p:par>
                    <p:cTn fill="hold" id="3">
                      <p:stCondLst>
                        <p:cond delay="indefinite"/>
                      </p:stCondLst>
                      <p:childTnLst>
                        <p:par>
                          <p:cTn fill="hold" id="4">
                            <p:stCondLst>
                              <p:cond delay="0"/>
                            </p:stCondLst>
                            <p:childTnLst>
                              <p:par>
                                <p:cTn fill="hold" id="5" nodeType="clickEffect" presetClass="entr" presetID="1">
                                  <p:stCondLst>
                                    <p:cond delay="0"/>
                                  </p:stCondLst>
                                  <p:childTnLst>
                                    <p:set>
                                      <p:cBhvr>
                                        <p:cTn dur="1" fill="hold" id="6">
                                          <p:stCondLst>
                                            <p:cond delay="0"/>
                                          </p:stCondLst>
                                        </p:cTn>
                                        <p:tgtEl>
                                          <p:spTgt spid="249"/>
                                        </p:tgtEl>
                                        <p:attrNameLst>
                                          <p:attrName>style.visibility</p:attrName>
                                        </p:attrNameLst>
                                      </p:cBhvr>
                                      <p:to>
                                        <p:strVal val="visible"/>
                                      </p:to>
                                    </p:set>
                                  </p:childTnLst>
                                </p:cTn>
                              </p:par>
                              <p:par>
                                <p:cTn fill="hold" id="7" nodeType="withEffect" presetClass="entr" presetID="1">
                                  <p:stCondLst>
                                    <p:cond delay="0"/>
                                  </p:stCondLst>
                                  <p:childTnLst>
                                    <p:set>
                                      <p:cBhvr>
                                        <p:cTn dur="1" fill="hold" id="8">
                                          <p:stCondLst>
                                            <p:cond delay="0"/>
                                          </p:stCondLst>
                                        </p:cTn>
                                        <p:tgtEl>
                                          <p:spTgt spid="241"/>
                                        </p:tgtEl>
                                        <p:attrNameLst>
                                          <p:attrName>style.visibility</p:attrName>
                                        </p:attrNameLst>
                                      </p:cBhvr>
                                      <p:to>
                                        <p:strVal val="visible"/>
                                      </p:to>
                                    </p:set>
                                  </p:childTnLst>
                                </p:cTn>
                              </p:par>
                              <p:par>
                                <p:cTn fill="hold" id="9" nodeType="withEffect" presetClass="entr" presetID="1">
                                  <p:stCondLst>
                                    <p:cond delay="0"/>
                                  </p:stCondLst>
                                  <p:childTnLst>
                                    <p:set>
                                      <p:cBhvr>
                                        <p:cTn dur="1" fill="hold" id="10">
                                          <p:stCondLst>
                                            <p:cond delay="0"/>
                                          </p:stCondLst>
                                        </p:cTn>
                                        <p:tgtEl>
                                          <p:spTgt spid="248"/>
                                        </p:tgtEl>
                                        <p:attrNameLst>
                                          <p:attrName>style.visibility</p:attrName>
                                        </p:attrNameLst>
                                      </p:cBhvr>
                                      <p:to>
                                        <p:strVal val="visible"/>
                                      </p:to>
                                    </p:set>
                                  </p:childTnLst>
                                </p:cTn>
                              </p:par>
                              <p:par>
                                <p:cTn fill="hold" id="11" nodeType="withEffect" presetClass="entr" presetID="1">
                                  <p:stCondLst>
                                    <p:cond delay="0"/>
                                  </p:stCondLst>
                                  <p:childTnLst>
                                    <p:set>
                                      <p:cBhvr>
                                        <p:cTn dur="1" fill="hold" id="12">
                                          <p:stCondLst>
                                            <p:cond delay="0"/>
                                          </p:stCondLst>
                                        </p:cTn>
                                        <p:tgtEl>
                                          <p:spTgt spid="24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6" name="CustomShape 1"/>
          <p:cNvSpPr/>
          <p:nvPr/>
        </p:nvSpPr>
        <p:spPr>
          <a:xfrm>
            <a:off x="-6255000" y="-787320"/>
            <a:ext cx="8852040" cy="8852040"/>
          </a:xfrm>
          <a:prstGeom prst="blockArc">
            <a:avLst>
              <a:gd fmla="val 18900000" name="adj1"/>
              <a:gd fmla="val 2700000" name="adj2"/>
              <a:gd fmla="val 244" name="adj3"/>
            </a:avLst>
          </a:prstGeom>
          <a:noFill/>
          <a:ln w="25560">
            <a:solidFill>
              <a:srgbClr val="3f6797"/>
            </a:solidFill>
            <a:round/>
          </a:ln>
        </p:spPr>
      </p:sp>
      <p:sp>
        <p:nvSpPr>
          <p:cNvPr id="517" name="CustomShape 2"/>
          <p:cNvSpPr/>
          <p:nvPr/>
        </p:nvSpPr>
        <p:spPr>
          <a:xfrm>
            <a:off x="2895120" y="59760"/>
            <a:ext cx="4163040" cy="230220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Parameters, Design and Implementation</a:t>
            </a:r>
            <a:endParaRPr/>
          </a:p>
          <a:p>
            <a:pPr lvl="1">
              <a:lnSpc>
                <a:spcPct val="90000"/>
              </a:lnSpc>
              <a:buSzPct val="25000"/>
              <a:buFont typeface="StarSymbol"/>
              <a:buChar char=""/>
            </a:pPr>
            <a:r>
              <a:rPr lang="en-US" sz="1000">
                <a:solidFill>
                  <a:srgbClr val="ffffff"/>
                </a:solidFill>
                <a:latin typeface="Calibri"/>
              </a:rPr>
              <a:t>Integrated Baseline Design and Parameters</a:t>
            </a:r>
            <a:endParaRPr/>
          </a:p>
          <a:p>
            <a:pPr lvl="1">
              <a:lnSpc>
                <a:spcPct val="90000"/>
              </a:lnSpc>
              <a:buSzPct val="25000"/>
              <a:buFont typeface="StarSymbol"/>
              <a:buChar char=""/>
            </a:pPr>
            <a:r>
              <a:rPr lang="en-US" sz="1000">
                <a:solidFill>
                  <a:srgbClr val="ffffff"/>
                </a:solidFill>
                <a:latin typeface="Calibri"/>
              </a:rPr>
              <a:t>Integrated Modeling and Performance Studies    </a:t>
            </a:r>
            <a:endParaRPr/>
          </a:p>
          <a:p>
            <a:pPr lvl="1">
              <a:lnSpc>
                <a:spcPct val="90000"/>
              </a:lnSpc>
              <a:buSzPct val="25000"/>
              <a:buFont typeface="StarSymbol"/>
              <a:buChar char=""/>
            </a:pPr>
            <a:r>
              <a:rPr lang="en-US" sz="1000">
                <a:solidFill>
                  <a:srgbClr val="ffffff"/>
                </a:solidFill>
                <a:latin typeface="Calibri"/>
              </a:rPr>
              <a:t>Feedback Design, Background, Polarization</a:t>
            </a:r>
            <a:endParaRPr/>
          </a:p>
          <a:p>
            <a:pPr lvl="1">
              <a:lnSpc>
                <a:spcPct val="90000"/>
              </a:lnSpc>
              <a:buSzPct val="25000"/>
              <a:buFont typeface="StarSymbol"/>
              <a:buChar char=""/>
            </a:pPr>
            <a:r>
              <a:rPr lang="en-US" sz="1000">
                <a:solidFill>
                  <a:srgbClr val="ffffff"/>
                </a:solidFill>
                <a:latin typeface="Calibri"/>
              </a:rPr>
              <a:t>Machine Protection &amp; Operational Scenarios</a:t>
            </a:r>
            <a:endParaRPr/>
          </a:p>
          <a:p>
            <a:pPr lvl="1">
              <a:lnSpc>
                <a:spcPct val="90000"/>
              </a:lnSpc>
              <a:buSzPct val="25000"/>
              <a:buFont typeface="StarSymbol"/>
              <a:buChar char=""/>
            </a:pPr>
            <a:r>
              <a:rPr lang="en-US" sz="1000">
                <a:solidFill>
                  <a:srgbClr val="ffffff"/>
                </a:solidFill>
                <a:latin typeface="Calibri"/>
              </a:rPr>
              <a:t>Electron and positron sources</a:t>
            </a:r>
            <a:endParaRPr/>
          </a:p>
          <a:p>
            <a:pPr lvl="1">
              <a:lnSpc>
                <a:spcPct val="90000"/>
              </a:lnSpc>
              <a:buSzPct val="25000"/>
              <a:buFont typeface="StarSymbol"/>
              <a:buChar char=""/>
            </a:pPr>
            <a:r>
              <a:rPr lang="en-US" sz="1000">
                <a:solidFill>
                  <a:srgbClr val="ffffff"/>
                </a:solidFill>
                <a:latin typeface="Calibri"/>
              </a:rPr>
              <a:t>Damping Rings</a:t>
            </a:r>
            <a:endParaRPr/>
          </a:p>
          <a:p>
            <a:pPr lvl="1">
              <a:lnSpc>
                <a:spcPct val="90000"/>
              </a:lnSpc>
              <a:buSzPct val="25000"/>
              <a:buFont typeface="StarSymbol"/>
              <a:buChar char=""/>
            </a:pPr>
            <a:r>
              <a:rPr lang="en-US" sz="1000">
                <a:solidFill>
                  <a:srgbClr val="ffffff"/>
                </a:solidFill>
                <a:latin typeface="Calibri"/>
              </a:rPr>
              <a:t>Ring-To-Main-Linac</a:t>
            </a:r>
            <a:endParaRPr/>
          </a:p>
          <a:p>
            <a:pPr lvl="1">
              <a:lnSpc>
                <a:spcPct val="90000"/>
              </a:lnSpc>
              <a:buSzPct val="25000"/>
              <a:buFont typeface="StarSymbol"/>
              <a:buChar char=""/>
            </a:pPr>
            <a:r>
              <a:rPr lang="en-US" sz="1000">
                <a:solidFill>
                  <a:srgbClr val="ffffff"/>
                </a:solidFill>
                <a:latin typeface="Calibri"/>
              </a:rPr>
              <a:t>Main Linac - Two-Beam Acceleration</a:t>
            </a:r>
            <a:endParaRPr/>
          </a:p>
          <a:p>
            <a:pPr lvl="1">
              <a:lnSpc>
                <a:spcPct val="90000"/>
              </a:lnSpc>
              <a:buSzPct val="25000"/>
              <a:buFont typeface="StarSymbol"/>
              <a:buChar char=""/>
            </a:pPr>
            <a:r>
              <a:rPr lang="en-US" sz="1000">
                <a:solidFill>
                  <a:srgbClr val="ffffff"/>
                </a:solidFill>
                <a:latin typeface="Calibri"/>
              </a:rPr>
              <a:t>Beam Delivery System</a:t>
            </a:r>
            <a:endParaRPr/>
          </a:p>
          <a:p>
            <a:pPr lvl="1">
              <a:lnSpc>
                <a:spcPct val="90000"/>
              </a:lnSpc>
              <a:buSzPct val="25000"/>
              <a:buFont typeface="StarSymbol"/>
              <a:buChar char=""/>
            </a:pPr>
            <a:r>
              <a:rPr lang="en-US" sz="1000">
                <a:solidFill>
                  <a:srgbClr val="ffffff"/>
                </a:solidFill>
                <a:latin typeface="Calibri"/>
              </a:rPr>
              <a:t>Machine-Detector Interface (MDI) activities</a:t>
            </a:r>
            <a:endParaRPr/>
          </a:p>
          <a:p>
            <a:pPr lvl="1">
              <a:lnSpc>
                <a:spcPct val="90000"/>
              </a:lnSpc>
              <a:buSzPct val="25000"/>
              <a:buFont typeface="StarSymbol"/>
              <a:buChar char=""/>
            </a:pPr>
            <a:r>
              <a:rPr lang="en-US" sz="1000">
                <a:solidFill>
                  <a:srgbClr val="ffffff"/>
                </a:solidFill>
                <a:latin typeface="Calibri"/>
              </a:rPr>
              <a:t>Drive Beam Complex</a:t>
            </a:r>
            <a:endParaRPr/>
          </a:p>
          <a:p>
            <a:pPr lvl="1">
              <a:lnSpc>
                <a:spcPct val="90000"/>
              </a:lnSpc>
              <a:buSzPct val="25000"/>
              <a:buFont typeface="StarSymbol"/>
              <a:buChar char=""/>
            </a:pPr>
            <a:r>
              <a:rPr lang="en-US" sz="1000">
                <a:solidFill>
                  <a:srgbClr val="ffffff"/>
                </a:solidFill>
                <a:latin typeface="Calibri"/>
              </a:rPr>
              <a:t>Cost, power, schedule, stages </a:t>
            </a:r>
            <a:endParaRPr/>
          </a:p>
        </p:txBody>
      </p:sp>
      <p:sp>
        <p:nvSpPr>
          <p:cNvPr id="518" name="CustomShape 3"/>
          <p:cNvSpPr/>
          <p:nvPr/>
        </p:nvSpPr>
        <p:spPr>
          <a:xfrm>
            <a:off x="1287360" y="657720"/>
            <a:ext cx="1027800" cy="1027800"/>
          </a:xfrm>
          <a:prstGeom prst="ellipse">
            <a:avLst/>
          </a:prstGeom>
          <a:blipFill>
            <a:blip r:embed="rId1"/>
            <a:stretch>
              <a:fillRect/>
            </a:stretch>
          </a:blipFill>
          <a:ln w="25560">
            <a:solidFill>
              <a:srgbClr val="4f81bd"/>
            </a:solidFill>
            <a:round/>
          </a:ln>
        </p:spPr>
      </p:sp>
      <p:sp>
        <p:nvSpPr>
          <p:cNvPr id="519" name="CustomShape 4"/>
          <p:cNvSpPr/>
          <p:nvPr/>
        </p:nvSpPr>
        <p:spPr>
          <a:xfrm>
            <a:off x="3257640" y="2729520"/>
            <a:ext cx="4731840" cy="16898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Experimental verification</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CTF3 Consollidation &amp; Upgrades </a:t>
            </a:r>
            <a:endParaRPr/>
          </a:p>
          <a:p>
            <a:pPr lvl="1">
              <a:lnSpc>
                <a:spcPct val="90000"/>
              </a:lnSpc>
              <a:buSzPct val="25000"/>
              <a:buFont typeface="StarSymbol"/>
              <a:buChar char=""/>
            </a:pPr>
            <a:r>
              <a:rPr lang="en-US" sz="1000">
                <a:solidFill>
                  <a:srgbClr val="ffffff"/>
                </a:solidFill>
                <a:latin typeface="Calibri"/>
              </a:rPr>
              <a:t>Drive Beam phase feed-forward and feedbacks</a:t>
            </a:r>
            <a:endParaRPr/>
          </a:p>
          <a:p>
            <a:pPr lvl="1">
              <a:lnSpc>
                <a:spcPct val="90000"/>
              </a:lnSpc>
              <a:buSzPct val="25000"/>
              <a:buFont typeface="StarSymbol"/>
              <a:buChar char=""/>
            </a:pPr>
            <a:r>
              <a:rPr lang="en-US" sz="1000">
                <a:solidFill>
                  <a:srgbClr val="ffffff"/>
                </a:solidFill>
                <a:latin typeface="Calibri"/>
              </a:rPr>
              <a:t>Two-Beam module string, test with beam</a:t>
            </a:r>
            <a:endParaRPr/>
          </a:p>
          <a:p>
            <a:pPr lvl="1">
              <a:lnSpc>
                <a:spcPct val="90000"/>
              </a:lnSpc>
              <a:buSzPct val="25000"/>
              <a:buFont typeface="StarSymbol"/>
              <a:buChar char=""/>
            </a:pPr>
            <a:r>
              <a:rPr lang="en-US" sz="1000">
                <a:solidFill>
                  <a:srgbClr val="ffffff"/>
                </a:solidFill>
                <a:latin typeface="Calibri"/>
              </a:rPr>
              <a:t>Drive-beam front end including modulator development and injector </a:t>
            </a:r>
            <a:endParaRPr/>
          </a:p>
          <a:p>
            <a:pPr lvl="1">
              <a:lnSpc>
                <a:spcPct val="90000"/>
              </a:lnSpc>
              <a:buSzPct val="25000"/>
              <a:buFont typeface="StarSymbol"/>
              <a:buChar char=""/>
            </a:pPr>
            <a:r>
              <a:rPr lang="en-US" sz="1000">
                <a:solidFill>
                  <a:srgbClr val="ffffff"/>
                </a:solidFill>
                <a:latin typeface="Calibri"/>
              </a:rPr>
              <a:t>Modulator development, magnet converters</a:t>
            </a:r>
            <a:endParaRPr/>
          </a:p>
          <a:p>
            <a:pPr lvl="1">
              <a:lnSpc>
                <a:spcPct val="90000"/>
              </a:lnSpc>
              <a:buSzPct val="25000"/>
              <a:buFont typeface="StarSymbol"/>
              <a:buChar char=""/>
            </a:pPr>
            <a:r>
              <a:rPr lang="en-US" sz="1000">
                <a:solidFill>
                  <a:srgbClr val="ffffff"/>
                </a:solidFill>
                <a:latin typeface="Calibri"/>
              </a:rPr>
              <a:t>Drive Beam Photo Injector</a:t>
            </a:r>
            <a:endParaRPr/>
          </a:p>
          <a:p>
            <a:pPr lvl="1">
              <a:lnSpc>
                <a:spcPct val="90000"/>
              </a:lnSpc>
              <a:buSzPct val="25000"/>
              <a:buFont typeface="StarSymbol"/>
              <a:buChar char=""/>
            </a:pPr>
            <a:r>
              <a:rPr lang="en-US" sz="1000">
                <a:solidFill>
                  <a:srgbClr val="ffffff"/>
                </a:solidFill>
                <a:latin typeface="Calibri"/>
              </a:rPr>
              <a:t>Low emittance ring tests </a:t>
            </a:r>
            <a:endParaRPr/>
          </a:p>
          <a:p>
            <a:pPr lvl="1">
              <a:lnSpc>
                <a:spcPct val="90000"/>
              </a:lnSpc>
              <a:buSzPct val="25000"/>
              <a:buFont typeface="StarSymbol"/>
              <a:buChar char=""/>
            </a:pPr>
            <a:r>
              <a:rPr lang="en-US" sz="1000">
                <a:solidFill>
                  <a:srgbClr val="ffffff"/>
                </a:solidFill>
                <a:latin typeface="Calibri"/>
              </a:rPr>
              <a:t>Accelerator Beam System Tests (ATF and FACET, others)</a:t>
            </a:r>
            <a:endParaRPr/>
          </a:p>
        </p:txBody>
      </p:sp>
      <p:sp>
        <p:nvSpPr>
          <p:cNvPr id="520" name="CustomShape 5"/>
          <p:cNvSpPr/>
          <p:nvPr/>
        </p:nvSpPr>
        <p:spPr>
          <a:xfrm>
            <a:off x="1790640" y="3153600"/>
            <a:ext cx="1027800" cy="1027800"/>
          </a:xfrm>
          <a:prstGeom prst="ellipse">
            <a:avLst/>
          </a:prstGeom>
          <a:blipFill>
            <a:blip r:embed="rId2"/>
            <a:stretch>
              <a:fillRect/>
            </a:stretch>
          </a:blipFill>
          <a:ln w="25560">
            <a:solidFill>
              <a:srgbClr val="4f81bd"/>
            </a:solidFill>
            <a:round/>
          </a:ln>
        </p:spPr>
      </p:sp>
      <p:sp>
        <p:nvSpPr>
          <p:cNvPr id="521" name="CustomShape 6"/>
          <p:cNvSpPr/>
          <p:nvPr/>
        </p:nvSpPr>
        <p:spPr>
          <a:xfrm>
            <a:off x="5338440" y="1520640"/>
            <a:ext cx="3805200" cy="1335960"/>
          </a:xfrm>
          <a:prstGeom prst="rect">
            <a:avLst/>
          </a:prstGeom>
          <a:solidFill>
            <a:srgbClr val="b9cde5"/>
          </a:solidFill>
          <a:ln w="25560">
            <a:solidFill>
              <a:srgbClr val="c6d9f1"/>
            </a:solidFill>
            <a:round/>
          </a:ln>
        </p:spPr>
        <p:txBody>
          <a:bodyPr bIns="30600" lIns="653040" rIns="30600" tIns="30600"/>
          <a:p>
            <a:pPr>
              <a:lnSpc>
                <a:spcPct val="90000"/>
              </a:lnSpc>
            </a:pPr>
            <a:r>
              <a:rPr lang="en-US" sz="1200">
                <a:solidFill>
                  <a:srgbClr val="ffffff"/>
                </a:solidFill>
                <a:latin typeface="Calibri"/>
              </a:rPr>
              <a:t>X-band Technologies </a:t>
            </a:r>
            <a:r>
              <a:rPr lang="en-US" sz="10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X-band Rf structure Design</a:t>
            </a:r>
            <a:endParaRPr/>
          </a:p>
          <a:p>
            <a:pPr lvl="1">
              <a:lnSpc>
                <a:spcPct val="90000"/>
              </a:lnSpc>
              <a:buSzPct val="25000"/>
              <a:buFont typeface="StarSymbol"/>
              <a:buChar char=""/>
            </a:pPr>
            <a:r>
              <a:rPr lang="en-US" sz="1000">
                <a:solidFill>
                  <a:srgbClr val="ffffff"/>
                </a:solidFill>
                <a:latin typeface="Calibri"/>
              </a:rPr>
              <a:t>X-band Rf structure Production  </a:t>
            </a:r>
            <a:endParaRPr/>
          </a:p>
          <a:p>
            <a:pPr lvl="1">
              <a:lnSpc>
                <a:spcPct val="90000"/>
              </a:lnSpc>
              <a:buSzPct val="25000"/>
              <a:buFont typeface="StarSymbol"/>
              <a:buChar char=""/>
            </a:pPr>
            <a:r>
              <a:rPr lang="en-US" sz="1000">
                <a:solidFill>
                  <a:srgbClr val="ffffff"/>
                </a:solidFill>
                <a:latin typeface="Calibri"/>
              </a:rPr>
              <a:t>X-band Rf structure High Power Testing </a:t>
            </a:r>
            <a:endParaRPr/>
          </a:p>
          <a:p>
            <a:pPr lvl="1">
              <a:lnSpc>
                <a:spcPct val="90000"/>
              </a:lnSpc>
              <a:buSzPct val="25000"/>
              <a:buFont typeface="StarSymbol"/>
              <a:buChar char=""/>
            </a:pPr>
            <a:r>
              <a:rPr lang="en-US" sz="1000">
                <a:solidFill>
                  <a:srgbClr val="ffffff"/>
                </a:solidFill>
                <a:latin typeface="Calibri"/>
              </a:rPr>
              <a:t>Novel RF unit developments (high efficiency)</a:t>
            </a:r>
            <a:endParaRPr/>
          </a:p>
          <a:p>
            <a:pPr lvl="1">
              <a:lnSpc>
                <a:spcPct val="90000"/>
              </a:lnSpc>
              <a:buSzPct val="25000"/>
              <a:buFont typeface="StarSymbol"/>
              <a:buChar char=""/>
            </a:pPr>
            <a:r>
              <a:rPr lang="en-US" sz="1000">
                <a:solidFill>
                  <a:srgbClr val="ffffff"/>
                </a:solidFill>
                <a:latin typeface="Calibri"/>
              </a:rPr>
              <a:t>Installation and Operation of High power Testing Facilities </a:t>
            </a:r>
            <a:endParaRPr/>
          </a:p>
          <a:p>
            <a:pPr lvl="1">
              <a:lnSpc>
                <a:spcPct val="90000"/>
              </a:lnSpc>
              <a:buSzPct val="25000"/>
              <a:buFont typeface="StarSymbol"/>
              <a:buChar char=""/>
            </a:pPr>
            <a:r>
              <a:rPr lang="en-US" sz="1000">
                <a:solidFill>
                  <a:srgbClr val="ffffff"/>
                </a:solidFill>
                <a:latin typeface="Calibri"/>
              </a:rPr>
              <a:t>Basic High Gradient R&amp;D</a:t>
            </a:r>
            <a:endParaRPr/>
          </a:p>
        </p:txBody>
      </p:sp>
      <p:sp>
        <p:nvSpPr>
          <p:cNvPr id="522" name="CustomShape 7"/>
          <p:cNvSpPr/>
          <p:nvPr/>
        </p:nvSpPr>
        <p:spPr>
          <a:xfrm>
            <a:off x="2036520" y="1914120"/>
            <a:ext cx="1027800" cy="1027800"/>
          </a:xfrm>
          <a:prstGeom prst="ellipse">
            <a:avLst/>
          </a:prstGeom>
          <a:blipFill>
            <a:blip r:embed="rId3"/>
            <a:stretch>
              <a:fillRect/>
            </a:stretch>
          </a:blipFill>
          <a:ln w="25560">
            <a:solidFill>
              <a:srgbClr val="4f81bd"/>
            </a:solidFill>
            <a:round/>
          </a:ln>
        </p:spPr>
      </p:sp>
      <p:sp>
        <p:nvSpPr>
          <p:cNvPr id="523" name="CustomShape 8"/>
          <p:cNvSpPr/>
          <p:nvPr/>
        </p:nvSpPr>
        <p:spPr>
          <a:xfrm>
            <a:off x="5315400" y="4190040"/>
            <a:ext cx="3828240" cy="171432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Technical Developments</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Damping Rings Superconducting Wiggler</a:t>
            </a:r>
            <a:endParaRPr/>
          </a:p>
          <a:p>
            <a:pPr lvl="1">
              <a:lnSpc>
                <a:spcPct val="90000"/>
              </a:lnSpc>
              <a:buSzPct val="25000"/>
              <a:buFont typeface="StarSymbol"/>
              <a:buChar char=""/>
            </a:pPr>
            <a:r>
              <a:rPr lang="en-US" sz="1000">
                <a:solidFill>
                  <a:srgbClr val="ffffff"/>
                </a:solidFill>
                <a:latin typeface="Calibri"/>
              </a:rPr>
              <a:t>Survey &amp; Alignment</a:t>
            </a:r>
            <a:endParaRPr/>
          </a:p>
          <a:p>
            <a:pPr lvl="1">
              <a:lnSpc>
                <a:spcPct val="90000"/>
              </a:lnSpc>
              <a:buSzPct val="25000"/>
              <a:buFont typeface="StarSymbol"/>
              <a:buChar char=""/>
            </a:pPr>
            <a:r>
              <a:rPr lang="en-US" sz="1000">
                <a:solidFill>
                  <a:srgbClr val="ffffff"/>
                </a:solidFill>
                <a:latin typeface="Calibri"/>
              </a:rPr>
              <a:t>Quadrupole Stability</a:t>
            </a:r>
            <a:endParaRPr/>
          </a:p>
          <a:p>
            <a:pPr lvl="1">
              <a:lnSpc>
                <a:spcPct val="90000"/>
              </a:lnSpc>
              <a:buSzPct val="25000"/>
              <a:buFont typeface="StarSymbol"/>
              <a:buChar char=""/>
            </a:pPr>
            <a:r>
              <a:rPr lang="en-US" sz="1000">
                <a:solidFill>
                  <a:srgbClr val="ffffff"/>
                </a:solidFill>
                <a:latin typeface="Calibri"/>
              </a:rPr>
              <a:t>Warm Magnet Prototypes</a:t>
            </a:r>
            <a:endParaRPr/>
          </a:p>
          <a:p>
            <a:pPr lvl="1">
              <a:lnSpc>
                <a:spcPct val="90000"/>
              </a:lnSpc>
              <a:buSzPct val="25000"/>
              <a:buFont typeface="StarSymbol"/>
              <a:buChar char=""/>
            </a:pPr>
            <a:r>
              <a:rPr lang="en-US" sz="1000">
                <a:solidFill>
                  <a:srgbClr val="ffffff"/>
                </a:solidFill>
                <a:latin typeface="Calibri"/>
              </a:rPr>
              <a:t>Beam Instrumentation and Control</a:t>
            </a:r>
            <a:endParaRPr/>
          </a:p>
          <a:p>
            <a:pPr lvl="1">
              <a:lnSpc>
                <a:spcPct val="90000"/>
              </a:lnSpc>
              <a:buSzPct val="25000"/>
              <a:buFont typeface="StarSymbol"/>
              <a:buChar char=""/>
            </a:pPr>
            <a:r>
              <a:rPr lang="en-US" sz="1000">
                <a:solidFill>
                  <a:srgbClr val="ffffff"/>
                </a:solidFill>
                <a:latin typeface="Calibri"/>
              </a:rPr>
              <a:t>Two-Beam module development</a:t>
            </a:r>
            <a:endParaRPr/>
          </a:p>
          <a:p>
            <a:pPr lvl="1">
              <a:lnSpc>
                <a:spcPct val="90000"/>
              </a:lnSpc>
              <a:buSzPct val="25000"/>
              <a:buFont typeface="StarSymbol"/>
              <a:buChar char=""/>
            </a:pPr>
            <a:r>
              <a:rPr lang="en-US" sz="1000">
                <a:solidFill>
                  <a:srgbClr val="ffffff"/>
                </a:solidFill>
                <a:latin typeface="Calibri"/>
              </a:rPr>
              <a:t>Beam Intercepting Devices</a:t>
            </a:r>
            <a:endParaRPr/>
          </a:p>
          <a:p>
            <a:pPr lvl="1">
              <a:lnSpc>
                <a:spcPct val="90000"/>
              </a:lnSpc>
              <a:buSzPct val="25000"/>
              <a:buFont typeface="StarSymbol"/>
              <a:buChar char=""/>
            </a:pPr>
            <a:r>
              <a:rPr lang="en-US" sz="1000">
                <a:solidFill>
                  <a:srgbClr val="ffffff"/>
                </a:solidFill>
                <a:latin typeface="Calibri"/>
              </a:rPr>
              <a:t>Controls</a:t>
            </a:r>
            <a:endParaRPr/>
          </a:p>
          <a:p>
            <a:pPr lvl="1">
              <a:lnSpc>
                <a:spcPct val="90000"/>
              </a:lnSpc>
              <a:buSzPct val="25000"/>
              <a:buFont typeface="StarSymbol"/>
              <a:buChar char=""/>
            </a:pPr>
            <a:r>
              <a:rPr lang="en-US" sz="1000">
                <a:solidFill>
                  <a:srgbClr val="ffffff"/>
                </a:solidFill>
                <a:latin typeface="Calibri"/>
              </a:rPr>
              <a:t>Vacuum Systems</a:t>
            </a:r>
            <a:endParaRPr/>
          </a:p>
          <a:p>
            <a:pPr lvl="1">
              <a:lnSpc>
                <a:spcPct val="90000"/>
              </a:lnSpc>
              <a:buSzPct val="25000"/>
              <a:buFont typeface="StarSymbol"/>
              <a:buChar char=""/>
            </a:pPr>
            <a:r>
              <a:rPr lang="en-US" sz="1000">
                <a:solidFill>
                  <a:srgbClr val="ffffff"/>
                </a:solidFill>
                <a:latin typeface="Calibri"/>
              </a:rPr>
              <a:t>Beam Transport Equipment</a:t>
            </a:r>
            <a:endParaRPr/>
          </a:p>
        </p:txBody>
      </p:sp>
      <p:sp>
        <p:nvSpPr>
          <p:cNvPr id="524" name="CustomShape 9"/>
          <p:cNvSpPr/>
          <p:nvPr/>
        </p:nvSpPr>
        <p:spPr>
          <a:xfrm>
            <a:off x="1876680" y="4358160"/>
            <a:ext cx="1027800" cy="1027800"/>
          </a:xfrm>
          <a:prstGeom prst="ellipse">
            <a:avLst/>
          </a:prstGeom>
          <a:blipFill>
            <a:blip r:embed="rId4"/>
            <a:stretch>
              <a:fillRect/>
            </a:stretch>
          </a:blipFill>
          <a:ln w="25560">
            <a:solidFill>
              <a:srgbClr val="4f81bd"/>
            </a:solidFill>
            <a:round/>
          </a:ln>
        </p:spPr>
      </p:sp>
      <p:sp>
        <p:nvSpPr>
          <p:cNvPr id="525" name="CustomShape 10"/>
          <p:cNvSpPr/>
          <p:nvPr/>
        </p:nvSpPr>
        <p:spPr>
          <a:xfrm>
            <a:off x="3078000" y="5844240"/>
            <a:ext cx="5344920" cy="822240"/>
          </a:xfrm>
          <a:prstGeom prst="rect">
            <a:avLst/>
          </a:prstGeom>
          <a:solidFill>
            <a:srgbClr val="008000"/>
          </a:solidFill>
          <a:ln w="25560">
            <a:solidFill>
              <a:srgbClr val="ffffff"/>
            </a:solidFill>
            <a:round/>
          </a:ln>
        </p:spPr>
        <p:txBody>
          <a:bodyPr bIns="30600" lIns="653040" rIns="30600" tIns="30600"/>
          <a:p>
            <a:pPr>
              <a:lnSpc>
                <a:spcPct val="90000"/>
              </a:lnSpc>
            </a:pPr>
            <a:r>
              <a:rPr lang="en-US" sz="1200">
                <a:solidFill>
                  <a:srgbClr val="ffffff"/>
                </a:solidFill>
                <a:latin typeface="Calibri"/>
              </a:rPr>
              <a:t>Detector and Physics </a:t>
            </a:r>
            <a:endParaRPr/>
          </a:p>
          <a:p>
            <a:pPr lvl="1">
              <a:lnSpc>
                <a:spcPct val="90000"/>
              </a:lnSpc>
              <a:buSzPct val="25000"/>
              <a:buFont typeface="StarSymbol"/>
              <a:buChar char=""/>
            </a:pPr>
            <a:r>
              <a:rPr lang="en-US" sz="1000">
                <a:solidFill>
                  <a:srgbClr val="ffffff"/>
                </a:solidFill>
                <a:latin typeface="Calibri"/>
              </a:rPr>
              <a:t>Physics studies and benchmarking</a:t>
            </a:r>
            <a:endParaRPr/>
          </a:p>
          <a:p>
            <a:pPr lvl="1">
              <a:lnSpc>
                <a:spcPct val="90000"/>
              </a:lnSpc>
              <a:buSzPct val="25000"/>
              <a:buFont typeface="StarSymbol"/>
              <a:buChar char=""/>
            </a:pPr>
            <a:r>
              <a:rPr lang="en-US" sz="1000">
                <a:solidFill>
                  <a:srgbClr val="ffffff"/>
                </a:solidFill>
                <a:latin typeface="Calibri"/>
              </a:rPr>
              <a:t>Detector optimisation </a:t>
            </a:r>
            <a:endParaRPr/>
          </a:p>
          <a:p>
            <a:pPr lvl="1">
              <a:lnSpc>
                <a:spcPct val="90000"/>
              </a:lnSpc>
              <a:buSzPct val="25000"/>
              <a:buFont typeface="StarSymbol"/>
              <a:buChar char=""/>
            </a:pPr>
            <a:r>
              <a:rPr lang="en-US" sz="1000">
                <a:solidFill>
                  <a:srgbClr val="ffffff"/>
                </a:solidFill>
                <a:latin typeface="Calibri"/>
              </a:rPr>
              <a:t>Technical developments </a:t>
            </a:r>
            <a:endParaRPr/>
          </a:p>
        </p:txBody>
      </p:sp>
      <p:sp>
        <p:nvSpPr>
          <p:cNvPr id="526" name="CustomShape 11"/>
          <p:cNvSpPr/>
          <p:nvPr/>
        </p:nvSpPr>
        <p:spPr>
          <a:xfrm>
            <a:off x="1287360" y="5591880"/>
            <a:ext cx="1027800" cy="1027800"/>
          </a:xfrm>
          <a:prstGeom prst="ellipse">
            <a:avLst/>
          </a:prstGeom>
          <a:blipFill>
            <a:blip r:embed="rId5"/>
            <a:stretch>
              <a:fillRect/>
            </a:stretch>
          </a:blipFill>
          <a:ln w="25560">
            <a:solidFill>
              <a:srgbClr val="4f81bd"/>
            </a:solidFill>
            <a:round/>
          </a:ln>
        </p:spPr>
      </p:sp>
      <p:sp>
        <p:nvSpPr>
          <p:cNvPr id="527" name="TextShape 12"/>
          <p:cNvSpPr txBox="1"/>
          <p:nvPr/>
        </p:nvSpPr>
        <p:spPr>
          <a:xfrm>
            <a:off x="6553080" y="6356520"/>
            <a:ext cx="2133360" cy="364680"/>
          </a:xfrm>
          <a:prstGeom prst="rect">
            <a:avLst/>
          </a:prstGeom>
        </p:spPr>
        <p:txBody>
          <a:bodyPr anchor="ctr"/>
          <a:p>
            <a:pPr algn="r">
              <a:lnSpc>
                <a:spcPct val="100000"/>
              </a:lnSpc>
            </a:pPr>
            <a:fld id="{83C945BB-C7CC-4E30-AD9D-5742821B8075}" type="slidenum">
              <a:rPr lang="en-US" sz="1200">
                <a:solidFill>
                  <a:srgbClr val="8b8b8b"/>
                </a:solidFill>
                <a:latin typeface="Calibri"/>
              </a:rPr>
              <a:t>&lt;number&gt;</a:t>
            </a:fld>
            <a:endParaRPr/>
          </a:p>
        </p:txBody>
      </p:sp>
      <p:sp>
        <p:nvSpPr>
          <p:cNvPr id="528" name="CustomShape 13"/>
          <p:cNvSpPr/>
          <p:nvPr/>
        </p:nvSpPr>
        <p:spPr>
          <a:xfrm flipH="1">
            <a:off x="7010280" y="0"/>
            <a:ext cx="2120400" cy="457560"/>
          </a:xfrm>
          <a:prstGeom prst="rect">
            <a:avLst/>
          </a:prstGeom>
          <a:solidFill>
            <a:srgbClr val="4f81bd"/>
          </a:solidFill>
        </p:spPr>
        <p:txBody>
          <a:bodyPr/>
          <a:p>
            <a:pPr>
              <a:lnSpc>
                <a:spcPct val="100000"/>
              </a:lnSpc>
            </a:pPr>
            <a:r>
              <a:rPr lang="en-US" sz="2400">
                <a:solidFill>
                  <a:srgbClr val="ffffff"/>
                </a:solidFill>
                <a:latin typeface="Calibri"/>
              </a:rPr>
              <a:t>Main activities</a:t>
            </a:r>
            <a:endParaRPr/>
          </a:p>
        </p:txBody>
      </p:sp>
      <p:sp>
        <p:nvSpPr>
          <p:cNvPr id="529" name="CustomShape 14"/>
          <p:cNvSpPr/>
          <p:nvPr/>
        </p:nvSpPr>
        <p:spPr>
          <a:xfrm rot="5400000">
            <a:off x="-2808000" y="3558960"/>
            <a:ext cx="6019560" cy="425880"/>
          </a:xfrm>
          <a:prstGeom prst="rect">
            <a:avLst/>
          </a:prstGeom>
          <a:solidFill>
            <a:srgbClr val="f2f2f2"/>
          </a:solidFill>
        </p:spPr>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30" name="Picture 3"/>
          <p:cNvPicPr/>
          <p:nvPr/>
        </p:nvPicPr>
        <p:blipFill>
          <a:blip r:embed="rId1"/>
          <a:stretch>
            <a:fillRect/>
          </a:stretch>
        </p:blipFill>
        <p:spPr>
          <a:xfrm>
            <a:off x="4368960" y="0"/>
            <a:ext cx="4800240" cy="3600000"/>
          </a:xfrm>
          <a:prstGeom prst="rect">
            <a:avLst/>
          </a:prstGeom>
        </p:spPr>
      </p:pic>
      <p:pic>
        <p:nvPicPr>
          <p:cNvPr descr="" id="531" name="Picture 1"/>
          <p:cNvPicPr/>
          <p:nvPr/>
        </p:nvPicPr>
        <p:blipFill>
          <a:blip r:embed="rId2"/>
          <a:stretch>
            <a:fillRect/>
          </a:stretch>
        </p:blipFill>
        <p:spPr>
          <a:xfrm>
            <a:off x="-25560" y="38160"/>
            <a:ext cx="4723920" cy="3543120"/>
          </a:xfrm>
          <a:prstGeom prst="rect">
            <a:avLst/>
          </a:prstGeom>
        </p:spPr>
      </p:pic>
      <p:pic>
        <p:nvPicPr>
          <p:cNvPr descr="" id="532" name="Picture 2"/>
          <p:cNvPicPr/>
          <p:nvPr/>
        </p:nvPicPr>
        <p:blipFill>
          <a:blip r:embed="rId3"/>
          <a:stretch>
            <a:fillRect/>
          </a:stretch>
        </p:blipFill>
        <p:spPr>
          <a:xfrm>
            <a:off x="3048120" y="2273400"/>
            <a:ext cx="6095520" cy="4571640"/>
          </a:xfrm>
          <a:prstGeom prst="rect">
            <a:avLst/>
          </a:prstGeom>
        </p:spPr>
      </p:pic>
    </p:spTree>
  </p:cSld>
  <p:timing>
    <p:tnLst>
      <p:par>
        <p:cTn dur="indefinite" id="125" nodeType="tmRoot" restart="never">
          <p:childTnLst>
            <p:seq>
              <p:cTn dur="indefinite" id="126" nodeType="mainSeq">
                <p:childTnLst>
                  <p:par>
                    <p:cTn fill="hold" id="127">
                      <p:stCondLst>
                        <p:cond delay="indefinite"/>
                      </p:stCondLst>
                      <p:childTnLst>
                        <p:par>
                          <p:cTn fill="hold" id="128">
                            <p:stCondLst>
                              <p:cond delay="0"/>
                            </p:stCondLst>
                            <p:childTnLst>
                              <p:par>
                                <p:cTn fill="hold" id="129" nodeType="clickEffect" presetClass="entr" presetID="1">
                                  <p:stCondLst>
                                    <p:cond delay="0"/>
                                  </p:stCondLst>
                                  <p:childTnLst>
                                    <p:set>
                                      <p:cBhvr>
                                        <p:cTn dur="1" fill="hold" id="130">
                                          <p:stCondLst>
                                            <p:cond delay="0"/>
                                          </p:stCondLst>
                                        </p:cTn>
                                        <p:tgtEl>
                                          <p:spTgt spid="530"/>
                                        </p:tgtEl>
                                        <p:attrNameLst>
                                          <p:attrName>style.visibility</p:attrName>
                                        </p:attrNameLst>
                                      </p:cBhvr>
                                      <p:to>
                                        <p:strVal val="visible"/>
                                      </p:to>
                                    </p:set>
                                  </p:childTnLst>
                                </p:cTn>
                              </p:par>
                            </p:childTnLst>
                          </p:cTn>
                        </p:par>
                      </p:childTnLst>
                    </p:cTn>
                  </p:par>
                  <p:par>
                    <p:cTn fill="hold" id="131">
                      <p:stCondLst>
                        <p:cond delay="indefinite"/>
                      </p:stCondLst>
                      <p:childTnLst>
                        <p:par>
                          <p:cTn fill="hold" id="132">
                            <p:stCondLst>
                              <p:cond delay="0"/>
                            </p:stCondLst>
                            <p:childTnLst>
                              <p:par>
                                <p:cTn fill="hold" id="133" nodeType="clickEffect" presetClass="entr" presetID="1">
                                  <p:stCondLst>
                                    <p:cond delay="0"/>
                                  </p:stCondLst>
                                  <p:childTnLst>
                                    <p:set>
                                      <p:cBhvr>
                                        <p:cTn dur="1" fill="hold" id="134">
                                          <p:stCondLst>
                                            <p:cond delay="0"/>
                                          </p:stCondLst>
                                        </p:cTn>
                                        <p:tgtEl>
                                          <p:spTgt spid="53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3" name="TextShape 1"/>
          <p:cNvSpPr txBox="1"/>
          <p:nvPr/>
        </p:nvSpPr>
        <p:spPr>
          <a:xfrm>
            <a:off x="689040" y="0"/>
            <a:ext cx="7675920" cy="615600"/>
          </a:xfrm>
          <a:prstGeom prst="rect">
            <a:avLst/>
          </a:prstGeom>
        </p:spPr>
        <p:txBody>
          <a:bodyPr anchor="ctr"/>
          <a:p>
            <a:endParaRPr/>
          </a:p>
        </p:txBody>
      </p:sp>
      <p:sp>
        <p:nvSpPr>
          <p:cNvPr id="534" name="TextShape 2"/>
          <p:cNvSpPr txBox="1"/>
          <p:nvPr/>
        </p:nvSpPr>
        <p:spPr>
          <a:xfrm>
            <a:off x="2527920" y="6559200"/>
            <a:ext cx="3922920" cy="231480"/>
          </a:xfrm>
          <a:prstGeom prst="rect">
            <a:avLst/>
          </a:prstGeom>
        </p:spPr>
        <p:txBody>
          <a:bodyPr bIns="45000" lIns="90000" rIns="90000" tIns="45000"/>
          <a:p>
            <a:pPr>
              <a:lnSpc>
                <a:spcPct val="100000"/>
              </a:lnSpc>
            </a:pPr>
            <a:r>
              <a:rPr lang="en-US">
                <a:solidFill>
                  <a:srgbClr val="000000"/>
                </a:solidFill>
                <a:latin typeface="Arial"/>
              </a:rPr>
              <a:t>Lucie Linssen, March 5th 2015</a:t>
            </a:r>
            <a:endParaRPr/>
          </a:p>
        </p:txBody>
      </p:sp>
      <p:sp>
        <p:nvSpPr>
          <p:cNvPr id="535" name="TextShape 3"/>
          <p:cNvSpPr txBox="1"/>
          <p:nvPr/>
        </p:nvSpPr>
        <p:spPr>
          <a:xfrm>
            <a:off x="6553080" y="6356520"/>
            <a:ext cx="2133360" cy="364680"/>
          </a:xfrm>
          <a:prstGeom prst="rect">
            <a:avLst/>
          </a:prstGeom>
        </p:spPr>
        <p:txBody>
          <a:bodyPr anchor="ctr"/>
          <a:p>
            <a:pPr>
              <a:lnSpc>
                <a:spcPct val="100000"/>
              </a:lnSpc>
            </a:pPr>
            <a:fld id="{DF5BD74C-70B5-4F4D-B82E-22E5715A8163}" type="slidenum">
              <a:rPr lang="en-US">
                <a:solidFill>
                  <a:srgbClr val="8b8b8b"/>
                </a:solidFill>
                <a:latin typeface="Arial"/>
                <a:ea typeface="ＭＳ Ｐゴシック"/>
              </a:rPr>
              <a:t>&lt;number&gt;</a:t>
            </a:fld>
            <a:endParaRPr/>
          </a:p>
        </p:txBody>
      </p:sp>
      <p:pic>
        <p:nvPicPr>
          <p:cNvPr descr="" id="536" name="Picture 7"/>
          <p:cNvPicPr/>
          <p:nvPr/>
        </p:nvPicPr>
        <p:blipFill>
          <a:blip r:embed="rId1"/>
          <a:stretch>
            <a:fillRect/>
          </a:stretch>
        </p:blipFill>
        <p:spPr>
          <a:xfrm>
            <a:off x="0" y="-2520"/>
            <a:ext cx="9143640" cy="4456440"/>
          </a:xfrm>
          <a:prstGeom prst="rect">
            <a:avLst/>
          </a:prstGeom>
        </p:spPr>
      </p:pic>
      <p:pic>
        <p:nvPicPr>
          <p:cNvPr descr="" id="537" name="Picture 6"/>
          <p:cNvPicPr/>
          <p:nvPr/>
        </p:nvPicPr>
        <p:blipFill>
          <a:blip r:embed="rId2"/>
          <a:stretch>
            <a:fillRect/>
          </a:stretch>
        </p:blipFill>
        <p:spPr>
          <a:xfrm>
            <a:off x="24120" y="4285800"/>
            <a:ext cx="4535640" cy="2562840"/>
          </a:xfrm>
          <a:prstGeom prst="rect">
            <a:avLst/>
          </a:prstGeom>
          <a:ln w="28440">
            <a:solidFill>
              <a:srgbClr val="ffffff"/>
            </a:solidFill>
            <a:round/>
          </a:ln>
        </p:spPr>
      </p:pic>
      <p:pic>
        <p:nvPicPr>
          <p:cNvPr descr="" id="538" name="Picture 5"/>
          <p:cNvPicPr/>
          <p:nvPr/>
        </p:nvPicPr>
        <p:blipFill>
          <a:blip r:embed="rId3"/>
          <a:stretch>
            <a:fillRect/>
          </a:stretch>
        </p:blipFill>
        <p:spPr>
          <a:xfrm>
            <a:off x="4545720" y="4285800"/>
            <a:ext cx="4575240" cy="2562840"/>
          </a:xfrm>
          <a:prstGeom prst="rect">
            <a:avLst/>
          </a:prstGeom>
          <a:ln w="28440">
            <a:solidFill>
              <a:srgbClr val="ffffff"/>
            </a:solidFill>
            <a:round/>
          </a:ln>
        </p:spPr>
      </p:pic>
      <p:sp>
        <p:nvSpPr>
          <p:cNvPr id="539" name="CustomShape 4"/>
          <p:cNvSpPr/>
          <p:nvPr/>
        </p:nvSpPr>
        <p:spPr>
          <a:xfrm>
            <a:off x="6728040" y="4264920"/>
            <a:ext cx="2542320" cy="819720"/>
          </a:xfrm>
          <a:prstGeom prst="rect">
            <a:avLst/>
          </a:prstGeom>
          <a:noFill/>
        </p:spPr>
        <p:txBody>
          <a:bodyPr bIns="45000" lIns="90000" rIns="90000" tIns="45000"/>
          <a:p>
            <a:pPr>
              <a:lnSpc>
                <a:spcPct val="100000"/>
              </a:lnSpc>
            </a:pPr>
            <a:r>
              <a:rPr lang="en-US" sz="1600">
                <a:solidFill>
                  <a:srgbClr val="ffffff"/>
                </a:solidFill>
                <a:latin typeface="Arial"/>
              </a:rPr>
              <a:t>same event before cuts on beam-induced background</a:t>
            </a:r>
            <a:endParaRPr/>
          </a:p>
        </p:txBody>
      </p:sp>
      <p:sp>
        <p:nvSpPr>
          <p:cNvPr id="540" name="CustomShape 5"/>
          <p:cNvSpPr/>
          <p:nvPr/>
        </p:nvSpPr>
        <p:spPr>
          <a:xfrm>
            <a:off x="-118440" y="290880"/>
            <a:ext cx="5267160" cy="456120"/>
          </a:xfrm>
          <a:prstGeom prst="rect">
            <a:avLst/>
          </a:prstGeom>
          <a:noFill/>
        </p:spPr>
        <p:txBody>
          <a:bodyPr bIns="45000" lIns="90000" rIns="90000" tIns="45000" wrap="none"/>
          <a:p>
            <a:pPr>
              <a:lnSpc>
                <a:spcPct val="100000"/>
              </a:lnSpc>
            </a:pPr>
            <a:r>
              <a:rPr lang="en-US" sz="2400">
                <a:solidFill>
                  <a:srgbClr val="ffffff"/>
                </a:solidFill>
                <a:latin typeface="Arial"/>
              </a:rPr>
              <a:t>e+e- </a:t>
            </a:r>
            <a:r>
              <a:rPr lang="en-US" sz="2400">
                <a:solidFill>
                  <a:srgbClr val="ffffff"/>
                </a:solidFill>
                <a:latin typeface="Wingdings"/>
                <a:ea typeface="Wingdings"/>
              </a:rPr>
              <a:t></a:t>
            </a:r>
            <a:r>
              <a:rPr lang="en-US" sz="2400">
                <a:solidFill>
                  <a:srgbClr val="ffffff"/>
                </a:solidFill>
                <a:latin typeface="Arial"/>
                <a:ea typeface="Wingdings"/>
              </a:rPr>
              <a:t> ttH </a:t>
            </a:r>
            <a:r>
              <a:rPr lang="en-US" sz="2400">
                <a:solidFill>
                  <a:srgbClr val="ffffff"/>
                </a:solidFill>
                <a:latin typeface="Wingdings"/>
                <a:ea typeface="Wingdings"/>
              </a:rPr>
              <a:t></a:t>
            </a:r>
            <a:r>
              <a:rPr lang="en-US" sz="2400">
                <a:solidFill>
                  <a:srgbClr val="ffffff"/>
                </a:solidFill>
                <a:latin typeface="Arial"/>
                <a:ea typeface="Wingdings"/>
              </a:rPr>
              <a:t> WbWbH </a:t>
            </a:r>
            <a:r>
              <a:rPr lang="en-US" sz="2400">
                <a:solidFill>
                  <a:srgbClr val="ffffff"/>
                </a:solidFill>
                <a:latin typeface="Wingdings"/>
                <a:ea typeface="Wingdings"/>
              </a:rPr>
              <a:t></a:t>
            </a:r>
            <a:r>
              <a:rPr lang="en-US" sz="2400">
                <a:solidFill>
                  <a:srgbClr val="ffffff"/>
                </a:solidFill>
                <a:latin typeface="Arial"/>
                <a:ea typeface="Wingdings"/>
              </a:rPr>
              <a:t> qqb τνb bb</a:t>
            </a:r>
            <a:endParaRPr/>
          </a:p>
        </p:txBody>
      </p:sp>
      <p:sp>
        <p:nvSpPr>
          <p:cNvPr id="541" name="CustomShape 6"/>
          <p:cNvSpPr/>
          <p:nvPr/>
        </p:nvSpPr>
        <p:spPr>
          <a:xfrm>
            <a:off x="2295000" y="147240"/>
            <a:ext cx="184320" cy="461160"/>
          </a:xfrm>
          <a:prstGeom prst="rect">
            <a:avLst/>
          </a:prstGeom>
          <a:noFill/>
        </p:spPr>
      </p:sp>
      <p:sp>
        <p:nvSpPr>
          <p:cNvPr id="542" name="CustomShape 7"/>
          <p:cNvSpPr/>
          <p:nvPr/>
        </p:nvSpPr>
        <p:spPr>
          <a:xfrm>
            <a:off x="1325880" y="162000"/>
            <a:ext cx="184320" cy="461160"/>
          </a:xfrm>
          <a:prstGeom prst="rect">
            <a:avLst/>
          </a:prstGeom>
          <a:noFill/>
        </p:spPr>
      </p:sp>
      <p:sp>
        <p:nvSpPr>
          <p:cNvPr id="543" name="CustomShape 8"/>
          <p:cNvSpPr/>
          <p:nvPr/>
        </p:nvSpPr>
        <p:spPr>
          <a:xfrm>
            <a:off x="4437720" y="123840"/>
            <a:ext cx="281880" cy="456120"/>
          </a:xfrm>
          <a:prstGeom prst="rect">
            <a:avLst/>
          </a:prstGeom>
          <a:noFill/>
        </p:spPr>
        <p:txBody>
          <a:bodyPr bIns="45000" lIns="90000" rIns="90000" tIns="45000" wrap="none"/>
          <a:p>
            <a:pPr>
              <a:lnSpc>
                <a:spcPct val="100000"/>
              </a:lnSpc>
            </a:pPr>
            <a:r>
              <a:rPr lang="en-US" sz="2400">
                <a:solidFill>
                  <a:srgbClr val="ffffff"/>
                </a:solidFill>
                <a:latin typeface="Arial"/>
              </a:rPr>
              <a:t>-</a:t>
            </a:r>
            <a:endParaRPr/>
          </a:p>
        </p:txBody>
      </p:sp>
      <p:sp>
        <p:nvSpPr>
          <p:cNvPr id="544" name="CustomShape 9"/>
          <p:cNvSpPr/>
          <p:nvPr/>
        </p:nvSpPr>
        <p:spPr>
          <a:xfrm>
            <a:off x="3373200" y="159840"/>
            <a:ext cx="281880" cy="456120"/>
          </a:xfrm>
          <a:prstGeom prst="rect">
            <a:avLst/>
          </a:prstGeom>
          <a:noFill/>
        </p:spPr>
        <p:txBody>
          <a:bodyPr bIns="45000" lIns="90000" rIns="90000" tIns="45000" wrap="none"/>
          <a:p>
            <a:pPr>
              <a:lnSpc>
                <a:spcPct val="100000"/>
              </a:lnSpc>
            </a:pPr>
            <a:r>
              <a:rPr lang="en-US" sz="2400">
                <a:solidFill>
                  <a:srgbClr val="ffffff"/>
                </a:solidFill>
                <a:latin typeface="Arial"/>
              </a:rPr>
              <a:t>-</a:t>
            </a:r>
            <a:endParaRPr/>
          </a:p>
        </p:txBody>
      </p:sp>
      <p:sp>
        <p:nvSpPr>
          <p:cNvPr id="545" name="CustomShape 10"/>
          <p:cNvSpPr/>
          <p:nvPr/>
        </p:nvSpPr>
        <p:spPr>
          <a:xfrm>
            <a:off x="1055880" y="136440"/>
            <a:ext cx="281880" cy="456120"/>
          </a:xfrm>
          <a:prstGeom prst="rect">
            <a:avLst/>
          </a:prstGeom>
          <a:noFill/>
        </p:spPr>
        <p:txBody>
          <a:bodyPr bIns="45000" lIns="90000" rIns="90000" tIns="45000" wrap="none"/>
          <a:p>
            <a:pPr>
              <a:lnSpc>
                <a:spcPct val="100000"/>
              </a:lnSpc>
            </a:pPr>
            <a:r>
              <a:rPr lang="en-US" sz="2400">
                <a:solidFill>
                  <a:srgbClr val="ffffff"/>
                </a:solidFill>
                <a:latin typeface="Arial"/>
              </a:rPr>
              <a:t>-</a:t>
            </a:r>
            <a:endParaRPr/>
          </a:p>
        </p:txBody>
      </p:sp>
      <p:sp>
        <p:nvSpPr>
          <p:cNvPr id="546" name="CustomShape 11"/>
          <p:cNvSpPr/>
          <p:nvPr/>
        </p:nvSpPr>
        <p:spPr>
          <a:xfrm>
            <a:off x="2455200" y="115560"/>
            <a:ext cx="281880" cy="456120"/>
          </a:xfrm>
          <a:prstGeom prst="rect">
            <a:avLst/>
          </a:prstGeom>
          <a:noFill/>
        </p:spPr>
        <p:txBody>
          <a:bodyPr bIns="45000" lIns="90000" rIns="90000" tIns="45000" wrap="none"/>
          <a:p>
            <a:pPr>
              <a:lnSpc>
                <a:spcPct val="100000"/>
              </a:lnSpc>
            </a:pPr>
            <a:r>
              <a:rPr lang="en-US" sz="2400">
                <a:solidFill>
                  <a:srgbClr val="ffffff"/>
                </a:solidFill>
                <a:latin typeface="Arial"/>
              </a:rPr>
              <a:t>-</a:t>
            </a:r>
            <a:endParaRPr/>
          </a:p>
        </p:txBody>
      </p:sp>
      <p:sp>
        <p:nvSpPr>
          <p:cNvPr id="547" name="CustomShape 12"/>
          <p:cNvSpPr/>
          <p:nvPr/>
        </p:nvSpPr>
        <p:spPr>
          <a:xfrm>
            <a:off x="3993120" y="118080"/>
            <a:ext cx="281880" cy="456120"/>
          </a:xfrm>
          <a:prstGeom prst="rect">
            <a:avLst/>
          </a:prstGeom>
          <a:noFill/>
        </p:spPr>
        <p:txBody>
          <a:bodyPr bIns="45000" lIns="90000" rIns="90000" tIns="45000" wrap="none"/>
          <a:p>
            <a:pPr>
              <a:lnSpc>
                <a:spcPct val="100000"/>
              </a:lnSpc>
            </a:pPr>
            <a:r>
              <a:rPr lang="en-US" sz="2400">
                <a:solidFill>
                  <a:srgbClr val="ffffff"/>
                </a:solidFill>
                <a:latin typeface="Arial"/>
              </a:rPr>
              <a:t>-</a:t>
            </a:r>
            <a:endParaRPr/>
          </a:p>
        </p:txBody>
      </p:sp>
      <p:sp>
        <p:nvSpPr>
          <p:cNvPr id="548" name="CustomShape 13"/>
          <p:cNvSpPr/>
          <p:nvPr/>
        </p:nvSpPr>
        <p:spPr>
          <a:xfrm>
            <a:off x="168840" y="842760"/>
            <a:ext cx="1534320" cy="364680"/>
          </a:xfrm>
          <a:prstGeom prst="rect">
            <a:avLst/>
          </a:prstGeom>
          <a:noFill/>
        </p:spPr>
        <p:txBody>
          <a:bodyPr bIns="45000" lIns="90000" rIns="90000" tIns="45000" wrap="none"/>
          <a:p>
            <a:pPr>
              <a:lnSpc>
                <a:spcPct val="100000"/>
              </a:lnSpc>
            </a:pPr>
            <a:r>
              <a:rPr lang="en-US">
                <a:solidFill>
                  <a:srgbClr val="ffffff"/>
                </a:solidFill>
                <a:latin typeface="Arial"/>
              </a:rPr>
              <a:t>CLIC 1.4 TeV</a:t>
            </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49" name="Picture 1"/>
          <p:cNvPicPr/>
          <p:nvPr/>
        </p:nvPicPr>
        <p:blipFill>
          <a:blip r:embed="rId1"/>
          <a:stretch>
            <a:fillRect/>
          </a:stretch>
        </p:blipFill>
        <p:spPr>
          <a:xfrm>
            <a:off x="0" y="0"/>
            <a:ext cx="4470120" cy="3352320"/>
          </a:xfrm>
          <a:prstGeom prst="rect">
            <a:avLst/>
          </a:prstGeom>
        </p:spPr>
      </p:pic>
      <p:pic>
        <p:nvPicPr>
          <p:cNvPr descr="" id="550" name="Picture 2"/>
          <p:cNvPicPr/>
          <p:nvPr/>
        </p:nvPicPr>
        <p:blipFill>
          <a:blip r:embed="rId2"/>
          <a:stretch>
            <a:fillRect/>
          </a:stretch>
        </p:blipFill>
        <p:spPr>
          <a:xfrm>
            <a:off x="4470480" y="0"/>
            <a:ext cx="4673160" cy="3504960"/>
          </a:xfrm>
          <a:prstGeom prst="rect">
            <a:avLst/>
          </a:prstGeom>
        </p:spPr>
      </p:pic>
      <p:pic>
        <p:nvPicPr>
          <p:cNvPr descr="" id="551" name="Picture 3"/>
          <p:cNvPicPr/>
          <p:nvPr/>
        </p:nvPicPr>
        <p:blipFill>
          <a:blip r:embed="rId3"/>
          <a:stretch>
            <a:fillRect/>
          </a:stretch>
        </p:blipFill>
        <p:spPr>
          <a:xfrm>
            <a:off x="0" y="3403440"/>
            <a:ext cx="4571640" cy="3428640"/>
          </a:xfrm>
          <a:prstGeom prst="rect">
            <a:avLst/>
          </a:prstGeom>
        </p:spPr>
      </p:pic>
      <p:pic>
        <p:nvPicPr>
          <p:cNvPr descr="" id="552" name="Picture 4"/>
          <p:cNvPicPr/>
          <p:nvPr/>
        </p:nvPicPr>
        <p:blipFill>
          <a:blip r:embed="rId4"/>
          <a:stretch>
            <a:fillRect/>
          </a:stretch>
        </p:blipFill>
        <p:spPr>
          <a:xfrm>
            <a:off x="3048120" y="2286000"/>
            <a:ext cx="6095520" cy="4571640"/>
          </a:xfrm>
          <a:prstGeom prst="rect">
            <a:avLst/>
          </a:prstGeom>
        </p:spPr>
      </p:pic>
    </p:spTree>
  </p:cSld>
  <p:timing>
    <p:tnLst>
      <p:par>
        <p:cTn dur="indefinite" id="135" nodeType="tmRoot" restart="never">
          <p:childTnLst>
            <p:seq>
              <p:cTn dur="indefinite" id="136" nodeType="mainSeq">
                <p:childTnLst>
                  <p:par>
                    <p:cTn fill="hold" id="137">
                      <p:stCondLst>
                        <p:cond delay="indefinite"/>
                      </p:stCondLst>
                      <p:childTnLst>
                        <p:par>
                          <p:cTn fill="hold" id="138">
                            <p:stCondLst>
                              <p:cond delay="0"/>
                            </p:stCondLst>
                            <p:childTnLst>
                              <p:par>
                                <p:cTn fill="hold" id="139" nodeType="clickEffect" presetClass="entr" presetID="1">
                                  <p:stCondLst>
                                    <p:cond delay="0"/>
                                  </p:stCondLst>
                                  <p:childTnLst>
                                    <p:set>
                                      <p:cBhvr>
                                        <p:cTn dur="1" fill="hold" id="140">
                                          <p:stCondLst>
                                            <p:cond delay="0"/>
                                          </p:stCondLst>
                                        </p:cTn>
                                        <p:tgtEl>
                                          <p:spTgt spid="551"/>
                                        </p:tgtEl>
                                        <p:attrNameLst>
                                          <p:attrName>style.visibility</p:attrName>
                                        </p:attrNameLst>
                                      </p:cBhvr>
                                      <p:to>
                                        <p:strVal val="visible"/>
                                      </p:to>
                                    </p:set>
                                  </p:childTnLst>
                                </p:cTn>
                              </p:par>
                              <p:par>
                                <p:cTn fill="hold" id="141" nodeType="withEffect" presetClass="entr" presetID="1">
                                  <p:stCondLst>
                                    <p:cond delay="0"/>
                                  </p:stCondLst>
                                  <p:childTnLst>
                                    <p:set>
                                      <p:cBhvr>
                                        <p:cTn dur="1" fill="hold" id="142">
                                          <p:stCondLst>
                                            <p:cond delay="0"/>
                                          </p:stCondLst>
                                        </p:cTn>
                                        <p:tgtEl>
                                          <p:spTgt spid="550"/>
                                        </p:tgtEl>
                                        <p:attrNameLst>
                                          <p:attrName>style.visibility</p:attrName>
                                        </p:attrNameLst>
                                      </p:cBhvr>
                                      <p:to>
                                        <p:strVal val="visible"/>
                                      </p:to>
                                    </p:set>
                                  </p:childTnLst>
                                </p:cTn>
                              </p:par>
                            </p:childTnLst>
                          </p:cTn>
                        </p:par>
                      </p:childTnLst>
                    </p:cTn>
                  </p:par>
                  <p:par>
                    <p:cTn fill="hold" id="143">
                      <p:stCondLst>
                        <p:cond delay="indefinite"/>
                      </p:stCondLst>
                      <p:childTnLst>
                        <p:par>
                          <p:cTn fill="hold" id="144">
                            <p:stCondLst>
                              <p:cond delay="0"/>
                            </p:stCondLst>
                            <p:childTnLst>
                              <p:par>
                                <p:cTn fill="hold" id="145" nodeType="clickEffect" presetClass="entr" presetID="1">
                                  <p:stCondLst>
                                    <p:cond delay="0"/>
                                  </p:stCondLst>
                                  <p:childTnLst>
                                    <p:set>
                                      <p:cBhvr>
                                        <p:cTn dur="1" fill="hold" id="146">
                                          <p:stCondLst>
                                            <p:cond delay="0"/>
                                          </p:stCondLst>
                                        </p:cTn>
                                        <p:tgtEl>
                                          <p:spTgt spid="55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53" name="Picture 1"/>
          <p:cNvPicPr/>
          <p:nvPr/>
        </p:nvPicPr>
        <p:blipFill>
          <a:blip r:embed="rId1"/>
          <a:stretch>
            <a:fillRect/>
          </a:stretch>
        </p:blipFill>
        <p:spPr>
          <a:xfrm>
            <a:off x="0" y="0"/>
            <a:ext cx="6095520" cy="4571640"/>
          </a:xfrm>
          <a:prstGeom prst="rect">
            <a:avLst/>
          </a:prstGeom>
        </p:spPr>
      </p:pic>
      <p:pic>
        <p:nvPicPr>
          <p:cNvPr descr="" id="554" name="Picture 2"/>
          <p:cNvPicPr/>
          <p:nvPr/>
        </p:nvPicPr>
        <p:blipFill>
          <a:blip r:embed="rId2"/>
          <a:stretch>
            <a:fillRect/>
          </a:stretch>
        </p:blipFill>
        <p:spPr>
          <a:xfrm>
            <a:off x="3048120" y="2286000"/>
            <a:ext cx="6095520" cy="4571640"/>
          </a:xfrm>
          <a:prstGeom prst="rect">
            <a:avLst/>
          </a:prstGeom>
        </p:spPr>
      </p:pic>
    </p:spTree>
  </p:cSld>
  <p:timing>
    <p:tnLst>
      <p:par>
        <p:cTn dur="indefinite" id="147" nodeType="tmRoot" restart="never">
          <p:childTnLst>
            <p:seq>
              <p:cTn dur="indefinite" id="148" nodeType="mainSeq">
                <p:childTnLst>
                  <p:par>
                    <p:cTn fill="hold" id="149">
                      <p:stCondLst>
                        <p:cond delay="indefinite"/>
                      </p:stCondLst>
                      <p:childTnLst>
                        <p:par>
                          <p:cTn fill="hold" id="150">
                            <p:stCondLst>
                              <p:cond delay="0"/>
                            </p:stCondLst>
                            <p:childTnLst>
                              <p:par>
                                <p:cTn fill="hold" id="151" nodeType="clickEffect" presetClass="entr" presetID="1">
                                  <p:stCondLst>
                                    <p:cond delay="0"/>
                                  </p:stCondLst>
                                  <p:childTnLst>
                                    <p:set>
                                      <p:cBhvr>
                                        <p:cTn dur="1" fill="hold" id="152">
                                          <p:stCondLst>
                                            <p:cond delay="0"/>
                                          </p:stCondLst>
                                        </p:cTn>
                                        <p:tgtEl>
                                          <p:spTgt spid="55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55" name="Picture 1"/>
          <p:cNvPicPr/>
          <p:nvPr/>
        </p:nvPicPr>
        <p:blipFill>
          <a:blip r:embed="rId1"/>
          <a:stretch>
            <a:fillRect/>
          </a:stretch>
        </p:blipFill>
        <p:spPr>
          <a:xfrm>
            <a:off x="0" y="0"/>
            <a:ext cx="6095520" cy="4571640"/>
          </a:xfrm>
          <a:prstGeom prst="rect">
            <a:avLst/>
          </a:prstGeom>
        </p:spPr>
      </p:pic>
      <p:pic>
        <p:nvPicPr>
          <p:cNvPr descr="" id="556" name="Picture 2"/>
          <p:cNvPicPr/>
          <p:nvPr/>
        </p:nvPicPr>
        <p:blipFill>
          <a:blip r:embed="rId2"/>
          <a:stretch>
            <a:fillRect/>
          </a:stretch>
        </p:blipFill>
        <p:spPr>
          <a:xfrm>
            <a:off x="1523880" y="1143000"/>
            <a:ext cx="6095520" cy="4571640"/>
          </a:xfrm>
          <a:prstGeom prst="rect">
            <a:avLst/>
          </a:prstGeom>
        </p:spPr>
      </p:pic>
      <p:pic>
        <p:nvPicPr>
          <p:cNvPr descr="" id="557" name="Picture 3"/>
          <p:cNvPicPr/>
          <p:nvPr/>
        </p:nvPicPr>
        <p:blipFill>
          <a:blip r:embed="rId3"/>
          <a:stretch>
            <a:fillRect/>
          </a:stretch>
        </p:blipFill>
        <p:spPr>
          <a:xfrm>
            <a:off x="2971800" y="2273400"/>
            <a:ext cx="6095520" cy="4571640"/>
          </a:xfrm>
          <a:prstGeom prst="rect">
            <a:avLst/>
          </a:prstGeom>
        </p:spPr>
      </p:pic>
    </p:spTree>
  </p:cSld>
  <p:timing>
    <p:tnLst>
      <p:par>
        <p:cTn dur="indefinite" id="153" nodeType="tmRoot" restart="never">
          <p:childTnLst>
            <p:seq>
              <p:cTn dur="indefinite" id="154" nodeType="mainSeq">
                <p:childTnLst>
                  <p:par>
                    <p:cTn fill="hold" id="155">
                      <p:stCondLst>
                        <p:cond delay="indefinite"/>
                      </p:stCondLst>
                      <p:childTnLst>
                        <p:par>
                          <p:cTn fill="hold" id="156">
                            <p:stCondLst>
                              <p:cond delay="0"/>
                            </p:stCondLst>
                            <p:childTnLst>
                              <p:par>
                                <p:cTn fill="hold" id="157" nodeType="clickEffect" presetClass="entr" presetID="1">
                                  <p:stCondLst>
                                    <p:cond delay="0"/>
                                  </p:stCondLst>
                                  <p:childTnLst>
                                    <p:set>
                                      <p:cBhvr>
                                        <p:cTn dur="1" fill="hold" id="158">
                                          <p:stCondLst>
                                            <p:cond delay="0"/>
                                          </p:stCondLst>
                                        </p:cTn>
                                        <p:tgtEl>
                                          <p:spTgt spid="556"/>
                                        </p:tgtEl>
                                        <p:attrNameLst>
                                          <p:attrName>style.visibility</p:attrName>
                                        </p:attrNameLst>
                                      </p:cBhvr>
                                      <p:to>
                                        <p:strVal val="visible"/>
                                      </p:to>
                                    </p:set>
                                  </p:childTnLst>
                                </p:cTn>
                              </p:par>
                            </p:childTnLst>
                          </p:cTn>
                        </p:par>
                      </p:childTnLst>
                    </p:cTn>
                  </p:par>
                  <p:par>
                    <p:cTn fill="hold" id="159">
                      <p:stCondLst>
                        <p:cond delay="indefinite"/>
                      </p:stCondLst>
                      <p:childTnLst>
                        <p:par>
                          <p:cTn fill="hold" id="160">
                            <p:stCondLst>
                              <p:cond delay="0"/>
                            </p:stCondLst>
                            <p:childTnLst>
                              <p:par>
                                <p:cTn fill="hold" id="161" nodeType="clickEffect" presetClass="entr" presetID="1">
                                  <p:stCondLst>
                                    <p:cond delay="0"/>
                                  </p:stCondLst>
                                  <p:childTnLst>
                                    <p:set>
                                      <p:cBhvr>
                                        <p:cTn dur="1" fill="hold" id="162">
                                          <p:stCondLst>
                                            <p:cond delay="0"/>
                                          </p:stCondLst>
                                        </p:cTn>
                                        <p:tgtEl>
                                          <p:spTgt spid="55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58" name="Picture 7"/>
          <p:cNvPicPr/>
          <p:nvPr/>
        </p:nvPicPr>
        <p:blipFill>
          <a:blip r:embed="rId1"/>
          <a:stretch>
            <a:fillRect/>
          </a:stretch>
        </p:blipFill>
        <p:spPr>
          <a:xfrm>
            <a:off x="609480" y="63360"/>
            <a:ext cx="8026200" cy="6019560"/>
          </a:xfrm>
          <a:prstGeom prst="rect">
            <a:avLst/>
          </a:prstGeom>
        </p:spPr>
      </p:pic>
      <p:sp>
        <p:nvSpPr>
          <p:cNvPr id="559" name="CustomShape 1"/>
          <p:cNvSpPr/>
          <p:nvPr/>
        </p:nvSpPr>
        <p:spPr>
          <a:xfrm>
            <a:off x="685800" y="6412320"/>
            <a:ext cx="6705360" cy="366120"/>
          </a:xfrm>
          <a:prstGeom prst="rect">
            <a:avLst/>
          </a:prstGeom>
          <a:solidFill>
            <a:srgbClr val="f2f2f2"/>
          </a:solidFill>
        </p:spPr>
      </p:sp>
      <p:sp>
        <p:nvSpPr>
          <p:cNvPr id="560" name="CustomShape 2"/>
          <p:cNvSpPr/>
          <p:nvPr/>
        </p:nvSpPr>
        <p:spPr>
          <a:xfrm>
            <a:off x="533520" y="44280"/>
            <a:ext cx="8229240" cy="691920"/>
          </a:xfrm>
          <a:prstGeom prst="rect">
            <a:avLst/>
          </a:prstGeom>
          <a:solidFill>
            <a:srgbClr val="4f81bd"/>
          </a:solidFill>
        </p:spPr>
        <p:txBody>
          <a:bodyPr/>
          <a:p>
            <a:pPr algn="ctr">
              <a:lnSpc>
                <a:spcPct val="100000"/>
              </a:lnSpc>
            </a:pPr>
            <a:r>
              <a:rPr lang="en-US" sz="3200">
                <a:solidFill>
                  <a:srgbClr val="ffffff"/>
                </a:solidFill>
                <a:latin typeface="Calibri"/>
              </a:rPr>
              <a:t>CLIC det &amp; phys activities 2014-15</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1" name="CustomShape 1"/>
          <p:cNvSpPr/>
          <p:nvPr/>
        </p:nvSpPr>
        <p:spPr>
          <a:xfrm>
            <a:off x="-6255000" y="-787320"/>
            <a:ext cx="8852040" cy="8852040"/>
          </a:xfrm>
          <a:prstGeom prst="blockArc">
            <a:avLst>
              <a:gd fmla="val 18900000" name="adj1"/>
              <a:gd fmla="val 2700000" name="adj2"/>
              <a:gd fmla="val 244" name="adj3"/>
            </a:avLst>
          </a:prstGeom>
          <a:noFill/>
          <a:ln w="25560">
            <a:solidFill>
              <a:srgbClr val="3f6797"/>
            </a:solidFill>
            <a:round/>
          </a:ln>
        </p:spPr>
      </p:sp>
      <p:sp>
        <p:nvSpPr>
          <p:cNvPr id="562" name="CustomShape 2"/>
          <p:cNvSpPr/>
          <p:nvPr/>
        </p:nvSpPr>
        <p:spPr>
          <a:xfrm>
            <a:off x="2895120" y="59760"/>
            <a:ext cx="4163040" cy="2302200"/>
          </a:xfrm>
          <a:prstGeom prst="rect">
            <a:avLst/>
          </a:prstGeom>
          <a:solidFill>
            <a:srgbClr val="008000"/>
          </a:solidFill>
          <a:ln w="25560">
            <a:solidFill>
              <a:srgbClr val="ffffff"/>
            </a:solidFill>
            <a:round/>
          </a:ln>
        </p:spPr>
        <p:txBody>
          <a:bodyPr bIns="30600" lIns="653040" rIns="30600" tIns="30600"/>
          <a:p>
            <a:pPr>
              <a:lnSpc>
                <a:spcPct val="90000"/>
              </a:lnSpc>
            </a:pPr>
            <a:r>
              <a:rPr lang="en-US" sz="1200">
                <a:solidFill>
                  <a:srgbClr val="ffffff"/>
                </a:solidFill>
                <a:latin typeface="Calibri"/>
              </a:rPr>
              <a:t>Parameters, Design and Implementation</a:t>
            </a:r>
            <a:endParaRPr/>
          </a:p>
          <a:p>
            <a:pPr lvl="1">
              <a:lnSpc>
                <a:spcPct val="90000"/>
              </a:lnSpc>
              <a:buSzPct val="25000"/>
              <a:buFont typeface="StarSymbol"/>
              <a:buChar char=""/>
            </a:pPr>
            <a:r>
              <a:rPr lang="en-US" sz="1000">
                <a:solidFill>
                  <a:srgbClr val="ffffff"/>
                </a:solidFill>
                <a:latin typeface="Calibri"/>
              </a:rPr>
              <a:t>Integrated Baseline Design and Parameters</a:t>
            </a:r>
            <a:endParaRPr/>
          </a:p>
          <a:p>
            <a:pPr lvl="1">
              <a:lnSpc>
                <a:spcPct val="90000"/>
              </a:lnSpc>
              <a:buSzPct val="25000"/>
              <a:buFont typeface="StarSymbol"/>
              <a:buChar char=""/>
            </a:pPr>
            <a:r>
              <a:rPr lang="en-US" sz="1000">
                <a:solidFill>
                  <a:srgbClr val="ffffff"/>
                </a:solidFill>
                <a:latin typeface="Calibri"/>
              </a:rPr>
              <a:t>Integrated Modeling and Performance Studies    </a:t>
            </a:r>
            <a:endParaRPr/>
          </a:p>
          <a:p>
            <a:pPr lvl="1">
              <a:lnSpc>
                <a:spcPct val="90000"/>
              </a:lnSpc>
              <a:buSzPct val="25000"/>
              <a:buFont typeface="StarSymbol"/>
              <a:buChar char=""/>
            </a:pPr>
            <a:r>
              <a:rPr lang="en-US" sz="1000">
                <a:solidFill>
                  <a:srgbClr val="ffffff"/>
                </a:solidFill>
                <a:latin typeface="Calibri"/>
              </a:rPr>
              <a:t>Feedback Design, Background, Polarization</a:t>
            </a:r>
            <a:endParaRPr/>
          </a:p>
          <a:p>
            <a:pPr lvl="1">
              <a:lnSpc>
                <a:spcPct val="90000"/>
              </a:lnSpc>
              <a:buSzPct val="25000"/>
              <a:buFont typeface="StarSymbol"/>
              <a:buChar char=""/>
            </a:pPr>
            <a:r>
              <a:rPr lang="en-US" sz="1000">
                <a:solidFill>
                  <a:srgbClr val="ffffff"/>
                </a:solidFill>
                <a:latin typeface="Calibri"/>
              </a:rPr>
              <a:t>Machine Protection &amp; Operational Scenarios</a:t>
            </a:r>
            <a:endParaRPr/>
          </a:p>
          <a:p>
            <a:pPr lvl="1">
              <a:lnSpc>
                <a:spcPct val="90000"/>
              </a:lnSpc>
              <a:buSzPct val="25000"/>
              <a:buFont typeface="StarSymbol"/>
              <a:buChar char=""/>
            </a:pPr>
            <a:r>
              <a:rPr lang="en-US" sz="1000">
                <a:solidFill>
                  <a:srgbClr val="ffffff"/>
                </a:solidFill>
                <a:latin typeface="Calibri"/>
              </a:rPr>
              <a:t>Electron and positron sources</a:t>
            </a:r>
            <a:endParaRPr/>
          </a:p>
          <a:p>
            <a:pPr lvl="1">
              <a:lnSpc>
                <a:spcPct val="90000"/>
              </a:lnSpc>
              <a:buSzPct val="25000"/>
              <a:buFont typeface="StarSymbol"/>
              <a:buChar char=""/>
            </a:pPr>
            <a:r>
              <a:rPr lang="en-US" sz="1000">
                <a:solidFill>
                  <a:srgbClr val="ffffff"/>
                </a:solidFill>
                <a:latin typeface="Calibri"/>
              </a:rPr>
              <a:t>Damping Rings</a:t>
            </a:r>
            <a:endParaRPr/>
          </a:p>
          <a:p>
            <a:pPr lvl="1">
              <a:lnSpc>
                <a:spcPct val="90000"/>
              </a:lnSpc>
              <a:buSzPct val="25000"/>
              <a:buFont typeface="StarSymbol"/>
              <a:buChar char=""/>
            </a:pPr>
            <a:r>
              <a:rPr lang="en-US" sz="1000">
                <a:solidFill>
                  <a:srgbClr val="ffffff"/>
                </a:solidFill>
                <a:latin typeface="Calibri"/>
              </a:rPr>
              <a:t>Ring-To-Main-Linac</a:t>
            </a:r>
            <a:endParaRPr/>
          </a:p>
          <a:p>
            <a:pPr lvl="1">
              <a:lnSpc>
                <a:spcPct val="90000"/>
              </a:lnSpc>
              <a:buSzPct val="25000"/>
              <a:buFont typeface="StarSymbol"/>
              <a:buChar char=""/>
            </a:pPr>
            <a:r>
              <a:rPr lang="en-US" sz="1000">
                <a:solidFill>
                  <a:srgbClr val="ffffff"/>
                </a:solidFill>
                <a:latin typeface="Calibri"/>
              </a:rPr>
              <a:t>Main Linac - Two-Beam Acceleration</a:t>
            </a:r>
            <a:endParaRPr/>
          </a:p>
          <a:p>
            <a:pPr lvl="1">
              <a:lnSpc>
                <a:spcPct val="90000"/>
              </a:lnSpc>
              <a:buSzPct val="25000"/>
              <a:buFont typeface="StarSymbol"/>
              <a:buChar char=""/>
            </a:pPr>
            <a:r>
              <a:rPr lang="en-US" sz="1000">
                <a:solidFill>
                  <a:srgbClr val="ffffff"/>
                </a:solidFill>
                <a:latin typeface="Calibri"/>
              </a:rPr>
              <a:t>Beam Delivery System</a:t>
            </a:r>
            <a:endParaRPr/>
          </a:p>
          <a:p>
            <a:pPr lvl="1">
              <a:lnSpc>
                <a:spcPct val="90000"/>
              </a:lnSpc>
              <a:buSzPct val="25000"/>
              <a:buFont typeface="StarSymbol"/>
              <a:buChar char=""/>
            </a:pPr>
            <a:r>
              <a:rPr lang="en-US" sz="1000">
                <a:solidFill>
                  <a:srgbClr val="ffffff"/>
                </a:solidFill>
                <a:latin typeface="Calibri"/>
              </a:rPr>
              <a:t>Machine-Detector Interface (MDI) activities</a:t>
            </a:r>
            <a:endParaRPr/>
          </a:p>
          <a:p>
            <a:pPr lvl="1">
              <a:lnSpc>
                <a:spcPct val="90000"/>
              </a:lnSpc>
              <a:buSzPct val="25000"/>
              <a:buFont typeface="StarSymbol"/>
              <a:buChar char=""/>
            </a:pPr>
            <a:r>
              <a:rPr lang="en-US" sz="1000">
                <a:solidFill>
                  <a:srgbClr val="ffffff"/>
                </a:solidFill>
                <a:latin typeface="Calibri"/>
              </a:rPr>
              <a:t>Drive Beam Complex</a:t>
            </a:r>
            <a:endParaRPr/>
          </a:p>
          <a:p>
            <a:pPr lvl="1">
              <a:lnSpc>
                <a:spcPct val="90000"/>
              </a:lnSpc>
              <a:buSzPct val="25000"/>
              <a:buFont typeface="StarSymbol"/>
              <a:buChar char=""/>
            </a:pPr>
            <a:r>
              <a:rPr lang="en-US" sz="1000">
                <a:solidFill>
                  <a:srgbClr val="ffffff"/>
                </a:solidFill>
                <a:latin typeface="Calibri"/>
              </a:rPr>
              <a:t>Cost, power, schedule, stages </a:t>
            </a:r>
            <a:endParaRPr/>
          </a:p>
        </p:txBody>
      </p:sp>
      <p:sp>
        <p:nvSpPr>
          <p:cNvPr id="563" name="CustomShape 3"/>
          <p:cNvSpPr/>
          <p:nvPr/>
        </p:nvSpPr>
        <p:spPr>
          <a:xfrm>
            <a:off x="1287360" y="657720"/>
            <a:ext cx="1027800" cy="1027800"/>
          </a:xfrm>
          <a:prstGeom prst="ellipse">
            <a:avLst/>
          </a:prstGeom>
          <a:blipFill>
            <a:blip r:embed="rId1"/>
            <a:stretch>
              <a:fillRect/>
            </a:stretch>
          </a:blipFill>
          <a:ln w="25560">
            <a:solidFill>
              <a:srgbClr val="4f81bd"/>
            </a:solidFill>
            <a:round/>
          </a:ln>
        </p:spPr>
      </p:sp>
      <p:sp>
        <p:nvSpPr>
          <p:cNvPr id="564" name="CustomShape 4"/>
          <p:cNvSpPr/>
          <p:nvPr/>
        </p:nvSpPr>
        <p:spPr>
          <a:xfrm>
            <a:off x="3257640" y="2729520"/>
            <a:ext cx="4731840" cy="16898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Experimental verification</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CTF3 Consollidation &amp; Upgrades </a:t>
            </a:r>
            <a:endParaRPr/>
          </a:p>
          <a:p>
            <a:pPr lvl="1">
              <a:lnSpc>
                <a:spcPct val="90000"/>
              </a:lnSpc>
              <a:buSzPct val="25000"/>
              <a:buFont typeface="StarSymbol"/>
              <a:buChar char=""/>
            </a:pPr>
            <a:r>
              <a:rPr lang="en-US" sz="1000">
                <a:solidFill>
                  <a:srgbClr val="ffffff"/>
                </a:solidFill>
                <a:latin typeface="Calibri"/>
              </a:rPr>
              <a:t>Drive Beam phase feed-forward and feedbacks</a:t>
            </a:r>
            <a:endParaRPr/>
          </a:p>
          <a:p>
            <a:pPr lvl="1">
              <a:lnSpc>
                <a:spcPct val="90000"/>
              </a:lnSpc>
              <a:buSzPct val="25000"/>
              <a:buFont typeface="StarSymbol"/>
              <a:buChar char=""/>
            </a:pPr>
            <a:r>
              <a:rPr lang="en-US" sz="1000">
                <a:solidFill>
                  <a:srgbClr val="ffffff"/>
                </a:solidFill>
                <a:latin typeface="Calibri"/>
              </a:rPr>
              <a:t>Two-Beam module string, test with beam</a:t>
            </a:r>
            <a:endParaRPr/>
          </a:p>
          <a:p>
            <a:pPr lvl="1">
              <a:lnSpc>
                <a:spcPct val="90000"/>
              </a:lnSpc>
              <a:buSzPct val="25000"/>
              <a:buFont typeface="StarSymbol"/>
              <a:buChar char=""/>
            </a:pPr>
            <a:r>
              <a:rPr lang="en-US" sz="1000">
                <a:solidFill>
                  <a:srgbClr val="ffffff"/>
                </a:solidFill>
                <a:latin typeface="Calibri"/>
              </a:rPr>
              <a:t>Drive-beam front end including modulator development and injector </a:t>
            </a:r>
            <a:endParaRPr/>
          </a:p>
          <a:p>
            <a:pPr lvl="1">
              <a:lnSpc>
                <a:spcPct val="90000"/>
              </a:lnSpc>
              <a:buSzPct val="25000"/>
              <a:buFont typeface="StarSymbol"/>
              <a:buChar char=""/>
            </a:pPr>
            <a:r>
              <a:rPr lang="en-US" sz="1000">
                <a:solidFill>
                  <a:srgbClr val="ffffff"/>
                </a:solidFill>
                <a:latin typeface="Calibri"/>
              </a:rPr>
              <a:t>Modulator development, magnet converters</a:t>
            </a:r>
            <a:endParaRPr/>
          </a:p>
          <a:p>
            <a:pPr lvl="1">
              <a:lnSpc>
                <a:spcPct val="90000"/>
              </a:lnSpc>
              <a:buSzPct val="25000"/>
              <a:buFont typeface="StarSymbol"/>
              <a:buChar char=""/>
            </a:pPr>
            <a:r>
              <a:rPr lang="en-US" sz="1000">
                <a:solidFill>
                  <a:srgbClr val="ffffff"/>
                </a:solidFill>
                <a:latin typeface="Calibri"/>
              </a:rPr>
              <a:t>Drive Beam Photo Injector</a:t>
            </a:r>
            <a:endParaRPr/>
          </a:p>
          <a:p>
            <a:pPr lvl="1">
              <a:lnSpc>
                <a:spcPct val="90000"/>
              </a:lnSpc>
              <a:buSzPct val="25000"/>
              <a:buFont typeface="StarSymbol"/>
              <a:buChar char=""/>
            </a:pPr>
            <a:r>
              <a:rPr lang="en-US" sz="1000">
                <a:solidFill>
                  <a:srgbClr val="ffffff"/>
                </a:solidFill>
                <a:latin typeface="Calibri"/>
              </a:rPr>
              <a:t>Low emittance ring tests </a:t>
            </a:r>
            <a:endParaRPr/>
          </a:p>
          <a:p>
            <a:pPr lvl="1">
              <a:lnSpc>
                <a:spcPct val="90000"/>
              </a:lnSpc>
              <a:buSzPct val="25000"/>
              <a:buFont typeface="StarSymbol"/>
              <a:buChar char=""/>
            </a:pPr>
            <a:r>
              <a:rPr lang="en-US" sz="1000">
                <a:solidFill>
                  <a:srgbClr val="ffffff"/>
                </a:solidFill>
                <a:latin typeface="Calibri"/>
              </a:rPr>
              <a:t>Accelerator Beam System Tests (ATF and FACET, others)</a:t>
            </a:r>
            <a:endParaRPr/>
          </a:p>
        </p:txBody>
      </p:sp>
      <p:sp>
        <p:nvSpPr>
          <p:cNvPr id="565" name="CustomShape 5"/>
          <p:cNvSpPr/>
          <p:nvPr/>
        </p:nvSpPr>
        <p:spPr>
          <a:xfrm>
            <a:off x="1790640" y="3153600"/>
            <a:ext cx="1027800" cy="1027800"/>
          </a:xfrm>
          <a:prstGeom prst="ellipse">
            <a:avLst/>
          </a:prstGeom>
          <a:blipFill>
            <a:blip r:embed="rId2"/>
            <a:stretch>
              <a:fillRect/>
            </a:stretch>
          </a:blipFill>
          <a:ln w="25560">
            <a:solidFill>
              <a:srgbClr val="4f81bd"/>
            </a:solidFill>
            <a:round/>
          </a:ln>
        </p:spPr>
      </p:sp>
      <p:sp>
        <p:nvSpPr>
          <p:cNvPr id="566" name="CustomShape 6"/>
          <p:cNvSpPr/>
          <p:nvPr/>
        </p:nvSpPr>
        <p:spPr>
          <a:xfrm>
            <a:off x="5338440" y="1520640"/>
            <a:ext cx="3805200" cy="1335960"/>
          </a:xfrm>
          <a:prstGeom prst="rect">
            <a:avLst/>
          </a:prstGeom>
          <a:solidFill>
            <a:srgbClr val="b9cde5"/>
          </a:solidFill>
          <a:ln w="25560">
            <a:solidFill>
              <a:srgbClr val="c6d9f1"/>
            </a:solidFill>
            <a:round/>
          </a:ln>
        </p:spPr>
        <p:txBody>
          <a:bodyPr bIns="30600" lIns="653040" rIns="30600" tIns="30600"/>
          <a:p>
            <a:pPr>
              <a:lnSpc>
                <a:spcPct val="90000"/>
              </a:lnSpc>
            </a:pPr>
            <a:r>
              <a:rPr lang="en-US" sz="1200">
                <a:solidFill>
                  <a:srgbClr val="ffffff"/>
                </a:solidFill>
                <a:latin typeface="Calibri"/>
              </a:rPr>
              <a:t>X-band Technologies </a:t>
            </a:r>
            <a:r>
              <a:rPr lang="en-US" sz="10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X-band Rf structure Design</a:t>
            </a:r>
            <a:endParaRPr/>
          </a:p>
          <a:p>
            <a:pPr lvl="1">
              <a:lnSpc>
                <a:spcPct val="90000"/>
              </a:lnSpc>
              <a:buSzPct val="25000"/>
              <a:buFont typeface="StarSymbol"/>
              <a:buChar char=""/>
            </a:pPr>
            <a:r>
              <a:rPr lang="en-US" sz="1000">
                <a:solidFill>
                  <a:srgbClr val="ffffff"/>
                </a:solidFill>
                <a:latin typeface="Calibri"/>
              </a:rPr>
              <a:t>X-band Rf structure Production  </a:t>
            </a:r>
            <a:endParaRPr/>
          </a:p>
          <a:p>
            <a:pPr lvl="1">
              <a:lnSpc>
                <a:spcPct val="90000"/>
              </a:lnSpc>
              <a:buSzPct val="25000"/>
              <a:buFont typeface="StarSymbol"/>
              <a:buChar char=""/>
            </a:pPr>
            <a:r>
              <a:rPr lang="en-US" sz="1000">
                <a:solidFill>
                  <a:srgbClr val="ffffff"/>
                </a:solidFill>
                <a:latin typeface="Calibri"/>
              </a:rPr>
              <a:t>X-band Rf structure High Power Testing </a:t>
            </a:r>
            <a:endParaRPr/>
          </a:p>
          <a:p>
            <a:pPr lvl="1">
              <a:lnSpc>
                <a:spcPct val="90000"/>
              </a:lnSpc>
              <a:buSzPct val="25000"/>
              <a:buFont typeface="StarSymbol"/>
              <a:buChar char=""/>
            </a:pPr>
            <a:r>
              <a:rPr lang="en-US" sz="1000">
                <a:solidFill>
                  <a:srgbClr val="ffffff"/>
                </a:solidFill>
                <a:latin typeface="Calibri"/>
              </a:rPr>
              <a:t>Novel RF unit developments (high efficiency)</a:t>
            </a:r>
            <a:endParaRPr/>
          </a:p>
          <a:p>
            <a:pPr lvl="1">
              <a:lnSpc>
                <a:spcPct val="90000"/>
              </a:lnSpc>
              <a:buSzPct val="25000"/>
              <a:buFont typeface="StarSymbol"/>
              <a:buChar char=""/>
            </a:pPr>
            <a:r>
              <a:rPr lang="en-US" sz="1000">
                <a:solidFill>
                  <a:srgbClr val="ffffff"/>
                </a:solidFill>
                <a:latin typeface="Calibri"/>
              </a:rPr>
              <a:t>Installation and Operation of High power Testing Facilities </a:t>
            </a:r>
            <a:endParaRPr/>
          </a:p>
          <a:p>
            <a:pPr lvl="1">
              <a:lnSpc>
                <a:spcPct val="90000"/>
              </a:lnSpc>
              <a:buSzPct val="25000"/>
              <a:buFont typeface="StarSymbol"/>
              <a:buChar char=""/>
            </a:pPr>
            <a:r>
              <a:rPr lang="en-US" sz="1000">
                <a:solidFill>
                  <a:srgbClr val="ffffff"/>
                </a:solidFill>
                <a:latin typeface="Calibri"/>
              </a:rPr>
              <a:t>Basic High Gradient R&amp;D</a:t>
            </a:r>
            <a:endParaRPr/>
          </a:p>
        </p:txBody>
      </p:sp>
      <p:sp>
        <p:nvSpPr>
          <p:cNvPr id="567" name="CustomShape 7"/>
          <p:cNvSpPr/>
          <p:nvPr/>
        </p:nvSpPr>
        <p:spPr>
          <a:xfrm>
            <a:off x="2036520" y="1914120"/>
            <a:ext cx="1027800" cy="1027800"/>
          </a:xfrm>
          <a:prstGeom prst="ellipse">
            <a:avLst/>
          </a:prstGeom>
          <a:blipFill>
            <a:blip r:embed="rId3"/>
            <a:stretch>
              <a:fillRect/>
            </a:stretch>
          </a:blipFill>
          <a:ln w="25560">
            <a:solidFill>
              <a:srgbClr val="4f81bd"/>
            </a:solidFill>
            <a:round/>
          </a:ln>
        </p:spPr>
      </p:sp>
      <p:sp>
        <p:nvSpPr>
          <p:cNvPr id="568" name="CustomShape 8"/>
          <p:cNvSpPr/>
          <p:nvPr/>
        </p:nvSpPr>
        <p:spPr>
          <a:xfrm>
            <a:off x="5315400" y="4190040"/>
            <a:ext cx="3828240" cy="171432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Technical Developments</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Damping Rings Superconducting Wiggler</a:t>
            </a:r>
            <a:endParaRPr/>
          </a:p>
          <a:p>
            <a:pPr lvl="1">
              <a:lnSpc>
                <a:spcPct val="90000"/>
              </a:lnSpc>
              <a:buSzPct val="25000"/>
              <a:buFont typeface="StarSymbol"/>
              <a:buChar char=""/>
            </a:pPr>
            <a:r>
              <a:rPr lang="en-US" sz="1000">
                <a:solidFill>
                  <a:srgbClr val="ffffff"/>
                </a:solidFill>
                <a:latin typeface="Calibri"/>
              </a:rPr>
              <a:t>Survey &amp; Alignment</a:t>
            </a:r>
            <a:endParaRPr/>
          </a:p>
          <a:p>
            <a:pPr lvl="1">
              <a:lnSpc>
                <a:spcPct val="90000"/>
              </a:lnSpc>
              <a:buSzPct val="25000"/>
              <a:buFont typeface="StarSymbol"/>
              <a:buChar char=""/>
            </a:pPr>
            <a:r>
              <a:rPr lang="en-US" sz="1000">
                <a:solidFill>
                  <a:srgbClr val="ffffff"/>
                </a:solidFill>
                <a:latin typeface="Calibri"/>
              </a:rPr>
              <a:t>Quadrupole Stability</a:t>
            </a:r>
            <a:endParaRPr/>
          </a:p>
          <a:p>
            <a:pPr lvl="1">
              <a:lnSpc>
                <a:spcPct val="90000"/>
              </a:lnSpc>
              <a:buSzPct val="25000"/>
              <a:buFont typeface="StarSymbol"/>
              <a:buChar char=""/>
            </a:pPr>
            <a:r>
              <a:rPr lang="en-US" sz="1000">
                <a:solidFill>
                  <a:srgbClr val="ffffff"/>
                </a:solidFill>
                <a:latin typeface="Calibri"/>
              </a:rPr>
              <a:t>Warm Magnet Prototypes</a:t>
            </a:r>
            <a:endParaRPr/>
          </a:p>
          <a:p>
            <a:pPr lvl="1">
              <a:lnSpc>
                <a:spcPct val="90000"/>
              </a:lnSpc>
              <a:buSzPct val="25000"/>
              <a:buFont typeface="StarSymbol"/>
              <a:buChar char=""/>
            </a:pPr>
            <a:r>
              <a:rPr lang="en-US" sz="1000">
                <a:solidFill>
                  <a:srgbClr val="ffffff"/>
                </a:solidFill>
                <a:latin typeface="Calibri"/>
              </a:rPr>
              <a:t>Beam Instrumentation and Control</a:t>
            </a:r>
            <a:endParaRPr/>
          </a:p>
          <a:p>
            <a:pPr lvl="1">
              <a:lnSpc>
                <a:spcPct val="90000"/>
              </a:lnSpc>
              <a:buSzPct val="25000"/>
              <a:buFont typeface="StarSymbol"/>
              <a:buChar char=""/>
            </a:pPr>
            <a:r>
              <a:rPr lang="en-US" sz="1000">
                <a:solidFill>
                  <a:srgbClr val="ffffff"/>
                </a:solidFill>
                <a:latin typeface="Calibri"/>
              </a:rPr>
              <a:t>Two-Beam module development</a:t>
            </a:r>
            <a:endParaRPr/>
          </a:p>
          <a:p>
            <a:pPr lvl="1">
              <a:lnSpc>
                <a:spcPct val="90000"/>
              </a:lnSpc>
              <a:buSzPct val="25000"/>
              <a:buFont typeface="StarSymbol"/>
              <a:buChar char=""/>
            </a:pPr>
            <a:r>
              <a:rPr lang="en-US" sz="1000">
                <a:solidFill>
                  <a:srgbClr val="ffffff"/>
                </a:solidFill>
                <a:latin typeface="Calibri"/>
              </a:rPr>
              <a:t>Beam Intercepting Devices</a:t>
            </a:r>
            <a:endParaRPr/>
          </a:p>
          <a:p>
            <a:pPr lvl="1">
              <a:lnSpc>
                <a:spcPct val="90000"/>
              </a:lnSpc>
              <a:buSzPct val="25000"/>
              <a:buFont typeface="StarSymbol"/>
              <a:buChar char=""/>
            </a:pPr>
            <a:r>
              <a:rPr lang="en-US" sz="1000">
                <a:solidFill>
                  <a:srgbClr val="ffffff"/>
                </a:solidFill>
                <a:latin typeface="Calibri"/>
              </a:rPr>
              <a:t>Controls</a:t>
            </a:r>
            <a:endParaRPr/>
          </a:p>
          <a:p>
            <a:pPr lvl="1">
              <a:lnSpc>
                <a:spcPct val="90000"/>
              </a:lnSpc>
              <a:buSzPct val="25000"/>
              <a:buFont typeface="StarSymbol"/>
              <a:buChar char=""/>
            </a:pPr>
            <a:r>
              <a:rPr lang="en-US" sz="1000">
                <a:solidFill>
                  <a:srgbClr val="ffffff"/>
                </a:solidFill>
                <a:latin typeface="Calibri"/>
              </a:rPr>
              <a:t>Vacuum Systems</a:t>
            </a:r>
            <a:endParaRPr/>
          </a:p>
          <a:p>
            <a:pPr lvl="1">
              <a:lnSpc>
                <a:spcPct val="90000"/>
              </a:lnSpc>
              <a:buSzPct val="25000"/>
              <a:buFont typeface="StarSymbol"/>
              <a:buChar char=""/>
            </a:pPr>
            <a:r>
              <a:rPr lang="en-US" sz="1000">
                <a:solidFill>
                  <a:srgbClr val="ffffff"/>
                </a:solidFill>
                <a:latin typeface="Calibri"/>
              </a:rPr>
              <a:t>Beam Transport Equipment</a:t>
            </a:r>
            <a:endParaRPr/>
          </a:p>
        </p:txBody>
      </p:sp>
      <p:sp>
        <p:nvSpPr>
          <p:cNvPr id="569" name="CustomShape 9"/>
          <p:cNvSpPr/>
          <p:nvPr/>
        </p:nvSpPr>
        <p:spPr>
          <a:xfrm>
            <a:off x="1876680" y="4358160"/>
            <a:ext cx="1027800" cy="1027800"/>
          </a:xfrm>
          <a:prstGeom prst="ellipse">
            <a:avLst/>
          </a:prstGeom>
          <a:blipFill>
            <a:blip r:embed="rId4"/>
            <a:stretch>
              <a:fillRect/>
            </a:stretch>
          </a:blipFill>
          <a:ln w="25560">
            <a:solidFill>
              <a:srgbClr val="4f81bd"/>
            </a:solidFill>
            <a:round/>
          </a:ln>
        </p:spPr>
      </p:sp>
      <p:sp>
        <p:nvSpPr>
          <p:cNvPr id="570" name="CustomShape 10"/>
          <p:cNvSpPr/>
          <p:nvPr/>
        </p:nvSpPr>
        <p:spPr>
          <a:xfrm>
            <a:off x="3078000" y="5844240"/>
            <a:ext cx="5344920" cy="8222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Detector and Physics </a:t>
            </a:r>
            <a:endParaRPr/>
          </a:p>
          <a:p>
            <a:pPr lvl="1">
              <a:lnSpc>
                <a:spcPct val="90000"/>
              </a:lnSpc>
              <a:buSzPct val="25000"/>
              <a:buFont typeface="StarSymbol"/>
              <a:buChar char=""/>
            </a:pPr>
            <a:r>
              <a:rPr lang="en-US" sz="1000">
                <a:solidFill>
                  <a:srgbClr val="ffffff"/>
                </a:solidFill>
                <a:latin typeface="Calibri"/>
              </a:rPr>
              <a:t>Physics studies and benchmarking</a:t>
            </a:r>
            <a:endParaRPr/>
          </a:p>
          <a:p>
            <a:pPr lvl="1">
              <a:lnSpc>
                <a:spcPct val="90000"/>
              </a:lnSpc>
              <a:buSzPct val="25000"/>
              <a:buFont typeface="StarSymbol"/>
              <a:buChar char=""/>
            </a:pPr>
            <a:r>
              <a:rPr lang="en-US" sz="1000">
                <a:solidFill>
                  <a:srgbClr val="ffffff"/>
                </a:solidFill>
                <a:latin typeface="Calibri"/>
              </a:rPr>
              <a:t>Detector optimisation </a:t>
            </a:r>
            <a:endParaRPr/>
          </a:p>
          <a:p>
            <a:pPr lvl="1">
              <a:lnSpc>
                <a:spcPct val="90000"/>
              </a:lnSpc>
              <a:buSzPct val="25000"/>
              <a:buFont typeface="StarSymbol"/>
              <a:buChar char=""/>
            </a:pPr>
            <a:r>
              <a:rPr lang="en-US" sz="1000">
                <a:solidFill>
                  <a:srgbClr val="ffffff"/>
                </a:solidFill>
                <a:latin typeface="Calibri"/>
              </a:rPr>
              <a:t>Technical developments </a:t>
            </a:r>
            <a:endParaRPr/>
          </a:p>
        </p:txBody>
      </p:sp>
      <p:sp>
        <p:nvSpPr>
          <p:cNvPr id="571" name="CustomShape 11"/>
          <p:cNvSpPr/>
          <p:nvPr/>
        </p:nvSpPr>
        <p:spPr>
          <a:xfrm>
            <a:off x="1287360" y="5591880"/>
            <a:ext cx="1027800" cy="1027800"/>
          </a:xfrm>
          <a:prstGeom prst="ellipse">
            <a:avLst/>
          </a:prstGeom>
          <a:blipFill>
            <a:blip r:embed="rId5"/>
            <a:stretch>
              <a:fillRect/>
            </a:stretch>
          </a:blipFill>
          <a:ln w="25560">
            <a:solidFill>
              <a:srgbClr val="4f81bd"/>
            </a:solidFill>
            <a:round/>
          </a:ln>
        </p:spPr>
      </p:sp>
      <p:sp>
        <p:nvSpPr>
          <p:cNvPr id="572" name="TextShape 12"/>
          <p:cNvSpPr txBox="1"/>
          <p:nvPr/>
        </p:nvSpPr>
        <p:spPr>
          <a:xfrm>
            <a:off x="6553080" y="6356520"/>
            <a:ext cx="2133360" cy="364680"/>
          </a:xfrm>
          <a:prstGeom prst="rect">
            <a:avLst/>
          </a:prstGeom>
        </p:spPr>
        <p:txBody>
          <a:bodyPr anchor="ctr"/>
          <a:p>
            <a:pPr algn="r">
              <a:lnSpc>
                <a:spcPct val="100000"/>
              </a:lnSpc>
            </a:pPr>
            <a:fld id="{F578A4ED-03F3-44F0-A08B-09B9E8767288}" type="slidenum">
              <a:rPr lang="en-US" sz="1200">
                <a:solidFill>
                  <a:srgbClr val="8b8b8b"/>
                </a:solidFill>
                <a:latin typeface="Calibri"/>
              </a:rPr>
              <a:t>&lt;number&gt;</a:t>
            </a:fld>
            <a:endParaRPr/>
          </a:p>
        </p:txBody>
      </p:sp>
      <p:sp>
        <p:nvSpPr>
          <p:cNvPr id="573" name="CustomShape 13"/>
          <p:cNvSpPr/>
          <p:nvPr/>
        </p:nvSpPr>
        <p:spPr>
          <a:xfrm flipH="1">
            <a:off x="7010280" y="0"/>
            <a:ext cx="2120400" cy="457560"/>
          </a:xfrm>
          <a:prstGeom prst="rect">
            <a:avLst/>
          </a:prstGeom>
          <a:solidFill>
            <a:srgbClr val="4f81bd"/>
          </a:solidFill>
        </p:spPr>
        <p:txBody>
          <a:bodyPr/>
          <a:p>
            <a:pPr>
              <a:lnSpc>
                <a:spcPct val="100000"/>
              </a:lnSpc>
            </a:pPr>
            <a:r>
              <a:rPr lang="en-US" sz="2400">
                <a:solidFill>
                  <a:srgbClr val="ffffff"/>
                </a:solidFill>
                <a:latin typeface="Calibri"/>
              </a:rPr>
              <a:t>Main activities</a:t>
            </a:r>
            <a:endParaRPr/>
          </a:p>
        </p:txBody>
      </p:sp>
      <p:sp>
        <p:nvSpPr>
          <p:cNvPr id="574" name="CustomShape 14"/>
          <p:cNvSpPr/>
          <p:nvPr/>
        </p:nvSpPr>
        <p:spPr>
          <a:xfrm rot="5400000">
            <a:off x="-2808000" y="3558960"/>
            <a:ext cx="6019560" cy="425880"/>
          </a:xfrm>
          <a:prstGeom prst="rect">
            <a:avLst/>
          </a:prstGeom>
          <a:solidFill>
            <a:srgbClr val="f2f2f2"/>
          </a:solidFill>
        </p:spPr>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5" name="CustomShape 1"/>
          <p:cNvSpPr/>
          <p:nvPr/>
        </p:nvSpPr>
        <p:spPr>
          <a:xfrm>
            <a:off x="8703000" y="5910840"/>
            <a:ext cx="437040" cy="366120"/>
          </a:xfrm>
          <a:prstGeom prst="rect">
            <a:avLst/>
          </a:prstGeom>
          <a:solidFill>
            <a:srgbClr val="ffffff"/>
          </a:solidFill>
        </p:spPr>
        <p:txBody>
          <a:bodyPr wrap="none"/>
          <a:p>
            <a:pPr>
              <a:lnSpc>
                <a:spcPct val="100000"/>
              </a:lnSpc>
            </a:pPr>
            <a:r>
              <a:rPr lang="en-US">
                <a:solidFill>
                  <a:srgbClr val="000000"/>
                </a:solidFill>
                <a:latin typeface="Arial"/>
              </a:rPr>
              <a:t>12</a:t>
            </a:r>
            <a:endParaRPr/>
          </a:p>
        </p:txBody>
      </p:sp>
      <p:sp>
        <p:nvSpPr>
          <p:cNvPr id="576" name="CustomShape 2"/>
          <p:cNvSpPr/>
          <p:nvPr/>
        </p:nvSpPr>
        <p:spPr>
          <a:xfrm>
            <a:off x="4038480" y="5105520"/>
            <a:ext cx="5105160" cy="1737720"/>
          </a:xfrm>
          <a:prstGeom prst="rect">
            <a:avLst/>
          </a:prstGeom>
          <a:solidFill>
            <a:srgbClr val="4f81bd"/>
          </a:solidFill>
        </p:spPr>
        <p:txBody>
          <a:bodyPr/>
          <a:p>
            <a:pPr>
              <a:lnSpc>
                <a:spcPct val="100000"/>
              </a:lnSpc>
            </a:pPr>
            <a:r>
              <a:rPr lang="en-US">
                <a:solidFill>
                  <a:srgbClr val="ffffff"/>
                </a:solidFill>
                <a:latin typeface="Calibri"/>
              </a:rPr>
              <a:t>Luminosity goal significantly impact minimum cost</a:t>
            </a:r>
            <a:endParaRPr/>
          </a:p>
          <a:p>
            <a:pPr>
              <a:lnSpc>
                <a:spcPct val="100000"/>
              </a:lnSpc>
            </a:pPr>
            <a:r>
              <a:rPr lang="en-US">
                <a:solidFill>
                  <a:srgbClr val="ffffff"/>
                </a:solidFill>
                <a:latin typeface="Calibri"/>
              </a:rPr>
              <a:t>For L=1x1034cm-2s-1 to L=2x1034cm-2s-1 :</a:t>
            </a:r>
            <a:endParaRPr/>
          </a:p>
          <a:p>
            <a:pPr>
              <a:lnSpc>
                <a:spcPct val="100000"/>
              </a:lnSpc>
            </a:pPr>
            <a:r>
              <a:rPr lang="en-US">
                <a:solidFill>
                  <a:srgbClr val="ffffff"/>
                </a:solidFill>
                <a:latin typeface="Calibri"/>
              </a:rPr>
              <a:t>Costs 0.5 a.u. and O(100MW)</a:t>
            </a:r>
            <a:endParaRPr/>
          </a:p>
          <a:p>
            <a:pPr>
              <a:lnSpc>
                <a:spcPct val="100000"/>
              </a:lnSpc>
            </a:pPr>
            <a:endParaRPr/>
          </a:p>
          <a:p>
            <a:pPr>
              <a:lnSpc>
                <a:spcPct val="100000"/>
              </a:lnSpc>
            </a:pPr>
            <a:r>
              <a:rPr lang="en-US">
                <a:solidFill>
                  <a:srgbClr val="ffffff"/>
                </a:solidFill>
                <a:latin typeface="Calibri"/>
              </a:rPr>
              <a:t>Cheapest machine is close to lowest po</a:t>
            </a:r>
            <a:r>
              <a:rPr lang="en-US">
                <a:solidFill>
                  <a:srgbClr val="ffffff"/>
                </a:solidFill>
                <a:latin typeface="Arial"/>
              </a:rPr>
              <a:t>wer consumption </a:t>
            </a:r>
            <a:endParaRPr/>
          </a:p>
        </p:txBody>
      </p:sp>
      <p:sp>
        <p:nvSpPr>
          <p:cNvPr id="577" name="TextShape 3"/>
          <p:cNvSpPr txBox="1"/>
          <p:nvPr/>
        </p:nvSpPr>
        <p:spPr>
          <a:xfrm>
            <a:off x="685800" y="0"/>
            <a:ext cx="7772040" cy="609120"/>
          </a:xfrm>
          <a:prstGeom prst="rect">
            <a:avLst/>
          </a:prstGeom>
        </p:spPr>
        <p:txBody>
          <a:bodyPr anchor="ctr"/>
          <a:p>
            <a:pPr algn="ctr">
              <a:lnSpc>
                <a:spcPct val="100000"/>
              </a:lnSpc>
            </a:pPr>
            <a:r>
              <a:rPr lang="en-US" sz="2400">
                <a:solidFill>
                  <a:srgbClr val="ffffff"/>
                </a:solidFill>
                <a:latin typeface="Calibri"/>
              </a:rPr>
              <a:t>Cost/power: Design/parameters &amp; Technical developments</a:t>
            </a:r>
            <a:endParaRPr/>
          </a:p>
        </p:txBody>
      </p:sp>
      <p:sp>
        <p:nvSpPr>
          <p:cNvPr id="578" name="CustomShape 4"/>
          <p:cNvSpPr/>
          <p:nvPr/>
        </p:nvSpPr>
        <p:spPr>
          <a:xfrm>
            <a:off x="0" y="838080"/>
            <a:ext cx="2895120" cy="3383640"/>
          </a:xfrm>
          <a:prstGeom prst="rect">
            <a:avLst/>
          </a:prstGeom>
          <a:solidFill>
            <a:srgbClr val="4f81bd"/>
          </a:solidFill>
        </p:spPr>
        <p:txBody>
          <a:bodyPr/>
          <a:p>
            <a:pPr>
              <a:lnSpc>
                <a:spcPct val="100000"/>
              </a:lnSpc>
            </a:pPr>
            <a:r>
              <a:rPr lang="en-US">
                <a:solidFill>
                  <a:srgbClr val="ffffff"/>
                </a:solidFill>
                <a:latin typeface="Calibri"/>
              </a:rPr>
              <a:t>Automatic procedure scanning over many structures (parameter sets)</a:t>
            </a:r>
            <a:endParaRPr/>
          </a:p>
          <a:p>
            <a:pPr>
              <a:lnSpc>
                <a:spcPct val="100000"/>
              </a:lnSpc>
            </a:pPr>
            <a:endParaRPr/>
          </a:p>
          <a:p>
            <a:pPr>
              <a:lnSpc>
                <a:spcPct val="100000"/>
              </a:lnSpc>
            </a:pPr>
            <a:r>
              <a:rPr lang="en-US">
                <a:solidFill>
                  <a:srgbClr val="ffffff"/>
                </a:solidFill>
                <a:latin typeface="Calibri"/>
              </a:rPr>
              <a:t>Structure design fixed by few parameters</a:t>
            </a:r>
            <a:endParaRPr/>
          </a:p>
          <a:p>
            <a:pPr>
              <a:lnSpc>
                <a:spcPct val="100000"/>
              </a:lnSpc>
            </a:pPr>
            <a:r>
              <a:rPr lang="en-US">
                <a:solidFill>
                  <a:srgbClr val="ffffff"/>
                </a:solidFill>
                <a:latin typeface="Calibri"/>
              </a:rPr>
              <a:t>	</a:t>
            </a:r>
            <a:r>
              <a:rPr lang="en-US">
                <a:solidFill>
                  <a:srgbClr val="ffffff"/>
                </a:solidFill>
                <a:latin typeface="Calibri"/>
              </a:rPr>
              <a:t>a1,a2,d1,d2,Nc,</a:t>
            </a:r>
            <a:r>
              <a:rPr lang="en-US">
                <a:solidFill>
                  <a:srgbClr val="ffffff"/>
                </a:solidFill>
                <a:latin typeface="Calibri"/>
              </a:rPr>
              <a:t>f,G</a:t>
            </a:r>
            <a:endParaRPr/>
          </a:p>
          <a:p>
            <a:pPr>
              <a:lnSpc>
                <a:spcPct val="100000"/>
              </a:lnSpc>
            </a:pPr>
            <a:endParaRPr/>
          </a:p>
          <a:p>
            <a:pPr>
              <a:lnSpc>
                <a:spcPct val="100000"/>
              </a:lnSpc>
            </a:pPr>
            <a:r>
              <a:rPr lang="en-US">
                <a:solidFill>
                  <a:srgbClr val="ffffff"/>
                </a:solidFill>
                <a:latin typeface="Calibri"/>
              </a:rPr>
              <a:t>Beam parameters derived automatically</a:t>
            </a:r>
            <a:endParaRPr/>
          </a:p>
          <a:p>
            <a:pPr>
              <a:lnSpc>
                <a:spcPct val="100000"/>
              </a:lnSpc>
            </a:pPr>
            <a:endParaRPr/>
          </a:p>
          <a:p>
            <a:pPr>
              <a:lnSpc>
                <a:spcPct val="100000"/>
              </a:lnSpc>
            </a:pPr>
            <a:r>
              <a:rPr lang="en-US">
                <a:solidFill>
                  <a:srgbClr val="ffffff"/>
                </a:solidFill>
                <a:latin typeface="Calibri"/>
              </a:rPr>
              <a:t>Cost calculated – and power </a:t>
            </a:r>
            <a:endParaRPr/>
          </a:p>
        </p:txBody>
      </p:sp>
      <p:sp>
        <p:nvSpPr>
          <p:cNvPr id="579" name="CustomShape 5"/>
          <p:cNvSpPr/>
          <p:nvPr/>
        </p:nvSpPr>
        <p:spPr>
          <a:xfrm>
            <a:off x="4811760" y="1289160"/>
            <a:ext cx="787320" cy="366120"/>
          </a:xfrm>
          <a:prstGeom prst="rect">
            <a:avLst/>
          </a:prstGeom>
          <a:noFill/>
        </p:spPr>
        <p:txBody>
          <a:bodyPr wrap="none"/>
          <a:p>
            <a:pPr>
              <a:lnSpc>
                <a:spcPct val="100000"/>
              </a:lnSpc>
            </a:pPr>
            <a:r>
              <a:rPr lang="en-US">
                <a:solidFill>
                  <a:srgbClr val="000000"/>
                </a:solidFill>
                <a:latin typeface="Arial"/>
              </a:rPr>
              <a:t>S=1.1</a:t>
            </a:r>
            <a:endParaRPr/>
          </a:p>
        </p:txBody>
      </p:sp>
      <p:sp>
        <p:nvSpPr>
          <p:cNvPr id="580" name="CustomShape 6"/>
          <p:cNvSpPr/>
          <p:nvPr/>
        </p:nvSpPr>
        <p:spPr>
          <a:xfrm>
            <a:off x="2451240" y="6210360"/>
            <a:ext cx="184320" cy="369000"/>
          </a:xfrm>
          <a:prstGeom prst="rect">
            <a:avLst/>
          </a:prstGeom>
          <a:noFill/>
        </p:spPr>
      </p:sp>
      <p:sp>
        <p:nvSpPr>
          <p:cNvPr id="581" name="CustomShape 7"/>
          <p:cNvSpPr/>
          <p:nvPr/>
        </p:nvSpPr>
        <p:spPr>
          <a:xfrm>
            <a:off x="2938320" y="698400"/>
            <a:ext cx="501120" cy="366120"/>
          </a:xfrm>
          <a:prstGeom prst="rect">
            <a:avLst/>
          </a:prstGeom>
          <a:solidFill>
            <a:srgbClr val="ffffff"/>
          </a:solidFill>
        </p:spPr>
        <p:txBody>
          <a:bodyPr wrap="none"/>
          <a:p>
            <a:pPr>
              <a:lnSpc>
                <a:spcPct val="100000"/>
              </a:lnSpc>
            </a:pPr>
            <a:r>
              <a:rPr lang="en-US">
                <a:solidFill>
                  <a:srgbClr val="000000"/>
                </a:solidFill>
                <a:latin typeface="Arial"/>
              </a:rPr>
              <a:t>6.5</a:t>
            </a:r>
            <a:endParaRPr/>
          </a:p>
        </p:txBody>
      </p:sp>
      <p:sp>
        <p:nvSpPr>
          <p:cNvPr id="582" name="CustomShape 8"/>
          <p:cNvSpPr/>
          <p:nvPr/>
        </p:nvSpPr>
        <p:spPr>
          <a:xfrm>
            <a:off x="7009200" y="937440"/>
            <a:ext cx="1985400" cy="914760"/>
          </a:xfrm>
          <a:prstGeom prst="rect">
            <a:avLst/>
          </a:prstGeom>
          <a:solidFill>
            <a:srgbClr val="ffffff"/>
          </a:solidFill>
          <a:ln>
            <a:solidFill>
              <a:srgbClr val="000000"/>
            </a:solidFill>
          </a:ln>
        </p:spPr>
        <p:txBody>
          <a:bodyPr wrap="none"/>
          <a:p>
            <a:pPr algn="just">
              <a:lnSpc>
                <a:spcPct val="100000"/>
              </a:lnSpc>
            </a:pPr>
            <a:r>
              <a:rPr lang="en-US">
                <a:solidFill>
                  <a:srgbClr val="ff0000"/>
                </a:solidFill>
                <a:latin typeface="Calibri"/>
              </a:rPr>
              <a:t>L=0.5x1034cm-2s-1</a:t>
            </a:r>
            <a:endParaRPr/>
          </a:p>
          <a:p>
            <a:pPr algn="just">
              <a:lnSpc>
                <a:spcPct val="100000"/>
              </a:lnSpc>
            </a:pPr>
            <a:r>
              <a:rPr lang="en-US">
                <a:solidFill>
                  <a:srgbClr val="008000"/>
                </a:solidFill>
                <a:latin typeface="Calibri"/>
              </a:rPr>
              <a:t>L=1.0x1034cm-2s-1</a:t>
            </a:r>
            <a:endParaRPr/>
          </a:p>
          <a:p>
            <a:pPr algn="just">
              <a:lnSpc>
                <a:spcPct val="100000"/>
              </a:lnSpc>
            </a:pPr>
            <a:r>
              <a:rPr lang="en-US">
                <a:solidFill>
                  <a:srgbClr val="3366ff"/>
                </a:solidFill>
                <a:latin typeface="Calibri"/>
              </a:rPr>
              <a:t>L=2.0x1034cm-2s-1</a:t>
            </a:r>
            <a:endParaRPr/>
          </a:p>
        </p:txBody>
      </p:sp>
      <p:pic>
        <p:nvPicPr>
          <p:cNvPr descr="" id="583" name="Picture 24"/>
          <p:cNvPicPr/>
          <p:nvPr/>
        </p:nvPicPr>
        <p:blipFill>
          <a:blip r:embed="rId1"/>
          <a:stretch>
            <a:fillRect/>
          </a:stretch>
        </p:blipFill>
        <p:spPr>
          <a:xfrm>
            <a:off x="3124080" y="609480"/>
            <a:ext cx="6019560" cy="4514400"/>
          </a:xfrm>
          <a:prstGeom prst="rect">
            <a:avLst/>
          </a:prstGeom>
        </p:spPr>
      </p:pic>
      <p:sp>
        <p:nvSpPr>
          <p:cNvPr id="584" name="CustomShape 9"/>
          <p:cNvSpPr/>
          <p:nvPr/>
        </p:nvSpPr>
        <p:spPr>
          <a:xfrm>
            <a:off x="6891480" y="762120"/>
            <a:ext cx="2331360" cy="1189080"/>
          </a:xfrm>
          <a:prstGeom prst="rect">
            <a:avLst/>
          </a:prstGeom>
          <a:solidFill>
            <a:srgbClr val="ffffff"/>
          </a:solidFill>
          <a:ln>
            <a:solidFill>
              <a:srgbClr val="000000"/>
            </a:solidFill>
          </a:ln>
        </p:spPr>
        <p:txBody>
          <a:bodyPr wrap="none"/>
          <a:p>
            <a:pPr>
              <a:lnSpc>
                <a:spcPct val="100000"/>
              </a:lnSpc>
            </a:pPr>
            <a:r>
              <a:rPr lang="en-US">
                <a:solidFill>
                  <a:srgbClr val="ff0000"/>
                </a:solidFill>
                <a:latin typeface="Arial"/>
              </a:rPr>
              <a:t>L=1.0x1034cm-2s-1</a:t>
            </a:r>
            <a:endParaRPr/>
          </a:p>
          <a:p>
            <a:pPr>
              <a:lnSpc>
                <a:spcPct val="100000"/>
              </a:lnSpc>
            </a:pPr>
            <a:r>
              <a:rPr lang="en-US">
                <a:solidFill>
                  <a:srgbClr val="008000"/>
                </a:solidFill>
                <a:latin typeface="Arial"/>
              </a:rPr>
              <a:t>L=1.25x1034cm-2s-1</a:t>
            </a:r>
            <a:endParaRPr/>
          </a:p>
          <a:p>
            <a:pPr>
              <a:lnSpc>
                <a:spcPct val="100000"/>
              </a:lnSpc>
            </a:pPr>
            <a:r>
              <a:rPr lang="en-US">
                <a:solidFill>
                  <a:srgbClr val="3366ff"/>
                </a:solidFill>
                <a:latin typeface="Arial"/>
              </a:rPr>
              <a:t>L=1.5x1034cm-2s-1</a:t>
            </a:r>
            <a:endParaRPr/>
          </a:p>
          <a:p>
            <a:pPr>
              <a:lnSpc>
                <a:spcPct val="100000"/>
              </a:lnSpc>
            </a:pPr>
            <a:r>
              <a:rPr lang="en-US">
                <a:solidFill>
                  <a:srgbClr val="c211ff"/>
                </a:solidFill>
                <a:latin typeface="Arial"/>
              </a:rPr>
              <a:t>L=2.0x1034cm-2s-1</a:t>
            </a:r>
            <a:endParaRPr/>
          </a:p>
        </p:txBody>
      </p:sp>
      <p:sp>
        <p:nvSpPr>
          <p:cNvPr id="585" name="CustomShape 10"/>
          <p:cNvSpPr/>
          <p:nvPr/>
        </p:nvSpPr>
        <p:spPr>
          <a:xfrm flipH="1" flipV="1" rot="10800000">
            <a:off x="4876560" y="-228960"/>
            <a:ext cx="380520" cy="2666520"/>
          </a:xfrm>
          <a:prstGeom prst="straightConnector1">
            <a:avLst/>
          </a:prstGeom>
          <a:noFill/>
          <a:ln w="25560">
            <a:solidFill>
              <a:srgbClr val="000000"/>
            </a:solidFill>
            <a:round/>
            <a:tailEnd len="med" type="triangle" w="med"/>
          </a:ln>
        </p:spPr>
      </p:sp>
      <p:sp>
        <p:nvSpPr>
          <p:cNvPr id="586" name="CustomShape 11"/>
          <p:cNvSpPr/>
          <p:nvPr/>
        </p:nvSpPr>
        <p:spPr>
          <a:xfrm flipH="1" flipV="1" rot="10800000">
            <a:off x="2895840" y="3734280"/>
            <a:ext cx="1142640" cy="685440"/>
          </a:xfrm>
          <a:prstGeom prst="straightConnector1">
            <a:avLst/>
          </a:prstGeom>
          <a:noFill/>
          <a:ln w="25560">
            <a:solidFill>
              <a:srgbClr val="000000"/>
            </a:solidFill>
            <a:round/>
            <a:tailEnd len="med" type="triangle" w="med"/>
          </a:ln>
        </p:spPr>
      </p:sp>
      <p:pic>
        <p:nvPicPr>
          <p:cNvPr descr="" id="587" name="Picture 18"/>
          <p:cNvPicPr/>
          <p:nvPr/>
        </p:nvPicPr>
        <p:blipFill>
          <a:blip r:embed="rId2"/>
          <a:stretch>
            <a:fillRect/>
          </a:stretch>
        </p:blipFill>
        <p:spPr>
          <a:xfrm>
            <a:off x="0" y="4267080"/>
            <a:ext cx="3580920" cy="2488320"/>
          </a:xfrm>
          <a:prstGeom prst="rect">
            <a:avLst/>
          </a:prstGeom>
        </p:spPr>
      </p:pic>
    </p:spTree>
  </p:cSld>
  <p:timing>
    <p:tnLst>
      <p:par>
        <p:cTn dur="indefinite" id="163" nodeType="tmRoot" restart="never">
          <p:childTnLst>
            <p:seq>
              <p:cTn dur="indefinite" id="164" nodeType="mainSeq">
                <p:childTnLst>
                  <p:par>
                    <p:cTn fill="hold" id="165">
                      <p:stCondLst>
                        <p:cond delay="indefinite"/>
                      </p:stCondLst>
                      <p:childTnLst>
                        <p:par>
                          <p:cTn fill="hold" id="166">
                            <p:stCondLst>
                              <p:cond delay="0"/>
                            </p:stCondLst>
                            <p:childTnLst>
                              <p:par>
                                <p:cTn fill="hold" id="167" nodeType="clickEffect" presetClass="entr" presetID="1">
                                  <p:stCondLst>
                                    <p:cond delay="0"/>
                                  </p:stCondLst>
                                  <p:childTnLst>
                                    <p:set>
                                      <p:cBhvr>
                                        <p:cTn dur="1" fill="hold" id="168">
                                          <p:stCondLst>
                                            <p:cond delay="0"/>
                                          </p:stCondLst>
                                        </p:cTn>
                                        <p:tgtEl>
                                          <p:spTgt spid="585"/>
                                        </p:tgtEl>
                                        <p:attrNameLst>
                                          <p:attrName>style.visibility</p:attrName>
                                        </p:attrNameLst>
                                      </p:cBhvr>
                                      <p:to>
                                        <p:strVal val="visible"/>
                                      </p:to>
                                    </p:set>
                                  </p:childTnLst>
                                </p:cTn>
                              </p:par>
                              <p:par>
                                <p:cTn fill="hold" id="169" nodeType="withEffect" presetClass="entr" presetID="1">
                                  <p:stCondLst>
                                    <p:cond delay="0"/>
                                  </p:stCondLst>
                                  <p:childTnLst>
                                    <p:set>
                                      <p:cBhvr>
                                        <p:cTn dur="1" fill="hold" id="170">
                                          <p:stCondLst>
                                            <p:cond delay="0"/>
                                          </p:stCondLst>
                                        </p:cTn>
                                        <p:tgtEl>
                                          <p:spTgt spid="586"/>
                                        </p:tgtEl>
                                        <p:attrNameLst>
                                          <p:attrName>style.visibility</p:attrName>
                                        </p:attrNameLst>
                                      </p:cBhvr>
                                      <p:to>
                                        <p:strVal val="visible"/>
                                      </p:to>
                                    </p:set>
                                  </p:childTnLst>
                                </p:cTn>
                              </p:par>
                              <p:par>
                                <p:cTn fill="hold" id="171" nodeType="withEffect" presetClass="entr" presetID="1">
                                  <p:stCondLst>
                                    <p:cond delay="0"/>
                                  </p:stCondLst>
                                  <p:childTnLst>
                                    <p:set>
                                      <p:cBhvr>
                                        <p:cTn dur="1" fill="hold" id="172">
                                          <p:stCondLst>
                                            <p:cond delay="0"/>
                                          </p:stCondLst>
                                        </p:cTn>
                                        <p:tgtEl>
                                          <p:spTgt spid="57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88" name="Picture 2"/>
          <p:cNvPicPr/>
          <p:nvPr/>
        </p:nvPicPr>
        <p:blipFill>
          <a:blip r:embed="rId1"/>
          <a:stretch>
            <a:fillRect/>
          </a:stretch>
        </p:blipFill>
        <p:spPr>
          <a:xfrm>
            <a:off x="4521240" y="685800"/>
            <a:ext cx="4512240" cy="3123720"/>
          </a:xfrm>
          <a:prstGeom prst="rect">
            <a:avLst/>
          </a:prstGeom>
        </p:spPr>
      </p:pic>
      <p:pic>
        <p:nvPicPr>
          <p:cNvPr descr="" id="589" name="Picture 3"/>
          <p:cNvPicPr/>
          <p:nvPr/>
        </p:nvPicPr>
        <p:blipFill>
          <a:blip r:embed="rId2"/>
          <a:stretch>
            <a:fillRect/>
          </a:stretch>
        </p:blipFill>
        <p:spPr>
          <a:xfrm>
            <a:off x="4495680" y="3669480"/>
            <a:ext cx="4495320" cy="3112200"/>
          </a:xfrm>
          <a:prstGeom prst="rect">
            <a:avLst/>
          </a:prstGeom>
        </p:spPr>
      </p:pic>
      <p:sp>
        <p:nvSpPr>
          <p:cNvPr id="590" name="TextShape 1"/>
          <p:cNvSpPr txBox="1"/>
          <p:nvPr/>
        </p:nvSpPr>
        <p:spPr>
          <a:xfrm>
            <a:off x="689040" y="0"/>
            <a:ext cx="7675920" cy="615600"/>
          </a:xfrm>
          <a:prstGeom prst="rect">
            <a:avLst/>
          </a:prstGeom>
        </p:spPr>
        <p:txBody>
          <a:bodyPr anchor="ctr"/>
          <a:p>
            <a:pPr algn="ctr">
              <a:lnSpc>
                <a:spcPct val="100000"/>
              </a:lnSpc>
            </a:pPr>
            <a:r>
              <a:rPr lang="en-US" sz="3200">
                <a:solidFill>
                  <a:srgbClr val="ffffff"/>
                </a:solidFill>
                <a:latin typeface="Calibri"/>
              </a:rPr>
              <a:t>Stages to be studied </a:t>
            </a:r>
            <a:endParaRPr/>
          </a:p>
        </p:txBody>
      </p:sp>
      <p:sp>
        <p:nvSpPr>
          <p:cNvPr id="591" name="CustomShape 2"/>
          <p:cNvSpPr/>
          <p:nvPr/>
        </p:nvSpPr>
        <p:spPr>
          <a:xfrm>
            <a:off x="152280" y="685800"/>
            <a:ext cx="4038120" cy="5943240"/>
          </a:xfrm>
          <a:prstGeom prst="rect">
            <a:avLst/>
          </a:prstGeom>
          <a:noFill/>
        </p:spPr>
        <p:txBody>
          <a:bodyPr/>
          <a:p>
            <a:pPr lvl="1">
              <a:lnSpc>
                <a:spcPct val="100000"/>
              </a:lnSpc>
              <a:buSzPct val="25000"/>
              <a:buFont typeface="StarSymbol"/>
              <a:buChar char=""/>
            </a:pPr>
            <a:r>
              <a:rPr lang="en-US" sz="2000">
                <a:solidFill>
                  <a:srgbClr val="000000"/>
                </a:solidFill>
                <a:latin typeface="Calibri"/>
              </a:rPr>
              <a:t>First stage: Ecms=380Gev, L=1.5x1034cm-2s-1, L0.01/L&gt;0.6</a:t>
            </a:r>
            <a:endParaRPr/>
          </a:p>
          <a:p>
            <a:pPr lvl="2">
              <a:lnSpc>
                <a:spcPct val="100000"/>
              </a:lnSpc>
              <a:buSzPct val="25000"/>
              <a:buFont typeface="StarSymbol"/>
              <a:buChar char=""/>
            </a:pPr>
            <a:r>
              <a:rPr lang="en-US" sz="1600">
                <a:solidFill>
                  <a:srgbClr val="000000"/>
                </a:solidFill>
                <a:latin typeface="Calibri"/>
              </a:rPr>
              <a:t>Luminosity based on physics and machine studies in 2014</a:t>
            </a:r>
            <a:endParaRPr/>
          </a:p>
          <a:p>
            <a:pPr lvl="2">
              <a:lnSpc>
                <a:spcPct val="100000"/>
              </a:lnSpc>
              <a:buSzPct val="25000"/>
              <a:buFont typeface="StarSymbol"/>
              <a:buChar char=""/>
            </a:pPr>
            <a:r>
              <a:rPr lang="en-US" sz="1600">
                <a:solidFill>
                  <a:srgbClr val="000000"/>
                </a:solidFill>
                <a:latin typeface="Calibri"/>
              </a:rPr>
              <a:t>420 GeV and 360GeV have also been studied</a:t>
            </a:r>
            <a:endParaRPr/>
          </a:p>
          <a:p>
            <a:pPr>
              <a:lnSpc>
                <a:spcPct val="100000"/>
              </a:lnSpc>
              <a:buFont typeface="Arial"/>
              <a:buChar char="•"/>
            </a:pPr>
            <a:r>
              <a:rPr lang="en-US" sz="2000">
                <a:solidFill>
                  <a:srgbClr val="000000"/>
                </a:solidFill>
                <a:latin typeface="Calibri"/>
              </a:rPr>
              <a:t>Second stage: Ecms=O(1.5TeV)</a:t>
            </a:r>
            <a:endParaRPr/>
          </a:p>
          <a:p>
            <a:pPr>
              <a:lnSpc>
                <a:spcPct val="100000"/>
              </a:lnSpc>
              <a:buFont typeface="Arial"/>
              <a:buChar char="•"/>
            </a:pPr>
            <a:r>
              <a:rPr lang="en-US" sz="2000">
                <a:solidFill>
                  <a:srgbClr val="000000"/>
                </a:solidFill>
                <a:latin typeface="Calibri"/>
              </a:rPr>
              <a:t>Final stage: Ecms=3TeV, L=5.9x1034cm-2s-1, L0.01/L&gt;0.3</a:t>
            </a:r>
            <a:endParaRPr/>
          </a:p>
          <a:p>
            <a:pPr>
              <a:lnSpc>
                <a:spcPct val="100000"/>
              </a:lnSpc>
            </a:pPr>
            <a:endParaRPr/>
          </a:p>
          <a:p>
            <a:pPr>
              <a:lnSpc>
                <a:spcPct val="100000"/>
              </a:lnSpc>
            </a:pPr>
            <a:endParaRPr/>
          </a:p>
          <a:p>
            <a:pPr>
              <a:lnSpc>
                <a:spcPct val="100000"/>
              </a:lnSpc>
              <a:buFont typeface="Arial"/>
              <a:buChar char="•"/>
            </a:pPr>
            <a:r>
              <a:rPr lang="en-US" sz="2000">
                <a:solidFill>
                  <a:srgbClr val="000000"/>
                </a:solidFill>
                <a:latin typeface="Calibri"/>
              </a:rPr>
              <a:t>Next natural steps: Optimised cost and power for given luminosity </a:t>
            </a:r>
            <a:endParaRPr/>
          </a:p>
          <a:p>
            <a:pPr>
              <a:lnSpc>
                <a:spcPct val="100000"/>
              </a:lnSpc>
              <a:buFont typeface="Arial"/>
              <a:buChar char="•"/>
            </a:pPr>
            <a:r>
              <a:rPr lang="en-US" sz="2000">
                <a:solidFill>
                  <a:srgbClr val="000000"/>
                </a:solidFill>
                <a:latin typeface="Calibri"/>
              </a:rPr>
              <a:t>Hopefully needed to redo with new LHC results at some point</a:t>
            </a:r>
            <a:endParaRPr/>
          </a:p>
          <a:p>
            <a:pPr>
              <a:lnSpc>
                <a:spcPct val="100000"/>
              </a:lnSpc>
            </a:pPr>
            <a:endParaRPr/>
          </a:p>
        </p:txBody>
      </p:sp>
    </p:spTree>
  </p:cSld>
  <p:timing>
    <p:tnLst>
      <p:par>
        <p:cTn dur="indefinite" id="173" nodeType="tmRoot" restart="never">
          <p:childTnLst>
            <p:seq>
              <p:cTn dur="indefinite" id="174" nodeType="mainSeq">
                <p:childTnLst>
                  <p:par>
                    <p:cTn fill="hold" id="175">
                      <p:stCondLst>
                        <p:cond delay="indefinite"/>
                      </p:stCondLst>
                      <p:childTnLst>
                        <p:par>
                          <p:cTn fill="hold" id="176">
                            <p:stCondLst>
                              <p:cond delay="0"/>
                            </p:stCondLst>
                            <p:childTnLst>
                              <p:par>
                                <p:cTn fill="hold" id="177" nodeType="clickEffect" presetClass="entr" presetID="1">
                                  <p:stCondLst>
                                    <p:cond delay="0"/>
                                  </p:stCondLst>
                                  <p:childTnLst>
                                    <p:set>
                                      <p:cBhvr>
                                        <p:cTn dur="1" fill="hold" id="178">
                                          <p:stCondLst>
                                            <p:cond delay="0"/>
                                          </p:stCondLst>
                                        </p:cTn>
                                        <p:tgtEl>
                                          <p:spTgt spid="591">
                                            <p:txEl>
                                              <p:pRg end="57" st="0"/>
                                            </p:txEl>
                                          </p:spTgt>
                                        </p:tgtEl>
                                        <p:attrNameLst>
                                          <p:attrName>style.visibility</p:attrName>
                                        </p:attrNameLst>
                                      </p:cBhvr>
                                      <p:to>
                                        <p:strVal val="visible"/>
                                      </p:to>
                                    </p:set>
                                  </p:childTnLst>
                                </p:cTn>
                              </p:par>
                              <p:par>
                                <p:cTn fill="hold" id="179" nodeType="withEffect" presetClass="entr" presetID="1">
                                  <p:stCondLst>
                                    <p:cond delay="0"/>
                                  </p:stCondLst>
                                  <p:childTnLst>
                                    <p:set>
                                      <p:cBhvr>
                                        <p:cTn dur="1" fill="hold" id="180">
                                          <p:stCondLst>
                                            <p:cond delay="0"/>
                                          </p:stCondLst>
                                        </p:cTn>
                                        <p:tgtEl>
                                          <p:spTgt spid="591">
                                            <p:txEl>
                                              <p:pRg end="113" st="57"/>
                                            </p:txEl>
                                          </p:spTgt>
                                        </p:tgtEl>
                                        <p:attrNameLst>
                                          <p:attrName>style.visibility</p:attrName>
                                        </p:attrNameLst>
                                      </p:cBhvr>
                                      <p:to>
                                        <p:strVal val="visible"/>
                                      </p:to>
                                    </p:set>
                                  </p:childTnLst>
                                </p:cTn>
                              </p:par>
                              <p:par>
                                <p:cTn fill="hold" id="181" nodeType="withEffect" presetClass="entr" presetID="1">
                                  <p:stCondLst>
                                    <p:cond delay="0"/>
                                  </p:stCondLst>
                                  <p:childTnLst>
                                    <p:set>
                                      <p:cBhvr>
                                        <p:cTn dur="1" fill="hold" id="182">
                                          <p:stCondLst>
                                            <p:cond delay="0"/>
                                          </p:stCondLst>
                                        </p:cTn>
                                        <p:tgtEl>
                                          <p:spTgt spid="591">
                                            <p:txEl>
                                              <p:pRg end="155" st="113"/>
                                            </p:txEl>
                                          </p:spTgt>
                                        </p:tgtEl>
                                        <p:attrNameLst>
                                          <p:attrName>style.visibility</p:attrName>
                                        </p:attrNameLst>
                                      </p:cBhvr>
                                      <p:to>
                                        <p:strVal val="visible"/>
                                      </p:to>
                                    </p:set>
                                  </p:childTnLst>
                                </p:cTn>
                              </p:par>
                              <p:par>
                                <p:cTn fill="hold" id="183" nodeType="withEffect" presetClass="entr" presetID="1">
                                  <p:stCondLst>
                                    <p:cond delay="0"/>
                                  </p:stCondLst>
                                  <p:childTnLst>
                                    <p:set>
                                      <p:cBhvr>
                                        <p:cTn dur="1" fill="hold" id="184">
                                          <p:stCondLst>
                                            <p:cond delay="0"/>
                                          </p:stCondLst>
                                        </p:cTn>
                                        <p:tgtEl>
                                          <p:spTgt spid="591">
                                            <p:txEl>
                                              <p:pRg end="184" st="155"/>
                                            </p:txEl>
                                          </p:spTgt>
                                        </p:tgtEl>
                                        <p:attrNameLst>
                                          <p:attrName>style.visibility</p:attrName>
                                        </p:attrNameLst>
                                      </p:cBhvr>
                                      <p:to>
                                        <p:strVal val="visible"/>
                                      </p:to>
                                    </p:set>
                                  </p:childTnLst>
                                </p:cTn>
                              </p:par>
                              <p:par>
                                <p:cTn fill="hold" id="185" nodeType="withEffect" presetClass="entr" presetID="1">
                                  <p:stCondLst>
                                    <p:cond delay="0"/>
                                  </p:stCondLst>
                                  <p:childTnLst>
                                    <p:set>
                                      <p:cBhvr>
                                        <p:cTn dur="1" fill="hold" id="186">
                                          <p:stCondLst>
                                            <p:cond delay="0"/>
                                          </p:stCondLst>
                                        </p:cTn>
                                        <p:tgtEl>
                                          <p:spTgt spid="591">
                                            <p:txEl>
                                              <p:pRg end="239" st="184"/>
                                            </p:txEl>
                                          </p:spTgt>
                                        </p:tgtEl>
                                        <p:attrNameLst>
                                          <p:attrName>style.visibility</p:attrName>
                                        </p:attrNameLst>
                                      </p:cBhvr>
                                      <p:to>
                                        <p:strVal val="visible"/>
                                      </p:to>
                                    </p:set>
                                  </p:childTnLst>
                                </p:cTn>
                              </p:par>
                            </p:childTnLst>
                          </p:cTn>
                        </p:par>
                      </p:childTnLst>
                    </p:cTn>
                  </p:par>
                  <p:par>
                    <p:cTn fill="hold" id="187">
                      <p:stCondLst>
                        <p:cond delay="indefinite"/>
                      </p:stCondLst>
                      <p:childTnLst>
                        <p:par>
                          <p:cTn fill="hold" id="188">
                            <p:stCondLst>
                              <p:cond delay="0"/>
                            </p:stCondLst>
                            <p:childTnLst>
                              <p:par>
                                <p:cTn fill="hold" id="189" nodeType="clickEffect" presetClass="entr" presetID="1">
                                  <p:stCondLst>
                                    <p:cond delay="0"/>
                                  </p:stCondLst>
                                  <p:childTnLst>
                                    <p:set>
                                      <p:cBhvr>
                                        <p:cTn dur="1" fill="hold" id="190">
                                          <p:stCondLst>
                                            <p:cond delay="0"/>
                                          </p:stCondLst>
                                        </p:cTn>
                                        <p:tgtEl>
                                          <p:spTgt spid="588"/>
                                        </p:tgtEl>
                                        <p:attrNameLst>
                                          <p:attrName>style.visibility</p:attrName>
                                        </p:attrNameLst>
                                      </p:cBhvr>
                                      <p:to>
                                        <p:strVal val="visible"/>
                                      </p:to>
                                    </p:set>
                                  </p:childTnLst>
                                </p:cTn>
                              </p:par>
                              <p:par>
                                <p:cTn fill="hold" id="191" nodeType="withEffect" presetClass="entr" presetID="1">
                                  <p:stCondLst>
                                    <p:cond delay="0"/>
                                  </p:stCondLst>
                                  <p:childTnLst>
                                    <p:set>
                                      <p:cBhvr>
                                        <p:cTn dur="1" fill="hold" id="192">
                                          <p:stCondLst>
                                            <p:cond delay="0"/>
                                          </p:stCondLst>
                                        </p:cTn>
                                        <p:tgtEl>
                                          <p:spTgt spid="589"/>
                                        </p:tgtEl>
                                        <p:attrNameLst>
                                          <p:attrName>style.visibility</p:attrName>
                                        </p:attrNameLst>
                                      </p:cBhvr>
                                      <p:to>
                                        <p:strVal val="visible"/>
                                      </p:to>
                                    </p:set>
                                  </p:childTnLst>
                                </p:cTn>
                              </p:par>
                            </p:childTnLst>
                          </p:cTn>
                        </p:par>
                      </p:childTnLst>
                    </p:cTn>
                  </p:par>
                  <p:par>
                    <p:cTn fill="hold" id="193">
                      <p:stCondLst>
                        <p:cond delay="indefinite"/>
                      </p:stCondLst>
                      <p:childTnLst>
                        <p:par>
                          <p:cTn fill="hold" id="194">
                            <p:stCondLst>
                              <p:cond delay="0"/>
                            </p:stCondLst>
                            <p:childTnLst>
                              <p:par>
                                <p:cTn fill="hold" id="195" nodeType="clickEffect" presetClass="entr" presetID="1">
                                  <p:stCondLst>
                                    <p:cond delay="0"/>
                                  </p:stCondLst>
                                  <p:childTnLst>
                                    <p:set>
                                      <p:cBhvr>
                                        <p:cTn dur="1" fill="hold" id="196">
                                          <p:stCondLst>
                                            <p:cond delay="0"/>
                                          </p:stCondLst>
                                        </p:cTn>
                                        <p:tgtEl>
                                          <p:spTgt spid="591">
                                            <p:txEl>
                                              <p:pRg end="308" st="241"/>
                                            </p:txEl>
                                          </p:spTgt>
                                        </p:tgtEl>
                                        <p:attrNameLst>
                                          <p:attrName>style.visibility</p:attrName>
                                        </p:attrNameLst>
                                      </p:cBhvr>
                                      <p:to>
                                        <p:strVal val="visible"/>
                                      </p:to>
                                    </p:set>
                                  </p:childTnLst>
                                </p:cTn>
                              </p:par>
                              <p:par>
                                <p:cTn fill="hold" id="197" nodeType="withEffect" presetClass="entr" presetID="1">
                                  <p:stCondLst>
                                    <p:cond delay="0"/>
                                  </p:stCondLst>
                                  <p:childTnLst>
                                    <p:set>
                                      <p:cBhvr>
                                        <p:cTn dur="1" fill="hold" id="198">
                                          <p:stCondLst>
                                            <p:cond delay="0"/>
                                          </p:stCondLst>
                                        </p:cTn>
                                        <p:tgtEl>
                                          <p:spTgt spid="591">
                                            <p:txEl>
                                              <p:pRg end="368" st="308"/>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0" name="TextShape 1"/>
          <p:cNvSpPr txBox="1"/>
          <p:nvPr/>
        </p:nvSpPr>
        <p:spPr>
          <a:xfrm>
            <a:off x="0" y="-5760"/>
            <a:ext cx="9143640" cy="609120"/>
          </a:xfrm>
          <a:prstGeom prst="rect">
            <a:avLst/>
          </a:prstGeom>
        </p:spPr>
        <p:txBody>
          <a:bodyPr anchor="ctr"/>
          <a:p>
            <a:pPr>
              <a:lnSpc>
                <a:spcPct val="100000"/>
              </a:lnSpc>
            </a:pPr>
            <a:r>
              <a:rPr lang="en-US" sz="3200">
                <a:solidFill>
                  <a:srgbClr val="ffffff"/>
                </a:solidFill>
                <a:latin typeface="Calibri"/>
              </a:rPr>
              <a:t>      </a:t>
            </a:r>
            <a:r>
              <a:rPr lang="en-US" sz="3200">
                <a:solidFill>
                  <a:srgbClr val="ffffff"/>
                </a:solidFill>
                <a:latin typeface="Calibri"/>
              </a:rPr>
              <a:t>The Standard Model</a:t>
            </a:r>
            <a:endParaRPr/>
          </a:p>
        </p:txBody>
      </p:sp>
      <p:sp>
        <p:nvSpPr>
          <p:cNvPr id="251" name="CustomShape 2"/>
          <p:cNvSpPr/>
          <p:nvPr/>
        </p:nvSpPr>
        <p:spPr>
          <a:xfrm>
            <a:off x="7315200" y="6202080"/>
            <a:ext cx="1828440" cy="410040"/>
          </a:xfrm>
          <a:prstGeom prst="rect">
            <a:avLst/>
          </a:prstGeom>
          <a:noFill/>
        </p:spPr>
      </p:sp>
      <p:pic>
        <p:nvPicPr>
          <p:cNvPr descr="" id="252" name="Picture 7"/>
          <p:cNvPicPr/>
          <p:nvPr/>
        </p:nvPicPr>
        <p:blipFill>
          <a:blip r:embed="rId1"/>
          <a:stretch>
            <a:fillRect/>
          </a:stretch>
        </p:blipFill>
        <p:spPr>
          <a:xfrm>
            <a:off x="227520" y="785880"/>
            <a:ext cx="4115520" cy="3509640"/>
          </a:xfrm>
          <a:prstGeom prst="rect">
            <a:avLst/>
          </a:prstGeom>
        </p:spPr>
      </p:pic>
      <p:sp>
        <p:nvSpPr>
          <p:cNvPr id="253" name="CustomShape 3"/>
          <p:cNvSpPr/>
          <p:nvPr/>
        </p:nvSpPr>
        <p:spPr>
          <a:xfrm>
            <a:off x="8884080" y="6031080"/>
            <a:ext cx="218880" cy="1186560"/>
          </a:xfrm>
          <a:prstGeom prst="rect">
            <a:avLst/>
          </a:prstGeom>
          <a:solidFill>
            <a:srgbClr val="000000"/>
          </a:solidFill>
        </p:spPr>
        <p:txBody>
          <a:bodyPr bIns="45000" lIns="90000" rIns="90000" tIns="45000"/>
          <a:p>
            <a:pPr>
              <a:lnSpc>
                <a:spcPct val="100000"/>
              </a:lnSpc>
            </a:pPr>
            <a:r>
              <a:rPr lang="en-US" sz="2400">
                <a:solidFill>
                  <a:srgbClr val="000000"/>
                </a:solidFill>
                <a:latin typeface="Calibri"/>
              </a:rPr>
              <a:t>   </a:t>
            </a:r>
            <a:endParaRPr/>
          </a:p>
        </p:txBody>
      </p:sp>
      <p:pic>
        <p:nvPicPr>
          <p:cNvPr descr="" id="254" name="Picture 5"/>
          <p:cNvPicPr/>
          <p:nvPr/>
        </p:nvPicPr>
        <p:blipFill>
          <a:blip r:embed="rId2"/>
          <a:stretch>
            <a:fillRect/>
          </a:stretch>
        </p:blipFill>
        <p:spPr>
          <a:xfrm>
            <a:off x="4876920" y="228600"/>
            <a:ext cx="3403800" cy="3352680"/>
          </a:xfrm>
          <a:prstGeom prst="rect">
            <a:avLst/>
          </a:prstGeom>
        </p:spPr>
      </p:pic>
      <p:pic>
        <p:nvPicPr>
          <p:cNvPr descr="" id="255" name="Picture 4"/>
          <p:cNvPicPr/>
          <p:nvPr/>
        </p:nvPicPr>
        <p:blipFill>
          <a:blip r:embed="rId3"/>
          <a:stretch>
            <a:fillRect/>
          </a:stretch>
        </p:blipFill>
        <p:spPr>
          <a:xfrm>
            <a:off x="457200" y="4442760"/>
            <a:ext cx="3657240" cy="2423160"/>
          </a:xfrm>
          <a:prstGeom prst="rect">
            <a:avLst/>
          </a:prstGeom>
        </p:spPr>
      </p:pic>
      <p:pic>
        <p:nvPicPr>
          <p:cNvPr descr="" id="256" name="Picture 2"/>
          <p:cNvPicPr/>
          <p:nvPr/>
        </p:nvPicPr>
        <p:blipFill>
          <a:blip r:embed="rId4"/>
          <a:stretch>
            <a:fillRect/>
          </a:stretch>
        </p:blipFill>
        <p:spPr>
          <a:xfrm>
            <a:off x="5181480" y="3733920"/>
            <a:ext cx="2984400" cy="2837160"/>
          </a:xfrm>
          <a:prstGeom prst="rect">
            <a:avLst/>
          </a:prstGeom>
        </p:spPr>
      </p:pic>
    </p:spTree>
  </p:cSld>
  <p:timing>
    <p:tnLst>
      <p:par>
        <p:cTn dur="indefinite" id="13" nodeType="tmRoot" restart="never">
          <p:childTnLst>
            <p:seq>
              <p:cTn dur="indefinite" id="14" nodeType="mainSeq">
                <p:childTnLst>
                  <p:par>
                    <p:cTn fill="hold" id="15">
                      <p:stCondLst>
                        <p:cond delay="indefinite"/>
                      </p:stCondLst>
                      <p:childTnLst>
                        <p:par>
                          <p:cTn fill="hold" id="16">
                            <p:stCondLst>
                              <p:cond delay="0"/>
                            </p:stCondLst>
                            <p:childTnLst>
                              <p:par>
                                <p:cTn fill="hold" id="17" nodeType="withEffect" presetClass="entr" presetID="1">
                                  <p:stCondLst>
                                    <p:cond delay="0"/>
                                  </p:stCondLst>
                                  <p:childTnLst>
                                    <p:set>
                                      <p:cBhvr>
                                        <p:cTn dur="1" fill="hold" id="18">
                                          <p:stCondLst>
                                            <p:cond delay="0"/>
                                          </p:stCondLst>
                                        </p:cTn>
                                        <p:tgtEl>
                                          <p:spTgt spid="255"/>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1">
                                  <p:stCondLst>
                                    <p:cond delay="0"/>
                                  </p:stCondLst>
                                  <p:childTnLst>
                                    <p:set>
                                      <p:cBhvr>
                                        <p:cTn dur="1" fill="hold" id="22">
                                          <p:stCondLst>
                                            <p:cond delay="0"/>
                                          </p:stCondLst>
                                        </p:cTn>
                                        <p:tgtEl>
                                          <p:spTgt spid="254"/>
                                        </p:tgtEl>
                                        <p:attrNameLst>
                                          <p:attrName>style.visibility</p:attrName>
                                        </p:attrNameLst>
                                      </p:cBhvr>
                                      <p:to>
                                        <p:strVal val="visible"/>
                                      </p:to>
                                    </p:se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1">
                                  <p:stCondLst>
                                    <p:cond delay="0"/>
                                  </p:stCondLst>
                                  <p:childTnLst>
                                    <p:set>
                                      <p:cBhvr>
                                        <p:cTn dur="1" fill="hold" id="26">
                                          <p:stCondLst>
                                            <p:cond delay="0"/>
                                          </p:stCondLst>
                                        </p:cTn>
                                        <p:tgtEl>
                                          <p:spTgt spid="25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2" name="TextShape 1"/>
          <p:cNvSpPr txBox="1"/>
          <p:nvPr/>
        </p:nvSpPr>
        <p:spPr>
          <a:xfrm>
            <a:off x="689040" y="0"/>
            <a:ext cx="7675920" cy="615600"/>
          </a:xfrm>
          <a:prstGeom prst="rect">
            <a:avLst/>
          </a:prstGeom>
        </p:spPr>
        <p:txBody>
          <a:bodyPr anchor="ctr"/>
          <a:p>
            <a:pPr algn="ctr">
              <a:lnSpc>
                <a:spcPct val="100000"/>
              </a:lnSpc>
            </a:pPr>
            <a:r>
              <a:rPr lang="en-US" sz="3200">
                <a:solidFill>
                  <a:srgbClr val="ffffff"/>
                </a:solidFill>
                <a:latin typeface="Calibri"/>
              </a:rPr>
              <a:t>e+/e- Colliders: PAC vs ECM</a:t>
            </a:r>
            <a:endParaRPr/>
          </a:p>
        </p:txBody>
      </p:sp>
      <p:sp>
        <p:nvSpPr>
          <p:cNvPr id="593" name="TextShape 2"/>
          <p:cNvSpPr txBox="1"/>
          <p:nvPr/>
        </p:nvSpPr>
        <p:spPr>
          <a:xfrm>
            <a:off x="6553080" y="6356520"/>
            <a:ext cx="2133360" cy="364680"/>
          </a:xfrm>
          <a:prstGeom prst="rect">
            <a:avLst/>
          </a:prstGeom>
        </p:spPr>
        <p:txBody>
          <a:bodyPr anchor="ctr"/>
          <a:p>
            <a:pPr algn="r">
              <a:lnSpc>
                <a:spcPct val="100000"/>
              </a:lnSpc>
            </a:pPr>
            <a:fld id="{E78F11F2-6442-4633-93AD-C43F63423FA0}" type="slidenum">
              <a:rPr lang="en-US" sz="1200">
                <a:solidFill>
                  <a:srgbClr val="8b8b8b"/>
                </a:solidFill>
                <a:latin typeface="Comic Sans MS"/>
              </a:rPr>
              <a:t>&lt;number&gt;</a:t>
            </a:fld>
            <a:endParaRPr/>
          </a:p>
        </p:txBody>
      </p:sp>
      <p:sp>
        <p:nvSpPr>
          <p:cNvPr id="594" name="CustomShape 3"/>
          <p:cNvSpPr/>
          <p:nvPr/>
        </p:nvSpPr>
        <p:spPr>
          <a:xfrm>
            <a:off x="6705720" y="6416640"/>
            <a:ext cx="2133360" cy="364680"/>
          </a:xfrm>
          <a:prstGeom prst="rect">
            <a:avLst/>
          </a:prstGeom>
          <a:noFill/>
        </p:spPr>
      </p:sp>
      <p:pic>
        <p:nvPicPr>
          <p:cNvPr descr="" id="595" name="Picture 4"/>
          <p:cNvPicPr/>
          <p:nvPr/>
        </p:nvPicPr>
        <p:blipFill>
          <a:blip r:embed="rId1"/>
          <a:stretch>
            <a:fillRect/>
          </a:stretch>
        </p:blipFill>
        <p:spPr>
          <a:xfrm>
            <a:off x="4705920" y="4800240"/>
            <a:ext cx="4437720" cy="2057400"/>
          </a:xfrm>
          <a:prstGeom prst="rect">
            <a:avLst/>
          </a:prstGeom>
          <a:ln w="9360">
            <a:solidFill>
              <a:srgbClr val="000000"/>
            </a:solidFill>
            <a:miter/>
          </a:ln>
        </p:spPr>
      </p:pic>
      <p:sp>
        <p:nvSpPr>
          <p:cNvPr id="596" name="Line 4"/>
          <p:cNvSpPr/>
          <p:nvPr/>
        </p:nvSpPr>
        <p:spPr>
          <a:xfrm>
            <a:off x="5046120" y="5725080"/>
            <a:ext cx="3816720" cy="0"/>
          </a:xfrm>
          <a:prstGeom prst="line">
            <a:avLst/>
          </a:prstGeom>
          <a:ln w="28440">
            <a:solidFill>
              <a:srgbClr val="ff0000"/>
            </a:solidFill>
            <a:round/>
          </a:ln>
        </p:spPr>
      </p:sp>
      <p:sp>
        <p:nvSpPr>
          <p:cNvPr id="597" name="CustomShape 5"/>
          <p:cNvSpPr/>
          <p:nvPr/>
        </p:nvSpPr>
        <p:spPr>
          <a:xfrm>
            <a:off x="4767840" y="4572000"/>
            <a:ext cx="4272840" cy="366120"/>
          </a:xfrm>
          <a:prstGeom prst="rect">
            <a:avLst/>
          </a:prstGeom>
          <a:solidFill>
            <a:srgbClr val="f2f2f2"/>
          </a:solidFill>
        </p:spPr>
        <p:txBody>
          <a:bodyPr wrap="none"/>
          <a:p>
            <a:pPr>
              <a:lnSpc>
                <a:spcPct val="100000"/>
              </a:lnSpc>
            </a:pPr>
            <a:r>
              <a:rPr lang="en-US">
                <a:solidFill>
                  <a:srgbClr val="ff0000"/>
                </a:solidFill>
                <a:latin typeface="Calibri"/>
                <a:ea typeface="ＭＳ Ｐゴシック"/>
              </a:rPr>
              <a:t>CERN energy consumption 2012: 1.35 TWh  </a:t>
            </a:r>
            <a:endParaRPr/>
          </a:p>
        </p:txBody>
      </p:sp>
      <p:graphicFrame>
        <p:nvGraphicFramePr>
          <p:cNvPr id="598" name="Chart 11"/>
          <p:cNvGraphicFramePr/>
          <p:nvPr/>
        </p:nvGraphicFramePr>
        <p:xfrm>
          <a:off x="-152280" y="685800"/>
          <a:ext cx="5638320" cy="3962160"/>
        </p:xfrm>
        <a:graphic>
          <a:graphicData uri="http://schemas.openxmlformats.org/drawingml/2006/chart">
            <c:chart xmlns:c="http://schemas.openxmlformats.org/drawingml/2006/chart" xmlns:r="http://schemas.openxmlformats.org/officeDocument/2006/relationships" r:id="rId2"/>
          </a:graphicData>
        </a:graphic>
      </p:graphicFrame>
      <p:pic>
        <p:nvPicPr>
          <p:cNvPr descr="" id="599" name="Picture 3"/>
          <p:cNvPicPr/>
          <p:nvPr/>
        </p:nvPicPr>
        <p:blipFill>
          <a:blip r:embed="rId3"/>
          <a:stretch>
            <a:fillRect/>
          </a:stretch>
        </p:blipFill>
        <p:spPr>
          <a:xfrm>
            <a:off x="533520" y="4487760"/>
            <a:ext cx="2209320" cy="2395080"/>
          </a:xfrm>
          <a:prstGeom prst="rect">
            <a:avLst/>
          </a:prstGeom>
        </p:spPr>
      </p:pic>
      <p:sp>
        <p:nvSpPr>
          <p:cNvPr id="600" name="CustomShape 6"/>
          <p:cNvSpPr/>
          <p:nvPr/>
        </p:nvSpPr>
        <p:spPr>
          <a:xfrm>
            <a:off x="5715000" y="685800"/>
            <a:ext cx="3428640" cy="3200040"/>
          </a:xfrm>
          <a:prstGeom prst="rect">
            <a:avLst/>
          </a:prstGeom>
          <a:solidFill>
            <a:srgbClr val="558ed5"/>
          </a:solidFill>
        </p:spPr>
        <p:txBody>
          <a:bodyPr/>
          <a:p>
            <a:pPr>
              <a:lnSpc>
                <a:spcPct val="100000"/>
              </a:lnSpc>
            </a:pPr>
            <a:r>
              <a:rPr lang="en-US" sz="1600">
                <a:solidFill>
                  <a:srgbClr val="ffffff"/>
                </a:solidFill>
                <a:latin typeface="Calibri"/>
              </a:rPr>
              <a:t>Power reductions are being looked at:</a:t>
            </a:r>
            <a:endParaRPr/>
          </a:p>
          <a:p>
            <a:pPr>
              <a:lnSpc>
                <a:spcPct val="100000"/>
              </a:lnSpc>
              <a:buFont typeface="Arial"/>
              <a:buChar char="•"/>
            </a:pPr>
            <a:r>
              <a:rPr lang="en-US" sz="1600">
                <a:solidFill>
                  <a:srgbClr val="ffffff"/>
                </a:solidFill>
                <a:latin typeface="Calibri"/>
              </a:rPr>
              <a:t>Machine parameters and technical developments </a:t>
            </a:r>
            <a:endParaRPr/>
          </a:p>
          <a:p>
            <a:pPr>
              <a:lnSpc>
                <a:spcPct val="100000"/>
              </a:lnSpc>
              <a:buFont typeface="Arial"/>
              <a:buChar char="•"/>
            </a:pPr>
            <a:r>
              <a:rPr lang="en-US" sz="1600">
                <a:solidFill>
                  <a:srgbClr val="ffffff"/>
                </a:solidFill>
                <a:latin typeface="Calibri"/>
              </a:rPr>
              <a:t>Consider where the power is dissipated (distributed or central)</a:t>
            </a:r>
            <a:endParaRPr/>
          </a:p>
          <a:p>
            <a:pPr>
              <a:lnSpc>
                <a:spcPct val="100000"/>
              </a:lnSpc>
              <a:buFont typeface="Arial"/>
              <a:buChar char="•"/>
            </a:pPr>
            <a:r>
              <a:rPr lang="en-US" sz="1600">
                <a:solidFill>
                  <a:srgbClr val="ffffff"/>
                </a:solidFill>
                <a:latin typeface="Calibri"/>
              </a:rPr>
              <a:t>Look at daily and yearly fluctuation – can one run in “low general demand” periods</a:t>
            </a:r>
            <a:endParaRPr/>
          </a:p>
          <a:p>
            <a:pPr>
              <a:lnSpc>
                <a:spcPct val="100000"/>
              </a:lnSpc>
              <a:buFont typeface="Arial"/>
              <a:buChar char="•"/>
            </a:pPr>
            <a:r>
              <a:rPr lang="en-US" sz="1600">
                <a:solidFill>
                  <a:srgbClr val="ffffff"/>
                </a:solidFill>
                <a:latin typeface="Calibri"/>
              </a:rPr>
              <a:t>Understand and minimize the energy (consider also standby, MD, down periods, running scenarios </a:t>
            </a:r>
            <a:endParaRPr/>
          </a:p>
        </p:txBody>
      </p:sp>
    </p:spTree>
  </p:cSld>
  <p:timing>
    <p:tnLst>
      <p:par>
        <p:cTn dur="indefinite" id="199" nodeType="tmRoot" restart="never">
          <p:childTnLst>
            <p:seq>
              <p:cTn dur="indefinite" id="200" nodeType="mainSeq">
                <p:childTnLst>
                  <p:par>
                    <p:cTn fill="hold" id="201">
                      <p:stCondLst>
                        <p:cond delay="indefinite"/>
                      </p:stCondLst>
                      <p:childTnLst>
                        <p:par>
                          <p:cTn fill="hold" id="202">
                            <p:stCondLst>
                              <p:cond delay="0"/>
                            </p:stCondLst>
                            <p:childTnLst>
                              <p:par>
                                <p:cTn fill="hold" id="203" nodeType="clickEffect" presetClass="entr" presetID="1">
                                  <p:stCondLst>
                                    <p:cond delay="0"/>
                                  </p:stCondLst>
                                  <p:childTnLst>
                                    <p:set>
                                      <p:cBhvr>
                                        <p:cTn dur="1" fill="hold" id="204">
                                          <p:stCondLst>
                                            <p:cond delay="0"/>
                                          </p:stCondLst>
                                        </p:cTn>
                                        <p:tgtEl>
                                          <p:spTgt spid="599"/>
                                        </p:tgtEl>
                                        <p:attrNameLst>
                                          <p:attrName>style.visibility</p:attrName>
                                        </p:attrNameLst>
                                      </p:cBhvr>
                                      <p:to>
                                        <p:strVal val="visible"/>
                                      </p:to>
                                    </p:set>
                                  </p:childTnLst>
                                </p:cTn>
                              </p:par>
                            </p:childTnLst>
                          </p:cTn>
                        </p:par>
                      </p:childTnLst>
                    </p:cTn>
                  </p:par>
                  <p:par>
                    <p:cTn fill="hold" id="205">
                      <p:stCondLst>
                        <p:cond delay="indefinite"/>
                      </p:stCondLst>
                      <p:childTnLst>
                        <p:par>
                          <p:cTn fill="hold" id="206">
                            <p:stCondLst>
                              <p:cond delay="0"/>
                            </p:stCondLst>
                            <p:childTnLst>
                              <p:par>
                                <p:cTn fill="hold" id="207" nodeType="clickEffect" presetClass="entr" presetID="1">
                                  <p:stCondLst>
                                    <p:cond delay="0"/>
                                  </p:stCondLst>
                                  <p:childTnLst>
                                    <p:set>
                                      <p:cBhvr>
                                        <p:cTn dur="1" fill="hold" id="208">
                                          <p:stCondLst>
                                            <p:cond delay="0"/>
                                          </p:stCondLst>
                                        </p:cTn>
                                        <p:tgtEl>
                                          <p:spTgt spid="60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1" name="TextShape 1"/>
          <p:cNvSpPr txBox="1"/>
          <p:nvPr/>
        </p:nvSpPr>
        <p:spPr>
          <a:xfrm>
            <a:off x="689040" y="0"/>
            <a:ext cx="7675920" cy="615600"/>
          </a:xfrm>
          <a:prstGeom prst="rect">
            <a:avLst/>
          </a:prstGeom>
        </p:spPr>
        <p:txBody>
          <a:bodyPr anchor="ctr"/>
          <a:p>
            <a:pPr algn="ctr">
              <a:lnSpc>
                <a:spcPct val="100000"/>
              </a:lnSpc>
            </a:pPr>
            <a:r>
              <a:rPr lang="en-US" sz="3200">
                <a:solidFill>
                  <a:srgbClr val="ffffff"/>
                </a:solidFill>
                <a:latin typeface="Calibri"/>
              </a:rPr>
              <a:t>e+/e- Colliders: PAC vs ECM</a:t>
            </a:r>
            <a:endParaRPr/>
          </a:p>
        </p:txBody>
      </p:sp>
      <p:sp>
        <p:nvSpPr>
          <p:cNvPr id="602" name="TextShape 2"/>
          <p:cNvSpPr txBox="1"/>
          <p:nvPr/>
        </p:nvSpPr>
        <p:spPr>
          <a:xfrm>
            <a:off x="6553080" y="6356520"/>
            <a:ext cx="2133360" cy="364680"/>
          </a:xfrm>
          <a:prstGeom prst="rect">
            <a:avLst/>
          </a:prstGeom>
        </p:spPr>
        <p:txBody>
          <a:bodyPr anchor="ctr"/>
          <a:p>
            <a:pPr algn="r">
              <a:lnSpc>
                <a:spcPct val="100000"/>
              </a:lnSpc>
            </a:pPr>
            <a:fld id="{940232D6-E361-447E-9203-A1FD688AEBCC}" type="slidenum">
              <a:rPr lang="en-US" sz="1200">
                <a:solidFill>
                  <a:srgbClr val="8b8b8b"/>
                </a:solidFill>
                <a:latin typeface="Comic Sans MS"/>
              </a:rPr>
              <a:t>&lt;number&gt;</a:t>
            </a:fld>
            <a:endParaRPr/>
          </a:p>
        </p:txBody>
      </p:sp>
      <p:sp>
        <p:nvSpPr>
          <p:cNvPr id="603" name="CustomShape 3"/>
          <p:cNvSpPr/>
          <p:nvPr/>
        </p:nvSpPr>
        <p:spPr>
          <a:xfrm>
            <a:off x="6705720" y="6416640"/>
            <a:ext cx="2133360" cy="364680"/>
          </a:xfrm>
          <a:prstGeom prst="rect">
            <a:avLst/>
          </a:prstGeom>
          <a:noFill/>
        </p:spPr>
      </p:sp>
      <p:pic>
        <p:nvPicPr>
          <p:cNvPr descr="" id="604" name="Picture 4"/>
          <p:cNvPicPr/>
          <p:nvPr/>
        </p:nvPicPr>
        <p:blipFill>
          <a:blip r:embed="rId1"/>
          <a:stretch>
            <a:fillRect/>
          </a:stretch>
        </p:blipFill>
        <p:spPr>
          <a:xfrm>
            <a:off x="4690800" y="4800240"/>
            <a:ext cx="4437720" cy="2057400"/>
          </a:xfrm>
          <a:prstGeom prst="rect">
            <a:avLst/>
          </a:prstGeom>
          <a:ln w="9360">
            <a:solidFill>
              <a:srgbClr val="000000"/>
            </a:solidFill>
            <a:miter/>
          </a:ln>
        </p:spPr>
      </p:pic>
      <p:sp>
        <p:nvSpPr>
          <p:cNvPr id="605" name="Line 4"/>
          <p:cNvSpPr/>
          <p:nvPr/>
        </p:nvSpPr>
        <p:spPr>
          <a:xfrm>
            <a:off x="5164920" y="5725080"/>
            <a:ext cx="3816720" cy="0"/>
          </a:xfrm>
          <a:prstGeom prst="line">
            <a:avLst/>
          </a:prstGeom>
          <a:ln w="28440">
            <a:solidFill>
              <a:srgbClr val="ff0000"/>
            </a:solidFill>
            <a:round/>
          </a:ln>
        </p:spPr>
      </p:sp>
      <p:sp>
        <p:nvSpPr>
          <p:cNvPr id="606" name="CustomShape 5"/>
          <p:cNvSpPr/>
          <p:nvPr/>
        </p:nvSpPr>
        <p:spPr>
          <a:xfrm>
            <a:off x="4767840" y="4572000"/>
            <a:ext cx="4272840" cy="366120"/>
          </a:xfrm>
          <a:prstGeom prst="rect">
            <a:avLst/>
          </a:prstGeom>
          <a:solidFill>
            <a:srgbClr val="f2f2f2"/>
          </a:solidFill>
        </p:spPr>
        <p:txBody>
          <a:bodyPr wrap="none"/>
          <a:p>
            <a:pPr>
              <a:lnSpc>
                <a:spcPct val="100000"/>
              </a:lnSpc>
            </a:pPr>
            <a:r>
              <a:rPr lang="en-US">
                <a:solidFill>
                  <a:srgbClr val="ff0000"/>
                </a:solidFill>
                <a:latin typeface="Calibri"/>
                <a:ea typeface="ＭＳ Ｐゴシック"/>
              </a:rPr>
              <a:t>CERN energy consumption 2012: 1.35 TWh  </a:t>
            </a:r>
            <a:endParaRPr/>
          </a:p>
        </p:txBody>
      </p:sp>
      <p:graphicFrame>
        <p:nvGraphicFramePr>
          <p:cNvPr id="607" name="Chart 11"/>
          <p:cNvGraphicFramePr/>
          <p:nvPr/>
        </p:nvGraphicFramePr>
        <p:xfrm>
          <a:off x="-152280" y="685800"/>
          <a:ext cx="5638320" cy="3962160"/>
        </p:xfrm>
        <a:graphic>
          <a:graphicData uri="http://schemas.openxmlformats.org/drawingml/2006/chart">
            <c:chart xmlns:c="http://schemas.openxmlformats.org/drawingml/2006/chart" xmlns:r="http://schemas.openxmlformats.org/officeDocument/2006/relationships" r:id="rId2"/>
          </a:graphicData>
        </a:graphic>
      </p:graphicFrame>
      <p:pic>
        <p:nvPicPr>
          <p:cNvPr descr="" id="608" name="Picture 3"/>
          <p:cNvPicPr/>
          <p:nvPr/>
        </p:nvPicPr>
        <p:blipFill>
          <a:blip r:embed="rId3"/>
          <a:stretch>
            <a:fillRect/>
          </a:stretch>
        </p:blipFill>
        <p:spPr>
          <a:xfrm>
            <a:off x="533520" y="4487760"/>
            <a:ext cx="2209320" cy="2395080"/>
          </a:xfrm>
          <a:prstGeom prst="rect">
            <a:avLst/>
          </a:prstGeom>
        </p:spPr>
      </p:pic>
      <p:sp>
        <p:nvSpPr>
          <p:cNvPr id="609" name="CustomShape 6"/>
          <p:cNvSpPr/>
          <p:nvPr/>
        </p:nvSpPr>
        <p:spPr>
          <a:xfrm>
            <a:off x="5410080" y="685800"/>
            <a:ext cx="3733560" cy="3733560"/>
          </a:xfrm>
          <a:prstGeom prst="rect">
            <a:avLst/>
          </a:prstGeom>
          <a:solidFill>
            <a:srgbClr val="4f81bd"/>
          </a:solidFill>
        </p:spPr>
        <p:txBody>
          <a:bodyPr/>
          <a:p>
            <a:pPr>
              <a:lnSpc>
                <a:spcPct val="100000"/>
              </a:lnSpc>
            </a:pPr>
            <a:r>
              <a:rPr lang="en-US" sz="1400">
                <a:solidFill>
                  <a:srgbClr val="ffffff"/>
                </a:solidFill>
                <a:latin typeface="Calibri"/>
              </a:rPr>
              <a:t>Beyond the parameter optimization there are other on-going developments (design/technical developments):</a:t>
            </a:r>
            <a:endParaRPr/>
          </a:p>
          <a:p>
            <a:pPr>
              <a:lnSpc>
                <a:spcPct val="100000"/>
              </a:lnSpc>
              <a:buFont typeface="Arial"/>
              <a:buChar char="•"/>
            </a:pPr>
            <a:r>
              <a:rPr lang="en-US" sz="1400">
                <a:solidFill>
                  <a:srgbClr val="ffffff"/>
                </a:solidFill>
                <a:latin typeface="Calibri"/>
              </a:rPr>
              <a:t>Use of permanent or hybrid magnets for the drive beam (order of 50’000 magnets)</a:t>
            </a:r>
            <a:endParaRPr/>
          </a:p>
          <a:p>
            <a:pPr>
              <a:lnSpc>
                <a:spcPct val="100000"/>
              </a:lnSpc>
              <a:buFont typeface="Arial"/>
              <a:buChar char="•"/>
            </a:pPr>
            <a:r>
              <a:rPr lang="en-US" sz="1400">
                <a:solidFill>
                  <a:srgbClr val="ffffff"/>
                </a:solidFill>
                <a:latin typeface="Calibri"/>
              </a:rPr>
              <a:t>Optimize drive beam accelerator klystron system </a:t>
            </a:r>
            <a:endParaRPr/>
          </a:p>
          <a:p>
            <a:pPr>
              <a:lnSpc>
                <a:spcPct val="100000"/>
              </a:lnSpc>
              <a:buFont typeface="Arial"/>
              <a:buChar char="•"/>
            </a:pPr>
            <a:r>
              <a:rPr lang="en-US" sz="1400">
                <a:solidFill>
                  <a:srgbClr val="ffffff"/>
                </a:solidFill>
                <a:latin typeface="Calibri"/>
              </a:rPr>
              <a:t>Electron pre-damping ring can be removed with good electron injector</a:t>
            </a:r>
            <a:endParaRPr/>
          </a:p>
          <a:p>
            <a:pPr>
              <a:lnSpc>
                <a:spcPct val="100000"/>
              </a:lnSpc>
              <a:buFont typeface="Arial"/>
              <a:buChar char="•"/>
            </a:pPr>
            <a:r>
              <a:rPr lang="en-US" sz="1400">
                <a:solidFill>
                  <a:srgbClr val="ffffff"/>
                </a:solidFill>
                <a:latin typeface="Calibri"/>
              </a:rPr>
              <a:t>Dimension drive beam accelerator building and infrastructure are for 3 TeV, dimension to 1.5 TeV results in large saving</a:t>
            </a:r>
            <a:endParaRPr/>
          </a:p>
          <a:p>
            <a:pPr>
              <a:lnSpc>
                <a:spcPct val="100000"/>
              </a:lnSpc>
              <a:buFont typeface="Arial"/>
              <a:buChar char="•"/>
            </a:pPr>
            <a:r>
              <a:rPr lang="en-US" sz="1400">
                <a:solidFill>
                  <a:srgbClr val="ffffff"/>
                </a:solidFill>
                <a:latin typeface="Calibri"/>
              </a:rPr>
              <a:t>Systematic optimization of injector complex linacs in preparation</a:t>
            </a:r>
            <a:endParaRPr/>
          </a:p>
          <a:p>
            <a:pPr>
              <a:lnSpc>
                <a:spcPct val="100000"/>
              </a:lnSpc>
              <a:buFont typeface="Arial"/>
              <a:buChar char="•"/>
            </a:pPr>
            <a:r>
              <a:rPr lang="en-US" sz="1400">
                <a:solidFill>
                  <a:srgbClr val="ffffff"/>
                </a:solidFill>
                <a:latin typeface="Calibri"/>
              </a:rPr>
              <a:t>Optimize and reduce overhead estimates </a:t>
            </a:r>
            <a:endParaRPr/>
          </a:p>
        </p:txBody>
      </p:sp>
      <p:sp>
        <p:nvSpPr>
          <p:cNvPr id="610" name="CustomShape 7"/>
          <p:cNvSpPr/>
          <p:nvPr/>
        </p:nvSpPr>
        <p:spPr>
          <a:xfrm>
            <a:off x="4527720" y="1752480"/>
            <a:ext cx="11880" cy="374040"/>
          </a:xfrm>
          <a:prstGeom prst="straightConnector1">
            <a:avLst/>
          </a:prstGeom>
          <a:noFill/>
          <a:ln w="25560">
            <a:solidFill>
              <a:srgbClr val="ff0000"/>
            </a:solidFill>
            <a:round/>
            <a:tailEnd len="med" type="triangle" w="med"/>
          </a:ln>
        </p:spPr>
      </p:sp>
      <p:sp>
        <p:nvSpPr>
          <p:cNvPr id="611" name="CustomShape 8"/>
          <p:cNvSpPr/>
          <p:nvPr/>
        </p:nvSpPr>
        <p:spPr>
          <a:xfrm>
            <a:off x="2514600" y="2666880"/>
            <a:ext cx="360" cy="304560"/>
          </a:xfrm>
          <a:prstGeom prst="straightConnector1">
            <a:avLst/>
          </a:prstGeom>
          <a:noFill/>
          <a:ln w="25560">
            <a:solidFill>
              <a:srgbClr val="ff0000"/>
            </a:solidFill>
            <a:round/>
            <a:tailEnd len="med" type="triangle" w="med"/>
          </a:ln>
        </p:spPr>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2" name="TextShape 1"/>
          <p:cNvSpPr txBox="1"/>
          <p:nvPr/>
        </p:nvSpPr>
        <p:spPr>
          <a:xfrm>
            <a:off x="2438280" y="5843160"/>
            <a:ext cx="2133360" cy="364680"/>
          </a:xfrm>
          <a:prstGeom prst="rect">
            <a:avLst/>
          </a:prstGeom>
        </p:spPr>
        <p:txBody>
          <a:bodyPr anchor="ctr"/>
          <a:p>
            <a:pPr algn="r">
              <a:lnSpc>
                <a:spcPct val="100000"/>
              </a:lnSpc>
            </a:pPr>
            <a:fld id="{0AF93479-717C-4716-B5BF-9DDB162AC6C9}" type="slidenum">
              <a:rPr lang="en-US" sz="1200">
                <a:solidFill>
                  <a:srgbClr val="8b8b8b"/>
                </a:solidFill>
                <a:latin typeface="Calibri"/>
              </a:rPr>
              <a:t>&lt;number&gt;</a:t>
            </a:fld>
            <a:endParaRPr/>
          </a:p>
        </p:txBody>
      </p:sp>
      <p:sp>
        <p:nvSpPr>
          <p:cNvPr id="613" name="CustomShape 2"/>
          <p:cNvSpPr/>
          <p:nvPr/>
        </p:nvSpPr>
        <p:spPr>
          <a:xfrm>
            <a:off x="689040" y="0"/>
            <a:ext cx="7675920" cy="609120"/>
          </a:xfrm>
          <a:prstGeom prst="rect">
            <a:avLst/>
          </a:prstGeom>
          <a:solidFill>
            <a:srgbClr val="558ed5"/>
          </a:solidFill>
        </p:spPr>
        <p:txBody>
          <a:bodyPr/>
          <a:p>
            <a:pPr algn="ctr">
              <a:lnSpc>
                <a:spcPct val="100000"/>
              </a:lnSpc>
            </a:pPr>
            <a:r>
              <a:rPr lang="en-US" sz="3200">
                <a:solidFill>
                  <a:srgbClr val="ffffff"/>
                </a:solidFill>
                <a:latin typeface="Calibri"/>
              </a:rPr>
              <a:t>Developments for costs </a:t>
            </a:r>
            <a:endParaRPr/>
          </a:p>
        </p:txBody>
      </p:sp>
      <p:sp>
        <p:nvSpPr>
          <p:cNvPr id="614" name="CustomShape 3"/>
          <p:cNvSpPr/>
          <p:nvPr/>
        </p:nvSpPr>
        <p:spPr>
          <a:xfrm>
            <a:off x="3809880" y="4572000"/>
            <a:ext cx="5333760" cy="2286360"/>
          </a:xfrm>
          <a:prstGeom prst="rect">
            <a:avLst/>
          </a:prstGeom>
          <a:solidFill>
            <a:srgbClr val="4f81bd"/>
          </a:solidFill>
        </p:spPr>
        <p:txBody>
          <a:bodyPr/>
          <a:p>
            <a:pPr>
              <a:lnSpc>
                <a:spcPct val="100000"/>
              </a:lnSpc>
            </a:pPr>
            <a:r>
              <a:rPr lang="en-US">
                <a:solidFill>
                  <a:srgbClr val="ffffff"/>
                </a:solidFill>
                <a:latin typeface="Calibri"/>
              </a:rPr>
              <a:t>CDR costs can now be updated</a:t>
            </a:r>
            <a:endParaRPr/>
          </a:p>
          <a:p>
            <a:pPr>
              <a:lnSpc>
                <a:spcPct val="100000"/>
              </a:lnSpc>
              <a:buFont typeface="Arial"/>
              <a:buChar char="•"/>
            </a:pPr>
            <a:r>
              <a:rPr lang="en-US">
                <a:solidFill>
                  <a:srgbClr val="ffffff"/>
                </a:solidFill>
                <a:latin typeface="Calibri"/>
              </a:rPr>
              <a:t>New parameters optimizing costs, affect mostly initial stages</a:t>
            </a:r>
            <a:endParaRPr/>
          </a:p>
          <a:p>
            <a:pPr>
              <a:lnSpc>
                <a:spcPct val="100000"/>
              </a:lnSpc>
              <a:buFont typeface="Arial"/>
              <a:buChar char="•"/>
            </a:pPr>
            <a:r>
              <a:rPr lang="en-US">
                <a:solidFill>
                  <a:srgbClr val="ffffff"/>
                </a:solidFill>
                <a:latin typeface="Calibri"/>
              </a:rPr>
              <a:t>Technical developments, affects all stages </a:t>
            </a:r>
            <a:endParaRPr/>
          </a:p>
          <a:p>
            <a:pPr>
              <a:lnSpc>
                <a:spcPct val="100000"/>
              </a:lnSpc>
              <a:buFont typeface="Arial"/>
              <a:buChar char="•"/>
            </a:pPr>
            <a:r>
              <a:rPr lang="en-US">
                <a:solidFill>
                  <a:srgbClr val="ffffff"/>
                </a:solidFill>
                <a:latin typeface="Calibri"/>
              </a:rPr>
              <a:t>Too early for updated industrial quotes in some areas (other areas can be updated)  </a:t>
            </a:r>
            <a:endParaRPr/>
          </a:p>
          <a:p>
            <a:pPr>
              <a:lnSpc>
                <a:spcPct val="100000"/>
              </a:lnSpc>
            </a:pPr>
            <a:endParaRPr/>
          </a:p>
          <a:p>
            <a:pPr>
              <a:lnSpc>
                <a:spcPct val="100000"/>
              </a:lnSpc>
            </a:pPr>
            <a:r>
              <a:rPr lang="en-US">
                <a:solidFill>
                  <a:srgbClr val="ffffff"/>
                </a:solidFill>
                <a:latin typeface="Calibri"/>
              </a:rPr>
              <a:t>2012 CHF versus 2015 CHF ?</a:t>
            </a:r>
            <a:endParaRPr/>
          </a:p>
        </p:txBody>
      </p:sp>
      <p:pic>
        <p:nvPicPr>
          <p:cNvPr descr="" id="615" name="Picture 13"/>
          <p:cNvPicPr/>
          <p:nvPr/>
        </p:nvPicPr>
        <p:blipFill>
          <a:blip r:embed="rId1"/>
          <a:stretch>
            <a:fillRect/>
          </a:stretch>
        </p:blipFill>
        <p:spPr>
          <a:xfrm>
            <a:off x="31680" y="609480"/>
            <a:ext cx="5606640" cy="4038120"/>
          </a:xfrm>
          <a:prstGeom prst="rect">
            <a:avLst/>
          </a:prstGeom>
          <a:ln>
            <a:solidFill>
              <a:srgbClr val="bfbfbf"/>
            </a:solidFill>
          </a:ln>
        </p:spPr>
      </p:pic>
      <p:pic>
        <p:nvPicPr>
          <p:cNvPr descr="" id="616" name="Picture 5"/>
          <p:cNvPicPr/>
          <p:nvPr/>
        </p:nvPicPr>
        <p:blipFill>
          <a:blip r:embed="rId2"/>
          <a:stretch>
            <a:fillRect/>
          </a:stretch>
        </p:blipFill>
        <p:spPr>
          <a:xfrm>
            <a:off x="8434800" y="28800"/>
            <a:ext cx="708840" cy="708840"/>
          </a:xfrm>
          <a:prstGeom prst="rect">
            <a:avLst/>
          </a:prstGeom>
        </p:spPr>
      </p:pic>
    </p:spTree>
  </p:cSld>
  <p:timing>
    <p:tnLst>
      <p:par>
        <p:cTn dur="indefinite" id="209" nodeType="tmRoot" restart="never">
          <p:childTnLst>
            <p:seq>
              <p:cTn dur="indefinite" id="210" nodeType="mainSeq">
                <p:childTnLst>
                  <p:par>
                    <p:cTn fill="hold" id="211">
                      <p:stCondLst>
                        <p:cond delay="indefinite"/>
                      </p:stCondLst>
                      <p:childTnLst>
                        <p:par>
                          <p:cTn fill="hold" id="212">
                            <p:stCondLst>
                              <p:cond delay="0"/>
                            </p:stCondLst>
                            <p:childTnLst>
                              <p:par>
                                <p:cTn fill="hold" id="213" nodeType="clickEffect" presetClass="entr" presetID="1">
                                  <p:stCondLst>
                                    <p:cond delay="0"/>
                                  </p:stCondLst>
                                  <p:childTnLst>
                                    <p:set>
                                      <p:cBhvr>
                                        <p:cTn dur="1" fill="hold" id="214">
                                          <p:stCondLst>
                                            <p:cond delay="0"/>
                                          </p:stCondLst>
                                        </p:cTn>
                                        <p:tgtEl>
                                          <p:spTgt spid="61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7" name="CustomShape 1"/>
          <p:cNvSpPr/>
          <p:nvPr/>
        </p:nvSpPr>
        <p:spPr>
          <a:xfrm>
            <a:off x="-6255000" y="-787320"/>
            <a:ext cx="8852040" cy="8852040"/>
          </a:xfrm>
          <a:prstGeom prst="blockArc">
            <a:avLst>
              <a:gd fmla="val 18900000" name="adj1"/>
              <a:gd fmla="val 2700000" name="adj2"/>
              <a:gd fmla="val 244" name="adj3"/>
            </a:avLst>
          </a:prstGeom>
          <a:noFill/>
          <a:ln w="25560">
            <a:solidFill>
              <a:srgbClr val="3f6797"/>
            </a:solidFill>
            <a:round/>
          </a:ln>
        </p:spPr>
      </p:sp>
      <p:sp>
        <p:nvSpPr>
          <p:cNvPr id="618" name="CustomShape 2"/>
          <p:cNvSpPr/>
          <p:nvPr/>
        </p:nvSpPr>
        <p:spPr>
          <a:xfrm>
            <a:off x="2895120" y="59760"/>
            <a:ext cx="4163040" cy="230220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Parameters, Design and Implementation</a:t>
            </a:r>
            <a:endParaRPr/>
          </a:p>
          <a:p>
            <a:pPr lvl="1">
              <a:lnSpc>
                <a:spcPct val="90000"/>
              </a:lnSpc>
              <a:buSzPct val="25000"/>
              <a:buFont typeface="StarSymbol"/>
              <a:buChar char=""/>
            </a:pPr>
            <a:r>
              <a:rPr lang="en-US" sz="1000">
                <a:solidFill>
                  <a:srgbClr val="ffffff"/>
                </a:solidFill>
                <a:latin typeface="Calibri"/>
              </a:rPr>
              <a:t>Integrated Baseline Design and Parameters</a:t>
            </a:r>
            <a:endParaRPr/>
          </a:p>
          <a:p>
            <a:pPr lvl="1">
              <a:lnSpc>
                <a:spcPct val="90000"/>
              </a:lnSpc>
              <a:buSzPct val="25000"/>
              <a:buFont typeface="StarSymbol"/>
              <a:buChar char=""/>
            </a:pPr>
            <a:r>
              <a:rPr lang="en-US" sz="1000">
                <a:solidFill>
                  <a:srgbClr val="ffffff"/>
                </a:solidFill>
                <a:latin typeface="Calibri"/>
              </a:rPr>
              <a:t>Integrated Modeling and Performance Studies    </a:t>
            </a:r>
            <a:endParaRPr/>
          </a:p>
          <a:p>
            <a:pPr lvl="1">
              <a:lnSpc>
                <a:spcPct val="90000"/>
              </a:lnSpc>
              <a:buSzPct val="25000"/>
              <a:buFont typeface="StarSymbol"/>
              <a:buChar char=""/>
            </a:pPr>
            <a:r>
              <a:rPr lang="en-US" sz="1000">
                <a:solidFill>
                  <a:srgbClr val="ffffff"/>
                </a:solidFill>
                <a:latin typeface="Calibri"/>
              </a:rPr>
              <a:t>Feedback Design, Background, Polarization</a:t>
            </a:r>
            <a:endParaRPr/>
          </a:p>
          <a:p>
            <a:pPr lvl="1">
              <a:lnSpc>
                <a:spcPct val="90000"/>
              </a:lnSpc>
              <a:buSzPct val="25000"/>
              <a:buFont typeface="StarSymbol"/>
              <a:buChar char=""/>
            </a:pPr>
            <a:r>
              <a:rPr lang="en-US" sz="1000">
                <a:solidFill>
                  <a:srgbClr val="ffffff"/>
                </a:solidFill>
                <a:latin typeface="Calibri"/>
              </a:rPr>
              <a:t>Machine Protection &amp; Operational Scenarios</a:t>
            </a:r>
            <a:endParaRPr/>
          </a:p>
          <a:p>
            <a:pPr lvl="1">
              <a:lnSpc>
                <a:spcPct val="90000"/>
              </a:lnSpc>
              <a:buSzPct val="25000"/>
              <a:buFont typeface="StarSymbol"/>
              <a:buChar char=""/>
            </a:pPr>
            <a:r>
              <a:rPr lang="en-US" sz="1000">
                <a:solidFill>
                  <a:srgbClr val="ffffff"/>
                </a:solidFill>
                <a:latin typeface="Calibri"/>
              </a:rPr>
              <a:t>Electron and positron sources</a:t>
            </a:r>
            <a:endParaRPr/>
          </a:p>
          <a:p>
            <a:pPr lvl="1">
              <a:lnSpc>
                <a:spcPct val="90000"/>
              </a:lnSpc>
              <a:buSzPct val="25000"/>
              <a:buFont typeface="StarSymbol"/>
              <a:buChar char=""/>
            </a:pPr>
            <a:r>
              <a:rPr lang="en-US" sz="1000">
                <a:solidFill>
                  <a:srgbClr val="ffffff"/>
                </a:solidFill>
                <a:latin typeface="Calibri"/>
              </a:rPr>
              <a:t>Damping Rings</a:t>
            </a:r>
            <a:endParaRPr/>
          </a:p>
          <a:p>
            <a:pPr lvl="1">
              <a:lnSpc>
                <a:spcPct val="90000"/>
              </a:lnSpc>
              <a:buSzPct val="25000"/>
              <a:buFont typeface="StarSymbol"/>
              <a:buChar char=""/>
            </a:pPr>
            <a:r>
              <a:rPr lang="en-US" sz="1000">
                <a:solidFill>
                  <a:srgbClr val="ffffff"/>
                </a:solidFill>
                <a:latin typeface="Calibri"/>
              </a:rPr>
              <a:t>Ring-To-Main-Linac</a:t>
            </a:r>
            <a:endParaRPr/>
          </a:p>
          <a:p>
            <a:pPr lvl="1">
              <a:lnSpc>
                <a:spcPct val="90000"/>
              </a:lnSpc>
              <a:buSzPct val="25000"/>
              <a:buFont typeface="StarSymbol"/>
              <a:buChar char=""/>
            </a:pPr>
            <a:r>
              <a:rPr lang="en-US" sz="1000">
                <a:solidFill>
                  <a:srgbClr val="ffffff"/>
                </a:solidFill>
                <a:latin typeface="Calibri"/>
              </a:rPr>
              <a:t>Main Linac - Two-Beam Acceleration</a:t>
            </a:r>
            <a:endParaRPr/>
          </a:p>
          <a:p>
            <a:pPr lvl="1">
              <a:lnSpc>
                <a:spcPct val="90000"/>
              </a:lnSpc>
              <a:buSzPct val="25000"/>
              <a:buFont typeface="StarSymbol"/>
              <a:buChar char=""/>
            </a:pPr>
            <a:r>
              <a:rPr lang="en-US" sz="1000">
                <a:solidFill>
                  <a:srgbClr val="ffffff"/>
                </a:solidFill>
                <a:latin typeface="Calibri"/>
              </a:rPr>
              <a:t>Beam Delivery System</a:t>
            </a:r>
            <a:endParaRPr/>
          </a:p>
          <a:p>
            <a:pPr lvl="1">
              <a:lnSpc>
                <a:spcPct val="90000"/>
              </a:lnSpc>
              <a:buSzPct val="25000"/>
              <a:buFont typeface="StarSymbol"/>
              <a:buChar char=""/>
            </a:pPr>
            <a:r>
              <a:rPr lang="en-US" sz="1000">
                <a:solidFill>
                  <a:srgbClr val="ffffff"/>
                </a:solidFill>
                <a:latin typeface="Calibri"/>
              </a:rPr>
              <a:t>Machine-Detector Interface (MDI) activities</a:t>
            </a:r>
            <a:endParaRPr/>
          </a:p>
          <a:p>
            <a:pPr lvl="1">
              <a:lnSpc>
                <a:spcPct val="90000"/>
              </a:lnSpc>
              <a:buSzPct val="25000"/>
              <a:buFont typeface="StarSymbol"/>
              <a:buChar char=""/>
            </a:pPr>
            <a:r>
              <a:rPr lang="en-US" sz="1000">
                <a:solidFill>
                  <a:srgbClr val="ffffff"/>
                </a:solidFill>
                <a:latin typeface="Calibri"/>
              </a:rPr>
              <a:t>Drive Beam Complex</a:t>
            </a:r>
            <a:endParaRPr/>
          </a:p>
          <a:p>
            <a:pPr lvl="1">
              <a:lnSpc>
                <a:spcPct val="90000"/>
              </a:lnSpc>
              <a:buSzPct val="25000"/>
              <a:buFont typeface="StarSymbol"/>
              <a:buChar char=""/>
            </a:pPr>
            <a:r>
              <a:rPr lang="en-US" sz="1000">
                <a:solidFill>
                  <a:srgbClr val="ffffff"/>
                </a:solidFill>
                <a:latin typeface="Calibri"/>
              </a:rPr>
              <a:t>Cost, power, schedule, stages </a:t>
            </a:r>
            <a:endParaRPr/>
          </a:p>
        </p:txBody>
      </p:sp>
      <p:sp>
        <p:nvSpPr>
          <p:cNvPr id="619" name="CustomShape 3"/>
          <p:cNvSpPr/>
          <p:nvPr/>
        </p:nvSpPr>
        <p:spPr>
          <a:xfrm>
            <a:off x="1287360" y="657720"/>
            <a:ext cx="1027800" cy="1027800"/>
          </a:xfrm>
          <a:prstGeom prst="ellipse">
            <a:avLst/>
          </a:prstGeom>
          <a:blipFill>
            <a:blip r:embed="rId1"/>
            <a:stretch>
              <a:fillRect/>
            </a:stretch>
          </a:blipFill>
          <a:ln w="25560">
            <a:solidFill>
              <a:srgbClr val="4f81bd"/>
            </a:solidFill>
            <a:round/>
          </a:ln>
        </p:spPr>
      </p:sp>
      <p:sp>
        <p:nvSpPr>
          <p:cNvPr id="620" name="CustomShape 4"/>
          <p:cNvSpPr/>
          <p:nvPr/>
        </p:nvSpPr>
        <p:spPr>
          <a:xfrm>
            <a:off x="3257640" y="2729520"/>
            <a:ext cx="4731840" cy="16898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Experimental verification</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CTF3 Consollidation &amp; Upgrades </a:t>
            </a:r>
            <a:endParaRPr/>
          </a:p>
          <a:p>
            <a:pPr lvl="1">
              <a:lnSpc>
                <a:spcPct val="90000"/>
              </a:lnSpc>
              <a:buSzPct val="25000"/>
              <a:buFont typeface="StarSymbol"/>
              <a:buChar char=""/>
            </a:pPr>
            <a:r>
              <a:rPr lang="en-US" sz="1000">
                <a:solidFill>
                  <a:srgbClr val="ffffff"/>
                </a:solidFill>
                <a:latin typeface="Calibri"/>
              </a:rPr>
              <a:t>Drive Beam phase feed-forward and feedbacks</a:t>
            </a:r>
            <a:endParaRPr/>
          </a:p>
          <a:p>
            <a:pPr lvl="1">
              <a:lnSpc>
                <a:spcPct val="90000"/>
              </a:lnSpc>
              <a:buSzPct val="25000"/>
              <a:buFont typeface="StarSymbol"/>
              <a:buChar char=""/>
            </a:pPr>
            <a:r>
              <a:rPr lang="en-US" sz="1000">
                <a:solidFill>
                  <a:srgbClr val="ffffff"/>
                </a:solidFill>
                <a:latin typeface="Calibri"/>
              </a:rPr>
              <a:t>Two-Beam module string, test with beam</a:t>
            </a:r>
            <a:endParaRPr/>
          </a:p>
          <a:p>
            <a:pPr lvl="1">
              <a:lnSpc>
                <a:spcPct val="90000"/>
              </a:lnSpc>
              <a:buSzPct val="25000"/>
              <a:buFont typeface="StarSymbol"/>
              <a:buChar char=""/>
            </a:pPr>
            <a:r>
              <a:rPr lang="en-US" sz="1000">
                <a:solidFill>
                  <a:srgbClr val="ffffff"/>
                </a:solidFill>
                <a:latin typeface="Calibri"/>
              </a:rPr>
              <a:t>Drive-beam front end including modulator development and injector </a:t>
            </a:r>
            <a:endParaRPr/>
          </a:p>
          <a:p>
            <a:pPr lvl="1">
              <a:lnSpc>
                <a:spcPct val="90000"/>
              </a:lnSpc>
              <a:buSzPct val="25000"/>
              <a:buFont typeface="StarSymbol"/>
              <a:buChar char=""/>
            </a:pPr>
            <a:r>
              <a:rPr lang="en-US" sz="1000">
                <a:solidFill>
                  <a:srgbClr val="ffffff"/>
                </a:solidFill>
                <a:latin typeface="Calibri"/>
              </a:rPr>
              <a:t>Modulator development, magnet converters</a:t>
            </a:r>
            <a:endParaRPr/>
          </a:p>
          <a:p>
            <a:pPr lvl="1">
              <a:lnSpc>
                <a:spcPct val="90000"/>
              </a:lnSpc>
              <a:buSzPct val="25000"/>
              <a:buFont typeface="StarSymbol"/>
              <a:buChar char=""/>
            </a:pPr>
            <a:r>
              <a:rPr lang="en-US" sz="1000">
                <a:solidFill>
                  <a:srgbClr val="ffffff"/>
                </a:solidFill>
                <a:latin typeface="Calibri"/>
              </a:rPr>
              <a:t>Drive Beam Photo Injector</a:t>
            </a:r>
            <a:endParaRPr/>
          </a:p>
          <a:p>
            <a:pPr lvl="1">
              <a:lnSpc>
                <a:spcPct val="90000"/>
              </a:lnSpc>
              <a:buSzPct val="25000"/>
              <a:buFont typeface="StarSymbol"/>
              <a:buChar char=""/>
            </a:pPr>
            <a:r>
              <a:rPr lang="en-US" sz="1000">
                <a:solidFill>
                  <a:srgbClr val="ffffff"/>
                </a:solidFill>
                <a:latin typeface="Calibri"/>
              </a:rPr>
              <a:t>Low emittance ring tests </a:t>
            </a:r>
            <a:endParaRPr/>
          </a:p>
          <a:p>
            <a:pPr lvl="1">
              <a:lnSpc>
                <a:spcPct val="90000"/>
              </a:lnSpc>
              <a:buSzPct val="25000"/>
              <a:buFont typeface="StarSymbol"/>
              <a:buChar char=""/>
            </a:pPr>
            <a:r>
              <a:rPr lang="en-US" sz="1000">
                <a:solidFill>
                  <a:srgbClr val="ffffff"/>
                </a:solidFill>
                <a:latin typeface="Calibri"/>
              </a:rPr>
              <a:t>Accelerator Beam System Tests (ATF and FACET, others)</a:t>
            </a:r>
            <a:endParaRPr/>
          </a:p>
        </p:txBody>
      </p:sp>
      <p:sp>
        <p:nvSpPr>
          <p:cNvPr id="621" name="CustomShape 5"/>
          <p:cNvSpPr/>
          <p:nvPr/>
        </p:nvSpPr>
        <p:spPr>
          <a:xfrm>
            <a:off x="1790640" y="3153600"/>
            <a:ext cx="1027800" cy="1027800"/>
          </a:xfrm>
          <a:prstGeom prst="ellipse">
            <a:avLst/>
          </a:prstGeom>
          <a:blipFill>
            <a:blip r:embed="rId2"/>
            <a:stretch>
              <a:fillRect/>
            </a:stretch>
          </a:blipFill>
          <a:ln w="25560">
            <a:solidFill>
              <a:srgbClr val="4f81bd"/>
            </a:solidFill>
            <a:round/>
          </a:ln>
        </p:spPr>
      </p:sp>
      <p:sp>
        <p:nvSpPr>
          <p:cNvPr id="622" name="CustomShape 6"/>
          <p:cNvSpPr/>
          <p:nvPr/>
        </p:nvSpPr>
        <p:spPr>
          <a:xfrm>
            <a:off x="5338440" y="1520640"/>
            <a:ext cx="3805200" cy="1335960"/>
          </a:xfrm>
          <a:prstGeom prst="rect">
            <a:avLst/>
          </a:prstGeom>
          <a:solidFill>
            <a:srgbClr val="008000"/>
          </a:solidFill>
          <a:ln w="25560">
            <a:solidFill>
              <a:srgbClr val="ffffff"/>
            </a:solidFill>
            <a:round/>
          </a:ln>
        </p:spPr>
        <p:txBody>
          <a:bodyPr bIns="30600" lIns="653040" rIns="30600" tIns="30600"/>
          <a:p>
            <a:pPr>
              <a:lnSpc>
                <a:spcPct val="90000"/>
              </a:lnSpc>
            </a:pPr>
            <a:r>
              <a:rPr lang="en-US" sz="1200">
                <a:solidFill>
                  <a:srgbClr val="ffffff"/>
                </a:solidFill>
                <a:latin typeface="Calibri"/>
              </a:rPr>
              <a:t>X-band Technologies </a:t>
            </a:r>
            <a:r>
              <a:rPr lang="en-US" sz="10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X-band Rf structure Design</a:t>
            </a:r>
            <a:endParaRPr/>
          </a:p>
          <a:p>
            <a:pPr lvl="1">
              <a:lnSpc>
                <a:spcPct val="90000"/>
              </a:lnSpc>
              <a:buSzPct val="25000"/>
              <a:buFont typeface="StarSymbol"/>
              <a:buChar char=""/>
            </a:pPr>
            <a:r>
              <a:rPr lang="en-US" sz="1000">
                <a:solidFill>
                  <a:srgbClr val="ffffff"/>
                </a:solidFill>
                <a:latin typeface="Calibri"/>
              </a:rPr>
              <a:t>X-band Rf structure Production  </a:t>
            </a:r>
            <a:endParaRPr/>
          </a:p>
          <a:p>
            <a:pPr lvl="1">
              <a:lnSpc>
                <a:spcPct val="90000"/>
              </a:lnSpc>
              <a:buSzPct val="25000"/>
              <a:buFont typeface="StarSymbol"/>
              <a:buChar char=""/>
            </a:pPr>
            <a:r>
              <a:rPr lang="en-US" sz="1000">
                <a:solidFill>
                  <a:srgbClr val="ffffff"/>
                </a:solidFill>
                <a:latin typeface="Calibri"/>
              </a:rPr>
              <a:t>X-band Rf structure High Power Testing </a:t>
            </a:r>
            <a:endParaRPr/>
          </a:p>
          <a:p>
            <a:pPr lvl="1">
              <a:lnSpc>
                <a:spcPct val="90000"/>
              </a:lnSpc>
              <a:buSzPct val="25000"/>
              <a:buFont typeface="StarSymbol"/>
              <a:buChar char=""/>
            </a:pPr>
            <a:r>
              <a:rPr lang="en-US" sz="1000">
                <a:solidFill>
                  <a:srgbClr val="ffffff"/>
                </a:solidFill>
                <a:latin typeface="Calibri"/>
              </a:rPr>
              <a:t>Novel RF unit developments (high efficiency)</a:t>
            </a:r>
            <a:endParaRPr/>
          </a:p>
          <a:p>
            <a:pPr lvl="1">
              <a:lnSpc>
                <a:spcPct val="90000"/>
              </a:lnSpc>
              <a:buSzPct val="25000"/>
              <a:buFont typeface="StarSymbol"/>
              <a:buChar char=""/>
            </a:pPr>
            <a:r>
              <a:rPr lang="en-US" sz="1000">
                <a:solidFill>
                  <a:srgbClr val="ffffff"/>
                </a:solidFill>
                <a:latin typeface="Calibri"/>
              </a:rPr>
              <a:t>Installation and Operation of High power Testing Facilities </a:t>
            </a:r>
            <a:endParaRPr/>
          </a:p>
          <a:p>
            <a:pPr lvl="1">
              <a:lnSpc>
                <a:spcPct val="90000"/>
              </a:lnSpc>
              <a:buSzPct val="25000"/>
              <a:buFont typeface="StarSymbol"/>
              <a:buChar char=""/>
            </a:pPr>
            <a:r>
              <a:rPr lang="en-US" sz="1000">
                <a:solidFill>
                  <a:srgbClr val="ffffff"/>
                </a:solidFill>
                <a:latin typeface="Calibri"/>
              </a:rPr>
              <a:t>Basic High Gradient R&amp;D</a:t>
            </a:r>
            <a:endParaRPr/>
          </a:p>
        </p:txBody>
      </p:sp>
      <p:sp>
        <p:nvSpPr>
          <p:cNvPr id="623" name="CustomShape 7"/>
          <p:cNvSpPr/>
          <p:nvPr/>
        </p:nvSpPr>
        <p:spPr>
          <a:xfrm>
            <a:off x="2036520" y="1914120"/>
            <a:ext cx="1027800" cy="1027800"/>
          </a:xfrm>
          <a:prstGeom prst="ellipse">
            <a:avLst/>
          </a:prstGeom>
          <a:blipFill>
            <a:blip r:embed="rId3"/>
            <a:stretch>
              <a:fillRect/>
            </a:stretch>
          </a:blipFill>
          <a:ln w="25560">
            <a:solidFill>
              <a:srgbClr val="4f81bd"/>
            </a:solidFill>
            <a:round/>
          </a:ln>
        </p:spPr>
      </p:sp>
      <p:sp>
        <p:nvSpPr>
          <p:cNvPr id="624" name="CustomShape 8"/>
          <p:cNvSpPr/>
          <p:nvPr/>
        </p:nvSpPr>
        <p:spPr>
          <a:xfrm>
            <a:off x="5315400" y="4190040"/>
            <a:ext cx="3828240" cy="171432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Technical Developments</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Damping Rings Superconducting Wiggler</a:t>
            </a:r>
            <a:endParaRPr/>
          </a:p>
          <a:p>
            <a:pPr lvl="1">
              <a:lnSpc>
                <a:spcPct val="90000"/>
              </a:lnSpc>
              <a:buSzPct val="25000"/>
              <a:buFont typeface="StarSymbol"/>
              <a:buChar char=""/>
            </a:pPr>
            <a:r>
              <a:rPr lang="en-US" sz="1000">
                <a:solidFill>
                  <a:srgbClr val="ffffff"/>
                </a:solidFill>
                <a:latin typeface="Calibri"/>
              </a:rPr>
              <a:t>Survey &amp; Alignment</a:t>
            </a:r>
            <a:endParaRPr/>
          </a:p>
          <a:p>
            <a:pPr lvl="1">
              <a:lnSpc>
                <a:spcPct val="90000"/>
              </a:lnSpc>
              <a:buSzPct val="25000"/>
              <a:buFont typeface="StarSymbol"/>
              <a:buChar char=""/>
            </a:pPr>
            <a:r>
              <a:rPr lang="en-US" sz="1000">
                <a:solidFill>
                  <a:srgbClr val="ffffff"/>
                </a:solidFill>
                <a:latin typeface="Calibri"/>
              </a:rPr>
              <a:t>Quadrupole Stability</a:t>
            </a:r>
            <a:endParaRPr/>
          </a:p>
          <a:p>
            <a:pPr lvl="1">
              <a:lnSpc>
                <a:spcPct val="90000"/>
              </a:lnSpc>
              <a:buSzPct val="25000"/>
              <a:buFont typeface="StarSymbol"/>
              <a:buChar char=""/>
            </a:pPr>
            <a:r>
              <a:rPr lang="en-US" sz="1000">
                <a:solidFill>
                  <a:srgbClr val="ffffff"/>
                </a:solidFill>
                <a:latin typeface="Calibri"/>
              </a:rPr>
              <a:t>Warm Magnet Prototypes</a:t>
            </a:r>
            <a:endParaRPr/>
          </a:p>
          <a:p>
            <a:pPr lvl="1">
              <a:lnSpc>
                <a:spcPct val="90000"/>
              </a:lnSpc>
              <a:buSzPct val="25000"/>
              <a:buFont typeface="StarSymbol"/>
              <a:buChar char=""/>
            </a:pPr>
            <a:r>
              <a:rPr lang="en-US" sz="1000">
                <a:solidFill>
                  <a:srgbClr val="ffffff"/>
                </a:solidFill>
                <a:latin typeface="Calibri"/>
              </a:rPr>
              <a:t>Beam Instrumentation and Control</a:t>
            </a:r>
            <a:endParaRPr/>
          </a:p>
          <a:p>
            <a:pPr lvl="1">
              <a:lnSpc>
                <a:spcPct val="90000"/>
              </a:lnSpc>
              <a:buSzPct val="25000"/>
              <a:buFont typeface="StarSymbol"/>
              <a:buChar char=""/>
            </a:pPr>
            <a:r>
              <a:rPr lang="en-US" sz="1000">
                <a:solidFill>
                  <a:srgbClr val="ffffff"/>
                </a:solidFill>
                <a:latin typeface="Calibri"/>
              </a:rPr>
              <a:t>Two-Beam module development</a:t>
            </a:r>
            <a:endParaRPr/>
          </a:p>
          <a:p>
            <a:pPr lvl="1">
              <a:lnSpc>
                <a:spcPct val="90000"/>
              </a:lnSpc>
              <a:buSzPct val="25000"/>
              <a:buFont typeface="StarSymbol"/>
              <a:buChar char=""/>
            </a:pPr>
            <a:r>
              <a:rPr lang="en-US" sz="1000">
                <a:solidFill>
                  <a:srgbClr val="ffffff"/>
                </a:solidFill>
                <a:latin typeface="Calibri"/>
              </a:rPr>
              <a:t>Beam Intercepting Devices</a:t>
            </a:r>
            <a:endParaRPr/>
          </a:p>
          <a:p>
            <a:pPr lvl="1">
              <a:lnSpc>
                <a:spcPct val="90000"/>
              </a:lnSpc>
              <a:buSzPct val="25000"/>
              <a:buFont typeface="StarSymbol"/>
              <a:buChar char=""/>
            </a:pPr>
            <a:r>
              <a:rPr lang="en-US" sz="1000">
                <a:solidFill>
                  <a:srgbClr val="ffffff"/>
                </a:solidFill>
                <a:latin typeface="Calibri"/>
              </a:rPr>
              <a:t>Controls</a:t>
            </a:r>
            <a:endParaRPr/>
          </a:p>
          <a:p>
            <a:pPr lvl="1">
              <a:lnSpc>
                <a:spcPct val="90000"/>
              </a:lnSpc>
              <a:buSzPct val="25000"/>
              <a:buFont typeface="StarSymbol"/>
              <a:buChar char=""/>
            </a:pPr>
            <a:r>
              <a:rPr lang="en-US" sz="1000">
                <a:solidFill>
                  <a:srgbClr val="ffffff"/>
                </a:solidFill>
                <a:latin typeface="Calibri"/>
              </a:rPr>
              <a:t>Vacuum Systems</a:t>
            </a:r>
            <a:endParaRPr/>
          </a:p>
          <a:p>
            <a:pPr lvl="1">
              <a:lnSpc>
                <a:spcPct val="90000"/>
              </a:lnSpc>
              <a:buSzPct val="25000"/>
              <a:buFont typeface="StarSymbol"/>
              <a:buChar char=""/>
            </a:pPr>
            <a:r>
              <a:rPr lang="en-US" sz="1000">
                <a:solidFill>
                  <a:srgbClr val="ffffff"/>
                </a:solidFill>
                <a:latin typeface="Calibri"/>
              </a:rPr>
              <a:t>Beam Transport Equipment</a:t>
            </a:r>
            <a:endParaRPr/>
          </a:p>
        </p:txBody>
      </p:sp>
      <p:sp>
        <p:nvSpPr>
          <p:cNvPr id="625" name="CustomShape 9"/>
          <p:cNvSpPr/>
          <p:nvPr/>
        </p:nvSpPr>
        <p:spPr>
          <a:xfrm>
            <a:off x="1876680" y="4358160"/>
            <a:ext cx="1027800" cy="1027800"/>
          </a:xfrm>
          <a:prstGeom prst="ellipse">
            <a:avLst/>
          </a:prstGeom>
          <a:blipFill>
            <a:blip r:embed="rId4"/>
            <a:stretch>
              <a:fillRect/>
            </a:stretch>
          </a:blipFill>
          <a:ln w="25560">
            <a:solidFill>
              <a:srgbClr val="4f81bd"/>
            </a:solidFill>
            <a:round/>
          </a:ln>
        </p:spPr>
      </p:sp>
      <p:sp>
        <p:nvSpPr>
          <p:cNvPr id="626" name="CustomShape 10"/>
          <p:cNvSpPr/>
          <p:nvPr/>
        </p:nvSpPr>
        <p:spPr>
          <a:xfrm>
            <a:off x="3078000" y="5844240"/>
            <a:ext cx="5344920" cy="8222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Detector and Physics </a:t>
            </a:r>
            <a:endParaRPr/>
          </a:p>
          <a:p>
            <a:pPr lvl="1">
              <a:lnSpc>
                <a:spcPct val="90000"/>
              </a:lnSpc>
              <a:buSzPct val="25000"/>
              <a:buFont typeface="StarSymbol"/>
              <a:buChar char=""/>
            </a:pPr>
            <a:r>
              <a:rPr lang="en-US" sz="1000">
                <a:solidFill>
                  <a:srgbClr val="ffffff"/>
                </a:solidFill>
                <a:latin typeface="Calibri"/>
              </a:rPr>
              <a:t>Physics studies and benchmarking</a:t>
            </a:r>
            <a:endParaRPr/>
          </a:p>
          <a:p>
            <a:pPr lvl="1">
              <a:lnSpc>
                <a:spcPct val="90000"/>
              </a:lnSpc>
              <a:buSzPct val="25000"/>
              <a:buFont typeface="StarSymbol"/>
              <a:buChar char=""/>
            </a:pPr>
            <a:r>
              <a:rPr lang="en-US" sz="1000">
                <a:solidFill>
                  <a:srgbClr val="ffffff"/>
                </a:solidFill>
                <a:latin typeface="Calibri"/>
              </a:rPr>
              <a:t>Detector optimisation </a:t>
            </a:r>
            <a:endParaRPr/>
          </a:p>
          <a:p>
            <a:pPr lvl="1">
              <a:lnSpc>
                <a:spcPct val="90000"/>
              </a:lnSpc>
              <a:buSzPct val="25000"/>
              <a:buFont typeface="StarSymbol"/>
              <a:buChar char=""/>
            </a:pPr>
            <a:r>
              <a:rPr lang="en-US" sz="1000">
                <a:solidFill>
                  <a:srgbClr val="ffffff"/>
                </a:solidFill>
                <a:latin typeface="Calibri"/>
              </a:rPr>
              <a:t>Technical developments </a:t>
            </a:r>
            <a:endParaRPr/>
          </a:p>
        </p:txBody>
      </p:sp>
      <p:sp>
        <p:nvSpPr>
          <p:cNvPr id="627" name="CustomShape 11"/>
          <p:cNvSpPr/>
          <p:nvPr/>
        </p:nvSpPr>
        <p:spPr>
          <a:xfrm>
            <a:off x="1287360" y="5591880"/>
            <a:ext cx="1027800" cy="1027800"/>
          </a:xfrm>
          <a:prstGeom prst="ellipse">
            <a:avLst/>
          </a:prstGeom>
          <a:blipFill>
            <a:blip r:embed="rId5"/>
            <a:stretch>
              <a:fillRect/>
            </a:stretch>
          </a:blipFill>
          <a:ln w="25560">
            <a:solidFill>
              <a:srgbClr val="4f81bd"/>
            </a:solidFill>
            <a:round/>
          </a:ln>
        </p:spPr>
      </p:sp>
      <p:sp>
        <p:nvSpPr>
          <p:cNvPr id="628" name="TextShape 12"/>
          <p:cNvSpPr txBox="1"/>
          <p:nvPr/>
        </p:nvSpPr>
        <p:spPr>
          <a:xfrm>
            <a:off x="6553080" y="6356520"/>
            <a:ext cx="2133360" cy="364680"/>
          </a:xfrm>
          <a:prstGeom prst="rect">
            <a:avLst/>
          </a:prstGeom>
        </p:spPr>
        <p:txBody>
          <a:bodyPr anchor="ctr"/>
          <a:p>
            <a:pPr algn="r">
              <a:lnSpc>
                <a:spcPct val="100000"/>
              </a:lnSpc>
            </a:pPr>
            <a:fld id="{0CADFFF3-D300-4BF1-AFCB-A48551EB66B3}" type="slidenum">
              <a:rPr lang="en-US" sz="1200">
                <a:solidFill>
                  <a:srgbClr val="8b8b8b"/>
                </a:solidFill>
                <a:latin typeface="Calibri"/>
              </a:rPr>
              <a:t>&lt;number&gt;</a:t>
            </a:fld>
            <a:endParaRPr/>
          </a:p>
        </p:txBody>
      </p:sp>
      <p:sp>
        <p:nvSpPr>
          <p:cNvPr id="629" name="CustomShape 13"/>
          <p:cNvSpPr/>
          <p:nvPr/>
        </p:nvSpPr>
        <p:spPr>
          <a:xfrm flipH="1">
            <a:off x="7010280" y="0"/>
            <a:ext cx="2120400" cy="457560"/>
          </a:xfrm>
          <a:prstGeom prst="rect">
            <a:avLst/>
          </a:prstGeom>
          <a:solidFill>
            <a:srgbClr val="4f81bd"/>
          </a:solidFill>
        </p:spPr>
        <p:txBody>
          <a:bodyPr/>
          <a:p>
            <a:pPr>
              <a:lnSpc>
                <a:spcPct val="100000"/>
              </a:lnSpc>
            </a:pPr>
            <a:r>
              <a:rPr lang="en-US" sz="2400">
                <a:solidFill>
                  <a:srgbClr val="ffffff"/>
                </a:solidFill>
                <a:latin typeface="Calibri"/>
              </a:rPr>
              <a:t>Main activities</a:t>
            </a:r>
            <a:endParaRPr/>
          </a:p>
        </p:txBody>
      </p:sp>
      <p:sp>
        <p:nvSpPr>
          <p:cNvPr id="630" name="CustomShape 14"/>
          <p:cNvSpPr/>
          <p:nvPr/>
        </p:nvSpPr>
        <p:spPr>
          <a:xfrm rot="5400000">
            <a:off x="-2808000" y="3558960"/>
            <a:ext cx="6019560" cy="425880"/>
          </a:xfrm>
          <a:prstGeom prst="rect">
            <a:avLst/>
          </a:prstGeom>
          <a:solidFill>
            <a:srgbClr val="f2f2f2"/>
          </a:solidFill>
        </p:spPr>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631" name="Picture 1"/>
          <p:cNvPicPr/>
          <p:nvPr/>
        </p:nvPicPr>
        <p:blipFill>
          <a:blip r:embed="rId1"/>
          <a:stretch>
            <a:fillRect/>
          </a:stretch>
        </p:blipFill>
        <p:spPr>
          <a:xfrm>
            <a:off x="8280" y="912600"/>
            <a:ext cx="4023000" cy="2304000"/>
          </a:xfrm>
          <a:prstGeom prst="rect">
            <a:avLst/>
          </a:prstGeom>
        </p:spPr>
      </p:pic>
      <p:sp>
        <p:nvSpPr>
          <p:cNvPr id="632" name="CustomShape 1"/>
          <p:cNvSpPr/>
          <p:nvPr/>
        </p:nvSpPr>
        <p:spPr>
          <a:xfrm>
            <a:off x="457200" y="86400"/>
            <a:ext cx="8152920" cy="577800"/>
          </a:xfrm>
          <a:prstGeom prst="rect">
            <a:avLst/>
          </a:prstGeom>
          <a:solidFill>
            <a:srgbClr val="558ed5"/>
          </a:solidFill>
        </p:spPr>
        <p:txBody>
          <a:bodyPr bIns="45000" lIns="90000" rIns="90000" tIns="45000"/>
          <a:p>
            <a:pPr algn="ctr">
              <a:lnSpc>
                <a:spcPct val="100000"/>
              </a:lnSpc>
            </a:pPr>
            <a:r>
              <a:rPr lang="en-US" sz="3200">
                <a:solidFill>
                  <a:srgbClr val="ffffff"/>
                </a:solidFill>
                <a:latin typeface="Calibri"/>
              </a:rPr>
              <a:t>CLIC accelerating structure</a:t>
            </a:r>
            <a:endParaRPr/>
          </a:p>
        </p:txBody>
      </p:sp>
      <p:pic>
        <p:nvPicPr>
          <p:cNvPr descr="" id="633" name="Picture 3"/>
          <p:cNvPicPr/>
          <p:nvPr/>
        </p:nvPicPr>
        <p:blipFill>
          <a:blip r:embed="rId2"/>
          <a:stretch>
            <a:fillRect/>
          </a:stretch>
        </p:blipFill>
        <p:spPr>
          <a:xfrm>
            <a:off x="4031640" y="912600"/>
            <a:ext cx="5184360" cy="1879920"/>
          </a:xfrm>
          <a:prstGeom prst="rect">
            <a:avLst/>
          </a:prstGeom>
        </p:spPr>
      </p:pic>
      <p:sp>
        <p:nvSpPr>
          <p:cNvPr id="634" name="CustomShape 2"/>
          <p:cNvSpPr/>
          <p:nvPr/>
        </p:nvSpPr>
        <p:spPr>
          <a:xfrm>
            <a:off x="1408680" y="3318480"/>
            <a:ext cx="905040" cy="364680"/>
          </a:xfrm>
          <a:prstGeom prst="rect">
            <a:avLst/>
          </a:prstGeom>
          <a:noFill/>
        </p:spPr>
        <p:txBody>
          <a:bodyPr bIns="45000" lIns="90000" rIns="90000" tIns="45000" wrap="none"/>
          <a:p>
            <a:pPr>
              <a:lnSpc>
                <a:spcPct val="100000"/>
              </a:lnSpc>
            </a:pPr>
            <a:r>
              <a:rPr lang="en-US">
                <a:solidFill>
                  <a:srgbClr val="000000"/>
                </a:solidFill>
                <a:latin typeface="Calibri"/>
              </a:rPr>
              <a:t>Outside</a:t>
            </a:r>
            <a:endParaRPr/>
          </a:p>
        </p:txBody>
      </p:sp>
      <p:sp>
        <p:nvSpPr>
          <p:cNvPr id="635" name="CustomShape 3"/>
          <p:cNvSpPr/>
          <p:nvPr/>
        </p:nvSpPr>
        <p:spPr>
          <a:xfrm>
            <a:off x="6164280" y="2949120"/>
            <a:ext cx="1217520" cy="364680"/>
          </a:xfrm>
          <a:prstGeom prst="rect">
            <a:avLst/>
          </a:prstGeom>
          <a:noFill/>
        </p:spPr>
        <p:txBody>
          <a:bodyPr bIns="45000" lIns="90000" rIns="90000" tIns="45000" wrap="none"/>
          <a:p>
            <a:pPr>
              <a:lnSpc>
                <a:spcPct val="100000"/>
              </a:lnSpc>
            </a:pPr>
            <a:r>
              <a:rPr lang="en-US">
                <a:solidFill>
                  <a:srgbClr val="000000"/>
                </a:solidFill>
                <a:latin typeface="Calibri"/>
              </a:rPr>
              <a:t>Inside (cut)</a:t>
            </a:r>
            <a:endParaRPr/>
          </a:p>
        </p:txBody>
      </p:sp>
      <p:sp>
        <p:nvSpPr>
          <p:cNvPr id="636" name="CustomShape 4"/>
          <p:cNvSpPr/>
          <p:nvPr/>
        </p:nvSpPr>
        <p:spPr>
          <a:xfrm flipH="1" flipV="1" rot="10800000">
            <a:off x="7021800" y="488520"/>
            <a:ext cx="574560" cy="1363680"/>
          </a:xfrm>
          <a:prstGeom prst="straightConnector1">
            <a:avLst/>
          </a:prstGeom>
          <a:noFill/>
          <a:ln w="19080">
            <a:solidFill>
              <a:srgbClr val="000000"/>
            </a:solidFill>
            <a:round/>
            <a:tailEnd len="med" type="triangle" w="med"/>
          </a:ln>
        </p:spPr>
      </p:sp>
      <p:sp>
        <p:nvSpPr>
          <p:cNvPr id="637" name="CustomShape 5"/>
          <p:cNvSpPr/>
          <p:nvPr/>
        </p:nvSpPr>
        <p:spPr>
          <a:xfrm>
            <a:off x="7430040" y="3216960"/>
            <a:ext cx="1482120" cy="820440"/>
          </a:xfrm>
          <a:prstGeom prst="rect">
            <a:avLst/>
          </a:prstGeom>
          <a:noFill/>
        </p:spPr>
        <p:txBody>
          <a:bodyPr bIns="45000" lIns="90000" rIns="90000" tIns="45000"/>
          <a:p>
            <a:pPr>
              <a:lnSpc>
                <a:spcPct val="100000"/>
              </a:lnSpc>
            </a:pPr>
            <a:r>
              <a:rPr lang="en-US" sz="1600">
                <a:solidFill>
                  <a:srgbClr val="000000"/>
                </a:solidFill>
                <a:latin typeface="Calibri"/>
              </a:rPr>
              <a:t>6 mm diameter beam aperture, 25 cm long</a:t>
            </a:r>
            <a:endParaRPr/>
          </a:p>
        </p:txBody>
      </p:sp>
      <p:pic>
        <p:nvPicPr>
          <p:cNvPr descr="" id="638" name="Picture 2"/>
          <p:cNvPicPr/>
          <p:nvPr/>
        </p:nvPicPr>
        <p:blipFill>
          <a:blip r:embed="rId3"/>
          <a:stretch>
            <a:fillRect/>
          </a:stretch>
        </p:blipFill>
        <p:spPr>
          <a:xfrm>
            <a:off x="76320" y="3733920"/>
            <a:ext cx="2321640" cy="2156760"/>
          </a:xfrm>
          <a:prstGeom prst="rect">
            <a:avLst/>
          </a:prstGeom>
        </p:spPr>
      </p:pic>
      <p:pic>
        <p:nvPicPr>
          <p:cNvPr descr="" id="639" name="Picture 4"/>
          <p:cNvPicPr/>
          <p:nvPr/>
        </p:nvPicPr>
        <p:blipFill>
          <a:blip r:embed="rId4"/>
          <a:stretch>
            <a:fillRect/>
          </a:stretch>
        </p:blipFill>
        <p:spPr>
          <a:xfrm>
            <a:off x="4987080" y="4191120"/>
            <a:ext cx="4131000" cy="2437920"/>
          </a:xfrm>
          <a:prstGeom prst="rect">
            <a:avLst/>
          </a:prstGeom>
        </p:spPr>
      </p:pic>
      <p:pic>
        <p:nvPicPr>
          <p:cNvPr descr="" id="640" name="Picture 18"/>
          <p:cNvPicPr/>
          <p:nvPr/>
        </p:nvPicPr>
        <p:blipFill>
          <a:blip r:embed="rId5"/>
          <a:stretch>
            <a:fillRect/>
          </a:stretch>
        </p:blipFill>
        <p:spPr>
          <a:xfrm>
            <a:off x="2590920" y="3352680"/>
            <a:ext cx="2664000" cy="1998000"/>
          </a:xfrm>
          <a:prstGeom prst="rect">
            <a:avLst/>
          </a:prstGeom>
        </p:spPr>
      </p:pic>
      <p:sp>
        <p:nvSpPr>
          <p:cNvPr id="641" name="CustomShape 6"/>
          <p:cNvSpPr/>
          <p:nvPr/>
        </p:nvSpPr>
        <p:spPr>
          <a:xfrm>
            <a:off x="2362320" y="5943600"/>
            <a:ext cx="2514240" cy="639000"/>
          </a:xfrm>
          <a:prstGeom prst="rect">
            <a:avLst/>
          </a:prstGeom>
          <a:noFill/>
        </p:spPr>
        <p:txBody>
          <a:bodyPr bIns="45000" lIns="90000" rIns="90000" tIns="45000"/>
          <a:p>
            <a:pPr>
              <a:lnSpc>
                <a:spcPct val="100000"/>
              </a:lnSpc>
            </a:pPr>
            <a:r>
              <a:rPr lang="en-US">
                <a:solidFill>
                  <a:srgbClr val="000000"/>
                </a:solidFill>
                <a:latin typeface="Calibri"/>
              </a:rPr>
              <a:t>Micron-precision turning and milling.</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642" name="Picture 1"/>
          <p:cNvPicPr/>
          <p:nvPr/>
        </p:nvPicPr>
        <p:blipFill>
          <a:blip r:embed="rId1"/>
          <a:stretch>
            <a:fillRect/>
          </a:stretch>
        </p:blipFill>
        <p:spPr>
          <a:xfrm>
            <a:off x="0" y="609480"/>
            <a:ext cx="9143640" cy="4365360"/>
          </a:xfrm>
          <a:prstGeom prst="rect">
            <a:avLst/>
          </a:prstGeom>
        </p:spPr>
      </p:pic>
      <p:sp>
        <p:nvSpPr>
          <p:cNvPr id="643" name="CustomShape 1"/>
          <p:cNvSpPr/>
          <p:nvPr/>
        </p:nvSpPr>
        <p:spPr>
          <a:xfrm>
            <a:off x="685800" y="24840"/>
            <a:ext cx="7695720" cy="579240"/>
          </a:xfrm>
          <a:prstGeom prst="rect">
            <a:avLst/>
          </a:prstGeom>
          <a:solidFill>
            <a:srgbClr val="4f81bd"/>
          </a:solidFill>
        </p:spPr>
        <p:txBody>
          <a:bodyPr/>
          <a:p>
            <a:pPr algn="ctr">
              <a:lnSpc>
                <a:spcPct val="100000"/>
              </a:lnSpc>
            </a:pPr>
            <a:r>
              <a:rPr lang="en-US" sz="3200">
                <a:solidFill>
                  <a:srgbClr val="ffffff"/>
                </a:solidFill>
                <a:latin typeface="Calibri"/>
              </a:rPr>
              <a:t>High-gradient accel. structure test status</a:t>
            </a:r>
            <a:endParaRPr/>
          </a:p>
        </p:txBody>
      </p:sp>
      <p:sp>
        <p:nvSpPr>
          <p:cNvPr id="644" name="CustomShape 2"/>
          <p:cNvSpPr/>
          <p:nvPr/>
        </p:nvSpPr>
        <p:spPr>
          <a:xfrm>
            <a:off x="0" y="5257800"/>
            <a:ext cx="6933960" cy="1551960"/>
          </a:xfrm>
          <a:prstGeom prst="rect">
            <a:avLst/>
          </a:prstGeom>
          <a:solidFill>
            <a:srgbClr val="4f81bd"/>
          </a:solidFill>
        </p:spPr>
        <p:txBody>
          <a:bodyPr/>
          <a:p>
            <a:pPr>
              <a:lnSpc>
                <a:spcPct val="100000"/>
              </a:lnSpc>
            </a:pPr>
            <a:r>
              <a:rPr lang="en-US" sz="1600">
                <a:solidFill>
                  <a:srgbClr val="ffffff"/>
                </a:solidFill>
                <a:latin typeface="Arial"/>
              </a:rPr>
              <a:t>Results very good, design/performance more and more understood – but: </a:t>
            </a:r>
            <a:endParaRPr/>
          </a:p>
          <a:p>
            <a:pPr>
              <a:lnSpc>
                <a:spcPct val="100000"/>
              </a:lnSpc>
              <a:buFont typeface="Arial"/>
              <a:buChar char="•"/>
            </a:pPr>
            <a:r>
              <a:rPr lang="en-US" sz="1600">
                <a:solidFill>
                  <a:srgbClr val="ffffff"/>
                </a:solidFill>
                <a:latin typeface="Arial"/>
              </a:rPr>
              <a:t>numbers limited, industrial productions also limited </a:t>
            </a:r>
            <a:endParaRPr/>
          </a:p>
          <a:p>
            <a:pPr>
              <a:lnSpc>
                <a:spcPct val="100000"/>
              </a:lnSpc>
              <a:buFont typeface="Arial"/>
              <a:buChar char="•"/>
            </a:pPr>
            <a:r>
              <a:rPr lang="en-US" sz="1600">
                <a:solidFill>
                  <a:srgbClr val="ffffff"/>
                </a:solidFill>
                <a:latin typeface="Arial"/>
              </a:rPr>
              <a:t>basic understanding of BD mechanics improving </a:t>
            </a:r>
            <a:endParaRPr/>
          </a:p>
          <a:p>
            <a:pPr>
              <a:lnSpc>
                <a:spcPct val="100000"/>
              </a:lnSpc>
              <a:buFont typeface="Arial"/>
              <a:buChar char="•"/>
            </a:pPr>
            <a:r>
              <a:rPr lang="en-US" sz="1600">
                <a:solidFill>
                  <a:srgbClr val="ffffff"/>
                </a:solidFill>
                <a:latin typeface="Arial"/>
              </a:rPr>
              <a:t>condition time/acceptance tests need more work</a:t>
            </a:r>
            <a:endParaRPr/>
          </a:p>
          <a:p>
            <a:pPr>
              <a:lnSpc>
                <a:spcPct val="100000"/>
              </a:lnSpc>
              <a:buFont typeface="Arial"/>
              <a:buChar char="•"/>
            </a:pPr>
            <a:r>
              <a:rPr lang="en-US" sz="1600">
                <a:solidFill>
                  <a:srgbClr val="ffffff"/>
                </a:solidFill>
                <a:latin typeface="Arial"/>
              </a:rPr>
              <a:t>use for other applications (e.g. FELs) needs verification in coming years </a:t>
            </a:r>
            <a:endParaRPr/>
          </a:p>
          <a:p>
            <a:pPr>
              <a:lnSpc>
                <a:spcPct val="100000"/>
              </a:lnSpc>
            </a:pPr>
            <a:r>
              <a:rPr lang="en-US" sz="1600">
                <a:solidFill>
                  <a:srgbClr val="ffffff"/>
                </a:solidFill>
                <a:latin typeface="Arial"/>
              </a:rPr>
              <a:t>In all cases test-capacity is crucial </a:t>
            </a:r>
            <a:endParaRPr/>
          </a:p>
        </p:txBody>
      </p:sp>
    </p:spTree>
  </p:cSld>
  <p:timing>
    <p:tnLst>
      <p:par>
        <p:cTn dur="indefinite" id="215" nodeType="tmRoot" restart="never">
          <p:childTnLst>
            <p:seq>
              <p:cTn dur="indefinite" id="216" nodeType="mainSeq">
                <p:childTnLst>
                  <p:par>
                    <p:cTn fill="hold" id="217">
                      <p:stCondLst>
                        <p:cond delay="indefinite"/>
                      </p:stCondLst>
                      <p:childTnLst>
                        <p:par>
                          <p:cTn fill="hold" id="218">
                            <p:stCondLst>
                              <p:cond delay="0"/>
                            </p:stCondLst>
                            <p:childTnLst>
                              <p:par>
                                <p:cTn fill="hold" id="219" nodeType="clickEffect" presetClass="entr" presetID="1">
                                  <p:stCondLst>
                                    <p:cond delay="0"/>
                                  </p:stCondLst>
                                  <p:childTnLst>
                                    <p:set>
                                      <p:cBhvr>
                                        <p:cTn dur="1" fill="hold" id="220">
                                          <p:stCondLst>
                                            <p:cond delay="0"/>
                                          </p:stCondLst>
                                        </p:cTn>
                                        <p:tgtEl>
                                          <p:spTgt spid="64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show="0">
  <p:cSld>
    <p:spTree>
      <p:nvGrpSpPr>
        <p:cNvPr id="1" name=""/>
        <p:cNvGrpSpPr/>
        <p:nvPr/>
      </p:nvGrpSpPr>
      <p:grpSpPr>
        <a:xfrm>
          <a:off x="0" y="0"/>
          <a:ext cx="0" cy="0"/>
          <a:chOff x="0" y="0"/>
          <a:chExt cx="0" cy="0"/>
        </a:xfrm>
      </p:grpSpPr>
      <p:sp>
        <p:nvSpPr>
          <p:cNvPr id="645" name="TextShape 1"/>
          <p:cNvSpPr txBox="1"/>
          <p:nvPr/>
        </p:nvSpPr>
        <p:spPr>
          <a:xfrm>
            <a:off x="689040" y="0"/>
            <a:ext cx="7675920" cy="615600"/>
          </a:xfrm>
          <a:prstGeom prst="rect">
            <a:avLst/>
          </a:prstGeom>
        </p:spPr>
        <p:txBody>
          <a:bodyPr anchor="ctr"/>
          <a:p>
            <a:pPr>
              <a:lnSpc>
                <a:spcPct val="100000"/>
              </a:lnSpc>
            </a:pPr>
            <a:r>
              <a:rPr lang="en-US" sz="3200">
                <a:solidFill>
                  <a:srgbClr val="ffffff"/>
                </a:solidFill>
                <a:latin typeface="Calibri"/>
              </a:rPr>
              <a:t> </a:t>
            </a:r>
            <a:r>
              <a:rPr lang="en-US" sz="3200">
                <a:solidFill>
                  <a:srgbClr val="ffffff"/>
                </a:solidFill>
                <a:latin typeface="Calibri"/>
              </a:rPr>
              <a:t>Limitations of Gradient Eacc        </a:t>
            </a:r>
            <a:endParaRPr/>
          </a:p>
        </p:txBody>
      </p:sp>
      <p:sp>
        <p:nvSpPr>
          <p:cNvPr id="646" name="TextShape 2"/>
          <p:cNvSpPr txBox="1"/>
          <p:nvPr/>
        </p:nvSpPr>
        <p:spPr>
          <a:xfrm>
            <a:off x="0" y="774720"/>
            <a:ext cx="8740440" cy="5654160"/>
          </a:xfrm>
          <a:prstGeom prst="rect">
            <a:avLst/>
          </a:prstGeom>
        </p:spPr>
        <p:txBody>
          <a:bodyPr/>
          <a:p>
            <a:pPr>
              <a:lnSpc>
                <a:spcPct val="100000"/>
              </a:lnSpc>
              <a:buFont typeface="Arial"/>
              <a:buChar char="•"/>
            </a:pPr>
            <a:r>
              <a:rPr lang="en-US" sz="2300">
                <a:solidFill>
                  <a:srgbClr val="0000ff"/>
                </a:solidFill>
                <a:latin typeface="Calibri"/>
              </a:rPr>
              <a:t>Surface magnetic field</a:t>
            </a:r>
            <a:r>
              <a:rPr b="1" lang="en-US" sz="2300">
                <a:solidFill>
                  <a:srgbClr val="0000ff"/>
                </a:solidFill>
                <a:latin typeface="Calibri"/>
              </a:rPr>
              <a:t> </a:t>
            </a:r>
            <a:endParaRPr/>
          </a:p>
          <a:p>
            <a:pPr lvl="1">
              <a:lnSpc>
                <a:spcPct val="100000"/>
              </a:lnSpc>
              <a:buSzPct val="25000"/>
              <a:buFont typeface="StarSymbol"/>
              <a:buChar char=""/>
            </a:pPr>
            <a:r>
              <a:rPr lang="en-US" sz="2100">
                <a:solidFill>
                  <a:srgbClr val="000000"/>
                </a:solidFill>
                <a:latin typeface="Calibri"/>
              </a:rPr>
              <a:t>Pulsed surface heating =&gt;  material fatigue =&gt;  cracks</a:t>
            </a:r>
            <a:r>
              <a:rPr lang="en-US" sz="2100">
                <a:solidFill>
                  <a:srgbClr val="000000"/>
                </a:solidFill>
                <a:latin typeface="Calibri"/>
              </a:rPr>
              <a:t>
</a:t>
            </a:r>
            <a:endParaRPr/>
          </a:p>
          <a:p>
            <a:pPr>
              <a:lnSpc>
                <a:spcPct val="100000"/>
              </a:lnSpc>
              <a:buFont typeface="Arial"/>
              <a:buChar char="•"/>
            </a:pPr>
            <a:r>
              <a:rPr lang="en-US" sz="2300">
                <a:solidFill>
                  <a:srgbClr val="0000ff"/>
                </a:solidFill>
                <a:latin typeface="Calibri"/>
              </a:rPr>
              <a:t>Field emission due to surface electric field</a:t>
            </a:r>
            <a:r>
              <a:rPr lang="en-US" sz="2300">
                <a:solidFill>
                  <a:srgbClr val="000000"/>
                </a:solidFill>
                <a:latin typeface="Calibri"/>
              </a:rPr>
              <a:t> </a:t>
            </a:r>
            <a:endParaRPr/>
          </a:p>
          <a:p>
            <a:pPr lvl="1">
              <a:lnSpc>
                <a:spcPct val="100000"/>
              </a:lnSpc>
              <a:buSzPct val="25000"/>
              <a:buFont typeface="StarSymbol"/>
              <a:buChar char=""/>
            </a:pPr>
            <a:r>
              <a:rPr lang="en-US" sz="2100">
                <a:solidFill>
                  <a:srgbClr val="000000"/>
                </a:solidFill>
                <a:latin typeface="Calibri"/>
              </a:rPr>
              <a:t>RF break downs  </a:t>
            </a:r>
            <a:endParaRPr/>
          </a:p>
          <a:p>
            <a:pPr lvl="1">
              <a:lnSpc>
                <a:spcPct val="100000"/>
              </a:lnSpc>
              <a:buSzPct val="25000"/>
              <a:buFont typeface="StarSymbol"/>
              <a:buChar char=""/>
            </a:pPr>
            <a:r>
              <a:rPr lang="en-US" sz="2100">
                <a:solidFill>
                  <a:srgbClr val="000000"/>
                </a:solidFill>
                <a:latin typeface="Calibri"/>
              </a:rPr>
              <a:t>Break down rate =&gt; Operation efficiency</a:t>
            </a:r>
            <a:endParaRPr/>
          </a:p>
          <a:p>
            <a:pPr lvl="1">
              <a:lnSpc>
                <a:spcPct val="100000"/>
              </a:lnSpc>
              <a:buSzPct val="25000"/>
              <a:buFont typeface="StarSymbol"/>
              <a:buChar char=""/>
            </a:pPr>
            <a:r>
              <a:rPr lang="en-US" sz="2100">
                <a:solidFill>
                  <a:srgbClr val="000000"/>
                </a:solidFill>
                <a:latin typeface="Calibri"/>
              </a:rPr>
              <a:t>Local plasma triggered by field emission =&gt; Erosion of surface</a:t>
            </a:r>
            <a:endParaRPr/>
          </a:p>
          <a:p>
            <a:pPr lvl="1">
              <a:lnSpc>
                <a:spcPct val="100000"/>
              </a:lnSpc>
              <a:buSzPct val="25000"/>
              <a:buFont typeface="StarSymbol"/>
              <a:buChar char=""/>
            </a:pPr>
            <a:r>
              <a:rPr lang="en-US" sz="2100">
                <a:solidFill>
                  <a:srgbClr val="000000"/>
                </a:solidFill>
                <a:latin typeface="Calibri"/>
              </a:rPr>
              <a:t>Dark current capture</a:t>
            </a:r>
            <a:r>
              <a:rPr lang="en-US" sz="2100">
                <a:solidFill>
                  <a:srgbClr val="000000"/>
                </a:solidFill>
                <a:latin typeface="Calibri"/>
              </a:rPr>
              <a:t>
</a:t>
            </a:r>
            <a:r>
              <a:rPr lang="en-US" sz="2100">
                <a:solidFill>
                  <a:srgbClr val="000000"/>
                </a:solidFill>
                <a:latin typeface="Calibri"/>
              </a:rPr>
              <a:t>=&gt; Efficiency reduction, activation, detector backgrounds</a:t>
            </a:r>
            <a:r>
              <a:rPr b="1" lang="en-US" sz="2100">
                <a:solidFill>
                  <a:srgbClr val="000000"/>
                </a:solidFill>
                <a:latin typeface="Calibri"/>
              </a:rPr>
              <a:t>
</a:t>
            </a:r>
            <a:endParaRPr/>
          </a:p>
          <a:p>
            <a:pPr>
              <a:lnSpc>
                <a:spcPct val="100000"/>
              </a:lnSpc>
              <a:buFont typeface="Arial"/>
              <a:buChar char="•"/>
            </a:pPr>
            <a:r>
              <a:rPr lang="en-US" sz="2300">
                <a:solidFill>
                  <a:srgbClr val="0000ff"/>
                </a:solidFill>
                <a:latin typeface="Calibri"/>
              </a:rPr>
              <a:t>RF power flow</a:t>
            </a:r>
            <a:endParaRPr/>
          </a:p>
          <a:p>
            <a:pPr lvl="1">
              <a:lnSpc>
                <a:spcPct val="100000"/>
              </a:lnSpc>
              <a:buSzPct val="25000"/>
              <a:buFont typeface="StarSymbol"/>
              <a:buChar char=""/>
            </a:pPr>
            <a:r>
              <a:rPr lang="en-US" sz="2100">
                <a:solidFill>
                  <a:srgbClr val="000000"/>
                </a:solidFill>
                <a:latin typeface="Calibri"/>
              </a:rPr>
              <a:t>RF power flow and/or iris aperture have a strong impact on achievable </a:t>
            </a:r>
            <a:r>
              <a:rPr i="1" lang="en-US" sz="2100">
                <a:solidFill>
                  <a:srgbClr val="000000"/>
                </a:solidFill>
                <a:latin typeface="Calibri"/>
              </a:rPr>
              <a:t>Eacc </a:t>
            </a:r>
            <a:r>
              <a:rPr lang="en-US" sz="2100">
                <a:solidFill>
                  <a:srgbClr val="000000"/>
                </a:solidFill>
                <a:latin typeface="Calibri"/>
              </a:rPr>
              <a:t>and on surface erosion. Ongoing studies. </a:t>
            </a:r>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647" name="Picture 2"/>
          <p:cNvPicPr/>
          <p:nvPr/>
        </p:nvPicPr>
        <p:blipFill>
          <a:blip r:embed="rId1"/>
          <a:stretch>
            <a:fillRect/>
          </a:stretch>
        </p:blipFill>
        <p:spPr>
          <a:xfrm>
            <a:off x="2104920" y="515160"/>
            <a:ext cx="3228480" cy="1506600"/>
          </a:xfrm>
          <a:prstGeom prst="rect">
            <a:avLst/>
          </a:prstGeom>
        </p:spPr>
      </p:pic>
      <p:sp>
        <p:nvSpPr>
          <p:cNvPr id="648" name="CustomShape 1"/>
          <p:cNvSpPr/>
          <p:nvPr/>
        </p:nvSpPr>
        <p:spPr>
          <a:xfrm>
            <a:off x="7184520" y="609480"/>
            <a:ext cx="1959120" cy="2009880"/>
          </a:xfrm>
          <a:prstGeom prst="rect">
            <a:avLst/>
          </a:prstGeom>
          <a:solidFill>
            <a:srgbClr val="4f81bd"/>
          </a:solidFill>
        </p:spPr>
        <p:txBody>
          <a:bodyPr/>
          <a:p>
            <a:pPr>
              <a:lnSpc>
                <a:spcPct val="100000"/>
              </a:lnSpc>
            </a:pPr>
            <a:r>
              <a:rPr lang="en-US" sz="1400">
                <a:solidFill>
                  <a:srgbClr val="ffffff"/>
                </a:solidFill>
                <a:latin typeface="Arial"/>
              </a:rPr>
              <a:t>NEXTEF at KEK</a:t>
            </a:r>
            <a:endParaRPr/>
          </a:p>
          <a:p>
            <a:pPr>
              <a:lnSpc>
                <a:spcPct val="100000"/>
              </a:lnSpc>
            </a:pPr>
            <a:endParaRPr/>
          </a:p>
          <a:p>
            <a:pPr>
              <a:lnSpc>
                <a:spcPct val="100000"/>
              </a:lnSpc>
            </a:pPr>
            <a:r>
              <a:rPr lang="en-US" sz="1400">
                <a:solidFill>
                  <a:srgbClr val="ffffff"/>
                </a:solidFill>
                <a:latin typeface="Arial"/>
              </a:rPr>
              <a:t>ASTA at SLAC</a:t>
            </a:r>
            <a:endParaRPr/>
          </a:p>
          <a:p>
            <a:pPr>
              <a:lnSpc>
                <a:spcPct val="100000"/>
              </a:lnSpc>
            </a:pPr>
            <a:endParaRPr/>
          </a:p>
          <a:p>
            <a:pPr>
              <a:lnSpc>
                <a:spcPct val="100000"/>
              </a:lnSpc>
            </a:pPr>
            <a:r>
              <a:rPr lang="en-US" sz="1400">
                <a:solidFill>
                  <a:srgbClr val="ffffff"/>
                </a:solidFill>
                <a:latin typeface="Arial"/>
              </a:rPr>
              <a:t>… </a:t>
            </a:r>
            <a:r>
              <a:rPr lang="en-US" sz="1400">
                <a:solidFill>
                  <a:srgbClr val="ffffff"/>
                </a:solidFill>
                <a:latin typeface="Arial"/>
              </a:rPr>
              <a:t>remain important, also linked to testing of X-band structures from Tsinghua and SINAP</a:t>
            </a:r>
            <a:endParaRPr/>
          </a:p>
        </p:txBody>
      </p:sp>
      <p:pic>
        <p:nvPicPr>
          <p:cNvPr descr="" id="649" name="Picture 3"/>
          <p:cNvPicPr/>
          <p:nvPr/>
        </p:nvPicPr>
        <p:blipFill>
          <a:blip r:embed="rId2"/>
          <a:stretch>
            <a:fillRect/>
          </a:stretch>
        </p:blipFill>
        <p:spPr>
          <a:xfrm>
            <a:off x="6019920" y="533520"/>
            <a:ext cx="875520" cy="1485720"/>
          </a:xfrm>
          <a:prstGeom prst="rect">
            <a:avLst/>
          </a:prstGeom>
        </p:spPr>
      </p:pic>
      <p:sp>
        <p:nvSpPr>
          <p:cNvPr id="650" name="CustomShape 2"/>
          <p:cNvSpPr/>
          <p:nvPr/>
        </p:nvSpPr>
        <p:spPr>
          <a:xfrm>
            <a:off x="152280" y="685440"/>
            <a:ext cx="2285640" cy="731160"/>
          </a:xfrm>
          <a:prstGeom prst="rect">
            <a:avLst/>
          </a:prstGeom>
          <a:noFill/>
        </p:spPr>
        <p:txBody>
          <a:bodyPr/>
          <a:p>
            <a:pPr>
              <a:lnSpc>
                <a:spcPct val="100000"/>
              </a:lnSpc>
            </a:pPr>
            <a:r>
              <a:rPr lang="en-US" sz="1400">
                <a:solidFill>
                  <a:srgbClr val="000000"/>
                </a:solidFill>
                <a:latin typeface="Calibri"/>
                <a:ea typeface="ＭＳ Ｐゴシック"/>
              </a:rPr>
              <a:t>Previous:</a:t>
            </a:r>
            <a:endParaRPr/>
          </a:p>
          <a:p>
            <a:pPr>
              <a:lnSpc>
                <a:spcPct val="100000"/>
              </a:lnSpc>
            </a:pPr>
            <a:r>
              <a:rPr lang="en-US" sz="1400">
                <a:solidFill>
                  <a:srgbClr val="000000"/>
                </a:solidFill>
                <a:latin typeface="Calibri"/>
                <a:ea typeface="ＭＳ Ｐゴシック"/>
              </a:rPr>
              <a:t>Scaled 11.4 GHz</a:t>
            </a:r>
            <a:endParaRPr/>
          </a:p>
          <a:p>
            <a:pPr>
              <a:lnSpc>
                <a:spcPct val="100000"/>
              </a:lnSpc>
            </a:pPr>
            <a:r>
              <a:rPr lang="en-US" sz="1400">
                <a:solidFill>
                  <a:srgbClr val="000000"/>
                </a:solidFill>
                <a:latin typeface="Calibri"/>
                <a:ea typeface="ＭＳ Ｐゴシック"/>
              </a:rPr>
              <a:t>tests at SLAC and KEK.</a:t>
            </a:r>
            <a:endParaRPr/>
          </a:p>
        </p:txBody>
      </p:sp>
      <p:sp>
        <p:nvSpPr>
          <p:cNvPr id="651" name="CustomShape 3"/>
          <p:cNvSpPr/>
          <p:nvPr/>
        </p:nvSpPr>
        <p:spPr>
          <a:xfrm>
            <a:off x="762120" y="24840"/>
            <a:ext cx="7695720" cy="579240"/>
          </a:xfrm>
          <a:prstGeom prst="rect">
            <a:avLst/>
          </a:prstGeom>
          <a:solidFill>
            <a:srgbClr val="558ed5"/>
          </a:solidFill>
        </p:spPr>
        <p:txBody>
          <a:bodyPr/>
          <a:p>
            <a:pPr algn="ctr">
              <a:lnSpc>
                <a:spcPct val="100000"/>
              </a:lnSpc>
            </a:pPr>
            <a:r>
              <a:rPr lang="en-US" sz="3200">
                <a:solidFill>
                  <a:srgbClr val="ffffff"/>
                </a:solidFill>
                <a:latin typeface="Calibri"/>
              </a:rPr>
              <a:t>X-band test-stands  </a:t>
            </a:r>
            <a:endParaRPr/>
          </a:p>
        </p:txBody>
      </p:sp>
      <p:pic>
        <p:nvPicPr>
          <p:cNvPr descr="" id="652" name="Picture 1"/>
          <p:cNvPicPr/>
          <p:nvPr/>
        </p:nvPicPr>
        <p:blipFill>
          <a:blip r:embed="rId3"/>
          <a:stretch>
            <a:fillRect/>
          </a:stretch>
        </p:blipFill>
        <p:spPr>
          <a:xfrm>
            <a:off x="0" y="1752480"/>
            <a:ext cx="5147280" cy="2895120"/>
          </a:xfrm>
          <a:prstGeom prst="rect">
            <a:avLst/>
          </a:prstGeom>
          <a:ln>
            <a:solidFill>
              <a:srgbClr val="bfbfbf"/>
            </a:solidFill>
          </a:ln>
        </p:spPr>
      </p:pic>
      <p:pic>
        <p:nvPicPr>
          <p:cNvPr descr="" id="653" name="Picture 3"/>
          <p:cNvPicPr/>
          <p:nvPr/>
        </p:nvPicPr>
        <p:blipFill>
          <a:blip r:embed="rId4"/>
          <a:stretch>
            <a:fillRect/>
          </a:stretch>
        </p:blipFill>
        <p:spPr>
          <a:xfrm>
            <a:off x="1676520" y="2819520"/>
            <a:ext cx="5740200" cy="3228480"/>
          </a:xfrm>
          <a:prstGeom prst="rect">
            <a:avLst/>
          </a:prstGeom>
          <a:ln>
            <a:solidFill>
              <a:srgbClr val="bfbfbf"/>
            </a:solidFill>
          </a:ln>
        </p:spPr>
      </p:pic>
      <p:pic>
        <p:nvPicPr>
          <p:cNvPr descr="" id="654" name="Picture 4"/>
          <p:cNvPicPr/>
          <p:nvPr/>
        </p:nvPicPr>
        <p:blipFill>
          <a:blip r:embed="rId5"/>
          <a:stretch>
            <a:fillRect/>
          </a:stretch>
        </p:blipFill>
        <p:spPr>
          <a:xfrm>
            <a:off x="3996360" y="3962520"/>
            <a:ext cx="5147280" cy="2895120"/>
          </a:xfrm>
          <a:prstGeom prst="rect">
            <a:avLst/>
          </a:prstGeom>
          <a:ln>
            <a:solidFill>
              <a:srgbClr val="bfbfbf"/>
            </a:solidFill>
          </a:ln>
        </p:spPr>
      </p:pic>
      <p:sp>
        <p:nvSpPr>
          <p:cNvPr id="655" name="CustomShape 4"/>
          <p:cNvSpPr/>
          <p:nvPr/>
        </p:nvSpPr>
        <p:spPr>
          <a:xfrm>
            <a:off x="0" y="5257440"/>
            <a:ext cx="4190760" cy="1583640"/>
          </a:xfrm>
          <a:prstGeom prst="rect">
            <a:avLst/>
          </a:prstGeom>
          <a:solidFill>
            <a:srgbClr val="558ed5"/>
          </a:solidFill>
        </p:spPr>
        <p:txBody>
          <a:bodyPr/>
          <a:p>
            <a:pPr>
              <a:lnSpc>
                <a:spcPct val="100000"/>
              </a:lnSpc>
            </a:pPr>
            <a:r>
              <a:rPr lang="en-US" sz="1400">
                <a:solidFill>
                  <a:srgbClr val="ffffff"/>
                </a:solidFill>
                <a:latin typeface="Calibri"/>
                <a:ea typeface="ＭＳ Ｐゴシック"/>
              </a:rPr>
              <a:t>Very significant increase of test-capacity: </a:t>
            </a:r>
            <a:endParaRPr/>
          </a:p>
          <a:p>
            <a:pPr>
              <a:lnSpc>
                <a:spcPct val="100000"/>
              </a:lnSpc>
              <a:buFont typeface="Arial"/>
              <a:buChar char="•"/>
            </a:pPr>
            <a:r>
              <a:rPr lang="en-US" sz="1400">
                <a:solidFill>
                  <a:srgbClr val="ffffff"/>
                </a:solidFill>
                <a:latin typeface="Calibri"/>
                <a:ea typeface="ＭＳ Ｐゴシック"/>
              </a:rPr>
              <a:t>First commercial 12 GHz klystron systems available </a:t>
            </a:r>
            <a:endParaRPr/>
          </a:p>
          <a:p>
            <a:pPr>
              <a:lnSpc>
                <a:spcPct val="100000"/>
              </a:lnSpc>
              <a:buFont typeface="Arial"/>
              <a:buChar char="•"/>
            </a:pPr>
            <a:r>
              <a:rPr lang="en-US" sz="1400">
                <a:solidFill>
                  <a:srgbClr val="ffffff"/>
                </a:solidFill>
                <a:latin typeface="Calibri"/>
                <a:ea typeface="ＭＳ Ｐゴシック"/>
              </a:rPr>
              <a:t>Confidence that one can design for good (and possibly better) gradient performance </a:t>
            </a:r>
            <a:endParaRPr/>
          </a:p>
          <a:p>
            <a:pPr>
              <a:lnSpc>
                <a:spcPct val="100000"/>
              </a:lnSpc>
              <a:buFont typeface="Arial"/>
              <a:buChar char="•"/>
            </a:pPr>
            <a:r>
              <a:rPr lang="en-US" sz="1400">
                <a:solidFill>
                  <a:srgbClr val="ffffff"/>
                </a:solidFill>
                <a:latin typeface="Calibri"/>
                <a:ea typeface="ＭＳ Ｐゴシック"/>
              </a:rPr>
              <a:t>As a result: now possible to use Xband technology in accelerator systems – at smaller scale</a:t>
            </a:r>
            <a:endParaRPr/>
          </a:p>
        </p:txBody>
      </p:sp>
      <p:sp>
        <p:nvSpPr>
          <p:cNvPr id="656" name="CustomShape 5"/>
          <p:cNvSpPr/>
          <p:nvPr/>
        </p:nvSpPr>
        <p:spPr>
          <a:xfrm>
            <a:off x="-12600" y="2395440"/>
            <a:ext cx="4190760" cy="3107160"/>
          </a:xfrm>
          <a:prstGeom prst="rect">
            <a:avLst/>
          </a:prstGeom>
          <a:solidFill>
            <a:srgbClr val="ffffff"/>
          </a:solidFill>
        </p:spPr>
        <p:txBody>
          <a:bodyPr bIns="45000" lIns="90000" rIns="90000" tIns="45000"/>
          <a:p>
            <a:pPr>
              <a:lnSpc>
                <a:spcPct val="100000"/>
              </a:lnSpc>
              <a:buFont typeface="Arial"/>
              <a:buChar char="•"/>
            </a:pPr>
            <a:r>
              <a:rPr b="1" lang="en-US">
                <a:solidFill>
                  <a:srgbClr val="00b050"/>
                </a:solidFill>
                <a:latin typeface="Calibri"/>
              </a:rPr>
              <a:t>XBox-1</a:t>
            </a:r>
            <a:r>
              <a:rPr lang="en-US">
                <a:solidFill>
                  <a:srgbClr val="000000"/>
                </a:solidFill>
                <a:latin typeface="Calibri"/>
              </a:rPr>
              <a:t> – T24, beam loading experiment ongoing and will continue.</a:t>
            </a:r>
            <a:endParaRPr/>
          </a:p>
          <a:p>
            <a:pPr>
              <a:lnSpc>
                <a:spcPct val="100000"/>
              </a:lnSpc>
              <a:buFont typeface="Arial"/>
              <a:buChar char="•"/>
            </a:pPr>
            <a:r>
              <a:rPr b="1" lang="en-US">
                <a:solidFill>
                  <a:srgbClr val="00b050"/>
                </a:solidFill>
                <a:latin typeface="Calibri"/>
              </a:rPr>
              <a:t>XBox-2</a:t>
            </a:r>
            <a:r>
              <a:rPr lang="en-US">
                <a:solidFill>
                  <a:srgbClr val="000000"/>
                </a:solidFill>
                <a:latin typeface="Calibri"/>
              </a:rPr>
              <a:t> – Finish crab cavity, TD26CC next.</a:t>
            </a:r>
            <a:endParaRPr/>
          </a:p>
          <a:p>
            <a:pPr>
              <a:lnSpc>
                <a:spcPct val="100000"/>
              </a:lnSpc>
              <a:buFont typeface="Arial"/>
              <a:buChar char="•"/>
            </a:pPr>
            <a:r>
              <a:rPr b="1" lang="en-US">
                <a:solidFill>
                  <a:srgbClr val="ffc000"/>
                </a:solidFill>
                <a:latin typeface="Calibri"/>
              </a:rPr>
              <a:t>XBox-3</a:t>
            </a:r>
            <a:r>
              <a:rPr lang="en-US">
                <a:solidFill>
                  <a:srgbClr val="000000"/>
                </a:solidFill>
                <a:latin typeface="Calibri"/>
              </a:rPr>
              <a:t> – Under preparation. </a:t>
            </a:r>
            <a:endParaRPr/>
          </a:p>
          <a:p>
            <a:pPr>
              <a:lnSpc>
                <a:spcPct val="100000"/>
              </a:lnSpc>
              <a:buFont typeface="Arial"/>
              <a:buChar char="•"/>
            </a:pPr>
            <a:r>
              <a:rPr b="1" lang="en-US">
                <a:solidFill>
                  <a:srgbClr val="00b050"/>
                </a:solidFill>
                <a:latin typeface="Calibri"/>
              </a:rPr>
              <a:t>NEXTEF</a:t>
            </a:r>
            <a:r>
              <a:rPr lang="en-US">
                <a:solidFill>
                  <a:srgbClr val="000000"/>
                </a:solidFill>
                <a:latin typeface="Calibri"/>
              </a:rPr>
              <a:t> – Finish Tsinghua-built T24. KEK-built TD24R05 next.</a:t>
            </a:r>
            <a:endParaRPr/>
          </a:p>
          <a:p>
            <a:pPr>
              <a:lnSpc>
                <a:spcPct val="100000"/>
              </a:lnSpc>
              <a:buFont typeface="Arial"/>
              <a:buChar char="•"/>
            </a:pPr>
            <a:r>
              <a:rPr b="1" lang="en-US">
                <a:solidFill>
                  <a:srgbClr val="ffc000"/>
                </a:solidFill>
                <a:latin typeface="Calibri"/>
              </a:rPr>
              <a:t>ASTA </a:t>
            </a:r>
            <a:r>
              <a:rPr lang="en-US">
                <a:solidFill>
                  <a:srgbClr val="000000"/>
                </a:solidFill>
                <a:latin typeface="Calibri"/>
              </a:rPr>
              <a:t>– Commissioning clone of our NI-based control system. KEK/SLAC-built TD24R05 installed and ready to go.</a:t>
            </a:r>
            <a:endParaRPr/>
          </a:p>
        </p:txBody>
      </p:sp>
    </p:spTree>
  </p:cSld>
  <p:timing>
    <p:tnLst>
      <p:par>
        <p:cTn dur="indefinite" id="221" nodeType="tmRoot" restart="never">
          <p:childTnLst>
            <p:seq>
              <p:cTn dur="indefinite" id="222" nodeType="mainSeq">
                <p:childTnLst>
                  <p:par>
                    <p:cTn fill="hold" id="223">
                      <p:stCondLst>
                        <p:cond delay="indefinite"/>
                      </p:stCondLst>
                      <p:childTnLst>
                        <p:par>
                          <p:cTn fill="hold" id="224">
                            <p:stCondLst>
                              <p:cond delay="0"/>
                            </p:stCondLst>
                            <p:childTnLst>
                              <p:par>
                                <p:cTn fill="hold" id="225" nodeType="clickEffect" presetClass="entr" presetID="1">
                                  <p:stCondLst>
                                    <p:cond delay="0"/>
                                  </p:stCondLst>
                                  <p:childTnLst>
                                    <p:set>
                                      <p:cBhvr>
                                        <p:cTn dur="1" fill="hold" id="226">
                                          <p:stCondLst>
                                            <p:cond delay="0"/>
                                          </p:stCondLst>
                                        </p:cTn>
                                        <p:tgtEl>
                                          <p:spTgt spid="652"/>
                                        </p:tgtEl>
                                        <p:attrNameLst>
                                          <p:attrName>style.visibility</p:attrName>
                                        </p:attrNameLst>
                                      </p:cBhvr>
                                      <p:to>
                                        <p:strVal val="visible"/>
                                      </p:to>
                                    </p:set>
                                  </p:childTnLst>
                                </p:cTn>
                              </p:par>
                            </p:childTnLst>
                          </p:cTn>
                        </p:par>
                      </p:childTnLst>
                    </p:cTn>
                  </p:par>
                  <p:par>
                    <p:cTn fill="hold" id="227">
                      <p:stCondLst>
                        <p:cond delay="indefinite"/>
                      </p:stCondLst>
                      <p:childTnLst>
                        <p:par>
                          <p:cTn fill="hold" id="228">
                            <p:stCondLst>
                              <p:cond delay="0"/>
                            </p:stCondLst>
                            <p:childTnLst>
                              <p:par>
                                <p:cTn fill="hold" id="229" nodeType="clickEffect" presetClass="entr" presetID="1">
                                  <p:stCondLst>
                                    <p:cond delay="0"/>
                                  </p:stCondLst>
                                  <p:childTnLst>
                                    <p:set>
                                      <p:cBhvr>
                                        <p:cTn dur="1" fill="hold" id="230">
                                          <p:stCondLst>
                                            <p:cond delay="0"/>
                                          </p:stCondLst>
                                        </p:cTn>
                                        <p:tgtEl>
                                          <p:spTgt spid="653"/>
                                        </p:tgtEl>
                                        <p:attrNameLst>
                                          <p:attrName>style.visibility</p:attrName>
                                        </p:attrNameLst>
                                      </p:cBhvr>
                                      <p:to>
                                        <p:strVal val="visible"/>
                                      </p:to>
                                    </p:set>
                                  </p:childTnLst>
                                </p:cTn>
                              </p:par>
                            </p:childTnLst>
                          </p:cTn>
                        </p:par>
                      </p:childTnLst>
                    </p:cTn>
                  </p:par>
                  <p:par>
                    <p:cTn fill="hold" id="231">
                      <p:stCondLst>
                        <p:cond delay="indefinite"/>
                      </p:stCondLst>
                      <p:childTnLst>
                        <p:par>
                          <p:cTn fill="hold" id="232">
                            <p:stCondLst>
                              <p:cond delay="0"/>
                            </p:stCondLst>
                            <p:childTnLst>
                              <p:par>
                                <p:cTn fill="hold" id="233" nodeType="clickEffect" presetClass="entr" presetID="1">
                                  <p:stCondLst>
                                    <p:cond delay="0"/>
                                  </p:stCondLst>
                                  <p:childTnLst>
                                    <p:set>
                                      <p:cBhvr>
                                        <p:cTn dur="1" fill="hold" id="234">
                                          <p:stCondLst>
                                            <p:cond delay="0"/>
                                          </p:stCondLst>
                                        </p:cTn>
                                        <p:tgtEl>
                                          <p:spTgt spid="654"/>
                                        </p:tgtEl>
                                        <p:attrNameLst>
                                          <p:attrName>style.visibility</p:attrName>
                                        </p:attrNameLst>
                                      </p:cBhvr>
                                      <p:to>
                                        <p:strVal val="visible"/>
                                      </p:to>
                                    </p:set>
                                  </p:childTnLst>
                                </p:cTn>
                              </p:par>
                            </p:childTnLst>
                          </p:cTn>
                        </p:par>
                      </p:childTnLst>
                    </p:cTn>
                  </p:par>
                  <p:par>
                    <p:cTn fill="hold" id="235">
                      <p:stCondLst>
                        <p:cond delay="indefinite"/>
                      </p:stCondLst>
                      <p:childTnLst>
                        <p:par>
                          <p:cTn fill="hold" id="236">
                            <p:stCondLst>
                              <p:cond delay="0"/>
                            </p:stCondLst>
                            <p:childTnLst>
                              <p:par>
                                <p:cTn fill="hold" id="237" nodeType="clickEffect" presetClass="entr" presetID="1">
                                  <p:stCondLst>
                                    <p:cond delay="0"/>
                                  </p:stCondLst>
                                  <p:childTnLst>
                                    <p:set>
                                      <p:cBhvr>
                                        <p:cTn dur="1" fill="hold" id="238">
                                          <p:stCondLst>
                                            <p:cond delay="0"/>
                                          </p:stCondLst>
                                        </p:cTn>
                                        <p:tgtEl>
                                          <p:spTgt spid="656"/>
                                        </p:tgtEl>
                                        <p:attrNameLst>
                                          <p:attrName>style.visibility</p:attrName>
                                        </p:attrNameLst>
                                      </p:cBhvr>
                                      <p:to>
                                        <p:strVal val="visible"/>
                                      </p:to>
                                    </p:set>
                                  </p:childTnLst>
                                </p:cTn>
                              </p:par>
                            </p:childTnLst>
                          </p:cTn>
                        </p:par>
                        <p:par>
                          <p:cTn fill="hold" id="239">
                            <p:stCondLst>
                              <p:cond delay="0"/>
                            </p:stCondLst>
                            <p:childTnLst>
                              <p:par>
                                <p:cTn fill="hold" id="240" nodeType="afterEffect" presetClass="entr" presetID="1">
                                  <p:stCondLst>
                                    <p:cond delay="0"/>
                                  </p:stCondLst>
                                  <p:childTnLst>
                                    <p:set>
                                      <p:cBhvr>
                                        <p:cTn dur="1" fill="hold" id="241">
                                          <p:stCondLst>
                                            <p:cond delay="0"/>
                                          </p:stCondLst>
                                        </p:cTn>
                                        <p:tgtEl>
                                          <p:spTgt spid="65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57" name="CustomShape 1"/>
          <p:cNvSpPr/>
          <p:nvPr/>
        </p:nvSpPr>
        <p:spPr>
          <a:xfrm>
            <a:off x="311400" y="611280"/>
            <a:ext cx="4107960" cy="2860920"/>
          </a:xfrm>
          <a:prstGeom prst="rect">
            <a:avLst/>
          </a:prstGeom>
          <a:noFill/>
        </p:spPr>
        <p:txBody>
          <a:bodyPr bIns="45000" lIns="90000" rIns="90000" tIns="45000"/>
          <a:p>
            <a:pPr>
              <a:lnSpc>
                <a:spcPct val="100000"/>
              </a:lnSpc>
            </a:pPr>
            <a:r>
              <a:rPr lang="en-US" sz="1400">
                <a:solidFill>
                  <a:srgbClr val="000000"/>
                </a:solidFill>
                <a:latin typeface="Calibri"/>
              </a:rPr>
              <a:t>CLIC structures: </a:t>
            </a:r>
            <a:endParaRPr/>
          </a:p>
          <a:p>
            <a:pPr>
              <a:lnSpc>
                <a:spcPct val="100000"/>
              </a:lnSpc>
              <a:buFont typeface="Arial"/>
              <a:buChar char="•"/>
            </a:pPr>
            <a:r>
              <a:rPr lang="en-US" sz="1400">
                <a:solidFill>
                  <a:srgbClr val="000000"/>
                </a:solidFill>
                <a:latin typeface="Calibri"/>
              </a:rPr>
              <a:t>Two TD26CC built and tested by KEK. </a:t>
            </a:r>
            <a:r>
              <a:rPr i="1" lang="en-US" sz="1400">
                <a:solidFill>
                  <a:srgbClr val="000000"/>
                </a:solidFill>
                <a:latin typeface="Calibri"/>
              </a:rPr>
              <a:t>Still superb production</a:t>
            </a:r>
            <a:endParaRPr/>
          </a:p>
          <a:p>
            <a:pPr>
              <a:lnSpc>
                <a:spcPct val="100000"/>
              </a:lnSpc>
              <a:buFont typeface="Arial"/>
              <a:buChar char="•"/>
            </a:pPr>
            <a:r>
              <a:rPr lang="en-US" sz="1400">
                <a:solidFill>
                  <a:srgbClr val="000000"/>
                </a:solidFill>
                <a:latin typeface="Calibri"/>
              </a:rPr>
              <a:t>One TD26CC built by CIEMAT. </a:t>
            </a:r>
            <a:r>
              <a:rPr i="1" lang="en-US" sz="1400">
                <a:solidFill>
                  <a:srgbClr val="000000"/>
                </a:solidFill>
                <a:latin typeface="Calibri"/>
              </a:rPr>
              <a:t>Next step after PETS.</a:t>
            </a:r>
            <a:endParaRPr/>
          </a:p>
          <a:p>
            <a:pPr>
              <a:lnSpc>
                <a:spcPct val="100000"/>
              </a:lnSpc>
              <a:buFont typeface="Arial"/>
              <a:buChar char="•"/>
            </a:pPr>
            <a:r>
              <a:rPr lang="en-US" sz="1400">
                <a:solidFill>
                  <a:srgbClr val="000000"/>
                </a:solidFill>
                <a:latin typeface="Calibri"/>
              </a:rPr>
              <a:t>Two T24s built by PSI in their production run. </a:t>
            </a:r>
            <a:r>
              <a:rPr i="1" lang="en-US" sz="1400">
                <a:solidFill>
                  <a:srgbClr val="000000"/>
                </a:solidFill>
                <a:latin typeface="Calibri"/>
              </a:rPr>
              <a:t>Vacuum brazing alternative, benchmark for their production line.</a:t>
            </a:r>
            <a:endParaRPr/>
          </a:p>
          <a:p>
            <a:pPr>
              <a:lnSpc>
                <a:spcPct val="100000"/>
              </a:lnSpc>
              <a:buFont typeface="Arial"/>
              <a:buChar char="•"/>
            </a:pPr>
            <a:r>
              <a:rPr lang="en-US" sz="1400">
                <a:solidFill>
                  <a:srgbClr val="000000"/>
                </a:solidFill>
                <a:latin typeface="Calibri"/>
              </a:rPr>
              <a:t>One T24 built by SINAP. </a:t>
            </a:r>
            <a:r>
              <a:rPr i="1" lang="en-US" sz="1400">
                <a:solidFill>
                  <a:srgbClr val="000000"/>
                </a:solidFill>
                <a:latin typeface="Calibri"/>
              </a:rPr>
              <a:t>Potentially leads to large X-band installation.</a:t>
            </a:r>
            <a:endParaRPr/>
          </a:p>
          <a:p>
            <a:pPr>
              <a:lnSpc>
                <a:spcPct val="100000"/>
              </a:lnSpc>
              <a:buFont typeface="Arial"/>
              <a:buChar char="•"/>
            </a:pPr>
            <a:r>
              <a:rPr lang="en-US" sz="1400">
                <a:solidFill>
                  <a:srgbClr val="0000ff"/>
                </a:solidFill>
                <a:latin typeface="Calibri"/>
              </a:rPr>
              <a:t>Whole structure in industry – Technical specifications are under preparation. </a:t>
            </a:r>
            <a:r>
              <a:rPr i="1" lang="en-US" sz="1400">
                <a:solidFill>
                  <a:srgbClr val="0000ff"/>
                </a:solidFill>
                <a:latin typeface="Calibri"/>
              </a:rPr>
              <a:t>Industrialization, cost estimate.</a:t>
            </a:r>
            <a:endParaRPr/>
          </a:p>
        </p:txBody>
      </p:sp>
      <p:sp>
        <p:nvSpPr>
          <p:cNvPr id="658" name="CustomShape 2"/>
          <p:cNvSpPr/>
          <p:nvPr/>
        </p:nvSpPr>
        <p:spPr>
          <a:xfrm>
            <a:off x="685800" y="0"/>
            <a:ext cx="8152920" cy="516960"/>
          </a:xfrm>
          <a:prstGeom prst="rect">
            <a:avLst/>
          </a:prstGeom>
          <a:solidFill>
            <a:srgbClr val="4f81bd"/>
          </a:solidFill>
        </p:spPr>
        <p:txBody>
          <a:bodyPr bIns="45000" lIns="90000" rIns="90000" tIns="45000"/>
          <a:p>
            <a:pPr>
              <a:lnSpc>
                <a:spcPct val="100000"/>
              </a:lnSpc>
            </a:pPr>
            <a:r>
              <a:rPr lang="en-US" sz="2800">
                <a:solidFill>
                  <a:srgbClr val="ffffff"/>
                </a:solidFill>
                <a:latin typeface="Arial"/>
              </a:rPr>
              <a:t>  </a:t>
            </a:r>
            <a:r>
              <a:rPr lang="en-US" sz="2800">
                <a:solidFill>
                  <a:srgbClr val="ffffff"/>
                </a:solidFill>
                <a:latin typeface="Arial"/>
              </a:rPr>
              <a:t>Accelerating structures in the pipeline</a:t>
            </a:r>
            <a:endParaRPr/>
          </a:p>
        </p:txBody>
      </p:sp>
      <p:pic>
        <p:nvPicPr>
          <p:cNvPr descr="" id="659" name="Picture 2"/>
          <p:cNvPicPr/>
          <p:nvPr/>
        </p:nvPicPr>
        <p:blipFill>
          <a:blip r:embed="rId1"/>
          <a:stretch>
            <a:fillRect/>
          </a:stretch>
        </p:blipFill>
        <p:spPr>
          <a:xfrm>
            <a:off x="4505040" y="3505320"/>
            <a:ext cx="4499640" cy="3374640"/>
          </a:xfrm>
          <a:prstGeom prst="rect">
            <a:avLst/>
          </a:prstGeom>
        </p:spPr>
      </p:pic>
      <p:pic>
        <p:nvPicPr>
          <p:cNvPr descr="" id="660" name="Picture 3"/>
          <p:cNvPicPr/>
          <p:nvPr/>
        </p:nvPicPr>
        <p:blipFill>
          <a:blip r:embed="rId2"/>
          <a:stretch>
            <a:fillRect/>
          </a:stretch>
        </p:blipFill>
        <p:spPr>
          <a:xfrm>
            <a:off x="152280" y="3549240"/>
            <a:ext cx="4320000" cy="3240000"/>
          </a:xfrm>
          <a:prstGeom prst="rect">
            <a:avLst/>
          </a:prstGeom>
        </p:spPr>
      </p:pic>
      <p:sp>
        <p:nvSpPr>
          <p:cNvPr id="661" name="CustomShape 3"/>
          <p:cNvSpPr/>
          <p:nvPr/>
        </p:nvSpPr>
        <p:spPr>
          <a:xfrm>
            <a:off x="4724280" y="609480"/>
            <a:ext cx="4161240" cy="2221560"/>
          </a:xfrm>
          <a:prstGeom prst="rect">
            <a:avLst/>
          </a:prstGeom>
          <a:noFill/>
        </p:spPr>
        <p:txBody>
          <a:bodyPr bIns="45000" lIns="90000" rIns="90000" tIns="45000"/>
          <a:p>
            <a:pPr>
              <a:lnSpc>
                <a:spcPct val="100000"/>
              </a:lnSpc>
            </a:pPr>
            <a:r>
              <a:rPr lang="en-US" sz="1400">
                <a:solidFill>
                  <a:srgbClr val="000000"/>
                </a:solidFill>
                <a:latin typeface="Calibri"/>
              </a:rPr>
              <a:t>Other related structures:</a:t>
            </a:r>
            <a:endParaRPr/>
          </a:p>
          <a:p>
            <a:pPr>
              <a:lnSpc>
                <a:spcPct val="100000"/>
              </a:lnSpc>
              <a:buFont typeface="Arial"/>
              <a:buChar char="•"/>
            </a:pPr>
            <a:r>
              <a:rPr lang="en-US" sz="1400">
                <a:solidFill>
                  <a:srgbClr val="000000"/>
                </a:solidFill>
                <a:latin typeface="Calibri"/>
              </a:rPr>
              <a:t>Structure in halves by SLAC. </a:t>
            </a:r>
            <a:r>
              <a:rPr i="1" lang="en-US" sz="1400">
                <a:solidFill>
                  <a:srgbClr val="000000"/>
                </a:solidFill>
                <a:latin typeface="Calibri"/>
              </a:rPr>
              <a:t>Potentially cheaper, hard materials, preconditioned surfaces possible.</a:t>
            </a:r>
            <a:endParaRPr/>
          </a:p>
          <a:p>
            <a:pPr>
              <a:lnSpc>
                <a:spcPct val="100000"/>
              </a:lnSpc>
              <a:buFont typeface="Arial"/>
              <a:buChar char="•"/>
            </a:pPr>
            <a:r>
              <a:rPr lang="en-US" sz="1400">
                <a:solidFill>
                  <a:srgbClr val="000000"/>
                </a:solidFill>
                <a:latin typeface="Calibri"/>
              </a:rPr>
              <a:t>Choke-mode damping by Tsinghua. </a:t>
            </a:r>
            <a:r>
              <a:rPr i="1" lang="en-US" sz="1400">
                <a:solidFill>
                  <a:srgbClr val="000000"/>
                </a:solidFill>
                <a:latin typeface="Calibri"/>
              </a:rPr>
              <a:t>Potentially cheaper</a:t>
            </a:r>
            <a:endParaRPr/>
          </a:p>
          <a:p>
            <a:pPr>
              <a:lnSpc>
                <a:spcPct val="100000"/>
              </a:lnSpc>
              <a:buFont typeface="Arial"/>
              <a:buChar char="•"/>
            </a:pPr>
            <a:r>
              <a:rPr lang="en-US" sz="1400">
                <a:solidFill>
                  <a:srgbClr val="000000"/>
                </a:solidFill>
                <a:latin typeface="Calibri"/>
              </a:rPr>
              <a:t>Four XFEL structures by SINAP. </a:t>
            </a:r>
            <a:r>
              <a:rPr i="1" lang="en-US" sz="1400">
                <a:solidFill>
                  <a:srgbClr val="000000"/>
                </a:solidFill>
                <a:latin typeface="Calibri"/>
              </a:rPr>
              <a:t>New application with large potential.</a:t>
            </a:r>
            <a:endParaRPr/>
          </a:p>
          <a:p>
            <a:pPr>
              <a:lnSpc>
                <a:spcPct val="100000"/>
              </a:lnSpc>
            </a:pPr>
            <a:endParaRPr/>
          </a:p>
          <a:p>
            <a:pPr>
              <a:lnSpc>
                <a:spcPct val="100000"/>
              </a:lnSpc>
              <a:buFont typeface="Arial"/>
              <a:buChar char="•"/>
            </a:pPr>
            <a:r>
              <a:rPr lang="en-US" sz="1400">
                <a:solidFill>
                  <a:srgbClr val="000000"/>
                </a:solidFill>
                <a:latin typeface="Calibri"/>
              </a:rPr>
              <a:t>High-gradient proton funded by KT (CERN technology transfer). </a:t>
            </a:r>
            <a:r>
              <a:rPr i="1" lang="en-US" sz="1400">
                <a:solidFill>
                  <a:srgbClr val="000000"/>
                </a:solidFill>
                <a:latin typeface="Calibri"/>
              </a:rPr>
              <a:t>New application.</a:t>
            </a: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62" name="TextShape 1"/>
          <p:cNvSpPr txBox="1"/>
          <p:nvPr/>
        </p:nvSpPr>
        <p:spPr>
          <a:xfrm>
            <a:off x="689040" y="0"/>
            <a:ext cx="7675920" cy="615600"/>
          </a:xfrm>
          <a:prstGeom prst="rect">
            <a:avLst/>
          </a:prstGeom>
        </p:spPr>
        <p:txBody>
          <a:bodyPr anchor="ctr"/>
          <a:p>
            <a:pPr algn="ctr">
              <a:lnSpc>
                <a:spcPct val="100000"/>
              </a:lnSpc>
            </a:pPr>
            <a:r>
              <a:rPr lang="en-US" sz="3200">
                <a:solidFill>
                  <a:srgbClr val="ffffff"/>
                </a:solidFill>
                <a:latin typeface="Calibri"/>
              </a:rPr>
              <a:t>Xband facilities - FELs</a:t>
            </a:r>
            <a:endParaRPr/>
          </a:p>
        </p:txBody>
      </p:sp>
      <p:sp>
        <p:nvSpPr>
          <p:cNvPr id="663" name="TextShape 2"/>
          <p:cNvSpPr txBox="1"/>
          <p:nvPr/>
        </p:nvSpPr>
        <p:spPr>
          <a:xfrm>
            <a:off x="0" y="1981080"/>
            <a:ext cx="4812840" cy="4419360"/>
          </a:xfrm>
          <a:prstGeom prst="rect">
            <a:avLst/>
          </a:prstGeom>
        </p:spPr>
        <p:txBody>
          <a:bodyPr/>
          <a:p>
            <a:pPr>
              <a:lnSpc>
                <a:spcPct val="100000"/>
              </a:lnSpc>
              <a:buFont typeface="Arial"/>
              <a:buChar char="•"/>
            </a:pPr>
            <a:r>
              <a:rPr lang="en-US" sz="2900">
                <a:solidFill>
                  <a:srgbClr val="000000"/>
                </a:solidFill>
                <a:latin typeface="Calibri"/>
              </a:rPr>
              <a:t>X-band technology appears interesting for compact, relatively low cost FELs – new or extensions</a:t>
            </a:r>
            <a:endParaRPr/>
          </a:p>
          <a:p>
            <a:pPr lvl="1">
              <a:lnSpc>
                <a:spcPct val="100000"/>
              </a:lnSpc>
              <a:buSzPct val="25000"/>
              <a:buFont typeface="StarSymbol"/>
              <a:buChar char=""/>
            </a:pPr>
            <a:r>
              <a:rPr lang="en-US" sz="2900">
                <a:solidFill>
                  <a:srgbClr val="000000"/>
                </a:solidFill>
                <a:latin typeface="Calibri"/>
              </a:rPr>
              <a:t>Logical step after S-band and C-band</a:t>
            </a:r>
            <a:endParaRPr/>
          </a:p>
          <a:p>
            <a:pPr lvl="1">
              <a:lnSpc>
                <a:spcPct val="100000"/>
              </a:lnSpc>
              <a:buSzPct val="25000"/>
              <a:buFont typeface="StarSymbol"/>
              <a:buChar char=""/>
            </a:pPr>
            <a:r>
              <a:rPr lang="en-US" sz="2900">
                <a:solidFill>
                  <a:srgbClr val="000000"/>
                </a:solidFill>
                <a:latin typeface="Calibri"/>
              </a:rPr>
              <a:t>Example similar to SwissFEL: E=6 GeV, Ne=0.25 nC, </a:t>
            </a:r>
            <a:r>
              <a:rPr lang="en-US" sz="3000">
                <a:solidFill>
                  <a:srgbClr val="000000"/>
                </a:solidFill>
                <a:latin typeface="Symbol"/>
              </a:rPr>
              <a:t>s</a:t>
            </a:r>
            <a:r>
              <a:rPr lang="en-US" sz="3000">
                <a:solidFill>
                  <a:srgbClr val="000000"/>
                </a:solidFill>
                <a:latin typeface="Calibri"/>
              </a:rPr>
              <a:t>z=8</a:t>
            </a:r>
            <a:r>
              <a:rPr lang="en-US" sz="3000">
                <a:solidFill>
                  <a:srgbClr val="000000"/>
                </a:solidFill>
                <a:latin typeface="Symbol"/>
              </a:rPr>
              <a:t>m</a:t>
            </a:r>
            <a:r>
              <a:rPr lang="en-US" sz="3000">
                <a:solidFill>
                  <a:srgbClr val="000000"/>
                </a:solidFill>
                <a:latin typeface="Calibri"/>
              </a:rPr>
              <a:t>m</a:t>
            </a:r>
            <a:endParaRPr/>
          </a:p>
          <a:p>
            <a:endParaRPr/>
          </a:p>
          <a:p>
            <a:pPr>
              <a:lnSpc>
                <a:spcPct val="100000"/>
              </a:lnSpc>
              <a:buFont typeface="Arial"/>
              <a:buChar char="•"/>
            </a:pPr>
            <a:r>
              <a:rPr lang="en-US" sz="2900">
                <a:solidFill>
                  <a:srgbClr val="000000"/>
                </a:solidFill>
                <a:latin typeface="Calibri"/>
              </a:rPr>
              <a:t>Use of X-band in other projects will support industrialisation</a:t>
            </a:r>
            <a:endParaRPr/>
          </a:p>
          <a:p>
            <a:pPr lvl="1">
              <a:lnSpc>
                <a:spcPct val="100000"/>
              </a:lnSpc>
              <a:buSzPct val="25000"/>
              <a:buFont typeface="StarSymbol"/>
              <a:buChar char=""/>
            </a:pPr>
            <a:r>
              <a:rPr lang="en-US" sz="2900">
                <a:solidFill>
                  <a:srgbClr val="000000"/>
                </a:solidFill>
                <a:latin typeface="Calibri"/>
              </a:rPr>
              <a:t>They will be klystron-based, additional synergy with klystron-based first energy stage</a:t>
            </a:r>
            <a:endParaRPr/>
          </a:p>
          <a:p>
            <a:endParaRPr/>
          </a:p>
          <a:p>
            <a:pPr>
              <a:lnSpc>
                <a:spcPct val="100000"/>
              </a:lnSpc>
              <a:buFont typeface="Arial"/>
              <a:buChar char="•"/>
            </a:pPr>
            <a:r>
              <a:rPr lang="en-US" sz="2900">
                <a:solidFill>
                  <a:srgbClr val="000000"/>
                </a:solidFill>
                <a:latin typeface="Calibri"/>
              </a:rPr>
              <a:t>Started to collaborate on use of X-band in FELs</a:t>
            </a:r>
            <a:endParaRPr/>
          </a:p>
          <a:p>
            <a:pPr lvl="1">
              <a:lnSpc>
                <a:spcPct val="100000"/>
              </a:lnSpc>
              <a:buSzPct val="25000"/>
              <a:buFont typeface="StarSymbol"/>
              <a:buChar char=""/>
            </a:pPr>
            <a:r>
              <a:rPr lang="en-US" sz="2900">
                <a:solidFill>
                  <a:srgbClr val="000000"/>
                </a:solidFill>
                <a:latin typeface="Calibri"/>
              </a:rPr>
              <a:t>Australian Light Source, Turkish Accelerator Centre, Elettra, SINAP, Cockcroft Institute, TU Athens, U. Oslo, Uppsala University, CERN</a:t>
            </a:r>
            <a:endParaRPr/>
          </a:p>
          <a:p>
            <a:endParaRPr/>
          </a:p>
          <a:p>
            <a:pPr>
              <a:lnSpc>
                <a:spcPct val="100000"/>
              </a:lnSpc>
              <a:buFont typeface="Arial"/>
              <a:buChar char="•"/>
            </a:pPr>
            <a:r>
              <a:rPr lang="en-US" sz="2900">
                <a:solidFill>
                  <a:srgbClr val="000000"/>
                </a:solidFill>
                <a:latin typeface="Calibri"/>
              </a:rPr>
              <a:t>Share common work between partners </a:t>
            </a:r>
            <a:endParaRPr/>
          </a:p>
          <a:p>
            <a:pPr lvl="1">
              <a:lnSpc>
                <a:spcPct val="100000"/>
              </a:lnSpc>
              <a:buSzPct val="25000"/>
              <a:buFont typeface="StarSymbol"/>
              <a:buChar char=""/>
            </a:pPr>
            <a:r>
              <a:rPr lang="en-US" sz="2900">
                <a:solidFill>
                  <a:srgbClr val="000000"/>
                </a:solidFill>
                <a:latin typeface="Calibri"/>
              </a:rPr>
              <a:t>Cost model and optimisation</a:t>
            </a:r>
            <a:endParaRPr/>
          </a:p>
          <a:p>
            <a:pPr lvl="1">
              <a:lnSpc>
                <a:spcPct val="100000"/>
              </a:lnSpc>
              <a:buSzPct val="25000"/>
              <a:buFont typeface="StarSymbol"/>
              <a:buChar char=""/>
            </a:pPr>
            <a:r>
              <a:rPr lang="en-US" sz="2900">
                <a:solidFill>
                  <a:srgbClr val="000000"/>
                </a:solidFill>
                <a:latin typeface="Calibri"/>
              </a:rPr>
              <a:t>Beam dynamics, e.g. beam-based alignment</a:t>
            </a:r>
            <a:endParaRPr/>
          </a:p>
          <a:p>
            <a:pPr lvl="1">
              <a:lnSpc>
                <a:spcPct val="100000"/>
              </a:lnSpc>
              <a:buSzPct val="25000"/>
              <a:buFont typeface="StarSymbol"/>
              <a:buChar char=""/>
            </a:pPr>
            <a:r>
              <a:rPr lang="en-US" sz="2900">
                <a:solidFill>
                  <a:srgbClr val="000000"/>
                </a:solidFill>
                <a:latin typeface="Calibri"/>
              </a:rPr>
              <a:t>Accelerator systems, e.g. alignment, instrumentation…</a:t>
            </a:r>
            <a:endParaRPr/>
          </a:p>
          <a:p>
            <a:pPr>
              <a:lnSpc>
                <a:spcPct val="100000"/>
              </a:lnSpc>
            </a:pPr>
            <a:endParaRPr/>
          </a:p>
          <a:p>
            <a:pPr>
              <a:lnSpc>
                <a:spcPct val="100000"/>
              </a:lnSpc>
              <a:buFont typeface="Arial"/>
              <a:buChar char="•"/>
            </a:pPr>
            <a:r>
              <a:rPr lang="en-US" sz="2900">
                <a:solidFill>
                  <a:srgbClr val="000000"/>
                </a:solidFill>
                <a:latin typeface="Calibri"/>
              </a:rPr>
              <a:t>Define common standard solutions</a:t>
            </a:r>
            <a:endParaRPr/>
          </a:p>
          <a:p>
            <a:pPr lvl="1">
              <a:lnSpc>
                <a:spcPct val="100000"/>
              </a:lnSpc>
              <a:buSzPct val="25000"/>
              <a:buFont typeface="StarSymbol"/>
              <a:buChar char=""/>
            </a:pPr>
            <a:r>
              <a:rPr lang="en-US" sz="2900">
                <a:solidFill>
                  <a:srgbClr val="000000"/>
                </a:solidFill>
                <a:latin typeface="Calibri"/>
              </a:rPr>
              <a:t>Common RF component design, -&gt; industry standard</a:t>
            </a:r>
            <a:endParaRPr/>
          </a:p>
          <a:p>
            <a:pPr lvl="1">
              <a:lnSpc>
                <a:spcPct val="100000"/>
              </a:lnSpc>
              <a:buSzPct val="25000"/>
              <a:buFont typeface="StarSymbol"/>
              <a:buChar char=""/>
            </a:pPr>
            <a:r>
              <a:rPr lang="en-US" sz="2900">
                <a:solidFill>
                  <a:srgbClr val="000000"/>
                </a:solidFill>
                <a:latin typeface="Calibri"/>
              </a:rPr>
              <a:t>High repetition rate klystrons (200-&gt;400 Hz now into test-stands)</a:t>
            </a:r>
            <a:endParaRPr/>
          </a:p>
          <a:p>
            <a:endParaRPr/>
          </a:p>
        </p:txBody>
      </p:sp>
      <p:sp>
        <p:nvSpPr>
          <p:cNvPr id="664" name="CustomShape 3"/>
          <p:cNvSpPr/>
          <p:nvPr/>
        </p:nvSpPr>
        <p:spPr>
          <a:xfrm>
            <a:off x="5105520" y="5187240"/>
            <a:ext cx="3861360" cy="701640"/>
          </a:xfrm>
          <a:prstGeom prst="rect">
            <a:avLst/>
          </a:prstGeom>
          <a:solidFill>
            <a:srgbClr val="4f81bd"/>
          </a:solidFill>
        </p:spPr>
        <p:txBody>
          <a:bodyPr/>
          <a:p>
            <a:pPr>
              <a:lnSpc>
                <a:spcPct val="100000"/>
              </a:lnSpc>
            </a:pPr>
            <a:r>
              <a:rPr lang="en-US" sz="2000">
                <a:solidFill>
                  <a:srgbClr val="ffffff"/>
                </a:solidFill>
                <a:latin typeface="Calibri"/>
              </a:rPr>
              <a:t>Important collaboration for X-band technology </a:t>
            </a:r>
            <a:endParaRPr/>
          </a:p>
        </p:txBody>
      </p:sp>
      <p:pic>
        <p:nvPicPr>
          <p:cNvPr descr="" id="665" name="Picture 6"/>
          <p:cNvPicPr/>
          <p:nvPr/>
        </p:nvPicPr>
        <p:blipFill>
          <a:blip r:embed="rId1"/>
          <a:stretch>
            <a:fillRect/>
          </a:stretch>
        </p:blipFill>
        <p:spPr>
          <a:xfrm>
            <a:off x="5105520" y="2057400"/>
            <a:ext cx="3885840" cy="2914200"/>
          </a:xfrm>
          <a:prstGeom prst="rect">
            <a:avLst/>
          </a:prstGeom>
          <a:ln>
            <a:solidFill>
              <a:srgbClr val="000000"/>
            </a:solidFill>
          </a:ln>
        </p:spPr>
      </p:pic>
      <p:pic>
        <p:nvPicPr>
          <p:cNvPr descr="" id="666" name="Picture 7"/>
          <p:cNvPicPr/>
          <p:nvPr/>
        </p:nvPicPr>
        <p:blipFill>
          <a:blip r:embed="rId2"/>
          <a:stretch>
            <a:fillRect/>
          </a:stretch>
        </p:blipFill>
        <p:spPr>
          <a:xfrm>
            <a:off x="152280" y="685800"/>
            <a:ext cx="4495320" cy="1142640"/>
          </a:xfrm>
          <a:prstGeom prst="rect">
            <a:avLst/>
          </a:prstGeom>
          <a:ln w="6480">
            <a:solidFill>
              <a:srgbClr val="000000"/>
            </a:solidFill>
            <a:miter/>
          </a:ln>
        </p:spPr>
      </p:pic>
      <p:pic>
        <p:nvPicPr>
          <p:cNvPr descr="" id="667" name="Picture 9"/>
          <p:cNvPicPr/>
          <p:nvPr/>
        </p:nvPicPr>
        <p:blipFill>
          <a:blip r:embed="rId3"/>
          <a:stretch>
            <a:fillRect/>
          </a:stretch>
        </p:blipFill>
        <p:spPr>
          <a:xfrm>
            <a:off x="4775040" y="685800"/>
            <a:ext cx="4343040" cy="1142640"/>
          </a:xfrm>
          <a:prstGeom prst="rect">
            <a:avLst/>
          </a:prstGeom>
          <a:ln w="6480">
            <a:solidFill>
              <a:srgbClr val="000000"/>
            </a:solidFill>
            <a:miter/>
          </a:ln>
        </p:spPr>
      </p:pic>
      <p:pic>
        <p:nvPicPr>
          <p:cNvPr descr="" id="668" name="Picture 10"/>
          <p:cNvPicPr/>
          <p:nvPr/>
        </p:nvPicPr>
        <p:blipFill>
          <a:blip r:embed="rId4"/>
          <a:stretch>
            <a:fillRect/>
          </a:stretch>
        </p:blipFill>
        <p:spPr>
          <a:xfrm>
            <a:off x="8434800" y="28800"/>
            <a:ext cx="708840" cy="708840"/>
          </a:xfrm>
          <a:prstGeom prst="rect">
            <a:avLst/>
          </a:prstGeom>
        </p:spPr>
      </p:pic>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7" name="TextShape 1"/>
          <p:cNvSpPr txBox="1"/>
          <p:nvPr/>
        </p:nvSpPr>
        <p:spPr>
          <a:xfrm>
            <a:off x="0" y="0"/>
            <a:ext cx="9143640" cy="615600"/>
          </a:xfrm>
          <a:prstGeom prst="rect">
            <a:avLst/>
          </a:prstGeom>
        </p:spPr>
        <p:txBody>
          <a:bodyPr anchor="ctr"/>
          <a:p>
            <a:pPr>
              <a:lnSpc>
                <a:spcPct val="100000"/>
              </a:lnSpc>
            </a:pPr>
            <a:r>
              <a:rPr lang="en-US" sz="3600">
                <a:solidFill>
                  <a:srgbClr val="ffffff"/>
                </a:solidFill>
                <a:latin typeface="Calibri"/>
                <a:ea typeface="ＭＳ Ｐゴシック"/>
              </a:rPr>
              <a:t> </a:t>
            </a:r>
            <a:r>
              <a:rPr lang="en-US" sz="3600">
                <a:solidFill>
                  <a:srgbClr val="ffffff"/>
                </a:solidFill>
                <a:latin typeface="Calibri"/>
                <a:ea typeface="ＭＳ Ｐゴシック"/>
              </a:rPr>
              <a:t>Beyond the Standard Model  </a:t>
            </a:r>
            <a:endParaRPr/>
          </a:p>
        </p:txBody>
      </p:sp>
      <p:pic>
        <p:nvPicPr>
          <p:cNvPr descr="" id="258" name="Picture 1027"/>
          <p:cNvPicPr/>
          <p:nvPr/>
        </p:nvPicPr>
        <p:blipFill>
          <a:blip r:embed="rId1"/>
          <a:stretch>
            <a:fillRect/>
          </a:stretch>
        </p:blipFill>
        <p:spPr>
          <a:xfrm>
            <a:off x="152280" y="685800"/>
            <a:ext cx="2692080" cy="1938240"/>
          </a:xfrm>
          <a:prstGeom prst="rect">
            <a:avLst/>
          </a:prstGeom>
        </p:spPr>
      </p:pic>
      <p:pic>
        <p:nvPicPr>
          <p:cNvPr descr="" id="259" name="Picture 1030"/>
          <p:cNvPicPr/>
          <p:nvPr/>
        </p:nvPicPr>
        <p:blipFill>
          <a:blip r:embed="rId2"/>
          <a:stretch>
            <a:fillRect/>
          </a:stretch>
        </p:blipFill>
        <p:spPr>
          <a:xfrm>
            <a:off x="5791320" y="685800"/>
            <a:ext cx="3352320" cy="2557440"/>
          </a:xfrm>
          <a:prstGeom prst="rect">
            <a:avLst/>
          </a:prstGeom>
        </p:spPr>
      </p:pic>
      <p:pic>
        <p:nvPicPr>
          <p:cNvPr descr="" id="260" name="Picture 1031"/>
          <p:cNvPicPr/>
          <p:nvPr/>
        </p:nvPicPr>
        <p:blipFill>
          <a:blip r:embed="rId3"/>
          <a:stretch>
            <a:fillRect/>
          </a:stretch>
        </p:blipFill>
        <p:spPr>
          <a:xfrm>
            <a:off x="6477120" y="3429000"/>
            <a:ext cx="2437920" cy="3015360"/>
          </a:xfrm>
          <a:prstGeom prst="rect">
            <a:avLst/>
          </a:prstGeom>
        </p:spPr>
      </p:pic>
      <p:pic>
        <p:nvPicPr>
          <p:cNvPr descr="" id="261" name="Picture 10"/>
          <p:cNvPicPr/>
          <p:nvPr/>
        </p:nvPicPr>
        <p:blipFill>
          <a:blip r:embed="rId4"/>
          <a:stretch>
            <a:fillRect/>
          </a:stretch>
        </p:blipFill>
        <p:spPr>
          <a:xfrm>
            <a:off x="0" y="2610000"/>
            <a:ext cx="3007800" cy="4247640"/>
          </a:xfrm>
          <a:prstGeom prst="rect">
            <a:avLst/>
          </a:prstGeom>
        </p:spPr>
      </p:pic>
      <p:pic>
        <p:nvPicPr>
          <p:cNvPr descr="" id="262" name="Picture 1"/>
          <p:cNvPicPr/>
          <p:nvPr/>
        </p:nvPicPr>
        <p:blipFill>
          <a:blip r:embed="rId5"/>
          <a:stretch>
            <a:fillRect/>
          </a:stretch>
        </p:blipFill>
        <p:spPr>
          <a:xfrm>
            <a:off x="3200400" y="3657600"/>
            <a:ext cx="2787840" cy="1483560"/>
          </a:xfrm>
          <a:prstGeom prst="rect">
            <a:avLst/>
          </a:prstGeom>
        </p:spPr>
      </p:pic>
      <p:sp>
        <p:nvSpPr>
          <p:cNvPr id="263" name="CustomShape 2"/>
          <p:cNvSpPr/>
          <p:nvPr/>
        </p:nvSpPr>
        <p:spPr>
          <a:xfrm>
            <a:off x="2971800" y="685800"/>
            <a:ext cx="2742840" cy="2010600"/>
          </a:xfrm>
          <a:prstGeom prst="rect">
            <a:avLst/>
          </a:prstGeom>
          <a:solidFill>
            <a:srgbClr val="4f81bd"/>
          </a:solidFill>
        </p:spPr>
        <p:txBody>
          <a:bodyPr bIns="45000" lIns="90000" rIns="90000" tIns="45000"/>
          <a:p>
            <a:pPr>
              <a:lnSpc>
                <a:spcPct val="100000"/>
              </a:lnSpc>
            </a:pPr>
            <a:r>
              <a:rPr lang="en-US">
                <a:solidFill>
                  <a:srgbClr val="ffffff"/>
                </a:solidFill>
                <a:latin typeface="Calibri"/>
              </a:rPr>
              <a:t>Unknowns :</a:t>
            </a:r>
            <a:endParaRPr/>
          </a:p>
          <a:p>
            <a:pPr>
              <a:lnSpc>
                <a:spcPct val="100000"/>
              </a:lnSpc>
              <a:buFont typeface="Arial"/>
              <a:buChar char="•"/>
            </a:pPr>
            <a:r>
              <a:rPr lang="en-US">
                <a:solidFill>
                  <a:srgbClr val="ffffff"/>
                </a:solidFill>
                <a:latin typeface="Calibri"/>
              </a:rPr>
              <a:t>Flavour structure</a:t>
            </a:r>
            <a:endParaRPr/>
          </a:p>
          <a:p>
            <a:pPr>
              <a:lnSpc>
                <a:spcPct val="100000"/>
              </a:lnSpc>
              <a:buFont typeface="Arial"/>
              <a:buChar char="•"/>
            </a:pPr>
            <a:r>
              <a:rPr lang="en-US">
                <a:solidFill>
                  <a:srgbClr val="ffffff"/>
                </a:solidFill>
                <a:latin typeface="Calibri"/>
              </a:rPr>
              <a:t>Matter-antimatter</a:t>
            </a:r>
            <a:endParaRPr/>
          </a:p>
          <a:p>
            <a:pPr>
              <a:lnSpc>
                <a:spcPct val="100000"/>
              </a:lnSpc>
              <a:buFont typeface="Arial"/>
              <a:buChar char="•"/>
            </a:pPr>
            <a:r>
              <a:rPr lang="en-US">
                <a:solidFill>
                  <a:srgbClr val="ffffff"/>
                </a:solidFill>
                <a:latin typeface="Calibri"/>
              </a:rPr>
              <a:t>Why is the Higgs so light </a:t>
            </a:r>
            <a:endParaRPr/>
          </a:p>
          <a:p>
            <a:pPr>
              <a:lnSpc>
                <a:spcPct val="100000"/>
              </a:lnSpc>
              <a:buFont typeface="Arial"/>
              <a:buChar char="•"/>
            </a:pPr>
            <a:r>
              <a:rPr lang="en-US">
                <a:solidFill>
                  <a:srgbClr val="ffffff"/>
                </a:solidFill>
                <a:latin typeface="Calibri"/>
              </a:rPr>
              <a:t>Forces merging ?</a:t>
            </a:r>
            <a:endParaRPr/>
          </a:p>
          <a:p>
            <a:pPr>
              <a:lnSpc>
                <a:spcPct val="100000"/>
              </a:lnSpc>
              <a:buFont typeface="Arial"/>
              <a:buChar char="•"/>
            </a:pPr>
            <a:r>
              <a:rPr lang="en-US">
                <a:solidFill>
                  <a:srgbClr val="ffffff"/>
                </a:solidFill>
                <a:latin typeface="Calibri"/>
              </a:rPr>
              <a:t>Gravity</a:t>
            </a:r>
            <a:endParaRPr/>
          </a:p>
          <a:p>
            <a:pPr>
              <a:lnSpc>
                <a:spcPct val="100000"/>
              </a:lnSpc>
              <a:buFont typeface="Arial"/>
              <a:buChar char="•"/>
            </a:pPr>
            <a:r>
              <a:rPr lang="en-US">
                <a:solidFill>
                  <a:srgbClr val="ffffff"/>
                </a:solidFill>
                <a:latin typeface="Calibri"/>
              </a:rPr>
              <a:t>… </a:t>
            </a:r>
            <a:endParaRPr/>
          </a:p>
        </p:txBody>
      </p:sp>
    </p:spTree>
  </p:cSld>
  <p:timing>
    <p:tnLst>
      <p:par>
        <p:cTn dur="indefinite" id="27" nodeType="tmRoot" restart="never">
          <p:childTnLst>
            <p:seq>
              <p:cTn dur="indefinite" id="28" nodeType="mainSeq">
                <p:childTnLst>
                  <p:par>
                    <p:cTn fill="hold" id="29">
                      <p:stCondLst>
                        <p:cond delay="indefinite"/>
                      </p:stCondLst>
                      <p:childTnLst>
                        <p:par>
                          <p:cTn fill="hold" id="30">
                            <p:stCondLst>
                              <p:cond delay="0"/>
                            </p:stCondLst>
                            <p:childTnLst>
                              <p:par>
                                <p:cTn fill="hold" id="31" nodeType="clickEffect" presetClass="entr" presetID="1">
                                  <p:stCondLst>
                                    <p:cond delay="0"/>
                                  </p:stCondLst>
                                  <p:childTnLst>
                                    <p:set>
                                      <p:cBhvr>
                                        <p:cTn dur="1" fill="hold" id="32">
                                          <p:stCondLst>
                                            <p:cond delay="0"/>
                                          </p:stCondLst>
                                        </p:cTn>
                                        <p:tgtEl>
                                          <p:spTgt spid="259"/>
                                        </p:tgtEl>
                                        <p:attrNameLst>
                                          <p:attrName>style.visibility</p:attrName>
                                        </p:attrNameLst>
                                      </p:cBhvr>
                                      <p:to>
                                        <p:strVal val="visible"/>
                                      </p:to>
                                    </p:set>
                                  </p:childTnLst>
                                </p:cTn>
                              </p:par>
                              <p:par>
                                <p:cTn fill="hold" id="33" nodeType="withEffect" presetClass="entr" presetID="1">
                                  <p:stCondLst>
                                    <p:cond delay="0"/>
                                  </p:stCondLst>
                                  <p:childTnLst>
                                    <p:set>
                                      <p:cBhvr>
                                        <p:cTn dur="1" fill="hold" id="34">
                                          <p:stCondLst>
                                            <p:cond delay="0"/>
                                          </p:stCondLst>
                                        </p:cTn>
                                        <p:tgtEl>
                                          <p:spTgt spid="258"/>
                                        </p:tgtEl>
                                        <p:attrNameLst>
                                          <p:attrName>style.visibility</p:attrName>
                                        </p:attrNameLst>
                                      </p:cBhvr>
                                      <p:to>
                                        <p:strVal val="visible"/>
                                      </p:to>
                                    </p:set>
                                  </p:childTnLst>
                                </p:cTn>
                              </p:par>
                              <p:par>
                                <p:cTn fill="hold" id="35" nodeType="withEffect" presetClass="entr" presetID="1">
                                  <p:stCondLst>
                                    <p:cond delay="0"/>
                                  </p:stCondLst>
                                  <p:childTnLst>
                                    <p:set>
                                      <p:cBhvr>
                                        <p:cTn dur="1" fill="hold" id="36">
                                          <p:stCondLst>
                                            <p:cond delay="0"/>
                                          </p:stCondLst>
                                        </p:cTn>
                                        <p:tgtEl>
                                          <p:spTgt spid="262"/>
                                        </p:tgtEl>
                                        <p:attrNameLst>
                                          <p:attrName>style.visibility</p:attrName>
                                        </p:attrNameLst>
                                      </p:cBhvr>
                                      <p:to>
                                        <p:strVal val="visible"/>
                                      </p:to>
                                    </p:set>
                                  </p:childTnLst>
                                </p:cTn>
                              </p:par>
                              <p:par>
                                <p:cTn fill="hold" id="37" nodeType="withEffect" presetClass="entr" presetID="1">
                                  <p:stCondLst>
                                    <p:cond delay="0"/>
                                  </p:stCondLst>
                                  <p:childTnLst>
                                    <p:set>
                                      <p:cBhvr>
                                        <p:cTn dur="1" fill="hold" id="38">
                                          <p:stCondLst>
                                            <p:cond delay="0"/>
                                          </p:stCondLst>
                                        </p:cTn>
                                        <p:tgtEl>
                                          <p:spTgt spid="260"/>
                                        </p:tgtEl>
                                        <p:attrNameLst>
                                          <p:attrName>style.visibility</p:attrName>
                                        </p:attrNameLst>
                                      </p:cBhvr>
                                      <p:to>
                                        <p:strVal val="visible"/>
                                      </p:to>
                                    </p:set>
                                  </p:childTnLst>
                                </p:cTn>
                              </p:par>
                              <p:par>
                                <p:cTn fill="hold" id="39" nodeType="withEffect" presetClass="entr" presetID="1">
                                  <p:stCondLst>
                                    <p:cond delay="0"/>
                                  </p:stCondLst>
                                  <p:childTnLst>
                                    <p:set>
                                      <p:cBhvr>
                                        <p:cTn dur="1" fill="hold" id="40">
                                          <p:stCondLst>
                                            <p:cond delay="0"/>
                                          </p:stCondLst>
                                        </p:cTn>
                                        <p:tgtEl>
                                          <p:spTgt spid="26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669" name="Picture 4"/>
          <p:cNvPicPr/>
          <p:nvPr/>
        </p:nvPicPr>
        <p:blipFill>
          <a:blip r:embed="rId1"/>
          <a:stretch>
            <a:fillRect/>
          </a:stretch>
        </p:blipFill>
        <p:spPr>
          <a:xfrm>
            <a:off x="98280" y="1639080"/>
            <a:ext cx="9038880" cy="4338360"/>
          </a:xfrm>
          <a:prstGeom prst="rect">
            <a:avLst/>
          </a:prstGeom>
        </p:spPr>
      </p:pic>
      <p:sp>
        <p:nvSpPr>
          <p:cNvPr id="670" name="CustomShape 1"/>
          <p:cNvSpPr/>
          <p:nvPr/>
        </p:nvSpPr>
        <p:spPr>
          <a:xfrm>
            <a:off x="4373640" y="2858760"/>
            <a:ext cx="579240" cy="639000"/>
          </a:xfrm>
          <a:prstGeom prst="rect">
            <a:avLst/>
          </a:prstGeom>
          <a:noFill/>
        </p:spPr>
        <p:txBody>
          <a:bodyPr bIns="45000" lIns="90000" rIns="90000" tIns="45000"/>
          <a:p>
            <a:pPr>
              <a:lnSpc>
                <a:spcPct val="100000"/>
              </a:lnSpc>
            </a:pPr>
            <a:r>
              <a:rPr lang="en-US" sz="3600">
                <a:solidFill>
                  <a:srgbClr val="ff0000"/>
                </a:solidFill>
                <a:latin typeface="Arial"/>
                <a:ea typeface="ＭＳ Ｐゴシック"/>
              </a:rPr>
              <a:t>◉</a:t>
            </a:r>
            <a:endParaRPr/>
          </a:p>
        </p:txBody>
      </p:sp>
      <p:sp>
        <p:nvSpPr>
          <p:cNvPr id="671" name="CustomShape 2"/>
          <p:cNvSpPr/>
          <p:nvPr/>
        </p:nvSpPr>
        <p:spPr>
          <a:xfrm>
            <a:off x="3360240" y="2133720"/>
            <a:ext cx="1028520" cy="1187640"/>
          </a:xfrm>
          <a:prstGeom prst="rect">
            <a:avLst/>
          </a:prstGeom>
          <a:noFill/>
        </p:spPr>
        <p:txBody>
          <a:bodyPr bIns="45000" lIns="90000" rIns="90000" tIns="45000" wrap="none"/>
          <a:p>
            <a:pPr algn="ctr">
              <a:lnSpc>
                <a:spcPct val="100000"/>
              </a:lnSpc>
            </a:pPr>
            <a:r>
              <a:rPr lang="en-US">
                <a:solidFill>
                  <a:srgbClr val="00b050"/>
                </a:solidFill>
                <a:latin typeface="Arial"/>
                <a:ea typeface="ＭＳ Ｐゴシック"/>
              </a:rPr>
              <a:t>VDL </a:t>
            </a:r>
            <a:endParaRPr/>
          </a:p>
          <a:p>
            <a:pPr algn="ctr">
              <a:lnSpc>
                <a:spcPct val="100000"/>
              </a:lnSpc>
            </a:pPr>
            <a:r>
              <a:rPr lang="en-US">
                <a:solidFill>
                  <a:srgbClr val="00b050"/>
                </a:solidFill>
                <a:latin typeface="Arial"/>
                <a:ea typeface="ＭＳ Ｐゴシック"/>
              </a:rPr>
              <a:t>CE</a:t>
            </a:r>
            <a:r>
              <a:rPr lang="en-US">
                <a:solidFill>
                  <a:srgbClr val="ff0000"/>
                </a:solidFill>
                <a:latin typeface="Arial"/>
                <a:ea typeface="ＭＳ Ｐゴシック"/>
              </a:rPr>
              <a:t>RN</a:t>
            </a:r>
            <a:endParaRPr/>
          </a:p>
          <a:p>
            <a:pPr algn="ctr">
              <a:lnSpc>
                <a:spcPct val="100000"/>
              </a:lnSpc>
            </a:pPr>
            <a:r>
              <a:rPr lang="en-US">
                <a:solidFill>
                  <a:srgbClr val="00b050"/>
                </a:solidFill>
                <a:latin typeface="Arial"/>
                <a:ea typeface="ＭＳ Ｐゴシック"/>
              </a:rPr>
              <a:t>PSI</a:t>
            </a:r>
            <a:endParaRPr/>
          </a:p>
          <a:p>
            <a:pPr algn="ctr">
              <a:lnSpc>
                <a:spcPct val="100000"/>
              </a:lnSpc>
            </a:pPr>
            <a:r>
              <a:rPr lang="en-US">
                <a:solidFill>
                  <a:srgbClr val="00b050"/>
                </a:solidFill>
                <a:latin typeface="Arial"/>
                <a:ea typeface="ＭＳ Ｐゴシック"/>
              </a:rPr>
              <a:t>CIEMAT</a:t>
            </a:r>
            <a:endParaRPr/>
          </a:p>
        </p:txBody>
      </p:sp>
      <p:sp>
        <p:nvSpPr>
          <p:cNvPr id="672" name="CustomShape 3"/>
          <p:cNvSpPr/>
          <p:nvPr/>
        </p:nvSpPr>
        <p:spPr>
          <a:xfrm>
            <a:off x="4343400" y="2782800"/>
            <a:ext cx="580680" cy="639000"/>
          </a:xfrm>
          <a:prstGeom prst="rect">
            <a:avLst/>
          </a:prstGeom>
          <a:noFill/>
        </p:spPr>
        <p:txBody>
          <a:bodyPr bIns="45000" lIns="90000" rIns="90000" tIns="45000"/>
          <a:p>
            <a:pPr>
              <a:lnSpc>
                <a:spcPct val="100000"/>
              </a:lnSpc>
            </a:pPr>
            <a:r>
              <a:rPr lang="en-US" sz="3600">
                <a:solidFill>
                  <a:srgbClr val="00b050"/>
                </a:solidFill>
                <a:latin typeface="Arial"/>
                <a:ea typeface="ＭＳ Ｐゴシック"/>
              </a:rPr>
              <a:t>◉</a:t>
            </a:r>
            <a:endParaRPr/>
          </a:p>
        </p:txBody>
      </p:sp>
      <p:sp>
        <p:nvSpPr>
          <p:cNvPr id="673" name="CustomShape 4"/>
          <p:cNvSpPr/>
          <p:nvPr/>
        </p:nvSpPr>
        <p:spPr>
          <a:xfrm>
            <a:off x="475560" y="2477160"/>
            <a:ext cx="234000" cy="549000"/>
          </a:xfrm>
          <a:prstGeom prst="rect">
            <a:avLst/>
          </a:prstGeom>
          <a:noFill/>
        </p:spPr>
        <p:txBody>
          <a:bodyPr bIns="0" lIns="0" rIns="0" tIns="0"/>
          <a:p>
            <a:pPr>
              <a:lnSpc>
                <a:spcPct val="100000"/>
              </a:lnSpc>
            </a:pPr>
            <a:r>
              <a:rPr lang="en-US" sz="3600">
                <a:solidFill>
                  <a:srgbClr val="ff0000"/>
                </a:solidFill>
                <a:latin typeface="Arial"/>
                <a:ea typeface="ＭＳ Ｐゴシック"/>
              </a:rPr>
              <a:t>◉</a:t>
            </a:r>
            <a:endParaRPr/>
          </a:p>
        </p:txBody>
      </p:sp>
      <p:sp>
        <p:nvSpPr>
          <p:cNvPr id="674" name="CustomShape 5"/>
          <p:cNvSpPr/>
          <p:nvPr/>
        </p:nvSpPr>
        <p:spPr>
          <a:xfrm>
            <a:off x="162000" y="2315880"/>
            <a:ext cx="776880" cy="364680"/>
          </a:xfrm>
          <a:prstGeom prst="rect">
            <a:avLst/>
          </a:prstGeom>
          <a:noFill/>
        </p:spPr>
        <p:txBody>
          <a:bodyPr bIns="45000" lIns="90000" rIns="90000" tIns="45000" wrap="none"/>
          <a:p>
            <a:pPr>
              <a:lnSpc>
                <a:spcPct val="100000"/>
              </a:lnSpc>
            </a:pPr>
            <a:r>
              <a:rPr lang="en-US">
                <a:solidFill>
                  <a:srgbClr val="ff0000"/>
                </a:solidFill>
                <a:latin typeface="Arial"/>
                <a:ea typeface="ＭＳ Ｐゴシック"/>
              </a:rPr>
              <a:t>SLAC</a:t>
            </a:r>
            <a:endParaRPr/>
          </a:p>
        </p:txBody>
      </p:sp>
      <p:sp>
        <p:nvSpPr>
          <p:cNvPr id="675" name="CustomShape 6"/>
          <p:cNvSpPr/>
          <p:nvPr/>
        </p:nvSpPr>
        <p:spPr>
          <a:xfrm>
            <a:off x="7833600" y="2716560"/>
            <a:ext cx="234000" cy="549000"/>
          </a:xfrm>
          <a:prstGeom prst="rect">
            <a:avLst/>
          </a:prstGeom>
          <a:noFill/>
        </p:spPr>
        <p:txBody>
          <a:bodyPr bIns="0" lIns="0" rIns="0" tIns="0"/>
          <a:p>
            <a:pPr>
              <a:lnSpc>
                <a:spcPct val="100000"/>
              </a:lnSpc>
            </a:pPr>
            <a:r>
              <a:rPr lang="en-US" sz="3600">
                <a:solidFill>
                  <a:srgbClr val="ff0000"/>
                </a:solidFill>
                <a:latin typeface="Arial"/>
                <a:ea typeface="ＭＳ Ｐゴシック"/>
              </a:rPr>
              <a:t>◉</a:t>
            </a:r>
            <a:endParaRPr/>
          </a:p>
        </p:txBody>
      </p:sp>
      <p:sp>
        <p:nvSpPr>
          <p:cNvPr id="676" name="CustomShape 7"/>
          <p:cNvSpPr/>
          <p:nvPr/>
        </p:nvSpPr>
        <p:spPr>
          <a:xfrm>
            <a:off x="7281360" y="2590920"/>
            <a:ext cx="700560" cy="639000"/>
          </a:xfrm>
          <a:prstGeom prst="rect">
            <a:avLst/>
          </a:prstGeom>
          <a:noFill/>
        </p:spPr>
        <p:txBody>
          <a:bodyPr bIns="45000" lIns="90000" rIns="90000" tIns="45000" wrap="none"/>
          <a:p>
            <a:pPr>
              <a:lnSpc>
                <a:spcPct val="100000"/>
              </a:lnSpc>
            </a:pPr>
            <a:r>
              <a:rPr lang="en-US">
                <a:solidFill>
                  <a:srgbClr val="00b050"/>
                </a:solidFill>
                <a:latin typeface="Arial"/>
                <a:ea typeface="ＭＳ Ｐゴシック"/>
              </a:rPr>
              <a:t>K</a:t>
            </a:r>
            <a:r>
              <a:rPr lang="en-US">
                <a:solidFill>
                  <a:srgbClr val="ff0000"/>
                </a:solidFill>
                <a:latin typeface="Arial"/>
                <a:ea typeface="ＭＳ Ｐゴシック"/>
              </a:rPr>
              <a:t>EK </a:t>
            </a:r>
            <a:endParaRPr/>
          </a:p>
          <a:p>
            <a:pPr>
              <a:lnSpc>
                <a:spcPct val="100000"/>
              </a:lnSpc>
            </a:pPr>
            <a:endParaRPr/>
          </a:p>
        </p:txBody>
      </p:sp>
      <p:sp>
        <p:nvSpPr>
          <p:cNvPr id="677" name="CustomShape 8"/>
          <p:cNvSpPr/>
          <p:nvPr/>
        </p:nvSpPr>
        <p:spPr>
          <a:xfrm>
            <a:off x="8768160" y="6526440"/>
            <a:ext cx="192600" cy="331200"/>
          </a:xfrm>
          <a:prstGeom prst="rect">
            <a:avLst/>
          </a:prstGeom>
          <a:noFill/>
        </p:spPr>
        <p:txBody>
          <a:bodyPr anchor="ctr" bIns="35640" lIns="35640" rIns="35640" tIns="35640" wrap="none"/>
          <a:p>
            <a:pPr>
              <a:lnSpc>
                <a:spcPct val="100000"/>
              </a:lnSpc>
            </a:pPr>
            <a:r>
              <a:rPr lang="en-US" sz="1700">
                <a:solidFill>
                  <a:srgbClr val="c4bd97"/>
                </a:solidFill>
                <a:latin typeface="Arial"/>
              </a:rPr>
              <a:t>8</a:t>
            </a:r>
            <a:endParaRPr/>
          </a:p>
        </p:txBody>
      </p:sp>
      <p:sp>
        <p:nvSpPr>
          <p:cNvPr id="678" name="CustomShape 9"/>
          <p:cNvSpPr/>
          <p:nvPr/>
        </p:nvSpPr>
        <p:spPr>
          <a:xfrm>
            <a:off x="689040" y="0"/>
            <a:ext cx="7675920" cy="615600"/>
          </a:xfrm>
          <a:prstGeom prst="rect">
            <a:avLst/>
          </a:prstGeom>
          <a:solidFill>
            <a:srgbClr val="4f81bd"/>
          </a:solidFill>
        </p:spPr>
        <p:txBody>
          <a:bodyPr/>
          <a:p>
            <a:pPr algn="ctr">
              <a:lnSpc>
                <a:spcPct val="100000"/>
              </a:lnSpc>
            </a:pPr>
            <a:r>
              <a:rPr lang="en-US" sz="3200">
                <a:solidFill>
                  <a:srgbClr val="ffffff"/>
                </a:solidFill>
                <a:latin typeface="Calibri"/>
              </a:rPr>
              <a:t>X-band structures and testing  </a:t>
            </a:r>
            <a:endParaRPr/>
          </a:p>
        </p:txBody>
      </p:sp>
      <p:sp>
        <p:nvSpPr>
          <p:cNvPr id="679" name="CustomShape 10"/>
          <p:cNvSpPr/>
          <p:nvPr/>
        </p:nvSpPr>
        <p:spPr>
          <a:xfrm>
            <a:off x="6225840" y="2750400"/>
            <a:ext cx="1051200" cy="1065240"/>
          </a:xfrm>
          <a:prstGeom prst="rect">
            <a:avLst/>
          </a:prstGeom>
          <a:noFill/>
        </p:spPr>
        <p:txBody>
          <a:bodyPr wrap="none"/>
          <a:p>
            <a:pPr algn="ctr">
              <a:lnSpc>
                <a:spcPct val="100000"/>
              </a:lnSpc>
            </a:pPr>
            <a:r>
              <a:rPr lang="en-US" sz="1600">
                <a:solidFill>
                  <a:srgbClr val="00b050"/>
                </a:solidFill>
                <a:latin typeface="Arial"/>
                <a:ea typeface="ＭＳ Ｐゴシック"/>
              </a:rPr>
              <a:t>Tsinghua </a:t>
            </a:r>
            <a:endParaRPr/>
          </a:p>
          <a:p>
            <a:pPr algn="ctr">
              <a:lnSpc>
                <a:spcPct val="100000"/>
              </a:lnSpc>
            </a:pPr>
            <a:endParaRPr/>
          </a:p>
          <a:p>
            <a:pPr algn="ctr">
              <a:lnSpc>
                <a:spcPct val="100000"/>
              </a:lnSpc>
            </a:pPr>
            <a:endParaRPr/>
          </a:p>
          <a:p>
            <a:pPr algn="ctr">
              <a:lnSpc>
                <a:spcPct val="100000"/>
              </a:lnSpc>
            </a:pPr>
            <a:r>
              <a:rPr lang="en-US" sz="1600">
                <a:solidFill>
                  <a:srgbClr val="00b050"/>
                </a:solidFill>
                <a:latin typeface="Arial"/>
                <a:ea typeface="ＭＳ Ｐゴシック"/>
              </a:rPr>
              <a:t>SINAP</a:t>
            </a:r>
            <a:endParaRPr/>
          </a:p>
        </p:txBody>
      </p:sp>
      <p:sp>
        <p:nvSpPr>
          <p:cNvPr id="680" name="CustomShape 11"/>
          <p:cNvSpPr/>
          <p:nvPr/>
        </p:nvSpPr>
        <p:spPr>
          <a:xfrm>
            <a:off x="6781680" y="281952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sp>
        <p:nvSpPr>
          <p:cNvPr id="681" name="CustomShape 12"/>
          <p:cNvSpPr/>
          <p:nvPr/>
        </p:nvSpPr>
        <p:spPr>
          <a:xfrm>
            <a:off x="6934320" y="320040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sp>
        <p:nvSpPr>
          <p:cNvPr id="682" name="CustomShape 13"/>
          <p:cNvSpPr/>
          <p:nvPr/>
        </p:nvSpPr>
        <p:spPr>
          <a:xfrm>
            <a:off x="7696080" y="281952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sp>
        <p:nvSpPr>
          <p:cNvPr id="683" name="CustomShape 14"/>
          <p:cNvSpPr/>
          <p:nvPr/>
        </p:nvSpPr>
        <p:spPr>
          <a:xfrm>
            <a:off x="380880" y="259092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pic>
        <p:nvPicPr>
          <p:cNvPr descr="" id="684" name="Picture 52"/>
          <p:cNvPicPr/>
          <p:nvPr/>
        </p:nvPicPr>
        <p:blipFill>
          <a:blip r:embed="rId2"/>
          <a:stretch>
            <a:fillRect/>
          </a:stretch>
        </p:blipFill>
        <p:spPr>
          <a:xfrm>
            <a:off x="0" y="3713040"/>
            <a:ext cx="5028840" cy="3085920"/>
          </a:xfrm>
          <a:prstGeom prst="rect">
            <a:avLst/>
          </a:prstGeom>
        </p:spPr>
      </p:pic>
      <p:sp>
        <p:nvSpPr>
          <p:cNvPr id="685" name="CustomShape 15"/>
          <p:cNvSpPr/>
          <p:nvPr/>
        </p:nvSpPr>
        <p:spPr>
          <a:xfrm>
            <a:off x="0" y="685800"/>
            <a:ext cx="3200040" cy="1370520"/>
          </a:xfrm>
          <a:prstGeom prst="rect">
            <a:avLst/>
          </a:prstGeom>
          <a:solidFill>
            <a:srgbClr val="d9d9d9"/>
          </a:solidFill>
        </p:spPr>
        <p:txBody>
          <a:bodyPr/>
          <a:p>
            <a:pPr>
              <a:lnSpc>
                <a:spcPct val="100000"/>
              </a:lnSpc>
            </a:pPr>
            <a:r>
              <a:rPr lang="en-US" sz="1400">
                <a:solidFill>
                  <a:srgbClr val="000000"/>
                </a:solidFill>
                <a:latin typeface="Calibri"/>
              </a:rPr>
              <a:t>X-band Technologies: </a:t>
            </a:r>
            <a:r>
              <a:rPr lang="en-US" sz="1400">
                <a:solidFill>
                  <a:srgbClr val="000000"/>
                </a:solidFill>
                <a:latin typeface="Calibri"/>
              </a:rPr>
              <a:t>	</a:t>
            </a:r>
            <a:endParaRPr/>
          </a:p>
          <a:p>
            <a:pPr>
              <a:lnSpc>
                <a:spcPct val="100000"/>
              </a:lnSpc>
              <a:buFont typeface="Arial"/>
              <a:buChar char="•"/>
            </a:pPr>
            <a:r>
              <a:rPr lang="en-US" sz="1400">
                <a:solidFill>
                  <a:srgbClr val="000000"/>
                </a:solidFill>
                <a:latin typeface="Calibri"/>
              </a:rPr>
              <a:t>High gradient structures and high efficiency RF </a:t>
            </a:r>
            <a:r>
              <a:rPr lang="en-US" sz="1400">
                <a:solidFill>
                  <a:srgbClr val="00b050"/>
                </a:solidFill>
                <a:latin typeface="Calibri"/>
              </a:rPr>
              <a:t>(structure prod. in green) </a:t>
            </a:r>
            <a:endParaRPr/>
          </a:p>
          <a:p>
            <a:pPr>
              <a:lnSpc>
                <a:spcPct val="100000"/>
              </a:lnSpc>
              <a:buFont typeface="Arial"/>
              <a:buChar char="•"/>
            </a:pPr>
            <a:r>
              <a:rPr lang="en-US" sz="1400">
                <a:solidFill>
                  <a:srgbClr val="000000"/>
                </a:solidFill>
                <a:latin typeface="Calibri"/>
              </a:rPr>
              <a:t>X-band High power Testing Facilities (x3 increase) </a:t>
            </a:r>
            <a:r>
              <a:rPr lang="en-US" sz="1400">
                <a:solidFill>
                  <a:srgbClr val="ff0000"/>
                </a:solidFill>
                <a:latin typeface="Calibri"/>
              </a:rPr>
              <a:t>(in red) </a:t>
            </a:r>
            <a:endParaRPr/>
          </a:p>
          <a:p>
            <a:pPr>
              <a:lnSpc>
                <a:spcPct val="100000"/>
              </a:lnSpc>
              <a:buFont typeface="Arial"/>
              <a:buChar char="•"/>
            </a:pPr>
            <a:r>
              <a:rPr lang="en-US" sz="1400">
                <a:solidFill>
                  <a:srgbClr val="000000"/>
                </a:solidFill>
                <a:latin typeface="Calibri"/>
              </a:rPr>
              <a:t>Use of X-band technologies for FELs </a:t>
            </a:r>
            <a:endParaRPr/>
          </a:p>
        </p:txBody>
      </p:sp>
      <p:pic>
        <p:nvPicPr>
          <p:cNvPr descr="" id="686" name="Picture 57"/>
          <p:cNvPicPr/>
          <p:nvPr/>
        </p:nvPicPr>
        <p:blipFill>
          <a:blip r:embed="rId3"/>
          <a:stretch>
            <a:fillRect/>
          </a:stretch>
        </p:blipFill>
        <p:spPr>
          <a:xfrm>
            <a:off x="3276720" y="685800"/>
            <a:ext cx="1686240" cy="1123200"/>
          </a:xfrm>
          <a:prstGeom prst="rect">
            <a:avLst/>
          </a:prstGeom>
        </p:spPr>
      </p:pic>
      <p:sp>
        <p:nvSpPr>
          <p:cNvPr id="687" name="CustomShape 16"/>
          <p:cNvSpPr/>
          <p:nvPr/>
        </p:nvSpPr>
        <p:spPr>
          <a:xfrm>
            <a:off x="4419720" y="289548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sp>
        <p:nvSpPr>
          <p:cNvPr id="688" name="CustomShape 17"/>
          <p:cNvSpPr/>
          <p:nvPr/>
        </p:nvSpPr>
        <p:spPr>
          <a:xfrm>
            <a:off x="3886200" y="316368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sp>
        <p:nvSpPr>
          <p:cNvPr id="689" name="CustomShape 18"/>
          <p:cNvSpPr/>
          <p:nvPr/>
        </p:nvSpPr>
        <p:spPr>
          <a:xfrm>
            <a:off x="4295880" y="2630160"/>
            <a:ext cx="580680" cy="640440"/>
          </a:xfrm>
          <a:prstGeom prst="rect">
            <a:avLst/>
          </a:prstGeom>
          <a:noFill/>
        </p:spPr>
        <p:txBody>
          <a:bodyPr/>
          <a:p>
            <a:pPr>
              <a:lnSpc>
                <a:spcPct val="100000"/>
              </a:lnSpc>
            </a:pPr>
            <a:r>
              <a:rPr lang="en-US" sz="3600">
                <a:solidFill>
                  <a:srgbClr val="00b050"/>
                </a:solidFill>
                <a:latin typeface="Arial"/>
                <a:ea typeface="ＭＳ Ｐゴシック"/>
              </a:rPr>
              <a:t>◉</a:t>
            </a:r>
            <a:endParaRPr/>
          </a:p>
        </p:txBody>
      </p:sp>
      <p:pic>
        <p:nvPicPr>
          <p:cNvPr descr="" id="690" name="Picture 4"/>
          <p:cNvPicPr/>
          <p:nvPr/>
        </p:nvPicPr>
        <p:blipFill>
          <a:blip r:embed="rId4"/>
          <a:stretch>
            <a:fillRect/>
          </a:stretch>
        </p:blipFill>
        <p:spPr>
          <a:xfrm>
            <a:off x="5029200" y="685800"/>
            <a:ext cx="1872000" cy="1828440"/>
          </a:xfrm>
          <a:prstGeom prst="rect">
            <a:avLst/>
          </a:prstGeom>
        </p:spPr>
      </p:pic>
      <p:pic>
        <p:nvPicPr>
          <p:cNvPr descr="" id="691" name="Picture 5"/>
          <p:cNvPicPr/>
          <p:nvPr/>
        </p:nvPicPr>
        <p:blipFill>
          <a:blip r:embed="rId5"/>
          <a:stretch>
            <a:fillRect/>
          </a:stretch>
        </p:blipFill>
        <p:spPr>
          <a:xfrm>
            <a:off x="6946920" y="685800"/>
            <a:ext cx="2209320" cy="1657080"/>
          </a:xfrm>
          <a:prstGeom prst="rect">
            <a:avLst/>
          </a:prstGeom>
        </p:spPr>
      </p:pic>
    </p:spTree>
  </p:cSld>
</p:sld>
</file>

<file path=ppt/slides/slide31.xml><?xml version="1.0" encoding="utf-8"?>
<p:sld xmlns:a="http://schemas.openxmlformats.org/drawingml/2006/main" xmlns:p="http://schemas.openxmlformats.org/presentationml/2006/main" xmlns:r="http://schemas.openxmlformats.org/officeDocument/2006/relationships" show="0">
  <p:cSld>
    <p:spTree>
      <p:nvGrpSpPr>
        <p:cNvPr id="1" name=""/>
        <p:cNvGrpSpPr/>
        <p:nvPr/>
      </p:nvGrpSpPr>
      <p:grpSpPr>
        <a:xfrm>
          <a:off x="0" y="0"/>
          <a:ext cx="0" cy="0"/>
          <a:chOff x="0" y="0"/>
          <a:chExt cx="0" cy="0"/>
        </a:xfrm>
      </p:grpSpPr>
      <p:pic>
        <p:nvPicPr>
          <p:cNvPr descr="" id="692" name="Picture 1"/>
          <p:cNvPicPr/>
          <p:nvPr/>
        </p:nvPicPr>
        <p:blipFill>
          <a:blip r:embed="rId1"/>
          <a:stretch>
            <a:fillRect/>
          </a:stretch>
        </p:blipFill>
        <p:spPr>
          <a:xfrm>
            <a:off x="5181480" y="380880"/>
            <a:ext cx="3682800" cy="2549520"/>
          </a:xfrm>
          <a:prstGeom prst="rect">
            <a:avLst/>
          </a:prstGeom>
        </p:spPr>
      </p:pic>
      <p:pic>
        <p:nvPicPr>
          <p:cNvPr descr="" id="693" name="Picture 2"/>
          <p:cNvPicPr/>
          <p:nvPr/>
        </p:nvPicPr>
        <p:blipFill>
          <a:blip r:embed="rId2"/>
          <a:stretch>
            <a:fillRect/>
          </a:stretch>
        </p:blipFill>
        <p:spPr>
          <a:xfrm>
            <a:off x="228600" y="2971800"/>
            <a:ext cx="4622400" cy="3200040"/>
          </a:xfrm>
          <a:prstGeom prst="rect">
            <a:avLst/>
          </a:prstGeom>
        </p:spPr>
      </p:pic>
      <p:pic>
        <p:nvPicPr>
          <p:cNvPr descr="" id="694" name="Picture 3"/>
          <p:cNvPicPr/>
          <p:nvPr/>
        </p:nvPicPr>
        <p:blipFill>
          <a:blip r:embed="rId3"/>
          <a:stretch>
            <a:fillRect/>
          </a:stretch>
        </p:blipFill>
        <p:spPr>
          <a:xfrm>
            <a:off x="5181480" y="3581280"/>
            <a:ext cx="3741840" cy="2590560"/>
          </a:xfrm>
          <a:prstGeom prst="rect">
            <a:avLst/>
          </a:prstGeom>
        </p:spPr>
      </p:pic>
      <p:sp>
        <p:nvSpPr>
          <p:cNvPr id="695" name="CustomShape 1"/>
          <p:cNvSpPr/>
          <p:nvPr/>
        </p:nvSpPr>
        <p:spPr>
          <a:xfrm>
            <a:off x="0" y="685800"/>
            <a:ext cx="4876560" cy="1915560"/>
          </a:xfrm>
          <a:prstGeom prst="rect">
            <a:avLst/>
          </a:prstGeom>
          <a:noFill/>
        </p:spPr>
        <p:txBody>
          <a:bodyPr bIns="45000" lIns="90000" rIns="90000" tIns="45000"/>
          <a:p>
            <a:pPr>
              <a:lnSpc>
                <a:spcPct val="100000"/>
              </a:lnSpc>
            </a:pPr>
            <a:r>
              <a:rPr lang="en-US" sz="1200">
                <a:solidFill>
                  <a:srgbClr val="000000"/>
                </a:solidFill>
                <a:latin typeface="Calibri"/>
              </a:rPr>
              <a:t>Work shared between researchers and industry at CERN, in the US, UK, France, Sweden, Russia … covering much wider than CLIC but seed funded from the CERN LC budget:</a:t>
            </a:r>
            <a:endParaRPr/>
          </a:p>
          <a:p>
            <a:pPr>
              <a:lnSpc>
                <a:spcPct val="100000"/>
              </a:lnSpc>
              <a:buFont charset="2" typeface="Wingdings"/>
              <a:buChar char=""/>
            </a:pPr>
            <a:r>
              <a:rPr lang="en-US" sz="1200">
                <a:solidFill>
                  <a:srgbClr val="000000"/>
                </a:solidFill>
                <a:latin typeface="Calibri"/>
              </a:rPr>
              <a:t>The increase in efficiency of RF power generation for the future large accelerators such as CLIC, ILC, ESS, FCC and others is considered a high priority issue.</a:t>
            </a:r>
            <a:endParaRPr/>
          </a:p>
          <a:p>
            <a:pPr>
              <a:lnSpc>
                <a:spcPct val="100000"/>
              </a:lnSpc>
              <a:buFont charset="2" typeface="Wingdings"/>
              <a:buChar char=""/>
            </a:pPr>
            <a:r>
              <a:rPr lang="en-US" sz="1200">
                <a:solidFill>
                  <a:srgbClr val="000000"/>
                </a:solidFill>
                <a:latin typeface="Calibri"/>
              </a:rPr>
              <a:t>The deeper understanding of the klystron physics, new ideas and  massive application of the modern computation resources are the key ingredients to deign the klystron with RF power production efficiency at a level of 90% and above.   </a:t>
            </a:r>
            <a:endParaRPr/>
          </a:p>
        </p:txBody>
      </p:sp>
      <p:sp>
        <p:nvSpPr>
          <p:cNvPr id="696" name="CustomShape 2"/>
          <p:cNvSpPr/>
          <p:nvPr/>
        </p:nvSpPr>
        <p:spPr>
          <a:xfrm flipH="1">
            <a:off x="685080" y="76320"/>
            <a:ext cx="3276360" cy="457560"/>
          </a:xfrm>
          <a:prstGeom prst="rect">
            <a:avLst/>
          </a:prstGeom>
          <a:solidFill>
            <a:srgbClr val="4f81bd"/>
          </a:solidFill>
        </p:spPr>
        <p:txBody>
          <a:bodyPr/>
          <a:p>
            <a:pPr>
              <a:lnSpc>
                <a:spcPct val="100000"/>
              </a:lnSpc>
            </a:pPr>
            <a:r>
              <a:rPr lang="en-US" sz="2400">
                <a:solidFill>
                  <a:srgbClr val="ffffff"/>
                </a:solidFill>
                <a:latin typeface="Calibri"/>
              </a:rPr>
              <a:t>Novel RF developments </a:t>
            </a:r>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97" name="CustomShape 1"/>
          <p:cNvSpPr/>
          <p:nvPr/>
        </p:nvSpPr>
        <p:spPr>
          <a:xfrm>
            <a:off x="-6255000" y="-824400"/>
            <a:ext cx="8852040" cy="8852040"/>
          </a:xfrm>
          <a:prstGeom prst="blockArc">
            <a:avLst>
              <a:gd fmla="val 18900000" name="adj1"/>
              <a:gd fmla="val 2700000" name="adj2"/>
              <a:gd fmla="val 244" name="adj3"/>
            </a:avLst>
          </a:prstGeom>
          <a:noFill/>
          <a:ln w="25560">
            <a:solidFill>
              <a:srgbClr val="3f6797"/>
            </a:solidFill>
            <a:round/>
          </a:ln>
        </p:spPr>
      </p:sp>
      <p:sp>
        <p:nvSpPr>
          <p:cNvPr id="698" name="CustomShape 2"/>
          <p:cNvSpPr/>
          <p:nvPr/>
        </p:nvSpPr>
        <p:spPr>
          <a:xfrm>
            <a:off x="2895120" y="57960"/>
            <a:ext cx="4163040" cy="2153160"/>
          </a:xfrm>
          <a:prstGeom prst="rect">
            <a:avLst/>
          </a:prstGeom>
          <a:solidFill>
            <a:srgbClr val="c6d9f1"/>
          </a:solidFill>
          <a:ln w="25560">
            <a:solidFill>
              <a:srgbClr val="ffffff"/>
            </a:solidFill>
            <a:round/>
          </a:ln>
        </p:spPr>
        <p:txBody>
          <a:bodyPr bIns="30600" lIns="653040" rIns="30600" tIns="30600"/>
          <a:p>
            <a:pPr>
              <a:lnSpc>
                <a:spcPct val="90000"/>
              </a:lnSpc>
            </a:pPr>
            <a:r>
              <a:rPr lang="en-US" sz="1200">
                <a:solidFill>
                  <a:srgbClr val="ffffff"/>
                </a:solidFill>
                <a:latin typeface="Calibri"/>
              </a:rPr>
              <a:t>Parameters, Design and Implementation</a:t>
            </a:r>
            <a:endParaRPr/>
          </a:p>
          <a:p>
            <a:pPr lvl="1">
              <a:lnSpc>
                <a:spcPct val="90000"/>
              </a:lnSpc>
              <a:buSzPct val="25000"/>
              <a:buFont typeface="StarSymbol"/>
              <a:buChar char=""/>
            </a:pPr>
            <a:r>
              <a:rPr lang="en-US" sz="1000">
                <a:solidFill>
                  <a:srgbClr val="ffffff"/>
                </a:solidFill>
                <a:latin typeface="Calibri"/>
              </a:rPr>
              <a:t>Integrated Baseline Design and Parameters    </a:t>
            </a:r>
            <a:endParaRPr/>
          </a:p>
          <a:p>
            <a:pPr lvl="1">
              <a:lnSpc>
                <a:spcPct val="90000"/>
              </a:lnSpc>
              <a:buSzPct val="25000"/>
              <a:buFont typeface="StarSymbol"/>
              <a:buChar char=""/>
            </a:pPr>
            <a:r>
              <a:rPr lang="en-US" sz="1000">
                <a:solidFill>
                  <a:srgbClr val="ffffff"/>
                </a:solidFill>
                <a:latin typeface="Calibri"/>
              </a:rPr>
              <a:t>Feedback Design, Background, Polarization</a:t>
            </a:r>
            <a:endParaRPr/>
          </a:p>
          <a:p>
            <a:pPr lvl="1">
              <a:lnSpc>
                <a:spcPct val="90000"/>
              </a:lnSpc>
              <a:buSzPct val="25000"/>
              <a:buFont typeface="StarSymbol"/>
              <a:buChar char=""/>
            </a:pPr>
            <a:r>
              <a:rPr lang="en-US" sz="1000">
                <a:solidFill>
                  <a:srgbClr val="ffffff"/>
                </a:solidFill>
                <a:latin typeface="Calibri"/>
              </a:rPr>
              <a:t>Machine Protection &amp; Operational Scenarios</a:t>
            </a:r>
            <a:endParaRPr/>
          </a:p>
          <a:p>
            <a:pPr lvl="1">
              <a:lnSpc>
                <a:spcPct val="90000"/>
              </a:lnSpc>
              <a:buSzPct val="25000"/>
              <a:buFont typeface="StarSymbol"/>
              <a:buChar char=""/>
            </a:pPr>
            <a:r>
              <a:rPr lang="en-US" sz="1000">
                <a:solidFill>
                  <a:srgbClr val="ffffff"/>
                </a:solidFill>
                <a:latin typeface="Calibri"/>
              </a:rPr>
              <a:t>Electron and positron sources</a:t>
            </a:r>
            <a:endParaRPr/>
          </a:p>
          <a:p>
            <a:pPr lvl="1">
              <a:lnSpc>
                <a:spcPct val="90000"/>
              </a:lnSpc>
              <a:buSzPct val="25000"/>
              <a:buFont typeface="StarSymbol"/>
              <a:buChar char=""/>
            </a:pPr>
            <a:r>
              <a:rPr lang="en-US" sz="1000">
                <a:solidFill>
                  <a:srgbClr val="ffffff"/>
                </a:solidFill>
                <a:latin typeface="Calibri"/>
              </a:rPr>
              <a:t>Damping Rings</a:t>
            </a:r>
            <a:endParaRPr/>
          </a:p>
          <a:p>
            <a:pPr lvl="1">
              <a:lnSpc>
                <a:spcPct val="90000"/>
              </a:lnSpc>
              <a:buSzPct val="25000"/>
              <a:buFont typeface="StarSymbol"/>
              <a:buChar char=""/>
            </a:pPr>
            <a:r>
              <a:rPr lang="en-US" sz="1000">
                <a:solidFill>
                  <a:srgbClr val="ffffff"/>
                </a:solidFill>
                <a:latin typeface="Calibri"/>
              </a:rPr>
              <a:t>Ring-To-Main-Linac</a:t>
            </a:r>
            <a:endParaRPr/>
          </a:p>
          <a:p>
            <a:pPr lvl="1">
              <a:lnSpc>
                <a:spcPct val="90000"/>
              </a:lnSpc>
              <a:buSzPct val="25000"/>
              <a:buFont typeface="StarSymbol"/>
              <a:buChar char=""/>
            </a:pPr>
            <a:r>
              <a:rPr lang="en-US" sz="1000">
                <a:solidFill>
                  <a:srgbClr val="ffffff"/>
                </a:solidFill>
                <a:latin typeface="Calibri"/>
              </a:rPr>
              <a:t>Main Linac - Two-Beam Acceleration</a:t>
            </a:r>
            <a:endParaRPr/>
          </a:p>
          <a:p>
            <a:pPr lvl="1">
              <a:lnSpc>
                <a:spcPct val="90000"/>
              </a:lnSpc>
              <a:buSzPct val="25000"/>
              <a:buFont typeface="StarSymbol"/>
              <a:buChar char=""/>
            </a:pPr>
            <a:r>
              <a:rPr lang="en-US" sz="1000">
                <a:solidFill>
                  <a:srgbClr val="ffffff"/>
                </a:solidFill>
                <a:latin typeface="Calibri"/>
              </a:rPr>
              <a:t>Beam Delivery System</a:t>
            </a:r>
            <a:endParaRPr/>
          </a:p>
          <a:p>
            <a:pPr lvl="1">
              <a:lnSpc>
                <a:spcPct val="90000"/>
              </a:lnSpc>
              <a:buSzPct val="25000"/>
              <a:buFont typeface="StarSymbol"/>
              <a:buChar char=""/>
            </a:pPr>
            <a:r>
              <a:rPr lang="en-US" sz="1000">
                <a:solidFill>
                  <a:srgbClr val="ffffff"/>
                </a:solidFill>
                <a:latin typeface="Calibri"/>
              </a:rPr>
              <a:t>Machine-Detector Interface (MDI) activities</a:t>
            </a:r>
            <a:endParaRPr/>
          </a:p>
          <a:p>
            <a:pPr lvl="1">
              <a:lnSpc>
                <a:spcPct val="90000"/>
              </a:lnSpc>
              <a:buSzPct val="25000"/>
              <a:buFont typeface="StarSymbol"/>
              <a:buChar char=""/>
            </a:pPr>
            <a:r>
              <a:rPr lang="en-US" sz="1000">
                <a:solidFill>
                  <a:srgbClr val="ffffff"/>
                </a:solidFill>
                <a:latin typeface="Calibri"/>
              </a:rPr>
              <a:t>Drive Beam Complex</a:t>
            </a:r>
            <a:endParaRPr/>
          </a:p>
          <a:p>
            <a:pPr lvl="1">
              <a:lnSpc>
                <a:spcPct val="90000"/>
              </a:lnSpc>
              <a:buSzPct val="25000"/>
              <a:buFont typeface="StarSymbol"/>
              <a:buChar char=""/>
            </a:pPr>
            <a:r>
              <a:rPr lang="en-US" sz="1000">
                <a:solidFill>
                  <a:srgbClr val="ffffff"/>
                </a:solidFill>
                <a:latin typeface="Calibri"/>
              </a:rPr>
              <a:t>Cost, power, schedule, stages </a:t>
            </a:r>
            <a:endParaRPr/>
          </a:p>
        </p:txBody>
      </p:sp>
      <p:sp>
        <p:nvSpPr>
          <p:cNvPr id="699" name="CustomShape 3"/>
          <p:cNvSpPr/>
          <p:nvPr/>
        </p:nvSpPr>
        <p:spPr>
          <a:xfrm>
            <a:off x="1287360" y="620640"/>
            <a:ext cx="1027800" cy="1027800"/>
          </a:xfrm>
          <a:prstGeom prst="ellipse">
            <a:avLst/>
          </a:prstGeom>
          <a:blipFill>
            <a:blip r:embed="rId1"/>
            <a:stretch>
              <a:fillRect/>
            </a:stretch>
          </a:blipFill>
          <a:ln w="25560">
            <a:solidFill>
              <a:srgbClr val="4f81bd"/>
            </a:solidFill>
            <a:round/>
          </a:ln>
        </p:spPr>
      </p:sp>
      <p:sp>
        <p:nvSpPr>
          <p:cNvPr id="700" name="CustomShape 4"/>
          <p:cNvSpPr/>
          <p:nvPr/>
        </p:nvSpPr>
        <p:spPr>
          <a:xfrm>
            <a:off x="3257640" y="2807280"/>
            <a:ext cx="4731840" cy="1459440"/>
          </a:xfrm>
          <a:prstGeom prst="rect">
            <a:avLst/>
          </a:prstGeom>
          <a:solidFill>
            <a:srgbClr val="008000"/>
          </a:solidFill>
          <a:ln w="25560">
            <a:solidFill>
              <a:srgbClr val="ffffff"/>
            </a:solidFill>
            <a:round/>
          </a:ln>
        </p:spPr>
        <p:txBody>
          <a:bodyPr bIns="30600" lIns="653040" rIns="30600" tIns="30600"/>
          <a:p>
            <a:pPr>
              <a:lnSpc>
                <a:spcPct val="90000"/>
              </a:lnSpc>
            </a:pPr>
            <a:r>
              <a:rPr lang="en-US" sz="1200">
                <a:solidFill>
                  <a:srgbClr val="ffffff"/>
                </a:solidFill>
                <a:latin typeface="Calibri"/>
              </a:rPr>
              <a:t>Experimental verification</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Drive Beam phase feed-forward and feedbacks</a:t>
            </a:r>
            <a:endParaRPr/>
          </a:p>
          <a:p>
            <a:pPr lvl="1">
              <a:lnSpc>
                <a:spcPct val="90000"/>
              </a:lnSpc>
              <a:buSzPct val="25000"/>
              <a:buFont typeface="StarSymbol"/>
              <a:buChar char=""/>
            </a:pPr>
            <a:r>
              <a:rPr lang="en-US" sz="1000">
                <a:solidFill>
                  <a:srgbClr val="ffffff"/>
                </a:solidFill>
                <a:latin typeface="Calibri"/>
              </a:rPr>
              <a:t>Two-Beam module string, test with beam</a:t>
            </a:r>
            <a:endParaRPr/>
          </a:p>
          <a:p>
            <a:pPr lvl="1">
              <a:lnSpc>
                <a:spcPct val="90000"/>
              </a:lnSpc>
              <a:buSzPct val="25000"/>
              <a:buFont typeface="StarSymbol"/>
              <a:buChar char=""/>
            </a:pPr>
            <a:r>
              <a:rPr lang="en-US" sz="1000">
                <a:solidFill>
                  <a:srgbClr val="ffffff"/>
                </a:solidFill>
                <a:latin typeface="Calibri"/>
              </a:rPr>
              <a:t>Drive-beam front end including modulator development and injector </a:t>
            </a:r>
            <a:endParaRPr/>
          </a:p>
          <a:p>
            <a:pPr lvl="1">
              <a:lnSpc>
                <a:spcPct val="90000"/>
              </a:lnSpc>
              <a:buSzPct val="25000"/>
              <a:buFont typeface="StarSymbol"/>
              <a:buChar char=""/>
            </a:pPr>
            <a:r>
              <a:rPr lang="en-US" sz="1000">
                <a:solidFill>
                  <a:srgbClr val="ffffff"/>
                </a:solidFill>
                <a:latin typeface="Calibri"/>
              </a:rPr>
              <a:t>Modulator development, magnet converters</a:t>
            </a:r>
            <a:endParaRPr/>
          </a:p>
          <a:p>
            <a:pPr lvl="1">
              <a:lnSpc>
                <a:spcPct val="90000"/>
              </a:lnSpc>
              <a:buSzPct val="25000"/>
              <a:buFont typeface="StarSymbol"/>
              <a:buChar char=""/>
            </a:pPr>
            <a:r>
              <a:rPr lang="en-US" sz="1000">
                <a:solidFill>
                  <a:srgbClr val="ffffff"/>
                </a:solidFill>
                <a:latin typeface="Calibri"/>
              </a:rPr>
              <a:t>Drive Beam Photo Injector</a:t>
            </a:r>
            <a:endParaRPr/>
          </a:p>
          <a:p>
            <a:pPr lvl="1">
              <a:lnSpc>
                <a:spcPct val="90000"/>
              </a:lnSpc>
              <a:buSzPct val="25000"/>
              <a:buFont typeface="StarSymbol"/>
              <a:buChar char=""/>
            </a:pPr>
            <a:r>
              <a:rPr lang="en-US" sz="1000">
                <a:solidFill>
                  <a:srgbClr val="ffffff"/>
                </a:solidFill>
                <a:latin typeface="Calibri"/>
              </a:rPr>
              <a:t>Low emittance ring tests </a:t>
            </a:r>
            <a:endParaRPr/>
          </a:p>
          <a:p>
            <a:pPr lvl="1">
              <a:lnSpc>
                <a:spcPct val="90000"/>
              </a:lnSpc>
              <a:buSzPct val="25000"/>
              <a:buFont typeface="StarSymbol"/>
              <a:buChar char=""/>
            </a:pPr>
            <a:r>
              <a:rPr lang="en-US" sz="1000">
                <a:solidFill>
                  <a:srgbClr val="ffffff"/>
                </a:solidFill>
                <a:latin typeface="Calibri"/>
              </a:rPr>
              <a:t>Accelerator Beam System Tests (ATF and FACET, others)</a:t>
            </a:r>
            <a:endParaRPr/>
          </a:p>
        </p:txBody>
      </p:sp>
      <p:sp>
        <p:nvSpPr>
          <p:cNvPr id="701" name="CustomShape 5"/>
          <p:cNvSpPr/>
          <p:nvPr/>
        </p:nvSpPr>
        <p:spPr>
          <a:xfrm>
            <a:off x="1790640" y="3116160"/>
            <a:ext cx="1027800" cy="1027800"/>
          </a:xfrm>
          <a:prstGeom prst="ellipse">
            <a:avLst/>
          </a:prstGeom>
          <a:blipFill>
            <a:blip r:embed="rId2"/>
            <a:stretch>
              <a:fillRect/>
            </a:stretch>
          </a:blipFill>
          <a:ln w="25560">
            <a:solidFill>
              <a:srgbClr val="4f81bd"/>
            </a:solidFill>
            <a:round/>
          </a:ln>
        </p:spPr>
      </p:sp>
      <p:sp>
        <p:nvSpPr>
          <p:cNvPr id="702" name="CustomShape 6"/>
          <p:cNvSpPr/>
          <p:nvPr/>
        </p:nvSpPr>
        <p:spPr>
          <a:xfrm>
            <a:off x="5338440" y="1483200"/>
            <a:ext cx="3805200" cy="1335960"/>
          </a:xfrm>
          <a:prstGeom prst="rect">
            <a:avLst/>
          </a:prstGeom>
          <a:solidFill>
            <a:srgbClr val="c6d9f1"/>
          </a:solidFill>
          <a:ln w="25560">
            <a:solidFill>
              <a:srgbClr val="ffffff"/>
            </a:solidFill>
            <a:round/>
          </a:ln>
        </p:spPr>
        <p:txBody>
          <a:bodyPr bIns="30600" lIns="653040" rIns="30600" tIns="30600"/>
          <a:p>
            <a:pPr>
              <a:lnSpc>
                <a:spcPct val="90000"/>
              </a:lnSpc>
            </a:pPr>
            <a:r>
              <a:rPr lang="en-US" sz="1200">
                <a:solidFill>
                  <a:srgbClr val="ffffff"/>
                </a:solidFill>
                <a:latin typeface="Calibri"/>
              </a:rPr>
              <a:t>X-band Technologies </a:t>
            </a:r>
            <a:r>
              <a:rPr lang="en-US" sz="10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X-band Rf structure Design</a:t>
            </a:r>
            <a:endParaRPr/>
          </a:p>
          <a:p>
            <a:pPr lvl="1">
              <a:lnSpc>
                <a:spcPct val="90000"/>
              </a:lnSpc>
              <a:buSzPct val="25000"/>
              <a:buFont typeface="StarSymbol"/>
              <a:buChar char=""/>
            </a:pPr>
            <a:r>
              <a:rPr lang="en-US" sz="1000">
                <a:solidFill>
                  <a:srgbClr val="ffffff"/>
                </a:solidFill>
                <a:latin typeface="Calibri"/>
              </a:rPr>
              <a:t>X-band Rf structure Production  </a:t>
            </a:r>
            <a:endParaRPr/>
          </a:p>
          <a:p>
            <a:pPr lvl="1">
              <a:lnSpc>
                <a:spcPct val="90000"/>
              </a:lnSpc>
              <a:buSzPct val="25000"/>
              <a:buFont typeface="StarSymbol"/>
              <a:buChar char=""/>
            </a:pPr>
            <a:r>
              <a:rPr lang="en-US" sz="1000">
                <a:solidFill>
                  <a:srgbClr val="ffffff"/>
                </a:solidFill>
                <a:latin typeface="Calibri"/>
              </a:rPr>
              <a:t>X-band Rf structure High Power Testing </a:t>
            </a:r>
            <a:endParaRPr/>
          </a:p>
          <a:p>
            <a:pPr lvl="1">
              <a:lnSpc>
                <a:spcPct val="90000"/>
              </a:lnSpc>
              <a:buSzPct val="25000"/>
              <a:buFont typeface="StarSymbol"/>
              <a:buChar char=""/>
            </a:pPr>
            <a:r>
              <a:rPr lang="en-US" sz="1000">
                <a:solidFill>
                  <a:srgbClr val="ffffff"/>
                </a:solidFill>
                <a:latin typeface="Calibri"/>
              </a:rPr>
              <a:t>Novel RF unit developments (high efficiency)</a:t>
            </a:r>
            <a:endParaRPr/>
          </a:p>
          <a:p>
            <a:pPr lvl="1">
              <a:lnSpc>
                <a:spcPct val="90000"/>
              </a:lnSpc>
              <a:buSzPct val="25000"/>
              <a:buFont typeface="StarSymbol"/>
              <a:buChar char=""/>
            </a:pPr>
            <a:r>
              <a:rPr lang="en-US" sz="1000">
                <a:solidFill>
                  <a:srgbClr val="ffffff"/>
                </a:solidFill>
                <a:latin typeface="Calibri"/>
              </a:rPr>
              <a:t>Creation and Operation of x-band High power Testing Facilities </a:t>
            </a:r>
            <a:endParaRPr/>
          </a:p>
          <a:p>
            <a:pPr lvl="1">
              <a:lnSpc>
                <a:spcPct val="90000"/>
              </a:lnSpc>
              <a:buSzPct val="25000"/>
              <a:buFont typeface="StarSymbol"/>
              <a:buChar char=""/>
            </a:pPr>
            <a:r>
              <a:rPr lang="en-US" sz="1000">
                <a:solidFill>
                  <a:srgbClr val="ffffff"/>
                </a:solidFill>
                <a:latin typeface="Calibri"/>
              </a:rPr>
              <a:t>Basic High Gradient R&amp;D</a:t>
            </a:r>
            <a:endParaRPr/>
          </a:p>
        </p:txBody>
      </p:sp>
      <p:sp>
        <p:nvSpPr>
          <p:cNvPr id="703" name="CustomShape 7"/>
          <p:cNvSpPr/>
          <p:nvPr/>
        </p:nvSpPr>
        <p:spPr>
          <a:xfrm>
            <a:off x="2036520" y="1877040"/>
            <a:ext cx="1027800" cy="1027800"/>
          </a:xfrm>
          <a:prstGeom prst="ellipse">
            <a:avLst/>
          </a:prstGeom>
          <a:blipFill>
            <a:blip r:embed="rId3"/>
            <a:stretch>
              <a:fillRect/>
            </a:stretch>
          </a:blipFill>
          <a:ln w="25560">
            <a:solidFill>
              <a:srgbClr val="4f81bd"/>
            </a:solidFill>
            <a:round/>
          </a:ln>
        </p:spPr>
      </p:sp>
      <p:sp>
        <p:nvSpPr>
          <p:cNvPr id="704" name="CustomShape 8"/>
          <p:cNvSpPr/>
          <p:nvPr/>
        </p:nvSpPr>
        <p:spPr>
          <a:xfrm>
            <a:off x="5315400" y="4152600"/>
            <a:ext cx="3828240" cy="171432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Technical Developments</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Damping Rings Superconducting Wiggler</a:t>
            </a:r>
            <a:endParaRPr/>
          </a:p>
          <a:p>
            <a:pPr lvl="1">
              <a:lnSpc>
                <a:spcPct val="90000"/>
              </a:lnSpc>
              <a:buSzPct val="25000"/>
              <a:buFont typeface="StarSymbol"/>
              <a:buChar char=""/>
            </a:pPr>
            <a:r>
              <a:rPr lang="en-US" sz="1000">
                <a:solidFill>
                  <a:srgbClr val="ffffff"/>
                </a:solidFill>
                <a:latin typeface="Calibri"/>
              </a:rPr>
              <a:t>Survey &amp; Alignment</a:t>
            </a:r>
            <a:endParaRPr/>
          </a:p>
          <a:p>
            <a:pPr lvl="1">
              <a:lnSpc>
                <a:spcPct val="90000"/>
              </a:lnSpc>
              <a:buSzPct val="25000"/>
              <a:buFont typeface="StarSymbol"/>
              <a:buChar char=""/>
            </a:pPr>
            <a:r>
              <a:rPr lang="en-US" sz="1000">
                <a:solidFill>
                  <a:srgbClr val="ffffff"/>
                </a:solidFill>
                <a:latin typeface="Calibri"/>
              </a:rPr>
              <a:t>Quadrupole Stability</a:t>
            </a:r>
            <a:endParaRPr/>
          </a:p>
          <a:p>
            <a:pPr lvl="1">
              <a:lnSpc>
                <a:spcPct val="90000"/>
              </a:lnSpc>
              <a:buSzPct val="25000"/>
              <a:buFont typeface="StarSymbol"/>
              <a:buChar char=""/>
            </a:pPr>
            <a:r>
              <a:rPr lang="en-US" sz="1000">
                <a:solidFill>
                  <a:srgbClr val="ffffff"/>
                </a:solidFill>
                <a:latin typeface="Calibri"/>
              </a:rPr>
              <a:t>Warm Magnet Prototypes</a:t>
            </a:r>
            <a:endParaRPr/>
          </a:p>
          <a:p>
            <a:pPr lvl="1">
              <a:lnSpc>
                <a:spcPct val="90000"/>
              </a:lnSpc>
              <a:buSzPct val="25000"/>
              <a:buFont typeface="StarSymbol"/>
              <a:buChar char=""/>
            </a:pPr>
            <a:r>
              <a:rPr lang="en-US" sz="1000">
                <a:solidFill>
                  <a:srgbClr val="ffffff"/>
                </a:solidFill>
                <a:latin typeface="Calibri"/>
              </a:rPr>
              <a:t>Beam Instrumentation and Control</a:t>
            </a:r>
            <a:endParaRPr/>
          </a:p>
          <a:p>
            <a:pPr lvl="1">
              <a:lnSpc>
                <a:spcPct val="90000"/>
              </a:lnSpc>
              <a:buSzPct val="25000"/>
              <a:buFont typeface="StarSymbol"/>
              <a:buChar char=""/>
            </a:pPr>
            <a:r>
              <a:rPr lang="en-US" sz="1000">
                <a:solidFill>
                  <a:srgbClr val="ffffff"/>
                </a:solidFill>
                <a:latin typeface="Calibri"/>
              </a:rPr>
              <a:t>Two-Beam module development</a:t>
            </a:r>
            <a:endParaRPr/>
          </a:p>
          <a:p>
            <a:pPr lvl="1">
              <a:lnSpc>
                <a:spcPct val="90000"/>
              </a:lnSpc>
              <a:buSzPct val="25000"/>
              <a:buFont typeface="StarSymbol"/>
              <a:buChar char=""/>
            </a:pPr>
            <a:r>
              <a:rPr lang="en-US" sz="1000">
                <a:solidFill>
                  <a:srgbClr val="ffffff"/>
                </a:solidFill>
                <a:latin typeface="Calibri"/>
              </a:rPr>
              <a:t>Beam Intercepting Devices</a:t>
            </a:r>
            <a:endParaRPr/>
          </a:p>
          <a:p>
            <a:pPr lvl="1">
              <a:lnSpc>
                <a:spcPct val="90000"/>
              </a:lnSpc>
              <a:buSzPct val="25000"/>
              <a:buFont typeface="StarSymbol"/>
              <a:buChar char=""/>
            </a:pPr>
            <a:r>
              <a:rPr lang="en-US" sz="1000">
                <a:solidFill>
                  <a:srgbClr val="ffffff"/>
                </a:solidFill>
                <a:latin typeface="Calibri"/>
              </a:rPr>
              <a:t>Controls</a:t>
            </a:r>
            <a:endParaRPr/>
          </a:p>
          <a:p>
            <a:pPr lvl="1">
              <a:lnSpc>
                <a:spcPct val="90000"/>
              </a:lnSpc>
              <a:buSzPct val="25000"/>
              <a:buFont typeface="StarSymbol"/>
              <a:buChar char=""/>
            </a:pPr>
            <a:r>
              <a:rPr lang="en-US" sz="1000">
                <a:solidFill>
                  <a:srgbClr val="ffffff"/>
                </a:solidFill>
                <a:latin typeface="Calibri"/>
              </a:rPr>
              <a:t>Vacuum Systems</a:t>
            </a:r>
            <a:endParaRPr/>
          </a:p>
          <a:p>
            <a:pPr lvl="1">
              <a:lnSpc>
                <a:spcPct val="90000"/>
              </a:lnSpc>
              <a:buSzPct val="25000"/>
              <a:buFont typeface="StarSymbol"/>
              <a:buChar char=""/>
            </a:pPr>
            <a:r>
              <a:rPr lang="en-US" sz="1000">
                <a:solidFill>
                  <a:srgbClr val="ffffff"/>
                </a:solidFill>
                <a:latin typeface="Calibri"/>
              </a:rPr>
              <a:t>Beam Transport Equipment</a:t>
            </a:r>
            <a:endParaRPr/>
          </a:p>
        </p:txBody>
      </p:sp>
      <p:sp>
        <p:nvSpPr>
          <p:cNvPr id="705" name="CustomShape 9"/>
          <p:cNvSpPr/>
          <p:nvPr/>
        </p:nvSpPr>
        <p:spPr>
          <a:xfrm>
            <a:off x="1876680" y="4321080"/>
            <a:ext cx="1027800" cy="1027800"/>
          </a:xfrm>
          <a:prstGeom prst="ellipse">
            <a:avLst/>
          </a:prstGeom>
          <a:blipFill>
            <a:blip r:embed="rId4"/>
            <a:stretch>
              <a:fillRect/>
            </a:stretch>
          </a:blipFill>
          <a:ln w="25560">
            <a:solidFill>
              <a:srgbClr val="4f81bd"/>
            </a:solidFill>
            <a:round/>
          </a:ln>
        </p:spPr>
      </p:sp>
      <p:sp>
        <p:nvSpPr>
          <p:cNvPr id="706" name="CustomShape 10"/>
          <p:cNvSpPr/>
          <p:nvPr/>
        </p:nvSpPr>
        <p:spPr>
          <a:xfrm>
            <a:off x="3078000" y="5806800"/>
            <a:ext cx="5344920" cy="822240"/>
          </a:xfrm>
          <a:prstGeom prst="rect">
            <a:avLst/>
          </a:prstGeom>
          <a:solidFill>
            <a:srgbClr val="c6d9f1"/>
          </a:solidFill>
          <a:ln w="25560">
            <a:solidFill>
              <a:srgbClr val="ffffff"/>
            </a:solidFill>
            <a:round/>
          </a:ln>
        </p:spPr>
        <p:txBody>
          <a:bodyPr bIns="30600" lIns="653040" rIns="30600" tIns="30600"/>
          <a:p>
            <a:pPr>
              <a:lnSpc>
                <a:spcPct val="90000"/>
              </a:lnSpc>
            </a:pPr>
            <a:r>
              <a:rPr lang="en-US" sz="1200">
                <a:solidFill>
                  <a:srgbClr val="ffffff"/>
                </a:solidFill>
                <a:latin typeface="Calibri"/>
              </a:rPr>
              <a:t>Detector and Physics </a:t>
            </a:r>
            <a:endParaRPr/>
          </a:p>
          <a:p>
            <a:pPr lvl="1">
              <a:lnSpc>
                <a:spcPct val="90000"/>
              </a:lnSpc>
              <a:buSzPct val="25000"/>
              <a:buFont typeface="StarSymbol"/>
              <a:buChar char=""/>
            </a:pPr>
            <a:r>
              <a:rPr lang="en-US" sz="1000">
                <a:solidFill>
                  <a:srgbClr val="ffffff"/>
                </a:solidFill>
                <a:latin typeface="Calibri"/>
              </a:rPr>
              <a:t>Physics studies and benchmarking</a:t>
            </a:r>
            <a:endParaRPr/>
          </a:p>
          <a:p>
            <a:pPr lvl="1">
              <a:lnSpc>
                <a:spcPct val="90000"/>
              </a:lnSpc>
              <a:buSzPct val="25000"/>
              <a:buFont typeface="StarSymbol"/>
              <a:buChar char=""/>
            </a:pPr>
            <a:r>
              <a:rPr lang="en-US" sz="1000">
                <a:solidFill>
                  <a:srgbClr val="ffffff"/>
                </a:solidFill>
                <a:latin typeface="Calibri"/>
              </a:rPr>
              <a:t>Detector optimisation </a:t>
            </a:r>
            <a:endParaRPr/>
          </a:p>
          <a:p>
            <a:pPr lvl="1">
              <a:lnSpc>
                <a:spcPct val="90000"/>
              </a:lnSpc>
              <a:buSzPct val="25000"/>
              <a:buFont typeface="StarSymbol"/>
              <a:buChar char=""/>
            </a:pPr>
            <a:r>
              <a:rPr lang="en-US" sz="1000">
                <a:solidFill>
                  <a:srgbClr val="ffffff"/>
                </a:solidFill>
                <a:latin typeface="Calibri"/>
              </a:rPr>
              <a:t>Technical developments </a:t>
            </a:r>
            <a:endParaRPr/>
          </a:p>
        </p:txBody>
      </p:sp>
      <p:sp>
        <p:nvSpPr>
          <p:cNvPr id="707" name="CustomShape 11"/>
          <p:cNvSpPr/>
          <p:nvPr/>
        </p:nvSpPr>
        <p:spPr>
          <a:xfrm>
            <a:off x="1287360" y="5554440"/>
            <a:ext cx="1027800" cy="1027800"/>
          </a:xfrm>
          <a:prstGeom prst="ellipse">
            <a:avLst/>
          </a:prstGeom>
          <a:blipFill>
            <a:blip r:embed="rId5"/>
            <a:stretch>
              <a:fillRect/>
            </a:stretch>
          </a:blipFill>
          <a:ln w="25560">
            <a:solidFill>
              <a:srgbClr val="4f81bd"/>
            </a:solidFill>
            <a:round/>
          </a:ln>
        </p:spPr>
      </p:sp>
      <p:sp>
        <p:nvSpPr>
          <p:cNvPr id="708" name="TextShape 12"/>
          <p:cNvSpPr txBox="1"/>
          <p:nvPr/>
        </p:nvSpPr>
        <p:spPr>
          <a:xfrm>
            <a:off x="6553080" y="6356520"/>
            <a:ext cx="2133360" cy="364680"/>
          </a:xfrm>
          <a:prstGeom prst="rect">
            <a:avLst/>
          </a:prstGeom>
        </p:spPr>
        <p:txBody>
          <a:bodyPr anchor="ctr"/>
          <a:p>
            <a:pPr algn="r">
              <a:lnSpc>
                <a:spcPct val="100000"/>
              </a:lnSpc>
            </a:pPr>
            <a:fld id="{F4B7BF0F-A510-4192-AB0C-6173C8876859}" type="slidenum">
              <a:rPr lang="en-US" sz="1200">
                <a:solidFill>
                  <a:srgbClr val="8b8b8b"/>
                </a:solidFill>
                <a:latin typeface="Calibri"/>
              </a:rPr>
              <a:t>&lt;number&gt;</a:t>
            </a:fld>
            <a:endParaRPr/>
          </a:p>
        </p:txBody>
      </p:sp>
      <p:sp>
        <p:nvSpPr>
          <p:cNvPr id="709" name="CustomShape 13"/>
          <p:cNvSpPr/>
          <p:nvPr/>
        </p:nvSpPr>
        <p:spPr>
          <a:xfrm flipH="1">
            <a:off x="7010280" y="0"/>
            <a:ext cx="2120400" cy="457560"/>
          </a:xfrm>
          <a:prstGeom prst="rect">
            <a:avLst/>
          </a:prstGeom>
          <a:solidFill>
            <a:srgbClr val="4f81bd"/>
          </a:solidFill>
        </p:spPr>
        <p:txBody>
          <a:bodyPr/>
          <a:p>
            <a:pPr>
              <a:lnSpc>
                <a:spcPct val="100000"/>
              </a:lnSpc>
            </a:pPr>
            <a:r>
              <a:rPr lang="en-US" sz="2400">
                <a:solidFill>
                  <a:srgbClr val="ffffff"/>
                </a:solidFill>
                <a:latin typeface="Calibri"/>
              </a:rPr>
              <a:t>Main activities</a:t>
            </a:r>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710" name="Picture 25"/>
          <p:cNvPicPr/>
          <p:nvPr/>
        </p:nvPicPr>
        <p:blipFill>
          <a:blip r:embed="rId1"/>
          <a:stretch>
            <a:fillRect/>
          </a:stretch>
        </p:blipFill>
        <p:spPr>
          <a:xfrm>
            <a:off x="1511280" y="1182600"/>
            <a:ext cx="5793840" cy="4559040"/>
          </a:xfrm>
          <a:prstGeom prst="rect">
            <a:avLst/>
          </a:prstGeom>
        </p:spPr>
      </p:pic>
      <p:pic>
        <p:nvPicPr>
          <p:cNvPr descr="" id="711" name="Picture 131"/>
          <p:cNvPicPr/>
          <p:nvPr/>
        </p:nvPicPr>
        <p:blipFill>
          <a:blip r:embed="rId2"/>
          <a:stretch>
            <a:fillRect/>
          </a:stretch>
        </p:blipFill>
        <p:spPr>
          <a:xfrm>
            <a:off x="6486480" y="2862360"/>
            <a:ext cx="2547720" cy="1668240"/>
          </a:xfrm>
          <a:prstGeom prst="rect">
            <a:avLst/>
          </a:prstGeom>
        </p:spPr>
      </p:pic>
      <p:pic>
        <p:nvPicPr>
          <p:cNvPr descr="" id="712" name="Picture 132"/>
          <p:cNvPicPr/>
          <p:nvPr/>
        </p:nvPicPr>
        <p:blipFill>
          <a:blip r:embed="rId3"/>
          <a:stretch>
            <a:fillRect/>
          </a:stretch>
        </p:blipFill>
        <p:spPr>
          <a:xfrm>
            <a:off x="139680" y="4783320"/>
            <a:ext cx="2641320" cy="1668240"/>
          </a:xfrm>
          <a:prstGeom prst="rect">
            <a:avLst/>
          </a:prstGeom>
        </p:spPr>
      </p:pic>
      <p:sp>
        <p:nvSpPr>
          <p:cNvPr id="713" name="CustomShape 1"/>
          <p:cNvSpPr/>
          <p:nvPr/>
        </p:nvSpPr>
        <p:spPr>
          <a:xfrm>
            <a:off x="1055160" y="4501080"/>
            <a:ext cx="920520" cy="356040"/>
          </a:xfrm>
          <a:prstGeom prst="rect">
            <a:avLst/>
          </a:prstGeom>
          <a:solidFill>
            <a:srgbClr val="000000"/>
          </a:solidFill>
        </p:spPr>
        <p:txBody>
          <a:bodyPr bIns="10440" lIns="20880" rIns="20880" tIns="10440"/>
          <a:p>
            <a:pPr algn="ctr">
              <a:lnSpc>
                <a:spcPct val="100000"/>
              </a:lnSpc>
            </a:pPr>
            <a:r>
              <a:rPr lang="en-US" sz="1100">
                <a:solidFill>
                  <a:srgbClr val="ffffff"/>
                </a:solidFill>
                <a:latin typeface="Century Gothic"/>
              </a:rPr>
              <a:t>DRIVE BEAM LINAC</a:t>
            </a:r>
            <a:endParaRPr/>
          </a:p>
        </p:txBody>
      </p:sp>
      <p:sp>
        <p:nvSpPr>
          <p:cNvPr id="714" name="CustomShape 2"/>
          <p:cNvSpPr/>
          <p:nvPr/>
        </p:nvSpPr>
        <p:spPr>
          <a:xfrm>
            <a:off x="6366240" y="2741760"/>
            <a:ext cx="938880" cy="356040"/>
          </a:xfrm>
          <a:prstGeom prst="rect">
            <a:avLst/>
          </a:prstGeom>
          <a:solidFill>
            <a:srgbClr val="000000"/>
          </a:solidFill>
        </p:spPr>
        <p:txBody>
          <a:bodyPr bIns="10440" lIns="20880" rIns="20880" tIns="10440"/>
          <a:p>
            <a:pPr algn="ctr">
              <a:lnSpc>
                <a:spcPct val="100000"/>
              </a:lnSpc>
            </a:pPr>
            <a:r>
              <a:rPr lang="en-US" sz="1100">
                <a:solidFill>
                  <a:srgbClr val="ffffff"/>
                </a:solidFill>
                <a:latin typeface="Century Gothic"/>
              </a:rPr>
              <a:t>COMBINER</a:t>
            </a:r>
            <a:r>
              <a:rPr lang="en-US" sz="1100">
                <a:solidFill>
                  <a:srgbClr val="ffffff"/>
                </a:solidFill>
                <a:latin typeface="Century Gothic"/>
              </a:rPr>
              <a:t>
</a:t>
            </a:r>
            <a:r>
              <a:rPr lang="en-US" sz="1100">
                <a:solidFill>
                  <a:srgbClr val="ffffff"/>
                </a:solidFill>
                <a:latin typeface="Century Gothic"/>
              </a:rPr>
              <a:t>RING</a:t>
            </a:r>
            <a:endParaRPr/>
          </a:p>
        </p:txBody>
      </p:sp>
      <p:sp>
        <p:nvSpPr>
          <p:cNvPr id="715" name="CustomShape 3"/>
          <p:cNvSpPr/>
          <p:nvPr/>
        </p:nvSpPr>
        <p:spPr>
          <a:xfrm>
            <a:off x="-770040" y="1327320"/>
            <a:ext cx="185400" cy="367920"/>
          </a:xfrm>
          <a:prstGeom prst="rect">
            <a:avLst/>
          </a:prstGeom>
          <a:noFill/>
        </p:spPr>
      </p:sp>
      <p:sp>
        <p:nvSpPr>
          <p:cNvPr id="716" name="CustomShape 4"/>
          <p:cNvSpPr/>
          <p:nvPr/>
        </p:nvSpPr>
        <p:spPr>
          <a:xfrm>
            <a:off x="609480" y="0"/>
            <a:ext cx="5790960" cy="811800"/>
          </a:xfrm>
          <a:prstGeom prst="rect">
            <a:avLst/>
          </a:prstGeom>
          <a:solidFill>
            <a:srgbClr val="4f81bd"/>
          </a:solidFill>
        </p:spPr>
        <p:txBody>
          <a:bodyPr anchor="ctr" bIns="45000" lIns="90000" rIns="90000" tIns="45000"/>
          <a:p>
            <a:pPr algn="ctr">
              <a:lnSpc>
                <a:spcPct val="100000"/>
              </a:lnSpc>
            </a:pPr>
            <a:r>
              <a:rPr lang="en-US" sz="3200">
                <a:solidFill>
                  <a:srgbClr val="ffffff"/>
                </a:solidFill>
                <a:latin typeface="Calibri"/>
              </a:rPr>
              <a:t>CLIC Test Facility (CTF3)</a:t>
            </a:r>
            <a:endParaRPr/>
          </a:p>
        </p:txBody>
      </p:sp>
      <p:pic>
        <p:nvPicPr>
          <p:cNvPr descr="" id="717" name="Picture 11"/>
          <p:cNvPicPr/>
          <p:nvPr/>
        </p:nvPicPr>
        <p:blipFill>
          <a:blip r:embed="rId4"/>
          <a:stretch>
            <a:fillRect/>
          </a:stretch>
        </p:blipFill>
        <p:spPr>
          <a:xfrm>
            <a:off x="484200" y="897120"/>
            <a:ext cx="2417400" cy="1625400"/>
          </a:xfrm>
          <a:prstGeom prst="rect">
            <a:avLst/>
          </a:prstGeom>
        </p:spPr>
      </p:pic>
      <p:sp>
        <p:nvSpPr>
          <p:cNvPr id="718" name="CustomShape 5"/>
          <p:cNvSpPr/>
          <p:nvPr/>
        </p:nvSpPr>
        <p:spPr>
          <a:xfrm>
            <a:off x="2793600" y="1794240"/>
            <a:ext cx="766440" cy="356040"/>
          </a:xfrm>
          <a:prstGeom prst="rect">
            <a:avLst/>
          </a:prstGeom>
          <a:solidFill>
            <a:srgbClr val="000000"/>
          </a:solidFill>
        </p:spPr>
        <p:txBody>
          <a:bodyPr bIns="10440" lIns="20880" rIns="20880" tIns="10440"/>
          <a:p>
            <a:pPr algn="ctr">
              <a:lnSpc>
                <a:spcPct val="100000"/>
              </a:lnSpc>
            </a:pPr>
            <a:r>
              <a:rPr lang="en-US" sz="1100">
                <a:solidFill>
                  <a:srgbClr val="ffffff"/>
                </a:solidFill>
                <a:latin typeface="Century Gothic"/>
              </a:rPr>
              <a:t>DELAY LOOP</a:t>
            </a:r>
            <a:endParaRPr/>
          </a:p>
        </p:txBody>
      </p:sp>
      <p:sp>
        <p:nvSpPr>
          <p:cNvPr id="719" name="Line 6"/>
          <p:cNvSpPr/>
          <p:nvPr/>
        </p:nvSpPr>
        <p:spPr>
          <a:xfrm>
            <a:off x="3560040" y="1974240"/>
            <a:ext cx="1646640" cy="579960"/>
          </a:xfrm>
          <a:prstGeom prst="line">
            <a:avLst/>
          </a:prstGeom>
          <a:ln w="12600">
            <a:solidFill>
              <a:srgbClr val="000000"/>
            </a:solidFill>
            <a:round/>
          </a:ln>
        </p:spPr>
      </p:sp>
      <p:sp>
        <p:nvSpPr>
          <p:cNvPr id="720" name="Line 7"/>
          <p:cNvSpPr/>
          <p:nvPr/>
        </p:nvSpPr>
        <p:spPr>
          <a:xfrm flipH="1" flipV="1">
            <a:off x="5910120" y="2579400"/>
            <a:ext cx="456120" cy="342000"/>
          </a:xfrm>
          <a:prstGeom prst="line">
            <a:avLst/>
          </a:prstGeom>
          <a:ln w="12600">
            <a:solidFill>
              <a:srgbClr val="000000"/>
            </a:solidFill>
            <a:round/>
          </a:ln>
        </p:spPr>
      </p:sp>
      <p:sp>
        <p:nvSpPr>
          <p:cNvPr id="721" name="Line 8"/>
          <p:cNvSpPr/>
          <p:nvPr/>
        </p:nvSpPr>
        <p:spPr>
          <a:xfrm flipV="1">
            <a:off x="1515240" y="4035240"/>
            <a:ext cx="990720" cy="465840"/>
          </a:xfrm>
          <a:prstGeom prst="line">
            <a:avLst/>
          </a:prstGeom>
          <a:ln w="12600">
            <a:solidFill>
              <a:srgbClr val="000000"/>
            </a:solidFill>
            <a:round/>
          </a:ln>
        </p:spPr>
      </p:sp>
      <p:sp>
        <p:nvSpPr>
          <p:cNvPr id="722" name="Line 9"/>
          <p:cNvSpPr/>
          <p:nvPr/>
        </p:nvSpPr>
        <p:spPr>
          <a:xfrm flipV="1">
            <a:off x="4605120" y="3510720"/>
            <a:ext cx="37080" cy="1446840"/>
          </a:xfrm>
          <a:prstGeom prst="line">
            <a:avLst/>
          </a:prstGeom>
          <a:ln w="12600">
            <a:solidFill>
              <a:srgbClr val="000000"/>
            </a:solidFill>
            <a:round/>
          </a:ln>
        </p:spPr>
      </p:sp>
      <p:sp>
        <p:nvSpPr>
          <p:cNvPr id="723" name="Line 10"/>
          <p:cNvSpPr/>
          <p:nvPr/>
        </p:nvSpPr>
        <p:spPr>
          <a:xfrm flipH="1" flipV="1">
            <a:off x="4642200" y="3510720"/>
            <a:ext cx="2030040" cy="1337400"/>
          </a:xfrm>
          <a:prstGeom prst="line">
            <a:avLst/>
          </a:prstGeom>
          <a:ln w="12600">
            <a:solidFill>
              <a:srgbClr val="000000"/>
            </a:solidFill>
            <a:round/>
          </a:ln>
        </p:spPr>
      </p:sp>
      <p:sp>
        <p:nvSpPr>
          <p:cNvPr id="724" name="CustomShape 11"/>
          <p:cNvSpPr/>
          <p:nvPr/>
        </p:nvSpPr>
        <p:spPr>
          <a:xfrm>
            <a:off x="4369320" y="3320640"/>
            <a:ext cx="545760" cy="188640"/>
          </a:xfrm>
          <a:prstGeom prst="rect">
            <a:avLst/>
          </a:prstGeom>
          <a:solidFill>
            <a:srgbClr val="000000"/>
          </a:solidFill>
        </p:spPr>
        <p:txBody>
          <a:bodyPr bIns="10440" lIns="20880" rIns="20880" tIns="10440"/>
          <a:p>
            <a:pPr algn="ctr">
              <a:lnSpc>
                <a:spcPct val="100000"/>
              </a:lnSpc>
            </a:pPr>
            <a:r>
              <a:rPr lang="en-US" sz="1100">
                <a:solidFill>
                  <a:srgbClr val="ffffff"/>
                </a:solidFill>
                <a:latin typeface="Century Gothic"/>
              </a:rPr>
              <a:t>CLEX</a:t>
            </a:r>
            <a:endParaRPr/>
          </a:p>
        </p:txBody>
      </p:sp>
      <p:pic>
        <p:nvPicPr>
          <p:cNvPr descr="" id="725" name="Picture 31"/>
          <p:cNvPicPr/>
          <p:nvPr/>
        </p:nvPicPr>
        <p:blipFill>
          <a:blip r:embed="rId5"/>
          <a:stretch>
            <a:fillRect/>
          </a:stretch>
        </p:blipFill>
        <p:spPr>
          <a:xfrm>
            <a:off x="3116160" y="4863960"/>
            <a:ext cx="2642760" cy="1668240"/>
          </a:xfrm>
          <a:prstGeom prst="rect">
            <a:avLst/>
          </a:prstGeom>
        </p:spPr>
      </p:pic>
      <p:sp>
        <p:nvSpPr>
          <p:cNvPr id="726" name="CustomShape 12"/>
          <p:cNvSpPr/>
          <p:nvPr/>
        </p:nvSpPr>
        <p:spPr>
          <a:xfrm>
            <a:off x="4538520" y="5106960"/>
            <a:ext cx="545760" cy="188640"/>
          </a:xfrm>
          <a:prstGeom prst="rect">
            <a:avLst/>
          </a:prstGeom>
          <a:solidFill>
            <a:srgbClr val="000000"/>
          </a:solidFill>
        </p:spPr>
        <p:txBody>
          <a:bodyPr bIns="10440" lIns="20880" rIns="20880" tIns="10440"/>
          <a:p>
            <a:pPr algn="ctr">
              <a:lnSpc>
                <a:spcPct val="100000"/>
              </a:lnSpc>
            </a:pPr>
            <a:r>
              <a:rPr lang="en-US" sz="1100">
                <a:solidFill>
                  <a:srgbClr val="ffffff"/>
                </a:solidFill>
                <a:latin typeface="Century Gothic"/>
              </a:rPr>
              <a:t>TBL</a:t>
            </a:r>
            <a:endParaRPr/>
          </a:p>
        </p:txBody>
      </p:sp>
      <p:sp>
        <p:nvSpPr>
          <p:cNvPr id="727" name="TextShape 13"/>
          <p:cNvSpPr txBox="1"/>
          <p:nvPr/>
        </p:nvSpPr>
        <p:spPr>
          <a:xfrm>
            <a:off x="0" y="6645240"/>
            <a:ext cx="1056960" cy="212400"/>
          </a:xfrm>
          <a:prstGeom prst="rect">
            <a:avLst/>
          </a:prstGeom>
        </p:spPr>
        <p:txBody>
          <a:bodyPr/>
          <a:p>
            <a:pPr>
              <a:lnSpc>
                <a:spcPct val="100000"/>
              </a:lnSpc>
            </a:pPr>
            <a:r>
              <a:rPr lang="en-US">
                <a:solidFill>
                  <a:srgbClr val="000000"/>
                </a:solidFill>
                <a:latin typeface="Arial"/>
              </a:rPr>
              <a:t>6/4/15</a:t>
            </a:r>
            <a:endParaRPr/>
          </a:p>
        </p:txBody>
      </p:sp>
      <p:pic>
        <p:nvPicPr>
          <p:cNvPr descr="" id="728" name="Picture 1"/>
          <p:cNvPicPr/>
          <p:nvPr/>
        </p:nvPicPr>
        <p:blipFill>
          <a:blip r:embed="rId6"/>
          <a:stretch>
            <a:fillRect/>
          </a:stretch>
        </p:blipFill>
        <p:spPr>
          <a:xfrm>
            <a:off x="6097680" y="4677840"/>
            <a:ext cx="2656800" cy="1881000"/>
          </a:xfrm>
          <a:prstGeom prst="rect">
            <a:avLst/>
          </a:prstGeom>
        </p:spPr>
      </p:pic>
      <p:sp>
        <p:nvSpPr>
          <p:cNvPr id="729" name="CustomShape 14"/>
          <p:cNvSpPr/>
          <p:nvPr/>
        </p:nvSpPr>
        <p:spPr>
          <a:xfrm>
            <a:off x="7177320" y="6066360"/>
            <a:ext cx="1023120" cy="356040"/>
          </a:xfrm>
          <a:prstGeom prst="rect">
            <a:avLst/>
          </a:prstGeom>
          <a:solidFill>
            <a:srgbClr val="000000"/>
          </a:solidFill>
        </p:spPr>
        <p:txBody>
          <a:bodyPr bIns="10440" lIns="20880" rIns="20880" tIns="10440"/>
          <a:p>
            <a:pPr algn="ctr">
              <a:lnSpc>
                <a:spcPct val="100000"/>
              </a:lnSpc>
            </a:pPr>
            <a:r>
              <a:rPr lang="en-US" sz="1100">
                <a:solidFill>
                  <a:srgbClr val="ffffff"/>
                </a:solidFill>
                <a:latin typeface="Century Gothic"/>
              </a:rPr>
              <a:t>Two Beam Module</a:t>
            </a:r>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0" name="CustomShape 1"/>
          <p:cNvSpPr/>
          <p:nvPr/>
        </p:nvSpPr>
        <p:spPr>
          <a:xfrm>
            <a:off x="685800" y="0"/>
            <a:ext cx="7676640" cy="615600"/>
          </a:xfrm>
          <a:prstGeom prst="rect">
            <a:avLst/>
          </a:prstGeom>
          <a:solidFill>
            <a:srgbClr val="4f81bd"/>
          </a:solidFill>
          <a:ln>
            <a:solidFill>
              <a:srgbClr val="ffffff"/>
            </a:solidFill>
          </a:ln>
        </p:spPr>
        <p:txBody>
          <a:bodyPr anchor="ctr"/>
          <a:p>
            <a:pPr>
              <a:lnSpc>
                <a:spcPct val="100000"/>
              </a:lnSpc>
            </a:pPr>
            <a:r>
              <a:rPr lang="en-US" sz="3200">
                <a:solidFill>
                  <a:srgbClr val="ffffff"/>
                </a:solidFill>
                <a:latin typeface="Calibri"/>
              </a:rPr>
              <a:t> </a:t>
            </a:r>
            <a:r>
              <a:rPr lang="en-US" sz="3200">
                <a:solidFill>
                  <a:srgbClr val="ffffff"/>
                </a:solidFill>
                <a:latin typeface="Calibri"/>
              </a:rPr>
              <a:t>CLIC test facility - CTF3 </a:t>
            </a:r>
            <a:endParaRPr/>
          </a:p>
        </p:txBody>
      </p:sp>
      <p:pic>
        <p:nvPicPr>
          <p:cNvPr descr="" id="731" name="Picture 7"/>
          <p:cNvPicPr/>
          <p:nvPr/>
        </p:nvPicPr>
        <p:blipFill>
          <a:blip r:embed="rId1"/>
          <a:stretch>
            <a:fillRect/>
          </a:stretch>
        </p:blipFill>
        <p:spPr>
          <a:xfrm>
            <a:off x="-152280" y="793800"/>
            <a:ext cx="7973640" cy="5987520"/>
          </a:xfrm>
          <a:prstGeom prst="rect">
            <a:avLst/>
          </a:prstGeom>
        </p:spPr>
      </p:pic>
      <p:sp>
        <p:nvSpPr>
          <p:cNvPr id="732" name="CustomShape 2"/>
          <p:cNvSpPr/>
          <p:nvPr/>
        </p:nvSpPr>
        <p:spPr>
          <a:xfrm>
            <a:off x="4651200" y="4616280"/>
            <a:ext cx="2233080" cy="456840"/>
          </a:xfrm>
          <a:prstGeom prst="rect">
            <a:avLst/>
          </a:prstGeom>
          <a:solidFill>
            <a:srgbClr val="ffffff"/>
          </a:solidFill>
          <a:ln w="9360">
            <a:solidFill>
              <a:srgbClr val="c00000"/>
            </a:solidFill>
            <a:miter/>
          </a:ln>
        </p:spPr>
        <p:txBody>
          <a:bodyPr/>
          <a:p>
            <a:pPr>
              <a:lnSpc>
                <a:spcPct val="100000"/>
              </a:lnSpc>
            </a:pPr>
            <a:r>
              <a:rPr b="1" lang="en-US" sz="1200">
                <a:solidFill>
                  <a:srgbClr val="c00000"/>
                </a:solidFill>
                <a:latin typeface="Calibri"/>
              </a:rPr>
              <a:t>Two-Beam studies, Wake-field monitors, RF pulse shaping</a:t>
            </a:r>
            <a:endParaRPr/>
          </a:p>
        </p:txBody>
      </p:sp>
      <p:sp>
        <p:nvSpPr>
          <p:cNvPr id="733" name="CustomShape 3"/>
          <p:cNvSpPr/>
          <p:nvPr/>
        </p:nvSpPr>
        <p:spPr>
          <a:xfrm>
            <a:off x="3533760" y="5621400"/>
            <a:ext cx="1696680" cy="821880"/>
          </a:xfrm>
          <a:prstGeom prst="rect">
            <a:avLst/>
          </a:prstGeom>
          <a:solidFill>
            <a:srgbClr val="ffffff"/>
          </a:solidFill>
          <a:ln w="9360">
            <a:solidFill>
              <a:srgbClr val="c00000"/>
            </a:solidFill>
            <a:miter/>
          </a:ln>
        </p:spPr>
        <p:txBody>
          <a:bodyPr/>
          <a:p>
            <a:pPr>
              <a:lnSpc>
                <a:spcPct val="100000"/>
              </a:lnSpc>
            </a:pPr>
            <a:r>
              <a:rPr b="1" lang="en-US" sz="1200">
                <a:solidFill>
                  <a:srgbClr val="c00000"/>
                </a:solidFill>
                <a:latin typeface="Calibri"/>
              </a:rPr>
              <a:t>Power production, </a:t>
            </a:r>
            <a:endParaRPr/>
          </a:p>
          <a:p>
            <a:pPr>
              <a:lnSpc>
                <a:spcPct val="100000"/>
              </a:lnSpc>
            </a:pPr>
            <a:r>
              <a:rPr b="1" lang="en-US" sz="1200">
                <a:solidFill>
                  <a:srgbClr val="c00000"/>
                </a:solidFill>
                <a:latin typeface="Calibri"/>
              </a:rPr>
              <a:t>RF conditioning/testing with DB &amp; further decelerator tests</a:t>
            </a:r>
            <a:endParaRPr/>
          </a:p>
        </p:txBody>
      </p:sp>
      <p:sp>
        <p:nvSpPr>
          <p:cNvPr id="734" name="CustomShape 4"/>
          <p:cNvSpPr/>
          <p:nvPr/>
        </p:nvSpPr>
        <p:spPr>
          <a:xfrm>
            <a:off x="7010280" y="2514600"/>
            <a:ext cx="1507680" cy="456840"/>
          </a:xfrm>
          <a:prstGeom prst="rect">
            <a:avLst/>
          </a:prstGeom>
          <a:solidFill>
            <a:srgbClr val="ffffff"/>
          </a:solidFill>
          <a:ln w="9360">
            <a:solidFill>
              <a:srgbClr val="c00000"/>
            </a:solidFill>
            <a:miter/>
          </a:ln>
        </p:spPr>
        <p:txBody>
          <a:bodyPr/>
          <a:p>
            <a:pPr>
              <a:lnSpc>
                <a:spcPct val="100000"/>
              </a:lnSpc>
            </a:pPr>
            <a:r>
              <a:rPr b="1" lang="en-US" sz="1200">
                <a:solidFill>
                  <a:srgbClr val="c00000"/>
                </a:solidFill>
                <a:latin typeface="Calibri"/>
              </a:rPr>
              <a:t>Phase feed-forward,</a:t>
            </a:r>
            <a:endParaRPr/>
          </a:p>
          <a:p>
            <a:pPr>
              <a:lnSpc>
                <a:spcPct val="100000"/>
              </a:lnSpc>
            </a:pPr>
            <a:r>
              <a:rPr b="1" lang="en-US" sz="1200">
                <a:solidFill>
                  <a:srgbClr val="c00000"/>
                </a:solidFill>
                <a:latin typeface="Calibri"/>
              </a:rPr>
              <a:t>DB stability studies</a:t>
            </a:r>
            <a:endParaRPr/>
          </a:p>
        </p:txBody>
      </p:sp>
      <p:sp>
        <p:nvSpPr>
          <p:cNvPr id="735" name="CustomShape 5"/>
          <p:cNvSpPr/>
          <p:nvPr/>
        </p:nvSpPr>
        <p:spPr>
          <a:xfrm>
            <a:off x="-5943600" y="-2895480"/>
            <a:ext cx="6605280" cy="615600"/>
          </a:xfrm>
          <a:prstGeom prst="rect">
            <a:avLst/>
          </a:prstGeom>
          <a:solidFill>
            <a:srgbClr val="4f81bd"/>
          </a:solidFill>
          <a:ln>
            <a:solidFill>
              <a:srgbClr val="4f81bd"/>
            </a:solidFill>
          </a:ln>
        </p:spPr>
        <p:txBody>
          <a:bodyPr anchor="ctr"/>
          <a:p>
            <a:pPr algn="ctr">
              <a:lnSpc>
                <a:spcPct val="100000"/>
              </a:lnSpc>
            </a:pPr>
            <a:r>
              <a:rPr lang="en-US" sz="3200">
                <a:solidFill>
                  <a:srgbClr val="ffffff"/>
                </a:solidFill>
                <a:latin typeface="Calibri"/>
              </a:rPr>
              <a:t>CTF3 programme 2013-2016 </a:t>
            </a:r>
            <a:endParaRPr/>
          </a:p>
        </p:txBody>
      </p:sp>
      <p:pic>
        <p:nvPicPr>
          <p:cNvPr descr="" id="736" name="Picture 14"/>
          <p:cNvPicPr/>
          <p:nvPr/>
        </p:nvPicPr>
        <p:blipFill>
          <a:blip r:embed="rId2"/>
          <a:stretch>
            <a:fillRect/>
          </a:stretch>
        </p:blipFill>
        <p:spPr>
          <a:xfrm>
            <a:off x="-12600" y="685800"/>
            <a:ext cx="2606040" cy="1980720"/>
          </a:xfrm>
          <a:prstGeom prst="rect">
            <a:avLst/>
          </a:prstGeom>
        </p:spPr>
      </p:pic>
      <p:pic>
        <p:nvPicPr>
          <p:cNvPr descr="" id="737" name="Picture 4"/>
          <p:cNvPicPr/>
          <p:nvPr/>
        </p:nvPicPr>
        <p:blipFill>
          <a:blip r:embed="rId3"/>
          <a:stretch>
            <a:fillRect/>
          </a:stretch>
        </p:blipFill>
        <p:spPr>
          <a:xfrm>
            <a:off x="6492240" y="20880"/>
            <a:ext cx="2651400" cy="1654920"/>
          </a:xfrm>
          <a:prstGeom prst="rect">
            <a:avLst/>
          </a:prstGeom>
          <a:ln>
            <a:solidFill>
              <a:srgbClr val="8eb4e3"/>
            </a:solidFill>
          </a:ln>
        </p:spPr>
      </p:pic>
      <p:sp>
        <p:nvSpPr>
          <p:cNvPr id="738" name="CustomShape 6"/>
          <p:cNvSpPr/>
          <p:nvPr/>
        </p:nvSpPr>
        <p:spPr>
          <a:xfrm>
            <a:off x="8058960" y="3622320"/>
            <a:ext cx="1002960" cy="258120"/>
          </a:xfrm>
          <a:prstGeom prst="rect">
            <a:avLst/>
          </a:prstGeom>
          <a:noFill/>
        </p:spPr>
        <p:txBody>
          <a:bodyPr anchor="ctr" bIns="45000" lIns="90000" rIns="90000" tIns="45000"/>
          <a:p>
            <a:pPr algn="ctr">
              <a:lnSpc>
                <a:spcPct val="100000"/>
              </a:lnSpc>
            </a:pPr>
            <a:r>
              <a:rPr lang="en-US">
                <a:solidFill>
                  <a:srgbClr val="00187e"/>
                </a:solidFill>
                <a:latin typeface="Century Gothic"/>
              </a:rPr>
              <a:t>Combiner Ring</a:t>
            </a:r>
            <a:endParaRPr/>
          </a:p>
        </p:txBody>
      </p:sp>
      <p:sp>
        <p:nvSpPr>
          <p:cNvPr id="739" name="CustomShape 7"/>
          <p:cNvSpPr/>
          <p:nvPr/>
        </p:nvSpPr>
        <p:spPr>
          <a:xfrm>
            <a:off x="7922520" y="4555440"/>
            <a:ext cx="857880" cy="258120"/>
          </a:xfrm>
          <a:prstGeom prst="rect">
            <a:avLst/>
          </a:prstGeom>
          <a:noFill/>
        </p:spPr>
        <p:txBody>
          <a:bodyPr anchor="ctr" bIns="45000" lIns="90000" rIns="90000" tIns="45000"/>
          <a:p>
            <a:pPr algn="ctr">
              <a:lnSpc>
                <a:spcPct val="100000"/>
              </a:lnSpc>
            </a:pPr>
            <a:r>
              <a:rPr lang="en-US" sz="1400">
                <a:solidFill>
                  <a:srgbClr val="ff0000"/>
                </a:solidFill>
                <a:latin typeface="Century Gothic"/>
              </a:rPr>
              <a:t>4th turn</a:t>
            </a:r>
            <a:endParaRPr/>
          </a:p>
        </p:txBody>
      </p:sp>
      <p:sp>
        <p:nvSpPr>
          <p:cNvPr id="740" name="CustomShape 8"/>
          <p:cNvSpPr/>
          <p:nvPr/>
        </p:nvSpPr>
        <p:spPr>
          <a:xfrm>
            <a:off x="6373440" y="3234600"/>
            <a:ext cx="857880" cy="258120"/>
          </a:xfrm>
          <a:prstGeom prst="rect">
            <a:avLst/>
          </a:prstGeom>
          <a:noFill/>
        </p:spPr>
        <p:txBody>
          <a:bodyPr anchor="ctr" bIns="45000" lIns="90000" rIns="90000" tIns="45000"/>
          <a:p>
            <a:pPr algn="ctr">
              <a:lnSpc>
                <a:spcPct val="100000"/>
              </a:lnSpc>
            </a:pPr>
            <a:r>
              <a:rPr lang="en-US" sz="1400">
                <a:solidFill>
                  <a:srgbClr val="ff0000"/>
                </a:solidFill>
                <a:latin typeface="Century Gothic"/>
              </a:rPr>
              <a:t>1st turn</a:t>
            </a:r>
            <a:endParaRPr/>
          </a:p>
        </p:txBody>
      </p:sp>
      <p:pic>
        <p:nvPicPr>
          <p:cNvPr descr="" id="741" name="Picture 20"/>
          <p:cNvPicPr/>
          <p:nvPr/>
        </p:nvPicPr>
        <p:blipFill>
          <a:blip r:embed="rId4"/>
          <a:stretch>
            <a:fillRect/>
          </a:stretch>
        </p:blipFill>
        <p:spPr>
          <a:xfrm>
            <a:off x="6095880" y="2971800"/>
            <a:ext cx="3047760" cy="2666520"/>
          </a:xfrm>
          <a:prstGeom prst="rect">
            <a:avLst/>
          </a:prstGeom>
        </p:spPr>
      </p:pic>
      <p:sp>
        <p:nvSpPr>
          <p:cNvPr id="742" name="CustomShape 9"/>
          <p:cNvSpPr/>
          <p:nvPr/>
        </p:nvSpPr>
        <p:spPr>
          <a:xfrm>
            <a:off x="2209680" y="3276720"/>
            <a:ext cx="1599840" cy="380520"/>
          </a:xfrm>
          <a:prstGeom prst="rect">
            <a:avLst/>
          </a:prstGeom>
          <a:solidFill>
            <a:srgbClr val="dce6f2"/>
          </a:solidFill>
        </p:spPr>
        <p:txBody>
          <a:bodyPr bIns="45000" lIns="90000" rIns="90000" tIns="45000"/>
          <a:p>
            <a:pPr>
              <a:lnSpc>
                <a:spcPct val="100000"/>
              </a:lnSpc>
            </a:pPr>
            <a:r>
              <a:rPr lang="en-US" sz="1400">
                <a:solidFill>
                  <a:srgbClr val="00187e"/>
                </a:solidFill>
                <a:latin typeface="Calibri"/>
                <a:ea typeface="ＭＳ Ｐゴシック"/>
              </a:rPr>
              <a:t>4 A, 1.4us 120 MeV</a:t>
            </a:r>
            <a:endParaRPr/>
          </a:p>
        </p:txBody>
      </p:sp>
      <p:sp>
        <p:nvSpPr>
          <p:cNvPr id="743" name="CustomShape 10"/>
          <p:cNvSpPr/>
          <p:nvPr/>
        </p:nvSpPr>
        <p:spPr>
          <a:xfrm>
            <a:off x="1905120" y="5257800"/>
            <a:ext cx="1752120" cy="335880"/>
          </a:xfrm>
          <a:prstGeom prst="rect">
            <a:avLst/>
          </a:prstGeom>
          <a:solidFill>
            <a:srgbClr val="dce6f2"/>
          </a:solidFill>
        </p:spPr>
        <p:txBody>
          <a:bodyPr bIns="45000" lIns="90000" rIns="90000" tIns="45000"/>
          <a:p>
            <a:pPr>
              <a:lnSpc>
                <a:spcPct val="100000"/>
              </a:lnSpc>
            </a:pPr>
            <a:r>
              <a:rPr lang="en-US" sz="1400">
                <a:solidFill>
                  <a:srgbClr val="00187e"/>
                </a:solidFill>
                <a:latin typeface="Calibri"/>
                <a:ea typeface="ＭＳ Ｐゴシック"/>
              </a:rPr>
              <a:t>30 A, 140 ns 60 MeV</a:t>
            </a:r>
            <a:endParaRPr/>
          </a:p>
        </p:txBody>
      </p:sp>
    </p:spTree>
  </p:cSld>
  <p:timing>
    <p:tnLst>
      <p:par>
        <p:cTn dur="indefinite" id="242" nodeType="tmRoot" restart="never">
          <p:childTnLst>
            <p:seq>
              <p:cTn dur="indefinite" id="243" nodeType="mainSeq">
                <p:childTnLst>
                  <p:par>
                    <p:cTn fill="hold" id="244">
                      <p:stCondLst>
                        <p:cond delay="indefinite"/>
                      </p:stCondLst>
                      <p:childTnLst>
                        <p:par>
                          <p:cTn fill="hold" id="245">
                            <p:stCondLst>
                              <p:cond delay="0"/>
                            </p:stCondLst>
                            <p:childTnLst>
                              <p:par>
                                <p:cTn fill="hold" id="246" nodeType="clickEffect" presetClass="entr" presetID="1">
                                  <p:stCondLst>
                                    <p:cond delay="0"/>
                                  </p:stCondLst>
                                  <p:childTnLst>
                                    <p:set>
                                      <p:cBhvr>
                                        <p:cTn dur="1" fill="hold" id="247">
                                          <p:stCondLst>
                                            <p:cond delay="0"/>
                                          </p:stCondLst>
                                        </p:cTn>
                                        <p:tgtEl>
                                          <p:spTgt spid="737"/>
                                        </p:tgtEl>
                                        <p:attrNameLst>
                                          <p:attrName>style.visibility</p:attrName>
                                        </p:attrNameLst>
                                      </p:cBhvr>
                                      <p:to>
                                        <p:strVal val="visible"/>
                                      </p:to>
                                    </p:set>
                                  </p:childTnLst>
                                </p:cTn>
                              </p:par>
                              <p:par>
                                <p:cTn fill="hold" id="248" nodeType="withEffect" presetClass="entr" presetID="1">
                                  <p:stCondLst>
                                    <p:cond delay="0"/>
                                  </p:stCondLst>
                                  <p:childTnLst>
                                    <p:set>
                                      <p:cBhvr>
                                        <p:cTn dur="1" fill="hold" id="249">
                                          <p:stCondLst>
                                            <p:cond delay="0"/>
                                          </p:stCondLst>
                                        </p:cTn>
                                        <p:tgtEl>
                                          <p:spTgt spid="732"/>
                                        </p:tgtEl>
                                        <p:attrNameLst>
                                          <p:attrName>style.visibility</p:attrName>
                                        </p:attrNameLst>
                                      </p:cBhvr>
                                      <p:to>
                                        <p:strVal val="visible"/>
                                      </p:to>
                                    </p:set>
                                  </p:childTnLst>
                                </p:cTn>
                              </p:par>
                              <p:par>
                                <p:cTn fill="hold" id="250" nodeType="withEffect" presetClass="entr" presetID="1">
                                  <p:stCondLst>
                                    <p:cond delay="0"/>
                                  </p:stCondLst>
                                  <p:childTnLst>
                                    <p:set>
                                      <p:cBhvr>
                                        <p:cTn dur="1" fill="hold" id="251">
                                          <p:stCondLst>
                                            <p:cond delay="0"/>
                                          </p:stCondLst>
                                        </p:cTn>
                                        <p:tgtEl>
                                          <p:spTgt spid="733"/>
                                        </p:tgtEl>
                                        <p:attrNameLst>
                                          <p:attrName>style.visibility</p:attrName>
                                        </p:attrNameLst>
                                      </p:cBhvr>
                                      <p:to>
                                        <p:strVal val="visible"/>
                                      </p:to>
                                    </p:set>
                                  </p:childTnLst>
                                </p:cTn>
                              </p:par>
                              <p:par>
                                <p:cTn fill="hold" id="252" nodeType="withEffect" presetClass="entr" presetID="1">
                                  <p:stCondLst>
                                    <p:cond delay="0"/>
                                  </p:stCondLst>
                                  <p:childTnLst>
                                    <p:set>
                                      <p:cBhvr>
                                        <p:cTn dur="1" fill="hold" id="253">
                                          <p:stCondLst>
                                            <p:cond delay="0"/>
                                          </p:stCondLst>
                                        </p:cTn>
                                        <p:tgtEl>
                                          <p:spTgt spid="-1"/>
                                        </p:tgtEl>
                                        <p:attrNameLst>
                                          <p:attrName>style.visibility</p:attrName>
                                        </p:attrNameLst>
                                      </p:cBhvr>
                                      <p:to>
                                        <p:strVal val="visible"/>
                                      </p:to>
                                    </p:set>
                                  </p:childTnLst>
                                </p:cTn>
                              </p:par>
                              <p:par>
                                <p:cTn fill="hold" id="254" nodeType="withEffect" presetClass="entr" presetID="1">
                                  <p:stCondLst>
                                    <p:cond delay="0"/>
                                  </p:stCondLst>
                                  <p:childTnLst>
                                    <p:set>
                                      <p:cBhvr>
                                        <p:cTn dur="1" fill="hold" id="255">
                                          <p:stCondLst>
                                            <p:cond delay="0"/>
                                          </p:stCondLst>
                                        </p:cTn>
                                        <p:tgtEl>
                                          <p:spTgt spid="734"/>
                                        </p:tgtEl>
                                        <p:attrNameLst>
                                          <p:attrName>style.visibility</p:attrName>
                                        </p:attrNameLst>
                                      </p:cBhvr>
                                      <p:to>
                                        <p:strVal val="visible"/>
                                      </p:to>
                                    </p:set>
                                  </p:childTnLst>
                                </p:cTn>
                              </p:par>
                              <p:par>
                                <p:cTn fill="hold" id="256" nodeType="withEffect" presetClass="entr" presetID="1">
                                  <p:stCondLst>
                                    <p:cond delay="0"/>
                                  </p:stCondLst>
                                  <p:childTnLst>
                                    <p:set>
                                      <p:cBhvr>
                                        <p:cTn dur="1" fill="hold" id="257">
                                          <p:stCondLst>
                                            <p:cond delay="0"/>
                                          </p:stCondLst>
                                        </p:cTn>
                                        <p:tgtEl>
                                          <p:spTgt spid="742"/>
                                        </p:tgtEl>
                                        <p:attrNameLst>
                                          <p:attrName>style.visibility</p:attrName>
                                        </p:attrNameLst>
                                      </p:cBhvr>
                                      <p:to>
                                        <p:strVal val="visible"/>
                                      </p:to>
                                    </p:set>
                                  </p:childTnLst>
                                </p:cTn>
                              </p:par>
                              <p:par>
                                <p:cTn fill="hold" id="258" nodeType="withEffect" presetClass="entr" presetID="1">
                                  <p:stCondLst>
                                    <p:cond delay="0"/>
                                  </p:stCondLst>
                                  <p:childTnLst>
                                    <p:set>
                                      <p:cBhvr>
                                        <p:cTn dur="1" fill="hold" id="259">
                                          <p:stCondLst>
                                            <p:cond delay="0"/>
                                          </p:stCondLst>
                                        </p:cTn>
                                        <p:tgtEl>
                                          <p:spTgt spid="74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744" name="Picture 3"/>
          <p:cNvPicPr/>
          <p:nvPr/>
        </p:nvPicPr>
        <p:blipFill>
          <a:blip r:embed="rId1"/>
          <a:stretch>
            <a:fillRect/>
          </a:stretch>
        </p:blipFill>
        <p:spPr>
          <a:xfrm>
            <a:off x="907920" y="1177920"/>
            <a:ext cx="7410240" cy="5382720"/>
          </a:xfrm>
          <a:prstGeom prst="rect">
            <a:avLst/>
          </a:prstGeom>
        </p:spPr>
      </p:pic>
      <p:pic>
        <p:nvPicPr>
          <p:cNvPr descr="" id="745" name="Picture 19"/>
          <p:cNvPicPr/>
          <p:nvPr/>
        </p:nvPicPr>
        <p:blipFill>
          <a:blip r:embed="rId2"/>
          <a:stretch>
            <a:fillRect/>
          </a:stretch>
        </p:blipFill>
        <p:spPr>
          <a:xfrm>
            <a:off x="76320" y="3809880"/>
            <a:ext cx="1752120" cy="1211400"/>
          </a:xfrm>
          <a:prstGeom prst="rect">
            <a:avLst/>
          </a:prstGeom>
        </p:spPr>
      </p:pic>
      <p:sp>
        <p:nvSpPr>
          <p:cNvPr id="746" name="Line 1"/>
          <p:cNvSpPr/>
          <p:nvPr/>
        </p:nvSpPr>
        <p:spPr>
          <a:xfrm>
            <a:off x="1405080" y="3867840"/>
            <a:ext cx="1319760" cy="897120"/>
          </a:xfrm>
          <a:prstGeom prst="line">
            <a:avLst/>
          </a:prstGeom>
          <a:ln w="25560">
            <a:solidFill>
              <a:srgbClr val="ff0000"/>
            </a:solidFill>
            <a:round/>
          </a:ln>
        </p:spPr>
      </p:sp>
      <p:pic>
        <p:nvPicPr>
          <p:cNvPr descr="" id="747" name="Picture 6"/>
          <p:cNvPicPr/>
          <p:nvPr/>
        </p:nvPicPr>
        <p:blipFill>
          <a:blip r:embed="rId3"/>
          <a:stretch>
            <a:fillRect/>
          </a:stretch>
        </p:blipFill>
        <p:spPr>
          <a:xfrm>
            <a:off x="164160" y="1295640"/>
            <a:ext cx="2174400" cy="1925640"/>
          </a:xfrm>
          <a:prstGeom prst="rect">
            <a:avLst/>
          </a:prstGeom>
        </p:spPr>
      </p:pic>
      <p:pic>
        <p:nvPicPr>
          <p:cNvPr descr="" id="748" name="Picture 18"/>
          <p:cNvPicPr/>
          <p:nvPr/>
        </p:nvPicPr>
        <p:blipFill>
          <a:blip r:embed="rId4"/>
          <a:stretch>
            <a:fillRect/>
          </a:stretch>
        </p:blipFill>
        <p:spPr>
          <a:xfrm>
            <a:off x="6313680" y="1295640"/>
            <a:ext cx="2484360" cy="1694880"/>
          </a:xfrm>
          <a:prstGeom prst="rect">
            <a:avLst/>
          </a:prstGeom>
        </p:spPr>
      </p:pic>
      <p:sp>
        <p:nvSpPr>
          <p:cNvPr id="749" name="CustomShape 2"/>
          <p:cNvSpPr/>
          <p:nvPr/>
        </p:nvSpPr>
        <p:spPr>
          <a:xfrm>
            <a:off x="533520" y="76320"/>
            <a:ext cx="8152920" cy="609120"/>
          </a:xfrm>
          <a:prstGeom prst="rect">
            <a:avLst/>
          </a:prstGeom>
          <a:solidFill>
            <a:srgbClr val="4f81bd"/>
          </a:solidFill>
        </p:spPr>
        <p:txBody>
          <a:bodyPr anchor="ctr" bIns="45000" lIns="90000" rIns="90000" tIns="45000"/>
          <a:p>
            <a:pPr>
              <a:lnSpc>
                <a:spcPct val="100000"/>
              </a:lnSpc>
            </a:pPr>
            <a:r>
              <a:rPr lang="en-US" sz="2800">
                <a:solidFill>
                  <a:srgbClr val="ffffff"/>
                </a:solidFill>
                <a:latin typeface="Calibri"/>
              </a:rPr>
              <a:t>  </a:t>
            </a:r>
            <a:r>
              <a:rPr lang="en-US" sz="2800">
                <a:solidFill>
                  <a:srgbClr val="ffffff"/>
                </a:solidFill>
                <a:latin typeface="Calibri"/>
              </a:rPr>
              <a:t>The next two years (2015-16)</a:t>
            </a:r>
            <a:endParaRPr/>
          </a:p>
        </p:txBody>
      </p:sp>
      <p:pic>
        <p:nvPicPr>
          <p:cNvPr descr="" id="750" name="Picture 20"/>
          <p:cNvPicPr/>
          <p:nvPr/>
        </p:nvPicPr>
        <p:blipFill>
          <a:blip r:embed="rId5"/>
          <a:stretch>
            <a:fillRect/>
          </a:stretch>
        </p:blipFill>
        <p:spPr>
          <a:xfrm>
            <a:off x="5562720" y="3505320"/>
            <a:ext cx="3556080" cy="2517840"/>
          </a:xfrm>
          <a:prstGeom prst="rect">
            <a:avLst/>
          </a:prstGeom>
        </p:spPr>
      </p:pic>
      <p:sp>
        <p:nvSpPr>
          <p:cNvPr id="751" name="Line 3"/>
          <p:cNvSpPr/>
          <p:nvPr/>
        </p:nvSpPr>
        <p:spPr>
          <a:xfrm flipV="1">
            <a:off x="4983480" y="2990880"/>
            <a:ext cx="1995120" cy="1006560"/>
          </a:xfrm>
          <a:prstGeom prst="line">
            <a:avLst/>
          </a:prstGeom>
          <a:ln w="25560">
            <a:solidFill>
              <a:srgbClr val="ff0000"/>
            </a:solidFill>
            <a:round/>
          </a:ln>
        </p:spPr>
      </p:sp>
      <p:sp>
        <p:nvSpPr>
          <p:cNvPr id="752" name="Line 4"/>
          <p:cNvSpPr/>
          <p:nvPr/>
        </p:nvSpPr>
        <p:spPr>
          <a:xfrm>
            <a:off x="4489200" y="4343400"/>
            <a:ext cx="1404000" cy="1524960"/>
          </a:xfrm>
          <a:prstGeom prst="line">
            <a:avLst/>
          </a:prstGeom>
          <a:ln w="25560">
            <a:solidFill>
              <a:srgbClr val="ff0000"/>
            </a:solidFill>
            <a:round/>
          </a:ln>
        </p:spPr>
      </p:sp>
      <p:sp>
        <p:nvSpPr>
          <p:cNvPr id="753" name="Line 5"/>
          <p:cNvSpPr/>
          <p:nvPr/>
        </p:nvSpPr>
        <p:spPr>
          <a:xfrm flipH="1">
            <a:off x="3116160" y="4674240"/>
            <a:ext cx="745920" cy="1424880"/>
          </a:xfrm>
          <a:prstGeom prst="line">
            <a:avLst/>
          </a:prstGeom>
          <a:ln w="25560">
            <a:solidFill>
              <a:srgbClr val="ff0000"/>
            </a:solidFill>
            <a:round/>
          </a:ln>
        </p:spPr>
      </p:sp>
      <p:pic>
        <p:nvPicPr>
          <p:cNvPr descr="" id="754" name="Picture 3"/>
          <p:cNvPicPr/>
          <p:nvPr/>
        </p:nvPicPr>
        <p:blipFill>
          <a:blip r:embed="rId6"/>
          <a:stretch>
            <a:fillRect/>
          </a:stretch>
        </p:blipFill>
        <p:spPr>
          <a:xfrm>
            <a:off x="1372680" y="1738440"/>
            <a:ext cx="3116520" cy="1565280"/>
          </a:xfrm>
          <a:prstGeom prst="rect">
            <a:avLst/>
          </a:prstGeom>
          <a:ln>
            <a:solidFill>
              <a:srgbClr val="000000"/>
            </a:solidFill>
          </a:ln>
        </p:spPr>
      </p:pic>
      <p:pic>
        <p:nvPicPr>
          <p:cNvPr descr="" id="755" name="Picture 34"/>
          <p:cNvPicPr/>
          <p:nvPr/>
        </p:nvPicPr>
        <p:blipFill>
          <a:blip r:embed="rId7"/>
          <a:stretch>
            <a:fillRect/>
          </a:stretch>
        </p:blipFill>
        <p:spPr>
          <a:xfrm>
            <a:off x="810000" y="5105520"/>
            <a:ext cx="2305800" cy="1455480"/>
          </a:xfrm>
          <a:prstGeom prst="rect">
            <a:avLst/>
          </a:prstGeom>
        </p:spPr>
      </p:pic>
      <p:sp>
        <p:nvSpPr>
          <p:cNvPr id="756" name="CustomShape 6"/>
          <p:cNvSpPr/>
          <p:nvPr/>
        </p:nvSpPr>
        <p:spPr>
          <a:xfrm>
            <a:off x="2942280" y="6099480"/>
            <a:ext cx="1319040" cy="272880"/>
          </a:xfrm>
          <a:prstGeom prst="rect">
            <a:avLst/>
          </a:prstGeom>
          <a:solidFill>
            <a:srgbClr val="ffffff"/>
          </a:solidFill>
          <a:ln w="9360">
            <a:solidFill>
              <a:srgbClr val="c00000"/>
            </a:solidFill>
            <a:miter/>
          </a:ln>
        </p:spPr>
        <p:txBody>
          <a:bodyPr bIns="45000" lIns="90000" rIns="90000" tIns="45000"/>
          <a:p>
            <a:pPr>
              <a:lnSpc>
                <a:spcPct val="100000"/>
              </a:lnSpc>
            </a:pPr>
            <a:r>
              <a:rPr lang="en-US" sz="1200">
                <a:solidFill>
                  <a:srgbClr val="c00000"/>
                </a:solidFill>
                <a:latin typeface="Calibri"/>
                <a:ea typeface="ＭＳ Ｐゴシック"/>
              </a:rPr>
              <a:t>TBL deceleration</a:t>
            </a:r>
            <a:endParaRPr/>
          </a:p>
        </p:txBody>
      </p:sp>
      <p:sp>
        <p:nvSpPr>
          <p:cNvPr id="757" name="CustomShape 7"/>
          <p:cNvSpPr/>
          <p:nvPr/>
        </p:nvSpPr>
        <p:spPr>
          <a:xfrm>
            <a:off x="5562720" y="6015240"/>
            <a:ext cx="1921680" cy="455400"/>
          </a:xfrm>
          <a:prstGeom prst="rect">
            <a:avLst/>
          </a:prstGeom>
          <a:solidFill>
            <a:srgbClr val="ffffff"/>
          </a:solidFill>
          <a:ln w="9360">
            <a:solidFill>
              <a:srgbClr val="c00000"/>
            </a:solidFill>
            <a:miter/>
          </a:ln>
        </p:spPr>
        <p:txBody>
          <a:bodyPr bIns="45000" lIns="90000" rIns="90000" tIns="45000"/>
          <a:p>
            <a:pPr>
              <a:lnSpc>
                <a:spcPct val="100000"/>
              </a:lnSpc>
            </a:pPr>
            <a:r>
              <a:rPr lang="en-US" sz="1200">
                <a:solidFill>
                  <a:srgbClr val="c00000"/>
                </a:solidFill>
                <a:latin typeface="Calibri"/>
                <a:ea typeface="ＭＳ Ｐゴシック"/>
              </a:rPr>
              <a:t>Two Beam Module,</a:t>
            </a:r>
            <a:endParaRPr/>
          </a:p>
          <a:p>
            <a:pPr>
              <a:lnSpc>
                <a:spcPct val="100000"/>
              </a:lnSpc>
            </a:pPr>
            <a:r>
              <a:rPr lang="en-US" sz="1200">
                <a:solidFill>
                  <a:srgbClr val="c00000"/>
                </a:solidFill>
                <a:latin typeface="Calibri"/>
                <a:ea typeface="ＭＳ Ｐゴシック"/>
              </a:rPr>
              <a:t>Wake-field monitors…</a:t>
            </a:r>
            <a:endParaRPr/>
          </a:p>
        </p:txBody>
      </p:sp>
      <p:sp>
        <p:nvSpPr>
          <p:cNvPr id="758" name="CustomShape 8"/>
          <p:cNvSpPr/>
          <p:nvPr/>
        </p:nvSpPr>
        <p:spPr>
          <a:xfrm>
            <a:off x="135360" y="3129480"/>
            <a:ext cx="1240920" cy="637920"/>
          </a:xfrm>
          <a:prstGeom prst="rect">
            <a:avLst/>
          </a:prstGeom>
          <a:solidFill>
            <a:srgbClr val="ffffff"/>
          </a:solidFill>
          <a:ln w="9360">
            <a:solidFill>
              <a:srgbClr val="c00000"/>
            </a:solidFill>
            <a:miter/>
          </a:ln>
        </p:spPr>
        <p:txBody>
          <a:bodyPr bIns="45000" lIns="90000" rIns="90000" tIns="45000"/>
          <a:p>
            <a:pPr>
              <a:lnSpc>
                <a:spcPct val="100000"/>
              </a:lnSpc>
            </a:pPr>
            <a:r>
              <a:rPr lang="en-US" sz="1200">
                <a:solidFill>
                  <a:srgbClr val="c00000"/>
                </a:solidFill>
                <a:latin typeface="Calibri"/>
                <a:ea typeface="ＭＳ Ｐゴシック"/>
              </a:rPr>
              <a:t>Dogleg Beam loading experiment</a:t>
            </a:r>
            <a:endParaRPr/>
          </a:p>
        </p:txBody>
      </p:sp>
      <p:sp>
        <p:nvSpPr>
          <p:cNvPr id="759" name="Line 9"/>
          <p:cNvSpPr/>
          <p:nvPr/>
        </p:nvSpPr>
        <p:spPr>
          <a:xfrm>
            <a:off x="4489200" y="1738440"/>
            <a:ext cx="673920" cy="1720440"/>
          </a:xfrm>
          <a:prstGeom prst="line">
            <a:avLst/>
          </a:prstGeom>
          <a:ln w="25560">
            <a:solidFill>
              <a:srgbClr val="ff0000"/>
            </a:solidFill>
            <a:round/>
          </a:ln>
        </p:spPr>
      </p:sp>
      <p:sp>
        <p:nvSpPr>
          <p:cNvPr id="760" name="CustomShape 10"/>
          <p:cNvSpPr/>
          <p:nvPr/>
        </p:nvSpPr>
        <p:spPr>
          <a:xfrm>
            <a:off x="2620800" y="1295640"/>
            <a:ext cx="2042640" cy="516600"/>
          </a:xfrm>
          <a:prstGeom prst="rect">
            <a:avLst/>
          </a:prstGeom>
          <a:solidFill>
            <a:srgbClr val="ffffff"/>
          </a:solidFill>
          <a:ln w="9360">
            <a:solidFill>
              <a:srgbClr val="c00000"/>
            </a:solidFill>
            <a:miter/>
          </a:ln>
        </p:spPr>
        <p:txBody>
          <a:bodyPr bIns="45000" lIns="90000" rIns="90000" tIns="45000"/>
          <a:p>
            <a:pPr>
              <a:lnSpc>
                <a:spcPct val="100000"/>
              </a:lnSpc>
            </a:pPr>
            <a:r>
              <a:rPr lang="en-US" sz="1400">
                <a:solidFill>
                  <a:srgbClr val="c00000"/>
                </a:solidFill>
                <a:latin typeface="Calibri"/>
                <a:ea typeface="ＭＳ Ｐゴシック"/>
              </a:rPr>
              <a:t>Phase feed-forward experiment</a:t>
            </a:r>
            <a:endParaRPr/>
          </a:p>
        </p:txBody>
      </p:sp>
      <p:sp>
        <p:nvSpPr>
          <p:cNvPr id="761" name="CustomShape 11"/>
          <p:cNvSpPr/>
          <p:nvPr/>
        </p:nvSpPr>
        <p:spPr>
          <a:xfrm>
            <a:off x="6978600" y="2898720"/>
            <a:ext cx="1722960" cy="455400"/>
          </a:xfrm>
          <a:prstGeom prst="rect">
            <a:avLst/>
          </a:prstGeom>
          <a:solidFill>
            <a:srgbClr val="ffffff"/>
          </a:solidFill>
          <a:ln w="9360">
            <a:solidFill>
              <a:srgbClr val="c00000"/>
            </a:solidFill>
            <a:miter/>
          </a:ln>
        </p:spPr>
        <p:txBody>
          <a:bodyPr bIns="45000" lIns="90000" rIns="90000" tIns="45000"/>
          <a:p>
            <a:pPr>
              <a:lnSpc>
                <a:spcPct val="100000"/>
              </a:lnSpc>
            </a:pPr>
            <a:r>
              <a:rPr lang="en-US" sz="1200">
                <a:solidFill>
                  <a:srgbClr val="c00000"/>
                </a:solidFill>
                <a:latin typeface="Calibri"/>
                <a:ea typeface="ＭＳ Ｐゴシック"/>
              </a:rPr>
              <a:t>Diagnostics R&amp;D using CALIFES</a:t>
            </a:r>
            <a:endParaRPr/>
          </a:p>
        </p:txBody>
      </p:sp>
    </p:spTree>
  </p:cSld>
  <p:timing>
    <p:tnLst>
      <p:par>
        <p:cTn dur="indefinite" id="260" nodeType="tmRoot" restart="never">
          <p:childTnLst>
            <p:seq>
              <p:cTn dur="indefinite" id="261" nodeType="mainSeq">
                <p:childTnLst>
                  <p:par>
                    <p:cTn fill="hold" id="262">
                      <p:stCondLst>
                        <p:cond delay="indefinite"/>
                      </p:stCondLst>
                      <p:childTnLst>
                        <p:par>
                          <p:cTn fill="hold" id="263">
                            <p:stCondLst>
                              <p:cond delay="0"/>
                            </p:stCondLst>
                            <p:childTnLst>
                              <p:par>
                                <p:cTn fill="hold" id="264" nodeType="clickEffect" presetClass="entr" presetID="1">
                                  <p:stCondLst>
                                    <p:cond delay="0"/>
                                  </p:stCondLst>
                                  <p:childTnLst>
                                    <p:set>
                                      <p:cBhvr>
                                        <p:cTn dur="1" fill="hold" id="265">
                                          <p:stCondLst>
                                            <p:cond delay="0"/>
                                          </p:stCondLst>
                                        </p:cTn>
                                        <p:tgtEl>
                                          <p:spTgt spid="745"/>
                                        </p:tgtEl>
                                        <p:attrNameLst>
                                          <p:attrName>style.visibility</p:attrName>
                                        </p:attrNameLst>
                                      </p:cBhvr>
                                      <p:to>
                                        <p:strVal val="visible"/>
                                      </p:to>
                                    </p:set>
                                    <p:set>
                                      <p:cBhvr>
                                        <p:cTn dur="1" fill="hold" id="266"/>
                                        <p:tgtEl>
                                          <p:spTgt spid="745"/>
                                        </p:tgtEl>
                                        <p:attrNameLst>
                                          <p:attrName>style.visibility</p:attrName>
                                        </p:attrNameLst>
                                      </p:cBhvr>
                                      <p:to>
                                        <p:strVal val="hidden"/>
                                      </p:to>
                                    </p:set>
                                  </p:childTnLst>
                                </p:cTn>
                              </p:par>
                              <p:par>
                                <p:cTn fill="hold" id="267" nodeType="withEffect" presetClass="entr" presetID="1">
                                  <p:stCondLst>
                                    <p:cond delay="0"/>
                                  </p:stCondLst>
                                  <p:childTnLst>
                                    <p:set>
                                      <p:cBhvr>
                                        <p:cTn dur="1" fill="hold" id="268">
                                          <p:stCondLst>
                                            <p:cond delay="0"/>
                                          </p:stCondLst>
                                        </p:cTn>
                                        <p:tgtEl>
                                          <p:spTgt spid="758"/>
                                        </p:tgtEl>
                                        <p:attrNameLst>
                                          <p:attrName>style.visibility</p:attrName>
                                        </p:attrNameLst>
                                      </p:cBhvr>
                                      <p:to>
                                        <p:strVal val="visible"/>
                                      </p:to>
                                    </p:set>
                                    <p:set>
                                      <p:cBhvr>
                                        <p:cTn dur="1" fill="hold" id="269"/>
                                        <p:tgtEl>
                                          <p:spTgt spid="758"/>
                                        </p:tgtEl>
                                        <p:attrNameLst>
                                          <p:attrName>style.visibility</p:attrName>
                                        </p:attrNameLst>
                                      </p:cBhvr>
                                      <p:to>
                                        <p:strVal val="hidden"/>
                                      </p:to>
                                    </p:set>
                                  </p:childTnLst>
                                </p:cTn>
                              </p:par>
                              <p:par>
                                <p:cTn fill="hold" id="270" nodeType="withEffect" presetClass="entr" presetID="1">
                                  <p:stCondLst>
                                    <p:cond delay="0"/>
                                  </p:stCondLst>
                                  <p:childTnLst>
                                    <p:set>
                                      <p:cBhvr>
                                        <p:cTn dur="1" fill="hold" id="271">
                                          <p:stCondLst>
                                            <p:cond delay="0"/>
                                          </p:stCondLst>
                                        </p:cTn>
                                        <p:tgtEl>
                                          <p:spTgt spid="747"/>
                                        </p:tgtEl>
                                        <p:attrNameLst>
                                          <p:attrName>style.visibility</p:attrName>
                                        </p:attrNameLst>
                                      </p:cBhvr>
                                      <p:to>
                                        <p:strVal val="visible"/>
                                      </p:to>
                                    </p:set>
                                    <p:set>
                                      <p:cBhvr>
                                        <p:cTn dur="1" fill="hold" id="272"/>
                                        <p:tgtEl>
                                          <p:spTgt spid="747"/>
                                        </p:tgtEl>
                                        <p:attrNameLst>
                                          <p:attrName>style.visibility</p:attrName>
                                        </p:attrNameLst>
                                      </p:cBhvr>
                                      <p:to>
                                        <p:strVal val="hidden"/>
                                      </p:to>
                                    </p:set>
                                  </p:childTnLst>
                                </p:cTn>
                              </p:par>
                              <p:par>
                                <p:cTn fill="hold" id="273" nodeType="withEffect" presetClass="entr" presetID="1">
                                  <p:stCondLst>
                                    <p:cond delay="0"/>
                                  </p:stCondLst>
                                  <p:childTnLst>
                                    <p:set>
                                      <p:cBhvr>
                                        <p:cTn dur="1" fill="hold" id="274">
                                          <p:stCondLst>
                                            <p:cond delay="0"/>
                                          </p:stCondLst>
                                        </p:cTn>
                                        <p:tgtEl>
                                          <p:spTgt spid="746"/>
                                        </p:tgtEl>
                                        <p:attrNameLst>
                                          <p:attrName>style.visibility</p:attrName>
                                        </p:attrNameLst>
                                      </p:cBhvr>
                                      <p:to>
                                        <p:strVal val="visible"/>
                                      </p:to>
                                    </p:set>
                                    <p:set>
                                      <p:cBhvr>
                                        <p:cTn dur="1" fill="hold" id="275"/>
                                        <p:tgtEl>
                                          <p:spTgt spid="746"/>
                                        </p:tgtEl>
                                        <p:attrNameLst>
                                          <p:attrName>style.visibility</p:attrName>
                                        </p:attrNameLst>
                                      </p:cBhvr>
                                      <p:to>
                                        <p:strVal val="hidden"/>
                                      </p:to>
                                    </p:set>
                                  </p:childTnLst>
                                </p:cTn>
                              </p:par>
                            </p:childTnLst>
                          </p:cTn>
                        </p:par>
                      </p:childTnLst>
                    </p:cTn>
                  </p:par>
                  <p:par>
                    <p:cTn fill="hold" id="276">
                      <p:stCondLst>
                        <p:cond delay="indefinite"/>
                      </p:stCondLst>
                      <p:childTnLst>
                        <p:par>
                          <p:cTn fill="hold" id="277">
                            <p:stCondLst>
                              <p:cond delay="0"/>
                            </p:stCondLst>
                            <p:childTnLst>
                              <p:par>
                                <p:cTn fill="hold" id="278" nodeType="clickEffect" presetClass="entr" presetID="1">
                                  <p:stCondLst>
                                    <p:cond delay="0"/>
                                  </p:stCondLst>
                                  <p:childTnLst>
                                    <p:set>
                                      <p:cBhvr>
                                        <p:cTn dur="1" fill="hold" id="279">
                                          <p:stCondLst>
                                            <p:cond delay="0"/>
                                          </p:stCondLst>
                                        </p:cTn>
                                        <p:tgtEl>
                                          <p:spTgt spid="760"/>
                                        </p:tgtEl>
                                        <p:attrNameLst>
                                          <p:attrName>style.visibility</p:attrName>
                                        </p:attrNameLst>
                                      </p:cBhvr>
                                      <p:to>
                                        <p:strVal val="visible"/>
                                      </p:to>
                                    </p:set>
                                    <p:set>
                                      <p:cBhvr>
                                        <p:cTn dur="1" fill="hold" id="280"/>
                                        <p:tgtEl>
                                          <p:spTgt spid="760"/>
                                        </p:tgtEl>
                                        <p:attrNameLst>
                                          <p:attrName>style.visibility</p:attrName>
                                        </p:attrNameLst>
                                      </p:cBhvr>
                                      <p:to>
                                        <p:strVal val="hidden"/>
                                      </p:to>
                                    </p:set>
                                  </p:childTnLst>
                                </p:cTn>
                              </p:par>
                              <p:par>
                                <p:cTn fill="hold" id="281" nodeType="withEffect" presetClass="entr" presetID="1">
                                  <p:stCondLst>
                                    <p:cond delay="0"/>
                                  </p:stCondLst>
                                  <p:childTnLst>
                                    <p:set>
                                      <p:cBhvr>
                                        <p:cTn dur="1" fill="hold" id="282">
                                          <p:stCondLst>
                                            <p:cond delay="0"/>
                                          </p:stCondLst>
                                        </p:cTn>
                                        <p:tgtEl>
                                          <p:spTgt spid="759"/>
                                        </p:tgtEl>
                                        <p:attrNameLst>
                                          <p:attrName>style.visibility</p:attrName>
                                        </p:attrNameLst>
                                      </p:cBhvr>
                                      <p:to>
                                        <p:strVal val="visible"/>
                                      </p:to>
                                    </p:set>
                                    <p:set>
                                      <p:cBhvr>
                                        <p:cTn dur="1" fill="hold" id="283"/>
                                        <p:tgtEl>
                                          <p:spTgt spid="759"/>
                                        </p:tgtEl>
                                        <p:attrNameLst>
                                          <p:attrName>style.visibility</p:attrName>
                                        </p:attrNameLst>
                                      </p:cBhvr>
                                      <p:to>
                                        <p:strVal val="hidden"/>
                                      </p:to>
                                    </p:set>
                                  </p:childTnLst>
                                </p:cTn>
                              </p:par>
                              <p:par>
                                <p:cTn fill="hold" id="284" nodeType="withEffect" presetClass="entr" presetID="1">
                                  <p:stCondLst>
                                    <p:cond delay="0"/>
                                  </p:stCondLst>
                                  <p:childTnLst>
                                    <p:set>
                                      <p:cBhvr>
                                        <p:cTn dur="1" fill="hold" id="285">
                                          <p:stCondLst>
                                            <p:cond delay="0"/>
                                          </p:stCondLst>
                                        </p:cTn>
                                        <p:tgtEl>
                                          <p:spTgt spid="754"/>
                                        </p:tgtEl>
                                        <p:attrNameLst>
                                          <p:attrName>style.visibility</p:attrName>
                                        </p:attrNameLst>
                                      </p:cBhvr>
                                      <p:to>
                                        <p:strVal val="visible"/>
                                      </p:to>
                                    </p:set>
                                    <p:set>
                                      <p:cBhvr>
                                        <p:cTn dur="1" fill="hold" id="286"/>
                                        <p:tgtEl>
                                          <p:spTgt spid="754"/>
                                        </p:tgtEl>
                                        <p:attrNameLst>
                                          <p:attrName>style.visibility</p:attrName>
                                        </p:attrNameLst>
                                      </p:cBhvr>
                                      <p:to>
                                        <p:strVal val="hidden"/>
                                      </p:to>
                                    </p:set>
                                  </p:childTnLst>
                                </p:cTn>
                              </p:par>
                            </p:childTnLst>
                          </p:cTn>
                        </p:par>
                      </p:childTnLst>
                    </p:cTn>
                  </p:par>
                  <p:par>
                    <p:cTn fill="hold" id="287">
                      <p:stCondLst>
                        <p:cond delay="indefinite"/>
                      </p:stCondLst>
                      <p:childTnLst>
                        <p:par>
                          <p:cTn fill="hold" id="288">
                            <p:stCondLst>
                              <p:cond delay="0"/>
                            </p:stCondLst>
                            <p:childTnLst>
                              <p:par>
                                <p:cTn fill="hold" id="289" nodeType="clickEffect" presetClass="entr" presetID="1">
                                  <p:stCondLst>
                                    <p:cond delay="0"/>
                                  </p:stCondLst>
                                  <p:childTnLst>
                                    <p:set>
                                      <p:cBhvr>
                                        <p:cTn dur="1" fill="hold" id="290">
                                          <p:stCondLst>
                                            <p:cond delay="0"/>
                                          </p:stCondLst>
                                        </p:cTn>
                                        <p:tgtEl>
                                          <p:spTgt spid="748"/>
                                        </p:tgtEl>
                                        <p:attrNameLst>
                                          <p:attrName>style.visibility</p:attrName>
                                        </p:attrNameLst>
                                      </p:cBhvr>
                                      <p:to>
                                        <p:strVal val="visible"/>
                                      </p:to>
                                    </p:set>
                                    <p:set>
                                      <p:cBhvr>
                                        <p:cTn dur="1" fill="hold" id="291"/>
                                        <p:tgtEl>
                                          <p:spTgt spid="748"/>
                                        </p:tgtEl>
                                        <p:attrNameLst>
                                          <p:attrName>style.visibility</p:attrName>
                                        </p:attrNameLst>
                                      </p:cBhvr>
                                      <p:to>
                                        <p:strVal val="hidden"/>
                                      </p:to>
                                    </p:set>
                                  </p:childTnLst>
                                </p:cTn>
                              </p:par>
                              <p:par>
                                <p:cTn fill="hold" id="292" nodeType="withEffect" presetClass="entr" presetID="1">
                                  <p:stCondLst>
                                    <p:cond delay="0"/>
                                  </p:stCondLst>
                                  <p:childTnLst>
                                    <p:set>
                                      <p:cBhvr>
                                        <p:cTn dur="1" fill="hold" id="293">
                                          <p:stCondLst>
                                            <p:cond delay="0"/>
                                          </p:stCondLst>
                                        </p:cTn>
                                        <p:tgtEl>
                                          <p:spTgt spid="761"/>
                                        </p:tgtEl>
                                        <p:attrNameLst>
                                          <p:attrName>style.visibility</p:attrName>
                                        </p:attrNameLst>
                                      </p:cBhvr>
                                      <p:to>
                                        <p:strVal val="visible"/>
                                      </p:to>
                                    </p:set>
                                    <p:set>
                                      <p:cBhvr>
                                        <p:cTn dur="1" fill="hold" id="294"/>
                                        <p:tgtEl>
                                          <p:spTgt spid="761"/>
                                        </p:tgtEl>
                                        <p:attrNameLst>
                                          <p:attrName>style.visibility</p:attrName>
                                        </p:attrNameLst>
                                      </p:cBhvr>
                                      <p:to>
                                        <p:strVal val="hidden"/>
                                      </p:to>
                                    </p:set>
                                  </p:childTnLst>
                                </p:cTn>
                              </p:par>
                              <p:par>
                                <p:cTn fill="hold" id="295" nodeType="withEffect" presetClass="entr" presetID="1">
                                  <p:stCondLst>
                                    <p:cond delay="0"/>
                                  </p:stCondLst>
                                  <p:childTnLst>
                                    <p:set>
                                      <p:cBhvr>
                                        <p:cTn dur="1" fill="hold" id="296">
                                          <p:stCondLst>
                                            <p:cond delay="0"/>
                                          </p:stCondLst>
                                        </p:cTn>
                                        <p:tgtEl>
                                          <p:spTgt spid="751"/>
                                        </p:tgtEl>
                                        <p:attrNameLst>
                                          <p:attrName>style.visibility</p:attrName>
                                        </p:attrNameLst>
                                      </p:cBhvr>
                                      <p:to>
                                        <p:strVal val="visible"/>
                                      </p:to>
                                    </p:set>
                                    <p:set>
                                      <p:cBhvr>
                                        <p:cTn dur="1" fill="hold" id="297"/>
                                        <p:tgtEl>
                                          <p:spTgt spid="751"/>
                                        </p:tgtEl>
                                        <p:attrNameLst>
                                          <p:attrName>style.visibility</p:attrName>
                                        </p:attrNameLst>
                                      </p:cBhvr>
                                      <p:to>
                                        <p:strVal val="hidden"/>
                                      </p:to>
                                    </p:set>
                                  </p:childTnLst>
                                </p:cTn>
                              </p:par>
                            </p:childTnLst>
                          </p:cTn>
                        </p:par>
                      </p:childTnLst>
                    </p:cTn>
                  </p:par>
                  <p:par>
                    <p:cTn fill="hold" id="298">
                      <p:stCondLst>
                        <p:cond delay="indefinite"/>
                      </p:stCondLst>
                      <p:childTnLst>
                        <p:par>
                          <p:cTn fill="hold" id="299">
                            <p:stCondLst>
                              <p:cond delay="0"/>
                            </p:stCondLst>
                            <p:childTnLst>
                              <p:par>
                                <p:cTn fill="hold" id="300" nodeType="clickEffect" presetClass="entr" presetID="1">
                                  <p:stCondLst>
                                    <p:cond delay="0"/>
                                  </p:stCondLst>
                                  <p:childTnLst>
                                    <p:set>
                                      <p:cBhvr>
                                        <p:cTn dur="1" fill="hold" id="301">
                                          <p:stCondLst>
                                            <p:cond delay="0"/>
                                          </p:stCondLst>
                                        </p:cTn>
                                        <p:tgtEl>
                                          <p:spTgt spid="756"/>
                                        </p:tgtEl>
                                        <p:attrNameLst>
                                          <p:attrName>style.visibility</p:attrName>
                                        </p:attrNameLst>
                                      </p:cBhvr>
                                      <p:to>
                                        <p:strVal val="visible"/>
                                      </p:to>
                                    </p:set>
                                  </p:childTnLst>
                                </p:cTn>
                              </p:par>
                              <p:par>
                                <p:cTn fill="hold" id="302" nodeType="withEffect" presetClass="entr" presetID="1">
                                  <p:stCondLst>
                                    <p:cond delay="0"/>
                                  </p:stCondLst>
                                  <p:childTnLst>
                                    <p:set>
                                      <p:cBhvr>
                                        <p:cTn dur="1" fill="hold" id="303">
                                          <p:stCondLst>
                                            <p:cond delay="0"/>
                                          </p:stCondLst>
                                        </p:cTn>
                                        <p:tgtEl>
                                          <p:spTgt spid="752"/>
                                        </p:tgtEl>
                                        <p:attrNameLst>
                                          <p:attrName>style.visibility</p:attrName>
                                        </p:attrNameLst>
                                      </p:cBhvr>
                                      <p:to>
                                        <p:strVal val="visible"/>
                                      </p:to>
                                    </p:set>
                                  </p:childTnLst>
                                </p:cTn>
                              </p:par>
                              <p:par>
                                <p:cTn fill="hold" id="304" nodeType="withEffect" presetClass="entr" presetID="1">
                                  <p:stCondLst>
                                    <p:cond delay="0"/>
                                  </p:stCondLst>
                                  <p:childTnLst>
                                    <p:set>
                                      <p:cBhvr>
                                        <p:cTn dur="1" fill="hold" id="305">
                                          <p:stCondLst>
                                            <p:cond delay="0"/>
                                          </p:stCondLst>
                                        </p:cTn>
                                        <p:tgtEl>
                                          <p:spTgt spid="750"/>
                                        </p:tgtEl>
                                        <p:attrNameLst>
                                          <p:attrName>style.visibility</p:attrName>
                                        </p:attrNameLst>
                                      </p:cBhvr>
                                      <p:to>
                                        <p:strVal val="visible"/>
                                      </p:to>
                                    </p:set>
                                  </p:childTnLst>
                                </p:cTn>
                              </p:par>
                              <p:par>
                                <p:cTn fill="hold" id="306" nodeType="withEffect" presetClass="entr" presetID="1">
                                  <p:stCondLst>
                                    <p:cond delay="0"/>
                                  </p:stCondLst>
                                  <p:childTnLst>
                                    <p:set>
                                      <p:cBhvr>
                                        <p:cTn dur="1" fill="hold" id="307">
                                          <p:stCondLst>
                                            <p:cond delay="0"/>
                                          </p:stCondLst>
                                        </p:cTn>
                                        <p:tgtEl>
                                          <p:spTgt spid="757"/>
                                        </p:tgtEl>
                                        <p:attrNameLst>
                                          <p:attrName>style.visibility</p:attrName>
                                        </p:attrNameLst>
                                      </p:cBhvr>
                                      <p:to>
                                        <p:strVal val="visible"/>
                                      </p:to>
                                    </p:set>
                                  </p:childTnLst>
                                </p:cTn>
                              </p:par>
                              <p:par>
                                <p:cTn fill="hold" id="308" nodeType="withEffect" presetClass="entr" presetID="1">
                                  <p:stCondLst>
                                    <p:cond delay="0"/>
                                  </p:stCondLst>
                                  <p:childTnLst>
                                    <p:set>
                                      <p:cBhvr>
                                        <p:cTn dur="1" fill="hold" id="309">
                                          <p:stCondLst>
                                            <p:cond delay="0"/>
                                          </p:stCondLst>
                                        </p:cTn>
                                        <p:tgtEl>
                                          <p:spTgt spid="755"/>
                                        </p:tgtEl>
                                        <p:attrNameLst>
                                          <p:attrName>style.visibility</p:attrName>
                                        </p:attrNameLst>
                                      </p:cBhvr>
                                      <p:to>
                                        <p:strVal val="visible"/>
                                      </p:to>
                                    </p:set>
                                  </p:childTnLst>
                                </p:cTn>
                              </p:par>
                              <p:par>
                                <p:cTn fill="hold" id="310" nodeType="withEffect" presetClass="entr" presetID="1">
                                  <p:stCondLst>
                                    <p:cond delay="0"/>
                                  </p:stCondLst>
                                  <p:childTnLst>
                                    <p:set>
                                      <p:cBhvr>
                                        <p:cTn dur="1" fill="hold" id="311">
                                          <p:stCondLst>
                                            <p:cond delay="0"/>
                                          </p:stCondLst>
                                        </p:cTn>
                                        <p:tgtEl>
                                          <p:spTgt spid="75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62" name="TextShape 1"/>
          <p:cNvSpPr txBox="1"/>
          <p:nvPr/>
        </p:nvSpPr>
        <p:spPr>
          <a:xfrm>
            <a:off x="3124080" y="6356520"/>
            <a:ext cx="2895120" cy="364680"/>
          </a:xfrm>
          <a:prstGeom prst="rect">
            <a:avLst/>
          </a:prstGeom>
        </p:spPr>
        <p:txBody>
          <a:bodyPr/>
          <a:p>
            <a:pPr>
              <a:lnSpc>
                <a:spcPct val="100000"/>
              </a:lnSpc>
            </a:pPr>
            <a:r>
              <a:rPr lang="en-US">
                <a:solidFill>
                  <a:srgbClr val="000000"/>
                </a:solidFill>
                <a:latin typeface="Calibri"/>
              </a:rPr>
              <a:t>Lucie Linssen, March 5th 2015</a:t>
            </a:r>
            <a:endParaRPr/>
          </a:p>
        </p:txBody>
      </p:sp>
      <p:sp>
        <p:nvSpPr>
          <p:cNvPr id="763" name="TextShape 2"/>
          <p:cNvSpPr txBox="1"/>
          <p:nvPr/>
        </p:nvSpPr>
        <p:spPr>
          <a:xfrm>
            <a:off x="6553080" y="6356520"/>
            <a:ext cx="2133360" cy="364680"/>
          </a:xfrm>
          <a:prstGeom prst="rect">
            <a:avLst/>
          </a:prstGeom>
        </p:spPr>
        <p:txBody>
          <a:bodyPr anchor="ctr"/>
          <a:p>
            <a:pPr algn="r">
              <a:lnSpc>
                <a:spcPct val="100000"/>
              </a:lnSpc>
            </a:pPr>
            <a:fld id="{A2CDB94E-2C69-45FA-A903-F6FE92AE66E5}" type="slidenum">
              <a:rPr lang="en-US" sz="1200">
                <a:solidFill>
                  <a:srgbClr val="8b8b8b"/>
                </a:solidFill>
                <a:latin typeface="Calibri"/>
              </a:rPr>
              <a:t>&lt;number&gt;</a:t>
            </a:fld>
            <a:endParaRPr/>
          </a:p>
        </p:txBody>
      </p:sp>
      <p:pic>
        <p:nvPicPr>
          <p:cNvPr descr="" id="764" name="Picture 3"/>
          <p:cNvPicPr/>
          <p:nvPr/>
        </p:nvPicPr>
        <p:blipFill>
          <a:blip r:embed="rId1"/>
          <a:stretch>
            <a:fillRect/>
          </a:stretch>
        </p:blipFill>
        <p:spPr>
          <a:xfrm>
            <a:off x="0" y="12600"/>
            <a:ext cx="9143640" cy="6857640"/>
          </a:xfrm>
          <a:prstGeom prst="rect">
            <a:avLst/>
          </a:prstGeom>
        </p:spPr>
      </p:pic>
      <p:sp>
        <p:nvSpPr>
          <p:cNvPr id="765" name="CustomShape 3"/>
          <p:cNvSpPr/>
          <p:nvPr/>
        </p:nvSpPr>
        <p:spPr>
          <a:xfrm>
            <a:off x="51120" y="5892840"/>
            <a:ext cx="5268240" cy="913320"/>
          </a:xfrm>
          <a:prstGeom prst="rect">
            <a:avLst/>
          </a:prstGeom>
          <a:solidFill>
            <a:srgbClr val="808080"/>
          </a:solidFill>
        </p:spPr>
        <p:txBody>
          <a:bodyPr bIns="45000" lIns="90000" rIns="90000" tIns="45000" wrap="none"/>
          <a:p>
            <a:pPr>
              <a:lnSpc>
                <a:spcPct val="100000"/>
              </a:lnSpc>
            </a:pPr>
            <a:r>
              <a:rPr lang="en-US">
                <a:solidFill>
                  <a:srgbClr val="ffffff"/>
                </a:solidFill>
                <a:latin typeface="Calibri"/>
              </a:rPr>
              <a:t>Recently installed 2-beam acceleration module in CTF3</a:t>
            </a:r>
            <a:endParaRPr/>
          </a:p>
          <a:p>
            <a:pPr>
              <a:lnSpc>
                <a:spcPct val="100000"/>
              </a:lnSpc>
            </a:pPr>
            <a:r>
              <a:rPr lang="en-US">
                <a:solidFill>
                  <a:srgbClr val="ffffff"/>
                </a:solidFill>
                <a:latin typeface="Calibri"/>
              </a:rPr>
              <a:t>(according to latest CLIC design)</a:t>
            </a:r>
            <a:endParaRPr/>
          </a:p>
          <a:p>
            <a:pPr>
              <a:lnSpc>
                <a:spcPct val="100000"/>
              </a:lnSpc>
            </a:pPr>
            <a:r>
              <a:rPr lang="en-US">
                <a:solidFill>
                  <a:srgbClr val="ffffff"/>
                </a:solidFill>
                <a:latin typeface="Calibri"/>
              </a:rPr>
              <a:t>First 2-beam tests stand reached 145 MV/m (2012)</a:t>
            </a:r>
            <a:endParaRPr/>
          </a:p>
        </p:txBody>
      </p:sp>
      <p:sp>
        <p:nvSpPr>
          <p:cNvPr id="766" name="CustomShape 4"/>
          <p:cNvSpPr/>
          <p:nvPr/>
        </p:nvSpPr>
        <p:spPr>
          <a:xfrm>
            <a:off x="7753320" y="4483800"/>
            <a:ext cx="1229760" cy="364680"/>
          </a:xfrm>
          <a:prstGeom prst="rect">
            <a:avLst/>
          </a:prstGeom>
          <a:solidFill>
            <a:srgbClr val="808080"/>
          </a:solidFill>
        </p:spPr>
        <p:txBody>
          <a:bodyPr bIns="45000" lIns="90000" rIns="90000" tIns="45000" wrap="none"/>
          <a:p>
            <a:pPr>
              <a:lnSpc>
                <a:spcPct val="100000"/>
              </a:lnSpc>
            </a:pPr>
            <a:r>
              <a:rPr lang="en-US">
                <a:solidFill>
                  <a:srgbClr val="0000ff"/>
                </a:solidFill>
                <a:latin typeface="Calibri"/>
              </a:rPr>
              <a:t>drive beam</a:t>
            </a:r>
            <a:endParaRPr/>
          </a:p>
        </p:txBody>
      </p:sp>
      <p:sp>
        <p:nvSpPr>
          <p:cNvPr id="767" name="CustomShape 5"/>
          <p:cNvSpPr/>
          <p:nvPr/>
        </p:nvSpPr>
        <p:spPr>
          <a:xfrm>
            <a:off x="7752600" y="6140520"/>
            <a:ext cx="1225080" cy="364680"/>
          </a:xfrm>
          <a:prstGeom prst="rect">
            <a:avLst/>
          </a:prstGeom>
          <a:solidFill>
            <a:srgbClr val="7f7f7f"/>
          </a:solidFill>
        </p:spPr>
        <p:txBody>
          <a:bodyPr bIns="45000" lIns="90000" rIns="90000" tIns="45000" wrap="none"/>
          <a:p>
            <a:pPr>
              <a:lnSpc>
                <a:spcPct val="100000"/>
              </a:lnSpc>
            </a:pPr>
            <a:r>
              <a:rPr lang="en-US">
                <a:solidFill>
                  <a:srgbClr val="ff0000"/>
                </a:solidFill>
                <a:latin typeface="Calibri"/>
              </a:rPr>
              <a:t>main beam</a:t>
            </a:r>
            <a:endParaRPr/>
          </a:p>
        </p:txBody>
      </p:sp>
      <p:sp>
        <p:nvSpPr>
          <p:cNvPr id="768" name="CustomShape 6"/>
          <p:cNvSpPr/>
          <p:nvPr/>
        </p:nvSpPr>
        <p:spPr>
          <a:xfrm flipH="1" rot="21180000">
            <a:off x="7992360" y="4084560"/>
            <a:ext cx="992160" cy="360"/>
          </a:xfrm>
          <a:prstGeom prst="straightConnector1">
            <a:avLst/>
          </a:prstGeom>
          <a:noFill/>
          <a:ln w="57240">
            <a:solidFill>
              <a:srgbClr val="0000ff"/>
            </a:solidFill>
            <a:round/>
            <a:tailEnd len="med" type="triangle" w="med"/>
          </a:ln>
        </p:spPr>
      </p:sp>
      <p:sp>
        <p:nvSpPr>
          <p:cNvPr id="769" name="CustomShape 7"/>
          <p:cNvSpPr/>
          <p:nvPr/>
        </p:nvSpPr>
        <p:spPr>
          <a:xfrm flipH="1" flipV="1" rot="10500000">
            <a:off x="7196760" y="5455440"/>
            <a:ext cx="850680" cy="310680"/>
          </a:xfrm>
          <a:prstGeom prst="straightConnector1">
            <a:avLst/>
          </a:prstGeom>
          <a:noFill/>
          <a:ln w="38160">
            <a:solidFill>
              <a:srgbClr val="ff0000"/>
            </a:solidFill>
            <a:round/>
            <a:tailEnd len="med" type="triangle" w="med"/>
          </a:ln>
        </p:spPr>
      </p:sp>
    </p:spTree>
  </p:cSld>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770" name="Picture 5"/>
          <p:cNvPicPr/>
          <p:nvPr/>
        </p:nvPicPr>
        <p:blipFill>
          <a:blip r:embed="rId1"/>
          <a:stretch>
            <a:fillRect/>
          </a:stretch>
        </p:blipFill>
        <p:spPr>
          <a:xfrm>
            <a:off x="4706280" y="5105520"/>
            <a:ext cx="4419360" cy="1649880"/>
          </a:xfrm>
          <a:prstGeom prst="rect">
            <a:avLst/>
          </a:prstGeom>
          <a:ln>
            <a:solidFill>
              <a:srgbClr val="eeece1"/>
            </a:solidFill>
          </a:ln>
        </p:spPr>
      </p:pic>
      <p:sp>
        <p:nvSpPr>
          <p:cNvPr id="771" name="TextShape 1"/>
          <p:cNvSpPr txBox="1"/>
          <p:nvPr/>
        </p:nvSpPr>
        <p:spPr>
          <a:xfrm>
            <a:off x="685800" y="0"/>
            <a:ext cx="7676640" cy="615600"/>
          </a:xfrm>
          <a:prstGeom prst="rect">
            <a:avLst/>
          </a:prstGeom>
        </p:spPr>
        <p:txBody>
          <a:bodyPr anchor="ctr"/>
          <a:p>
            <a:pPr algn="ctr">
              <a:lnSpc>
                <a:spcPct val="100000"/>
              </a:lnSpc>
            </a:pPr>
            <a:r>
              <a:rPr lang="en-US" sz="3200">
                <a:solidFill>
                  <a:srgbClr val="ffffff"/>
                </a:solidFill>
                <a:latin typeface="Calibri"/>
              </a:rPr>
              <a:t>CLIC system tests beyond CTF3 </a:t>
            </a:r>
            <a:endParaRPr/>
          </a:p>
        </p:txBody>
      </p:sp>
      <p:sp>
        <p:nvSpPr>
          <p:cNvPr id="772" name="TextShape 2"/>
          <p:cNvSpPr txBox="1"/>
          <p:nvPr/>
        </p:nvSpPr>
        <p:spPr>
          <a:xfrm>
            <a:off x="0" y="660240"/>
            <a:ext cx="4190760" cy="5892480"/>
          </a:xfrm>
          <a:prstGeom prst="rect">
            <a:avLst/>
          </a:prstGeom>
        </p:spPr>
        <p:txBody>
          <a:bodyPr/>
          <a:p>
            <a:pPr>
              <a:lnSpc>
                <a:spcPct val="100000"/>
              </a:lnSpc>
              <a:buFont typeface="Arial"/>
              <a:buChar char="•"/>
            </a:pPr>
            <a:r>
              <a:rPr lang="en-US">
                <a:solidFill>
                  <a:srgbClr val="000000"/>
                </a:solidFill>
                <a:latin typeface="Calibri"/>
              </a:rPr>
              <a:t>Drive beam development beyond CTF3 </a:t>
            </a:r>
            <a:endParaRPr/>
          </a:p>
          <a:p>
            <a:pPr lvl="1">
              <a:lnSpc>
                <a:spcPct val="100000"/>
              </a:lnSpc>
              <a:buSzPct val="25000"/>
              <a:buFont typeface="StarSymbol"/>
              <a:buChar char=""/>
            </a:pPr>
            <a:r>
              <a:rPr lang="en-US">
                <a:solidFill>
                  <a:srgbClr val="000000"/>
                </a:solidFill>
                <a:latin typeface="Calibri"/>
              </a:rPr>
              <a:t>RF unit prototype with industry using CLIC frequency and parameters</a:t>
            </a:r>
            <a:endParaRPr/>
          </a:p>
          <a:p>
            <a:pPr lvl="1">
              <a:lnSpc>
                <a:spcPct val="100000"/>
              </a:lnSpc>
              <a:buSzPct val="25000"/>
              <a:buFont typeface="StarSymbol"/>
              <a:buChar char=""/>
            </a:pPr>
            <a:r>
              <a:rPr lang="en-US">
                <a:solidFill>
                  <a:srgbClr val="000000"/>
                </a:solidFill>
                <a:latin typeface="Calibri"/>
              </a:rPr>
              <a:t>Drive beam front-end (injector), to allow development into larger drivebeam facility beyond 2018</a:t>
            </a:r>
            <a:endParaRPr/>
          </a:p>
          <a:p>
            <a:pPr>
              <a:lnSpc>
                <a:spcPct val="100000"/>
              </a:lnSpc>
            </a:pPr>
            <a:endParaRPr/>
          </a:p>
          <a:p>
            <a:pPr>
              <a:lnSpc>
                <a:spcPct val="100000"/>
              </a:lnSpc>
              <a:buFont typeface="Arial"/>
              <a:buChar char="•"/>
            </a:pPr>
            <a:r>
              <a:rPr lang="en-US">
                <a:solidFill>
                  <a:srgbClr val="000000"/>
                </a:solidFill>
                <a:latin typeface="Calibri"/>
              </a:rPr>
              <a:t>Damping rings</a:t>
            </a:r>
            <a:endParaRPr/>
          </a:p>
          <a:p>
            <a:pPr lvl="1">
              <a:lnSpc>
                <a:spcPct val="100000"/>
              </a:lnSpc>
              <a:buSzPct val="25000"/>
              <a:buFont typeface="StarSymbol"/>
              <a:buChar char=""/>
            </a:pPr>
            <a:r>
              <a:rPr lang="en-US">
                <a:solidFill>
                  <a:srgbClr val="000000"/>
                </a:solidFill>
                <a:latin typeface="Calibri"/>
              </a:rPr>
              <a:t>Tests at existing damping rings, critical component development (e.g. wigglers) ... large common interests with light source laboratories </a:t>
            </a:r>
            <a:endParaRPr/>
          </a:p>
          <a:p>
            <a:endParaRPr/>
          </a:p>
          <a:p>
            <a:pPr>
              <a:lnSpc>
                <a:spcPct val="100000"/>
              </a:lnSpc>
              <a:buFont typeface="Arial"/>
              <a:buChar char="•"/>
            </a:pPr>
            <a:r>
              <a:rPr lang="en-US">
                <a:solidFill>
                  <a:srgbClr val="000000"/>
                </a:solidFill>
                <a:latin typeface="Calibri"/>
              </a:rPr>
              <a:t>Main beam (see slide later)</a:t>
            </a:r>
            <a:endParaRPr/>
          </a:p>
          <a:p>
            <a:pPr lvl="1">
              <a:lnSpc>
                <a:spcPct val="100000"/>
              </a:lnSpc>
              <a:buSzPct val="25000"/>
              <a:buFont typeface="StarSymbol"/>
              <a:buChar char=""/>
            </a:pPr>
            <a:r>
              <a:rPr lang="en-US">
                <a:solidFill>
                  <a:srgbClr val="000000"/>
                </a:solidFill>
                <a:latin typeface="Calibri"/>
              </a:rPr>
              <a:t>Steering tests at FACET, FERMI, …</a:t>
            </a:r>
            <a:endParaRPr/>
          </a:p>
          <a:p>
            <a:pPr>
              <a:lnSpc>
                <a:spcPct val="100000"/>
              </a:lnSpc>
              <a:buFont typeface="Arial"/>
              <a:buChar char="•"/>
            </a:pPr>
            <a:r>
              <a:rPr lang="en-US">
                <a:solidFill>
                  <a:srgbClr val="000000"/>
                </a:solidFill>
                <a:latin typeface="Calibri"/>
              </a:rPr>
              <a:t>Beam Delivery System (see slide later) </a:t>
            </a:r>
            <a:endParaRPr/>
          </a:p>
          <a:p>
            <a:pPr lvl="1">
              <a:lnSpc>
                <a:spcPct val="100000"/>
              </a:lnSpc>
              <a:buSzPct val="25000"/>
              <a:buFont typeface="StarSymbol"/>
              <a:buChar char=""/>
            </a:pPr>
            <a:r>
              <a:rPr lang="en-US">
                <a:solidFill>
                  <a:srgbClr val="000000"/>
                </a:solidFill>
                <a:latin typeface="Calibri"/>
              </a:rPr>
              <a:t>ATF/ATF2 </a:t>
            </a:r>
            <a:endParaRPr/>
          </a:p>
          <a:p>
            <a:endParaRPr/>
          </a:p>
        </p:txBody>
      </p:sp>
      <p:pic>
        <p:nvPicPr>
          <p:cNvPr descr="" id="773" name="Content Placeholder 4"/>
          <p:cNvPicPr/>
          <p:nvPr/>
        </p:nvPicPr>
        <p:blipFill>
          <a:blip r:embed="rId2"/>
          <a:stretch>
            <a:fillRect/>
          </a:stretch>
        </p:blipFill>
        <p:spPr>
          <a:xfrm>
            <a:off x="4710600" y="2666880"/>
            <a:ext cx="4413240" cy="2742840"/>
          </a:xfrm>
          <a:prstGeom prst="rect">
            <a:avLst/>
          </a:prstGeom>
          <a:ln>
            <a:solidFill>
              <a:srgbClr val="eeece1"/>
            </a:solidFill>
          </a:ln>
        </p:spPr>
      </p:pic>
      <p:pic>
        <p:nvPicPr>
          <p:cNvPr descr="" id="774" name="Picture 3"/>
          <p:cNvPicPr/>
          <p:nvPr/>
        </p:nvPicPr>
        <p:blipFill>
          <a:blip r:embed="rId3"/>
          <a:stretch>
            <a:fillRect/>
          </a:stretch>
        </p:blipFill>
        <p:spPr>
          <a:xfrm>
            <a:off x="4724280" y="609480"/>
            <a:ext cx="4419360" cy="2028600"/>
          </a:xfrm>
          <a:prstGeom prst="rect">
            <a:avLst/>
          </a:prstGeom>
          <a:ln>
            <a:solidFill>
              <a:srgbClr val="eeece1"/>
            </a:solidFill>
          </a:ln>
        </p:spPr>
      </p:pic>
    </p:spTree>
  </p:cSld>
  <p:timing>
    <p:tnLst>
      <p:par>
        <p:cTn dur="indefinite" id="312" nodeType="tmRoot" restart="never">
          <p:childTnLst>
            <p:seq>
              <p:cTn dur="indefinite" id="313" nodeType="mainSeq">
                <p:childTnLst>
                  <p:par>
                    <p:cTn fill="hold" id="314">
                      <p:stCondLst>
                        <p:cond delay="indefinite"/>
                      </p:stCondLst>
                      <p:childTnLst>
                        <p:par>
                          <p:cTn fill="hold" id="315">
                            <p:stCondLst>
                              <p:cond delay="0"/>
                            </p:stCondLst>
                            <p:childTnLst>
                              <p:par>
                                <p:cTn fill="hold" id="316" nodeType="clickEffect" presetClass="entr" presetID="1">
                                  <p:stCondLst>
                                    <p:cond delay="0"/>
                                  </p:stCondLst>
                                  <p:childTnLst>
                                    <p:set>
                                      <p:cBhvr>
                                        <p:cTn dur="1" fill="hold" id="317">
                                          <p:stCondLst>
                                            <p:cond delay="0"/>
                                          </p:stCondLst>
                                        </p:cTn>
                                        <p:tgtEl>
                                          <p:spTgt spid="772">
                                            <p:txEl>
                                              <p:pRg end="36" st="0"/>
                                            </p:txEl>
                                          </p:spTgt>
                                        </p:tgtEl>
                                        <p:attrNameLst>
                                          <p:attrName>style.visibility</p:attrName>
                                        </p:attrNameLst>
                                      </p:cBhvr>
                                      <p:to>
                                        <p:strVal val="visible"/>
                                      </p:to>
                                    </p:set>
                                  </p:childTnLst>
                                </p:cTn>
                              </p:par>
                              <p:par>
                                <p:cTn fill="hold" id="318" nodeType="withEffect" presetClass="entr" presetID="1">
                                  <p:stCondLst>
                                    <p:cond delay="0"/>
                                  </p:stCondLst>
                                  <p:childTnLst>
                                    <p:set>
                                      <p:cBhvr>
                                        <p:cTn dur="1" fill="hold" id="319">
                                          <p:stCondLst>
                                            <p:cond delay="0"/>
                                          </p:stCondLst>
                                        </p:cTn>
                                        <p:tgtEl>
                                          <p:spTgt spid="772">
                                            <p:txEl>
                                              <p:pRg end="104" st="36"/>
                                            </p:txEl>
                                          </p:spTgt>
                                        </p:tgtEl>
                                        <p:attrNameLst>
                                          <p:attrName>style.visibility</p:attrName>
                                        </p:attrNameLst>
                                      </p:cBhvr>
                                      <p:to>
                                        <p:strVal val="visible"/>
                                      </p:to>
                                    </p:set>
                                  </p:childTnLst>
                                </p:cTn>
                              </p:par>
                              <p:par>
                                <p:cTn fill="hold" id="320" nodeType="withEffect" presetClass="entr" presetID="1">
                                  <p:stCondLst>
                                    <p:cond delay="0"/>
                                  </p:stCondLst>
                                  <p:childTnLst>
                                    <p:set>
                                      <p:cBhvr>
                                        <p:cTn dur="1" fill="hold" id="321">
                                          <p:stCondLst>
                                            <p:cond delay="0"/>
                                          </p:stCondLst>
                                        </p:cTn>
                                        <p:tgtEl>
                                          <p:spTgt spid="772">
                                            <p:txEl>
                                              <p:pRg end="201" st="104"/>
                                            </p:txEl>
                                          </p:spTgt>
                                        </p:tgtEl>
                                        <p:attrNameLst>
                                          <p:attrName>style.visibility</p:attrName>
                                        </p:attrNameLst>
                                      </p:cBhvr>
                                      <p:to>
                                        <p:strVal val="visible"/>
                                      </p:to>
                                    </p:set>
                                  </p:childTnLst>
                                </p:cTn>
                              </p:par>
                            </p:childTnLst>
                          </p:cTn>
                        </p:par>
                      </p:childTnLst>
                    </p:cTn>
                  </p:par>
                  <p:par>
                    <p:cTn fill="hold" id="322">
                      <p:stCondLst>
                        <p:cond delay="indefinite"/>
                      </p:stCondLst>
                      <p:childTnLst>
                        <p:par>
                          <p:cTn fill="hold" id="323">
                            <p:stCondLst>
                              <p:cond delay="0"/>
                            </p:stCondLst>
                            <p:childTnLst>
                              <p:par>
                                <p:cTn fill="hold" id="324" nodeType="clickEffect" presetClass="entr" presetID="1">
                                  <p:stCondLst>
                                    <p:cond delay="0"/>
                                  </p:stCondLst>
                                  <p:childTnLst>
                                    <p:set>
                                      <p:cBhvr>
                                        <p:cTn dur="1" fill="hold" id="325">
                                          <p:stCondLst>
                                            <p:cond delay="0"/>
                                          </p:stCondLst>
                                        </p:cTn>
                                        <p:tgtEl>
                                          <p:spTgt spid="774"/>
                                        </p:tgtEl>
                                        <p:attrNameLst>
                                          <p:attrName>style.visibility</p:attrName>
                                        </p:attrNameLst>
                                      </p:cBhvr>
                                      <p:to>
                                        <p:strVal val="visible"/>
                                      </p:to>
                                    </p:set>
                                  </p:childTnLst>
                                </p:cTn>
                              </p:par>
                            </p:childTnLst>
                          </p:cTn>
                        </p:par>
                      </p:childTnLst>
                    </p:cTn>
                  </p:par>
                  <p:par>
                    <p:cTn fill="hold" id="326">
                      <p:stCondLst>
                        <p:cond delay="indefinite"/>
                      </p:stCondLst>
                      <p:childTnLst>
                        <p:par>
                          <p:cTn fill="hold" id="327">
                            <p:stCondLst>
                              <p:cond delay="0"/>
                            </p:stCondLst>
                            <p:childTnLst>
                              <p:par>
                                <p:cTn fill="hold" id="328" nodeType="clickEffect" presetClass="entr" presetID="1">
                                  <p:stCondLst>
                                    <p:cond delay="0"/>
                                  </p:stCondLst>
                                  <p:childTnLst>
                                    <p:set>
                                      <p:cBhvr>
                                        <p:cTn dur="1" fill="hold" id="329">
                                          <p:stCondLst>
                                            <p:cond delay="0"/>
                                          </p:stCondLst>
                                        </p:cTn>
                                        <p:tgtEl>
                                          <p:spTgt spid="772">
                                            <p:txEl>
                                              <p:pRg end="216" st="202"/>
                                            </p:txEl>
                                          </p:spTgt>
                                        </p:tgtEl>
                                        <p:attrNameLst>
                                          <p:attrName>style.visibility</p:attrName>
                                        </p:attrNameLst>
                                      </p:cBhvr>
                                      <p:to>
                                        <p:strVal val="visible"/>
                                      </p:to>
                                    </p:set>
                                  </p:childTnLst>
                                </p:cTn>
                              </p:par>
                              <p:par>
                                <p:cTn fill="hold" id="330" nodeType="withEffect" presetClass="entr" presetID="1">
                                  <p:stCondLst>
                                    <p:cond delay="0"/>
                                  </p:stCondLst>
                                  <p:childTnLst>
                                    <p:set>
                                      <p:cBhvr>
                                        <p:cTn dur="1" fill="hold" id="331">
                                          <p:stCondLst>
                                            <p:cond delay="0"/>
                                          </p:stCondLst>
                                        </p:cTn>
                                        <p:tgtEl>
                                          <p:spTgt spid="772">
                                            <p:txEl>
                                              <p:pRg end="355" st="216"/>
                                            </p:txEl>
                                          </p:spTgt>
                                        </p:tgtEl>
                                        <p:attrNameLst>
                                          <p:attrName>style.visibility</p:attrName>
                                        </p:attrNameLst>
                                      </p:cBhvr>
                                      <p:to>
                                        <p:strVal val="visible"/>
                                      </p:to>
                                    </p:set>
                                  </p:childTnLst>
                                </p:cTn>
                              </p:par>
                            </p:childTnLst>
                          </p:cTn>
                        </p:par>
                      </p:childTnLst>
                    </p:cTn>
                  </p:par>
                  <p:par>
                    <p:cTn fill="hold" id="332">
                      <p:stCondLst>
                        <p:cond delay="indefinite"/>
                      </p:stCondLst>
                      <p:childTnLst>
                        <p:par>
                          <p:cTn fill="hold" id="333">
                            <p:stCondLst>
                              <p:cond delay="0"/>
                            </p:stCondLst>
                            <p:childTnLst>
                              <p:par>
                                <p:cTn fill="hold" id="334" nodeType="clickEffect" presetClass="entr" presetID="1">
                                  <p:stCondLst>
                                    <p:cond delay="0"/>
                                  </p:stCondLst>
                                  <p:childTnLst>
                                    <p:set>
                                      <p:cBhvr>
                                        <p:cTn dur="1" fill="hold" id="335">
                                          <p:stCondLst>
                                            <p:cond delay="0"/>
                                          </p:stCondLst>
                                        </p:cTn>
                                        <p:tgtEl>
                                          <p:spTgt spid="773"/>
                                        </p:tgtEl>
                                        <p:attrNameLst>
                                          <p:attrName>style.visibility</p:attrName>
                                        </p:attrNameLst>
                                      </p:cBhvr>
                                      <p:to>
                                        <p:strVal val="visible"/>
                                      </p:to>
                                    </p:set>
                                  </p:childTnLst>
                                </p:cTn>
                              </p:par>
                            </p:childTnLst>
                          </p:cTn>
                        </p:par>
                      </p:childTnLst>
                    </p:cTn>
                  </p:par>
                  <p:par>
                    <p:cTn fill="hold" id="336">
                      <p:stCondLst>
                        <p:cond delay="indefinite"/>
                      </p:stCondLst>
                      <p:childTnLst>
                        <p:par>
                          <p:cTn fill="hold" id="337">
                            <p:stCondLst>
                              <p:cond delay="0"/>
                            </p:stCondLst>
                            <p:childTnLst>
                              <p:par>
                                <p:cTn fill="hold" id="338" nodeType="clickEffect" presetClass="entr" presetID="1">
                                  <p:stCondLst>
                                    <p:cond delay="0"/>
                                  </p:stCondLst>
                                  <p:childTnLst>
                                    <p:set>
                                      <p:cBhvr>
                                        <p:cTn dur="1" fill="hold" id="339">
                                          <p:stCondLst>
                                            <p:cond delay="0"/>
                                          </p:stCondLst>
                                        </p:cTn>
                                        <p:tgtEl>
                                          <p:spTgt spid="770"/>
                                        </p:tgtEl>
                                        <p:attrNameLst>
                                          <p:attrName>style.visibility</p:attrName>
                                        </p:attrNameLst>
                                      </p:cBhvr>
                                      <p:to>
                                        <p:strVal val="visible"/>
                                      </p:to>
                                    </p:set>
                                  </p:childTnLst>
                                </p:cTn>
                              </p:par>
                            </p:childTnLst>
                          </p:cTn>
                        </p:par>
                      </p:childTnLst>
                    </p:cTn>
                  </p:par>
                  <p:par>
                    <p:cTn fill="hold" id="340">
                      <p:stCondLst>
                        <p:cond delay="indefinite"/>
                      </p:stCondLst>
                      <p:childTnLst>
                        <p:par>
                          <p:cTn fill="hold" id="341">
                            <p:stCondLst>
                              <p:cond delay="0"/>
                            </p:stCondLst>
                            <p:childTnLst>
                              <p:par>
                                <p:cTn fill="hold" id="342" nodeType="clickEffect" presetClass="entr" presetID="1">
                                  <p:stCondLst>
                                    <p:cond delay="0"/>
                                  </p:stCondLst>
                                  <p:childTnLst>
                                    <p:set>
                                      <p:cBhvr>
                                        <p:cTn dur="1" fill="hold" id="343">
                                          <p:stCondLst>
                                            <p:cond delay="0"/>
                                          </p:stCondLst>
                                        </p:cTn>
                                        <p:tgtEl>
                                          <p:spTgt spid="772">
                                            <p:txEl>
                                              <p:pRg end="384" st="356"/>
                                            </p:txEl>
                                          </p:spTgt>
                                        </p:tgtEl>
                                        <p:attrNameLst>
                                          <p:attrName>style.visibility</p:attrName>
                                        </p:attrNameLst>
                                      </p:cBhvr>
                                      <p:to>
                                        <p:strVal val="visible"/>
                                      </p:to>
                                    </p:set>
                                  </p:childTnLst>
                                </p:cTn>
                              </p:par>
                              <p:par>
                                <p:cTn fill="hold" id="344" nodeType="withEffect" presetClass="entr" presetID="1">
                                  <p:stCondLst>
                                    <p:cond delay="0"/>
                                  </p:stCondLst>
                                  <p:childTnLst>
                                    <p:set>
                                      <p:cBhvr>
                                        <p:cTn dur="1" fill="hold" id="345">
                                          <p:stCondLst>
                                            <p:cond delay="0"/>
                                          </p:stCondLst>
                                        </p:cTn>
                                        <p:tgtEl>
                                          <p:spTgt spid="772">
                                            <p:txEl>
                                              <p:pRg end="418" st="384"/>
                                            </p:txEl>
                                          </p:spTgt>
                                        </p:tgtEl>
                                        <p:attrNameLst>
                                          <p:attrName>style.visibility</p:attrName>
                                        </p:attrNameLst>
                                      </p:cBhvr>
                                      <p:to>
                                        <p:strVal val="visible"/>
                                      </p:to>
                                    </p:set>
                                  </p:childTnLst>
                                </p:cTn>
                              </p:par>
                              <p:par>
                                <p:cTn fill="hold" id="346" nodeType="withEffect" presetClass="entr" presetID="1">
                                  <p:stCondLst>
                                    <p:cond delay="0"/>
                                  </p:stCondLst>
                                  <p:childTnLst>
                                    <p:set>
                                      <p:cBhvr>
                                        <p:cTn dur="1" fill="hold" id="347">
                                          <p:stCondLst>
                                            <p:cond delay="0"/>
                                          </p:stCondLst>
                                        </p:cTn>
                                        <p:tgtEl>
                                          <p:spTgt spid="772">
                                            <p:txEl>
                                              <p:pRg end="458" st="418"/>
                                            </p:txEl>
                                          </p:spTgt>
                                        </p:tgtEl>
                                        <p:attrNameLst>
                                          <p:attrName>style.visibility</p:attrName>
                                        </p:attrNameLst>
                                      </p:cBhvr>
                                      <p:to>
                                        <p:strVal val="visible"/>
                                      </p:to>
                                    </p:set>
                                  </p:childTnLst>
                                </p:cTn>
                              </p:par>
                              <p:par>
                                <p:cTn fill="hold" id="348" nodeType="withEffect" presetClass="entr" presetID="1">
                                  <p:stCondLst>
                                    <p:cond delay="0"/>
                                  </p:stCondLst>
                                  <p:childTnLst>
                                    <p:set>
                                      <p:cBhvr>
                                        <p:cTn dur="1" fill="hold" id="349">
                                          <p:stCondLst>
                                            <p:cond delay="0"/>
                                          </p:stCondLst>
                                        </p:cTn>
                                        <p:tgtEl>
                                          <p:spTgt spid="772">
                                            <p:txEl>
                                              <p:pRg end="468" st="458"/>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75" name="TextShape 1"/>
          <p:cNvSpPr txBox="1"/>
          <p:nvPr/>
        </p:nvSpPr>
        <p:spPr>
          <a:xfrm>
            <a:off x="689040" y="0"/>
            <a:ext cx="7675920" cy="615600"/>
          </a:xfrm>
          <a:prstGeom prst="rect">
            <a:avLst/>
          </a:prstGeom>
        </p:spPr>
        <p:txBody>
          <a:bodyPr anchor="ctr"/>
          <a:p>
            <a:pPr algn="ctr">
              <a:lnSpc>
                <a:spcPct val="100000"/>
              </a:lnSpc>
            </a:pPr>
            <a:r>
              <a:rPr lang="en-US" sz="3600">
                <a:solidFill>
                  <a:srgbClr val="000000"/>
                </a:solidFill>
                <a:latin typeface="Calibri"/>
              </a:rPr>
              <a:t>Main Linac Tolerances</a:t>
            </a:r>
            <a:endParaRPr/>
          </a:p>
        </p:txBody>
      </p:sp>
      <p:sp>
        <p:nvSpPr>
          <p:cNvPr id="776" name="TextShape 2"/>
          <p:cNvSpPr txBox="1"/>
          <p:nvPr/>
        </p:nvSpPr>
        <p:spPr>
          <a:xfrm>
            <a:off x="6553080" y="6356520"/>
            <a:ext cx="2133360" cy="364680"/>
          </a:xfrm>
          <a:prstGeom prst="rect">
            <a:avLst/>
          </a:prstGeom>
        </p:spPr>
        <p:txBody>
          <a:bodyPr anchor="ctr"/>
          <a:p>
            <a:pPr algn="r">
              <a:lnSpc>
                <a:spcPct val="100000"/>
              </a:lnSpc>
            </a:pPr>
            <a:fld id="{642656AA-4B75-46AB-910E-D533E9257B39}" type="slidenum">
              <a:rPr lang="en-US" sz="1200">
                <a:solidFill>
                  <a:srgbClr val="8b8b8b"/>
                </a:solidFill>
                <a:latin typeface="Calibri"/>
              </a:rPr>
              <a:t>&lt;number&gt;</a:t>
            </a:fld>
            <a:endParaRPr/>
          </a:p>
        </p:txBody>
      </p:sp>
      <p:pic>
        <p:nvPicPr>
          <p:cNvPr descr="" id="777" name="Picture 2"/>
          <p:cNvPicPr/>
          <p:nvPr/>
        </p:nvPicPr>
        <p:blipFill>
          <a:blip r:embed="rId1"/>
          <a:stretch>
            <a:fillRect/>
          </a:stretch>
        </p:blipFill>
        <p:spPr>
          <a:xfrm>
            <a:off x="353880" y="732600"/>
            <a:ext cx="8345160" cy="2392560"/>
          </a:xfrm>
          <a:prstGeom prst="rect">
            <a:avLst/>
          </a:prstGeom>
        </p:spPr>
      </p:pic>
      <p:pic>
        <p:nvPicPr>
          <p:cNvPr descr="" id="778" name="Picture 7"/>
          <p:cNvPicPr/>
          <p:nvPr/>
        </p:nvPicPr>
        <p:blipFill>
          <a:blip r:embed="rId2"/>
          <a:stretch>
            <a:fillRect/>
          </a:stretch>
        </p:blipFill>
        <p:spPr>
          <a:xfrm>
            <a:off x="6244200" y="3657600"/>
            <a:ext cx="2899440" cy="1904760"/>
          </a:xfrm>
          <a:prstGeom prst="rect">
            <a:avLst/>
          </a:prstGeom>
        </p:spPr>
      </p:pic>
      <p:sp>
        <p:nvSpPr>
          <p:cNvPr id="779" name="CustomShape 3"/>
          <p:cNvSpPr/>
          <p:nvPr/>
        </p:nvSpPr>
        <p:spPr>
          <a:xfrm>
            <a:off x="6248520" y="4952880"/>
            <a:ext cx="3151080" cy="639360"/>
          </a:xfrm>
          <a:prstGeom prst="rect">
            <a:avLst/>
          </a:prstGeom>
          <a:solidFill>
            <a:srgbClr val="f2f2f2"/>
          </a:solidFill>
        </p:spPr>
        <p:txBody>
          <a:bodyPr/>
          <a:p>
            <a:pPr>
              <a:lnSpc>
                <a:spcPct val="100000"/>
              </a:lnSpc>
              <a:buFont typeface="Arial"/>
              <a:buChar char="•"/>
            </a:pPr>
            <a:r>
              <a:rPr lang="en-US" sz="1200">
                <a:solidFill>
                  <a:srgbClr val="000000"/>
                </a:solidFill>
                <a:latin typeface="Calibri"/>
              </a:rPr>
              <a:t>Test of prototype shows</a:t>
            </a:r>
            <a:endParaRPr/>
          </a:p>
          <a:p>
            <a:pPr lvl="1">
              <a:lnSpc>
                <a:spcPct val="100000"/>
              </a:lnSpc>
              <a:buSzPct val="25000"/>
              <a:buFont typeface="StarSymbol"/>
              <a:buChar char=""/>
            </a:pPr>
            <a:r>
              <a:rPr lang="en-US" sz="1200">
                <a:solidFill>
                  <a:srgbClr val="000000"/>
                </a:solidFill>
                <a:latin typeface="Calibri"/>
              </a:rPr>
              <a:t> </a:t>
            </a:r>
            <a:r>
              <a:rPr lang="en-US" sz="1200">
                <a:solidFill>
                  <a:srgbClr val="000000"/>
                </a:solidFill>
                <a:latin typeface="Calibri"/>
              </a:rPr>
              <a:t>vertical RMS error of 11μm</a:t>
            </a:r>
            <a:endParaRPr/>
          </a:p>
          <a:p>
            <a:pPr lvl="1">
              <a:lnSpc>
                <a:spcPct val="100000"/>
              </a:lnSpc>
              <a:buSzPct val="25000"/>
              <a:buFont typeface="StarSymbol"/>
              <a:buChar char=""/>
            </a:pPr>
            <a:r>
              <a:rPr lang="en-US" sz="1200">
                <a:solidFill>
                  <a:srgbClr val="000000"/>
                </a:solidFill>
                <a:latin typeface="Calibri"/>
              </a:rPr>
              <a:t> </a:t>
            </a:r>
            <a:r>
              <a:rPr lang="en-US" sz="1200">
                <a:solidFill>
                  <a:srgbClr val="000000"/>
                </a:solidFill>
                <a:latin typeface="Calibri"/>
              </a:rPr>
              <a:t>i.e. accuracy is approx. 13.5μm</a:t>
            </a:r>
            <a:endParaRPr/>
          </a:p>
        </p:txBody>
      </p:sp>
      <p:sp>
        <p:nvSpPr>
          <p:cNvPr id="780" name="CustomShape 4"/>
          <p:cNvSpPr/>
          <p:nvPr/>
        </p:nvSpPr>
        <p:spPr>
          <a:xfrm>
            <a:off x="7340760" y="671040"/>
            <a:ext cx="1612440" cy="456840"/>
          </a:xfrm>
          <a:prstGeom prst="rect">
            <a:avLst/>
          </a:prstGeom>
          <a:solidFill>
            <a:srgbClr val="f2f2f2"/>
          </a:solidFill>
        </p:spPr>
        <p:txBody>
          <a:bodyPr/>
          <a:p>
            <a:pPr>
              <a:lnSpc>
                <a:spcPct val="100000"/>
              </a:lnSpc>
            </a:pPr>
            <a:r>
              <a:rPr lang="en-US" sz="1200">
                <a:solidFill>
                  <a:srgbClr val="000000"/>
                </a:solidFill>
                <a:latin typeface="Calibri"/>
              </a:rPr>
              <a:t>Stabilise quadrupole</a:t>
            </a:r>
            <a:endParaRPr/>
          </a:p>
          <a:p>
            <a:pPr>
              <a:lnSpc>
                <a:spcPct val="100000"/>
              </a:lnSpc>
            </a:pPr>
            <a:r>
              <a:rPr lang="en-US" sz="1200">
                <a:solidFill>
                  <a:srgbClr val="000000"/>
                </a:solidFill>
                <a:latin typeface="Calibri"/>
              </a:rPr>
              <a:t>O(1nm) @ 1Hz</a:t>
            </a:r>
            <a:endParaRPr/>
          </a:p>
        </p:txBody>
      </p:sp>
      <p:pic>
        <p:nvPicPr>
          <p:cNvPr descr="" id="781" name="Picture 2"/>
          <p:cNvPicPr/>
          <p:nvPr/>
        </p:nvPicPr>
        <p:blipFill>
          <a:blip r:embed="rId3"/>
          <a:stretch>
            <a:fillRect/>
          </a:stretch>
        </p:blipFill>
        <p:spPr>
          <a:xfrm>
            <a:off x="7772400" y="5691240"/>
            <a:ext cx="1371240" cy="1090080"/>
          </a:xfrm>
          <a:prstGeom prst="rect">
            <a:avLst/>
          </a:prstGeom>
        </p:spPr>
      </p:pic>
      <p:sp>
        <p:nvSpPr>
          <p:cNvPr id="782" name="CustomShape 5"/>
          <p:cNvSpPr/>
          <p:nvPr/>
        </p:nvSpPr>
        <p:spPr>
          <a:xfrm>
            <a:off x="738720" y="0"/>
            <a:ext cx="7567200" cy="615600"/>
          </a:xfrm>
          <a:prstGeom prst="rect">
            <a:avLst/>
          </a:prstGeom>
          <a:solidFill>
            <a:srgbClr val="558ed5"/>
          </a:solidFill>
          <a:ln>
            <a:solidFill>
              <a:srgbClr val="ffffff"/>
            </a:solidFill>
          </a:ln>
        </p:spPr>
        <p:txBody>
          <a:bodyPr anchor="ctr"/>
          <a:p>
            <a:pPr algn="ctr">
              <a:lnSpc>
                <a:spcPct val="100000"/>
              </a:lnSpc>
            </a:pPr>
            <a:r>
              <a:rPr lang="en-US" sz="3200">
                <a:solidFill>
                  <a:srgbClr val="ffffff"/>
                </a:solidFill>
                <a:latin typeface="Calibri"/>
              </a:rPr>
              <a:t>Performance verifications – CLIC </a:t>
            </a:r>
            <a:endParaRPr/>
          </a:p>
        </p:txBody>
      </p:sp>
      <p:sp>
        <p:nvSpPr>
          <p:cNvPr id="783" name="CustomShape 6"/>
          <p:cNvSpPr/>
          <p:nvPr/>
        </p:nvSpPr>
        <p:spPr>
          <a:xfrm flipV="1" rot="10800000">
            <a:off x="4385520" y="2383560"/>
            <a:ext cx="1767600" cy="406080"/>
          </a:xfrm>
          <a:prstGeom prst="straightConnector1">
            <a:avLst/>
          </a:prstGeom>
          <a:noFill/>
          <a:ln w="25560">
            <a:solidFill>
              <a:srgbClr val="4f81bd"/>
            </a:solidFill>
            <a:round/>
            <a:tailEnd len="med" type="triangle" w="med"/>
          </a:ln>
        </p:spPr>
      </p:sp>
      <p:sp>
        <p:nvSpPr>
          <p:cNvPr id="784" name="CustomShape 7"/>
          <p:cNvSpPr/>
          <p:nvPr/>
        </p:nvSpPr>
        <p:spPr>
          <a:xfrm flipV="1" rot="10800000">
            <a:off x="846360" y="2041200"/>
            <a:ext cx="2630880" cy="747720"/>
          </a:xfrm>
          <a:prstGeom prst="straightConnector1">
            <a:avLst/>
          </a:prstGeom>
          <a:noFill/>
          <a:ln w="25560">
            <a:solidFill>
              <a:srgbClr val="4f81bd"/>
            </a:solidFill>
            <a:round/>
            <a:tailEnd len="med" type="triangle" w="med"/>
          </a:ln>
        </p:spPr>
      </p:sp>
      <p:sp>
        <p:nvSpPr>
          <p:cNvPr id="785" name="CustomShape 8"/>
          <p:cNvSpPr/>
          <p:nvPr/>
        </p:nvSpPr>
        <p:spPr>
          <a:xfrm flipV="1" rot="10800000">
            <a:off x="2779200" y="1994760"/>
            <a:ext cx="802080" cy="747720"/>
          </a:xfrm>
          <a:prstGeom prst="straightConnector1">
            <a:avLst/>
          </a:prstGeom>
          <a:noFill/>
          <a:ln w="25560">
            <a:solidFill>
              <a:srgbClr val="4f81bd"/>
            </a:solidFill>
            <a:round/>
            <a:tailEnd len="med" type="triangle" w="med"/>
          </a:ln>
        </p:spPr>
      </p:sp>
      <p:sp>
        <p:nvSpPr>
          <p:cNvPr id="786" name="CustomShape 9"/>
          <p:cNvSpPr/>
          <p:nvPr/>
        </p:nvSpPr>
        <p:spPr>
          <a:xfrm flipH="1" flipV="1" rot="10800000">
            <a:off x="1298160" y="2041560"/>
            <a:ext cx="1089360" cy="748080"/>
          </a:xfrm>
          <a:prstGeom prst="straightConnector1">
            <a:avLst/>
          </a:prstGeom>
          <a:noFill/>
          <a:ln w="25560">
            <a:solidFill>
              <a:srgbClr val="4f81bd"/>
            </a:solidFill>
            <a:round/>
            <a:tailEnd len="med" type="triangle" w="med"/>
          </a:ln>
        </p:spPr>
      </p:sp>
      <p:sp>
        <p:nvSpPr>
          <p:cNvPr id="787" name="CustomShape 10"/>
          <p:cNvSpPr/>
          <p:nvPr/>
        </p:nvSpPr>
        <p:spPr>
          <a:xfrm flipH="1">
            <a:off x="2514600" y="4038480"/>
            <a:ext cx="761760" cy="761760"/>
          </a:xfrm>
          <a:prstGeom prst="bentUpArrow">
            <a:avLst>
              <a:gd fmla="val 18056" name="adj1"/>
              <a:gd fmla="val 25000" name="adj2"/>
              <a:gd fmla="val 25000" name="adj3"/>
            </a:avLst>
          </a:prstGeom>
          <a:gradFill>
            <a:gsLst>
              <a:gs pos="0">
                <a:srgbClr val="3e7fcc"/>
              </a:gs>
              <a:gs pos="100000">
                <a:srgbClr val="a4c1ff"/>
              </a:gs>
            </a:gsLst>
            <a:lin ang="5400000"/>
          </a:gradFill>
          <a:ln w="9360">
            <a:solidFill>
              <a:srgbClr val="4a7ebb"/>
            </a:solidFill>
            <a:round/>
          </a:ln>
        </p:spPr>
      </p:sp>
      <p:sp>
        <p:nvSpPr>
          <p:cNvPr id="788" name="CustomShape 11"/>
          <p:cNvSpPr/>
          <p:nvPr/>
        </p:nvSpPr>
        <p:spPr>
          <a:xfrm>
            <a:off x="7921080" y="1344600"/>
            <a:ext cx="101160" cy="1026000"/>
          </a:xfrm>
          <a:prstGeom prst="straightConnector1">
            <a:avLst/>
          </a:prstGeom>
          <a:noFill/>
          <a:ln w="25560">
            <a:solidFill>
              <a:srgbClr val="4f81bd"/>
            </a:solidFill>
            <a:round/>
            <a:tailEnd len="med" type="triangle" w="med"/>
          </a:ln>
        </p:spPr>
      </p:sp>
      <p:sp>
        <p:nvSpPr>
          <p:cNvPr id="789" name="CustomShape 12"/>
          <p:cNvSpPr/>
          <p:nvPr/>
        </p:nvSpPr>
        <p:spPr>
          <a:xfrm>
            <a:off x="3352680" y="4599720"/>
            <a:ext cx="1904760" cy="274320"/>
          </a:xfrm>
          <a:prstGeom prst="rect">
            <a:avLst/>
          </a:prstGeom>
          <a:solidFill>
            <a:srgbClr val="e6e0ec"/>
          </a:solidFill>
        </p:spPr>
        <p:txBody>
          <a:bodyPr/>
          <a:p>
            <a:pPr>
              <a:lnSpc>
                <a:spcPct val="100000"/>
              </a:lnSpc>
            </a:pPr>
            <a:r>
              <a:rPr lang="en-US" sz="1200">
                <a:solidFill>
                  <a:srgbClr val="000000"/>
                </a:solidFill>
                <a:latin typeface="Calibri"/>
              </a:rPr>
              <a:t>2) Beam-based alignment </a:t>
            </a:r>
            <a:endParaRPr/>
          </a:p>
        </p:txBody>
      </p:sp>
      <p:sp>
        <p:nvSpPr>
          <p:cNvPr id="790" name="CustomShape 13"/>
          <p:cNvSpPr/>
          <p:nvPr/>
        </p:nvSpPr>
        <p:spPr>
          <a:xfrm>
            <a:off x="4965840" y="3196080"/>
            <a:ext cx="2840760" cy="456840"/>
          </a:xfrm>
          <a:prstGeom prst="rect">
            <a:avLst/>
          </a:prstGeom>
          <a:solidFill>
            <a:srgbClr val="e6e0ec"/>
          </a:solidFill>
        </p:spPr>
        <p:txBody>
          <a:bodyPr/>
          <a:p>
            <a:pPr>
              <a:lnSpc>
                <a:spcPct val="100000"/>
              </a:lnSpc>
            </a:pPr>
            <a:r>
              <a:rPr lang="en-US" sz="1200">
                <a:solidFill>
                  <a:srgbClr val="000000"/>
                </a:solidFill>
                <a:latin typeface="Calibri"/>
              </a:rPr>
              <a:t>1) Pre-align BPMs+quads</a:t>
            </a:r>
            <a:endParaRPr/>
          </a:p>
          <a:p>
            <a:pPr>
              <a:lnSpc>
                <a:spcPct val="100000"/>
              </a:lnSpc>
            </a:pPr>
            <a:r>
              <a:rPr lang="en-US" sz="1200">
                <a:solidFill>
                  <a:srgbClr val="000000"/>
                </a:solidFill>
                <a:latin typeface="Calibri"/>
              </a:rPr>
              <a:t>accuracy O(10μm) over about 200m</a:t>
            </a:r>
            <a:endParaRPr/>
          </a:p>
        </p:txBody>
      </p:sp>
      <p:sp>
        <p:nvSpPr>
          <p:cNvPr id="791" name="CustomShape 14"/>
          <p:cNvSpPr/>
          <p:nvPr/>
        </p:nvSpPr>
        <p:spPr>
          <a:xfrm>
            <a:off x="2166840" y="3538080"/>
            <a:ext cx="2620800" cy="456840"/>
          </a:xfrm>
          <a:prstGeom prst="rect">
            <a:avLst/>
          </a:prstGeom>
          <a:solidFill>
            <a:srgbClr val="e6e0ec"/>
          </a:solidFill>
        </p:spPr>
        <p:txBody>
          <a:bodyPr/>
          <a:p>
            <a:pPr>
              <a:lnSpc>
                <a:spcPct val="100000"/>
              </a:lnSpc>
            </a:pPr>
            <a:r>
              <a:rPr lang="en-US" sz="1200">
                <a:solidFill>
                  <a:srgbClr val="000000"/>
                </a:solidFill>
                <a:latin typeface="Calibri"/>
              </a:rPr>
              <a:t>3) Use wake-field monitors accuracy O(3.5μm) – CTF3 </a:t>
            </a:r>
            <a:endParaRPr/>
          </a:p>
        </p:txBody>
      </p:sp>
      <p:pic>
        <p:nvPicPr>
          <p:cNvPr descr="" id="792" name="Picture 2"/>
          <p:cNvPicPr/>
          <p:nvPr/>
        </p:nvPicPr>
        <p:blipFill>
          <a:blip r:embed="rId4"/>
          <a:stretch>
            <a:fillRect/>
          </a:stretch>
        </p:blipFill>
        <p:spPr>
          <a:xfrm>
            <a:off x="6248520" y="5715000"/>
            <a:ext cx="1348560" cy="990360"/>
          </a:xfrm>
          <a:prstGeom prst="rect">
            <a:avLst/>
          </a:prstGeom>
        </p:spPr>
      </p:pic>
      <p:pic>
        <p:nvPicPr>
          <p:cNvPr descr="" id="793" name="Image 16"/>
          <p:cNvPicPr/>
          <p:nvPr/>
        </p:nvPicPr>
        <p:blipFill>
          <a:blip r:embed="rId5"/>
          <a:stretch>
            <a:fillRect/>
          </a:stretch>
        </p:blipFill>
        <p:spPr>
          <a:xfrm>
            <a:off x="838080" y="2971800"/>
            <a:ext cx="1372320" cy="1139760"/>
          </a:xfrm>
          <a:prstGeom prst="rect">
            <a:avLst/>
          </a:prstGeom>
          <a:ln>
            <a:solidFill>
              <a:srgbClr val="bfbfbf"/>
            </a:solidFill>
          </a:ln>
        </p:spPr>
      </p:pic>
      <p:sp>
        <p:nvSpPr>
          <p:cNvPr id="794" name="CustomShape 15"/>
          <p:cNvSpPr/>
          <p:nvPr/>
        </p:nvSpPr>
        <p:spPr>
          <a:xfrm flipH="1" rot="5400000">
            <a:off x="4514400" y="5162400"/>
            <a:ext cx="1142640" cy="571320"/>
          </a:xfrm>
          <a:prstGeom prst="bentUpArrow">
            <a:avLst>
              <a:gd fmla="val 25000" name="adj1"/>
              <a:gd fmla="val 25000" name="adj2"/>
              <a:gd fmla="val 25000" name="adj3"/>
            </a:avLst>
          </a:prstGeom>
          <a:gradFill>
            <a:gsLst>
              <a:gs pos="0">
                <a:srgbClr val="3e7fcc"/>
              </a:gs>
              <a:gs pos="100000">
                <a:srgbClr val="a4c1ff"/>
              </a:gs>
            </a:gsLst>
            <a:lin ang="0"/>
          </a:gradFill>
          <a:ln w="9360">
            <a:solidFill>
              <a:srgbClr val="4a7ebb"/>
            </a:solidFill>
            <a:round/>
          </a:ln>
        </p:spPr>
      </p:sp>
      <p:pic>
        <p:nvPicPr>
          <p:cNvPr descr="" id="795" name="Picture 10"/>
          <p:cNvPicPr/>
          <p:nvPr/>
        </p:nvPicPr>
        <p:blipFill>
          <a:blip r:embed="rId6"/>
          <a:stretch>
            <a:fillRect/>
          </a:stretch>
        </p:blipFill>
        <p:spPr>
          <a:xfrm>
            <a:off x="0" y="609480"/>
            <a:ext cx="6095520" cy="4571640"/>
          </a:xfrm>
          <a:prstGeom prst="rect">
            <a:avLst/>
          </a:prstGeom>
          <a:ln>
            <a:solidFill>
              <a:srgbClr val="d9d9d9"/>
            </a:solidFill>
          </a:ln>
        </p:spPr>
      </p:pic>
      <p:pic>
        <p:nvPicPr>
          <p:cNvPr descr="" id="796" name="Picture 12"/>
          <p:cNvPicPr/>
          <p:nvPr/>
        </p:nvPicPr>
        <p:blipFill>
          <a:blip r:embed="rId7"/>
          <a:stretch>
            <a:fillRect/>
          </a:stretch>
        </p:blipFill>
        <p:spPr>
          <a:xfrm>
            <a:off x="0" y="2362320"/>
            <a:ext cx="6095520" cy="4571640"/>
          </a:xfrm>
          <a:prstGeom prst="rect">
            <a:avLst/>
          </a:prstGeom>
          <a:ln>
            <a:solidFill>
              <a:srgbClr val="d9d9d9"/>
            </a:solidFill>
          </a:ln>
        </p:spPr>
      </p:pic>
    </p:spTree>
  </p:cSld>
  <p:timing>
    <p:tnLst>
      <p:par>
        <p:cTn dur="indefinite" id="350" nodeType="tmRoot" restart="never">
          <p:childTnLst>
            <p:seq>
              <p:cTn dur="indefinite" id="351" nodeType="mainSeq">
                <p:childTnLst>
                  <p:par>
                    <p:cTn fill="hold" id="352">
                      <p:stCondLst>
                        <p:cond delay="indefinite"/>
                      </p:stCondLst>
                      <p:childTnLst>
                        <p:par>
                          <p:cTn fill="hold" id="353">
                            <p:stCondLst>
                              <p:cond delay="0"/>
                            </p:stCondLst>
                            <p:childTnLst>
                              <p:par>
                                <p:cTn fill="hold" id="354" nodeType="clickEffect" presetClass="entr" presetID="1">
                                  <p:stCondLst>
                                    <p:cond delay="0"/>
                                  </p:stCondLst>
                                  <p:childTnLst>
                                    <p:set>
                                      <p:cBhvr>
                                        <p:cTn dur="1" fill="hold" id="355">
                                          <p:stCondLst>
                                            <p:cond delay="0"/>
                                          </p:stCondLst>
                                        </p:cTn>
                                        <p:tgtEl>
                                          <p:spTgt spid="795"/>
                                        </p:tgtEl>
                                        <p:attrNameLst>
                                          <p:attrName>style.visibility</p:attrName>
                                        </p:attrNameLst>
                                      </p:cBhvr>
                                      <p:to>
                                        <p:strVal val="visible"/>
                                      </p:to>
                                    </p:set>
                                  </p:childTnLst>
                                </p:cTn>
                              </p:par>
                            </p:childTnLst>
                          </p:cTn>
                        </p:par>
                      </p:childTnLst>
                    </p:cTn>
                  </p:par>
                  <p:par>
                    <p:cTn fill="hold" id="356">
                      <p:stCondLst>
                        <p:cond delay="indefinite"/>
                      </p:stCondLst>
                      <p:childTnLst>
                        <p:par>
                          <p:cTn fill="hold" id="357">
                            <p:stCondLst>
                              <p:cond delay="0"/>
                            </p:stCondLst>
                            <p:childTnLst>
                              <p:par>
                                <p:cTn fill="hold" id="358" nodeType="clickEffect" presetClass="entr" presetID="1">
                                  <p:stCondLst>
                                    <p:cond delay="0"/>
                                  </p:stCondLst>
                                  <p:childTnLst>
                                    <p:set>
                                      <p:cBhvr>
                                        <p:cTn dur="1" fill="hold" id="359">
                                          <p:stCondLst>
                                            <p:cond delay="0"/>
                                          </p:stCondLst>
                                        </p:cTn>
                                        <p:tgtEl>
                                          <p:spTgt spid="79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97" name="TextShape 1"/>
          <p:cNvSpPr txBox="1"/>
          <p:nvPr/>
        </p:nvSpPr>
        <p:spPr>
          <a:xfrm>
            <a:off x="689040" y="0"/>
            <a:ext cx="7675920" cy="615600"/>
          </a:xfrm>
          <a:prstGeom prst="rect">
            <a:avLst/>
          </a:prstGeom>
        </p:spPr>
        <p:txBody>
          <a:bodyPr anchor="ctr"/>
          <a:p>
            <a:pPr algn="ctr">
              <a:lnSpc>
                <a:spcPct val="100000"/>
              </a:lnSpc>
            </a:pPr>
            <a:r>
              <a:rPr lang="en-US" sz="4400">
                <a:solidFill>
                  <a:srgbClr val="ffffff"/>
                </a:solidFill>
                <a:latin typeface="Calibri"/>
              </a:rPr>
              <a:t>FACET measurements of wakefields</a:t>
            </a:r>
            <a:endParaRPr/>
          </a:p>
        </p:txBody>
      </p:sp>
      <p:pic>
        <p:nvPicPr>
          <p:cNvPr descr="" id="798" name="Picture 2"/>
          <p:cNvPicPr/>
          <p:nvPr/>
        </p:nvPicPr>
        <p:blipFill>
          <a:blip r:embed="rId1"/>
          <a:stretch>
            <a:fillRect/>
          </a:stretch>
        </p:blipFill>
        <p:spPr>
          <a:xfrm>
            <a:off x="-25560" y="3348000"/>
            <a:ext cx="9219960" cy="3509640"/>
          </a:xfrm>
          <a:prstGeom prst="rect">
            <a:avLst/>
          </a:prstGeom>
        </p:spPr>
      </p:pic>
      <p:sp>
        <p:nvSpPr>
          <p:cNvPr id="799" name="CustomShape 2"/>
          <p:cNvSpPr/>
          <p:nvPr/>
        </p:nvSpPr>
        <p:spPr>
          <a:xfrm>
            <a:off x="4178880" y="2718000"/>
            <a:ext cx="1657800" cy="303480"/>
          </a:xfrm>
          <a:prstGeom prst="rect">
            <a:avLst/>
          </a:prstGeom>
          <a:noFill/>
        </p:spPr>
        <p:txBody>
          <a:bodyPr bIns="45000" lIns="90000" rIns="90000" tIns="45000" wrap="none"/>
          <a:p>
            <a:pPr>
              <a:lnSpc>
                <a:spcPct val="100000"/>
              </a:lnSpc>
            </a:pPr>
            <a:r>
              <a:rPr b="1" lang="en-US" sz="1400">
                <a:solidFill>
                  <a:srgbClr val="000000"/>
                </a:solidFill>
                <a:latin typeface="Arial"/>
              </a:rPr>
              <a:t>Transverse offset</a:t>
            </a:r>
            <a:endParaRPr/>
          </a:p>
        </p:txBody>
      </p:sp>
      <p:sp>
        <p:nvSpPr>
          <p:cNvPr id="800" name="CustomShape 3"/>
          <p:cNvSpPr/>
          <p:nvPr/>
        </p:nvSpPr>
        <p:spPr>
          <a:xfrm>
            <a:off x="5986080" y="2718000"/>
            <a:ext cx="1756800" cy="364680"/>
          </a:xfrm>
          <a:prstGeom prst="rect">
            <a:avLst/>
          </a:prstGeom>
          <a:noFill/>
        </p:spPr>
        <p:txBody>
          <a:bodyPr bIns="45000" lIns="90000" rIns="90000" tIns="45000" wrap="none"/>
          <a:p>
            <a:pPr>
              <a:lnSpc>
                <a:spcPct val="100000"/>
              </a:lnSpc>
            </a:pPr>
            <a:r>
              <a:rPr b="1" lang="en-US">
                <a:solidFill>
                  <a:srgbClr val="000000"/>
                </a:solidFill>
                <a:latin typeface="Arial"/>
              </a:rPr>
              <a:t>deflected orbit</a:t>
            </a:r>
            <a:endParaRPr/>
          </a:p>
        </p:txBody>
      </p:sp>
      <p:sp>
        <p:nvSpPr>
          <p:cNvPr id="801" name="CustomShape 4"/>
          <p:cNvSpPr/>
          <p:nvPr/>
        </p:nvSpPr>
        <p:spPr>
          <a:xfrm>
            <a:off x="6806520" y="1944720"/>
            <a:ext cx="2249280" cy="364680"/>
          </a:xfrm>
          <a:prstGeom prst="rect">
            <a:avLst/>
          </a:prstGeom>
          <a:noFill/>
        </p:spPr>
        <p:txBody>
          <a:bodyPr bIns="45000" lIns="90000" rIns="90000" tIns="45000" wrap="none"/>
          <a:p>
            <a:pPr>
              <a:lnSpc>
                <a:spcPct val="100000"/>
              </a:lnSpc>
            </a:pPr>
            <a:r>
              <a:rPr b="1" lang="en-US">
                <a:solidFill>
                  <a:srgbClr val="000000"/>
                </a:solidFill>
                <a:latin typeface="Arial"/>
              </a:rPr>
              <a:t>Downstream BPMs</a:t>
            </a:r>
            <a:endParaRPr/>
          </a:p>
        </p:txBody>
      </p:sp>
      <p:sp>
        <p:nvSpPr>
          <p:cNvPr id="802" name="Line 5"/>
          <p:cNvSpPr/>
          <p:nvPr/>
        </p:nvSpPr>
        <p:spPr>
          <a:xfrm flipV="1">
            <a:off x="754200" y="2103120"/>
            <a:ext cx="1368720" cy="869040"/>
          </a:xfrm>
          <a:prstGeom prst="line">
            <a:avLst/>
          </a:prstGeom>
          <a:ln w="12600">
            <a:solidFill>
              <a:srgbClr val="000000"/>
            </a:solidFill>
            <a:round/>
          </a:ln>
        </p:spPr>
      </p:sp>
      <p:sp>
        <p:nvSpPr>
          <p:cNvPr id="803" name="Line 6"/>
          <p:cNvSpPr/>
          <p:nvPr/>
        </p:nvSpPr>
        <p:spPr>
          <a:xfrm flipH="1">
            <a:off x="2122920" y="2103120"/>
            <a:ext cx="3662280" cy="0"/>
          </a:xfrm>
          <a:prstGeom prst="line">
            <a:avLst/>
          </a:prstGeom>
          <a:ln w="12600">
            <a:solidFill>
              <a:srgbClr val="000000"/>
            </a:solidFill>
            <a:round/>
          </a:ln>
        </p:spPr>
      </p:sp>
      <p:sp>
        <p:nvSpPr>
          <p:cNvPr id="804" name="Line 7"/>
          <p:cNvSpPr/>
          <p:nvPr/>
        </p:nvSpPr>
        <p:spPr>
          <a:xfrm flipH="1" flipV="1">
            <a:off x="822600" y="1233360"/>
            <a:ext cx="1300320" cy="869760"/>
          </a:xfrm>
          <a:prstGeom prst="line">
            <a:avLst/>
          </a:prstGeom>
          <a:ln w="12600">
            <a:solidFill>
              <a:srgbClr val="000000"/>
            </a:solidFill>
            <a:round/>
          </a:ln>
        </p:spPr>
      </p:sp>
      <p:sp>
        <p:nvSpPr>
          <p:cNvPr id="805" name="Line 8"/>
          <p:cNvSpPr/>
          <p:nvPr/>
        </p:nvSpPr>
        <p:spPr>
          <a:xfrm flipH="1" flipV="1">
            <a:off x="5785200" y="2102760"/>
            <a:ext cx="650160" cy="434880"/>
          </a:xfrm>
          <a:prstGeom prst="line">
            <a:avLst/>
          </a:prstGeom>
          <a:ln w="12600">
            <a:solidFill>
              <a:srgbClr val="000000"/>
            </a:solidFill>
            <a:round/>
          </a:ln>
        </p:spPr>
      </p:sp>
      <p:sp>
        <p:nvSpPr>
          <p:cNvPr id="806" name="Line 9"/>
          <p:cNvSpPr/>
          <p:nvPr/>
        </p:nvSpPr>
        <p:spPr>
          <a:xfrm flipH="1">
            <a:off x="6435360" y="2537640"/>
            <a:ext cx="2053440" cy="0"/>
          </a:xfrm>
          <a:prstGeom prst="line">
            <a:avLst/>
          </a:prstGeom>
          <a:ln w="12600">
            <a:solidFill>
              <a:srgbClr val="000000"/>
            </a:solidFill>
            <a:round/>
          </a:ln>
        </p:spPr>
      </p:sp>
      <p:sp>
        <p:nvSpPr>
          <p:cNvPr id="807" name="Line 10"/>
          <p:cNvSpPr/>
          <p:nvPr/>
        </p:nvSpPr>
        <p:spPr>
          <a:xfrm flipV="1">
            <a:off x="5785200" y="1680480"/>
            <a:ext cx="650160" cy="422280"/>
          </a:xfrm>
          <a:prstGeom prst="line">
            <a:avLst/>
          </a:prstGeom>
          <a:ln w="12600">
            <a:solidFill>
              <a:srgbClr val="000000"/>
            </a:solidFill>
            <a:round/>
          </a:ln>
        </p:spPr>
      </p:sp>
      <p:sp>
        <p:nvSpPr>
          <p:cNvPr id="808" name="CustomShape 11"/>
          <p:cNvSpPr/>
          <p:nvPr/>
        </p:nvSpPr>
        <p:spPr>
          <a:xfrm>
            <a:off x="6914880" y="2321640"/>
            <a:ext cx="68040" cy="449640"/>
          </a:xfrm>
          <a:prstGeom prst="rect">
            <a:avLst/>
          </a:prstGeom>
          <a:noFill/>
          <a:ln w="25560">
            <a:solidFill>
              <a:srgbClr val="000000"/>
            </a:solidFill>
            <a:round/>
          </a:ln>
        </p:spPr>
      </p:sp>
      <p:sp>
        <p:nvSpPr>
          <p:cNvPr id="809" name="CustomShape 12"/>
          <p:cNvSpPr/>
          <p:nvPr/>
        </p:nvSpPr>
        <p:spPr>
          <a:xfrm>
            <a:off x="7599240" y="2313720"/>
            <a:ext cx="68040" cy="449640"/>
          </a:xfrm>
          <a:prstGeom prst="rect">
            <a:avLst/>
          </a:prstGeom>
          <a:noFill/>
          <a:ln w="25560">
            <a:solidFill>
              <a:srgbClr val="000000"/>
            </a:solidFill>
            <a:round/>
          </a:ln>
        </p:spPr>
      </p:sp>
      <p:sp>
        <p:nvSpPr>
          <p:cNvPr id="810" name="CustomShape 13"/>
          <p:cNvSpPr/>
          <p:nvPr/>
        </p:nvSpPr>
        <p:spPr>
          <a:xfrm>
            <a:off x="7941600" y="2316240"/>
            <a:ext cx="68040" cy="449640"/>
          </a:xfrm>
          <a:prstGeom prst="rect">
            <a:avLst/>
          </a:prstGeom>
          <a:noFill/>
          <a:ln w="25560">
            <a:solidFill>
              <a:srgbClr val="000000"/>
            </a:solidFill>
            <a:round/>
          </a:ln>
        </p:spPr>
      </p:sp>
      <p:sp>
        <p:nvSpPr>
          <p:cNvPr id="811" name="CustomShape 14"/>
          <p:cNvSpPr/>
          <p:nvPr/>
        </p:nvSpPr>
        <p:spPr>
          <a:xfrm>
            <a:off x="8283960" y="2313720"/>
            <a:ext cx="68040" cy="449640"/>
          </a:xfrm>
          <a:prstGeom prst="rect">
            <a:avLst/>
          </a:prstGeom>
          <a:noFill/>
          <a:ln w="25560">
            <a:solidFill>
              <a:srgbClr val="000000"/>
            </a:solidFill>
            <a:round/>
          </a:ln>
        </p:spPr>
      </p:sp>
      <p:sp>
        <p:nvSpPr>
          <p:cNvPr id="812" name="CustomShape 15"/>
          <p:cNvSpPr/>
          <p:nvPr/>
        </p:nvSpPr>
        <p:spPr>
          <a:xfrm>
            <a:off x="2670840" y="1668600"/>
            <a:ext cx="2701080" cy="869040"/>
          </a:xfrm>
          <a:prstGeom prst="rect">
            <a:avLst/>
          </a:prstGeom>
          <a:noFill/>
          <a:ln w="25560">
            <a:solidFill>
              <a:srgbClr val="000000"/>
            </a:solidFill>
            <a:round/>
          </a:ln>
        </p:spPr>
      </p:sp>
      <p:sp>
        <p:nvSpPr>
          <p:cNvPr id="813" name="Line 16"/>
          <p:cNvSpPr/>
          <p:nvPr/>
        </p:nvSpPr>
        <p:spPr>
          <a:xfrm>
            <a:off x="2970720" y="1668240"/>
            <a:ext cx="0" cy="218880"/>
          </a:xfrm>
          <a:prstGeom prst="line">
            <a:avLst/>
          </a:prstGeom>
          <a:ln w="3240">
            <a:solidFill>
              <a:srgbClr val="000000"/>
            </a:solidFill>
            <a:round/>
          </a:ln>
        </p:spPr>
      </p:sp>
      <p:sp>
        <p:nvSpPr>
          <p:cNvPr id="814" name="Line 17"/>
          <p:cNvSpPr/>
          <p:nvPr/>
        </p:nvSpPr>
        <p:spPr>
          <a:xfrm>
            <a:off x="3270960" y="1668240"/>
            <a:ext cx="0" cy="218880"/>
          </a:xfrm>
          <a:prstGeom prst="line">
            <a:avLst/>
          </a:prstGeom>
          <a:ln w="3240">
            <a:solidFill>
              <a:srgbClr val="000000"/>
            </a:solidFill>
            <a:round/>
          </a:ln>
        </p:spPr>
      </p:sp>
      <p:sp>
        <p:nvSpPr>
          <p:cNvPr id="815" name="Line 18"/>
          <p:cNvSpPr/>
          <p:nvPr/>
        </p:nvSpPr>
        <p:spPr>
          <a:xfrm>
            <a:off x="3571200" y="1668240"/>
            <a:ext cx="0" cy="218880"/>
          </a:xfrm>
          <a:prstGeom prst="line">
            <a:avLst/>
          </a:prstGeom>
          <a:ln w="3240">
            <a:solidFill>
              <a:srgbClr val="000000"/>
            </a:solidFill>
            <a:round/>
          </a:ln>
        </p:spPr>
      </p:sp>
      <p:sp>
        <p:nvSpPr>
          <p:cNvPr id="816" name="Line 19"/>
          <p:cNvSpPr/>
          <p:nvPr/>
        </p:nvSpPr>
        <p:spPr>
          <a:xfrm>
            <a:off x="3871440" y="1668240"/>
            <a:ext cx="0" cy="218880"/>
          </a:xfrm>
          <a:prstGeom prst="line">
            <a:avLst/>
          </a:prstGeom>
          <a:ln w="3240">
            <a:solidFill>
              <a:srgbClr val="000000"/>
            </a:solidFill>
            <a:round/>
          </a:ln>
        </p:spPr>
      </p:sp>
      <p:sp>
        <p:nvSpPr>
          <p:cNvPr id="817" name="Line 20"/>
          <p:cNvSpPr/>
          <p:nvPr/>
        </p:nvSpPr>
        <p:spPr>
          <a:xfrm>
            <a:off x="4171680" y="1668240"/>
            <a:ext cx="0" cy="218880"/>
          </a:xfrm>
          <a:prstGeom prst="line">
            <a:avLst/>
          </a:prstGeom>
          <a:ln w="3240">
            <a:solidFill>
              <a:srgbClr val="000000"/>
            </a:solidFill>
            <a:round/>
          </a:ln>
        </p:spPr>
      </p:sp>
      <p:sp>
        <p:nvSpPr>
          <p:cNvPr id="818" name="Line 21"/>
          <p:cNvSpPr/>
          <p:nvPr/>
        </p:nvSpPr>
        <p:spPr>
          <a:xfrm>
            <a:off x="4471560" y="1668240"/>
            <a:ext cx="0" cy="218880"/>
          </a:xfrm>
          <a:prstGeom prst="line">
            <a:avLst/>
          </a:prstGeom>
          <a:ln w="3240">
            <a:solidFill>
              <a:srgbClr val="000000"/>
            </a:solidFill>
            <a:round/>
          </a:ln>
        </p:spPr>
      </p:sp>
      <p:sp>
        <p:nvSpPr>
          <p:cNvPr id="819" name="Line 22"/>
          <p:cNvSpPr/>
          <p:nvPr/>
        </p:nvSpPr>
        <p:spPr>
          <a:xfrm>
            <a:off x="4771800" y="1668240"/>
            <a:ext cx="0" cy="218880"/>
          </a:xfrm>
          <a:prstGeom prst="line">
            <a:avLst/>
          </a:prstGeom>
          <a:ln w="3240">
            <a:solidFill>
              <a:srgbClr val="000000"/>
            </a:solidFill>
            <a:round/>
          </a:ln>
        </p:spPr>
      </p:sp>
      <p:sp>
        <p:nvSpPr>
          <p:cNvPr id="820" name="Line 23"/>
          <p:cNvSpPr/>
          <p:nvPr/>
        </p:nvSpPr>
        <p:spPr>
          <a:xfrm>
            <a:off x="5072040" y="1668240"/>
            <a:ext cx="0" cy="218880"/>
          </a:xfrm>
          <a:prstGeom prst="line">
            <a:avLst/>
          </a:prstGeom>
          <a:ln w="3240">
            <a:solidFill>
              <a:srgbClr val="000000"/>
            </a:solidFill>
            <a:round/>
          </a:ln>
        </p:spPr>
      </p:sp>
      <p:sp>
        <p:nvSpPr>
          <p:cNvPr id="821" name="Line 24"/>
          <p:cNvSpPr/>
          <p:nvPr/>
        </p:nvSpPr>
        <p:spPr>
          <a:xfrm>
            <a:off x="2970720" y="2279160"/>
            <a:ext cx="0" cy="218880"/>
          </a:xfrm>
          <a:prstGeom prst="line">
            <a:avLst/>
          </a:prstGeom>
          <a:ln w="3240">
            <a:solidFill>
              <a:srgbClr val="000000"/>
            </a:solidFill>
            <a:round/>
          </a:ln>
        </p:spPr>
      </p:sp>
      <p:sp>
        <p:nvSpPr>
          <p:cNvPr id="822" name="Line 25"/>
          <p:cNvSpPr/>
          <p:nvPr/>
        </p:nvSpPr>
        <p:spPr>
          <a:xfrm>
            <a:off x="3270960" y="2279160"/>
            <a:ext cx="0" cy="218880"/>
          </a:xfrm>
          <a:prstGeom prst="line">
            <a:avLst/>
          </a:prstGeom>
          <a:ln w="3240">
            <a:solidFill>
              <a:srgbClr val="000000"/>
            </a:solidFill>
            <a:round/>
          </a:ln>
        </p:spPr>
      </p:sp>
      <p:sp>
        <p:nvSpPr>
          <p:cNvPr id="823" name="Line 26"/>
          <p:cNvSpPr/>
          <p:nvPr/>
        </p:nvSpPr>
        <p:spPr>
          <a:xfrm>
            <a:off x="3571200" y="2279160"/>
            <a:ext cx="0" cy="218880"/>
          </a:xfrm>
          <a:prstGeom prst="line">
            <a:avLst/>
          </a:prstGeom>
          <a:ln w="3240">
            <a:solidFill>
              <a:srgbClr val="000000"/>
            </a:solidFill>
            <a:round/>
          </a:ln>
        </p:spPr>
      </p:sp>
      <p:sp>
        <p:nvSpPr>
          <p:cNvPr id="824" name="Line 27"/>
          <p:cNvSpPr/>
          <p:nvPr/>
        </p:nvSpPr>
        <p:spPr>
          <a:xfrm>
            <a:off x="3871440" y="2279160"/>
            <a:ext cx="0" cy="218880"/>
          </a:xfrm>
          <a:prstGeom prst="line">
            <a:avLst/>
          </a:prstGeom>
          <a:ln w="3240">
            <a:solidFill>
              <a:srgbClr val="000000"/>
            </a:solidFill>
            <a:round/>
          </a:ln>
        </p:spPr>
      </p:sp>
      <p:sp>
        <p:nvSpPr>
          <p:cNvPr id="825" name="Line 28"/>
          <p:cNvSpPr/>
          <p:nvPr/>
        </p:nvSpPr>
        <p:spPr>
          <a:xfrm>
            <a:off x="4171680" y="2279160"/>
            <a:ext cx="0" cy="218880"/>
          </a:xfrm>
          <a:prstGeom prst="line">
            <a:avLst/>
          </a:prstGeom>
          <a:ln w="3240">
            <a:solidFill>
              <a:srgbClr val="000000"/>
            </a:solidFill>
            <a:round/>
          </a:ln>
        </p:spPr>
      </p:sp>
      <p:sp>
        <p:nvSpPr>
          <p:cNvPr id="826" name="Line 29"/>
          <p:cNvSpPr/>
          <p:nvPr/>
        </p:nvSpPr>
        <p:spPr>
          <a:xfrm>
            <a:off x="4471560" y="2279160"/>
            <a:ext cx="0" cy="218880"/>
          </a:xfrm>
          <a:prstGeom prst="line">
            <a:avLst/>
          </a:prstGeom>
          <a:ln w="3240">
            <a:solidFill>
              <a:srgbClr val="000000"/>
            </a:solidFill>
            <a:round/>
          </a:ln>
        </p:spPr>
      </p:sp>
      <p:sp>
        <p:nvSpPr>
          <p:cNvPr id="827" name="Line 30"/>
          <p:cNvSpPr/>
          <p:nvPr/>
        </p:nvSpPr>
        <p:spPr>
          <a:xfrm>
            <a:off x="4771800" y="2279160"/>
            <a:ext cx="0" cy="218880"/>
          </a:xfrm>
          <a:prstGeom prst="line">
            <a:avLst/>
          </a:prstGeom>
          <a:ln w="3240">
            <a:solidFill>
              <a:srgbClr val="000000"/>
            </a:solidFill>
            <a:round/>
          </a:ln>
        </p:spPr>
      </p:sp>
      <p:sp>
        <p:nvSpPr>
          <p:cNvPr id="828" name="Line 31"/>
          <p:cNvSpPr/>
          <p:nvPr/>
        </p:nvSpPr>
        <p:spPr>
          <a:xfrm>
            <a:off x="5072040" y="2279160"/>
            <a:ext cx="0" cy="218880"/>
          </a:xfrm>
          <a:prstGeom prst="line">
            <a:avLst/>
          </a:prstGeom>
          <a:ln w="3240">
            <a:solidFill>
              <a:srgbClr val="000000"/>
            </a:solidFill>
            <a:round/>
          </a:ln>
        </p:spPr>
      </p:sp>
      <p:sp>
        <p:nvSpPr>
          <p:cNvPr id="829" name="CustomShape 32"/>
          <p:cNvSpPr/>
          <p:nvPr/>
        </p:nvSpPr>
        <p:spPr>
          <a:xfrm rot="19638000">
            <a:off x="6340320" y="1521000"/>
            <a:ext cx="426240" cy="151920"/>
          </a:xfrm>
          <a:prstGeom prst="rect">
            <a:avLst/>
          </a:prstGeom>
          <a:solidFill>
            <a:srgbClr val="000000"/>
          </a:solidFill>
          <a:ln w="25560">
            <a:solidFill>
              <a:srgbClr val="000000"/>
            </a:solidFill>
            <a:round/>
          </a:ln>
        </p:spPr>
      </p:sp>
      <p:sp>
        <p:nvSpPr>
          <p:cNvPr id="830" name="CustomShape 33"/>
          <p:cNvSpPr/>
          <p:nvPr/>
        </p:nvSpPr>
        <p:spPr>
          <a:xfrm>
            <a:off x="689400" y="838080"/>
            <a:ext cx="1121400" cy="364680"/>
          </a:xfrm>
          <a:prstGeom prst="rect">
            <a:avLst/>
          </a:prstGeom>
          <a:noFill/>
        </p:spPr>
        <p:txBody>
          <a:bodyPr bIns="45000" lIns="90000" rIns="90000" tIns="45000" wrap="none"/>
          <a:p>
            <a:pPr>
              <a:lnSpc>
                <a:spcPct val="100000"/>
              </a:lnSpc>
            </a:pPr>
            <a:r>
              <a:rPr b="1" lang="en-US">
                <a:solidFill>
                  <a:srgbClr val="000000"/>
                </a:solidFill>
                <a:latin typeface="Arial"/>
              </a:rPr>
              <a:t>e-, NRTL</a:t>
            </a:r>
            <a:endParaRPr/>
          </a:p>
        </p:txBody>
      </p:sp>
      <p:sp>
        <p:nvSpPr>
          <p:cNvPr id="831" name="CustomShape 34"/>
          <p:cNvSpPr/>
          <p:nvPr/>
        </p:nvSpPr>
        <p:spPr>
          <a:xfrm>
            <a:off x="689400" y="2893320"/>
            <a:ext cx="1167120" cy="364680"/>
          </a:xfrm>
          <a:prstGeom prst="rect">
            <a:avLst/>
          </a:prstGeom>
          <a:noFill/>
        </p:spPr>
        <p:txBody>
          <a:bodyPr bIns="45000" lIns="90000" rIns="90000" tIns="45000" wrap="none"/>
          <a:p>
            <a:pPr>
              <a:lnSpc>
                <a:spcPct val="100000"/>
              </a:lnSpc>
            </a:pPr>
            <a:r>
              <a:rPr b="1" lang="en-US">
                <a:solidFill>
                  <a:srgbClr val="000000"/>
                </a:solidFill>
                <a:latin typeface="Arial"/>
              </a:rPr>
              <a:t>e+, SRTL</a:t>
            </a:r>
            <a:endParaRPr/>
          </a:p>
        </p:txBody>
      </p:sp>
      <p:sp>
        <p:nvSpPr>
          <p:cNvPr id="832" name="CustomShape 35"/>
          <p:cNvSpPr/>
          <p:nvPr/>
        </p:nvSpPr>
        <p:spPr>
          <a:xfrm>
            <a:off x="6087600" y="1092960"/>
            <a:ext cx="828720" cy="364680"/>
          </a:xfrm>
          <a:prstGeom prst="rect">
            <a:avLst/>
          </a:prstGeom>
          <a:noFill/>
        </p:spPr>
        <p:txBody>
          <a:bodyPr bIns="45000" lIns="90000" rIns="90000" tIns="45000" wrap="none"/>
          <a:p>
            <a:pPr>
              <a:lnSpc>
                <a:spcPct val="100000"/>
              </a:lnSpc>
            </a:pPr>
            <a:r>
              <a:rPr b="1" lang="en-US">
                <a:solidFill>
                  <a:srgbClr val="000000"/>
                </a:solidFill>
                <a:latin typeface="Arial"/>
              </a:rPr>
              <a:t>Dump</a:t>
            </a:r>
            <a:endParaRPr/>
          </a:p>
        </p:txBody>
      </p:sp>
      <p:sp>
        <p:nvSpPr>
          <p:cNvPr id="833" name="CustomShape 36"/>
          <p:cNvSpPr/>
          <p:nvPr/>
        </p:nvSpPr>
        <p:spPr>
          <a:xfrm>
            <a:off x="5959440" y="1549800"/>
            <a:ext cx="441720" cy="364680"/>
          </a:xfrm>
          <a:prstGeom prst="rect">
            <a:avLst/>
          </a:prstGeom>
          <a:noFill/>
        </p:spPr>
        <p:txBody>
          <a:bodyPr bIns="45000" lIns="90000" rIns="90000" tIns="45000" wrap="none"/>
          <a:p>
            <a:pPr>
              <a:lnSpc>
                <a:spcPct val="100000"/>
              </a:lnSpc>
            </a:pPr>
            <a:r>
              <a:rPr b="1" lang="en-US">
                <a:solidFill>
                  <a:srgbClr val="000000"/>
                </a:solidFill>
                <a:latin typeface="Arial"/>
              </a:rPr>
              <a:t>e+</a:t>
            </a:r>
            <a:endParaRPr/>
          </a:p>
        </p:txBody>
      </p:sp>
      <p:sp>
        <p:nvSpPr>
          <p:cNvPr id="834" name="CustomShape 37"/>
          <p:cNvSpPr/>
          <p:nvPr/>
        </p:nvSpPr>
        <p:spPr>
          <a:xfrm>
            <a:off x="5694840" y="2352240"/>
            <a:ext cx="383760" cy="364680"/>
          </a:xfrm>
          <a:prstGeom prst="rect">
            <a:avLst/>
          </a:prstGeom>
          <a:noFill/>
        </p:spPr>
        <p:txBody>
          <a:bodyPr bIns="45000" lIns="90000" rIns="90000" tIns="45000" wrap="none"/>
          <a:p>
            <a:pPr>
              <a:lnSpc>
                <a:spcPct val="100000"/>
              </a:lnSpc>
            </a:pPr>
            <a:r>
              <a:rPr b="1" lang="en-US">
                <a:solidFill>
                  <a:srgbClr val="000000"/>
                </a:solidFill>
                <a:latin typeface="Arial"/>
              </a:rPr>
              <a:t>e-</a:t>
            </a:r>
            <a:endParaRPr/>
          </a:p>
        </p:txBody>
      </p:sp>
      <p:sp>
        <p:nvSpPr>
          <p:cNvPr id="835" name="CustomShape 38"/>
          <p:cNvSpPr/>
          <p:nvPr/>
        </p:nvSpPr>
        <p:spPr>
          <a:xfrm>
            <a:off x="2554560" y="2514240"/>
            <a:ext cx="1481040" cy="303480"/>
          </a:xfrm>
          <a:prstGeom prst="rect">
            <a:avLst/>
          </a:prstGeom>
          <a:noFill/>
        </p:spPr>
        <p:txBody>
          <a:bodyPr bIns="45000" lIns="90000" rIns="90000" tIns="45000" wrap="none"/>
          <a:p>
            <a:pPr>
              <a:lnSpc>
                <a:spcPct val="100000"/>
              </a:lnSpc>
            </a:pPr>
            <a:r>
              <a:rPr b="1" lang="en-US" sz="1400">
                <a:solidFill>
                  <a:srgbClr val="000000"/>
                </a:solidFill>
                <a:latin typeface="Arial"/>
              </a:rPr>
              <a:t>CLIC-G TD26cc</a:t>
            </a:r>
            <a:endParaRPr/>
          </a:p>
        </p:txBody>
      </p:sp>
      <p:sp>
        <p:nvSpPr>
          <p:cNvPr id="836" name="CustomShape 39"/>
          <p:cNvSpPr/>
          <p:nvPr/>
        </p:nvSpPr>
        <p:spPr>
          <a:xfrm>
            <a:off x="1986480" y="1786680"/>
            <a:ext cx="321840" cy="545040"/>
          </a:xfrm>
          <a:prstGeom prst="triangle">
            <a:avLst>
              <a:gd fmla="val 50000" name="adj"/>
            </a:avLst>
          </a:prstGeom>
          <a:solidFill>
            <a:srgbClr val="ffffff"/>
          </a:solidFill>
          <a:ln w="25560">
            <a:solidFill>
              <a:srgbClr val="000000"/>
            </a:solidFill>
            <a:round/>
          </a:ln>
        </p:spPr>
      </p:sp>
      <p:sp>
        <p:nvSpPr>
          <p:cNvPr id="837" name="CustomShape 40"/>
          <p:cNvSpPr/>
          <p:nvPr/>
        </p:nvSpPr>
        <p:spPr>
          <a:xfrm rot="10800000">
            <a:off x="5634720" y="1831680"/>
            <a:ext cx="321840" cy="545040"/>
          </a:xfrm>
          <a:prstGeom prst="triangle">
            <a:avLst>
              <a:gd fmla="val 50000" name="adj"/>
            </a:avLst>
          </a:prstGeom>
          <a:solidFill>
            <a:srgbClr val="ffffff"/>
          </a:solidFill>
          <a:ln w="25560">
            <a:solidFill>
              <a:srgbClr val="000000"/>
            </a:solidFill>
            <a:round/>
          </a:ln>
        </p:spPr>
      </p:sp>
      <p:sp>
        <p:nvSpPr>
          <p:cNvPr id="838" name="CustomShape 41"/>
          <p:cNvSpPr/>
          <p:nvPr/>
        </p:nvSpPr>
        <p:spPr>
          <a:xfrm>
            <a:off x="7256880" y="2322360"/>
            <a:ext cx="68040" cy="449640"/>
          </a:xfrm>
          <a:prstGeom prst="rect">
            <a:avLst/>
          </a:prstGeom>
          <a:noFill/>
          <a:ln w="25560">
            <a:solidFill>
              <a:srgbClr val="000000"/>
            </a:solidFill>
            <a:round/>
          </a:ln>
        </p:spPr>
      </p:sp>
      <p:sp>
        <p:nvSpPr>
          <p:cNvPr id="839" name="CustomShape 42"/>
          <p:cNvSpPr/>
          <p:nvPr/>
        </p:nvSpPr>
        <p:spPr>
          <a:xfrm>
            <a:off x="4583520" y="1872720"/>
            <a:ext cx="161280" cy="74160"/>
          </a:xfrm>
          <a:prstGeom prst="ellipse">
            <a:avLst/>
          </a:prstGeom>
          <a:solidFill>
            <a:srgbClr val="0070c0"/>
          </a:solidFill>
        </p:spPr>
      </p:sp>
      <p:sp>
        <p:nvSpPr>
          <p:cNvPr id="840" name="CustomShape 43"/>
          <p:cNvSpPr/>
          <p:nvPr/>
        </p:nvSpPr>
        <p:spPr>
          <a:xfrm>
            <a:off x="3581280" y="2059560"/>
            <a:ext cx="161280" cy="74160"/>
          </a:xfrm>
          <a:prstGeom prst="ellipse">
            <a:avLst/>
          </a:prstGeom>
          <a:solidFill>
            <a:srgbClr val="ff0000"/>
          </a:solidFill>
        </p:spPr>
      </p:sp>
      <p:sp>
        <p:nvSpPr>
          <p:cNvPr id="841" name="Line 44"/>
          <p:cNvSpPr/>
          <p:nvPr/>
        </p:nvSpPr>
        <p:spPr>
          <a:xfrm>
            <a:off x="5795280" y="2181960"/>
            <a:ext cx="640080" cy="499320"/>
          </a:xfrm>
          <a:prstGeom prst="line">
            <a:avLst/>
          </a:prstGeom>
          <a:ln w="9360">
            <a:solidFill>
              <a:srgbClr val="000000"/>
            </a:solidFill>
            <a:custDash>
              <a:ds d="280000" sp="105000"/>
            </a:custDash>
            <a:round/>
            <a:tailEnd len="med" type="triangle" w="med"/>
          </a:ln>
        </p:spPr>
      </p:sp>
      <p:sp>
        <p:nvSpPr>
          <p:cNvPr id="842" name="Line 45"/>
          <p:cNvSpPr/>
          <p:nvPr/>
        </p:nvSpPr>
        <p:spPr>
          <a:xfrm flipV="1">
            <a:off x="6435360" y="2388600"/>
            <a:ext cx="706320" cy="285120"/>
          </a:xfrm>
          <a:prstGeom prst="line">
            <a:avLst/>
          </a:prstGeom>
          <a:ln w="9360">
            <a:solidFill>
              <a:srgbClr val="000000"/>
            </a:solidFill>
            <a:custDash>
              <a:ds d="280000" sp="105000"/>
            </a:custDash>
            <a:round/>
            <a:tailEnd len="med" type="triangle" w="med"/>
          </a:ln>
        </p:spPr>
      </p:sp>
      <p:sp>
        <p:nvSpPr>
          <p:cNvPr id="843" name="Line 46"/>
          <p:cNvSpPr/>
          <p:nvPr/>
        </p:nvSpPr>
        <p:spPr>
          <a:xfrm>
            <a:off x="7141680" y="2431800"/>
            <a:ext cx="611280" cy="249480"/>
          </a:xfrm>
          <a:prstGeom prst="line">
            <a:avLst/>
          </a:prstGeom>
          <a:ln w="9360">
            <a:solidFill>
              <a:srgbClr val="000000"/>
            </a:solidFill>
            <a:custDash>
              <a:ds d="280000" sp="105000"/>
            </a:custDash>
            <a:round/>
            <a:tailEnd len="med" type="triangle" w="med"/>
          </a:ln>
        </p:spPr>
      </p:sp>
      <p:sp>
        <p:nvSpPr>
          <p:cNvPr id="844" name="Line 47"/>
          <p:cNvSpPr/>
          <p:nvPr/>
        </p:nvSpPr>
        <p:spPr>
          <a:xfrm flipV="1">
            <a:off x="7752960" y="2431800"/>
            <a:ext cx="735840" cy="241920"/>
          </a:xfrm>
          <a:prstGeom prst="line">
            <a:avLst/>
          </a:prstGeom>
          <a:ln w="9360">
            <a:solidFill>
              <a:srgbClr val="000000"/>
            </a:solidFill>
            <a:custDash>
              <a:ds d="280000" sp="105000"/>
            </a:custDash>
            <a:round/>
            <a:tailEnd len="med" type="triangle" w="med"/>
          </a:ln>
        </p:spPr>
      </p:sp>
      <p:sp>
        <p:nvSpPr>
          <p:cNvPr id="845" name="Line 48"/>
          <p:cNvSpPr/>
          <p:nvPr/>
        </p:nvSpPr>
        <p:spPr>
          <a:xfrm>
            <a:off x="3664440" y="2120400"/>
            <a:ext cx="2130840" cy="61560"/>
          </a:xfrm>
          <a:prstGeom prst="line">
            <a:avLst/>
          </a:prstGeom>
          <a:ln w="9360">
            <a:solidFill>
              <a:srgbClr val="000000"/>
            </a:solidFill>
            <a:custDash>
              <a:ds d="280000" sp="105000"/>
            </a:custDash>
            <a:round/>
            <a:tailEnd len="med" type="triangle" w="med"/>
          </a:ln>
        </p:spPr>
      </p:sp>
      <p:sp>
        <p:nvSpPr>
          <p:cNvPr id="846" name="Line 49"/>
          <p:cNvSpPr/>
          <p:nvPr/>
        </p:nvSpPr>
        <p:spPr>
          <a:xfrm>
            <a:off x="4583520" y="1909800"/>
            <a:ext cx="788760" cy="5040"/>
          </a:xfrm>
          <a:prstGeom prst="line">
            <a:avLst/>
          </a:prstGeom>
          <a:ln w="9360">
            <a:solidFill>
              <a:srgbClr val="000000"/>
            </a:solidFill>
            <a:custDash>
              <a:ds d="280000" sp="105000"/>
            </a:custDash>
            <a:round/>
          </a:ln>
        </p:spPr>
      </p:sp>
      <p:sp>
        <p:nvSpPr>
          <p:cNvPr id="847" name="CustomShape 50"/>
          <p:cNvSpPr/>
          <p:nvPr/>
        </p:nvSpPr>
        <p:spPr>
          <a:xfrm>
            <a:off x="4664520" y="1910880"/>
            <a:ext cx="360" cy="192600"/>
          </a:xfrm>
          <a:prstGeom prst="straightConnector1">
            <a:avLst/>
          </a:prstGeom>
          <a:noFill/>
          <a:ln w="12600">
            <a:solidFill>
              <a:srgbClr val="000000"/>
            </a:solidFill>
            <a:round/>
            <a:headEnd len="med" type="triangle" w="med"/>
            <a:tailEnd len="med" type="triangle" w="med"/>
          </a:ln>
        </p:spPr>
      </p:sp>
      <p:sp>
        <p:nvSpPr>
          <p:cNvPr id="848" name="CustomShape 51"/>
          <p:cNvSpPr/>
          <p:nvPr/>
        </p:nvSpPr>
        <p:spPr>
          <a:xfrm flipH="1" flipV="1" rot="10800000">
            <a:off x="4407120" y="1363680"/>
            <a:ext cx="338400" cy="658800"/>
          </a:xfrm>
          <a:prstGeom prst="straightConnector1">
            <a:avLst/>
          </a:prstGeom>
          <a:noFill/>
          <a:ln w="9360">
            <a:solidFill>
              <a:srgbClr val="000000"/>
            </a:solidFill>
            <a:round/>
            <a:tailEnd len="med" type="triangle" w="med"/>
          </a:ln>
        </p:spPr>
      </p:sp>
      <p:sp>
        <p:nvSpPr>
          <p:cNvPr id="849" name="CustomShape 52"/>
          <p:cNvSpPr/>
          <p:nvPr/>
        </p:nvSpPr>
        <p:spPr>
          <a:xfrm rot="1977600">
            <a:off x="1163520" y="1480680"/>
            <a:ext cx="167760" cy="71640"/>
          </a:xfrm>
          <a:prstGeom prst="ellipse">
            <a:avLst/>
          </a:prstGeom>
          <a:solidFill>
            <a:srgbClr val="ff0000"/>
          </a:solidFill>
        </p:spPr>
      </p:sp>
      <p:sp>
        <p:nvSpPr>
          <p:cNvPr id="850" name="CustomShape 53"/>
          <p:cNvSpPr/>
          <p:nvPr/>
        </p:nvSpPr>
        <p:spPr>
          <a:xfrm rot="1977600">
            <a:off x="5955120" y="2335680"/>
            <a:ext cx="167760" cy="71640"/>
          </a:xfrm>
          <a:prstGeom prst="ellipse">
            <a:avLst/>
          </a:prstGeom>
          <a:solidFill>
            <a:srgbClr val="ff0000"/>
          </a:solidFill>
        </p:spPr>
      </p:sp>
      <p:sp>
        <p:nvSpPr>
          <p:cNvPr id="851" name="CustomShape 54"/>
          <p:cNvSpPr/>
          <p:nvPr/>
        </p:nvSpPr>
        <p:spPr>
          <a:xfrm rot="19617600">
            <a:off x="1545840" y="2381400"/>
            <a:ext cx="167760" cy="71640"/>
          </a:xfrm>
          <a:prstGeom prst="ellipse">
            <a:avLst/>
          </a:prstGeom>
          <a:solidFill>
            <a:srgbClr val="0070c0"/>
          </a:solidFill>
        </p:spPr>
      </p:sp>
      <p:sp>
        <p:nvSpPr>
          <p:cNvPr id="852" name="CustomShape 55"/>
          <p:cNvSpPr/>
          <p:nvPr/>
        </p:nvSpPr>
        <p:spPr>
          <a:xfrm rot="19617600">
            <a:off x="6200280" y="1747440"/>
            <a:ext cx="167760" cy="71640"/>
          </a:xfrm>
          <a:prstGeom prst="ellipse">
            <a:avLst/>
          </a:prstGeom>
          <a:solidFill>
            <a:srgbClr val="0070c0"/>
          </a:solidFill>
        </p:spPr>
      </p:sp>
      <p:sp>
        <p:nvSpPr>
          <p:cNvPr id="853" name="CustomShape 56"/>
          <p:cNvSpPr/>
          <p:nvPr/>
        </p:nvSpPr>
        <p:spPr>
          <a:xfrm rot="20269200">
            <a:off x="8041680" y="2514960"/>
            <a:ext cx="164160" cy="73080"/>
          </a:xfrm>
          <a:prstGeom prst="ellipse">
            <a:avLst/>
          </a:prstGeom>
          <a:solidFill>
            <a:srgbClr val="ff0000"/>
          </a:solidFill>
        </p:spPr>
      </p:sp>
      <p:sp>
        <p:nvSpPr>
          <p:cNvPr id="854" name="CustomShape 57"/>
          <p:cNvSpPr/>
          <p:nvPr/>
        </p:nvSpPr>
        <p:spPr>
          <a:xfrm>
            <a:off x="5481720" y="1467360"/>
            <a:ext cx="726840" cy="303480"/>
          </a:xfrm>
          <a:prstGeom prst="rect">
            <a:avLst/>
          </a:prstGeom>
          <a:noFill/>
        </p:spPr>
        <p:txBody>
          <a:bodyPr bIns="45000" lIns="90000" rIns="90000" tIns="45000" wrap="none"/>
          <a:p>
            <a:pPr>
              <a:lnSpc>
                <a:spcPct val="100000"/>
              </a:lnSpc>
            </a:pPr>
            <a:r>
              <a:rPr b="1" lang="en-US" sz="1400">
                <a:solidFill>
                  <a:srgbClr val="000000"/>
                </a:solidFill>
                <a:latin typeface="Arial"/>
              </a:rPr>
              <a:t>Dipole</a:t>
            </a:r>
            <a:endParaRPr/>
          </a:p>
        </p:txBody>
      </p:sp>
      <p:sp>
        <p:nvSpPr>
          <p:cNvPr id="855" name="CustomShape 58"/>
          <p:cNvSpPr/>
          <p:nvPr/>
        </p:nvSpPr>
        <p:spPr>
          <a:xfrm>
            <a:off x="1853640" y="1470600"/>
            <a:ext cx="726840" cy="303480"/>
          </a:xfrm>
          <a:prstGeom prst="rect">
            <a:avLst/>
          </a:prstGeom>
          <a:noFill/>
        </p:spPr>
        <p:txBody>
          <a:bodyPr bIns="45000" lIns="90000" rIns="90000" tIns="45000" wrap="none"/>
          <a:p>
            <a:pPr>
              <a:lnSpc>
                <a:spcPct val="100000"/>
              </a:lnSpc>
            </a:pPr>
            <a:r>
              <a:rPr b="1" lang="en-US" sz="1400">
                <a:solidFill>
                  <a:srgbClr val="000000"/>
                </a:solidFill>
                <a:latin typeface="Arial"/>
              </a:rPr>
              <a:t>Dipole</a:t>
            </a:r>
            <a:endParaRPr/>
          </a:p>
        </p:txBody>
      </p:sp>
      <p:sp>
        <p:nvSpPr>
          <p:cNvPr id="856" name="CustomShape 59"/>
          <p:cNvSpPr/>
          <p:nvPr/>
        </p:nvSpPr>
        <p:spPr>
          <a:xfrm>
            <a:off x="3360240" y="1114920"/>
            <a:ext cx="161280" cy="74160"/>
          </a:xfrm>
          <a:prstGeom prst="ellipse">
            <a:avLst/>
          </a:prstGeom>
          <a:solidFill>
            <a:srgbClr val="0070c0"/>
          </a:solidFill>
        </p:spPr>
      </p:sp>
      <p:sp>
        <p:nvSpPr>
          <p:cNvPr id="857" name="CustomShape 60"/>
          <p:cNvSpPr/>
          <p:nvPr/>
        </p:nvSpPr>
        <p:spPr>
          <a:xfrm>
            <a:off x="3355200" y="1401120"/>
            <a:ext cx="161280" cy="74160"/>
          </a:xfrm>
          <a:prstGeom prst="ellipse">
            <a:avLst/>
          </a:prstGeom>
          <a:solidFill>
            <a:srgbClr val="ff0000"/>
          </a:solidFill>
        </p:spPr>
      </p:sp>
      <p:sp>
        <p:nvSpPr>
          <p:cNvPr id="858" name="CustomShape 61"/>
          <p:cNvSpPr/>
          <p:nvPr/>
        </p:nvSpPr>
        <p:spPr>
          <a:xfrm>
            <a:off x="3558960" y="977040"/>
            <a:ext cx="1622880" cy="303480"/>
          </a:xfrm>
          <a:prstGeom prst="rect">
            <a:avLst/>
          </a:prstGeom>
          <a:noFill/>
        </p:spPr>
        <p:txBody>
          <a:bodyPr bIns="45000" lIns="90000" rIns="90000" tIns="45000" wrap="none"/>
          <a:p>
            <a:pPr>
              <a:lnSpc>
                <a:spcPct val="100000"/>
              </a:lnSpc>
            </a:pPr>
            <a:r>
              <a:rPr b="1" lang="en-US" sz="1400">
                <a:solidFill>
                  <a:srgbClr val="000000"/>
                </a:solidFill>
                <a:latin typeface="Arial"/>
              </a:rPr>
              <a:t>e+, Driven bunch</a:t>
            </a:r>
            <a:endParaRPr/>
          </a:p>
        </p:txBody>
      </p:sp>
      <p:sp>
        <p:nvSpPr>
          <p:cNvPr id="859" name="CustomShape 62"/>
          <p:cNvSpPr/>
          <p:nvPr/>
        </p:nvSpPr>
        <p:spPr>
          <a:xfrm>
            <a:off x="3568320" y="1258560"/>
            <a:ext cx="1703520" cy="303480"/>
          </a:xfrm>
          <a:prstGeom prst="rect">
            <a:avLst/>
          </a:prstGeom>
          <a:noFill/>
        </p:spPr>
        <p:txBody>
          <a:bodyPr bIns="45000" lIns="90000" rIns="90000" tIns="45000" wrap="none"/>
          <a:p>
            <a:pPr>
              <a:lnSpc>
                <a:spcPct val="100000"/>
              </a:lnSpc>
            </a:pPr>
            <a:r>
              <a:rPr b="1" lang="en-US" sz="1400">
                <a:solidFill>
                  <a:srgbClr val="000000"/>
                </a:solidFill>
                <a:latin typeface="Arial"/>
              </a:rPr>
              <a:t>e-, Witness bunch</a:t>
            </a:r>
            <a:endParaRPr/>
          </a:p>
        </p:txBody>
      </p:sp>
      <p:pic>
        <p:nvPicPr>
          <p:cNvPr descr="" id="860" name="Picture 66"/>
          <p:cNvPicPr/>
          <p:nvPr/>
        </p:nvPicPr>
        <p:blipFill>
          <a:blip r:embed="rId2"/>
          <a:stretch>
            <a:fillRect/>
          </a:stretch>
        </p:blipFill>
        <p:spPr>
          <a:xfrm>
            <a:off x="8434800" y="28800"/>
            <a:ext cx="708840" cy="708840"/>
          </a:xfrm>
          <a:prstGeom prst="rect">
            <a:avLst/>
          </a:prstGeom>
        </p:spPr>
      </p:pic>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4" name="TextShape 1"/>
          <p:cNvSpPr txBox="1"/>
          <p:nvPr/>
        </p:nvSpPr>
        <p:spPr>
          <a:xfrm>
            <a:off x="3657600" y="0"/>
            <a:ext cx="5257440" cy="609120"/>
          </a:xfrm>
          <a:prstGeom prst="rect">
            <a:avLst/>
          </a:prstGeom>
        </p:spPr>
        <p:txBody>
          <a:bodyPr anchor="ctr"/>
          <a:p>
            <a:pPr algn="ctr">
              <a:lnSpc>
                <a:spcPct val="100000"/>
              </a:lnSpc>
            </a:pPr>
            <a:r>
              <a:rPr lang="en-US" sz="4400">
                <a:solidFill>
                  <a:srgbClr val="ffffff"/>
                </a:solidFill>
                <a:latin typeface="Calibri"/>
              </a:rPr>
              <a:t>Some possibilities </a:t>
            </a:r>
            <a:endParaRPr/>
          </a:p>
        </p:txBody>
      </p:sp>
      <p:pic>
        <p:nvPicPr>
          <p:cNvPr descr="" id="265" name="Picture 4"/>
          <p:cNvPicPr/>
          <p:nvPr/>
        </p:nvPicPr>
        <p:blipFill>
          <a:blip r:embed="rId1"/>
          <a:stretch>
            <a:fillRect/>
          </a:stretch>
        </p:blipFill>
        <p:spPr>
          <a:xfrm>
            <a:off x="0" y="12600"/>
            <a:ext cx="4046760" cy="3034800"/>
          </a:xfrm>
          <a:prstGeom prst="rect">
            <a:avLst/>
          </a:prstGeom>
        </p:spPr>
      </p:pic>
      <p:pic>
        <p:nvPicPr>
          <p:cNvPr descr="" id="266" name="Picture 5"/>
          <p:cNvPicPr/>
          <p:nvPr/>
        </p:nvPicPr>
        <p:blipFill>
          <a:blip r:embed="rId2"/>
          <a:stretch>
            <a:fillRect/>
          </a:stretch>
        </p:blipFill>
        <p:spPr>
          <a:xfrm>
            <a:off x="4876920" y="762120"/>
            <a:ext cx="4063680" cy="3047760"/>
          </a:xfrm>
          <a:prstGeom prst="rect">
            <a:avLst/>
          </a:prstGeom>
        </p:spPr>
      </p:pic>
      <p:pic>
        <p:nvPicPr>
          <p:cNvPr descr="" id="267" name="Picture 4"/>
          <p:cNvPicPr/>
          <p:nvPr/>
        </p:nvPicPr>
        <p:blipFill>
          <a:blip r:embed="rId3"/>
          <a:stretch>
            <a:fillRect/>
          </a:stretch>
        </p:blipFill>
        <p:spPr>
          <a:xfrm>
            <a:off x="0" y="4069440"/>
            <a:ext cx="4038120" cy="2788200"/>
          </a:xfrm>
          <a:prstGeom prst="rect">
            <a:avLst/>
          </a:prstGeom>
        </p:spPr>
      </p:pic>
      <p:pic>
        <p:nvPicPr>
          <p:cNvPr descr="" id="268" name="Picture 4"/>
          <p:cNvPicPr/>
          <p:nvPr/>
        </p:nvPicPr>
        <p:blipFill>
          <a:blip r:embed="rId4"/>
          <a:stretch>
            <a:fillRect/>
          </a:stretch>
        </p:blipFill>
        <p:spPr>
          <a:xfrm>
            <a:off x="4724280" y="3886200"/>
            <a:ext cx="4190760" cy="2597400"/>
          </a:xfrm>
          <a:prstGeom prst="rect">
            <a:avLst/>
          </a:prstGeom>
        </p:spPr>
      </p:pic>
      <p:pic>
        <p:nvPicPr>
          <p:cNvPr descr="" id="269" name="Imagen 9"/>
          <p:cNvPicPr/>
          <p:nvPr/>
        </p:nvPicPr>
        <p:blipFill>
          <a:blip r:embed="rId5"/>
          <a:stretch>
            <a:fillRect/>
          </a:stretch>
        </p:blipFill>
        <p:spPr>
          <a:xfrm>
            <a:off x="25560" y="3048120"/>
            <a:ext cx="2051640" cy="1354680"/>
          </a:xfrm>
          <a:prstGeom prst="rect">
            <a:avLst/>
          </a:prstGeom>
        </p:spPr>
      </p:pic>
    </p:spTree>
  </p:cSld>
  <p:timing>
    <p:tnLst>
      <p:par>
        <p:cTn dur="indefinite" id="41" nodeType="tmRoot" restart="never">
          <p:childTnLst>
            <p:seq>
              <p:cTn dur="indefinite" id="42" nodeType="mainSeq">
                <p:childTnLst>
                  <p:par>
                    <p:cTn fill="hold" id="43">
                      <p:stCondLst>
                        <p:cond delay="indefinite"/>
                      </p:stCondLst>
                      <p:childTnLst>
                        <p:par>
                          <p:cTn fill="hold" id="44">
                            <p:stCondLst>
                              <p:cond delay="0"/>
                            </p:stCondLst>
                            <p:childTnLst>
                              <p:par>
                                <p:cTn fill="hold" id="45" nodeType="clickEffect" presetClass="entr" presetID="1">
                                  <p:stCondLst>
                                    <p:cond delay="0"/>
                                  </p:stCondLst>
                                  <p:childTnLst>
                                    <p:set>
                                      <p:cBhvr>
                                        <p:cTn dur="1" fill="hold" id="46">
                                          <p:stCondLst>
                                            <p:cond delay="0"/>
                                          </p:stCondLst>
                                        </p:cTn>
                                        <p:tgtEl>
                                          <p:spTgt spid="269"/>
                                        </p:tgtEl>
                                        <p:attrNameLst>
                                          <p:attrName>style.visibility</p:attrName>
                                        </p:attrNameLst>
                                      </p:cBhvr>
                                      <p:to>
                                        <p:strVal val="visible"/>
                                      </p:to>
                                    </p:set>
                                  </p:childTnLst>
                                </p:cTn>
                              </p:par>
                            </p:childTnLst>
                          </p:cTn>
                        </p:par>
                      </p:childTnLst>
                    </p:cTn>
                  </p:par>
                  <p:par>
                    <p:cTn fill="hold" id="47">
                      <p:stCondLst>
                        <p:cond delay="indefinite"/>
                      </p:stCondLst>
                      <p:childTnLst>
                        <p:par>
                          <p:cTn fill="hold" id="48">
                            <p:stCondLst>
                              <p:cond delay="0"/>
                            </p:stCondLst>
                            <p:childTnLst>
                              <p:par>
                                <p:cTn fill="hold" id="49" nodeType="clickEffect" presetClass="entr" presetID="1">
                                  <p:stCondLst>
                                    <p:cond delay="0"/>
                                  </p:stCondLst>
                                  <p:childTnLst>
                                    <p:set>
                                      <p:cBhvr>
                                        <p:cTn dur="1" fill="hold" id="50">
                                          <p:stCondLst>
                                            <p:cond delay="0"/>
                                          </p:stCondLst>
                                        </p:cTn>
                                        <p:tgtEl>
                                          <p:spTgt spid="268"/>
                                        </p:tgtEl>
                                        <p:attrNameLst>
                                          <p:attrName>style.visibility</p:attrName>
                                        </p:attrNameLst>
                                      </p:cBhvr>
                                      <p:to>
                                        <p:strVal val="visible"/>
                                      </p:to>
                                    </p:set>
                                  </p:childTnLst>
                                </p:cTn>
                              </p:par>
                              <p:par>
                                <p:cTn fill="hold" id="51" nodeType="withEffect" presetClass="entr" presetID="1">
                                  <p:stCondLst>
                                    <p:cond delay="0"/>
                                  </p:stCondLst>
                                  <p:childTnLst>
                                    <p:set>
                                      <p:cBhvr>
                                        <p:cTn dur="1" fill="hold" id="52">
                                          <p:stCondLst>
                                            <p:cond delay="0"/>
                                          </p:stCondLst>
                                        </p:cTn>
                                        <p:tgtEl>
                                          <p:spTgt spid="26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861" name="Picture 3"/>
          <p:cNvPicPr/>
          <p:nvPr/>
        </p:nvPicPr>
        <p:blipFill>
          <a:blip r:embed="rId1"/>
          <a:stretch>
            <a:fillRect/>
          </a:stretch>
        </p:blipFill>
        <p:spPr>
          <a:xfrm>
            <a:off x="0" y="338400"/>
            <a:ext cx="9143640" cy="6468840"/>
          </a:xfrm>
          <a:prstGeom prst="rect">
            <a:avLst/>
          </a:prstGeom>
        </p:spPr>
      </p:pic>
      <p:sp>
        <p:nvSpPr>
          <p:cNvPr id="862" name="TextShape 1"/>
          <p:cNvSpPr txBox="1"/>
          <p:nvPr/>
        </p:nvSpPr>
        <p:spPr>
          <a:xfrm>
            <a:off x="689040" y="0"/>
            <a:ext cx="7675920" cy="615600"/>
          </a:xfrm>
          <a:prstGeom prst="rect">
            <a:avLst/>
          </a:prstGeom>
        </p:spPr>
        <p:txBody>
          <a:bodyPr anchor="ctr"/>
          <a:p>
            <a:pPr>
              <a:lnSpc>
                <a:spcPct val="100000"/>
              </a:lnSpc>
            </a:pPr>
            <a:r>
              <a:rPr lang="en-US" sz="3200">
                <a:solidFill>
                  <a:srgbClr val="ffffff"/>
                </a:solidFill>
                <a:latin typeface="Calibri"/>
              </a:rPr>
              <a:t>  </a:t>
            </a:r>
            <a:r>
              <a:rPr lang="en-US" sz="3200">
                <a:solidFill>
                  <a:srgbClr val="ffffff"/>
                </a:solidFill>
                <a:latin typeface="Calibri"/>
              </a:rPr>
              <a:t>ATF2: Stabilisation Experiment</a:t>
            </a:r>
            <a:endParaRPr/>
          </a:p>
        </p:txBody>
      </p:sp>
      <p:sp>
        <p:nvSpPr>
          <p:cNvPr id="863" name="CustomShape 2"/>
          <p:cNvSpPr/>
          <p:nvPr/>
        </p:nvSpPr>
        <p:spPr>
          <a:xfrm>
            <a:off x="4572000" y="609480"/>
            <a:ext cx="4571640" cy="2286360"/>
          </a:xfrm>
          <a:prstGeom prst="rect">
            <a:avLst/>
          </a:prstGeom>
          <a:solidFill>
            <a:srgbClr val="4f81bd"/>
          </a:solidFill>
          <a:ln>
            <a:solidFill>
              <a:srgbClr val="ffffff"/>
            </a:solidFill>
          </a:ln>
        </p:spPr>
        <p:txBody>
          <a:bodyPr/>
          <a:p>
            <a:pPr>
              <a:lnSpc>
                <a:spcPct val="100000"/>
              </a:lnSpc>
            </a:pPr>
            <a:r>
              <a:rPr lang="en-US">
                <a:solidFill>
                  <a:srgbClr val="ffffff"/>
                </a:solidFill>
                <a:latin typeface="Calibri"/>
              </a:rPr>
              <a:t>The CLIC coll. is very interested in a longer term programme at ATF2 and ideas exist for:</a:t>
            </a:r>
            <a:endParaRPr/>
          </a:p>
          <a:p>
            <a:pPr>
              <a:lnSpc>
                <a:spcPct val="100000"/>
              </a:lnSpc>
              <a:buFont typeface="Arial"/>
              <a:buChar char="•"/>
            </a:pPr>
            <a:r>
              <a:rPr lang="en-US">
                <a:solidFill>
                  <a:srgbClr val="ffffff"/>
                </a:solidFill>
                <a:latin typeface="Calibri"/>
              </a:rPr>
              <a:t>Building 2 octupoles for ATF2 (to study FFS tuning with octupoles)</a:t>
            </a:r>
            <a:endParaRPr/>
          </a:p>
          <a:p>
            <a:pPr>
              <a:lnSpc>
                <a:spcPct val="100000"/>
              </a:lnSpc>
              <a:buFont typeface="Arial"/>
              <a:buChar char="•"/>
            </a:pPr>
            <a:r>
              <a:rPr lang="en-US">
                <a:solidFill>
                  <a:srgbClr val="ffffff"/>
                </a:solidFill>
                <a:latin typeface="Calibri"/>
              </a:rPr>
              <a:t>Test of OTR/ODR system at ATF2  </a:t>
            </a:r>
            <a:endParaRPr/>
          </a:p>
          <a:p>
            <a:pPr>
              <a:lnSpc>
                <a:spcPct val="100000"/>
              </a:lnSpc>
              <a:buFont typeface="Arial"/>
              <a:buChar char="•"/>
            </a:pPr>
            <a:r>
              <a:rPr lang="en-US">
                <a:solidFill>
                  <a:srgbClr val="ffffff"/>
                </a:solidFill>
                <a:latin typeface="Calibri"/>
              </a:rPr>
              <a:t>Test and use of accurate kicker/amplifier system is considered</a:t>
            </a:r>
            <a:endParaRPr/>
          </a:p>
          <a:p>
            <a:pPr>
              <a:lnSpc>
                <a:spcPct val="100000"/>
              </a:lnSpc>
              <a:buFont typeface="Arial"/>
              <a:buChar char="•"/>
            </a:pPr>
            <a:r>
              <a:rPr lang="en-US">
                <a:solidFill>
                  <a:srgbClr val="ffffff"/>
                </a:solidFill>
                <a:latin typeface="Calibri"/>
              </a:rPr>
              <a:t>General support for ATF2 operation</a:t>
            </a:r>
            <a:endParaRPr/>
          </a:p>
        </p:txBody>
      </p:sp>
      <p:pic>
        <p:nvPicPr>
          <p:cNvPr descr="" id="864" name="Picture 4"/>
          <p:cNvPicPr/>
          <p:nvPr/>
        </p:nvPicPr>
        <p:blipFill>
          <a:blip r:embed="rId2"/>
          <a:stretch>
            <a:fillRect/>
          </a:stretch>
        </p:blipFill>
        <p:spPr>
          <a:xfrm>
            <a:off x="0" y="3236400"/>
            <a:ext cx="5234760" cy="3925800"/>
          </a:xfrm>
          <a:prstGeom prst="rect">
            <a:avLst/>
          </a:prstGeom>
          <a:ln>
            <a:solidFill>
              <a:srgbClr val="d9d9d9"/>
            </a:solidFill>
          </a:ln>
        </p:spPr>
      </p:pic>
    </p:spTree>
  </p:cSld>
  <p:timing>
    <p:tnLst>
      <p:par>
        <p:cTn dur="indefinite" id="360" nodeType="tmRoot" restart="never">
          <p:childTnLst>
            <p:seq>
              <p:cTn dur="indefinite" id="361" nodeType="mainSeq">
                <p:childTnLst>
                  <p:par>
                    <p:cTn fill="hold" id="362">
                      <p:stCondLst>
                        <p:cond delay="indefinite"/>
                      </p:stCondLst>
                      <p:childTnLst>
                        <p:par>
                          <p:cTn fill="hold" id="363">
                            <p:stCondLst>
                              <p:cond delay="0"/>
                            </p:stCondLst>
                            <p:childTnLst>
                              <p:par>
                                <p:cTn fill="hold" id="364" nodeType="clickEffect" presetClass="entr" presetID="1">
                                  <p:stCondLst>
                                    <p:cond delay="0"/>
                                  </p:stCondLst>
                                  <p:childTnLst>
                                    <p:set>
                                      <p:cBhvr>
                                        <p:cTn dur="1" fill="hold" id="365">
                                          <p:stCondLst>
                                            <p:cond delay="0"/>
                                          </p:stCondLst>
                                        </p:cTn>
                                        <p:tgtEl>
                                          <p:spTgt spid="864"/>
                                        </p:tgtEl>
                                        <p:attrNameLst>
                                          <p:attrName>style.visibility</p:attrName>
                                        </p:attrNameLst>
                                      </p:cBhvr>
                                      <p:to>
                                        <p:strVal val="visible"/>
                                      </p:to>
                                    </p:set>
                                  </p:childTnLst>
                                </p:cTn>
                              </p:par>
                            </p:childTnLst>
                          </p:cTn>
                        </p:par>
                      </p:childTnLst>
                    </p:cTn>
                  </p:par>
                  <p:par>
                    <p:cTn fill="hold" id="366">
                      <p:stCondLst>
                        <p:cond delay="indefinite"/>
                      </p:stCondLst>
                      <p:childTnLst>
                        <p:par>
                          <p:cTn fill="hold" id="367">
                            <p:stCondLst>
                              <p:cond delay="0"/>
                            </p:stCondLst>
                            <p:childTnLst>
                              <p:par>
                                <p:cTn fill="hold" id="368" nodeType="clickEffect" presetClass="entr" presetID="1">
                                  <p:stCondLst>
                                    <p:cond delay="0"/>
                                  </p:stCondLst>
                                  <p:childTnLst>
                                    <p:set>
                                      <p:cBhvr>
                                        <p:cTn dur="1" fill="hold" id="369">
                                          <p:stCondLst>
                                            <p:cond delay="0"/>
                                          </p:stCondLst>
                                        </p:cTn>
                                        <p:tgtEl>
                                          <p:spTgt spid="86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5" name="CustomShape 1"/>
          <p:cNvSpPr/>
          <p:nvPr/>
        </p:nvSpPr>
        <p:spPr>
          <a:xfrm>
            <a:off x="-6255000" y="-787320"/>
            <a:ext cx="8852040" cy="8852040"/>
          </a:xfrm>
          <a:prstGeom prst="blockArc">
            <a:avLst>
              <a:gd fmla="val 18900000" name="adj1"/>
              <a:gd fmla="val 2700000" name="adj2"/>
              <a:gd fmla="val 244" name="adj3"/>
            </a:avLst>
          </a:prstGeom>
          <a:noFill/>
          <a:ln w="25560">
            <a:solidFill>
              <a:srgbClr val="3f6797"/>
            </a:solidFill>
            <a:round/>
          </a:ln>
        </p:spPr>
      </p:sp>
      <p:sp>
        <p:nvSpPr>
          <p:cNvPr id="866" name="CustomShape 2"/>
          <p:cNvSpPr/>
          <p:nvPr/>
        </p:nvSpPr>
        <p:spPr>
          <a:xfrm>
            <a:off x="2895120" y="59760"/>
            <a:ext cx="4163040" cy="230220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Parameters, Design and Implementation</a:t>
            </a:r>
            <a:endParaRPr/>
          </a:p>
          <a:p>
            <a:pPr lvl="1">
              <a:lnSpc>
                <a:spcPct val="90000"/>
              </a:lnSpc>
              <a:buSzPct val="25000"/>
              <a:buFont typeface="StarSymbol"/>
              <a:buChar char=""/>
            </a:pPr>
            <a:r>
              <a:rPr lang="en-US" sz="1000">
                <a:solidFill>
                  <a:srgbClr val="ffffff"/>
                </a:solidFill>
                <a:latin typeface="Calibri"/>
              </a:rPr>
              <a:t>Integrated Baseline Design and Parameters</a:t>
            </a:r>
            <a:endParaRPr/>
          </a:p>
          <a:p>
            <a:pPr lvl="1">
              <a:lnSpc>
                <a:spcPct val="90000"/>
              </a:lnSpc>
              <a:buSzPct val="25000"/>
              <a:buFont typeface="StarSymbol"/>
              <a:buChar char=""/>
            </a:pPr>
            <a:r>
              <a:rPr lang="en-US" sz="1000">
                <a:solidFill>
                  <a:srgbClr val="ffffff"/>
                </a:solidFill>
                <a:latin typeface="Calibri"/>
              </a:rPr>
              <a:t>Integrated Modeling and Performance Studies    </a:t>
            </a:r>
            <a:endParaRPr/>
          </a:p>
          <a:p>
            <a:pPr lvl="1">
              <a:lnSpc>
                <a:spcPct val="90000"/>
              </a:lnSpc>
              <a:buSzPct val="25000"/>
              <a:buFont typeface="StarSymbol"/>
              <a:buChar char=""/>
            </a:pPr>
            <a:r>
              <a:rPr lang="en-US" sz="1000">
                <a:solidFill>
                  <a:srgbClr val="ffffff"/>
                </a:solidFill>
                <a:latin typeface="Calibri"/>
              </a:rPr>
              <a:t>Feedback Design, Background, Polarization</a:t>
            </a:r>
            <a:endParaRPr/>
          </a:p>
          <a:p>
            <a:pPr lvl="1">
              <a:lnSpc>
                <a:spcPct val="90000"/>
              </a:lnSpc>
              <a:buSzPct val="25000"/>
              <a:buFont typeface="StarSymbol"/>
              <a:buChar char=""/>
            </a:pPr>
            <a:r>
              <a:rPr lang="en-US" sz="1000">
                <a:solidFill>
                  <a:srgbClr val="ffffff"/>
                </a:solidFill>
                <a:latin typeface="Calibri"/>
              </a:rPr>
              <a:t>Machine Protection &amp; Operational Scenarios</a:t>
            </a:r>
            <a:endParaRPr/>
          </a:p>
          <a:p>
            <a:pPr lvl="1">
              <a:lnSpc>
                <a:spcPct val="90000"/>
              </a:lnSpc>
              <a:buSzPct val="25000"/>
              <a:buFont typeface="StarSymbol"/>
              <a:buChar char=""/>
            </a:pPr>
            <a:r>
              <a:rPr lang="en-US" sz="1000">
                <a:solidFill>
                  <a:srgbClr val="ffffff"/>
                </a:solidFill>
                <a:latin typeface="Calibri"/>
              </a:rPr>
              <a:t>Electron and positron sources</a:t>
            </a:r>
            <a:endParaRPr/>
          </a:p>
          <a:p>
            <a:pPr lvl="1">
              <a:lnSpc>
                <a:spcPct val="90000"/>
              </a:lnSpc>
              <a:buSzPct val="25000"/>
              <a:buFont typeface="StarSymbol"/>
              <a:buChar char=""/>
            </a:pPr>
            <a:r>
              <a:rPr lang="en-US" sz="1000">
                <a:solidFill>
                  <a:srgbClr val="ffffff"/>
                </a:solidFill>
                <a:latin typeface="Calibri"/>
              </a:rPr>
              <a:t>Damping Rings</a:t>
            </a:r>
            <a:endParaRPr/>
          </a:p>
          <a:p>
            <a:pPr lvl="1">
              <a:lnSpc>
                <a:spcPct val="90000"/>
              </a:lnSpc>
              <a:buSzPct val="25000"/>
              <a:buFont typeface="StarSymbol"/>
              <a:buChar char=""/>
            </a:pPr>
            <a:r>
              <a:rPr lang="en-US" sz="1000">
                <a:solidFill>
                  <a:srgbClr val="ffffff"/>
                </a:solidFill>
                <a:latin typeface="Calibri"/>
              </a:rPr>
              <a:t>Ring-To-Main-Linac</a:t>
            </a:r>
            <a:endParaRPr/>
          </a:p>
          <a:p>
            <a:pPr lvl="1">
              <a:lnSpc>
                <a:spcPct val="90000"/>
              </a:lnSpc>
              <a:buSzPct val="25000"/>
              <a:buFont typeface="StarSymbol"/>
              <a:buChar char=""/>
            </a:pPr>
            <a:r>
              <a:rPr lang="en-US" sz="1000">
                <a:solidFill>
                  <a:srgbClr val="ffffff"/>
                </a:solidFill>
                <a:latin typeface="Calibri"/>
              </a:rPr>
              <a:t>Main Linac - Two-Beam Acceleration</a:t>
            </a:r>
            <a:endParaRPr/>
          </a:p>
          <a:p>
            <a:pPr lvl="1">
              <a:lnSpc>
                <a:spcPct val="90000"/>
              </a:lnSpc>
              <a:buSzPct val="25000"/>
              <a:buFont typeface="StarSymbol"/>
              <a:buChar char=""/>
            </a:pPr>
            <a:r>
              <a:rPr lang="en-US" sz="1000">
                <a:solidFill>
                  <a:srgbClr val="ffffff"/>
                </a:solidFill>
                <a:latin typeface="Calibri"/>
              </a:rPr>
              <a:t>Beam Delivery System</a:t>
            </a:r>
            <a:endParaRPr/>
          </a:p>
          <a:p>
            <a:pPr lvl="1">
              <a:lnSpc>
                <a:spcPct val="90000"/>
              </a:lnSpc>
              <a:buSzPct val="25000"/>
              <a:buFont typeface="StarSymbol"/>
              <a:buChar char=""/>
            </a:pPr>
            <a:r>
              <a:rPr lang="en-US" sz="1000">
                <a:solidFill>
                  <a:srgbClr val="ffffff"/>
                </a:solidFill>
                <a:latin typeface="Calibri"/>
              </a:rPr>
              <a:t>Machine-Detector Interface (MDI) activities</a:t>
            </a:r>
            <a:endParaRPr/>
          </a:p>
          <a:p>
            <a:pPr lvl="1">
              <a:lnSpc>
                <a:spcPct val="90000"/>
              </a:lnSpc>
              <a:buSzPct val="25000"/>
              <a:buFont typeface="StarSymbol"/>
              <a:buChar char=""/>
            </a:pPr>
            <a:r>
              <a:rPr lang="en-US" sz="1000">
                <a:solidFill>
                  <a:srgbClr val="ffffff"/>
                </a:solidFill>
                <a:latin typeface="Calibri"/>
              </a:rPr>
              <a:t>Drive Beam Complex</a:t>
            </a:r>
            <a:endParaRPr/>
          </a:p>
          <a:p>
            <a:pPr lvl="1">
              <a:lnSpc>
                <a:spcPct val="90000"/>
              </a:lnSpc>
              <a:buSzPct val="25000"/>
              <a:buFont typeface="StarSymbol"/>
              <a:buChar char=""/>
            </a:pPr>
            <a:r>
              <a:rPr lang="en-US" sz="1000">
                <a:solidFill>
                  <a:srgbClr val="ffffff"/>
                </a:solidFill>
                <a:latin typeface="Calibri"/>
              </a:rPr>
              <a:t>Cost, power, schedule, stages </a:t>
            </a:r>
            <a:endParaRPr/>
          </a:p>
        </p:txBody>
      </p:sp>
      <p:sp>
        <p:nvSpPr>
          <p:cNvPr id="867" name="CustomShape 3"/>
          <p:cNvSpPr/>
          <p:nvPr/>
        </p:nvSpPr>
        <p:spPr>
          <a:xfrm>
            <a:off x="1287360" y="657720"/>
            <a:ext cx="1027800" cy="1027800"/>
          </a:xfrm>
          <a:prstGeom prst="ellipse">
            <a:avLst/>
          </a:prstGeom>
          <a:blipFill>
            <a:blip r:embed="rId1"/>
            <a:stretch>
              <a:fillRect/>
            </a:stretch>
          </a:blipFill>
          <a:ln w="25560">
            <a:solidFill>
              <a:srgbClr val="4f81bd"/>
            </a:solidFill>
            <a:round/>
          </a:ln>
        </p:spPr>
      </p:sp>
      <p:sp>
        <p:nvSpPr>
          <p:cNvPr id="868" name="CustomShape 4"/>
          <p:cNvSpPr/>
          <p:nvPr/>
        </p:nvSpPr>
        <p:spPr>
          <a:xfrm>
            <a:off x="3257640" y="2729520"/>
            <a:ext cx="4731840" cy="16898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Experimental verification</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CTF3 Consollidation &amp; Upgrades </a:t>
            </a:r>
            <a:endParaRPr/>
          </a:p>
          <a:p>
            <a:pPr lvl="1">
              <a:lnSpc>
                <a:spcPct val="90000"/>
              </a:lnSpc>
              <a:buSzPct val="25000"/>
              <a:buFont typeface="StarSymbol"/>
              <a:buChar char=""/>
            </a:pPr>
            <a:r>
              <a:rPr lang="en-US" sz="1000">
                <a:solidFill>
                  <a:srgbClr val="ffffff"/>
                </a:solidFill>
                <a:latin typeface="Calibri"/>
              </a:rPr>
              <a:t>Drive Beam phase feed-forward and feedbacks</a:t>
            </a:r>
            <a:endParaRPr/>
          </a:p>
          <a:p>
            <a:pPr lvl="1">
              <a:lnSpc>
                <a:spcPct val="90000"/>
              </a:lnSpc>
              <a:buSzPct val="25000"/>
              <a:buFont typeface="StarSymbol"/>
              <a:buChar char=""/>
            </a:pPr>
            <a:r>
              <a:rPr lang="en-US" sz="1000">
                <a:solidFill>
                  <a:srgbClr val="ffffff"/>
                </a:solidFill>
                <a:latin typeface="Calibri"/>
              </a:rPr>
              <a:t>Two-Beam module string, test with beam</a:t>
            </a:r>
            <a:endParaRPr/>
          </a:p>
          <a:p>
            <a:pPr lvl="1">
              <a:lnSpc>
                <a:spcPct val="90000"/>
              </a:lnSpc>
              <a:buSzPct val="25000"/>
              <a:buFont typeface="StarSymbol"/>
              <a:buChar char=""/>
            </a:pPr>
            <a:r>
              <a:rPr lang="en-US" sz="1000">
                <a:solidFill>
                  <a:srgbClr val="ffffff"/>
                </a:solidFill>
                <a:latin typeface="Calibri"/>
              </a:rPr>
              <a:t>Drive-beam front end including modulator development and injector </a:t>
            </a:r>
            <a:endParaRPr/>
          </a:p>
          <a:p>
            <a:pPr lvl="1">
              <a:lnSpc>
                <a:spcPct val="90000"/>
              </a:lnSpc>
              <a:buSzPct val="25000"/>
              <a:buFont typeface="StarSymbol"/>
              <a:buChar char=""/>
            </a:pPr>
            <a:r>
              <a:rPr lang="en-US" sz="1000">
                <a:solidFill>
                  <a:srgbClr val="ffffff"/>
                </a:solidFill>
                <a:latin typeface="Calibri"/>
              </a:rPr>
              <a:t>Modulator development, magnet converters</a:t>
            </a:r>
            <a:endParaRPr/>
          </a:p>
          <a:p>
            <a:pPr lvl="1">
              <a:lnSpc>
                <a:spcPct val="90000"/>
              </a:lnSpc>
              <a:buSzPct val="25000"/>
              <a:buFont typeface="StarSymbol"/>
              <a:buChar char=""/>
            </a:pPr>
            <a:r>
              <a:rPr lang="en-US" sz="1000">
                <a:solidFill>
                  <a:srgbClr val="ffffff"/>
                </a:solidFill>
                <a:latin typeface="Calibri"/>
              </a:rPr>
              <a:t>Drive Beam Photo Injector</a:t>
            </a:r>
            <a:endParaRPr/>
          </a:p>
          <a:p>
            <a:pPr lvl="1">
              <a:lnSpc>
                <a:spcPct val="90000"/>
              </a:lnSpc>
              <a:buSzPct val="25000"/>
              <a:buFont typeface="StarSymbol"/>
              <a:buChar char=""/>
            </a:pPr>
            <a:r>
              <a:rPr lang="en-US" sz="1000">
                <a:solidFill>
                  <a:srgbClr val="ffffff"/>
                </a:solidFill>
                <a:latin typeface="Calibri"/>
              </a:rPr>
              <a:t>Low emittance ring tests </a:t>
            </a:r>
            <a:endParaRPr/>
          </a:p>
          <a:p>
            <a:pPr lvl="1">
              <a:lnSpc>
                <a:spcPct val="90000"/>
              </a:lnSpc>
              <a:buSzPct val="25000"/>
              <a:buFont typeface="StarSymbol"/>
              <a:buChar char=""/>
            </a:pPr>
            <a:r>
              <a:rPr lang="en-US" sz="1000">
                <a:solidFill>
                  <a:srgbClr val="ffffff"/>
                </a:solidFill>
                <a:latin typeface="Calibri"/>
              </a:rPr>
              <a:t>Accelerator Beam System Tests (ATF and FACET, others)</a:t>
            </a:r>
            <a:endParaRPr/>
          </a:p>
        </p:txBody>
      </p:sp>
      <p:sp>
        <p:nvSpPr>
          <p:cNvPr id="869" name="CustomShape 5"/>
          <p:cNvSpPr/>
          <p:nvPr/>
        </p:nvSpPr>
        <p:spPr>
          <a:xfrm>
            <a:off x="1790640" y="3153600"/>
            <a:ext cx="1027800" cy="1027800"/>
          </a:xfrm>
          <a:prstGeom prst="ellipse">
            <a:avLst/>
          </a:prstGeom>
          <a:blipFill>
            <a:blip r:embed="rId2"/>
            <a:stretch>
              <a:fillRect/>
            </a:stretch>
          </a:blipFill>
          <a:ln w="25560">
            <a:solidFill>
              <a:srgbClr val="4f81bd"/>
            </a:solidFill>
            <a:round/>
          </a:ln>
        </p:spPr>
      </p:sp>
      <p:sp>
        <p:nvSpPr>
          <p:cNvPr id="870" name="CustomShape 6"/>
          <p:cNvSpPr/>
          <p:nvPr/>
        </p:nvSpPr>
        <p:spPr>
          <a:xfrm>
            <a:off x="5338440" y="1520640"/>
            <a:ext cx="3805200" cy="133596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X-band Technologies </a:t>
            </a:r>
            <a:r>
              <a:rPr lang="en-US" sz="10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X-band Rf structure Design</a:t>
            </a:r>
            <a:endParaRPr/>
          </a:p>
          <a:p>
            <a:pPr lvl="1">
              <a:lnSpc>
                <a:spcPct val="90000"/>
              </a:lnSpc>
              <a:buSzPct val="25000"/>
              <a:buFont typeface="StarSymbol"/>
              <a:buChar char=""/>
            </a:pPr>
            <a:r>
              <a:rPr lang="en-US" sz="1000">
                <a:solidFill>
                  <a:srgbClr val="ffffff"/>
                </a:solidFill>
                <a:latin typeface="Calibri"/>
              </a:rPr>
              <a:t>X-band Rf structure Production  </a:t>
            </a:r>
            <a:endParaRPr/>
          </a:p>
          <a:p>
            <a:pPr lvl="1">
              <a:lnSpc>
                <a:spcPct val="90000"/>
              </a:lnSpc>
              <a:buSzPct val="25000"/>
              <a:buFont typeface="StarSymbol"/>
              <a:buChar char=""/>
            </a:pPr>
            <a:r>
              <a:rPr lang="en-US" sz="1000">
                <a:solidFill>
                  <a:srgbClr val="ffffff"/>
                </a:solidFill>
                <a:latin typeface="Calibri"/>
              </a:rPr>
              <a:t>X-band Rf structure High Power Testing </a:t>
            </a:r>
            <a:endParaRPr/>
          </a:p>
          <a:p>
            <a:pPr lvl="1">
              <a:lnSpc>
                <a:spcPct val="90000"/>
              </a:lnSpc>
              <a:buSzPct val="25000"/>
              <a:buFont typeface="StarSymbol"/>
              <a:buChar char=""/>
            </a:pPr>
            <a:r>
              <a:rPr lang="en-US" sz="1000">
                <a:solidFill>
                  <a:srgbClr val="ffffff"/>
                </a:solidFill>
                <a:latin typeface="Calibri"/>
              </a:rPr>
              <a:t>Novel RF unit developments (high efficiency)</a:t>
            </a:r>
            <a:endParaRPr/>
          </a:p>
          <a:p>
            <a:pPr lvl="1">
              <a:lnSpc>
                <a:spcPct val="90000"/>
              </a:lnSpc>
              <a:buSzPct val="25000"/>
              <a:buFont typeface="StarSymbol"/>
              <a:buChar char=""/>
            </a:pPr>
            <a:r>
              <a:rPr lang="en-US" sz="1000">
                <a:solidFill>
                  <a:srgbClr val="ffffff"/>
                </a:solidFill>
                <a:latin typeface="Calibri"/>
              </a:rPr>
              <a:t>Installation and Operation of High power Testing Facilities </a:t>
            </a:r>
            <a:endParaRPr/>
          </a:p>
          <a:p>
            <a:pPr lvl="1">
              <a:lnSpc>
                <a:spcPct val="90000"/>
              </a:lnSpc>
              <a:buSzPct val="25000"/>
              <a:buFont typeface="StarSymbol"/>
              <a:buChar char=""/>
            </a:pPr>
            <a:r>
              <a:rPr lang="en-US" sz="1000">
                <a:solidFill>
                  <a:srgbClr val="ffffff"/>
                </a:solidFill>
                <a:latin typeface="Calibri"/>
              </a:rPr>
              <a:t>Basic High Gradient R&amp;D</a:t>
            </a:r>
            <a:endParaRPr/>
          </a:p>
        </p:txBody>
      </p:sp>
      <p:sp>
        <p:nvSpPr>
          <p:cNvPr id="871" name="CustomShape 7"/>
          <p:cNvSpPr/>
          <p:nvPr/>
        </p:nvSpPr>
        <p:spPr>
          <a:xfrm>
            <a:off x="2036520" y="1914120"/>
            <a:ext cx="1027800" cy="1027800"/>
          </a:xfrm>
          <a:prstGeom prst="ellipse">
            <a:avLst/>
          </a:prstGeom>
          <a:blipFill>
            <a:blip r:embed="rId3"/>
            <a:stretch>
              <a:fillRect/>
            </a:stretch>
          </a:blipFill>
          <a:ln w="25560">
            <a:solidFill>
              <a:srgbClr val="4f81bd"/>
            </a:solidFill>
            <a:round/>
          </a:ln>
        </p:spPr>
      </p:sp>
      <p:sp>
        <p:nvSpPr>
          <p:cNvPr id="872" name="CustomShape 8"/>
          <p:cNvSpPr/>
          <p:nvPr/>
        </p:nvSpPr>
        <p:spPr>
          <a:xfrm>
            <a:off x="5315400" y="4190040"/>
            <a:ext cx="3828240" cy="1714320"/>
          </a:xfrm>
          <a:prstGeom prst="rect">
            <a:avLst/>
          </a:prstGeom>
          <a:solidFill>
            <a:srgbClr val="008000"/>
          </a:solidFill>
          <a:ln w="25560">
            <a:solidFill>
              <a:srgbClr val="ffffff"/>
            </a:solidFill>
            <a:round/>
          </a:ln>
        </p:spPr>
        <p:txBody>
          <a:bodyPr bIns="30600" lIns="653040" rIns="30600" tIns="30600"/>
          <a:p>
            <a:pPr>
              <a:lnSpc>
                <a:spcPct val="90000"/>
              </a:lnSpc>
            </a:pPr>
            <a:r>
              <a:rPr lang="en-US" sz="1200">
                <a:solidFill>
                  <a:srgbClr val="ffffff"/>
                </a:solidFill>
                <a:latin typeface="Calibri"/>
              </a:rPr>
              <a:t>Technical Developments</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Damping Rings Superconducting Wiggler</a:t>
            </a:r>
            <a:endParaRPr/>
          </a:p>
          <a:p>
            <a:pPr lvl="1">
              <a:lnSpc>
                <a:spcPct val="90000"/>
              </a:lnSpc>
              <a:buSzPct val="25000"/>
              <a:buFont typeface="StarSymbol"/>
              <a:buChar char=""/>
            </a:pPr>
            <a:r>
              <a:rPr lang="en-US" sz="1000">
                <a:solidFill>
                  <a:srgbClr val="ffffff"/>
                </a:solidFill>
                <a:latin typeface="Calibri"/>
              </a:rPr>
              <a:t>Survey &amp; Alignment</a:t>
            </a:r>
            <a:endParaRPr/>
          </a:p>
          <a:p>
            <a:pPr lvl="1">
              <a:lnSpc>
                <a:spcPct val="90000"/>
              </a:lnSpc>
              <a:buSzPct val="25000"/>
              <a:buFont typeface="StarSymbol"/>
              <a:buChar char=""/>
            </a:pPr>
            <a:r>
              <a:rPr lang="en-US" sz="1000">
                <a:solidFill>
                  <a:srgbClr val="ffffff"/>
                </a:solidFill>
                <a:latin typeface="Calibri"/>
              </a:rPr>
              <a:t>Quadrupole Stability</a:t>
            </a:r>
            <a:endParaRPr/>
          </a:p>
          <a:p>
            <a:pPr lvl="1">
              <a:lnSpc>
                <a:spcPct val="90000"/>
              </a:lnSpc>
              <a:buSzPct val="25000"/>
              <a:buFont typeface="StarSymbol"/>
              <a:buChar char=""/>
            </a:pPr>
            <a:r>
              <a:rPr lang="en-US" sz="1000">
                <a:solidFill>
                  <a:srgbClr val="ffffff"/>
                </a:solidFill>
                <a:latin typeface="Calibri"/>
              </a:rPr>
              <a:t>Warm Magnet Prototypes</a:t>
            </a:r>
            <a:endParaRPr/>
          </a:p>
          <a:p>
            <a:pPr lvl="1">
              <a:lnSpc>
                <a:spcPct val="90000"/>
              </a:lnSpc>
              <a:buSzPct val="25000"/>
              <a:buFont typeface="StarSymbol"/>
              <a:buChar char=""/>
            </a:pPr>
            <a:r>
              <a:rPr lang="en-US" sz="1000">
                <a:solidFill>
                  <a:srgbClr val="ffffff"/>
                </a:solidFill>
                <a:latin typeface="Calibri"/>
              </a:rPr>
              <a:t>Beam Instrumentation and Control</a:t>
            </a:r>
            <a:endParaRPr/>
          </a:p>
          <a:p>
            <a:pPr lvl="1">
              <a:lnSpc>
                <a:spcPct val="90000"/>
              </a:lnSpc>
              <a:buSzPct val="25000"/>
              <a:buFont typeface="StarSymbol"/>
              <a:buChar char=""/>
            </a:pPr>
            <a:r>
              <a:rPr lang="en-US" sz="1000">
                <a:solidFill>
                  <a:srgbClr val="ffffff"/>
                </a:solidFill>
                <a:latin typeface="Calibri"/>
              </a:rPr>
              <a:t>Two-Beam module development</a:t>
            </a:r>
            <a:endParaRPr/>
          </a:p>
          <a:p>
            <a:pPr lvl="1">
              <a:lnSpc>
                <a:spcPct val="90000"/>
              </a:lnSpc>
              <a:buSzPct val="25000"/>
              <a:buFont typeface="StarSymbol"/>
              <a:buChar char=""/>
            </a:pPr>
            <a:r>
              <a:rPr lang="en-US" sz="1000">
                <a:solidFill>
                  <a:srgbClr val="ffffff"/>
                </a:solidFill>
                <a:latin typeface="Calibri"/>
              </a:rPr>
              <a:t>Beam Intercepting Devices</a:t>
            </a:r>
            <a:endParaRPr/>
          </a:p>
          <a:p>
            <a:pPr lvl="1">
              <a:lnSpc>
                <a:spcPct val="90000"/>
              </a:lnSpc>
              <a:buSzPct val="25000"/>
              <a:buFont typeface="StarSymbol"/>
              <a:buChar char=""/>
            </a:pPr>
            <a:r>
              <a:rPr lang="en-US" sz="1000">
                <a:solidFill>
                  <a:srgbClr val="ffffff"/>
                </a:solidFill>
                <a:latin typeface="Calibri"/>
              </a:rPr>
              <a:t>Controls</a:t>
            </a:r>
            <a:endParaRPr/>
          </a:p>
          <a:p>
            <a:pPr lvl="1">
              <a:lnSpc>
                <a:spcPct val="90000"/>
              </a:lnSpc>
              <a:buSzPct val="25000"/>
              <a:buFont typeface="StarSymbol"/>
              <a:buChar char=""/>
            </a:pPr>
            <a:r>
              <a:rPr lang="en-US" sz="1000">
                <a:solidFill>
                  <a:srgbClr val="ffffff"/>
                </a:solidFill>
                <a:latin typeface="Calibri"/>
              </a:rPr>
              <a:t>Vacuum Systems</a:t>
            </a:r>
            <a:endParaRPr/>
          </a:p>
          <a:p>
            <a:pPr lvl="1">
              <a:lnSpc>
                <a:spcPct val="90000"/>
              </a:lnSpc>
              <a:buSzPct val="25000"/>
              <a:buFont typeface="StarSymbol"/>
              <a:buChar char=""/>
            </a:pPr>
            <a:r>
              <a:rPr lang="en-US" sz="1000">
                <a:solidFill>
                  <a:srgbClr val="ffffff"/>
                </a:solidFill>
                <a:latin typeface="Calibri"/>
              </a:rPr>
              <a:t>Beam Transport Equipment</a:t>
            </a:r>
            <a:endParaRPr/>
          </a:p>
        </p:txBody>
      </p:sp>
      <p:sp>
        <p:nvSpPr>
          <p:cNvPr id="873" name="CustomShape 9"/>
          <p:cNvSpPr/>
          <p:nvPr/>
        </p:nvSpPr>
        <p:spPr>
          <a:xfrm>
            <a:off x="1876680" y="4358160"/>
            <a:ext cx="1027800" cy="1027800"/>
          </a:xfrm>
          <a:prstGeom prst="ellipse">
            <a:avLst/>
          </a:prstGeom>
          <a:blipFill>
            <a:blip r:embed="rId4"/>
            <a:stretch>
              <a:fillRect/>
            </a:stretch>
          </a:blipFill>
          <a:ln w="25560">
            <a:solidFill>
              <a:srgbClr val="4f81bd"/>
            </a:solidFill>
            <a:round/>
          </a:ln>
        </p:spPr>
      </p:sp>
      <p:sp>
        <p:nvSpPr>
          <p:cNvPr id="874" name="CustomShape 10"/>
          <p:cNvSpPr/>
          <p:nvPr/>
        </p:nvSpPr>
        <p:spPr>
          <a:xfrm>
            <a:off x="3078000" y="5844240"/>
            <a:ext cx="5344920" cy="822240"/>
          </a:xfrm>
          <a:prstGeom prst="rect">
            <a:avLst/>
          </a:prstGeom>
          <a:solidFill>
            <a:srgbClr val="b9cde5"/>
          </a:solidFill>
          <a:ln w="25560">
            <a:solidFill>
              <a:srgbClr val="ffffff"/>
            </a:solidFill>
            <a:round/>
          </a:ln>
        </p:spPr>
        <p:txBody>
          <a:bodyPr bIns="30600" lIns="653040" rIns="30600" tIns="30600"/>
          <a:p>
            <a:pPr>
              <a:lnSpc>
                <a:spcPct val="90000"/>
              </a:lnSpc>
            </a:pPr>
            <a:r>
              <a:rPr lang="en-US" sz="1200">
                <a:solidFill>
                  <a:srgbClr val="ffffff"/>
                </a:solidFill>
                <a:latin typeface="Calibri"/>
              </a:rPr>
              <a:t>Detector and Physics </a:t>
            </a:r>
            <a:endParaRPr/>
          </a:p>
          <a:p>
            <a:pPr lvl="1">
              <a:lnSpc>
                <a:spcPct val="90000"/>
              </a:lnSpc>
              <a:buSzPct val="25000"/>
              <a:buFont typeface="StarSymbol"/>
              <a:buChar char=""/>
            </a:pPr>
            <a:r>
              <a:rPr lang="en-US" sz="1000">
                <a:solidFill>
                  <a:srgbClr val="ffffff"/>
                </a:solidFill>
                <a:latin typeface="Calibri"/>
              </a:rPr>
              <a:t>Physics studies and benchmarking</a:t>
            </a:r>
            <a:endParaRPr/>
          </a:p>
          <a:p>
            <a:pPr lvl="1">
              <a:lnSpc>
                <a:spcPct val="90000"/>
              </a:lnSpc>
              <a:buSzPct val="25000"/>
              <a:buFont typeface="StarSymbol"/>
              <a:buChar char=""/>
            </a:pPr>
            <a:r>
              <a:rPr lang="en-US" sz="1000">
                <a:solidFill>
                  <a:srgbClr val="ffffff"/>
                </a:solidFill>
                <a:latin typeface="Calibri"/>
              </a:rPr>
              <a:t>Detector optimisation </a:t>
            </a:r>
            <a:endParaRPr/>
          </a:p>
          <a:p>
            <a:pPr lvl="1">
              <a:lnSpc>
                <a:spcPct val="90000"/>
              </a:lnSpc>
              <a:buSzPct val="25000"/>
              <a:buFont typeface="StarSymbol"/>
              <a:buChar char=""/>
            </a:pPr>
            <a:r>
              <a:rPr lang="en-US" sz="1000">
                <a:solidFill>
                  <a:srgbClr val="ffffff"/>
                </a:solidFill>
                <a:latin typeface="Calibri"/>
              </a:rPr>
              <a:t>Technical developments </a:t>
            </a:r>
            <a:endParaRPr/>
          </a:p>
        </p:txBody>
      </p:sp>
      <p:sp>
        <p:nvSpPr>
          <p:cNvPr id="875" name="CustomShape 11"/>
          <p:cNvSpPr/>
          <p:nvPr/>
        </p:nvSpPr>
        <p:spPr>
          <a:xfrm>
            <a:off x="1287360" y="5591880"/>
            <a:ext cx="1027800" cy="1027800"/>
          </a:xfrm>
          <a:prstGeom prst="ellipse">
            <a:avLst/>
          </a:prstGeom>
          <a:blipFill>
            <a:blip r:embed="rId5"/>
            <a:stretch>
              <a:fillRect/>
            </a:stretch>
          </a:blipFill>
          <a:ln w="25560">
            <a:solidFill>
              <a:srgbClr val="4f81bd"/>
            </a:solidFill>
            <a:round/>
          </a:ln>
        </p:spPr>
      </p:sp>
      <p:sp>
        <p:nvSpPr>
          <p:cNvPr id="876" name="TextShape 12"/>
          <p:cNvSpPr txBox="1"/>
          <p:nvPr/>
        </p:nvSpPr>
        <p:spPr>
          <a:xfrm>
            <a:off x="6553080" y="6356520"/>
            <a:ext cx="2133360" cy="364680"/>
          </a:xfrm>
          <a:prstGeom prst="rect">
            <a:avLst/>
          </a:prstGeom>
        </p:spPr>
        <p:txBody>
          <a:bodyPr anchor="ctr"/>
          <a:p>
            <a:pPr algn="r">
              <a:lnSpc>
                <a:spcPct val="100000"/>
              </a:lnSpc>
            </a:pPr>
            <a:fld id="{ED57307A-7F96-44C2-AD6F-DDFC9C9C76BC}" type="slidenum">
              <a:rPr lang="en-US" sz="1200">
                <a:solidFill>
                  <a:srgbClr val="8b8b8b"/>
                </a:solidFill>
                <a:latin typeface="Calibri"/>
              </a:rPr>
              <a:t>&lt;number&gt;</a:t>
            </a:fld>
            <a:endParaRPr/>
          </a:p>
        </p:txBody>
      </p:sp>
      <p:sp>
        <p:nvSpPr>
          <p:cNvPr id="877" name="CustomShape 13"/>
          <p:cNvSpPr/>
          <p:nvPr/>
        </p:nvSpPr>
        <p:spPr>
          <a:xfrm flipH="1">
            <a:off x="7010280" y="0"/>
            <a:ext cx="2120400" cy="457560"/>
          </a:xfrm>
          <a:prstGeom prst="rect">
            <a:avLst/>
          </a:prstGeom>
          <a:solidFill>
            <a:srgbClr val="4f81bd"/>
          </a:solidFill>
        </p:spPr>
        <p:txBody>
          <a:bodyPr/>
          <a:p>
            <a:pPr>
              <a:lnSpc>
                <a:spcPct val="100000"/>
              </a:lnSpc>
            </a:pPr>
            <a:r>
              <a:rPr lang="en-US" sz="2400">
                <a:solidFill>
                  <a:srgbClr val="ffffff"/>
                </a:solidFill>
                <a:latin typeface="Calibri"/>
              </a:rPr>
              <a:t>Main activities</a:t>
            </a:r>
            <a:endParaRPr/>
          </a:p>
        </p:txBody>
      </p:sp>
      <p:sp>
        <p:nvSpPr>
          <p:cNvPr id="878" name="CustomShape 14"/>
          <p:cNvSpPr/>
          <p:nvPr/>
        </p:nvSpPr>
        <p:spPr>
          <a:xfrm rot="5400000">
            <a:off x="-2808000" y="3558960"/>
            <a:ext cx="6019560" cy="425880"/>
          </a:xfrm>
          <a:prstGeom prst="rect">
            <a:avLst/>
          </a:prstGeom>
          <a:solidFill>
            <a:srgbClr val="f2f2f2"/>
          </a:solidFill>
        </p:spPr>
      </p:sp>
    </p:spTree>
  </p:cSld>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879" name="Picture 13"/>
          <p:cNvPicPr/>
          <p:nvPr/>
        </p:nvPicPr>
        <p:blipFill>
          <a:blip r:embed="rId1"/>
          <a:stretch>
            <a:fillRect/>
          </a:stretch>
        </p:blipFill>
        <p:spPr>
          <a:xfrm>
            <a:off x="4439520" y="2133720"/>
            <a:ext cx="4717080" cy="1591560"/>
          </a:xfrm>
          <a:prstGeom prst="rect">
            <a:avLst/>
          </a:prstGeom>
        </p:spPr>
      </p:pic>
      <p:sp>
        <p:nvSpPr>
          <p:cNvPr id="880" name="CustomShape 1"/>
          <p:cNvSpPr/>
          <p:nvPr/>
        </p:nvSpPr>
        <p:spPr>
          <a:xfrm>
            <a:off x="685800" y="25560"/>
            <a:ext cx="7314840" cy="558000"/>
          </a:xfrm>
          <a:prstGeom prst="rect">
            <a:avLst/>
          </a:prstGeom>
          <a:solidFill>
            <a:srgbClr val="558ed5"/>
          </a:solidFill>
        </p:spPr>
        <p:txBody>
          <a:bodyPr/>
          <a:p>
            <a:pPr algn="ctr">
              <a:lnSpc>
                <a:spcPct val="100000"/>
              </a:lnSpc>
            </a:pPr>
            <a:r>
              <a:rPr lang="en-US" sz="3600">
                <a:solidFill>
                  <a:srgbClr val="ffffff"/>
                </a:solidFill>
                <a:latin typeface="Calibri"/>
              </a:rPr>
              <a:t>Technical activities – examples</a:t>
            </a:r>
            <a:endParaRPr/>
          </a:p>
        </p:txBody>
      </p:sp>
      <p:pic>
        <p:nvPicPr>
          <p:cNvPr descr="" id="881" name="Picture 7"/>
          <p:cNvPicPr/>
          <p:nvPr/>
        </p:nvPicPr>
        <p:blipFill>
          <a:blip r:embed="rId2"/>
          <a:stretch>
            <a:fillRect/>
          </a:stretch>
        </p:blipFill>
        <p:spPr>
          <a:xfrm>
            <a:off x="4572000" y="838080"/>
            <a:ext cx="2361960" cy="1599840"/>
          </a:xfrm>
          <a:prstGeom prst="rect">
            <a:avLst/>
          </a:prstGeom>
        </p:spPr>
      </p:pic>
      <p:pic>
        <p:nvPicPr>
          <p:cNvPr descr="" id="882" name="Picture 3"/>
          <p:cNvPicPr/>
          <p:nvPr/>
        </p:nvPicPr>
        <p:blipFill>
          <a:blip r:embed="rId3"/>
          <a:stretch>
            <a:fillRect/>
          </a:stretch>
        </p:blipFill>
        <p:spPr>
          <a:xfrm>
            <a:off x="685800" y="4267080"/>
            <a:ext cx="1447560" cy="1095120"/>
          </a:xfrm>
          <a:prstGeom prst="rect">
            <a:avLst/>
          </a:prstGeom>
        </p:spPr>
      </p:pic>
      <p:pic>
        <p:nvPicPr>
          <p:cNvPr descr="" id="883" name="Picture 9"/>
          <p:cNvPicPr/>
          <p:nvPr/>
        </p:nvPicPr>
        <p:blipFill>
          <a:blip r:embed="rId4"/>
          <a:stretch>
            <a:fillRect/>
          </a:stretch>
        </p:blipFill>
        <p:spPr>
          <a:xfrm>
            <a:off x="685800" y="1981080"/>
            <a:ext cx="3428640" cy="2168640"/>
          </a:xfrm>
          <a:prstGeom prst="rect">
            <a:avLst/>
          </a:prstGeom>
        </p:spPr>
      </p:pic>
      <p:sp>
        <p:nvSpPr>
          <p:cNvPr id="884" name="CustomShape 2"/>
          <p:cNvSpPr/>
          <p:nvPr/>
        </p:nvSpPr>
        <p:spPr>
          <a:xfrm>
            <a:off x="685800" y="838080"/>
            <a:ext cx="3428640" cy="1004400"/>
          </a:xfrm>
          <a:prstGeom prst="rect">
            <a:avLst/>
          </a:prstGeom>
          <a:solidFill>
            <a:srgbClr val="4f81bd"/>
          </a:solidFill>
        </p:spPr>
        <p:txBody>
          <a:bodyPr/>
          <a:p>
            <a:pPr>
              <a:lnSpc>
                <a:spcPct val="100000"/>
              </a:lnSpc>
            </a:pPr>
            <a:r>
              <a:rPr lang="en-US" sz="1200">
                <a:solidFill>
                  <a:srgbClr val="ffffff"/>
                </a:solidFill>
                <a:latin typeface="Arial"/>
              </a:rPr>
              <a:t>Technical Developments are motivated by several possible reasons: </a:t>
            </a:r>
            <a:endParaRPr/>
          </a:p>
          <a:p>
            <a:pPr>
              <a:lnSpc>
                <a:spcPct val="100000"/>
              </a:lnSpc>
              <a:buFont typeface="Arial"/>
              <a:buChar char="•"/>
            </a:pPr>
            <a:r>
              <a:rPr lang="en-US" sz="1200">
                <a:solidFill>
                  <a:srgbClr val="ffffff"/>
                </a:solidFill>
                <a:latin typeface="Arial"/>
              </a:rPr>
              <a:t>Key components for systemtests   </a:t>
            </a:r>
            <a:endParaRPr/>
          </a:p>
          <a:p>
            <a:pPr>
              <a:lnSpc>
                <a:spcPct val="100000"/>
              </a:lnSpc>
              <a:buFont typeface="Arial"/>
              <a:buChar char="•"/>
            </a:pPr>
            <a:r>
              <a:rPr lang="en-US" sz="1200">
                <a:solidFill>
                  <a:srgbClr val="ffffff"/>
                </a:solidFill>
                <a:latin typeface="Arial"/>
              </a:rPr>
              <a:t>Critical for machine performance</a:t>
            </a:r>
            <a:endParaRPr/>
          </a:p>
          <a:p>
            <a:pPr>
              <a:lnSpc>
                <a:spcPct val="100000"/>
              </a:lnSpc>
              <a:buFont typeface="Arial"/>
              <a:buChar char="•"/>
            </a:pPr>
            <a:r>
              <a:rPr lang="en-US" sz="1200">
                <a:solidFill>
                  <a:srgbClr val="ffffff"/>
                </a:solidFill>
                <a:latin typeface="Arial"/>
              </a:rPr>
              <a:t>Aimed at cost or power reduction </a:t>
            </a:r>
            <a:endParaRPr/>
          </a:p>
        </p:txBody>
      </p:sp>
      <p:pic>
        <p:nvPicPr>
          <p:cNvPr descr="" id="885" name="Picture 16"/>
          <p:cNvPicPr/>
          <p:nvPr/>
        </p:nvPicPr>
        <p:blipFill>
          <a:blip r:embed="rId5"/>
          <a:stretch>
            <a:fillRect/>
          </a:stretch>
        </p:blipFill>
        <p:spPr>
          <a:xfrm>
            <a:off x="6629400" y="3429000"/>
            <a:ext cx="2374560" cy="1684800"/>
          </a:xfrm>
          <a:prstGeom prst="rect">
            <a:avLst/>
          </a:prstGeom>
        </p:spPr>
      </p:pic>
      <p:pic>
        <p:nvPicPr>
          <p:cNvPr descr="" id="886" name="Picture 17"/>
          <p:cNvPicPr/>
          <p:nvPr/>
        </p:nvPicPr>
        <p:blipFill>
          <a:blip r:embed="rId6"/>
          <a:stretch>
            <a:fillRect/>
          </a:stretch>
        </p:blipFill>
        <p:spPr>
          <a:xfrm>
            <a:off x="5447160" y="5232960"/>
            <a:ext cx="3683880" cy="1624680"/>
          </a:xfrm>
          <a:prstGeom prst="rect">
            <a:avLst/>
          </a:prstGeom>
        </p:spPr>
      </p:pic>
      <p:pic>
        <p:nvPicPr>
          <p:cNvPr descr="" id="887" name="Picture 2"/>
          <p:cNvPicPr/>
          <p:nvPr/>
        </p:nvPicPr>
        <p:blipFill>
          <a:blip r:embed="rId7"/>
          <a:stretch>
            <a:fillRect/>
          </a:stretch>
        </p:blipFill>
        <p:spPr>
          <a:xfrm>
            <a:off x="4191120" y="3581280"/>
            <a:ext cx="2133360" cy="1599840"/>
          </a:xfrm>
          <a:prstGeom prst="rect">
            <a:avLst/>
          </a:prstGeom>
        </p:spPr>
      </p:pic>
      <p:pic>
        <p:nvPicPr>
          <p:cNvPr descr="" id="888" name="Picture 49"/>
          <p:cNvPicPr/>
          <p:nvPr/>
        </p:nvPicPr>
        <p:blipFill>
          <a:blip r:embed="rId8"/>
          <a:stretch>
            <a:fillRect/>
          </a:stretch>
        </p:blipFill>
        <p:spPr>
          <a:xfrm>
            <a:off x="685800" y="5439600"/>
            <a:ext cx="1828440" cy="1379880"/>
          </a:xfrm>
          <a:prstGeom prst="rect">
            <a:avLst/>
          </a:prstGeom>
        </p:spPr>
      </p:pic>
      <p:pic>
        <p:nvPicPr>
          <p:cNvPr descr="" id="889" name="Picture 2"/>
          <p:cNvPicPr/>
          <p:nvPr/>
        </p:nvPicPr>
        <p:blipFill>
          <a:blip r:embed="rId9"/>
          <a:stretch>
            <a:fillRect/>
          </a:stretch>
        </p:blipFill>
        <p:spPr>
          <a:xfrm>
            <a:off x="7010280" y="838080"/>
            <a:ext cx="2120400" cy="1599840"/>
          </a:xfrm>
          <a:prstGeom prst="rect">
            <a:avLst/>
          </a:prstGeom>
        </p:spPr>
      </p:pic>
      <p:pic>
        <p:nvPicPr>
          <p:cNvPr descr="" id="890" name="Picture 12"/>
          <p:cNvPicPr/>
          <p:nvPr/>
        </p:nvPicPr>
        <p:blipFill>
          <a:blip r:embed="rId10"/>
          <a:stretch>
            <a:fillRect/>
          </a:stretch>
        </p:blipFill>
        <p:spPr>
          <a:xfrm>
            <a:off x="8434800" y="28800"/>
            <a:ext cx="708840" cy="708840"/>
          </a:xfrm>
          <a:prstGeom prst="rect">
            <a:avLst/>
          </a:prstGeom>
        </p:spPr>
      </p:pic>
    </p:spTree>
  </p:cSld>
  <p:timing>
    <p:tnLst>
      <p:par>
        <p:cTn dur="indefinite" id="370" nodeType="tmRoot" restart="never">
          <p:childTnLst>
            <p:seq>
              <p:cTn dur="indefinite" id="371" nodeType="mainSeq">
                <p:childTnLst>
                  <p:par>
                    <p:cTn fill="hold" id="372">
                      <p:stCondLst>
                        <p:cond delay="indefinite"/>
                      </p:stCondLst>
                      <p:childTnLst>
                        <p:par>
                          <p:cTn fill="hold" id="373">
                            <p:stCondLst>
                              <p:cond delay="0"/>
                            </p:stCondLst>
                            <p:childTnLst>
                              <p:par>
                                <p:cTn fill="hold" id="374" nodeType="withEffect" presetClass="entr" presetID="1">
                                  <p:stCondLst>
                                    <p:cond delay="0"/>
                                  </p:stCondLst>
                                  <p:childTnLst>
                                    <p:set>
                                      <p:cBhvr>
                                        <p:cTn dur="1" fill="hold" id="375">
                                          <p:stCondLst>
                                            <p:cond delay="0"/>
                                          </p:stCondLst>
                                        </p:cTn>
                                        <p:tgtEl>
                                          <p:spTgt spid="881"/>
                                        </p:tgtEl>
                                        <p:attrNameLst>
                                          <p:attrName>style.visibility</p:attrName>
                                        </p:attrNameLst>
                                      </p:cBhvr>
                                      <p:to>
                                        <p:strVal val="visible"/>
                                      </p:to>
                                    </p:set>
                                  </p:childTnLst>
                                </p:cTn>
                              </p:par>
                              <p:par>
                                <p:cTn fill="hold" id="376" nodeType="withEffect" presetClass="entr" presetID="1">
                                  <p:stCondLst>
                                    <p:cond delay="0"/>
                                  </p:stCondLst>
                                  <p:childTnLst>
                                    <p:set>
                                      <p:cBhvr>
                                        <p:cTn dur="1" fill="hold" id="377">
                                          <p:stCondLst>
                                            <p:cond delay="0"/>
                                          </p:stCondLst>
                                        </p:cTn>
                                        <p:tgtEl>
                                          <p:spTgt spid="882"/>
                                        </p:tgtEl>
                                        <p:attrNameLst>
                                          <p:attrName>style.visibility</p:attrName>
                                        </p:attrNameLst>
                                      </p:cBhvr>
                                      <p:to>
                                        <p:strVal val="visible"/>
                                      </p:to>
                                    </p:set>
                                  </p:childTnLst>
                                </p:cTn>
                              </p:par>
                              <p:par>
                                <p:cTn fill="hold" id="378" nodeType="withEffect" presetClass="entr" presetID="1">
                                  <p:stCondLst>
                                    <p:cond delay="0"/>
                                  </p:stCondLst>
                                  <p:childTnLst>
                                    <p:set>
                                      <p:cBhvr>
                                        <p:cTn dur="1" fill="hold" id="379">
                                          <p:stCondLst>
                                            <p:cond delay="0"/>
                                          </p:stCondLst>
                                        </p:cTn>
                                        <p:tgtEl>
                                          <p:spTgt spid="883"/>
                                        </p:tgtEl>
                                        <p:attrNameLst>
                                          <p:attrName>style.visibility</p:attrName>
                                        </p:attrNameLst>
                                      </p:cBhvr>
                                      <p:to>
                                        <p:strVal val="visible"/>
                                      </p:to>
                                    </p:set>
                                  </p:childTnLst>
                                </p:cTn>
                              </p:par>
                              <p:par>
                                <p:cTn fill="hold" id="380" nodeType="withEffect" presetClass="entr" presetID="1">
                                  <p:stCondLst>
                                    <p:cond delay="0"/>
                                  </p:stCondLst>
                                  <p:childTnLst>
                                    <p:set>
                                      <p:cBhvr>
                                        <p:cTn dur="1" fill="hold" id="381">
                                          <p:stCondLst>
                                            <p:cond delay="0"/>
                                          </p:stCondLst>
                                        </p:cTn>
                                        <p:tgtEl>
                                          <p:spTgt spid="88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891" name="Picture 2"/>
          <p:cNvPicPr/>
          <p:nvPr/>
        </p:nvPicPr>
        <p:blipFill>
          <a:blip r:embed="rId1"/>
          <a:stretch>
            <a:fillRect/>
          </a:stretch>
        </p:blipFill>
        <p:spPr>
          <a:xfrm>
            <a:off x="152280" y="3886200"/>
            <a:ext cx="2921400" cy="2311920"/>
          </a:xfrm>
          <a:prstGeom prst="rect">
            <a:avLst/>
          </a:prstGeom>
        </p:spPr>
      </p:pic>
      <p:pic>
        <p:nvPicPr>
          <p:cNvPr descr="" id="892" name="Picture 2"/>
          <p:cNvPicPr/>
          <p:nvPr/>
        </p:nvPicPr>
        <p:blipFill>
          <a:blip r:embed="rId2"/>
          <a:stretch>
            <a:fillRect/>
          </a:stretch>
        </p:blipFill>
        <p:spPr>
          <a:xfrm>
            <a:off x="3060720" y="0"/>
            <a:ext cx="6095520" cy="4571640"/>
          </a:xfrm>
          <a:prstGeom prst="rect">
            <a:avLst/>
          </a:prstGeom>
        </p:spPr>
      </p:pic>
      <p:pic>
        <p:nvPicPr>
          <p:cNvPr descr="" id="893" name="Picture 86"/>
          <p:cNvPicPr/>
          <p:nvPr/>
        </p:nvPicPr>
        <p:blipFill>
          <a:blip r:embed="rId3"/>
          <a:stretch>
            <a:fillRect/>
          </a:stretch>
        </p:blipFill>
        <p:spPr>
          <a:xfrm>
            <a:off x="7543800" y="4231800"/>
            <a:ext cx="1625400" cy="2625840"/>
          </a:xfrm>
          <a:prstGeom prst="rect">
            <a:avLst/>
          </a:prstGeom>
        </p:spPr>
      </p:pic>
      <p:pic>
        <p:nvPicPr>
          <p:cNvPr descr="" id="894" name="Picture 87"/>
          <p:cNvPicPr/>
          <p:nvPr/>
        </p:nvPicPr>
        <p:blipFill>
          <a:blip r:embed="rId4"/>
          <a:stretch>
            <a:fillRect/>
          </a:stretch>
        </p:blipFill>
        <p:spPr>
          <a:xfrm>
            <a:off x="1981080" y="6214320"/>
            <a:ext cx="5562360" cy="655920"/>
          </a:xfrm>
          <a:prstGeom prst="rect">
            <a:avLst/>
          </a:prstGeom>
        </p:spPr>
      </p:pic>
      <p:pic>
        <p:nvPicPr>
          <p:cNvPr descr="" id="895" name="Picture 88"/>
          <p:cNvPicPr/>
          <p:nvPr/>
        </p:nvPicPr>
        <p:blipFill>
          <a:blip r:embed="rId5"/>
          <a:stretch>
            <a:fillRect/>
          </a:stretch>
        </p:blipFill>
        <p:spPr>
          <a:xfrm>
            <a:off x="1523880" y="2057400"/>
            <a:ext cx="1505880" cy="1146960"/>
          </a:xfrm>
          <a:prstGeom prst="rect">
            <a:avLst/>
          </a:prstGeom>
        </p:spPr>
      </p:pic>
      <p:pic>
        <p:nvPicPr>
          <p:cNvPr descr="" id="896" name="Content Placeholder 3"/>
          <p:cNvPicPr/>
          <p:nvPr/>
        </p:nvPicPr>
        <p:blipFill>
          <a:blip r:embed="rId6"/>
          <a:stretch>
            <a:fillRect/>
          </a:stretch>
        </p:blipFill>
        <p:spPr>
          <a:xfrm>
            <a:off x="0" y="2057400"/>
            <a:ext cx="1354320" cy="1599840"/>
          </a:xfrm>
          <a:prstGeom prst="rect">
            <a:avLst/>
          </a:prstGeom>
        </p:spPr>
      </p:pic>
      <p:pic>
        <p:nvPicPr>
          <p:cNvPr descr="" id="897" name="Picture 2"/>
          <p:cNvPicPr/>
          <p:nvPr/>
        </p:nvPicPr>
        <p:blipFill>
          <a:blip r:embed="rId7"/>
          <a:stretch>
            <a:fillRect/>
          </a:stretch>
        </p:blipFill>
        <p:spPr>
          <a:xfrm>
            <a:off x="152280" y="838080"/>
            <a:ext cx="990360" cy="1117800"/>
          </a:xfrm>
          <a:prstGeom prst="rect">
            <a:avLst/>
          </a:prstGeom>
        </p:spPr>
      </p:pic>
      <p:pic>
        <p:nvPicPr>
          <p:cNvPr descr="" id="898" name="Picture 3"/>
          <p:cNvPicPr/>
          <p:nvPr/>
        </p:nvPicPr>
        <p:blipFill>
          <a:blip r:embed="rId8"/>
          <a:stretch>
            <a:fillRect/>
          </a:stretch>
        </p:blipFill>
        <p:spPr>
          <a:xfrm>
            <a:off x="1371600" y="838080"/>
            <a:ext cx="1066320" cy="1123920"/>
          </a:xfrm>
          <a:prstGeom prst="rect">
            <a:avLst/>
          </a:prstGeom>
        </p:spPr>
      </p:pic>
    </p:spTree>
  </p:cSld>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99" name="CustomShape 1"/>
          <p:cNvSpPr/>
          <p:nvPr/>
        </p:nvSpPr>
        <p:spPr>
          <a:xfrm>
            <a:off x="76320" y="636480"/>
            <a:ext cx="8978400" cy="5562360"/>
          </a:xfrm>
          <a:prstGeom prst="rect">
            <a:avLst/>
          </a:prstGeom>
          <a:noFill/>
          <a:ln w="9360">
            <a:solidFill>
              <a:srgbClr val="080808"/>
            </a:solidFill>
            <a:round/>
          </a:ln>
        </p:spPr>
      </p:sp>
      <p:pic>
        <p:nvPicPr>
          <p:cNvPr descr="" id="900" name="Picture 21"/>
          <p:cNvPicPr/>
          <p:nvPr/>
        </p:nvPicPr>
        <p:blipFill>
          <a:blip r:embed="rId1"/>
          <a:stretch>
            <a:fillRect/>
          </a:stretch>
        </p:blipFill>
        <p:spPr>
          <a:xfrm>
            <a:off x="6164640" y="2682720"/>
            <a:ext cx="2752200" cy="1715040"/>
          </a:xfrm>
          <a:prstGeom prst="rect">
            <a:avLst/>
          </a:prstGeom>
          <a:ln>
            <a:solidFill>
              <a:srgbClr val="000000"/>
            </a:solidFill>
          </a:ln>
        </p:spPr>
      </p:pic>
      <p:sp>
        <p:nvSpPr>
          <p:cNvPr id="901" name="Line 2"/>
          <p:cNvSpPr/>
          <p:nvPr/>
        </p:nvSpPr>
        <p:spPr>
          <a:xfrm flipH="1" flipV="1">
            <a:off x="8922240" y="4410360"/>
            <a:ext cx="10800" cy="1793520"/>
          </a:xfrm>
          <a:prstGeom prst="line">
            <a:avLst/>
          </a:prstGeom>
          <a:ln cap="rnd" w="19080">
            <a:solidFill>
              <a:srgbClr val="4a452a"/>
            </a:solidFill>
            <a:custDash>
              <a:ds d="53000" sp="53000"/>
            </a:custDash>
            <a:round/>
          </a:ln>
        </p:spPr>
      </p:sp>
      <p:sp>
        <p:nvSpPr>
          <p:cNvPr id="902" name="Line 3"/>
          <p:cNvSpPr/>
          <p:nvPr/>
        </p:nvSpPr>
        <p:spPr>
          <a:xfrm flipV="1">
            <a:off x="3037320" y="788760"/>
            <a:ext cx="0" cy="1866600"/>
          </a:xfrm>
          <a:prstGeom prst="line">
            <a:avLst/>
          </a:prstGeom>
          <a:ln cap="rnd" w="19080">
            <a:solidFill>
              <a:srgbClr val="4a452a"/>
            </a:solidFill>
            <a:custDash>
              <a:ds d="53000" sp="53000"/>
            </a:custDash>
            <a:round/>
          </a:ln>
        </p:spPr>
      </p:sp>
      <p:sp>
        <p:nvSpPr>
          <p:cNvPr id="903" name="Line 4"/>
          <p:cNvSpPr/>
          <p:nvPr/>
        </p:nvSpPr>
        <p:spPr>
          <a:xfrm flipV="1">
            <a:off x="270720" y="750600"/>
            <a:ext cx="0" cy="1879560"/>
          </a:xfrm>
          <a:prstGeom prst="line">
            <a:avLst/>
          </a:prstGeom>
          <a:ln cap="rnd" w="19080">
            <a:solidFill>
              <a:srgbClr val="4a452a"/>
            </a:solidFill>
            <a:custDash>
              <a:ds d="53000" sp="53000"/>
            </a:custDash>
            <a:round/>
          </a:ln>
        </p:spPr>
      </p:sp>
      <p:sp>
        <p:nvSpPr>
          <p:cNvPr id="904" name="CustomShape 5"/>
          <p:cNvSpPr/>
          <p:nvPr/>
        </p:nvSpPr>
        <p:spPr>
          <a:xfrm>
            <a:off x="276120" y="704160"/>
            <a:ext cx="2619000" cy="2416680"/>
          </a:xfrm>
          <a:prstGeom prst="rect">
            <a:avLst/>
          </a:prstGeom>
          <a:noFill/>
        </p:spPr>
        <p:txBody>
          <a:bodyPr/>
          <a:p>
            <a:pPr>
              <a:lnSpc>
                <a:spcPct val="100000"/>
              </a:lnSpc>
            </a:pPr>
            <a:r>
              <a:rPr b="1" lang="en-US">
                <a:solidFill>
                  <a:srgbClr val="080808"/>
                </a:solidFill>
                <a:latin typeface="Calibri"/>
              </a:rPr>
              <a:t>2013-18 Development Phase</a:t>
            </a:r>
            <a:endParaRPr/>
          </a:p>
          <a:p>
            <a:pPr>
              <a:lnSpc>
                <a:spcPct val="100000"/>
              </a:lnSpc>
            </a:pPr>
            <a:r>
              <a:rPr lang="en-US" sz="1400">
                <a:solidFill>
                  <a:srgbClr val="080808"/>
                </a:solidFill>
                <a:latin typeface="Calibri"/>
              </a:rPr>
              <a:t>Develop a Project Plan for a staged implementation in agreement with LHC findings; further technical developments with industry, performance studies for accelerator parts and systems, as well as for detectors. </a:t>
            </a:r>
            <a:endParaRPr/>
          </a:p>
          <a:p>
            <a:pPr>
              <a:lnSpc>
                <a:spcPct val="100000"/>
              </a:lnSpc>
            </a:pPr>
            <a:endParaRPr/>
          </a:p>
        </p:txBody>
      </p:sp>
      <p:sp>
        <p:nvSpPr>
          <p:cNvPr id="905" name="Line 6"/>
          <p:cNvSpPr/>
          <p:nvPr/>
        </p:nvSpPr>
        <p:spPr>
          <a:xfrm flipH="1" flipV="1">
            <a:off x="2785320" y="4408200"/>
            <a:ext cx="5760" cy="1790640"/>
          </a:xfrm>
          <a:prstGeom prst="line">
            <a:avLst/>
          </a:prstGeom>
          <a:ln cap="rnd" w="19080">
            <a:solidFill>
              <a:srgbClr val="4a452a"/>
            </a:solidFill>
            <a:custDash>
              <a:ds d="53000" sp="53000"/>
            </a:custDash>
            <a:round/>
          </a:ln>
        </p:spPr>
      </p:sp>
      <p:sp>
        <p:nvSpPr>
          <p:cNvPr id="906" name="CustomShape 7"/>
          <p:cNvSpPr/>
          <p:nvPr/>
        </p:nvSpPr>
        <p:spPr>
          <a:xfrm>
            <a:off x="228600" y="4470480"/>
            <a:ext cx="2554920" cy="1467360"/>
          </a:xfrm>
          <a:prstGeom prst="rect">
            <a:avLst/>
          </a:prstGeom>
          <a:solidFill>
            <a:srgbClr val="ffffff"/>
          </a:solidFill>
        </p:spPr>
        <p:txBody>
          <a:bodyPr/>
          <a:p>
            <a:pPr algn="r">
              <a:lnSpc>
                <a:spcPct val="100000"/>
              </a:lnSpc>
            </a:pPr>
            <a:r>
              <a:rPr b="1" lang="en-US">
                <a:solidFill>
                  <a:srgbClr val="080808"/>
                </a:solidFill>
                <a:latin typeface="Calibri"/>
              </a:rPr>
              <a:t> </a:t>
            </a:r>
            <a:r>
              <a:rPr b="1" lang="en-US">
                <a:solidFill>
                  <a:srgbClr val="080808"/>
                </a:solidFill>
                <a:latin typeface="Calibri"/>
              </a:rPr>
              <a:t>2018-19 Decisions</a:t>
            </a:r>
            <a:endParaRPr/>
          </a:p>
          <a:p>
            <a:pPr algn="r">
              <a:lnSpc>
                <a:spcPct val="100000"/>
              </a:lnSpc>
            </a:pPr>
            <a:r>
              <a:rPr lang="en-US" sz="1400">
                <a:solidFill>
                  <a:srgbClr val="080808"/>
                </a:solidFill>
                <a:latin typeface="Calibri"/>
              </a:rPr>
              <a:t>On the basis of LHC data</a:t>
            </a:r>
            <a:r>
              <a:rPr lang="en-US" sz="1400">
                <a:solidFill>
                  <a:srgbClr val="080808"/>
                </a:solidFill>
                <a:latin typeface="Calibri"/>
              </a:rPr>
              <a:t>
</a:t>
            </a:r>
            <a:r>
              <a:rPr lang="en-US" sz="1400">
                <a:solidFill>
                  <a:srgbClr val="080808"/>
                </a:solidFill>
                <a:latin typeface="Calibri"/>
              </a:rPr>
              <a:t>and Project Plans (for CLIC and other potential projects as FCC), take decisions about next project(s) at the Energy Frontier.</a:t>
            </a:r>
            <a:endParaRPr/>
          </a:p>
        </p:txBody>
      </p:sp>
      <p:sp>
        <p:nvSpPr>
          <p:cNvPr id="907" name="CustomShape 8"/>
          <p:cNvSpPr/>
          <p:nvPr/>
        </p:nvSpPr>
        <p:spPr>
          <a:xfrm>
            <a:off x="3059280" y="740520"/>
            <a:ext cx="2854440" cy="1874160"/>
          </a:xfrm>
          <a:prstGeom prst="rect">
            <a:avLst/>
          </a:prstGeom>
          <a:noFill/>
        </p:spPr>
        <p:txBody>
          <a:bodyPr/>
          <a:p>
            <a:pPr>
              <a:lnSpc>
                <a:spcPct val="80000"/>
              </a:lnSpc>
            </a:pPr>
            <a:r>
              <a:rPr b="1" lang="en-US">
                <a:solidFill>
                  <a:srgbClr val="080808"/>
                </a:solidFill>
                <a:latin typeface="Calibri"/>
              </a:rPr>
              <a:t>4-5 year Preparation Phase</a:t>
            </a:r>
            <a:endParaRPr/>
          </a:p>
          <a:p>
            <a:pPr>
              <a:lnSpc>
                <a:spcPct val="100000"/>
              </a:lnSpc>
            </a:pPr>
            <a:r>
              <a:rPr lang="en-US" sz="1400">
                <a:solidFill>
                  <a:srgbClr val="080808"/>
                </a:solidFill>
                <a:latin typeface="Calibri"/>
              </a:rPr>
              <a:t>Finalise implementation parameters, Drive Beam Facility and other system verifications, site authorisation and preparation for industrial procurement.  </a:t>
            </a:r>
            <a:endParaRPr/>
          </a:p>
          <a:p>
            <a:pPr>
              <a:lnSpc>
                <a:spcPct val="100000"/>
              </a:lnSpc>
            </a:pPr>
            <a:r>
              <a:rPr lang="en-US" sz="1400">
                <a:solidFill>
                  <a:srgbClr val="080808"/>
                </a:solidFill>
                <a:latin typeface="Calibri"/>
              </a:rPr>
              <a:t>Prepare detailed Technical Proposals for the detector-systems.  </a:t>
            </a:r>
            <a:endParaRPr/>
          </a:p>
        </p:txBody>
      </p:sp>
      <p:sp>
        <p:nvSpPr>
          <p:cNvPr id="908" name="Line 9"/>
          <p:cNvSpPr/>
          <p:nvPr/>
        </p:nvSpPr>
        <p:spPr>
          <a:xfrm flipV="1">
            <a:off x="5898960" y="4419360"/>
            <a:ext cx="0" cy="1752840"/>
          </a:xfrm>
          <a:prstGeom prst="line">
            <a:avLst/>
          </a:prstGeom>
          <a:ln cap="rnd" w="19080">
            <a:solidFill>
              <a:srgbClr val="4a452a"/>
            </a:solidFill>
            <a:custDash>
              <a:ds d="53000" sp="53000"/>
            </a:custDash>
            <a:round/>
          </a:ln>
        </p:spPr>
      </p:sp>
      <p:sp>
        <p:nvSpPr>
          <p:cNvPr id="909" name="CustomShape 10"/>
          <p:cNvSpPr/>
          <p:nvPr/>
        </p:nvSpPr>
        <p:spPr>
          <a:xfrm>
            <a:off x="3296520" y="4483800"/>
            <a:ext cx="2576160" cy="1066680"/>
          </a:xfrm>
          <a:prstGeom prst="rect">
            <a:avLst/>
          </a:prstGeom>
          <a:noFill/>
        </p:spPr>
        <p:txBody>
          <a:bodyPr/>
          <a:p>
            <a:pPr algn="r">
              <a:lnSpc>
                <a:spcPct val="100000"/>
              </a:lnSpc>
            </a:pPr>
            <a:r>
              <a:rPr b="1" lang="en-US">
                <a:solidFill>
                  <a:srgbClr val="080808"/>
                </a:solidFill>
                <a:latin typeface="Calibri"/>
              </a:rPr>
              <a:t>2024-25 Construction Start</a:t>
            </a:r>
            <a:r>
              <a:rPr b="1" lang="en-US">
                <a:solidFill>
                  <a:srgbClr val="080808"/>
                </a:solidFill>
                <a:latin typeface="Calibri"/>
              </a:rPr>
              <a:t>
</a:t>
            </a:r>
            <a:r>
              <a:rPr lang="en-US" sz="1400">
                <a:solidFill>
                  <a:srgbClr val="080808"/>
                </a:solidFill>
                <a:latin typeface="Calibri"/>
              </a:rPr>
              <a:t>Ready for full construction</a:t>
            </a:r>
            <a:r>
              <a:rPr lang="en-US" sz="1400">
                <a:solidFill>
                  <a:srgbClr val="080808"/>
                </a:solidFill>
                <a:latin typeface="Calibri"/>
              </a:rPr>
              <a:t>
</a:t>
            </a:r>
            <a:r>
              <a:rPr lang="en-US" sz="1400">
                <a:solidFill>
                  <a:srgbClr val="080808"/>
                </a:solidFill>
                <a:latin typeface="Calibri"/>
              </a:rPr>
              <a:t> and main tunnel excavation. </a:t>
            </a:r>
            <a:endParaRPr/>
          </a:p>
        </p:txBody>
      </p:sp>
      <p:sp>
        <p:nvSpPr>
          <p:cNvPr id="910" name="Line 11"/>
          <p:cNvSpPr/>
          <p:nvPr/>
        </p:nvSpPr>
        <p:spPr>
          <a:xfrm flipV="1">
            <a:off x="6134040" y="780120"/>
            <a:ext cx="3960" cy="1866960"/>
          </a:xfrm>
          <a:prstGeom prst="line">
            <a:avLst/>
          </a:prstGeom>
          <a:ln cap="rnd" w="19080">
            <a:solidFill>
              <a:srgbClr val="4a452a"/>
            </a:solidFill>
            <a:custDash>
              <a:ds d="53000" sp="53000"/>
            </a:custDash>
            <a:round/>
          </a:ln>
        </p:spPr>
      </p:sp>
      <p:sp>
        <p:nvSpPr>
          <p:cNvPr id="911" name="CustomShape 12"/>
          <p:cNvSpPr/>
          <p:nvPr/>
        </p:nvSpPr>
        <p:spPr>
          <a:xfrm>
            <a:off x="6150960" y="700560"/>
            <a:ext cx="2522880" cy="1503000"/>
          </a:xfrm>
          <a:prstGeom prst="rect">
            <a:avLst/>
          </a:prstGeom>
          <a:noFill/>
        </p:spPr>
        <p:txBody>
          <a:bodyPr/>
          <a:p>
            <a:pPr>
              <a:lnSpc>
                <a:spcPct val="100000"/>
              </a:lnSpc>
            </a:pPr>
            <a:r>
              <a:rPr b="1" lang="en-US">
                <a:solidFill>
                  <a:srgbClr val="080808"/>
                </a:solidFill>
                <a:latin typeface="Calibri"/>
              </a:rPr>
              <a:t>Construction Phase </a:t>
            </a:r>
            <a:endParaRPr/>
          </a:p>
          <a:p>
            <a:pPr>
              <a:lnSpc>
                <a:spcPct val="100000"/>
              </a:lnSpc>
            </a:pPr>
            <a:r>
              <a:rPr lang="en-US" sz="1400">
                <a:solidFill>
                  <a:srgbClr val="080808"/>
                </a:solidFill>
                <a:latin typeface="Calibri"/>
              </a:rPr>
              <a:t>Stage 1 construction of CLIC, in parallel with detector construction.</a:t>
            </a:r>
            <a:endParaRPr/>
          </a:p>
          <a:p>
            <a:pPr>
              <a:lnSpc>
                <a:spcPct val="100000"/>
              </a:lnSpc>
            </a:pPr>
            <a:r>
              <a:rPr lang="en-US" sz="1400">
                <a:solidFill>
                  <a:srgbClr val="080808"/>
                </a:solidFill>
                <a:latin typeface="Calibri"/>
              </a:rPr>
              <a:t>Preparation for implementation of further stages.</a:t>
            </a:r>
            <a:endParaRPr/>
          </a:p>
        </p:txBody>
      </p:sp>
      <p:sp>
        <p:nvSpPr>
          <p:cNvPr id="912" name="CustomShape 13"/>
          <p:cNvSpPr/>
          <p:nvPr/>
        </p:nvSpPr>
        <p:spPr>
          <a:xfrm>
            <a:off x="6633720" y="4461120"/>
            <a:ext cx="2245320" cy="1503000"/>
          </a:xfrm>
          <a:prstGeom prst="rect">
            <a:avLst/>
          </a:prstGeom>
          <a:noFill/>
        </p:spPr>
        <p:txBody>
          <a:bodyPr/>
          <a:p>
            <a:pPr algn="r">
              <a:lnSpc>
                <a:spcPct val="100000"/>
              </a:lnSpc>
            </a:pPr>
            <a:r>
              <a:rPr b="1" lang="en-US">
                <a:solidFill>
                  <a:srgbClr val="080808"/>
                </a:solidFill>
                <a:latin typeface="Calibri"/>
              </a:rPr>
              <a:t>  </a:t>
            </a:r>
            <a:r>
              <a:rPr b="1" lang="en-US">
                <a:solidFill>
                  <a:srgbClr val="080808"/>
                </a:solidFill>
                <a:latin typeface="Calibri"/>
              </a:rPr>
              <a:t>Commissioning </a:t>
            </a:r>
            <a:endParaRPr/>
          </a:p>
          <a:p>
            <a:pPr algn="r">
              <a:lnSpc>
                <a:spcPct val="100000"/>
              </a:lnSpc>
            </a:pPr>
            <a:r>
              <a:rPr lang="en-US" sz="1400">
                <a:solidFill>
                  <a:srgbClr val="080808"/>
                </a:solidFill>
                <a:latin typeface="Calibri"/>
              </a:rPr>
              <a:t>Becoming ready for data-taking as the LHC programme reaches completion.</a:t>
            </a:r>
            <a:endParaRPr/>
          </a:p>
          <a:p>
            <a:pPr algn="r">
              <a:lnSpc>
                <a:spcPct val="100000"/>
              </a:lnSpc>
            </a:pPr>
            <a:r>
              <a:rPr lang="en-US" sz="1400">
                <a:solidFill>
                  <a:srgbClr val="080808"/>
                </a:solidFill>
                <a:latin typeface="Calibri"/>
              </a:rPr>
              <a:t> </a:t>
            </a:r>
            <a:endParaRPr/>
          </a:p>
        </p:txBody>
      </p:sp>
      <p:pic>
        <p:nvPicPr>
          <p:cNvPr descr="" id="913" name="Picture 5"/>
          <p:cNvPicPr/>
          <p:nvPr/>
        </p:nvPicPr>
        <p:blipFill>
          <a:blip r:embed="rId2"/>
          <a:stretch>
            <a:fillRect/>
          </a:stretch>
        </p:blipFill>
        <p:spPr>
          <a:xfrm>
            <a:off x="3043800" y="2676960"/>
            <a:ext cx="2853720" cy="1714320"/>
          </a:xfrm>
          <a:prstGeom prst="rect">
            <a:avLst/>
          </a:prstGeom>
          <a:ln>
            <a:solidFill>
              <a:srgbClr val="080808"/>
            </a:solidFill>
          </a:ln>
        </p:spPr>
      </p:pic>
      <p:pic>
        <p:nvPicPr>
          <p:cNvPr descr="" id="914" name="Picture 6"/>
          <p:cNvPicPr/>
          <p:nvPr/>
        </p:nvPicPr>
        <p:blipFill>
          <a:blip r:embed="rId3"/>
          <a:stretch>
            <a:fillRect/>
          </a:stretch>
        </p:blipFill>
        <p:spPr>
          <a:xfrm>
            <a:off x="245520" y="2819520"/>
            <a:ext cx="2548080" cy="1744560"/>
          </a:xfrm>
          <a:prstGeom prst="rect">
            <a:avLst/>
          </a:prstGeom>
        </p:spPr>
      </p:pic>
      <p:pic>
        <p:nvPicPr>
          <p:cNvPr descr="" id="915" name="Picture 25"/>
          <p:cNvPicPr/>
          <p:nvPr/>
        </p:nvPicPr>
        <p:blipFill>
          <a:blip r:embed="rId4"/>
          <a:stretch>
            <a:fillRect/>
          </a:stretch>
        </p:blipFill>
        <p:spPr>
          <a:xfrm>
            <a:off x="8534520" y="28800"/>
            <a:ext cx="609120" cy="609120"/>
          </a:xfrm>
          <a:prstGeom prst="rect">
            <a:avLst/>
          </a:prstGeom>
        </p:spPr>
      </p:pic>
      <p:sp>
        <p:nvSpPr>
          <p:cNvPr id="916" name="CustomShape 14"/>
          <p:cNvSpPr/>
          <p:nvPr/>
        </p:nvSpPr>
        <p:spPr>
          <a:xfrm>
            <a:off x="685800" y="25560"/>
            <a:ext cx="7314840" cy="558000"/>
          </a:xfrm>
          <a:prstGeom prst="rect">
            <a:avLst/>
          </a:prstGeom>
          <a:solidFill>
            <a:srgbClr val="558ed5"/>
          </a:solidFill>
        </p:spPr>
        <p:txBody>
          <a:bodyPr/>
          <a:p>
            <a:pPr algn="ctr">
              <a:lnSpc>
                <a:spcPct val="100000"/>
              </a:lnSpc>
            </a:pPr>
            <a:r>
              <a:rPr lang="en-US" sz="3600">
                <a:solidFill>
                  <a:srgbClr val="ffffff"/>
                </a:solidFill>
                <a:latin typeface="Calibri"/>
              </a:rPr>
              <a:t>Issues for a next CERN machine … timescales</a:t>
            </a:r>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17" name="TextShape 1"/>
          <p:cNvSpPr txBox="1"/>
          <p:nvPr/>
        </p:nvSpPr>
        <p:spPr>
          <a:xfrm>
            <a:off x="689040" y="0"/>
            <a:ext cx="8073720" cy="615600"/>
          </a:xfrm>
          <a:prstGeom prst="rect">
            <a:avLst/>
          </a:prstGeom>
        </p:spPr>
        <p:txBody>
          <a:bodyPr anchor="ctr"/>
          <a:p>
            <a:pPr algn="ctr">
              <a:lnSpc>
                <a:spcPct val="100000"/>
              </a:lnSpc>
            </a:pPr>
            <a:r>
              <a:rPr lang="en-US" sz="4400">
                <a:solidFill>
                  <a:srgbClr val="ffffff"/>
                </a:solidFill>
                <a:latin typeface="Calibri"/>
              </a:rPr>
              <a:t>LHC at 13 TeV – the key to it all ? </a:t>
            </a:r>
            <a:endParaRPr/>
          </a:p>
        </p:txBody>
      </p:sp>
      <p:pic>
        <p:nvPicPr>
          <p:cNvPr descr="" id="918" name="Picture 2"/>
          <p:cNvPicPr/>
          <p:nvPr/>
        </p:nvPicPr>
        <p:blipFill>
          <a:blip r:embed="rId1"/>
          <a:stretch>
            <a:fillRect/>
          </a:stretch>
        </p:blipFill>
        <p:spPr>
          <a:xfrm>
            <a:off x="0" y="685800"/>
            <a:ext cx="4690440" cy="3441240"/>
          </a:xfrm>
          <a:prstGeom prst="rect">
            <a:avLst/>
          </a:prstGeom>
        </p:spPr>
      </p:pic>
      <p:pic>
        <p:nvPicPr>
          <p:cNvPr descr="" id="919" name="Picture 3"/>
          <p:cNvPicPr/>
          <p:nvPr/>
        </p:nvPicPr>
        <p:blipFill>
          <a:blip r:embed="rId2"/>
          <a:stretch>
            <a:fillRect/>
          </a:stretch>
        </p:blipFill>
        <p:spPr>
          <a:xfrm>
            <a:off x="3962520" y="2980800"/>
            <a:ext cx="5181120" cy="3798000"/>
          </a:xfrm>
          <a:prstGeom prst="rect">
            <a:avLst/>
          </a:prstGeom>
        </p:spPr>
      </p:pic>
    </p:spTree>
  </p:cSld>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0" name="TextShape 1"/>
          <p:cNvSpPr txBox="1"/>
          <p:nvPr/>
        </p:nvSpPr>
        <p:spPr>
          <a:xfrm>
            <a:off x="685800" y="33840"/>
            <a:ext cx="7675920" cy="615600"/>
          </a:xfrm>
          <a:prstGeom prst="rect">
            <a:avLst/>
          </a:prstGeom>
        </p:spPr>
        <p:txBody>
          <a:bodyPr anchor="ctr"/>
          <a:p>
            <a:pPr algn="ctr">
              <a:lnSpc>
                <a:spcPct val="100000"/>
              </a:lnSpc>
            </a:pPr>
            <a:r>
              <a:rPr lang="en-US" sz="4400">
                <a:solidFill>
                  <a:srgbClr val="ffffff"/>
                </a:solidFill>
                <a:latin typeface="Calibri"/>
              </a:rPr>
              <a:t> </a:t>
            </a:r>
            <a:r>
              <a:rPr lang="en-US" sz="4400">
                <a:solidFill>
                  <a:srgbClr val="ffffff"/>
                </a:solidFill>
                <a:latin typeface="Calibri"/>
              </a:rPr>
              <a:t>Summary</a:t>
            </a:r>
            <a:endParaRPr/>
          </a:p>
        </p:txBody>
      </p:sp>
      <p:sp>
        <p:nvSpPr>
          <p:cNvPr id="921" name="TextShape 2"/>
          <p:cNvSpPr txBox="1"/>
          <p:nvPr/>
        </p:nvSpPr>
        <p:spPr>
          <a:xfrm>
            <a:off x="6553080" y="6356520"/>
            <a:ext cx="2133360" cy="364680"/>
          </a:xfrm>
          <a:prstGeom prst="rect">
            <a:avLst/>
          </a:prstGeom>
        </p:spPr>
        <p:txBody>
          <a:bodyPr anchor="ctr"/>
          <a:p>
            <a:pPr algn="r">
              <a:lnSpc>
                <a:spcPct val="100000"/>
              </a:lnSpc>
            </a:pPr>
            <a:fld id="{96DA1C72-8838-4E3E-A845-7DEAF5305EA7}" type="slidenum">
              <a:rPr lang="en-US" sz="1200">
                <a:solidFill>
                  <a:srgbClr val="8b8b8b"/>
                </a:solidFill>
                <a:latin typeface="Calibri"/>
              </a:rPr>
              <a:t>&lt;number&gt;</a:t>
            </a:fld>
            <a:endParaRPr/>
          </a:p>
        </p:txBody>
      </p:sp>
      <p:sp>
        <p:nvSpPr>
          <p:cNvPr id="922" name="CustomShape 3"/>
          <p:cNvSpPr/>
          <p:nvPr/>
        </p:nvSpPr>
        <p:spPr>
          <a:xfrm>
            <a:off x="685800" y="685800"/>
            <a:ext cx="7695720" cy="5562360"/>
          </a:xfrm>
          <a:prstGeom prst="rect">
            <a:avLst/>
          </a:prstGeom>
          <a:noFill/>
        </p:spPr>
        <p:txBody>
          <a:bodyPr/>
          <a:p>
            <a:pPr>
              <a:lnSpc>
                <a:spcPct val="100000"/>
              </a:lnSpc>
            </a:pPr>
            <a:r>
              <a:rPr lang="en-US">
                <a:solidFill>
                  <a:srgbClr val="000000"/>
                </a:solidFill>
                <a:latin typeface="Calibri"/>
              </a:rPr>
              <a:t>The goals and plans for 2015-18 are well defined for CLIC, focusing on the high energy frontier capabilities – well aligned with current strategies – also preparing to align with LHC physics as it progresses in the coming years:</a:t>
            </a:r>
            <a:endParaRPr/>
          </a:p>
          <a:p>
            <a:pPr>
              <a:lnSpc>
                <a:spcPct val="100000"/>
              </a:lnSpc>
              <a:buFont typeface="Arial"/>
              <a:buChar char="•"/>
            </a:pPr>
            <a:r>
              <a:rPr lang="en-US">
                <a:solidFill>
                  <a:srgbClr val="000000"/>
                </a:solidFill>
                <a:latin typeface="Calibri"/>
              </a:rPr>
              <a:t>Aim provide optimized stages approach up to 3 TeV with costs and power not too excessive compared to LHC </a:t>
            </a:r>
            <a:endParaRPr/>
          </a:p>
          <a:p>
            <a:pPr>
              <a:lnSpc>
                <a:spcPct val="100000"/>
              </a:lnSpc>
              <a:buFont typeface="Arial"/>
              <a:buChar char="•"/>
            </a:pPr>
            <a:r>
              <a:rPr lang="en-US">
                <a:solidFill>
                  <a:srgbClr val="000000"/>
                </a:solidFill>
                <a:latin typeface="Calibri"/>
              </a:rPr>
              <a:t>Very positive progress on X-band technology, due to availability of power sources and increased understanding of structure design parameters</a:t>
            </a:r>
            <a:r>
              <a:rPr lang="en-US" sz="1400">
                <a:solidFill>
                  <a:srgbClr val="0000ff"/>
                </a:solidFill>
                <a:latin typeface="Calibri"/>
              </a:rPr>
              <a:t> </a:t>
            </a:r>
            <a:endParaRPr/>
          </a:p>
          <a:p>
            <a:pPr lvl="1">
              <a:lnSpc>
                <a:spcPct val="100000"/>
              </a:lnSpc>
              <a:buSzPct val="25000"/>
              <a:buFont typeface="StarSymbol"/>
              <a:buChar char=""/>
            </a:pPr>
            <a:r>
              <a:rPr lang="en-US" sz="1400">
                <a:solidFill>
                  <a:srgbClr val="0000ff"/>
                </a:solidFill>
                <a:latin typeface="Calibri"/>
              </a:rPr>
              <a:t>Applications in smaller systems; FEL linacs key example – with considerable interesting in the CLIC collaboration </a:t>
            </a:r>
            <a:endParaRPr/>
          </a:p>
          <a:p>
            <a:pPr>
              <a:lnSpc>
                <a:spcPct val="100000"/>
              </a:lnSpc>
              <a:buFont typeface="Arial"/>
              <a:buChar char="•"/>
            </a:pPr>
            <a:r>
              <a:rPr lang="en-US">
                <a:solidFill>
                  <a:srgbClr val="000000"/>
                </a:solidFill>
                <a:latin typeface="Calibri"/>
              </a:rPr>
              <a:t>Also recent good progress on performance verifications, drivebeam, main beam emittance conservation and final focus studies</a:t>
            </a:r>
            <a:endParaRPr/>
          </a:p>
          <a:p>
            <a:pPr lvl="1">
              <a:lnSpc>
                <a:spcPct val="100000"/>
              </a:lnSpc>
              <a:buSzPct val="25000"/>
              <a:buFont typeface="StarSymbol"/>
              <a:buChar char=""/>
            </a:pPr>
            <a:r>
              <a:rPr lang="en-US" sz="1400">
                <a:solidFill>
                  <a:srgbClr val="0000ff"/>
                </a:solidFill>
                <a:latin typeface="Calibri"/>
              </a:rPr>
              <a:t>BBA discussions, BDS/ATF important  </a:t>
            </a:r>
            <a:endParaRPr/>
          </a:p>
          <a:p>
            <a:pPr lvl="1">
              <a:lnSpc>
                <a:spcPct val="100000"/>
              </a:lnSpc>
              <a:buSzPct val="25000"/>
              <a:buFont typeface="StarSymbol"/>
              <a:buChar char=""/>
            </a:pPr>
            <a:r>
              <a:rPr lang="en-US" sz="1400">
                <a:solidFill>
                  <a:srgbClr val="0000ff"/>
                </a:solidFill>
                <a:latin typeface="Calibri"/>
              </a:rPr>
              <a:t>CTF3 running and plan until end 2016, strategy for systemtests beyond</a:t>
            </a:r>
            <a:endParaRPr/>
          </a:p>
          <a:p>
            <a:pPr>
              <a:lnSpc>
                <a:spcPct val="100000"/>
              </a:lnSpc>
              <a:buFont typeface="Arial"/>
              <a:buChar char="•"/>
            </a:pPr>
            <a:r>
              <a:rPr lang="en-US">
                <a:solidFill>
                  <a:srgbClr val="000000"/>
                </a:solidFill>
                <a:latin typeface="Calibri"/>
              </a:rPr>
              <a:t>Technical developments of key parts well underway – with increasing involvement of industry – largely limited by funding </a:t>
            </a:r>
            <a:endParaRPr/>
          </a:p>
          <a:p>
            <a:pPr>
              <a:lnSpc>
                <a:spcPct val="100000"/>
              </a:lnSpc>
              <a:buFont typeface="Arial"/>
              <a:buChar char="•"/>
            </a:pPr>
            <a:r>
              <a:rPr lang="en-US">
                <a:solidFill>
                  <a:srgbClr val="000000"/>
                </a:solidFill>
                <a:latin typeface="Calibri"/>
              </a:rPr>
              <a:t>Collaborations for CLIC accelerator and detector&amp;physics studies are growing</a:t>
            </a:r>
            <a:endParaRPr/>
          </a:p>
        </p:txBody>
      </p:sp>
      <p:pic>
        <p:nvPicPr>
          <p:cNvPr descr="" id="923" name="Picture 6"/>
          <p:cNvPicPr/>
          <p:nvPr/>
        </p:nvPicPr>
        <p:blipFill>
          <a:blip r:embed="rId1"/>
          <a:stretch>
            <a:fillRect/>
          </a:stretch>
        </p:blipFill>
        <p:spPr>
          <a:xfrm>
            <a:off x="8434800" y="28800"/>
            <a:ext cx="708840" cy="708840"/>
          </a:xfrm>
          <a:prstGeom prst="rect">
            <a:avLst/>
          </a:prstGeom>
        </p:spPr>
      </p:pic>
    </p:spTree>
  </p:cSld>
  <p:timing>
    <p:tnLst>
      <p:par>
        <p:cTn dur="indefinite" id="382" nodeType="tmRoot" restart="never">
          <p:childTnLst>
            <p:seq>
              <p:cTn dur="indefinite" id="383" nodeType="mainSeq">
                <p:childTnLst>
                  <p:par>
                    <p:cTn fill="hold" id="384">
                      <p:stCondLst>
                        <p:cond delay="indefinite"/>
                      </p:stCondLst>
                      <p:childTnLst>
                        <p:par>
                          <p:cTn fill="hold" id="385">
                            <p:stCondLst>
                              <p:cond delay="0"/>
                            </p:stCondLst>
                            <p:childTnLst>
                              <p:par>
                                <p:cTn fill="hold" id="386" nodeType="clickEffect" presetClass="entr" presetID="1">
                                  <p:stCondLst>
                                    <p:cond delay="0"/>
                                  </p:stCondLst>
                                  <p:childTnLst>
                                    <p:set>
                                      <p:cBhvr>
                                        <p:cTn dur="1" fill="hold" id="387">
                                          <p:stCondLst>
                                            <p:cond delay="0"/>
                                          </p:stCondLst>
                                        </p:cTn>
                                        <p:tgtEl>
                                          <p:spTgt spid="922">
                                            <p:txEl>
                                              <p:pRg end="229" st="0"/>
                                            </p:txEl>
                                          </p:spTgt>
                                        </p:tgtEl>
                                        <p:attrNameLst>
                                          <p:attrName>style.visibility</p:attrName>
                                        </p:attrNameLst>
                                      </p:cBhvr>
                                      <p:to>
                                        <p:strVal val="visible"/>
                                      </p:to>
                                    </p:set>
                                  </p:childTnLst>
                                </p:cTn>
                              </p:par>
                            </p:childTnLst>
                          </p:cTn>
                        </p:par>
                      </p:childTnLst>
                    </p:cTn>
                  </p:par>
                  <p:par>
                    <p:cTn fill="hold" id="388">
                      <p:stCondLst>
                        <p:cond delay="indefinite"/>
                      </p:stCondLst>
                      <p:childTnLst>
                        <p:par>
                          <p:cTn fill="hold" id="389">
                            <p:stCondLst>
                              <p:cond delay="0"/>
                            </p:stCondLst>
                            <p:childTnLst>
                              <p:par>
                                <p:cTn fill="hold" id="390" nodeType="clickEffect" presetClass="entr" presetID="1">
                                  <p:stCondLst>
                                    <p:cond delay="0"/>
                                  </p:stCondLst>
                                  <p:childTnLst>
                                    <p:set>
                                      <p:cBhvr>
                                        <p:cTn dur="1" fill="hold" id="391">
                                          <p:stCondLst>
                                            <p:cond delay="0"/>
                                          </p:stCondLst>
                                        </p:cTn>
                                        <p:tgtEl>
                                          <p:spTgt spid="922">
                                            <p:txEl>
                                              <p:pRg end="335" st="229"/>
                                            </p:txEl>
                                          </p:spTgt>
                                        </p:tgtEl>
                                        <p:attrNameLst>
                                          <p:attrName>style.visibility</p:attrName>
                                        </p:attrNameLst>
                                      </p:cBhvr>
                                      <p:to>
                                        <p:strVal val="visible"/>
                                      </p:to>
                                    </p:set>
                                  </p:childTnLst>
                                </p:cTn>
                              </p:par>
                            </p:childTnLst>
                          </p:cTn>
                        </p:par>
                      </p:childTnLst>
                    </p:cTn>
                  </p:par>
                  <p:par>
                    <p:cTn fill="hold" id="392">
                      <p:stCondLst>
                        <p:cond delay="indefinite"/>
                      </p:stCondLst>
                      <p:childTnLst>
                        <p:par>
                          <p:cTn fill="hold" id="393">
                            <p:stCondLst>
                              <p:cond delay="0"/>
                            </p:stCondLst>
                            <p:childTnLst>
                              <p:par>
                                <p:cTn fill="hold" id="394" nodeType="clickEffect" presetClass="entr" presetID="1">
                                  <p:stCondLst>
                                    <p:cond delay="0"/>
                                  </p:stCondLst>
                                  <p:childTnLst>
                                    <p:set>
                                      <p:cBhvr>
                                        <p:cTn dur="1" fill="hold" id="395">
                                          <p:stCondLst>
                                            <p:cond delay="0"/>
                                          </p:stCondLst>
                                        </p:cTn>
                                        <p:tgtEl>
                                          <p:spTgt spid="922">
                                            <p:txEl>
                                              <p:pRg end="477" st="335"/>
                                            </p:txEl>
                                          </p:spTgt>
                                        </p:tgtEl>
                                        <p:attrNameLst>
                                          <p:attrName>style.visibility</p:attrName>
                                        </p:attrNameLst>
                                      </p:cBhvr>
                                      <p:to>
                                        <p:strVal val="visible"/>
                                      </p:to>
                                    </p:set>
                                  </p:childTnLst>
                                </p:cTn>
                              </p:par>
                            </p:childTnLst>
                          </p:cTn>
                        </p:par>
                      </p:childTnLst>
                    </p:cTn>
                  </p:par>
                  <p:par>
                    <p:cTn fill="hold" id="396">
                      <p:stCondLst>
                        <p:cond delay="indefinite"/>
                      </p:stCondLst>
                      <p:childTnLst>
                        <p:par>
                          <p:cTn fill="hold" id="397">
                            <p:stCondLst>
                              <p:cond delay="0"/>
                            </p:stCondLst>
                            <p:childTnLst>
                              <p:par>
                                <p:cTn fill="hold" id="398" nodeType="clickEffect" presetClass="entr" presetID="1">
                                  <p:stCondLst>
                                    <p:cond delay="0"/>
                                  </p:stCondLst>
                                  <p:childTnLst>
                                    <p:set>
                                      <p:cBhvr>
                                        <p:cTn dur="1" fill="hold" id="399">
                                          <p:stCondLst>
                                            <p:cond delay="0"/>
                                          </p:stCondLst>
                                        </p:cTn>
                                        <p:tgtEl>
                                          <p:spTgt spid="922">
                                            <p:txEl>
                                              <p:pRg end="592" st="477"/>
                                            </p:txEl>
                                          </p:spTgt>
                                        </p:tgtEl>
                                        <p:attrNameLst>
                                          <p:attrName>style.visibility</p:attrName>
                                        </p:attrNameLst>
                                      </p:cBhvr>
                                      <p:to>
                                        <p:strVal val="visible"/>
                                      </p:to>
                                    </p:set>
                                  </p:childTnLst>
                                </p:cTn>
                              </p:par>
                            </p:childTnLst>
                          </p:cTn>
                        </p:par>
                      </p:childTnLst>
                    </p:cTn>
                  </p:par>
                  <p:par>
                    <p:cTn fill="hold" id="400">
                      <p:stCondLst>
                        <p:cond delay="indefinite"/>
                      </p:stCondLst>
                      <p:childTnLst>
                        <p:par>
                          <p:cTn fill="hold" id="401">
                            <p:stCondLst>
                              <p:cond delay="0"/>
                            </p:stCondLst>
                            <p:childTnLst>
                              <p:par>
                                <p:cTn fill="hold" id="402" nodeType="clickEffect" presetClass="entr" presetID="1">
                                  <p:stCondLst>
                                    <p:cond delay="0"/>
                                  </p:stCondLst>
                                  <p:childTnLst>
                                    <p:set>
                                      <p:cBhvr>
                                        <p:cTn dur="1" fill="hold" id="403">
                                          <p:stCondLst>
                                            <p:cond delay="0"/>
                                          </p:stCondLst>
                                        </p:cTn>
                                        <p:tgtEl>
                                          <p:spTgt spid="922">
                                            <p:txEl>
                                              <p:pRg end="716" st="592"/>
                                            </p:txEl>
                                          </p:spTgt>
                                        </p:tgtEl>
                                        <p:attrNameLst>
                                          <p:attrName>style.visibility</p:attrName>
                                        </p:attrNameLst>
                                      </p:cBhvr>
                                      <p:to>
                                        <p:strVal val="visible"/>
                                      </p:to>
                                    </p:set>
                                  </p:childTnLst>
                                </p:cTn>
                              </p:par>
                            </p:childTnLst>
                          </p:cTn>
                        </p:par>
                      </p:childTnLst>
                    </p:cTn>
                  </p:par>
                  <p:par>
                    <p:cTn fill="hold" id="404">
                      <p:stCondLst>
                        <p:cond delay="indefinite"/>
                      </p:stCondLst>
                      <p:childTnLst>
                        <p:par>
                          <p:cTn fill="hold" id="405">
                            <p:stCondLst>
                              <p:cond delay="0"/>
                            </p:stCondLst>
                            <p:childTnLst>
                              <p:par>
                                <p:cTn fill="hold" id="406" nodeType="clickEffect" presetClass="entr" presetID="1">
                                  <p:stCondLst>
                                    <p:cond delay="0"/>
                                  </p:stCondLst>
                                  <p:childTnLst>
                                    <p:set>
                                      <p:cBhvr>
                                        <p:cTn dur="1" fill="hold" id="407">
                                          <p:stCondLst>
                                            <p:cond delay="0"/>
                                          </p:stCondLst>
                                        </p:cTn>
                                        <p:tgtEl>
                                          <p:spTgt spid="922">
                                            <p:txEl>
                                              <p:pRg end="753" st="716"/>
                                            </p:txEl>
                                          </p:spTgt>
                                        </p:tgtEl>
                                        <p:attrNameLst>
                                          <p:attrName>style.visibility</p:attrName>
                                        </p:attrNameLst>
                                      </p:cBhvr>
                                      <p:to>
                                        <p:strVal val="visible"/>
                                      </p:to>
                                    </p:set>
                                  </p:childTnLst>
                                </p:cTn>
                              </p:par>
                            </p:childTnLst>
                          </p:cTn>
                        </p:par>
                      </p:childTnLst>
                    </p:cTn>
                  </p:par>
                  <p:par>
                    <p:cTn fill="hold" id="408">
                      <p:stCondLst>
                        <p:cond delay="indefinite"/>
                      </p:stCondLst>
                      <p:childTnLst>
                        <p:par>
                          <p:cTn fill="hold" id="409">
                            <p:stCondLst>
                              <p:cond delay="0"/>
                            </p:stCondLst>
                            <p:childTnLst>
                              <p:par>
                                <p:cTn fill="hold" id="410" nodeType="clickEffect" presetClass="entr" presetID="1">
                                  <p:stCondLst>
                                    <p:cond delay="0"/>
                                  </p:stCondLst>
                                  <p:childTnLst>
                                    <p:set>
                                      <p:cBhvr>
                                        <p:cTn dur="1" fill="hold" id="411">
                                          <p:stCondLst>
                                            <p:cond delay="0"/>
                                          </p:stCondLst>
                                        </p:cTn>
                                        <p:tgtEl>
                                          <p:spTgt spid="922">
                                            <p:txEl>
                                              <p:pRg end="823" st="753"/>
                                            </p:txEl>
                                          </p:spTgt>
                                        </p:tgtEl>
                                        <p:attrNameLst>
                                          <p:attrName>style.visibility</p:attrName>
                                        </p:attrNameLst>
                                      </p:cBhvr>
                                      <p:to>
                                        <p:strVal val="visible"/>
                                      </p:to>
                                    </p:set>
                                  </p:childTnLst>
                                </p:cTn>
                              </p:par>
                            </p:childTnLst>
                          </p:cTn>
                        </p:par>
                      </p:childTnLst>
                    </p:cTn>
                  </p:par>
                  <p:par>
                    <p:cTn fill="hold" id="412">
                      <p:stCondLst>
                        <p:cond delay="indefinite"/>
                      </p:stCondLst>
                      <p:childTnLst>
                        <p:par>
                          <p:cTn fill="hold" id="413">
                            <p:stCondLst>
                              <p:cond delay="0"/>
                            </p:stCondLst>
                            <p:childTnLst>
                              <p:par>
                                <p:cTn fill="hold" id="414" nodeType="clickEffect" presetClass="entr" presetID="1">
                                  <p:stCondLst>
                                    <p:cond delay="0"/>
                                  </p:stCondLst>
                                  <p:childTnLst>
                                    <p:set>
                                      <p:cBhvr>
                                        <p:cTn dur="1" fill="hold" id="415">
                                          <p:stCondLst>
                                            <p:cond delay="0"/>
                                          </p:stCondLst>
                                        </p:cTn>
                                        <p:tgtEl>
                                          <p:spTgt spid="922">
                                            <p:txEl>
                                              <p:pRg end="945" st="823"/>
                                            </p:txEl>
                                          </p:spTgt>
                                        </p:tgtEl>
                                        <p:attrNameLst>
                                          <p:attrName>style.visibility</p:attrName>
                                        </p:attrNameLst>
                                      </p:cBhvr>
                                      <p:to>
                                        <p:strVal val="visible"/>
                                      </p:to>
                                    </p:set>
                                  </p:childTnLst>
                                </p:cTn>
                              </p:par>
                            </p:childTnLst>
                          </p:cTn>
                        </p:par>
                      </p:childTnLst>
                    </p:cTn>
                  </p:par>
                  <p:par>
                    <p:cTn fill="hold" id="416">
                      <p:stCondLst>
                        <p:cond delay="indefinite"/>
                      </p:stCondLst>
                      <p:childTnLst>
                        <p:par>
                          <p:cTn fill="hold" id="417">
                            <p:stCondLst>
                              <p:cond delay="0"/>
                            </p:stCondLst>
                            <p:childTnLst>
                              <p:par>
                                <p:cTn fill="hold" id="418" nodeType="clickEffect" presetClass="entr" presetID="1">
                                  <p:stCondLst>
                                    <p:cond delay="0"/>
                                  </p:stCondLst>
                                  <p:childTnLst>
                                    <p:set>
                                      <p:cBhvr>
                                        <p:cTn dur="1" fill="hold" id="419">
                                          <p:stCondLst>
                                            <p:cond delay="0"/>
                                          </p:stCondLst>
                                        </p:cTn>
                                        <p:tgtEl>
                                          <p:spTgt spid="922">
                                            <p:txEl>
                                              <p:pRg end="1022" st="945"/>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24" name="TextShape 1"/>
          <p:cNvSpPr txBox="1"/>
          <p:nvPr/>
        </p:nvSpPr>
        <p:spPr>
          <a:xfrm>
            <a:off x="6553080" y="6356520"/>
            <a:ext cx="2133360" cy="364680"/>
          </a:xfrm>
          <a:prstGeom prst="rect">
            <a:avLst/>
          </a:prstGeom>
        </p:spPr>
        <p:txBody>
          <a:bodyPr anchor="ctr"/>
          <a:p>
            <a:pPr algn="r">
              <a:lnSpc>
                <a:spcPct val="100000"/>
              </a:lnSpc>
            </a:pPr>
            <a:fld id="{D50CD341-D32A-414E-8588-31411EDDDB05}" type="slidenum">
              <a:rPr lang="en-US" sz="1200">
                <a:solidFill>
                  <a:srgbClr val="8b8b8b"/>
                </a:solidFill>
                <a:latin typeface="Calibri"/>
              </a:rPr>
              <a:t>&lt;number&gt;</a:t>
            </a:fld>
            <a:endParaRPr/>
          </a:p>
        </p:txBody>
      </p:sp>
      <p:sp>
        <p:nvSpPr>
          <p:cNvPr id="925" name="TextShape 2"/>
          <p:cNvSpPr txBox="1"/>
          <p:nvPr/>
        </p:nvSpPr>
        <p:spPr>
          <a:xfrm>
            <a:off x="685800" y="0"/>
            <a:ext cx="7676640" cy="615600"/>
          </a:xfrm>
          <a:prstGeom prst="rect">
            <a:avLst/>
          </a:prstGeom>
        </p:spPr>
        <p:txBody>
          <a:bodyPr anchor="ctr"/>
          <a:p>
            <a:pPr algn="ctr">
              <a:lnSpc>
                <a:spcPct val="100000"/>
              </a:lnSpc>
            </a:pPr>
            <a:r>
              <a:rPr lang="en-US" sz="4400">
                <a:solidFill>
                  <a:srgbClr val="ffffff"/>
                </a:solidFill>
                <a:latin typeface="Calibri"/>
              </a:rPr>
              <a:t>Thanks</a:t>
            </a:r>
            <a:endParaRPr/>
          </a:p>
        </p:txBody>
      </p:sp>
      <p:sp>
        <p:nvSpPr>
          <p:cNvPr id="926" name="TextShape 3"/>
          <p:cNvSpPr txBox="1"/>
          <p:nvPr/>
        </p:nvSpPr>
        <p:spPr>
          <a:xfrm>
            <a:off x="762120" y="1011240"/>
            <a:ext cx="7467120" cy="5114520"/>
          </a:xfrm>
          <a:prstGeom prst="rect">
            <a:avLst/>
          </a:prstGeom>
        </p:spPr>
        <p:txBody>
          <a:bodyPr/>
          <a:p>
            <a:pPr>
              <a:lnSpc>
                <a:spcPct val="100000"/>
              </a:lnSpc>
              <a:buFont typeface="Arial"/>
              <a:buChar char="•"/>
            </a:pPr>
            <a:r>
              <a:rPr lang="en-US">
                <a:solidFill>
                  <a:srgbClr val="000000"/>
                </a:solidFill>
                <a:latin typeface="Calibri"/>
              </a:rPr>
              <a:t>Slides/figures/advice from CLIC collaboration members. Knowingly from L. Linssen, M.Thomson, A. Latina, K.Kubo and ATF colleagues, D.Schulte, R.Corsini, W.Fang, W.Wuensch and X-band team,</a:t>
            </a:r>
            <a:r>
              <a:rPr lang="en-US">
                <a:solidFill>
                  <a:srgbClr val="000000"/>
                </a:solidFill>
                <a:latin typeface="Calibri"/>
              </a:rPr>
              <a:t> , F.Tecker, T.Lefevre, M.Modena, N.Catalan, C.Garion, I.Syratchev, H.Mainaud Durant and PACMAN team, R.Tomas, Y.Papaphilippou, G.D’Auria,  … and several more unknowingly or indirectly </a:t>
            </a: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0" name="CustomShape 1"/>
          <p:cNvSpPr/>
          <p:nvPr/>
        </p:nvSpPr>
        <p:spPr>
          <a:xfrm>
            <a:off x="76320" y="636480"/>
            <a:ext cx="8978400" cy="5562360"/>
          </a:xfrm>
          <a:prstGeom prst="rect">
            <a:avLst/>
          </a:prstGeom>
          <a:noFill/>
          <a:ln w="9360">
            <a:solidFill>
              <a:srgbClr val="080808"/>
            </a:solidFill>
            <a:round/>
          </a:ln>
        </p:spPr>
      </p:sp>
      <p:pic>
        <p:nvPicPr>
          <p:cNvPr descr="" id="271" name="Picture 21"/>
          <p:cNvPicPr/>
          <p:nvPr/>
        </p:nvPicPr>
        <p:blipFill>
          <a:blip r:embed="rId1"/>
          <a:stretch>
            <a:fillRect/>
          </a:stretch>
        </p:blipFill>
        <p:spPr>
          <a:xfrm>
            <a:off x="6164640" y="2682720"/>
            <a:ext cx="2752200" cy="1715040"/>
          </a:xfrm>
          <a:prstGeom prst="rect">
            <a:avLst/>
          </a:prstGeom>
          <a:ln>
            <a:solidFill>
              <a:srgbClr val="000000"/>
            </a:solidFill>
          </a:ln>
        </p:spPr>
      </p:pic>
      <p:sp>
        <p:nvSpPr>
          <p:cNvPr id="272" name="Line 2"/>
          <p:cNvSpPr/>
          <p:nvPr/>
        </p:nvSpPr>
        <p:spPr>
          <a:xfrm flipH="1" flipV="1">
            <a:off x="8922240" y="4410360"/>
            <a:ext cx="10800" cy="1793520"/>
          </a:xfrm>
          <a:prstGeom prst="line">
            <a:avLst/>
          </a:prstGeom>
          <a:ln cap="rnd" w="19080">
            <a:solidFill>
              <a:srgbClr val="4a452a"/>
            </a:solidFill>
            <a:custDash>
              <a:ds d="53000" sp="53000"/>
            </a:custDash>
            <a:round/>
          </a:ln>
        </p:spPr>
      </p:sp>
      <p:sp>
        <p:nvSpPr>
          <p:cNvPr id="273" name="Line 3"/>
          <p:cNvSpPr/>
          <p:nvPr/>
        </p:nvSpPr>
        <p:spPr>
          <a:xfrm flipV="1">
            <a:off x="3037320" y="788760"/>
            <a:ext cx="0" cy="1866600"/>
          </a:xfrm>
          <a:prstGeom prst="line">
            <a:avLst/>
          </a:prstGeom>
          <a:ln cap="rnd" w="19080">
            <a:solidFill>
              <a:srgbClr val="4a452a"/>
            </a:solidFill>
            <a:custDash>
              <a:ds d="53000" sp="53000"/>
            </a:custDash>
            <a:round/>
          </a:ln>
        </p:spPr>
      </p:sp>
      <p:sp>
        <p:nvSpPr>
          <p:cNvPr id="274" name="Line 4"/>
          <p:cNvSpPr/>
          <p:nvPr/>
        </p:nvSpPr>
        <p:spPr>
          <a:xfrm flipV="1">
            <a:off x="270720" y="750600"/>
            <a:ext cx="0" cy="1879560"/>
          </a:xfrm>
          <a:prstGeom prst="line">
            <a:avLst/>
          </a:prstGeom>
          <a:ln cap="rnd" w="19080">
            <a:solidFill>
              <a:srgbClr val="4a452a"/>
            </a:solidFill>
            <a:custDash>
              <a:ds d="53000" sp="53000"/>
            </a:custDash>
            <a:round/>
          </a:ln>
        </p:spPr>
      </p:sp>
      <p:sp>
        <p:nvSpPr>
          <p:cNvPr id="275" name="CustomShape 5"/>
          <p:cNvSpPr/>
          <p:nvPr/>
        </p:nvSpPr>
        <p:spPr>
          <a:xfrm>
            <a:off x="276120" y="704160"/>
            <a:ext cx="2619000" cy="2416680"/>
          </a:xfrm>
          <a:prstGeom prst="rect">
            <a:avLst/>
          </a:prstGeom>
          <a:noFill/>
        </p:spPr>
        <p:txBody>
          <a:bodyPr/>
          <a:p>
            <a:pPr>
              <a:lnSpc>
                <a:spcPct val="100000"/>
              </a:lnSpc>
            </a:pPr>
            <a:r>
              <a:rPr b="1" lang="en-US">
                <a:solidFill>
                  <a:srgbClr val="080808"/>
                </a:solidFill>
                <a:latin typeface="Calibri"/>
              </a:rPr>
              <a:t>2013-18 Development Phase</a:t>
            </a:r>
            <a:endParaRPr/>
          </a:p>
          <a:p>
            <a:pPr>
              <a:lnSpc>
                <a:spcPct val="100000"/>
              </a:lnSpc>
            </a:pPr>
            <a:r>
              <a:rPr lang="en-US" sz="1400">
                <a:solidFill>
                  <a:srgbClr val="080808"/>
                </a:solidFill>
                <a:latin typeface="Calibri"/>
              </a:rPr>
              <a:t>Develop a Project Plan for a staged implementation in agreement with LHC findings; further technical developments with industry, performance studies for accelerator parts and systems, as well as for detectors. </a:t>
            </a:r>
            <a:endParaRPr/>
          </a:p>
          <a:p>
            <a:pPr>
              <a:lnSpc>
                <a:spcPct val="100000"/>
              </a:lnSpc>
            </a:pPr>
            <a:endParaRPr/>
          </a:p>
        </p:txBody>
      </p:sp>
      <p:sp>
        <p:nvSpPr>
          <p:cNvPr id="276" name="Line 6"/>
          <p:cNvSpPr/>
          <p:nvPr/>
        </p:nvSpPr>
        <p:spPr>
          <a:xfrm flipH="1" flipV="1">
            <a:off x="2785320" y="4408200"/>
            <a:ext cx="5760" cy="1790640"/>
          </a:xfrm>
          <a:prstGeom prst="line">
            <a:avLst/>
          </a:prstGeom>
          <a:ln cap="rnd" w="19080">
            <a:solidFill>
              <a:srgbClr val="4a452a"/>
            </a:solidFill>
            <a:custDash>
              <a:ds d="53000" sp="53000"/>
            </a:custDash>
            <a:round/>
          </a:ln>
        </p:spPr>
      </p:sp>
      <p:sp>
        <p:nvSpPr>
          <p:cNvPr id="277" name="CustomShape 7"/>
          <p:cNvSpPr/>
          <p:nvPr/>
        </p:nvSpPr>
        <p:spPr>
          <a:xfrm>
            <a:off x="228600" y="4470480"/>
            <a:ext cx="2554920" cy="1467360"/>
          </a:xfrm>
          <a:prstGeom prst="rect">
            <a:avLst/>
          </a:prstGeom>
          <a:solidFill>
            <a:srgbClr val="ffffff"/>
          </a:solidFill>
        </p:spPr>
        <p:txBody>
          <a:bodyPr/>
          <a:p>
            <a:pPr algn="r">
              <a:lnSpc>
                <a:spcPct val="100000"/>
              </a:lnSpc>
            </a:pPr>
            <a:r>
              <a:rPr b="1" lang="en-US">
                <a:solidFill>
                  <a:srgbClr val="080808"/>
                </a:solidFill>
                <a:latin typeface="Calibri"/>
              </a:rPr>
              <a:t> </a:t>
            </a:r>
            <a:r>
              <a:rPr b="1" lang="en-US">
                <a:solidFill>
                  <a:srgbClr val="080808"/>
                </a:solidFill>
                <a:latin typeface="Calibri"/>
              </a:rPr>
              <a:t>2018-19 Decisions</a:t>
            </a:r>
            <a:endParaRPr/>
          </a:p>
          <a:p>
            <a:pPr algn="r">
              <a:lnSpc>
                <a:spcPct val="100000"/>
              </a:lnSpc>
            </a:pPr>
            <a:r>
              <a:rPr lang="en-US" sz="1400">
                <a:solidFill>
                  <a:srgbClr val="080808"/>
                </a:solidFill>
                <a:latin typeface="Calibri"/>
              </a:rPr>
              <a:t>On the basis of LHC data</a:t>
            </a:r>
            <a:r>
              <a:rPr lang="en-US" sz="1400">
                <a:solidFill>
                  <a:srgbClr val="080808"/>
                </a:solidFill>
                <a:latin typeface="Calibri"/>
              </a:rPr>
              <a:t>
</a:t>
            </a:r>
            <a:r>
              <a:rPr lang="en-US" sz="1400">
                <a:solidFill>
                  <a:srgbClr val="080808"/>
                </a:solidFill>
                <a:latin typeface="Calibri"/>
              </a:rPr>
              <a:t>and Project Plans (for CLIC and other potential projects as FCC), take decisions about next project(s) at the Energy Frontier.</a:t>
            </a:r>
            <a:endParaRPr/>
          </a:p>
        </p:txBody>
      </p:sp>
      <p:sp>
        <p:nvSpPr>
          <p:cNvPr id="278" name="CustomShape 8"/>
          <p:cNvSpPr/>
          <p:nvPr/>
        </p:nvSpPr>
        <p:spPr>
          <a:xfrm>
            <a:off x="3059280" y="740520"/>
            <a:ext cx="2854440" cy="1874160"/>
          </a:xfrm>
          <a:prstGeom prst="rect">
            <a:avLst/>
          </a:prstGeom>
          <a:noFill/>
        </p:spPr>
        <p:txBody>
          <a:bodyPr/>
          <a:p>
            <a:pPr>
              <a:lnSpc>
                <a:spcPct val="80000"/>
              </a:lnSpc>
            </a:pPr>
            <a:r>
              <a:rPr b="1" lang="en-US">
                <a:solidFill>
                  <a:srgbClr val="080808"/>
                </a:solidFill>
                <a:latin typeface="Calibri"/>
              </a:rPr>
              <a:t>4-5 year Preparation Phase</a:t>
            </a:r>
            <a:endParaRPr/>
          </a:p>
          <a:p>
            <a:pPr>
              <a:lnSpc>
                <a:spcPct val="100000"/>
              </a:lnSpc>
            </a:pPr>
            <a:r>
              <a:rPr lang="en-US" sz="1400">
                <a:solidFill>
                  <a:srgbClr val="080808"/>
                </a:solidFill>
                <a:latin typeface="Calibri"/>
              </a:rPr>
              <a:t>Finalise implementation parameters, Drive Beam Facility and other system verifications, site authorisation and preparation for industrial procurement.  </a:t>
            </a:r>
            <a:endParaRPr/>
          </a:p>
          <a:p>
            <a:pPr>
              <a:lnSpc>
                <a:spcPct val="100000"/>
              </a:lnSpc>
            </a:pPr>
            <a:r>
              <a:rPr lang="en-US" sz="1400">
                <a:solidFill>
                  <a:srgbClr val="080808"/>
                </a:solidFill>
                <a:latin typeface="Calibri"/>
              </a:rPr>
              <a:t>Prepare detailed Technical Proposals for the detector-systems.  </a:t>
            </a:r>
            <a:endParaRPr/>
          </a:p>
        </p:txBody>
      </p:sp>
      <p:sp>
        <p:nvSpPr>
          <p:cNvPr id="279" name="Line 9"/>
          <p:cNvSpPr/>
          <p:nvPr/>
        </p:nvSpPr>
        <p:spPr>
          <a:xfrm flipV="1">
            <a:off x="5898960" y="4419360"/>
            <a:ext cx="0" cy="1752840"/>
          </a:xfrm>
          <a:prstGeom prst="line">
            <a:avLst/>
          </a:prstGeom>
          <a:ln cap="rnd" w="19080">
            <a:solidFill>
              <a:srgbClr val="4a452a"/>
            </a:solidFill>
            <a:custDash>
              <a:ds d="53000" sp="53000"/>
            </a:custDash>
            <a:round/>
          </a:ln>
        </p:spPr>
      </p:sp>
      <p:sp>
        <p:nvSpPr>
          <p:cNvPr id="280" name="CustomShape 10"/>
          <p:cNvSpPr/>
          <p:nvPr/>
        </p:nvSpPr>
        <p:spPr>
          <a:xfrm>
            <a:off x="3296520" y="4483800"/>
            <a:ext cx="2576160" cy="1066680"/>
          </a:xfrm>
          <a:prstGeom prst="rect">
            <a:avLst/>
          </a:prstGeom>
          <a:noFill/>
        </p:spPr>
        <p:txBody>
          <a:bodyPr/>
          <a:p>
            <a:pPr algn="r">
              <a:lnSpc>
                <a:spcPct val="100000"/>
              </a:lnSpc>
            </a:pPr>
            <a:r>
              <a:rPr b="1" lang="en-US">
                <a:solidFill>
                  <a:srgbClr val="080808"/>
                </a:solidFill>
                <a:latin typeface="Calibri"/>
              </a:rPr>
              <a:t>2024-25 Construction Start</a:t>
            </a:r>
            <a:r>
              <a:rPr b="1" lang="en-US">
                <a:solidFill>
                  <a:srgbClr val="080808"/>
                </a:solidFill>
                <a:latin typeface="Calibri"/>
              </a:rPr>
              <a:t>
</a:t>
            </a:r>
            <a:r>
              <a:rPr lang="en-US" sz="1400">
                <a:solidFill>
                  <a:srgbClr val="080808"/>
                </a:solidFill>
                <a:latin typeface="Calibri"/>
              </a:rPr>
              <a:t>Ready for full construction</a:t>
            </a:r>
            <a:r>
              <a:rPr lang="en-US" sz="1400">
                <a:solidFill>
                  <a:srgbClr val="080808"/>
                </a:solidFill>
                <a:latin typeface="Calibri"/>
              </a:rPr>
              <a:t>
</a:t>
            </a:r>
            <a:r>
              <a:rPr lang="en-US" sz="1400">
                <a:solidFill>
                  <a:srgbClr val="080808"/>
                </a:solidFill>
                <a:latin typeface="Calibri"/>
              </a:rPr>
              <a:t> and main tunnel excavation. </a:t>
            </a:r>
            <a:endParaRPr/>
          </a:p>
        </p:txBody>
      </p:sp>
      <p:sp>
        <p:nvSpPr>
          <p:cNvPr id="281" name="Line 11"/>
          <p:cNvSpPr/>
          <p:nvPr/>
        </p:nvSpPr>
        <p:spPr>
          <a:xfrm flipV="1">
            <a:off x="6134040" y="780120"/>
            <a:ext cx="3960" cy="1866960"/>
          </a:xfrm>
          <a:prstGeom prst="line">
            <a:avLst/>
          </a:prstGeom>
          <a:ln cap="rnd" w="19080">
            <a:solidFill>
              <a:srgbClr val="4a452a"/>
            </a:solidFill>
            <a:custDash>
              <a:ds d="53000" sp="53000"/>
            </a:custDash>
            <a:round/>
          </a:ln>
        </p:spPr>
      </p:sp>
      <p:sp>
        <p:nvSpPr>
          <p:cNvPr id="282" name="CustomShape 12"/>
          <p:cNvSpPr/>
          <p:nvPr/>
        </p:nvSpPr>
        <p:spPr>
          <a:xfrm>
            <a:off x="6150960" y="700560"/>
            <a:ext cx="2522880" cy="1503000"/>
          </a:xfrm>
          <a:prstGeom prst="rect">
            <a:avLst/>
          </a:prstGeom>
          <a:noFill/>
        </p:spPr>
        <p:txBody>
          <a:bodyPr/>
          <a:p>
            <a:pPr>
              <a:lnSpc>
                <a:spcPct val="100000"/>
              </a:lnSpc>
            </a:pPr>
            <a:r>
              <a:rPr b="1" lang="en-US">
                <a:solidFill>
                  <a:srgbClr val="080808"/>
                </a:solidFill>
                <a:latin typeface="Calibri"/>
              </a:rPr>
              <a:t>Construction Phase </a:t>
            </a:r>
            <a:endParaRPr/>
          </a:p>
          <a:p>
            <a:pPr>
              <a:lnSpc>
                <a:spcPct val="100000"/>
              </a:lnSpc>
            </a:pPr>
            <a:r>
              <a:rPr lang="en-US" sz="1400">
                <a:solidFill>
                  <a:srgbClr val="080808"/>
                </a:solidFill>
                <a:latin typeface="Calibri"/>
              </a:rPr>
              <a:t>Stage 1 construction of CLIC, in parallel with detector construction.</a:t>
            </a:r>
            <a:endParaRPr/>
          </a:p>
          <a:p>
            <a:pPr>
              <a:lnSpc>
                <a:spcPct val="100000"/>
              </a:lnSpc>
            </a:pPr>
            <a:r>
              <a:rPr lang="en-US" sz="1400">
                <a:solidFill>
                  <a:srgbClr val="080808"/>
                </a:solidFill>
                <a:latin typeface="Calibri"/>
              </a:rPr>
              <a:t>Preparation for implementation of further stages.</a:t>
            </a:r>
            <a:endParaRPr/>
          </a:p>
        </p:txBody>
      </p:sp>
      <p:sp>
        <p:nvSpPr>
          <p:cNvPr id="283" name="CustomShape 13"/>
          <p:cNvSpPr/>
          <p:nvPr/>
        </p:nvSpPr>
        <p:spPr>
          <a:xfrm>
            <a:off x="6633720" y="4461120"/>
            <a:ext cx="2245320" cy="1503000"/>
          </a:xfrm>
          <a:prstGeom prst="rect">
            <a:avLst/>
          </a:prstGeom>
          <a:noFill/>
        </p:spPr>
        <p:txBody>
          <a:bodyPr/>
          <a:p>
            <a:pPr algn="r">
              <a:lnSpc>
                <a:spcPct val="100000"/>
              </a:lnSpc>
            </a:pPr>
            <a:r>
              <a:rPr b="1" lang="en-US">
                <a:solidFill>
                  <a:srgbClr val="080808"/>
                </a:solidFill>
                <a:latin typeface="Calibri"/>
              </a:rPr>
              <a:t>  </a:t>
            </a:r>
            <a:r>
              <a:rPr b="1" lang="en-US">
                <a:solidFill>
                  <a:srgbClr val="080808"/>
                </a:solidFill>
                <a:latin typeface="Calibri"/>
              </a:rPr>
              <a:t>Commissioning </a:t>
            </a:r>
            <a:endParaRPr/>
          </a:p>
          <a:p>
            <a:pPr algn="r">
              <a:lnSpc>
                <a:spcPct val="100000"/>
              </a:lnSpc>
            </a:pPr>
            <a:r>
              <a:rPr lang="en-US" sz="1400">
                <a:solidFill>
                  <a:srgbClr val="080808"/>
                </a:solidFill>
                <a:latin typeface="Calibri"/>
              </a:rPr>
              <a:t>Becoming ready for data-taking as the LHC programme reaches completion.</a:t>
            </a:r>
            <a:endParaRPr/>
          </a:p>
          <a:p>
            <a:pPr algn="r">
              <a:lnSpc>
                <a:spcPct val="100000"/>
              </a:lnSpc>
            </a:pPr>
            <a:r>
              <a:rPr lang="en-US" sz="1400">
                <a:solidFill>
                  <a:srgbClr val="080808"/>
                </a:solidFill>
                <a:latin typeface="Calibri"/>
              </a:rPr>
              <a:t> </a:t>
            </a:r>
            <a:endParaRPr/>
          </a:p>
        </p:txBody>
      </p:sp>
      <p:pic>
        <p:nvPicPr>
          <p:cNvPr descr="" id="284" name="Picture 5"/>
          <p:cNvPicPr/>
          <p:nvPr/>
        </p:nvPicPr>
        <p:blipFill>
          <a:blip r:embed="rId2"/>
          <a:stretch>
            <a:fillRect/>
          </a:stretch>
        </p:blipFill>
        <p:spPr>
          <a:xfrm>
            <a:off x="3043800" y="2676960"/>
            <a:ext cx="2853720" cy="1714320"/>
          </a:xfrm>
          <a:prstGeom prst="rect">
            <a:avLst/>
          </a:prstGeom>
          <a:ln>
            <a:solidFill>
              <a:srgbClr val="080808"/>
            </a:solidFill>
          </a:ln>
        </p:spPr>
      </p:pic>
      <p:pic>
        <p:nvPicPr>
          <p:cNvPr descr="" id="285" name="Picture 6"/>
          <p:cNvPicPr/>
          <p:nvPr/>
        </p:nvPicPr>
        <p:blipFill>
          <a:blip r:embed="rId3"/>
          <a:stretch>
            <a:fillRect/>
          </a:stretch>
        </p:blipFill>
        <p:spPr>
          <a:xfrm>
            <a:off x="245520" y="2819520"/>
            <a:ext cx="2548080" cy="1744560"/>
          </a:xfrm>
          <a:prstGeom prst="rect">
            <a:avLst/>
          </a:prstGeom>
        </p:spPr>
      </p:pic>
      <p:sp>
        <p:nvSpPr>
          <p:cNvPr id="286" name="CustomShape 14"/>
          <p:cNvSpPr/>
          <p:nvPr/>
        </p:nvSpPr>
        <p:spPr>
          <a:xfrm>
            <a:off x="-17640" y="457200"/>
            <a:ext cx="3141360" cy="2437920"/>
          </a:xfrm>
          <a:prstGeom prst="ellipse">
            <a:avLst/>
          </a:prstGeom>
          <a:noFill/>
          <a:ln w="9360">
            <a:solidFill>
              <a:srgbClr val="ff0000"/>
            </a:solidFill>
            <a:round/>
          </a:ln>
        </p:spPr>
      </p:sp>
      <p:sp>
        <p:nvSpPr>
          <p:cNvPr id="287" name="CustomShape 15"/>
          <p:cNvSpPr/>
          <p:nvPr/>
        </p:nvSpPr>
        <p:spPr>
          <a:xfrm>
            <a:off x="0" y="4114800"/>
            <a:ext cx="3123720" cy="2361960"/>
          </a:xfrm>
          <a:prstGeom prst="ellipse">
            <a:avLst/>
          </a:prstGeom>
          <a:noFill/>
          <a:ln w="9360">
            <a:solidFill>
              <a:srgbClr val="ff0000"/>
            </a:solidFill>
            <a:round/>
          </a:ln>
        </p:spPr>
      </p:sp>
      <p:sp>
        <p:nvSpPr>
          <p:cNvPr id="288" name="CustomShape 16"/>
          <p:cNvSpPr/>
          <p:nvPr/>
        </p:nvSpPr>
        <p:spPr>
          <a:xfrm>
            <a:off x="2819520" y="4419720"/>
            <a:ext cx="6324120" cy="1737720"/>
          </a:xfrm>
          <a:prstGeom prst="rect">
            <a:avLst/>
          </a:prstGeom>
          <a:solidFill>
            <a:srgbClr val="4f81bd"/>
          </a:solidFill>
        </p:spPr>
        <p:txBody>
          <a:bodyPr/>
          <a:p>
            <a:pPr>
              <a:lnSpc>
                <a:spcPct val="100000"/>
              </a:lnSpc>
              <a:buFont typeface="Arial"/>
              <a:buChar char="•"/>
            </a:pPr>
            <a:r>
              <a:rPr lang="en-US">
                <a:solidFill>
                  <a:srgbClr val="ffffff"/>
                </a:solidFill>
                <a:latin typeface="Calibri"/>
              </a:rPr>
              <a:t>Common work with ILC related to several acc. systems as part of the LC coll., also related to initial stage physics and detector developments </a:t>
            </a:r>
            <a:endParaRPr/>
          </a:p>
          <a:p>
            <a:pPr>
              <a:lnSpc>
                <a:spcPct val="100000"/>
              </a:lnSpc>
              <a:buFont typeface="Arial"/>
              <a:buChar char="•"/>
            </a:pPr>
            <a:r>
              <a:rPr lang="en-US">
                <a:solidFill>
                  <a:srgbClr val="ffffff"/>
                </a:solidFill>
                <a:latin typeface="Calibri"/>
              </a:rPr>
              <a:t>Common physics benchmarking with FCC pp and common detect. challenges (ex: timing, granularity), as well as project implementation studies (costs, power, infrastructures …)  </a:t>
            </a:r>
            <a:endParaRPr/>
          </a:p>
        </p:txBody>
      </p:sp>
      <p:pic>
        <p:nvPicPr>
          <p:cNvPr descr="" id="289" name="Picture 8"/>
          <p:cNvPicPr/>
          <p:nvPr/>
        </p:nvPicPr>
        <p:blipFill>
          <a:blip r:embed="rId4"/>
          <a:stretch>
            <a:fillRect/>
          </a:stretch>
        </p:blipFill>
        <p:spPr>
          <a:xfrm>
            <a:off x="2819520" y="609480"/>
            <a:ext cx="6324120" cy="3809520"/>
          </a:xfrm>
          <a:prstGeom prst="rect">
            <a:avLst/>
          </a:prstGeom>
        </p:spPr>
      </p:pic>
      <p:sp>
        <p:nvSpPr>
          <p:cNvPr id="290" name="CustomShape 17"/>
          <p:cNvSpPr/>
          <p:nvPr/>
        </p:nvSpPr>
        <p:spPr>
          <a:xfrm>
            <a:off x="2819520" y="0"/>
            <a:ext cx="4190760" cy="1157400"/>
          </a:xfrm>
          <a:prstGeom prst="rect">
            <a:avLst/>
          </a:prstGeom>
          <a:solidFill>
            <a:srgbClr val="558ed5"/>
          </a:solidFill>
        </p:spPr>
        <p:txBody>
          <a:bodyPr/>
          <a:p>
            <a:pPr>
              <a:lnSpc>
                <a:spcPct val="100000"/>
              </a:lnSpc>
            </a:pPr>
            <a:r>
              <a:rPr lang="en-US" sz="1400">
                <a:solidFill>
                  <a:srgbClr val="ffffff"/>
                </a:solidFill>
                <a:latin typeface="Arial"/>
              </a:rPr>
              <a:t>Accelerator collaboration with ~50 institutes</a:t>
            </a:r>
            <a:endParaRPr/>
          </a:p>
          <a:p>
            <a:pPr>
              <a:lnSpc>
                <a:spcPct val="100000"/>
              </a:lnSpc>
            </a:pPr>
            <a:r>
              <a:rPr lang="en-US" sz="1400">
                <a:solidFill>
                  <a:srgbClr val="ffffff"/>
                </a:solidFill>
                <a:latin typeface="Arial"/>
              </a:rPr>
              <a:t>New institutes are joining:</a:t>
            </a:r>
            <a:endParaRPr/>
          </a:p>
          <a:p>
            <a:pPr>
              <a:lnSpc>
                <a:spcPct val="100000"/>
              </a:lnSpc>
            </a:pPr>
            <a:r>
              <a:rPr lang="en-US" sz="1400">
                <a:solidFill>
                  <a:srgbClr val="ffffff"/>
                </a:solidFill>
                <a:latin typeface="Arial"/>
              </a:rPr>
              <a:t>In 2014 SINAP Shanghai and IPM Tehran</a:t>
            </a:r>
            <a:endParaRPr/>
          </a:p>
          <a:p>
            <a:pPr>
              <a:lnSpc>
                <a:spcPct val="100000"/>
              </a:lnSpc>
            </a:pPr>
            <a:r>
              <a:rPr lang="en-US" sz="1400">
                <a:solidFill>
                  <a:srgbClr val="ffffff"/>
                </a:solidFill>
                <a:latin typeface="Arial"/>
              </a:rPr>
              <a:t> </a:t>
            </a:r>
            <a:endParaRPr/>
          </a:p>
          <a:p>
            <a:pPr>
              <a:lnSpc>
                <a:spcPct val="100000"/>
              </a:lnSpc>
            </a:pPr>
            <a:r>
              <a:rPr lang="en-US" sz="1400">
                <a:solidFill>
                  <a:srgbClr val="ffffff"/>
                </a:solidFill>
                <a:latin typeface="Arial"/>
              </a:rPr>
              <a:t>Detector collaboration operative with ~25 institutes </a:t>
            </a:r>
            <a:endParaRPr/>
          </a:p>
        </p:txBody>
      </p:sp>
      <p:pic>
        <p:nvPicPr>
          <p:cNvPr descr="" id="291" name="Picture 25"/>
          <p:cNvPicPr/>
          <p:nvPr/>
        </p:nvPicPr>
        <p:blipFill>
          <a:blip r:embed="rId5"/>
          <a:stretch>
            <a:fillRect/>
          </a:stretch>
        </p:blipFill>
        <p:spPr>
          <a:xfrm>
            <a:off x="8534520" y="28800"/>
            <a:ext cx="609120" cy="609120"/>
          </a:xfrm>
          <a:prstGeom prst="rect">
            <a:avLst/>
          </a:prstGeom>
        </p:spPr>
      </p:pic>
    </p:spTree>
  </p:cSld>
  <p:timing>
    <p:tnLst>
      <p:par>
        <p:cTn dur="indefinite" id="53" nodeType="tmRoot" restart="never">
          <p:childTnLst>
            <p:seq>
              <p:cTn dur="indefinite" id="54" nodeType="mainSeq">
                <p:childTnLst>
                  <p:par>
                    <p:cTn fill="hold" id="55">
                      <p:stCondLst>
                        <p:cond delay="indefinite"/>
                      </p:stCondLst>
                      <p:childTnLst>
                        <p:par>
                          <p:cTn fill="hold" id="56">
                            <p:stCondLst>
                              <p:cond delay="0"/>
                            </p:stCondLst>
                            <p:childTnLst>
                              <p:par>
                                <p:cTn fill="hold" id="57" nodeType="clickEffect" presetClass="entr" presetID="1">
                                  <p:stCondLst>
                                    <p:cond delay="0"/>
                                  </p:stCondLst>
                                  <p:childTnLst>
                                    <p:set>
                                      <p:cBhvr>
                                        <p:cTn dur="1" fill="hold" id="58">
                                          <p:stCondLst>
                                            <p:cond delay="0"/>
                                          </p:stCondLst>
                                        </p:cTn>
                                        <p:tgtEl>
                                          <p:spTgt spid="286"/>
                                        </p:tgtEl>
                                        <p:attrNameLst>
                                          <p:attrName>style.visibility</p:attrName>
                                        </p:attrNameLst>
                                      </p:cBhvr>
                                      <p:to>
                                        <p:strVal val="visible"/>
                                      </p:to>
                                    </p:set>
                                  </p:childTnLst>
                                </p:cTn>
                              </p:par>
                            </p:childTnLst>
                          </p:cTn>
                        </p:par>
                      </p:childTnLst>
                    </p:cTn>
                  </p:par>
                  <p:par>
                    <p:cTn fill="hold" id="59">
                      <p:stCondLst>
                        <p:cond delay="indefinite"/>
                      </p:stCondLst>
                      <p:childTnLst>
                        <p:par>
                          <p:cTn fill="hold" id="60">
                            <p:stCondLst>
                              <p:cond delay="0"/>
                            </p:stCondLst>
                            <p:childTnLst>
                              <p:par>
                                <p:cTn fill="hold" id="61" nodeType="clickEffect" presetClass="entr" presetID="1">
                                  <p:stCondLst>
                                    <p:cond delay="0"/>
                                  </p:stCondLst>
                                  <p:childTnLst>
                                    <p:set>
                                      <p:cBhvr>
                                        <p:cTn dur="1" fill="hold" id="62">
                                          <p:stCondLst>
                                            <p:cond delay="0"/>
                                          </p:stCondLst>
                                        </p:cTn>
                                        <p:tgtEl>
                                          <p:spTgt spid="287"/>
                                        </p:tgtEl>
                                        <p:attrNameLst>
                                          <p:attrName>style.visibility</p:attrName>
                                        </p:attrNameLst>
                                      </p:cBhvr>
                                      <p:to>
                                        <p:strVal val="visible"/>
                                      </p:to>
                                    </p:set>
                                  </p:childTnLst>
                                </p:cTn>
                              </p:par>
                            </p:childTnLst>
                          </p:cTn>
                        </p:par>
                      </p:childTnLst>
                    </p:cTn>
                  </p:par>
                  <p:par>
                    <p:cTn fill="hold" id="63">
                      <p:stCondLst>
                        <p:cond delay="indefinite"/>
                      </p:stCondLst>
                      <p:childTnLst>
                        <p:par>
                          <p:cTn fill="hold" id="64">
                            <p:stCondLst>
                              <p:cond delay="0"/>
                            </p:stCondLst>
                            <p:childTnLst>
                              <p:par>
                                <p:cTn fill="hold" id="65" nodeType="clickEffect" presetClass="entr" presetID="1">
                                  <p:stCondLst>
                                    <p:cond delay="0"/>
                                  </p:stCondLst>
                                  <p:childTnLst>
                                    <p:set>
                                      <p:cBhvr>
                                        <p:cTn dur="1" fill="hold" id="66">
                                          <p:stCondLst>
                                            <p:cond delay="0"/>
                                          </p:stCondLst>
                                        </p:cTn>
                                        <p:tgtEl>
                                          <p:spTgt spid="290"/>
                                        </p:tgtEl>
                                        <p:attrNameLst>
                                          <p:attrName>style.visibility</p:attrName>
                                        </p:attrNameLst>
                                      </p:cBhvr>
                                      <p:to>
                                        <p:strVal val="visible"/>
                                      </p:to>
                                    </p:set>
                                  </p:childTnLst>
                                </p:cTn>
                              </p:par>
                              <p:par>
                                <p:cTn fill="hold" id="67" nodeType="withEffect" presetClass="entr" presetID="1">
                                  <p:stCondLst>
                                    <p:cond delay="0"/>
                                  </p:stCondLst>
                                  <p:childTnLst>
                                    <p:set>
                                      <p:cBhvr>
                                        <p:cTn dur="1" fill="hold" id="68">
                                          <p:stCondLst>
                                            <p:cond delay="0"/>
                                          </p:stCondLst>
                                        </p:cTn>
                                        <p:tgtEl>
                                          <p:spTgt spid="289"/>
                                        </p:tgtEl>
                                        <p:attrNameLst>
                                          <p:attrName>style.visibility</p:attrName>
                                        </p:attrNameLst>
                                      </p:cBhvr>
                                      <p:to>
                                        <p:strVal val="visible"/>
                                      </p:to>
                                    </p:set>
                                  </p:childTnLst>
                                </p:cTn>
                              </p:par>
                            </p:childTnLst>
                          </p:cTn>
                        </p:par>
                      </p:childTnLst>
                    </p:cTn>
                  </p:par>
                  <p:par>
                    <p:cTn fill="hold" id="69">
                      <p:stCondLst>
                        <p:cond delay="indefinite"/>
                      </p:stCondLst>
                      <p:childTnLst>
                        <p:par>
                          <p:cTn fill="hold" id="70">
                            <p:stCondLst>
                              <p:cond delay="0"/>
                            </p:stCondLst>
                            <p:childTnLst>
                              <p:par>
                                <p:cTn fill="hold" id="71" nodeType="clickEffect" presetClass="entr" presetID="1">
                                  <p:stCondLst>
                                    <p:cond delay="0"/>
                                  </p:stCondLst>
                                  <p:childTnLst>
                                    <p:set>
                                      <p:cBhvr>
                                        <p:cTn dur="1" fill="hold" id="72">
                                          <p:stCondLst>
                                            <p:cond delay="0"/>
                                          </p:stCondLst>
                                        </p:cTn>
                                        <p:tgtEl>
                                          <p:spTgt spid="288"/>
                                        </p:tgtEl>
                                        <p:attrNameLst>
                                          <p:attrName>style.visibility</p:attrName>
                                        </p:attrNameLst>
                                      </p:cBhvr>
                                      <p:to>
                                        <p:strVal val="visible"/>
                                      </p:to>
                                    </p:set>
                                  </p:childTnLst>
                                </p:cTn>
                              </p:par>
                              <p:par>
                                <p:cTn fill="hold" id="73" nodeType="withEffect" presetClass="entr" presetID="1">
                                  <p:stCondLst>
                                    <p:cond delay="0"/>
                                  </p:stCondLst>
                                  <p:childTnLst>
                                    <p:set>
                                      <p:cBhvr>
                                        <p:cTn dur="1" fill="hold" id="74">
                                          <p:stCondLst>
                                            <p:cond delay="0"/>
                                          </p:stCondLst>
                                        </p:cTn>
                                        <p:tgtEl>
                                          <p:spTgt spid="288">
                                            <p:txEl>
                                              <p:pRg end="143" st="0"/>
                                            </p:txEl>
                                          </p:spTgt>
                                        </p:tgtEl>
                                        <p:attrNameLst>
                                          <p:attrName>style.visibility</p:attrName>
                                        </p:attrNameLst>
                                      </p:cBhvr>
                                      <p:to>
                                        <p:strVal val="visible"/>
                                      </p:to>
                                    </p:set>
                                  </p:childTnLst>
                                </p:cTn>
                              </p:par>
                              <p:par>
                                <p:cTn fill="hold" id="75" nodeType="withEffect" presetClass="entr" presetID="1">
                                  <p:stCondLst>
                                    <p:cond delay="0"/>
                                  </p:stCondLst>
                                  <p:childTnLst>
                                    <p:set>
                                      <p:cBhvr>
                                        <p:cTn dur="1" fill="hold" id="76">
                                          <p:stCondLst>
                                            <p:cond delay="0"/>
                                          </p:stCondLst>
                                        </p:cTn>
                                        <p:tgtEl>
                                          <p:spTgt spid="288">
                                            <p:txEl>
                                              <p:pRg end="318" st="14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92" name="Picture 5"/>
          <p:cNvPicPr/>
          <p:nvPr/>
        </p:nvPicPr>
        <p:blipFill>
          <a:blip r:embed="rId1"/>
          <a:stretch>
            <a:fillRect/>
          </a:stretch>
        </p:blipFill>
        <p:spPr>
          <a:xfrm>
            <a:off x="-25560" y="0"/>
            <a:ext cx="6877440" cy="6857640"/>
          </a:xfrm>
          <a:prstGeom prst="rect">
            <a:avLst/>
          </a:prstGeom>
        </p:spPr>
      </p:pic>
      <p:sp>
        <p:nvSpPr>
          <p:cNvPr id="293" name="TextShape 1"/>
          <p:cNvSpPr txBox="1"/>
          <p:nvPr/>
        </p:nvSpPr>
        <p:spPr>
          <a:xfrm>
            <a:off x="6553080" y="6356520"/>
            <a:ext cx="2133360" cy="364680"/>
          </a:xfrm>
          <a:prstGeom prst="rect">
            <a:avLst/>
          </a:prstGeom>
        </p:spPr>
        <p:txBody>
          <a:bodyPr anchor="ctr"/>
          <a:p>
            <a:pPr algn="r">
              <a:lnSpc>
                <a:spcPct val="100000"/>
              </a:lnSpc>
            </a:pPr>
            <a:fld id="{5FCEE8D4-41F5-4583-AD2F-8E6FCAD59E3E}" type="slidenum">
              <a:rPr lang="en-US" sz="1200">
                <a:solidFill>
                  <a:srgbClr val="8b8b8b"/>
                </a:solidFill>
                <a:latin typeface="Calibri"/>
              </a:rPr>
              <a:t>&lt;number&gt;</a:t>
            </a:fld>
            <a:endParaRPr/>
          </a:p>
        </p:txBody>
      </p:sp>
      <p:sp>
        <p:nvSpPr>
          <p:cNvPr id="294" name="CustomShape 2"/>
          <p:cNvSpPr/>
          <p:nvPr/>
        </p:nvSpPr>
        <p:spPr>
          <a:xfrm>
            <a:off x="2094840" y="2887560"/>
            <a:ext cx="7048800" cy="2560680"/>
          </a:xfrm>
          <a:prstGeom prst="rect">
            <a:avLst/>
          </a:prstGeom>
          <a:solidFill>
            <a:srgbClr val="558ed5"/>
          </a:solidFill>
        </p:spPr>
        <p:txBody>
          <a:bodyPr/>
          <a:p>
            <a:pPr>
              <a:lnSpc>
                <a:spcPct val="100000"/>
              </a:lnSpc>
            </a:pPr>
            <a:r>
              <a:rPr lang="en-US">
                <a:solidFill>
                  <a:srgbClr val="ffffff"/>
                </a:solidFill>
                <a:latin typeface="Arial"/>
              </a:rPr>
              <a:t>~260 registered (and ~200 talks) </a:t>
            </a:r>
            <a:endParaRPr/>
          </a:p>
          <a:p>
            <a:pPr>
              <a:lnSpc>
                <a:spcPct val="100000"/>
              </a:lnSpc>
            </a:pPr>
            <a:endParaRPr/>
          </a:p>
          <a:p>
            <a:pPr>
              <a:lnSpc>
                <a:spcPct val="100000"/>
              </a:lnSpc>
            </a:pPr>
            <a:r>
              <a:rPr lang="en-US">
                <a:solidFill>
                  <a:srgbClr val="ffffff"/>
                </a:solidFill>
                <a:latin typeface="Arial"/>
              </a:rPr>
              <a:t>Main elements:</a:t>
            </a:r>
            <a:endParaRPr/>
          </a:p>
          <a:p>
            <a:pPr>
              <a:lnSpc>
                <a:spcPct val="100000"/>
              </a:lnSpc>
              <a:buFont typeface="Arial"/>
              <a:buChar char="•"/>
            </a:pPr>
            <a:r>
              <a:rPr lang="en-US">
                <a:solidFill>
                  <a:srgbClr val="ffffff"/>
                </a:solidFill>
                <a:latin typeface="Arial"/>
              </a:rPr>
              <a:t>Open high energy frontier session session  </a:t>
            </a:r>
            <a:endParaRPr/>
          </a:p>
          <a:p>
            <a:pPr>
              <a:lnSpc>
                <a:spcPct val="100000"/>
              </a:lnSpc>
              <a:buFont typeface="Arial"/>
              <a:buChar char="•"/>
            </a:pPr>
            <a:r>
              <a:rPr lang="en-US">
                <a:solidFill>
                  <a:srgbClr val="ffffff"/>
                </a:solidFill>
                <a:latin typeface="Arial"/>
              </a:rPr>
              <a:t>Accelerator sessions focusing on collaboration efforts and plans 2015-2019, parallel sessions and plenary </a:t>
            </a:r>
            <a:endParaRPr/>
          </a:p>
          <a:p>
            <a:pPr>
              <a:lnSpc>
                <a:spcPct val="100000"/>
              </a:lnSpc>
              <a:buFont typeface="Arial"/>
              <a:buChar char="•"/>
            </a:pPr>
            <a:r>
              <a:rPr lang="en-US">
                <a:solidFill>
                  <a:srgbClr val="ffffff"/>
                </a:solidFill>
                <a:latin typeface="Arial"/>
              </a:rPr>
              <a:t>High Gradient Applications for FELs, industry, medical </a:t>
            </a:r>
            <a:endParaRPr/>
          </a:p>
          <a:p>
            <a:pPr>
              <a:lnSpc>
                <a:spcPct val="100000"/>
              </a:lnSpc>
              <a:buFont typeface="Arial"/>
              <a:buChar char="•"/>
            </a:pPr>
            <a:r>
              <a:rPr lang="en-US">
                <a:solidFill>
                  <a:srgbClr val="ffffff"/>
                </a:solidFill>
                <a:latin typeface="Arial"/>
              </a:rPr>
              <a:t>Physics and detector sessions on current and future activities</a:t>
            </a:r>
            <a:endParaRPr/>
          </a:p>
          <a:p>
            <a:pPr>
              <a:lnSpc>
                <a:spcPct val="100000"/>
              </a:lnSpc>
              <a:buFont typeface="Arial"/>
              <a:buChar char="•"/>
            </a:pPr>
            <a:r>
              <a:rPr lang="en-US">
                <a:solidFill>
                  <a:srgbClr val="ffffff"/>
                </a:solidFill>
                <a:latin typeface="Arial"/>
              </a:rPr>
              <a:t>Collaboration and Institute Boards</a:t>
            </a:r>
            <a:endParaRPr/>
          </a:p>
        </p:txBody>
      </p:sp>
    </p:spTree>
  </p:cSld>
  <p:timing>
    <p:tnLst>
      <p:par>
        <p:cTn dur="indefinite" id="77" nodeType="tmRoot" restart="never">
          <p:childTnLst>
            <p:seq>
              <p:cTn dur="indefinite" id="78" nodeType="mainSeq">
                <p:childTnLst>
                  <p:par>
                    <p:cTn fill="hold" id="79">
                      <p:stCondLst>
                        <p:cond delay="indefinite"/>
                      </p:stCondLst>
                      <p:childTnLst>
                        <p:par>
                          <p:cTn fill="hold" id="80">
                            <p:stCondLst>
                              <p:cond delay="0"/>
                            </p:stCondLst>
                            <p:childTnLst>
                              <p:par>
                                <p:cTn fill="hold" id="81" nodeType="clickEffect" presetClass="entr" presetID="1">
                                  <p:stCondLst>
                                    <p:cond delay="0"/>
                                  </p:stCondLst>
                                  <p:childTnLst>
                                    <p:set>
                                      <p:cBhvr>
                                        <p:cTn dur="1" fill="hold" id="82">
                                          <p:stCondLst>
                                            <p:cond delay="0"/>
                                          </p:stCondLst>
                                        </p:cTn>
                                        <p:tgtEl>
                                          <p:spTgt spid="29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95" name="Picture 1"/>
          <p:cNvPicPr/>
          <p:nvPr/>
        </p:nvPicPr>
        <p:blipFill>
          <a:blip r:embed="rId1"/>
          <a:stretch>
            <a:fillRect/>
          </a:stretch>
        </p:blipFill>
        <p:spPr>
          <a:xfrm>
            <a:off x="0" y="1024560"/>
            <a:ext cx="9143640" cy="4972680"/>
          </a:xfrm>
          <a:prstGeom prst="rect">
            <a:avLst/>
          </a:prstGeom>
        </p:spPr>
      </p:pic>
      <p:sp>
        <p:nvSpPr>
          <p:cNvPr id="296" name="TextShape 1"/>
          <p:cNvSpPr txBox="1"/>
          <p:nvPr/>
        </p:nvSpPr>
        <p:spPr>
          <a:xfrm>
            <a:off x="689040" y="0"/>
            <a:ext cx="7675920" cy="615600"/>
          </a:xfrm>
          <a:prstGeom prst="rect">
            <a:avLst/>
          </a:prstGeom>
        </p:spPr>
        <p:txBody>
          <a:bodyPr anchor="ctr"/>
          <a:p>
            <a:pPr algn="ctr">
              <a:lnSpc>
                <a:spcPct val="100000"/>
              </a:lnSpc>
            </a:pPr>
            <a:r>
              <a:rPr lang="en-US" sz="3600">
                <a:solidFill>
                  <a:srgbClr val="000000"/>
                </a:solidFill>
                <a:latin typeface="Calibri"/>
              </a:rPr>
              <a:t>CLIC Layout at 3 TeV</a:t>
            </a:r>
            <a:endParaRPr/>
          </a:p>
        </p:txBody>
      </p:sp>
      <p:sp>
        <p:nvSpPr>
          <p:cNvPr id="297" name="CustomShape 2"/>
          <p:cNvSpPr/>
          <p:nvPr/>
        </p:nvSpPr>
        <p:spPr>
          <a:xfrm>
            <a:off x="3345840" y="723960"/>
            <a:ext cx="1315080" cy="731160"/>
          </a:xfrm>
          <a:prstGeom prst="rect">
            <a:avLst/>
          </a:prstGeom>
          <a:solidFill>
            <a:srgbClr val="f2f2f2"/>
          </a:solidFill>
        </p:spPr>
        <p:txBody>
          <a:bodyPr/>
          <a:p>
            <a:pPr>
              <a:lnSpc>
                <a:spcPct val="100000"/>
              </a:lnSpc>
            </a:pPr>
            <a:r>
              <a:rPr b="1" lang="en-US" sz="1400">
                <a:solidFill>
                  <a:srgbClr val="0000ff"/>
                </a:solidFill>
                <a:latin typeface="Calibri"/>
              </a:rPr>
              <a:t>Drive Beam Generation Complex</a:t>
            </a:r>
            <a:endParaRPr/>
          </a:p>
        </p:txBody>
      </p:sp>
      <p:sp>
        <p:nvSpPr>
          <p:cNvPr id="298" name="CustomShape 3"/>
          <p:cNvSpPr/>
          <p:nvPr/>
        </p:nvSpPr>
        <p:spPr>
          <a:xfrm>
            <a:off x="688320" y="5749200"/>
            <a:ext cx="1150560" cy="731160"/>
          </a:xfrm>
          <a:prstGeom prst="rect">
            <a:avLst/>
          </a:prstGeom>
          <a:solidFill>
            <a:srgbClr val="f2f2f2"/>
          </a:solidFill>
        </p:spPr>
        <p:txBody>
          <a:bodyPr/>
          <a:p>
            <a:pPr>
              <a:lnSpc>
                <a:spcPct val="100000"/>
              </a:lnSpc>
            </a:pPr>
            <a:r>
              <a:rPr b="1" lang="en-US" sz="1400">
                <a:solidFill>
                  <a:srgbClr val="0000ff"/>
                </a:solidFill>
                <a:latin typeface="Calibri"/>
              </a:rPr>
              <a:t>Main Beam Generation Complex</a:t>
            </a:r>
            <a:endParaRPr/>
          </a:p>
        </p:txBody>
      </p:sp>
      <p:sp>
        <p:nvSpPr>
          <p:cNvPr id="299" name="CustomShape 4"/>
          <p:cNvSpPr/>
          <p:nvPr/>
        </p:nvSpPr>
        <p:spPr>
          <a:xfrm>
            <a:off x="113400" y="1175400"/>
            <a:ext cx="8898120" cy="1685880"/>
          </a:xfrm>
          <a:prstGeom prst="rect">
            <a:avLst/>
          </a:prstGeom>
          <a:solidFill>
            <a:srgbClr val="f2f2f2"/>
          </a:solidFill>
          <a:ln>
            <a:solidFill>
              <a:srgbClr val="0000ff"/>
            </a:solidFill>
          </a:ln>
        </p:spPr>
      </p:sp>
      <p:sp>
        <p:nvSpPr>
          <p:cNvPr id="300" name="CustomShape 5"/>
          <p:cNvSpPr/>
          <p:nvPr/>
        </p:nvSpPr>
        <p:spPr>
          <a:xfrm>
            <a:off x="5093280" y="1688040"/>
            <a:ext cx="3798720" cy="1017720"/>
          </a:xfrm>
          <a:prstGeom prst="rect">
            <a:avLst/>
          </a:prstGeom>
          <a:solidFill>
            <a:srgbClr val="f2f2f2"/>
          </a:solidFill>
          <a:ln>
            <a:solidFill>
              <a:srgbClr val="0000ff"/>
            </a:solidFill>
          </a:ln>
        </p:spPr>
      </p:sp>
      <p:sp>
        <p:nvSpPr>
          <p:cNvPr id="301" name="CustomShape 6"/>
          <p:cNvSpPr/>
          <p:nvPr/>
        </p:nvSpPr>
        <p:spPr>
          <a:xfrm>
            <a:off x="275400" y="1686240"/>
            <a:ext cx="3598560" cy="1062000"/>
          </a:xfrm>
          <a:prstGeom prst="rect">
            <a:avLst/>
          </a:prstGeom>
          <a:solidFill>
            <a:srgbClr val="f2f2f2"/>
          </a:solidFill>
          <a:ln>
            <a:solidFill>
              <a:srgbClr val="0000ff"/>
            </a:solidFill>
          </a:ln>
        </p:spPr>
      </p:sp>
      <p:sp>
        <p:nvSpPr>
          <p:cNvPr id="302" name="Line 7"/>
          <p:cNvSpPr/>
          <p:nvPr/>
        </p:nvSpPr>
        <p:spPr>
          <a:xfrm>
            <a:off x="453240" y="2244600"/>
            <a:ext cx="3279600" cy="0"/>
          </a:xfrm>
          <a:prstGeom prst="line">
            <a:avLst/>
          </a:prstGeom>
          <a:ln>
            <a:solidFill>
              <a:srgbClr val="000000"/>
            </a:solidFill>
          </a:ln>
        </p:spPr>
      </p:sp>
      <p:sp>
        <p:nvSpPr>
          <p:cNvPr id="303" name="CustomShape 8"/>
          <p:cNvSpPr/>
          <p:nvPr/>
        </p:nvSpPr>
        <p:spPr>
          <a:xfrm>
            <a:off x="404640" y="2340360"/>
            <a:ext cx="3343680" cy="335160"/>
          </a:xfrm>
          <a:prstGeom prst="rect">
            <a:avLst/>
          </a:prstGeom>
          <a:solidFill>
            <a:srgbClr val="f2f2f2"/>
          </a:solidFill>
        </p:spPr>
        <p:txBody>
          <a:bodyPr bIns="0" lIns="0" rIns="0" tIns="0"/>
          <a:p>
            <a:pPr>
              <a:lnSpc>
                <a:spcPct val="100000"/>
              </a:lnSpc>
            </a:pPr>
            <a:r>
              <a:rPr lang="en-US" sz="1100">
                <a:solidFill>
                  <a:srgbClr val="000000"/>
                </a:solidFill>
                <a:latin typeface="Comic Sans MS"/>
              </a:rPr>
              <a:t>140 </a:t>
            </a:r>
            <a:r>
              <a:rPr lang="en-US" sz="1100">
                <a:solidFill>
                  <a:srgbClr val="000000"/>
                </a:solidFill>
                <a:latin typeface="Symbol"/>
              </a:rPr>
              <a:t>m</a:t>
            </a:r>
            <a:r>
              <a:rPr lang="en-US" sz="1100">
                <a:solidFill>
                  <a:srgbClr val="000000"/>
                </a:solidFill>
                <a:latin typeface="Comic Sans MS"/>
              </a:rPr>
              <a:t>s train length - 24 </a:t>
            </a:r>
            <a:r>
              <a:rPr lang="en-US" sz="1100">
                <a:solidFill>
                  <a:srgbClr val="000000"/>
                </a:solidFill>
                <a:latin typeface="Symbol"/>
              </a:rPr>
              <a:t></a:t>
            </a:r>
            <a:r>
              <a:rPr lang="en-US" sz="1100">
                <a:solidFill>
                  <a:srgbClr val="000000"/>
                </a:solidFill>
                <a:latin typeface="Comic Sans MS"/>
              </a:rPr>
              <a:t> 24 sub-pulses</a:t>
            </a:r>
            <a:endParaRPr/>
          </a:p>
          <a:p>
            <a:pPr>
              <a:lnSpc>
                <a:spcPct val="100000"/>
              </a:lnSpc>
            </a:pPr>
            <a:r>
              <a:rPr b="1" lang="en-US" sz="1100">
                <a:solidFill>
                  <a:srgbClr val="ff0000"/>
                </a:solidFill>
                <a:latin typeface="Comic Sans MS"/>
              </a:rPr>
              <a:t>4.2 A</a:t>
            </a:r>
            <a:r>
              <a:rPr lang="en-US" sz="1100">
                <a:solidFill>
                  <a:srgbClr val="000000"/>
                </a:solidFill>
                <a:latin typeface="Comic Sans MS"/>
              </a:rPr>
              <a:t> - 2.4 GeV – 60 cm between bunches</a:t>
            </a:r>
            <a:endParaRPr/>
          </a:p>
        </p:txBody>
      </p:sp>
      <p:sp>
        <p:nvSpPr>
          <p:cNvPr id="304" name="Line 9"/>
          <p:cNvSpPr/>
          <p:nvPr/>
        </p:nvSpPr>
        <p:spPr>
          <a:xfrm>
            <a:off x="709920" y="2075040"/>
            <a:ext cx="0" cy="169560"/>
          </a:xfrm>
          <a:prstGeom prst="line">
            <a:avLst/>
          </a:prstGeom>
          <a:ln>
            <a:solidFill>
              <a:srgbClr val="0000ff"/>
            </a:solidFill>
          </a:ln>
        </p:spPr>
      </p:sp>
      <p:sp>
        <p:nvSpPr>
          <p:cNvPr id="305" name="Line 10"/>
          <p:cNvSpPr/>
          <p:nvPr/>
        </p:nvSpPr>
        <p:spPr>
          <a:xfrm>
            <a:off x="785520" y="2075040"/>
            <a:ext cx="0" cy="169560"/>
          </a:xfrm>
          <a:prstGeom prst="line">
            <a:avLst/>
          </a:prstGeom>
          <a:ln>
            <a:solidFill>
              <a:srgbClr val="0000ff"/>
            </a:solidFill>
          </a:ln>
        </p:spPr>
      </p:sp>
      <p:sp>
        <p:nvSpPr>
          <p:cNvPr id="306" name="Line 11"/>
          <p:cNvSpPr/>
          <p:nvPr/>
        </p:nvSpPr>
        <p:spPr>
          <a:xfrm>
            <a:off x="861120" y="2075040"/>
            <a:ext cx="0" cy="169560"/>
          </a:xfrm>
          <a:prstGeom prst="line">
            <a:avLst/>
          </a:prstGeom>
          <a:ln>
            <a:solidFill>
              <a:srgbClr val="0000ff"/>
            </a:solidFill>
          </a:ln>
        </p:spPr>
      </p:sp>
      <p:sp>
        <p:nvSpPr>
          <p:cNvPr id="307" name="Line 12"/>
          <p:cNvSpPr/>
          <p:nvPr/>
        </p:nvSpPr>
        <p:spPr>
          <a:xfrm>
            <a:off x="936720" y="2075040"/>
            <a:ext cx="0" cy="169560"/>
          </a:xfrm>
          <a:prstGeom prst="line">
            <a:avLst/>
          </a:prstGeom>
          <a:ln>
            <a:solidFill>
              <a:srgbClr val="0000ff"/>
            </a:solidFill>
          </a:ln>
        </p:spPr>
      </p:sp>
      <p:sp>
        <p:nvSpPr>
          <p:cNvPr id="308" name="Line 13"/>
          <p:cNvSpPr/>
          <p:nvPr/>
        </p:nvSpPr>
        <p:spPr>
          <a:xfrm>
            <a:off x="1012320" y="2075040"/>
            <a:ext cx="0" cy="169560"/>
          </a:xfrm>
          <a:prstGeom prst="line">
            <a:avLst/>
          </a:prstGeom>
          <a:ln>
            <a:solidFill>
              <a:srgbClr val="0000ff"/>
            </a:solidFill>
          </a:ln>
        </p:spPr>
      </p:sp>
      <p:sp>
        <p:nvSpPr>
          <p:cNvPr id="309" name="Line 14"/>
          <p:cNvSpPr/>
          <p:nvPr/>
        </p:nvSpPr>
        <p:spPr>
          <a:xfrm>
            <a:off x="1087920" y="2075040"/>
            <a:ext cx="0" cy="169560"/>
          </a:xfrm>
          <a:prstGeom prst="line">
            <a:avLst/>
          </a:prstGeom>
          <a:ln>
            <a:solidFill>
              <a:srgbClr val="0000ff"/>
            </a:solidFill>
          </a:ln>
        </p:spPr>
      </p:sp>
      <p:sp>
        <p:nvSpPr>
          <p:cNvPr id="310" name="Line 15"/>
          <p:cNvSpPr/>
          <p:nvPr/>
        </p:nvSpPr>
        <p:spPr>
          <a:xfrm>
            <a:off x="1163160" y="2075040"/>
            <a:ext cx="0" cy="169560"/>
          </a:xfrm>
          <a:prstGeom prst="line">
            <a:avLst/>
          </a:prstGeom>
          <a:ln>
            <a:solidFill>
              <a:srgbClr val="0000ff"/>
            </a:solidFill>
          </a:ln>
        </p:spPr>
      </p:sp>
      <p:sp>
        <p:nvSpPr>
          <p:cNvPr id="311" name="Line 16"/>
          <p:cNvSpPr/>
          <p:nvPr/>
        </p:nvSpPr>
        <p:spPr>
          <a:xfrm>
            <a:off x="1238760" y="2075040"/>
            <a:ext cx="0" cy="169560"/>
          </a:xfrm>
          <a:prstGeom prst="line">
            <a:avLst/>
          </a:prstGeom>
          <a:ln>
            <a:solidFill>
              <a:srgbClr val="0000ff"/>
            </a:solidFill>
          </a:ln>
        </p:spPr>
      </p:sp>
      <p:sp>
        <p:nvSpPr>
          <p:cNvPr id="312" name="Line 17"/>
          <p:cNvSpPr/>
          <p:nvPr/>
        </p:nvSpPr>
        <p:spPr>
          <a:xfrm>
            <a:off x="1919160" y="2075040"/>
            <a:ext cx="0" cy="169560"/>
          </a:xfrm>
          <a:prstGeom prst="line">
            <a:avLst/>
          </a:prstGeom>
          <a:ln>
            <a:solidFill>
              <a:srgbClr val="0000ff"/>
            </a:solidFill>
          </a:ln>
        </p:spPr>
      </p:sp>
      <p:sp>
        <p:nvSpPr>
          <p:cNvPr id="313" name="Line 18"/>
          <p:cNvSpPr/>
          <p:nvPr/>
        </p:nvSpPr>
        <p:spPr>
          <a:xfrm>
            <a:off x="1994760" y="2075040"/>
            <a:ext cx="0" cy="169560"/>
          </a:xfrm>
          <a:prstGeom prst="line">
            <a:avLst/>
          </a:prstGeom>
          <a:ln>
            <a:solidFill>
              <a:srgbClr val="0000ff"/>
            </a:solidFill>
          </a:ln>
        </p:spPr>
      </p:sp>
      <p:sp>
        <p:nvSpPr>
          <p:cNvPr id="314" name="Line 19"/>
          <p:cNvSpPr/>
          <p:nvPr/>
        </p:nvSpPr>
        <p:spPr>
          <a:xfrm>
            <a:off x="2070360" y="2075040"/>
            <a:ext cx="0" cy="169560"/>
          </a:xfrm>
          <a:prstGeom prst="line">
            <a:avLst/>
          </a:prstGeom>
          <a:ln>
            <a:solidFill>
              <a:srgbClr val="0000ff"/>
            </a:solidFill>
          </a:ln>
        </p:spPr>
      </p:sp>
      <p:sp>
        <p:nvSpPr>
          <p:cNvPr id="315" name="Line 20"/>
          <p:cNvSpPr/>
          <p:nvPr/>
        </p:nvSpPr>
        <p:spPr>
          <a:xfrm>
            <a:off x="2145600" y="2075040"/>
            <a:ext cx="0" cy="169560"/>
          </a:xfrm>
          <a:prstGeom prst="line">
            <a:avLst/>
          </a:prstGeom>
          <a:ln>
            <a:solidFill>
              <a:srgbClr val="0000ff"/>
            </a:solidFill>
          </a:ln>
        </p:spPr>
      </p:sp>
      <p:sp>
        <p:nvSpPr>
          <p:cNvPr id="316" name="Line 21"/>
          <p:cNvSpPr/>
          <p:nvPr/>
        </p:nvSpPr>
        <p:spPr>
          <a:xfrm>
            <a:off x="2221200" y="2075040"/>
            <a:ext cx="0" cy="169560"/>
          </a:xfrm>
          <a:prstGeom prst="line">
            <a:avLst/>
          </a:prstGeom>
          <a:ln>
            <a:solidFill>
              <a:srgbClr val="0000ff"/>
            </a:solidFill>
          </a:ln>
        </p:spPr>
      </p:sp>
      <p:sp>
        <p:nvSpPr>
          <p:cNvPr id="317" name="Line 22"/>
          <p:cNvSpPr/>
          <p:nvPr/>
        </p:nvSpPr>
        <p:spPr>
          <a:xfrm>
            <a:off x="2296800" y="2075040"/>
            <a:ext cx="0" cy="169560"/>
          </a:xfrm>
          <a:prstGeom prst="line">
            <a:avLst/>
          </a:prstGeom>
          <a:ln>
            <a:solidFill>
              <a:srgbClr val="0000ff"/>
            </a:solidFill>
          </a:ln>
        </p:spPr>
      </p:sp>
      <p:sp>
        <p:nvSpPr>
          <p:cNvPr id="318" name="Line 23"/>
          <p:cNvSpPr/>
          <p:nvPr/>
        </p:nvSpPr>
        <p:spPr>
          <a:xfrm>
            <a:off x="2372400" y="2075040"/>
            <a:ext cx="0" cy="169560"/>
          </a:xfrm>
          <a:prstGeom prst="line">
            <a:avLst/>
          </a:prstGeom>
          <a:ln>
            <a:solidFill>
              <a:srgbClr val="0000ff"/>
            </a:solidFill>
          </a:ln>
        </p:spPr>
      </p:sp>
      <p:sp>
        <p:nvSpPr>
          <p:cNvPr id="319" name="Line 24"/>
          <p:cNvSpPr/>
          <p:nvPr/>
        </p:nvSpPr>
        <p:spPr>
          <a:xfrm>
            <a:off x="2448000" y="2075040"/>
            <a:ext cx="0" cy="169560"/>
          </a:xfrm>
          <a:prstGeom prst="line">
            <a:avLst/>
          </a:prstGeom>
          <a:ln>
            <a:solidFill>
              <a:srgbClr val="0000ff"/>
            </a:solidFill>
          </a:ln>
        </p:spPr>
      </p:sp>
      <p:sp>
        <p:nvSpPr>
          <p:cNvPr id="320" name="Line 25"/>
          <p:cNvSpPr/>
          <p:nvPr/>
        </p:nvSpPr>
        <p:spPr>
          <a:xfrm>
            <a:off x="1314360" y="2075040"/>
            <a:ext cx="0" cy="169560"/>
          </a:xfrm>
          <a:prstGeom prst="line">
            <a:avLst/>
          </a:prstGeom>
          <a:ln>
            <a:solidFill>
              <a:srgbClr val="ff0000"/>
            </a:solidFill>
          </a:ln>
        </p:spPr>
      </p:sp>
      <p:sp>
        <p:nvSpPr>
          <p:cNvPr id="321" name="Line 26"/>
          <p:cNvSpPr/>
          <p:nvPr/>
        </p:nvSpPr>
        <p:spPr>
          <a:xfrm>
            <a:off x="1389960" y="2075040"/>
            <a:ext cx="0" cy="169560"/>
          </a:xfrm>
          <a:prstGeom prst="line">
            <a:avLst/>
          </a:prstGeom>
          <a:ln>
            <a:solidFill>
              <a:srgbClr val="ff0000"/>
            </a:solidFill>
          </a:ln>
        </p:spPr>
      </p:sp>
      <p:sp>
        <p:nvSpPr>
          <p:cNvPr id="322" name="Line 27"/>
          <p:cNvSpPr/>
          <p:nvPr/>
        </p:nvSpPr>
        <p:spPr>
          <a:xfrm>
            <a:off x="1465560" y="2075040"/>
            <a:ext cx="0" cy="169560"/>
          </a:xfrm>
          <a:prstGeom prst="line">
            <a:avLst/>
          </a:prstGeom>
          <a:ln>
            <a:solidFill>
              <a:srgbClr val="ff0000"/>
            </a:solidFill>
          </a:ln>
        </p:spPr>
      </p:sp>
      <p:sp>
        <p:nvSpPr>
          <p:cNvPr id="323" name="Line 28"/>
          <p:cNvSpPr/>
          <p:nvPr/>
        </p:nvSpPr>
        <p:spPr>
          <a:xfrm>
            <a:off x="1541160" y="2075040"/>
            <a:ext cx="0" cy="169560"/>
          </a:xfrm>
          <a:prstGeom prst="line">
            <a:avLst/>
          </a:prstGeom>
          <a:ln>
            <a:solidFill>
              <a:srgbClr val="ff0000"/>
            </a:solidFill>
          </a:ln>
        </p:spPr>
      </p:sp>
      <p:sp>
        <p:nvSpPr>
          <p:cNvPr id="324" name="Line 29"/>
          <p:cNvSpPr/>
          <p:nvPr/>
        </p:nvSpPr>
        <p:spPr>
          <a:xfrm>
            <a:off x="1616760" y="2075040"/>
            <a:ext cx="0" cy="169560"/>
          </a:xfrm>
          <a:prstGeom prst="line">
            <a:avLst/>
          </a:prstGeom>
          <a:ln>
            <a:solidFill>
              <a:srgbClr val="ff0000"/>
            </a:solidFill>
          </a:ln>
        </p:spPr>
      </p:sp>
      <p:sp>
        <p:nvSpPr>
          <p:cNvPr id="325" name="Line 30"/>
          <p:cNvSpPr/>
          <p:nvPr/>
        </p:nvSpPr>
        <p:spPr>
          <a:xfrm>
            <a:off x="1692360" y="2075040"/>
            <a:ext cx="0" cy="169560"/>
          </a:xfrm>
          <a:prstGeom prst="line">
            <a:avLst/>
          </a:prstGeom>
          <a:ln>
            <a:solidFill>
              <a:srgbClr val="ff0000"/>
            </a:solidFill>
          </a:ln>
        </p:spPr>
      </p:sp>
      <p:sp>
        <p:nvSpPr>
          <p:cNvPr id="326" name="Line 31"/>
          <p:cNvSpPr/>
          <p:nvPr/>
        </p:nvSpPr>
        <p:spPr>
          <a:xfrm>
            <a:off x="1767960" y="2075040"/>
            <a:ext cx="0" cy="169560"/>
          </a:xfrm>
          <a:prstGeom prst="line">
            <a:avLst/>
          </a:prstGeom>
          <a:ln>
            <a:solidFill>
              <a:srgbClr val="ff0000"/>
            </a:solidFill>
          </a:ln>
        </p:spPr>
      </p:sp>
      <p:sp>
        <p:nvSpPr>
          <p:cNvPr id="327" name="Line 32"/>
          <p:cNvSpPr/>
          <p:nvPr/>
        </p:nvSpPr>
        <p:spPr>
          <a:xfrm>
            <a:off x="1843560" y="2075040"/>
            <a:ext cx="0" cy="169560"/>
          </a:xfrm>
          <a:prstGeom prst="line">
            <a:avLst/>
          </a:prstGeom>
          <a:ln>
            <a:solidFill>
              <a:srgbClr val="ff0000"/>
            </a:solidFill>
          </a:ln>
        </p:spPr>
      </p:sp>
      <p:sp>
        <p:nvSpPr>
          <p:cNvPr id="328" name="Line 33"/>
          <p:cNvSpPr/>
          <p:nvPr/>
        </p:nvSpPr>
        <p:spPr>
          <a:xfrm>
            <a:off x="2448000" y="2075040"/>
            <a:ext cx="0" cy="169560"/>
          </a:xfrm>
          <a:prstGeom prst="line">
            <a:avLst/>
          </a:prstGeom>
          <a:ln>
            <a:solidFill>
              <a:srgbClr val="ff0000"/>
            </a:solidFill>
          </a:ln>
        </p:spPr>
      </p:sp>
      <p:sp>
        <p:nvSpPr>
          <p:cNvPr id="329" name="Line 34"/>
          <p:cNvSpPr/>
          <p:nvPr/>
        </p:nvSpPr>
        <p:spPr>
          <a:xfrm>
            <a:off x="2523600" y="2075040"/>
            <a:ext cx="0" cy="169560"/>
          </a:xfrm>
          <a:prstGeom prst="line">
            <a:avLst/>
          </a:prstGeom>
          <a:ln>
            <a:solidFill>
              <a:srgbClr val="ff0000"/>
            </a:solidFill>
          </a:ln>
        </p:spPr>
      </p:sp>
      <p:sp>
        <p:nvSpPr>
          <p:cNvPr id="330" name="Line 35"/>
          <p:cNvSpPr/>
          <p:nvPr/>
        </p:nvSpPr>
        <p:spPr>
          <a:xfrm>
            <a:off x="2599200" y="2075040"/>
            <a:ext cx="0" cy="169560"/>
          </a:xfrm>
          <a:prstGeom prst="line">
            <a:avLst/>
          </a:prstGeom>
          <a:ln>
            <a:solidFill>
              <a:srgbClr val="ff0000"/>
            </a:solidFill>
          </a:ln>
        </p:spPr>
      </p:sp>
      <p:sp>
        <p:nvSpPr>
          <p:cNvPr id="331" name="Line 36"/>
          <p:cNvSpPr/>
          <p:nvPr/>
        </p:nvSpPr>
        <p:spPr>
          <a:xfrm>
            <a:off x="2674800" y="2075040"/>
            <a:ext cx="0" cy="169560"/>
          </a:xfrm>
          <a:prstGeom prst="line">
            <a:avLst/>
          </a:prstGeom>
          <a:ln>
            <a:solidFill>
              <a:srgbClr val="ff0000"/>
            </a:solidFill>
          </a:ln>
        </p:spPr>
      </p:sp>
      <p:sp>
        <p:nvSpPr>
          <p:cNvPr id="332" name="Line 37"/>
          <p:cNvSpPr/>
          <p:nvPr/>
        </p:nvSpPr>
        <p:spPr>
          <a:xfrm>
            <a:off x="2750400" y="2075040"/>
            <a:ext cx="0" cy="169560"/>
          </a:xfrm>
          <a:prstGeom prst="line">
            <a:avLst/>
          </a:prstGeom>
          <a:ln>
            <a:solidFill>
              <a:srgbClr val="ff0000"/>
            </a:solidFill>
          </a:ln>
        </p:spPr>
      </p:sp>
      <p:sp>
        <p:nvSpPr>
          <p:cNvPr id="333" name="Line 38"/>
          <p:cNvSpPr/>
          <p:nvPr/>
        </p:nvSpPr>
        <p:spPr>
          <a:xfrm>
            <a:off x="2826000" y="2075040"/>
            <a:ext cx="0" cy="169560"/>
          </a:xfrm>
          <a:prstGeom prst="line">
            <a:avLst/>
          </a:prstGeom>
          <a:ln>
            <a:solidFill>
              <a:srgbClr val="ff0000"/>
            </a:solidFill>
          </a:ln>
        </p:spPr>
      </p:sp>
      <p:sp>
        <p:nvSpPr>
          <p:cNvPr id="334" name="Line 39"/>
          <p:cNvSpPr/>
          <p:nvPr/>
        </p:nvSpPr>
        <p:spPr>
          <a:xfrm>
            <a:off x="2901600" y="2075040"/>
            <a:ext cx="0" cy="169560"/>
          </a:xfrm>
          <a:prstGeom prst="line">
            <a:avLst/>
          </a:prstGeom>
          <a:ln>
            <a:solidFill>
              <a:srgbClr val="ff0000"/>
            </a:solidFill>
          </a:ln>
        </p:spPr>
      </p:sp>
      <p:sp>
        <p:nvSpPr>
          <p:cNvPr id="335" name="Line 40"/>
          <p:cNvSpPr/>
          <p:nvPr/>
        </p:nvSpPr>
        <p:spPr>
          <a:xfrm>
            <a:off x="2977200" y="2075040"/>
            <a:ext cx="0" cy="169560"/>
          </a:xfrm>
          <a:prstGeom prst="line">
            <a:avLst/>
          </a:prstGeom>
          <a:ln>
            <a:solidFill>
              <a:srgbClr val="ff0000"/>
            </a:solidFill>
          </a:ln>
        </p:spPr>
      </p:sp>
      <p:sp>
        <p:nvSpPr>
          <p:cNvPr id="336" name="Line 41"/>
          <p:cNvSpPr/>
          <p:nvPr/>
        </p:nvSpPr>
        <p:spPr>
          <a:xfrm>
            <a:off x="3052440" y="2075040"/>
            <a:ext cx="0" cy="169560"/>
          </a:xfrm>
          <a:prstGeom prst="line">
            <a:avLst/>
          </a:prstGeom>
          <a:ln>
            <a:solidFill>
              <a:srgbClr val="0000ff"/>
            </a:solidFill>
          </a:ln>
        </p:spPr>
      </p:sp>
      <p:sp>
        <p:nvSpPr>
          <p:cNvPr id="337" name="Line 42"/>
          <p:cNvSpPr/>
          <p:nvPr/>
        </p:nvSpPr>
        <p:spPr>
          <a:xfrm>
            <a:off x="3128040" y="2075040"/>
            <a:ext cx="0" cy="169560"/>
          </a:xfrm>
          <a:prstGeom prst="line">
            <a:avLst/>
          </a:prstGeom>
          <a:ln>
            <a:solidFill>
              <a:srgbClr val="0000ff"/>
            </a:solidFill>
          </a:ln>
        </p:spPr>
      </p:sp>
      <p:sp>
        <p:nvSpPr>
          <p:cNvPr id="338" name="Line 43"/>
          <p:cNvSpPr/>
          <p:nvPr/>
        </p:nvSpPr>
        <p:spPr>
          <a:xfrm>
            <a:off x="3203640" y="2075040"/>
            <a:ext cx="0" cy="169560"/>
          </a:xfrm>
          <a:prstGeom prst="line">
            <a:avLst/>
          </a:prstGeom>
          <a:ln>
            <a:solidFill>
              <a:srgbClr val="0000ff"/>
            </a:solidFill>
          </a:ln>
        </p:spPr>
      </p:sp>
      <p:sp>
        <p:nvSpPr>
          <p:cNvPr id="339" name="Line 44"/>
          <p:cNvSpPr/>
          <p:nvPr/>
        </p:nvSpPr>
        <p:spPr>
          <a:xfrm>
            <a:off x="3279240" y="2075040"/>
            <a:ext cx="0" cy="169560"/>
          </a:xfrm>
          <a:prstGeom prst="line">
            <a:avLst/>
          </a:prstGeom>
          <a:ln>
            <a:solidFill>
              <a:srgbClr val="0000ff"/>
            </a:solidFill>
          </a:ln>
        </p:spPr>
      </p:sp>
      <p:sp>
        <p:nvSpPr>
          <p:cNvPr id="340" name="Line 45"/>
          <p:cNvSpPr/>
          <p:nvPr/>
        </p:nvSpPr>
        <p:spPr>
          <a:xfrm>
            <a:off x="3354840" y="2075040"/>
            <a:ext cx="0" cy="169560"/>
          </a:xfrm>
          <a:prstGeom prst="line">
            <a:avLst/>
          </a:prstGeom>
          <a:ln>
            <a:solidFill>
              <a:srgbClr val="0000ff"/>
            </a:solidFill>
          </a:ln>
        </p:spPr>
      </p:sp>
      <p:sp>
        <p:nvSpPr>
          <p:cNvPr id="341" name="Line 46"/>
          <p:cNvSpPr/>
          <p:nvPr/>
        </p:nvSpPr>
        <p:spPr>
          <a:xfrm>
            <a:off x="3430440" y="2075040"/>
            <a:ext cx="0" cy="169560"/>
          </a:xfrm>
          <a:prstGeom prst="line">
            <a:avLst/>
          </a:prstGeom>
          <a:ln>
            <a:solidFill>
              <a:srgbClr val="0000ff"/>
            </a:solidFill>
          </a:ln>
        </p:spPr>
      </p:sp>
      <p:sp>
        <p:nvSpPr>
          <p:cNvPr id="342" name="Line 47"/>
          <p:cNvSpPr/>
          <p:nvPr/>
        </p:nvSpPr>
        <p:spPr>
          <a:xfrm>
            <a:off x="3506040" y="2075040"/>
            <a:ext cx="0" cy="169560"/>
          </a:xfrm>
          <a:prstGeom prst="line">
            <a:avLst/>
          </a:prstGeom>
          <a:ln>
            <a:solidFill>
              <a:srgbClr val="0000ff"/>
            </a:solidFill>
          </a:ln>
        </p:spPr>
      </p:sp>
      <p:sp>
        <p:nvSpPr>
          <p:cNvPr id="343" name="Line 48"/>
          <p:cNvSpPr/>
          <p:nvPr/>
        </p:nvSpPr>
        <p:spPr>
          <a:xfrm>
            <a:off x="3581640" y="2075040"/>
            <a:ext cx="0" cy="169560"/>
          </a:xfrm>
          <a:prstGeom prst="line">
            <a:avLst/>
          </a:prstGeom>
          <a:ln>
            <a:solidFill>
              <a:srgbClr val="0000ff"/>
            </a:solidFill>
          </a:ln>
        </p:spPr>
      </p:sp>
      <p:sp>
        <p:nvSpPr>
          <p:cNvPr id="344" name="Line 49"/>
          <p:cNvSpPr/>
          <p:nvPr/>
        </p:nvSpPr>
        <p:spPr>
          <a:xfrm>
            <a:off x="2454480" y="1991880"/>
            <a:ext cx="528840" cy="0"/>
          </a:xfrm>
          <a:prstGeom prst="line">
            <a:avLst/>
          </a:prstGeom>
          <a:ln>
            <a:solidFill>
              <a:srgbClr val="000000"/>
            </a:solidFill>
            <a:headEnd len="med" type="triangle" w="med"/>
            <a:tailEnd len="med" type="triangle" w="med"/>
          </a:ln>
        </p:spPr>
      </p:sp>
      <p:sp>
        <p:nvSpPr>
          <p:cNvPr id="345" name="CustomShape 50"/>
          <p:cNvSpPr/>
          <p:nvPr/>
        </p:nvSpPr>
        <p:spPr>
          <a:xfrm>
            <a:off x="2434320" y="1677960"/>
            <a:ext cx="642960" cy="268920"/>
          </a:xfrm>
          <a:prstGeom prst="rect">
            <a:avLst/>
          </a:prstGeom>
          <a:solidFill>
            <a:srgbClr val="f2f2f2"/>
          </a:solidFill>
        </p:spPr>
        <p:txBody>
          <a:bodyPr anchor="ctr" bIns="50400" lIns="100800" rIns="100800" tIns="50400" wrap="none"/>
          <a:p>
            <a:pPr>
              <a:lnSpc>
                <a:spcPct val="100000"/>
              </a:lnSpc>
            </a:pPr>
            <a:r>
              <a:rPr lang="en-US" sz="1100">
                <a:solidFill>
                  <a:srgbClr val="000000"/>
                </a:solidFill>
                <a:latin typeface="Comic Sans MS"/>
              </a:rPr>
              <a:t>240 ns</a:t>
            </a:r>
            <a:endParaRPr/>
          </a:p>
        </p:txBody>
      </p:sp>
      <p:sp>
        <p:nvSpPr>
          <p:cNvPr id="346" name="Line 51"/>
          <p:cNvSpPr/>
          <p:nvPr/>
        </p:nvSpPr>
        <p:spPr>
          <a:xfrm>
            <a:off x="5185800" y="2410920"/>
            <a:ext cx="3325320" cy="0"/>
          </a:xfrm>
          <a:prstGeom prst="line">
            <a:avLst/>
          </a:prstGeom>
          <a:ln>
            <a:solidFill>
              <a:srgbClr val="000000"/>
            </a:solidFill>
          </a:ln>
        </p:spPr>
      </p:sp>
      <p:sp>
        <p:nvSpPr>
          <p:cNvPr id="347" name="CustomShape 52"/>
          <p:cNvSpPr/>
          <p:nvPr/>
        </p:nvSpPr>
        <p:spPr>
          <a:xfrm>
            <a:off x="5715000" y="2495880"/>
            <a:ext cx="3173760" cy="167400"/>
          </a:xfrm>
          <a:prstGeom prst="rect">
            <a:avLst/>
          </a:prstGeom>
          <a:solidFill>
            <a:srgbClr val="f2f2f2"/>
          </a:solidFill>
        </p:spPr>
        <p:txBody>
          <a:bodyPr bIns="0" lIns="0" rIns="0" tIns="0"/>
          <a:p>
            <a:pPr>
              <a:lnSpc>
                <a:spcPct val="100000"/>
              </a:lnSpc>
            </a:pPr>
            <a:r>
              <a:rPr lang="en-US" sz="1100">
                <a:solidFill>
                  <a:srgbClr val="000000"/>
                </a:solidFill>
                <a:latin typeface="Comic Sans MS"/>
              </a:rPr>
              <a:t> </a:t>
            </a:r>
            <a:r>
              <a:rPr lang="en-US" sz="1100">
                <a:solidFill>
                  <a:srgbClr val="000000"/>
                </a:solidFill>
                <a:latin typeface="Comic Sans MS"/>
              </a:rPr>
              <a:t>24 pulses – </a:t>
            </a:r>
            <a:r>
              <a:rPr b="1" lang="en-US" sz="1100">
                <a:solidFill>
                  <a:srgbClr val="ff0000"/>
                </a:solidFill>
                <a:latin typeface="Comic Sans MS"/>
              </a:rPr>
              <a:t>101 A </a:t>
            </a:r>
            <a:r>
              <a:rPr lang="en-US" sz="1100">
                <a:solidFill>
                  <a:srgbClr val="000000"/>
                </a:solidFill>
                <a:latin typeface="Comic Sans MS"/>
              </a:rPr>
              <a:t>– 2.5 cm between bunches</a:t>
            </a:r>
            <a:endParaRPr/>
          </a:p>
        </p:txBody>
      </p:sp>
      <p:sp>
        <p:nvSpPr>
          <p:cNvPr id="348" name="Line 53"/>
          <p:cNvSpPr/>
          <p:nvPr/>
        </p:nvSpPr>
        <p:spPr>
          <a:xfrm>
            <a:off x="5261400" y="2073240"/>
            <a:ext cx="529200" cy="0"/>
          </a:xfrm>
          <a:prstGeom prst="line">
            <a:avLst/>
          </a:prstGeom>
          <a:ln>
            <a:solidFill>
              <a:srgbClr val="000000"/>
            </a:solidFill>
            <a:headEnd len="med" type="triangle" w="med"/>
            <a:tailEnd len="med" type="triangle" w="med"/>
          </a:ln>
        </p:spPr>
      </p:sp>
      <p:sp>
        <p:nvSpPr>
          <p:cNvPr id="349" name="Line 54"/>
          <p:cNvSpPr/>
          <p:nvPr/>
        </p:nvSpPr>
        <p:spPr>
          <a:xfrm>
            <a:off x="5790600" y="2158200"/>
            <a:ext cx="2720520" cy="0"/>
          </a:xfrm>
          <a:prstGeom prst="line">
            <a:avLst/>
          </a:prstGeom>
          <a:ln>
            <a:solidFill>
              <a:srgbClr val="000000"/>
            </a:solidFill>
            <a:headEnd len="med" type="triangle" w="med"/>
            <a:tailEnd len="med" type="triangle" w="med"/>
          </a:ln>
        </p:spPr>
      </p:sp>
      <p:sp>
        <p:nvSpPr>
          <p:cNvPr id="350" name="CustomShape 55"/>
          <p:cNvSpPr/>
          <p:nvPr/>
        </p:nvSpPr>
        <p:spPr>
          <a:xfrm>
            <a:off x="5244480" y="1748520"/>
            <a:ext cx="642960" cy="268920"/>
          </a:xfrm>
          <a:prstGeom prst="rect">
            <a:avLst/>
          </a:prstGeom>
          <a:solidFill>
            <a:srgbClr val="f2f2f2"/>
          </a:solidFill>
        </p:spPr>
        <p:txBody>
          <a:bodyPr anchor="ctr" bIns="50400" lIns="100800" rIns="100800" tIns="50400" wrap="none"/>
          <a:p>
            <a:pPr>
              <a:lnSpc>
                <a:spcPct val="100000"/>
              </a:lnSpc>
            </a:pPr>
            <a:r>
              <a:rPr lang="en-US" sz="1100">
                <a:solidFill>
                  <a:srgbClr val="000000"/>
                </a:solidFill>
                <a:latin typeface="Comic Sans MS"/>
              </a:rPr>
              <a:t>240 ns</a:t>
            </a:r>
            <a:endParaRPr/>
          </a:p>
        </p:txBody>
      </p:sp>
      <p:sp>
        <p:nvSpPr>
          <p:cNvPr id="351" name="CustomShape 56"/>
          <p:cNvSpPr/>
          <p:nvPr/>
        </p:nvSpPr>
        <p:spPr>
          <a:xfrm>
            <a:off x="6536520" y="1861560"/>
            <a:ext cx="600480" cy="268920"/>
          </a:xfrm>
          <a:prstGeom prst="rect">
            <a:avLst/>
          </a:prstGeom>
          <a:solidFill>
            <a:srgbClr val="f2f2f2"/>
          </a:solidFill>
        </p:spPr>
        <p:txBody>
          <a:bodyPr anchor="ctr" bIns="50400" lIns="100800" rIns="100800" tIns="50400" wrap="none"/>
          <a:p>
            <a:pPr>
              <a:lnSpc>
                <a:spcPct val="100000"/>
              </a:lnSpc>
            </a:pPr>
            <a:r>
              <a:rPr lang="en-US" sz="1100">
                <a:solidFill>
                  <a:srgbClr val="000000"/>
                </a:solidFill>
                <a:latin typeface="Comic Sans MS"/>
              </a:rPr>
              <a:t>5.8 </a:t>
            </a:r>
            <a:r>
              <a:rPr lang="en-US" sz="1100">
                <a:solidFill>
                  <a:srgbClr val="000000"/>
                </a:solidFill>
                <a:latin typeface="Symbol"/>
              </a:rPr>
              <a:t>m</a:t>
            </a:r>
            <a:r>
              <a:rPr lang="en-US" sz="1100">
                <a:solidFill>
                  <a:srgbClr val="000000"/>
                </a:solidFill>
                <a:latin typeface="Comic Sans MS"/>
              </a:rPr>
              <a:t>s</a:t>
            </a:r>
            <a:endParaRPr/>
          </a:p>
        </p:txBody>
      </p:sp>
      <p:sp>
        <p:nvSpPr>
          <p:cNvPr id="352" name="Line 57"/>
          <p:cNvSpPr/>
          <p:nvPr/>
        </p:nvSpPr>
        <p:spPr>
          <a:xfrm flipV="1">
            <a:off x="8503200" y="2407320"/>
            <a:ext cx="317880" cy="3600"/>
          </a:xfrm>
          <a:prstGeom prst="line">
            <a:avLst/>
          </a:prstGeom>
          <a:ln cap="rnd">
            <a:solidFill>
              <a:srgbClr val="000000"/>
            </a:solidFill>
            <a:custDash>
              <a:ds d="140000" sp="105000"/>
            </a:custDash>
          </a:ln>
        </p:spPr>
      </p:sp>
      <p:sp>
        <p:nvSpPr>
          <p:cNvPr id="353" name="Line 58"/>
          <p:cNvSpPr/>
          <p:nvPr/>
        </p:nvSpPr>
        <p:spPr>
          <a:xfrm>
            <a:off x="5402520" y="2241000"/>
            <a:ext cx="0" cy="169920"/>
          </a:xfrm>
          <a:prstGeom prst="line">
            <a:avLst/>
          </a:prstGeom>
          <a:ln>
            <a:solidFill>
              <a:srgbClr val="ff0000"/>
            </a:solidFill>
          </a:ln>
        </p:spPr>
      </p:sp>
      <p:sp>
        <p:nvSpPr>
          <p:cNvPr id="354" name="Line 59"/>
          <p:cNvSpPr/>
          <p:nvPr/>
        </p:nvSpPr>
        <p:spPr>
          <a:xfrm>
            <a:off x="5420160" y="2241000"/>
            <a:ext cx="0" cy="169920"/>
          </a:xfrm>
          <a:prstGeom prst="line">
            <a:avLst/>
          </a:prstGeom>
          <a:ln>
            <a:solidFill>
              <a:srgbClr val="ff0000"/>
            </a:solidFill>
          </a:ln>
        </p:spPr>
      </p:sp>
      <p:sp>
        <p:nvSpPr>
          <p:cNvPr id="355" name="Line 60"/>
          <p:cNvSpPr/>
          <p:nvPr/>
        </p:nvSpPr>
        <p:spPr>
          <a:xfrm>
            <a:off x="5437800" y="2241000"/>
            <a:ext cx="0" cy="169920"/>
          </a:xfrm>
          <a:prstGeom prst="line">
            <a:avLst/>
          </a:prstGeom>
          <a:ln>
            <a:solidFill>
              <a:srgbClr val="ff0000"/>
            </a:solidFill>
          </a:ln>
        </p:spPr>
      </p:sp>
      <p:sp>
        <p:nvSpPr>
          <p:cNvPr id="356" name="Line 61"/>
          <p:cNvSpPr/>
          <p:nvPr/>
        </p:nvSpPr>
        <p:spPr>
          <a:xfrm>
            <a:off x="5455440" y="2241000"/>
            <a:ext cx="0" cy="169920"/>
          </a:xfrm>
          <a:prstGeom prst="line">
            <a:avLst/>
          </a:prstGeom>
          <a:ln>
            <a:solidFill>
              <a:srgbClr val="ff0000"/>
            </a:solidFill>
          </a:ln>
        </p:spPr>
      </p:sp>
      <p:sp>
        <p:nvSpPr>
          <p:cNvPr id="357" name="Line 62"/>
          <p:cNvSpPr/>
          <p:nvPr/>
        </p:nvSpPr>
        <p:spPr>
          <a:xfrm>
            <a:off x="5473080" y="2241000"/>
            <a:ext cx="0" cy="169920"/>
          </a:xfrm>
          <a:prstGeom prst="line">
            <a:avLst/>
          </a:prstGeom>
          <a:ln>
            <a:solidFill>
              <a:srgbClr val="ff0000"/>
            </a:solidFill>
          </a:ln>
        </p:spPr>
      </p:sp>
      <p:sp>
        <p:nvSpPr>
          <p:cNvPr id="358" name="Line 63"/>
          <p:cNvSpPr/>
          <p:nvPr/>
        </p:nvSpPr>
        <p:spPr>
          <a:xfrm>
            <a:off x="5490720" y="2241000"/>
            <a:ext cx="0" cy="169920"/>
          </a:xfrm>
          <a:prstGeom prst="line">
            <a:avLst/>
          </a:prstGeom>
          <a:ln>
            <a:solidFill>
              <a:srgbClr val="ff0000"/>
            </a:solidFill>
          </a:ln>
        </p:spPr>
      </p:sp>
      <p:sp>
        <p:nvSpPr>
          <p:cNvPr id="359" name="Line 64"/>
          <p:cNvSpPr/>
          <p:nvPr/>
        </p:nvSpPr>
        <p:spPr>
          <a:xfrm>
            <a:off x="5508360" y="2241000"/>
            <a:ext cx="0" cy="169920"/>
          </a:xfrm>
          <a:prstGeom prst="line">
            <a:avLst/>
          </a:prstGeom>
          <a:ln>
            <a:solidFill>
              <a:srgbClr val="ff0000"/>
            </a:solidFill>
          </a:ln>
        </p:spPr>
      </p:sp>
      <p:sp>
        <p:nvSpPr>
          <p:cNvPr id="360" name="Line 65"/>
          <p:cNvSpPr/>
          <p:nvPr/>
        </p:nvSpPr>
        <p:spPr>
          <a:xfrm>
            <a:off x="5526000" y="2241000"/>
            <a:ext cx="0" cy="169920"/>
          </a:xfrm>
          <a:prstGeom prst="line">
            <a:avLst/>
          </a:prstGeom>
          <a:ln>
            <a:solidFill>
              <a:srgbClr val="ff0000"/>
            </a:solidFill>
          </a:ln>
        </p:spPr>
      </p:sp>
      <p:sp>
        <p:nvSpPr>
          <p:cNvPr id="361" name="Line 66"/>
          <p:cNvSpPr/>
          <p:nvPr/>
        </p:nvSpPr>
        <p:spPr>
          <a:xfrm>
            <a:off x="5393880" y="2241000"/>
            <a:ext cx="0" cy="169920"/>
          </a:xfrm>
          <a:prstGeom prst="line">
            <a:avLst/>
          </a:prstGeom>
          <a:ln>
            <a:solidFill>
              <a:srgbClr val="0000ff"/>
            </a:solidFill>
          </a:ln>
        </p:spPr>
      </p:sp>
      <p:sp>
        <p:nvSpPr>
          <p:cNvPr id="362" name="Line 67"/>
          <p:cNvSpPr/>
          <p:nvPr/>
        </p:nvSpPr>
        <p:spPr>
          <a:xfrm>
            <a:off x="5411520" y="2241000"/>
            <a:ext cx="0" cy="169920"/>
          </a:xfrm>
          <a:prstGeom prst="line">
            <a:avLst/>
          </a:prstGeom>
          <a:ln>
            <a:solidFill>
              <a:srgbClr val="0000ff"/>
            </a:solidFill>
          </a:ln>
        </p:spPr>
      </p:sp>
      <p:sp>
        <p:nvSpPr>
          <p:cNvPr id="363" name="Line 68"/>
          <p:cNvSpPr/>
          <p:nvPr/>
        </p:nvSpPr>
        <p:spPr>
          <a:xfrm>
            <a:off x="5429160" y="2241000"/>
            <a:ext cx="0" cy="169920"/>
          </a:xfrm>
          <a:prstGeom prst="line">
            <a:avLst/>
          </a:prstGeom>
          <a:ln>
            <a:solidFill>
              <a:srgbClr val="0000ff"/>
            </a:solidFill>
          </a:ln>
        </p:spPr>
      </p:sp>
      <p:sp>
        <p:nvSpPr>
          <p:cNvPr id="364" name="Line 69"/>
          <p:cNvSpPr/>
          <p:nvPr/>
        </p:nvSpPr>
        <p:spPr>
          <a:xfrm>
            <a:off x="5446800" y="2241000"/>
            <a:ext cx="0" cy="169920"/>
          </a:xfrm>
          <a:prstGeom prst="line">
            <a:avLst/>
          </a:prstGeom>
          <a:ln>
            <a:solidFill>
              <a:srgbClr val="0000ff"/>
            </a:solidFill>
          </a:ln>
        </p:spPr>
      </p:sp>
      <p:sp>
        <p:nvSpPr>
          <p:cNvPr id="365" name="Line 70"/>
          <p:cNvSpPr/>
          <p:nvPr/>
        </p:nvSpPr>
        <p:spPr>
          <a:xfrm>
            <a:off x="5464440" y="2241000"/>
            <a:ext cx="0" cy="169920"/>
          </a:xfrm>
          <a:prstGeom prst="line">
            <a:avLst/>
          </a:prstGeom>
          <a:ln>
            <a:solidFill>
              <a:srgbClr val="0000ff"/>
            </a:solidFill>
          </a:ln>
        </p:spPr>
      </p:sp>
      <p:sp>
        <p:nvSpPr>
          <p:cNvPr id="366" name="Line 71"/>
          <p:cNvSpPr/>
          <p:nvPr/>
        </p:nvSpPr>
        <p:spPr>
          <a:xfrm>
            <a:off x="5481720" y="2241000"/>
            <a:ext cx="0" cy="169920"/>
          </a:xfrm>
          <a:prstGeom prst="line">
            <a:avLst/>
          </a:prstGeom>
          <a:ln>
            <a:solidFill>
              <a:srgbClr val="0000ff"/>
            </a:solidFill>
          </a:ln>
        </p:spPr>
      </p:sp>
      <p:sp>
        <p:nvSpPr>
          <p:cNvPr id="367" name="Line 72"/>
          <p:cNvSpPr/>
          <p:nvPr/>
        </p:nvSpPr>
        <p:spPr>
          <a:xfrm>
            <a:off x="5499360" y="2241000"/>
            <a:ext cx="0" cy="169920"/>
          </a:xfrm>
          <a:prstGeom prst="line">
            <a:avLst/>
          </a:prstGeom>
          <a:ln>
            <a:solidFill>
              <a:srgbClr val="0000ff"/>
            </a:solidFill>
          </a:ln>
        </p:spPr>
      </p:sp>
      <p:sp>
        <p:nvSpPr>
          <p:cNvPr id="368" name="Line 73"/>
          <p:cNvSpPr/>
          <p:nvPr/>
        </p:nvSpPr>
        <p:spPr>
          <a:xfrm>
            <a:off x="5517000" y="2241000"/>
            <a:ext cx="0" cy="169920"/>
          </a:xfrm>
          <a:prstGeom prst="line">
            <a:avLst/>
          </a:prstGeom>
          <a:ln>
            <a:solidFill>
              <a:srgbClr val="0000ff"/>
            </a:solidFill>
          </a:ln>
        </p:spPr>
      </p:sp>
      <p:sp>
        <p:nvSpPr>
          <p:cNvPr id="369" name="Line 74"/>
          <p:cNvSpPr/>
          <p:nvPr/>
        </p:nvSpPr>
        <p:spPr>
          <a:xfrm>
            <a:off x="5270400" y="2241000"/>
            <a:ext cx="0" cy="169920"/>
          </a:xfrm>
          <a:prstGeom prst="line">
            <a:avLst/>
          </a:prstGeom>
          <a:ln>
            <a:solidFill>
              <a:srgbClr val="ff0000"/>
            </a:solidFill>
          </a:ln>
        </p:spPr>
      </p:sp>
      <p:sp>
        <p:nvSpPr>
          <p:cNvPr id="370" name="Line 75"/>
          <p:cNvSpPr/>
          <p:nvPr/>
        </p:nvSpPr>
        <p:spPr>
          <a:xfrm>
            <a:off x="5288040" y="2241000"/>
            <a:ext cx="0" cy="169920"/>
          </a:xfrm>
          <a:prstGeom prst="line">
            <a:avLst/>
          </a:prstGeom>
          <a:ln>
            <a:solidFill>
              <a:srgbClr val="ff0000"/>
            </a:solidFill>
          </a:ln>
        </p:spPr>
      </p:sp>
      <p:sp>
        <p:nvSpPr>
          <p:cNvPr id="371" name="Line 76"/>
          <p:cNvSpPr/>
          <p:nvPr/>
        </p:nvSpPr>
        <p:spPr>
          <a:xfrm>
            <a:off x="5305680" y="2241000"/>
            <a:ext cx="0" cy="169920"/>
          </a:xfrm>
          <a:prstGeom prst="line">
            <a:avLst/>
          </a:prstGeom>
          <a:ln>
            <a:solidFill>
              <a:srgbClr val="ff0000"/>
            </a:solidFill>
          </a:ln>
        </p:spPr>
      </p:sp>
      <p:sp>
        <p:nvSpPr>
          <p:cNvPr id="372" name="Line 77"/>
          <p:cNvSpPr/>
          <p:nvPr/>
        </p:nvSpPr>
        <p:spPr>
          <a:xfrm>
            <a:off x="5323320" y="2241000"/>
            <a:ext cx="0" cy="169920"/>
          </a:xfrm>
          <a:prstGeom prst="line">
            <a:avLst/>
          </a:prstGeom>
          <a:ln>
            <a:solidFill>
              <a:srgbClr val="ff0000"/>
            </a:solidFill>
          </a:ln>
        </p:spPr>
      </p:sp>
      <p:sp>
        <p:nvSpPr>
          <p:cNvPr id="373" name="Line 78"/>
          <p:cNvSpPr/>
          <p:nvPr/>
        </p:nvSpPr>
        <p:spPr>
          <a:xfrm>
            <a:off x="5340960" y="2241000"/>
            <a:ext cx="0" cy="169920"/>
          </a:xfrm>
          <a:prstGeom prst="line">
            <a:avLst/>
          </a:prstGeom>
          <a:ln>
            <a:solidFill>
              <a:srgbClr val="ff0000"/>
            </a:solidFill>
          </a:ln>
        </p:spPr>
      </p:sp>
      <p:sp>
        <p:nvSpPr>
          <p:cNvPr id="374" name="Line 79"/>
          <p:cNvSpPr/>
          <p:nvPr/>
        </p:nvSpPr>
        <p:spPr>
          <a:xfrm>
            <a:off x="5358600" y="2241000"/>
            <a:ext cx="0" cy="169920"/>
          </a:xfrm>
          <a:prstGeom prst="line">
            <a:avLst/>
          </a:prstGeom>
          <a:ln>
            <a:solidFill>
              <a:srgbClr val="ff0000"/>
            </a:solidFill>
          </a:ln>
        </p:spPr>
      </p:sp>
      <p:sp>
        <p:nvSpPr>
          <p:cNvPr id="375" name="Line 80"/>
          <p:cNvSpPr/>
          <p:nvPr/>
        </p:nvSpPr>
        <p:spPr>
          <a:xfrm>
            <a:off x="5376240" y="2241000"/>
            <a:ext cx="0" cy="169920"/>
          </a:xfrm>
          <a:prstGeom prst="line">
            <a:avLst/>
          </a:prstGeom>
          <a:ln>
            <a:solidFill>
              <a:srgbClr val="ff0000"/>
            </a:solidFill>
          </a:ln>
        </p:spPr>
      </p:sp>
      <p:sp>
        <p:nvSpPr>
          <p:cNvPr id="376" name="Line 81"/>
          <p:cNvSpPr/>
          <p:nvPr/>
        </p:nvSpPr>
        <p:spPr>
          <a:xfrm>
            <a:off x="5393880" y="2241000"/>
            <a:ext cx="0" cy="169920"/>
          </a:xfrm>
          <a:prstGeom prst="line">
            <a:avLst/>
          </a:prstGeom>
          <a:ln>
            <a:solidFill>
              <a:srgbClr val="ff0000"/>
            </a:solidFill>
          </a:ln>
        </p:spPr>
      </p:sp>
      <p:sp>
        <p:nvSpPr>
          <p:cNvPr id="377" name="Line 82"/>
          <p:cNvSpPr/>
          <p:nvPr/>
        </p:nvSpPr>
        <p:spPr>
          <a:xfrm>
            <a:off x="5261400" y="2241000"/>
            <a:ext cx="0" cy="169920"/>
          </a:xfrm>
          <a:prstGeom prst="line">
            <a:avLst/>
          </a:prstGeom>
          <a:ln>
            <a:solidFill>
              <a:srgbClr val="0000ff"/>
            </a:solidFill>
          </a:ln>
        </p:spPr>
      </p:sp>
      <p:sp>
        <p:nvSpPr>
          <p:cNvPr id="378" name="Line 83"/>
          <p:cNvSpPr/>
          <p:nvPr/>
        </p:nvSpPr>
        <p:spPr>
          <a:xfrm>
            <a:off x="5279040" y="2241000"/>
            <a:ext cx="0" cy="169920"/>
          </a:xfrm>
          <a:prstGeom prst="line">
            <a:avLst/>
          </a:prstGeom>
          <a:ln>
            <a:solidFill>
              <a:srgbClr val="0000ff"/>
            </a:solidFill>
          </a:ln>
        </p:spPr>
      </p:sp>
      <p:sp>
        <p:nvSpPr>
          <p:cNvPr id="379" name="Line 84"/>
          <p:cNvSpPr/>
          <p:nvPr/>
        </p:nvSpPr>
        <p:spPr>
          <a:xfrm>
            <a:off x="5296680" y="2241000"/>
            <a:ext cx="0" cy="169920"/>
          </a:xfrm>
          <a:prstGeom prst="line">
            <a:avLst/>
          </a:prstGeom>
          <a:ln>
            <a:solidFill>
              <a:srgbClr val="0000ff"/>
            </a:solidFill>
          </a:ln>
        </p:spPr>
      </p:sp>
      <p:sp>
        <p:nvSpPr>
          <p:cNvPr id="380" name="Line 85"/>
          <p:cNvSpPr/>
          <p:nvPr/>
        </p:nvSpPr>
        <p:spPr>
          <a:xfrm>
            <a:off x="5314320" y="2241000"/>
            <a:ext cx="0" cy="169920"/>
          </a:xfrm>
          <a:prstGeom prst="line">
            <a:avLst/>
          </a:prstGeom>
          <a:ln>
            <a:solidFill>
              <a:srgbClr val="0000ff"/>
            </a:solidFill>
          </a:ln>
        </p:spPr>
      </p:sp>
      <p:sp>
        <p:nvSpPr>
          <p:cNvPr id="381" name="Line 86"/>
          <p:cNvSpPr/>
          <p:nvPr/>
        </p:nvSpPr>
        <p:spPr>
          <a:xfrm>
            <a:off x="5331960" y="2241000"/>
            <a:ext cx="0" cy="169920"/>
          </a:xfrm>
          <a:prstGeom prst="line">
            <a:avLst/>
          </a:prstGeom>
          <a:ln>
            <a:solidFill>
              <a:srgbClr val="0000ff"/>
            </a:solidFill>
          </a:ln>
        </p:spPr>
      </p:sp>
      <p:sp>
        <p:nvSpPr>
          <p:cNvPr id="382" name="Line 87"/>
          <p:cNvSpPr/>
          <p:nvPr/>
        </p:nvSpPr>
        <p:spPr>
          <a:xfrm>
            <a:off x="5349600" y="2241000"/>
            <a:ext cx="0" cy="169920"/>
          </a:xfrm>
          <a:prstGeom prst="line">
            <a:avLst/>
          </a:prstGeom>
          <a:ln>
            <a:solidFill>
              <a:srgbClr val="0000ff"/>
            </a:solidFill>
          </a:ln>
        </p:spPr>
      </p:sp>
      <p:sp>
        <p:nvSpPr>
          <p:cNvPr id="383" name="Line 88"/>
          <p:cNvSpPr/>
          <p:nvPr/>
        </p:nvSpPr>
        <p:spPr>
          <a:xfrm>
            <a:off x="5367240" y="2241000"/>
            <a:ext cx="0" cy="169920"/>
          </a:xfrm>
          <a:prstGeom prst="line">
            <a:avLst/>
          </a:prstGeom>
          <a:ln>
            <a:solidFill>
              <a:srgbClr val="0000ff"/>
            </a:solidFill>
          </a:ln>
        </p:spPr>
      </p:sp>
      <p:sp>
        <p:nvSpPr>
          <p:cNvPr id="384" name="Line 89"/>
          <p:cNvSpPr/>
          <p:nvPr/>
        </p:nvSpPr>
        <p:spPr>
          <a:xfrm>
            <a:off x="5384880" y="2241000"/>
            <a:ext cx="0" cy="169920"/>
          </a:xfrm>
          <a:prstGeom prst="line">
            <a:avLst/>
          </a:prstGeom>
          <a:ln>
            <a:solidFill>
              <a:srgbClr val="0000ff"/>
            </a:solidFill>
          </a:ln>
        </p:spPr>
      </p:sp>
      <p:sp>
        <p:nvSpPr>
          <p:cNvPr id="385" name="Line 90"/>
          <p:cNvSpPr/>
          <p:nvPr/>
        </p:nvSpPr>
        <p:spPr>
          <a:xfrm>
            <a:off x="5667120" y="2241000"/>
            <a:ext cx="0" cy="169920"/>
          </a:xfrm>
          <a:prstGeom prst="line">
            <a:avLst/>
          </a:prstGeom>
          <a:ln>
            <a:solidFill>
              <a:srgbClr val="ff0000"/>
            </a:solidFill>
          </a:ln>
        </p:spPr>
      </p:sp>
      <p:sp>
        <p:nvSpPr>
          <p:cNvPr id="386" name="Line 91"/>
          <p:cNvSpPr/>
          <p:nvPr/>
        </p:nvSpPr>
        <p:spPr>
          <a:xfrm>
            <a:off x="5684760" y="2241000"/>
            <a:ext cx="0" cy="169920"/>
          </a:xfrm>
          <a:prstGeom prst="line">
            <a:avLst/>
          </a:prstGeom>
          <a:ln>
            <a:solidFill>
              <a:srgbClr val="ff0000"/>
            </a:solidFill>
          </a:ln>
        </p:spPr>
      </p:sp>
      <p:sp>
        <p:nvSpPr>
          <p:cNvPr id="387" name="Line 92"/>
          <p:cNvSpPr/>
          <p:nvPr/>
        </p:nvSpPr>
        <p:spPr>
          <a:xfrm>
            <a:off x="5702400" y="2241000"/>
            <a:ext cx="0" cy="169920"/>
          </a:xfrm>
          <a:prstGeom prst="line">
            <a:avLst/>
          </a:prstGeom>
          <a:ln>
            <a:solidFill>
              <a:srgbClr val="ff0000"/>
            </a:solidFill>
          </a:ln>
        </p:spPr>
      </p:sp>
      <p:sp>
        <p:nvSpPr>
          <p:cNvPr id="388" name="Line 93"/>
          <p:cNvSpPr/>
          <p:nvPr/>
        </p:nvSpPr>
        <p:spPr>
          <a:xfrm>
            <a:off x="5720040" y="2241000"/>
            <a:ext cx="0" cy="169920"/>
          </a:xfrm>
          <a:prstGeom prst="line">
            <a:avLst/>
          </a:prstGeom>
          <a:ln>
            <a:solidFill>
              <a:srgbClr val="ff0000"/>
            </a:solidFill>
          </a:ln>
        </p:spPr>
      </p:sp>
      <p:sp>
        <p:nvSpPr>
          <p:cNvPr id="389" name="Line 94"/>
          <p:cNvSpPr/>
          <p:nvPr/>
        </p:nvSpPr>
        <p:spPr>
          <a:xfrm>
            <a:off x="5737680" y="2241000"/>
            <a:ext cx="0" cy="169920"/>
          </a:xfrm>
          <a:prstGeom prst="line">
            <a:avLst/>
          </a:prstGeom>
          <a:ln>
            <a:solidFill>
              <a:srgbClr val="ff0000"/>
            </a:solidFill>
          </a:ln>
        </p:spPr>
      </p:sp>
      <p:sp>
        <p:nvSpPr>
          <p:cNvPr id="390" name="Line 95"/>
          <p:cNvSpPr/>
          <p:nvPr/>
        </p:nvSpPr>
        <p:spPr>
          <a:xfrm>
            <a:off x="5755320" y="2241000"/>
            <a:ext cx="0" cy="169920"/>
          </a:xfrm>
          <a:prstGeom prst="line">
            <a:avLst/>
          </a:prstGeom>
          <a:ln>
            <a:solidFill>
              <a:srgbClr val="ff0000"/>
            </a:solidFill>
          </a:ln>
        </p:spPr>
      </p:sp>
      <p:sp>
        <p:nvSpPr>
          <p:cNvPr id="391" name="Line 96"/>
          <p:cNvSpPr/>
          <p:nvPr/>
        </p:nvSpPr>
        <p:spPr>
          <a:xfrm>
            <a:off x="5772960" y="2241000"/>
            <a:ext cx="0" cy="169920"/>
          </a:xfrm>
          <a:prstGeom prst="line">
            <a:avLst/>
          </a:prstGeom>
          <a:ln>
            <a:solidFill>
              <a:srgbClr val="ff0000"/>
            </a:solidFill>
          </a:ln>
        </p:spPr>
      </p:sp>
      <p:sp>
        <p:nvSpPr>
          <p:cNvPr id="392" name="Line 97"/>
          <p:cNvSpPr/>
          <p:nvPr/>
        </p:nvSpPr>
        <p:spPr>
          <a:xfrm>
            <a:off x="5790600" y="2241000"/>
            <a:ext cx="0" cy="169920"/>
          </a:xfrm>
          <a:prstGeom prst="line">
            <a:avLst/>
          </a:prstGeom>
          <a:ln>
            <a:solidFill>
              <a:srgbClr val="ff0000"/>
            </a:solidFill>
          </a:ln>
        </p:spPr>
      </p:sp>
      <p:sp>
        <p:nvSpPr>
          <p:cNvPr id="393" name="Line 98"/>
          <p:cNvSpPr/>
          <p:nvPr/>
        </p:nvSpPr>
        <p:spPr>
          <a:xfrm>
            <a:off x="5658120" y="2241000"/>
            <a:ext cx="0" cy="169920"/>
          </a:xfrm>
          <a:prstGeom prst="line">
            <a:avLst/>
          </a:prstGeom>
          <a:ln>
            <a:solidFill>
              <a:srgbClr val="0000ff"/>
            </a:solidFill>
          </a:ln>
        </p:spPr>
      </p:sp>
      <p:sp>
        <p:nvSpPr>
          <p:cNvPr id="394" name="Line 99"/>
          <p:cNvSpPr/>
          <p:nvPr/>
        </p:nvSpPr>
        <p:spPr>
          <a:xfrm>
            <a:off x="5675760" y="2241000"/>
            <a:ext cx="0" cy="169920"/>
          </a:xfrm>
          <a:prstGeom prst="line">
            <a:avLst/>
          </a:prstGeom>
          <a:ln>
            <a:solidFill>
              <a:srgbClr val="0000ff"/>
            </a:solidFill>
          </a:ln>
        </p:spPr>
      </p:sp>
      <p:sp>
        <p:nvSpPr>
          <p:cNvPr id="395" name="Line 100"/>
          <p:cNvSpPr/>
          <p:nvPr/>
        </p:nvSpPr>
        <p:spPr>
          <a:xfrm>
            <a:off x="5693400" y="2241000"/>
            <a:ext cx="0" cy="169920"/>
          </a:xfrm>
          <a:prstGeom prst="line">
            <a:avLst/>
          </a:prstGeom>
          <a:ln>
            <a:solidFill>
              <a:srgbClr val="0000ff"/>
            </a:solidFill>
          </a:ln>
        </p:spPr>
      </p:sp>
      <p:sp>
        <p:nvSpPr>
          <p:cNvPr id="396" name="Line 101"/>
          <p:cNvSpPr/>
          <p:nvPr/>
        </p:nvSpPr>
        <p:spPr>
          <a:xfrm>
            <a:off x="5711040" y="2241000"/>
            <a:ext cx="0" cy="169920"/>
          </a:xfrm>
          <a:prstGeom prst="line">
            <a:avLst/>
          </a:prstGeom>
          <a:ln>
            <a:solidFill>
              <a:srgbClr val="0000ff"/>
            </a:solidFill>
          </a:ln>
        </p:spPr>
      </p:sp>
      <p:sp>
        <p:nvSpPr>
          <p:cNvPr id="397" name="Line 102"/>
          <p:cNvSpPr/>
          <p:nvPr/>
        </p:nvSpPr>
        <p:spPr>
          <a:xfrm>
            <a:off x="5728680" y="2241000"/>
            <a:ext cx="0" cy="169920"/>
          </a:xfrm>
          <a:prstGeom prst="line">
            <a:avLst/>
          </a:prstGeom>
          <a:ln>
            <a:solidFill>
              <a:srgbClr val="0000ff"/>
            </a:solidFill>
          </a:ln>
        </p:spPr>
      </p:sp>
      <p:sp>
        <p:nvSpPr>
          <p:cNvPr id="398" name="Line 103"/>
          <p:cNvSpPr/>
          <p:nvPr/>
        </p:nvSpPr>
        <p:spPr>
          <a:xfrm>
            <a:off x="5746320" y="2241000"/>
            <a:ext cx="0" cy="169920"/>
          </a:xfrm>
          <a:prstGeom prst="line">
            <a:avLst/>
          </a:prstGeom>
          <a:ln>
            <a:solidFill>
              <a:srgbClr val="0000ff"/>
            </a:solidFill>
          </a:ln>
        </p:spPr>
      </p:sp>
      <p:sp>
        <p:nvSpPr>
          <p:cNvPr id="399" name="Line 104"/>
          <p:cNvSpPr/>
          <p:nvPr/>
        </p:nvSpPr>
        <p:spPr>
          <a:xfrm>
            <a:off x="5763960" y="2241000"/>
            <a:ext cx="0" cy="169920"/>
          </a:xfrm>
          <a:prstGeom prst="line">
            <a:avLst/>
          </a:prstGeom>
          <a:ln>
            <a:solidFill>
              <a:srgbClr val="0000ff"/>
            </a:solidFill>
          </a:ln>
        </p:spPr>
      </p:sp>
      <p:sp>
        <p:nvSpPr>
          <p:cNvPr id="400" name="Line 105"/>
          <p:cNvSpPr/>
          <p:nvPr/>
        </p:nvSpPr>
        <p:spPr>
          <a:xfrm>
            <a:off x="5781600" y="2241000"/>
            <a:ext cx="0" cy="169920"/>
          </a:xfrm>
          <a:prstGeom prst="line">
            <a:avLst/>
          </a:prstGeom>
          <a:ln>
            <a:solidFill>
              <a:srgbClr val="0000ff"/>
            </a:solidFill>
          </a:ln>
        </p:spPr>
      </p:sp>
      <p:sp>
        <p:nvSpPr>
          <p:cNvPr id="401" name="Line 106"/>
          <p:cNvSpPr/>
          <p:nvPr/>
        </p:nvSpPr>
        <p:spPr>
          <a:xfrm>
            <a:off x="5534640" y="2241000"/>
            <a:ext cx="0" cy="169920"/>
          </a:xfrm>
          <a:prstGeom prst="line">
            <a:avLst/>
          </a:prstGeom>
          <a:ln>
            <a:solidFill>
              <a:srgbClr val="ff0000"/>
            </a:solidFill>
          </a:ln>
        </p:spPr>
      </p:sp>
      <p:sp>
        <p:nvSpPr>
          <p:cNvPr id="402" name="Line 107"/>
          <p:cNvSpPr/>
          <p:nvPr/>
        </p:nvSpPr>
        <p:spPr>
          <a:xfrm>
            <a:off x="5552280" y="2241000"/>
            <a:ext cx="0" cy="169920"/>
          </a:xfrm>
          <a:prstGeom prst="line">
            <a:avLst/>
          </a:prstGeom>
          <a:ln>
            <a:solidFill>
              <a:srgbClr val="ff0000"/>
            </a:solidFill>
          </a:ln>
        </p:spPr>
      </p:sp>
      <p:sp>
        <p:nvSpPr>
          <p:cNvPr id="403" name="Line 108"/>
          <p:cNvSpPr/>
          <p:nvPr/>
        </p:nvSpPr>
        <p:spPr>
          <a:xfrm>
            <a:off x="5569920" y="2241000"/>
            <a:ext cx="0" cy="169920"/>
          </a:xfrm>
          <a:prstGeom prst="line">
            <a:avLst/>
          </a:prstGeom>
          <a:ln>
            <a:solidFill>
              <a:srgbClr val="ff0000"/>
            </a:solidFill>
          </a:ln>
        </p:spPr>
      </p:sp>
      <p:sp>
        <p:nvSpPr>
          <p:cNvPr id="404" name="Line 109"/>
          <p:cNvSpPr/>
          <p:nvPr/>
        </p:nvSpPr>
        <p:spPr>
          <a:xfrm>
            <a:off x="5587560" y="2241000"/>
            <a:ext cx="0" cy="169920"/>
          </a:xfrm>
          <a:prstGeom prst="line">
            <a:avLst/>
          </a:prstGeom>
          <a:ln>
            <a:solidFill>
              <a:srgbClr val="ff0000"/>
            </a:solidFill>
          </a:ln>
        </p:spPr>
      </p:sp>
      <p:sp>
        <p:nvSpPr>
          <p:cNvPr id="405" name="Line 110"/>
          <p:cNvSpPr/>
          <p:nvPr/>
        </p:nvSpPr>
        <p:spPr>
          <a:xfrm>
            <a:off x="5605200" y="2241000"/>
            <a:ext cx="0" cy="169920"/>
          </a:xfrm>
          <a:prstGeom prst="line">
            <a:avLst/>
          </a:prstGeom>
          <a:ln>
            <a:solidFill>
              <a:srgbClr val="ff0000"/>
            </a:solidFill>
          </a:ln>
        </p:spPr>
      </p:sp>
      <p:sp>
        <p:nvSpPr>
          <p:cNvPr id="406" name="Line 111"/>
          <p:cNvSpPr/>
          <p:nvPr/>
        </p:nvSpPr>
        <p:spPr>
          <a:xfrm>
            <a:off x="5622840" y="2241000"/>
            <a:ext cx="0" cy="169920"/>
          </a:xfrm>
          <a:prstGeom prst="line">
            <a:avLst/>
          </a:prstGeom>
          <a:ln>
            <a:solidFill>
              <a:srgbClr val="ff0000"/>
            </a:solidFill>
          </a:ln>
        </p:spPr>
      </p:sp>
      <p:sp>
        <p:nvSpPr>
          <p:cNvPr id="407" name="Line 112"/>
          <p:cNvSpPr/>
          <p:nvPr/>
        </p:nvSpPr>
        <p:spPr>
          <a:xfrm>
            <a:off x="5640480" y="2241000"/>
            <a:ext cx="0" cy="169920"/>
          </a:xfrm>
          <a:prstGeom prst="line">
            <a:avLst/>
          </a:prstGeom>
          <a:ln>
            <a:solidFill>
              <a:srgbClr val="ff0000"/>
            </a:solidFill>
          </a:ln>
        </p:spPr>
      </p:sp>
      <p:sp>
        <p:nvSpPr>
          <p:cNvPr id="408" name="Line 113"/>
          <p:cNvSpPr/>
          <p:nvPr/>
        </p:nvSpPr>
        <p:spPr>
          <a:xfrm>
            <a:off x="5658120" y="2241000"/>
            <a:ext cx="0" cy="169920"/>
          </a:xfrm>
          <a:prstGeom prst="line">
            <a:avLst/>
          </a:prstGeom>
          <a:ln>
            <a:solidFill>
              <a:srgbClr val="ff0000"/>
            </a:solidFill>
          </a:ln>
        </p:spPr>
      </p:sp>
      <p:sp>
        <p:nvSpPr>
          <p:cNvPr id="409" name="Line 114"/>
          <p:cNvSpPr/>
          <p:nvPr/>
        </p:nvSpPr>
        <p:spPr>
          <a:xfrm>
            <a:off x="5526000" y="2241000"/>
            <a:ext cx="0" cy="169920"/>
          </a:xfrm>
          <a:prstGeom prst="line">
            <a:avLst/>
          </a:prstGeom>
          <a:ln>
            <a:solidFill>
              <a:srgbClr val="0000ff"/>
            </a:solidFill>
          </a:ln>
        </p:spPr>
      </p:sp>
      <p:sp>
        <p:nvSpPr>
          <p:cNvPr id="410" name="Line 115"/>
          <p:cNvSpPr/>
          <p:nvPr/>
        </p:nvSpPr>
        <p:spPr>
          <a:xfrm>
            <a:off x="5543640" y="2241000"/>
            <a:ext cx="0" cy="169920"/>
          </a:xfrm>
          <a:prstGeom prst="line">
            <a:avLst/>
          </a:prstGeom>
          <a:ln>
            <a:solidFill>
              <a:srgbClr val="0000ff"/>
            </a:solidFill>
          </a:ln>
        </p:spPr>
      </p:sp>
      <p:sp>
        <p:nvSpPr>
          <p:cNvPr id="411" name="Line 116"/>
          <p:cNvSpPr/>
          <p:nvPr/>
        </p:nvSpPr>
        <p:spPr>
          <a:xfrm>
            <a:off x="5561280" y="2241000"/>
            <a:ext cx="0" cy="169920"/>
          </a:xfrm>
          <a:prstGeom prst="line">
            <a:avLst/>
          </a:prstGeom>
          <a:ln>
            <a:solidFill>
              <a:srgbClr val="0000ff"/>
            </a:solidFill>
          </a:ln>
        </p:spPr>
      </p:sp>
      <p:sp>
        <p:nvSpPr>
          <p:cNvPr id="412" name="Line 117"/>
          <p:cNvSpPr/>
          <p:nvPr/>
        </p:nvSpPr>
        <p:spPr>
          <a:xfrm>
            <a:off x="5578920" y="2241000"/>
            <a:ext cx="0" cy="169920"/>
          </a:xfrm>
          <a:prstGeom prst="line">
            <a:avLst/>
          </a:prstGeom>
          <a:ln>
            <a:solidFill>
              <a:srgbClr val="0000ff"/>
            </a:solidFill>
          </a:ln>
        </p:spPr>
      </p:sp>
      <p:sp>
        <p:nvSpPr>
          <p:cNvPr id="413" name="Line 118"/>
          <p:cNvSpPr/>
          <p:nvPr/>
        </p:nvSpPr>
        <p:spPr>
          <a:xfrm>
            <a:off x="5596560" y="2241000"/>
            <a:ext cx="0" cy="169920"/>
          </a:xfrm>
          <a:prstGeom prst="line">
            <a:avLst/>
          </a:prstGeom>
          <a:ln>
            <a:solidFill>
              <a:srgbClr val="0000ff"/>
            </a:solidFill>
          </a:ln>
        </p:spPr>
      </p:sp>
      <p:sp>
        <p:nvSpPr>
          <p:cNvPr id="414" name="Line 119"/>
          <p:cNvSpPr/>
          <p:nvPr/>
        </p:nvSpPr>
        <p:spPr>
          <a:xfrm>
            <a:off x="5614200" y="2241000"/>
            <a:ext cx="0" cy="169920"/>
          </a:xfrm>
          <a:prstGeom prst="line">
            <a:avLst/>
          </a:prstGeom>
          <a:ln>
            <a:solidFill>
              <a:srgbClr val="0000ff"/>
            </a:solidFill>
          </a:ln>
        </p:spPr>
      </p:sp>
      <p:sp>
        <p:nvSpPr>
          <p:cNvPr id="415" name="Line 120"/>
          <p:cNvSpPr/>
          <p:nvPr/>
        </p:nvSpPr>
        <p:spPr>
          <a:xfrm>
            <a:off x="5631840" y="2241000"/>
            <a:ext cx="0" cy="169920"/>
          </a:xfrm>
          <a:prstGeom prst="line">
            <a:avLst/>
          </a:prstGeom>
          <a:ln>
            <a:solidFill>
              <a:srgbClr val="0000ff"/>
            </a:solidFill>
          </a:ln>
        </p:spPr>
      </p:sp>
      <p:sp>
        <p:nvSpPr>
          <p:cNvPr id="416" name="Line 121"/>
          <p:cNvSpPr/>
          <p:nvPr/>
        </p:nvSpPr>
        <p:spPr>
          <a:xfrm>
            <a:off x="5649480" y="2241000"/>
            <a:ext cx="0" cy="169920"/>
          </a:xfrm>
          <a:prstGeom prst="line">
            <a:avLst/>
          </a:prstGeom>
          <a:ln>
            <a:solidFill>
              <a:srgbClr val="0000ff"/>
            </a:solidFill>
          </a:ln>
        </p:spPr>
      </p:sp>
      <p:sp>
        <p:nvSpPr>
          <p:cNvPr id="417" name="Line 122"/>
          <p:cNvSpPr/>
          <p:nvPr/>
        </p:nvSpPr>
        <p:spPr>
          <a:xfrm>
            <a:off x="8123040" y="2241000"/>
            <a:ext cx="0" cy="169920"/>
          </a:xfrm>
          <a:prstGeom prst="line">
            <a:avLst/>
          </a:prstGeom>
          <a:ln>
            <a:solidFill>
              <a:srgbClr val="ff0000"/>
            </a:solidFill>
          </a:ln>
        </p:spPr>
      </p:sp>
      <p:sp>
        <p:nvSpPr>
          <p:cNvPr id="418" name="Line 123"/>
          <p:cNvSpPr/>
          <p:nvPr/>
        </p:nvSpPr>
        <p:spPr>
          <a:xfrm>
            <a:off x="8140680" y="2241000"/>
            <a:ext cx="0" cy="169920"/>
          </a:xfrm>
          <a:prstGeom prst="line">
            <a:avLst/>
          </a:prstGeom>
          <a:ln>
            <a:solidFill>
              <a:srgbClr val="ff0000"/>
            </a:solidFill>
          </a:ln>
        </p:spPr>
      </p:sp>
      <p:sp>
        <p:nvSpPr>
          <p:cNvPr id="419" name="Line 124"/>
          <p:cNvSpPr/>
          <p:nvPr/>
        </p:nvSpPr>
        <p:spPr>
          <a:xfrm>
            <a:off x="8158320" y="2241000"/>
            <a:ext cx="0" cy="169920"/>
          </a:xfrm>
          <a:prstGeom prst="line">
            <a:avLst/>
          </a:prstGeom>
          <a:ln>
            <a:solidFill>
              <a:srgbClr val="ff0000"/>
            </a:solidFill>
          </a:ln>
        </p:spPr>
      </p:sp>
      <p:sp>
        <p:nvSpPr>
          <p:cNvPr id="420" name="Line 125"/>
          <p:cNvSpPr/>
          <p:nvPr/>
        </p:nvSpPr>
        <p:spPr>
          <a:xfrm>
            <a:off x="8175960" y="2241000"/>
            <a:ext cx="0" cy="169920"/>
          </a:xfrm>
          <a:prstGeom prst="line">
            <a:avLst/>
          </a:prstGeom>
          <a:ln>
            <a:solidFill>
              <a:srgbClr val="ff0000"/>
            </a:solidFill>
          </a:ln>
        </p:spPr>
      </p:sp>
      <p:sp>
        <p:nvSpPr>
          <p:cNvPr id="421" name="Line 126"/>
          <p:cNvSpPr/>
          <p:nvPr/>
        </p:nvSpPr>
        <p:spPr>
          <a:xfrm>
            <a:off x="8193600" y="2241000"/>
            <a:ext cx="0" cy="169920"/>
          </a:xfrm>
          <a:prstGeom prst="line">
            <a:avLst/>
          </a:prstGeom>
          <a:ln>
            <a:solidFill>
              <a:srgbClr val="ff0000"/>
            </a:solidFill>
          </a:ln>
        </p:spPr>
      </p:sp>
      <p:sp>
        <p:nvSpPr>
          <p:cNvPr id="422" name="Line 127"/>
          <p:cNvSpPr/>
          <p:nvPr/>
        </p:nvSpPr>
        <p:spPr>
          <a:xfrm>
            <a:off x="8211240" y="2241000"/>
            <a:ext cx="0" cy="169920"/>
          </a:xfrm>
          <a:prstGeom prst="line">
            <a:avLst/>
          </a:prstGeom>
          <a:ln>
            <a:solidFill>
              <a:srgbClr val="ff0000"/>
            </a:solidFill>
          </a:ln>
        </p:spPr>
      </p:sp>
      <p:sp>
        <p:nvSpPr>
          <p:cNvPr id="423" name="Line 128"/>
          <p:cNvSpPr/>
          <p:nvPr/>
        </p:nvSpPr>
        <p:spPr>
          <a:xfrm>
            <a:off x="8228880" y="2241000"/>
            <a:ext cx="0" cy="169920"/>
          </a:xfrm>
          <a:prstGeom prst="line">
            <a:avLst/>
          </a:prstGeom>
          <a:ln>
            <a:solidFill>
              <a:srgbClr val="ff0000"/>
            </a:solidFill>
          </a:ln>
        </p:spPr>
      </p:sp>
      <p:sp>
        <p:nvSpPr>
          <p:cNvPr id="424" name="Line 129"/>
          <p:cNvSpPr/>
          <p:nvPr/>
        </p:nvSpPr>
        <p:spPr>
          <a:xfrm>
            <a:off x="8246520" y="2241000"/>
            <a:ext cx="0" cy="169920"/>
          </a:xfrm>
          <a:prstGeom prst="line">
            <a:avLst/>
          </a:prstGeom>
          <a:ln>
            <a:solidFill>
              <a:srgbClr val="ff0000"/>
            </a:solidFill>
          </a:ln>
        </p:spPr>
      </p:sp>
      <p:sp>
        <p:nvSpPr>
          <p:cNvPr id="425" name="Line 130"/>
          <p:cNvSpPr/>
          <p:nvPr/>
        </p:nvSpPr>
        <p:spPr>
          <a:xfrm>
            <a:off x="8114400" y="2241000"/>
            <a:ext cx="0" cy="169920"/>
          </a:xfrm>
          <a:prstGeom prst="line">
            <a:avLst/>
          </a:prstGeom>
          <a:ln>
            <a:solidFill>
              <a:srgbClr val="0000ff"/>
            </a:solidFill>
          </a:ln>
        </p:spPr>
      </p:sp>
      <p:sp>
        <p:nvSpPr>
          <p:cNvPr id="426" name="Line 131"/>
          <p:cNvSpPr/>
          <p:nvPr/>
        </p:nvSpPr>
        <p:spPr>
          <a:xfrm>
            <a:off x="8132040" y="2241000"/>
            <a:ext cx="0" cy="169920"/>
          </a:xfrm>
          <a:prstGeom prst="line">
            <a:avLst/>
          </a:prstGeom>
          <a:ln>
            <a:solidFill>
              <a:srgbClr val="0000ff"/>
            </a:solidFill>
          </a:ln>
        </p:spPr>
      </p:sp>
      <p:sp>
        <p:nvSpPr>
          <p:cNvPr id="427" name="Line 132"/>
          <p:cNvSpPr/>
          <p:nvPr/>
        </p:nvSpPr>
        <p:spPr>
          <a:xfrm>
            <a:off x="8149680" y="2241000"/>
            <a:ext cx="0" cy="169920"/>
          </a:xfrm>
          <a:prstGeom prst="line">
            <a:avLst/>
          </a:prstGeom>
          <a:ln>
            <a:solidFill>
              <a:srgbClr val="0000ff"/>
            </a:solidFill>
          </a:ln>
        </p:spPr>
      </p:sp>
      <p:sp>
        <p:nvSpPr>
          <p:cNvPr id="428" name="Line 133"/>
          <p:cNvSpPr/>
          <p:nvPr/>
        </p:nvSpPr>
        <p:spPr>
          <a:xfrm>
            <a:off x="8167320" y="2241000"/>
            <a:ext cx="0" cy="169920"/>
          </a:xfrm>
          <a:prstGeom prst="line">
            <a:avLst/>
          </a:prstGeom>
          <a:ln>
            <a:solidFill>
              <a:srgbClr val="0000ff"/>
            </a:solidFill>
          </a:ln>
        </p:spPr>
      </p:sp>
      <p:sp>
        <p:nvSpPr>
          <p:cNvPr id="429" name="Line 134"/>
          <p:cNvSpPr/>
          <p:nvPr/>
        </p:nvSpPr>
        <p:spPr>
          <a:xfrm>
            <a:off x="8184960" y="2241000"/>
            <a:ext cx="0" cy="169920"/>
          </a:xfrm>
          <a:prstGeom prst="line">
            <a:avLst/>
          </a:prstGeom>
          <a:ln>
            <a:solidFill>
              <a:srgbClr val="0000ff"/>
            </a:solidFill>
          </a:ln>
        </p:spPr>
      </p:sp>
      <p:sp>
        <p:nvSpPr>
          <p:cNvPr id="430" name="Line 135"/>
          <p:cNvSpPr/>
          <p:nvPr/>
        </p:nvSpPr>
        <p:spPr>
          <a:xfrm>
            <a:off x="8202600" y="2241000"/>
            <a:ext cx="0" cy="169920"/>
          </a:xfrm>
          <a:prstGeom prst="line">
            <a:avLst/>
          </a:prstGeom>
          <a:ln>
            <a:solidFill>
              <a:srgbClr val="0000ff"/>
            </a:solidFill>
          </a:ln>
        </p:spPr>
      </p:sp>
      <p:sp>
        <p:nvSpPr>
          <p:cNvPr id="431" name="Line 136"/>
          <p:cNvSpPr/>
          <p:nvPr/>
        </p:nvSpPr>
        <p:spPr>
          <a:xfrm>
            <a:off x="8220240" y="2241000"/>
            <a:ext cx="0" cy="169920"/>
          </a:xfrm>
          <a:prstGeom prst="line">
            <a:avLst/>
          </a:prstGeom>
          <a:ln>
            <a:solidFill>
              <a:srgbClr val="0000ff"/>
            </a:solidFill>
          </a:ln>
        </p:spPr>
      </p:sp>
      <p:sp>
        <p:nvSpPr>
          <p:cNvPr id="432" name="Line 137"/>
          <p:cNvSpPr/>
          <p:nvPr/>
        </p:nvSpPr>
        <p:spPr>
          <a:xfrm>
            <a:off x="8237880" y="2241000"/>
            <a:ext cx="0" cy="169920"/>
          </a:xfrm>
          <a:prstGeom prst="line">
            <a:avLst/>
          </a:prstGeom>
          <a:ln>
            <a:solidFill>
              <a:srgbClr val="0000ff"/>
            </a:solidFill>
          </a:ln>
        </p:spPr>
      </p:sp>
      <p:sp>
        <p:nvSpPr>
          <p:cNvPr id="433" name="Line 138"/>
          <p:cNvSpPr/>
          <p:nvPr/>
        </p:nvSpPr>
        <p:spPr>
          <a:xfrm>
            <a:off x="7990920" y="2241000"/>
            <a:ext cx="0" cy="169920"/>
          </a:xfrm>
          <a:prstGeom prst="line">
            <a:avLst/>
          </a:prstGeom>
          <a:ln>
            <a:solidFill>
              <a:srgbClr val="ff0000"/>
            </a:solidFill>
          </a:ln>
        </p:spPr>
      </p:sp>
      <p:sp>
        <p:nvSpPr>
          <p:cNvPr id="434" name="Line 139"/>
          <p:cNvSpPr/>
          <p:nvPr/>
        </p:nvSpPr>
        <p:spPr>
          <a:xfrm>
            <a:off x="8008560" y="2241000"/>
            <a:ext cx="0" cy="169920"/>
          </a:xfrm>
          <a:prstGeom prst="line">
            <a:avLst/>
          </a:prstGeom>
          <a:ln>
            <a:solidFill>
              <a:srgbClr val="ff0000"/>
            </a:solidFill>
          </a:ln>
        </p:spPr>
      </p:sp>
      <p:sp>
        <p:nvSpPr>
          <p:cNvPr id="435" name="Line 140"/>
          <p:cNvSpPr/>
          <p:nvPr/>
        </p:nvSpPr>
        <p:spPr>
          <a:xfrm>
            <a:off x="8026200" y="2241000"/>
            <a:ext cx="0" cy="169920"/>
          </a:xfrm>
          <a:prstGeom prst="line">
            <a:avLst/>
          </a:prstGeom>
          <a:ln>
            <a:solidFill>
              <a:srgbClr val="ff0000"/>
            </a:solidFill>
          </a:ln>
        </p:spPr>
      </p:sp>
      <p:sp>
        <p:nvSpPr>
          <p:cNvPr id="436" name="Line 141"/>
          <p:cNvSpPr/>
          <p:nvPr/>
        </p:nvSpPr>
        <p:spPr>
          <a:xfrm>
            <a:off x="8043840" y="2241000"/>
            <a:ext cx="0" cy="169920"/>
          </a:xfrm>
          <a:prstGeom prst="line">
            <a:avLst/>
          </a:prstGeom>
          <a:ln>
            <a:solidFill>
              <a:srgbClr val="ff0000"/>
            </a:solidFill>
          </a:ln>
        </p:spPr>
      </p:sp>
      <p:sp>
        <p:nvSpPr>
          <p:cNvPr id="437" name="Line 142"/>
          <p:cNvSpPr/>
          <p:nvPr/>
        </p:nvSpPr>
        <p:spPr>
          <a:xfrm>
            <a:off x="8061480" y="2241000"/>
            <a:ext cx="0" cy="169920"/>
          </a:xfrm>
          <a:prstGeom prst="line">
            <a:avLst/>
          </a:prstGeom>
          <a:ln>
            <a:solidFill>
              <a:srgbClr val="ff0000"/>
            </a:solidFill>
          </a:ln>
        </p:spPr>
      </p:sp>
      <p:sp>
        <p:nvSpPr>
          <p:cNvPr id="438" name="Line 143"/>
          <p:cNvSpPr/>
          <p:nvPr/>
        </p:nvSpPr>
        <p:spPr>
          <a:xfrm>
            <a:off x="8079120" y="2241000"/>
            <a:ext cx="0" cy="169920"/>
          </a:xfrm>
          <a:prstGeom prst="line">
            <a:avLst/>
          </a:prstGeom>
          <a:ln>
            <a:solidFill>
              <a:srgbClr val="ff0000"/>
            </a:solidFill>
          </a:ln>
        </p:spPr>
      </p:sp>
      <p:sp>
        <p:nvSpPr>
          <p:cNvPr id="439" name="Line 144"/>
          <p:cNvSpPr/>
          <p:nvPr/>
        </p:nvSpPr>
        <p:spPr>
          <a:xfrm>
            <a:off x="8096760" y="2241000"/>
            <a:ext cx="0" cy="169920"/>
          </a:xfrm>
          <a:prstGeom prst="line">
            <a:avLst/>
          </a:prstGeom>
          <a:ln>
            <a:solidFill>
              <a:srgbClr val="ff0000"/>
            </a:solidFill>
          </a:ln>
        </p:spPr>
      </p:sp>
      <p:sp>
        <p:nvSpPr>
          <p:cNvPr id="440" name="Line 145"/>
          <p:cNvSpPr/>
          <p:nvPr/>
        </p:nvSpPr>
        <p:spPr>
          <a:xfrm>
            <a:off x="8114400" y="2241000"/>
            <a:ext cx="0" cy="169920"/>
          </a:xfrm>
          <a:prstGeom prst="line">
            <a:avLst/>
          </a:prstGeom>
          <a:ln>
            <a:solidFill>
              <a:srgbClr val="ff0000"/>
            </a:solidFill>
          </a:ln>
        </p:spPr>
      </p:sp>
      <p:sp>
        <p:nvSpPr>
          <p:cNvPr id="441" name="Line 146"/>
          <p:cNvSpPr/>
          <p:nvPr/>
        </p:nvSpPr>
        <p:spPr>
          <a:xfrm>
            <a:off x="7981920" y="2241000"/>
            <a:ext cx="0" cy="169920"/>
          </a:xfrm>
          <a:prstGeom prst="line">
            <a:avLst/>
          </a:prstGeom>
          <a:ln>
            <a:solidFill>
              <a:srgbClr val="0000ff"/>
            </a:solidFill>
          </a:ln>
        </p:spPr>
      </p:sp>
      <p:sp>
        <p:nvSpPr>
          <p:cNvPr id="442" name="Line 147"/>
          <p:cNvSpPr/>
          <p:nvPr/>
        </p:nvSpPr>
        <p:spPr>
          <a:xfrm>
            <a:off x="7999560" y="2241000"/>
            <a:ext cx="0" cy="169920"/>
          </a:xfrm>
          <a:prstGeom prst="line">
            <a:avLst/>
          </a:prstGeom>
          <a:ln>
            <a:solidFill>
              <a:srgbClr val="0000ff"/>
            </a:solidFill>
          </a:ln>
        </p:spPr>
      </p:sp>
      <p:sp>
        <p:nvSpPr>
          <p:cNvPr id="443" name="Line 148"/>
          <p:cNvSpPr/>
          <p:nvPr/>
        </p:nvSpPr>
        <p:spPr>
          <a:xfrm>
            <a:off x="8017200" y="2241000"/>
            <a:ext cx="0" cy="169920"/>
          </a:xfrm>
          <a:prstGeom prst="line">
            <a:avLst/>
          </a:prstGeom>
          <a:ln>
            <a:solidFill>
              <a:srgbClr val="0000ff"/>
            </a:solidFill>
          </a:ln>
        </p:spPr>
      </p:sp>
      <p:sp>
        <p:nvSpPr>
          <p:cNvPr id="444" name="Line 149"/>
          <p:cNvSpPr/>
          <p:nvPr/>
        </p:nvSpPr>
        <p:spPr>
          <a:xfrm>
            <a:off x="8034840" y="2241000"/>
            <a:ext cx="0" cy="169920"/>
          </a:xfrm>
          <a:prstGeom prst="line">
            <a:avLst/>
          </a:prstGeom>
          <a:ln>
            <a:solidFill>
              <a:srgbClr val="0000ff"/>
            </a:solidFill>
          </a:ln>
        </p:spPr>
      </p:sp>
      <p:sp>
        <p:nvSpPr>
          <p:cNvPr id="445" name="Line 150"/>
          <p:cNvSpPr/>
          <p:nvPr/>
        </p:nvSpPr>
        <p:spPr>
          <a:xfrm>
            <a:off x="8052480" y="2241000"/>
            <a:ext cx="0" cy="169920"/>
          </a:xfrm>
          <a:prstGeom prst="line">
            <a:avLst/>
          </a:prstGeom>
          <a:ln>
            <a:solidFill>
              <a:srgbClr val="0000ff"/>
            </a:solidFill>
          </a:ln>
        </p:spPr>
      </p:sp>
      <p:sp>
        <p:nvSpPr>
          <p:cNvPr id="446" name="Line 151"/>
          <p:cNvSpPr/>
          <p:nvPr/>
        </p:nvSpPr>
        <p:spPr>
          <a:xfrm>
            <a:off x="8070120" y="2241000"/>
            <a:ext cx="0" cy="169920"/>
          </a:xfrm>
          <a:prstGeom prst="line">
            <a:avLst/>
          </a:prstGeom>
          <a:ln>
            <a:solidFill>
              <a:srgbClr val="0000ff"/>
            </a:solidFill>
          </a:ln>
        </p:spPr>
      </p:sp>
      <p:sp>
        <p:nvSpPr>
          <p:cNvPr id="447" name="Line 152"/>
          <p:cNvSpPr/>
          <p:nvPr/>
        </p:nvSpPr>
        <p:spPr>
          <a:xfrm>
            <a:off x="8087760" y="2241000"/>
            <a:ext cx="0" cy="169920"/>
          </a:xfrm>
          <a:prstGeom prst="line">
            <a:avLst/>
          </a:prstGeom>
          <a:ln>
            <a:solidFill>
              <a:srgbClr val="0000ff"/>
            </a:solidFill>
          </a:ln>
        </p:spPr>
      </p:sp>
      <p:sp>
        <p:nvSpPr>
          <p:cNvPr id="448" name="Line 153"/>
          <p:cNvSpPr/>
          <p:nvPr/>
        </p:nvSpPr>
        <p:spPr>
          <a:xfrm>
            <a:off x="8105400" y="2241000"/>
            <a:ext cx="0" cy="169920"/>
          </a:xfrm>
          <a:prstGeom prst="line">
            <a:avLst/>
          </a:prstGeom>
          <a:ln>
            <a:solidFill>
              <a:srgbClr val="0000ff"/>
            </a:solidFill>
          </a:ln>
        </p:spPr>
      </p:sp>
      <p:sp>
        <p:nvSpPr>
          <p:cNvPr id="449" name="Line 154"/>
          <p:cNvSpPr/>
          <p:nvPr/>
        </p:nvSpPr>
        <p:spPr>
          <a:xfrm>
            <a:off x="8387640" y="2241000"/>
            <a:ext cx="0" cy="169920"/>
          </a:xfrm>
          <a:prstGeom prst="line">
            <a:avLst/>
          </a:prstGeom>
          <a:ln>
            <a:solidFill>
              <a:srgbClr val="ff0000"/>
            </a:solidFill>
          </a:ln>
        </p:spPr>
      </p:sp>
      <p:sp>
        <p:nvSpPr>
          <p:cNvPr id="450" name="Line 155"/>
          <p:cNvSpPr/>
          <p:nvPr/>
        </p:nvSpPr>
        <p:spPr>
          <a:xfrm>
            <a:off x="8405280" y="2241000"/>
            <a:ext cx="0" cy="169920"/>
          </a:xfrm>
          <a:prstGeom prst="line">
            <a:avLst/>
          </a:prstGeom>
          <a:ln>
            <a:solidFill>
              <a:srgbClr val="ff0000"/>
            </a:solidFill>
          </a:ln>
        </p:spPr>
      </p:sp>
      <p:sp>
        <p:nvSpPr>
          <p:cNvPr id="451" name="Line 156"/>
          <p:cNvSpPr/>
          <p:nvPr/>
        </p:nvSpPr>
        <p:spPr>
          <a:xfrm>
            <a:off x="8422920" y="2241000"/>
            <a:ext cx="0" cy="169920"/>
          </a:xfrm>
          <a:prstGeom prst="line">
            <a:avLst/>
          </a:prstGeom>
          <a:ln>
            <a:solidFill>
              <a:srgbClr val="ff0000"/>
            </a:solidFill>
          </a:ln>
        </p:spPr>
      </p:sp>
      <p:sp>
        <p:nvSpPr>
          <p:cNvPr id="452" name="Line 157"/>
          <p:cNvSpPr/>
          <p:nvPr/>
        </p:nvSpPr>
        <p:spPr>
          <a:xfrm>
            <a:off x="8440560" y="2241000"/>
            <a:ext cx="0" cy="169920"/>
          </a:xfrm>
          <a:prstGeom prst="line">
            <a:avLst/>
          </a:prstGeom>
          <a:ln>
            <a:solidFill>
              <a:srgbClr val="ff0000"/>
            </a:solidFill>
          </a:ln>
        </p:spPr>
      </p:sp>
      <p:sp>
        <p:nvSpPr>
          <p:cNvPr id="453" name="Line 158"/>
          <p:cNvSpPr/>
          <p:nvPr/>
        </p:nvSpPr>
        <p:spPr>
          <a:xfrm>
            <a:off x="8458200" y="2241000"/>
            <a:ext cx="0" cy="169920"/>
          </a:xfrm>
          <a:prstGeom prst="line">
            <a:avLst/>
          </a:prstGeom>
          <a:ln>
            <a:solidFill>
              <a:srgbClr val="ff0000"/>
            </a:solidFill>
          </a:ln>
        </p:spPr>
      </p:sp>
      <p:sp>
        <p:nvSpPr>
          <p:cNvPr id="454" name="Line 159"/>
          <p:cNvSpPr/>
          <p:nvPr/>
        </p:nvSpPr>
        <p:spPr>
          <a:xfrm>
            <a:off x="8475840" y="2241000"/>
            <a:ext cx="0" cy="169920"/>
          </a:xfrm>
          <a:prstGeom prst="line">
            <a:avLst/>
          </a:prstGeom>
          <a:ln>
            <a:solidFill>
              <a:srgbClr val="ff0000"/>
            </a:solidFill>
          </a:ln>
        </p:spPr>
      </p:sp>
      <p:sp>
        <p:nvSpPr>
          <p:cNvPr id="455" name="Line 160"/>
          <p:cNvSpPr/>
          <p:nvPr/>
        </p:nvSpPr>
        <p:spPr>
          <a:xfrm>
            <a:off x="8493480" y="2241000"/>
            <a:ext cx="0" cy="169920"/>
          </a:xfrm>
          <a:prstGeom prst="line">
            <a:avLst/>
          </a:prstGeom>
          <a:ln>
            <a:solidFill>
              <a:srgbClr val="ff0000"/>
            </a:solidFill>
          </a:ln>
        </p:spPr>
      </p:sp>
      <p:sp>
        <p:nvSpPr>
          <p:cNvPr id="456" name="Line 161"/>
          <p:cNvSpPr/>
          <p:nvPr/>
        </p:nvSpPr>
        <p:spPr>
          <a:xfrm>
            <a:off x="8511120" y="2241000"/>
            <a:ext cx="0" cy="169920"/>
          </a:xfrm>
          <a:prstGeom prst="line">
            <a:avLst/>
          </a:prstGeom>
          <a:ln>
            <a:solidFill>
              <a:srgbClr val="ff0000"/>
            </a:solidFill>
          </a:ln>
        </p:spPr>
      </p:sp>
      <p:sp>
        <p:nvSpPr>
          <p:cNvPr id="457" name="Line 162"/>
          <p:cNvSpPr/>
          <p:nvPr/>
        </p:nvSpPr>
        <p:spPr>
          <a:xfrm>
            <a:off x="8378640" y="2241000"/>
            <a:ext cx="0" cy="169920"/>
          </a:xfrm>
          <a:prstGeom prst="line">
            <a:avLst/>
          </a:prstGeom>
          <a:ln>
            <a:solidFill>
              <a:srgbClr val="0000ff"/>
            </a:solidFill>
          </a:ln>
        </p:spPr>
      </p:sp>
      <p:sp>
        <p:nvSpPr>
          <p:cNvPr id="458" name="Line 163"/>
          <p:cNvSpPr/>
          <p:nvPr/>
        </p:nvSpPr>
        <p:spPr>
          <a:xfrm>
            <a:off x="8396280" y="2241000"/>
            <a:ext cx="0" cy="169920"/>
          </a:xfrm>
          <a:prstGeom prst="line">
            <a:avLst/>
          </a:prstGeom>
          <a:ln>
            <a:solidFill>
              <a:srgbClr val="0000ff"/>
            </a:solidFill>
          </a:ln>
        </p:spPr>
      </p:sp>
      <p:sp>
        <p:nvSpPr>
          <p:cNvPr id="459" name="Line 164"/>
          <p:cNvSpPr/>
          <p:nvPr/>
        </p:nvSpPr>
        <p:spPr>
          <a:xfrm>
            <a:off x="8413920" y="2241000"/>
            <a:ext cx="0" cy="169920"/>
          </a:xfrm>
          <a:prstGeom prst="line">
            <a:avLst/>
          </a:prstGeom>
          <a:ln>
            <a:solidFill>
              <a:srgbClr val="0000ff"/>
            </a:solidFill>
          </a:ln>
        </p:spPr>
      </p:sp>
      <p:sp>
        <p:nvSpPr>
          <p:cNvPr id="460" name="Line 165"/>
          <p:cNvSpPr/>
          <p:nvPr/>
        </p:nvSpPr>
        <p:spPr>
          <a:xfrm>
            <a:off x="8431560" y="2241000"/>
            <a:ext cx="0" cy="169920"/>
          </a:xfrm>
          <a:prstGeom prst="line">
            <a:avLst/>
          </a:prstGeom>
          <a:ln>
            <a:solidFill>
              <a:srgbClr val="0000ff"/>
            </a:solidFill>
          </a:ln>
        </p:spPr>
      </p:sp>
      <p:sp>
        <p:nvSpPr>
          <p:cNvPr id="461" name="Line 166"/>
          <p:cNvSpPr/>
          <p:nvPr/>
        </p:nvSpPr>
        <p:spPr>
          <a:xfrm>
            <a:off x="8449200" y="2241000"/>
            <a:ext cx="0" cy="169920"/>
          </a:xfrm>
          <a:prstGeom prst="line">
            <a:avLst/>
          </a:prstGeom>
          <a:ln>
            <a:solidFill>
              <a:srgbClr val="0000ff"/>
            </a:solidFill>
          </a:ln>
        </p:spPr>
      </p:sp>
      <p:sp>
        <p:nvSpPr>
          <p:cNvPr id="462" name="Line 167"/>
          <p:cNvSpPr/>
          <p:nvPr/>
        </p:nvSpPr>
        <p:spPr>
          <a:xfrm>
            <a:off x="8466840" y="2241000"/>
            <a:ext cx="0" cy="169920"/>
          </a:xfrm>
          <a:prstGeom prst="line">
            <a:avLst/>
          </a:prstGeom>
          <a:ln>
            <a:solidFill>
              <a:srgbClr val="0000ff"/>
            </a:solidFill>
          </a:ln>
        </p:spPr>
      </p:sp>
      <p:sp>
        <p:nvSpPr>
          <p:cNvPr id="463" name="Line 168"/>
          <p:cNvSpPr/>
          <p:nvPr/>
        </p:nvSpPr>
        <p:spPr>
          <a:xfrm>
            <a:off x="8484480" y="2241000"/>
            <a:ext cx="0" cy="169920"/>
          </a:xfrm>
          <a:prstGeom prst="line">
            <a:avLst/>
          </a:prstGeom>
          <a:ln>
            <a:solidFill>
              <a:srgbClr val="0000ff"/>
            </a:solidFill>
          </a:ln>
        </p:spPr>
      </p:sp>
      <p:sp>
        <p:nvSpPr>
          <p:cNvPr id="464" name="Line 169"/>
          <p:cNvSpPr/>
          <p:nvPr/>
        </p:nvSpPr>
        <p:spPr>
          <a:xfrm>
            <a:off x="8502120" y="2241000"/>
            <a:ext cx="0" cy="169920"/>
          </a:xfrm>
          <a:prstGeom prst="line">
            <a:avLst/>
          </a:prstGeom>
          <a:ln>
            <a:solidFill>
              <a:srgbClr val="0000ff"/>
            </a:solidFill>
          </a:ln>
        </p:spPr>
      </p:sp>
      <p:sp>
        <p:nvSpPr>
          <p:cNvPr id="465" name="Line 170"/>
          <p:cNvSpPr/>
          <p:nvPr/>
        </p:nvSpPr>
        <p:spPr>
          <a:xfrm>
            <a:off x="8255520" y="2241000"/>
            <a:ext cx="0" cy="169920"/>
          </a:xfrm>
          <a:prstGeom prst="line">
            <a:avLst/>
          </a:prstGeom>
          <a:ln>
            <a:solidFill>
              <a:srgbClr val="ff0000"/>
            </a:solidFill>
          </a:ln>
        </p:spPr>
      </p:sp>
      <p:sp>
        <p:nvSpPr>
          <p:cNvPr id="466" name="Line 171"/>
          <p:cNvSpPr/>
          <p:nvPr/>
        </p:nvSpPr>
        <p:spPr>
          <a:xfrm>
            <a:off x="8273160" y="2241000"/>
            <a:ext cx="0" cy="169920"/>
          </a:xfrm>
          <a:prstGeom prst="line">
            <a:avLst/>
          </a:prstGeom>
          <a:ln>
            <a:solidFill>
              <a:srgbClr val="ff0000"/>
            </a:solidFill>
          </a:ln>
        </p:spPr>
      </p:sp>
      <p:sp>
        <p:nvSpPr>
          <p:cNvPr id="467" name="Line 172"/>
          <p:cNvSpPr/>
          <p:nvPr/>
        </p:nvSpPr>
        <p:spPr>
          <a:xfrm>
            <a:off x="8290440" y="2241000"/>
            <a:ext cx="0" cy="169920"/>
          </a:xfrm>
          <a:prstGeom prst="line">
            <a:avLst/>
          </a:prstGeom>
          <a:ln>
            <a:solidFill>
              <a:srgbClr val="ff0000"/>
            </a:solidFill>
          </a:ln>
        </p:spPr>
      </p:sp>
      <p:sp>
        <p:nvSpPr>
          <p:cNvPr id="468" name="Line 173"/>
          <p:cNvSpPr/>
          <p:nvPr/>
        </p:nvSpPr>
        <p:spPr>
          <a:xfrm>
            <a:off x="8308080" y="2241000"/>
            <a:ext cx="0" cy="169920"/>
          </a:xfrm>
          <a:prstGeom prst="line">
            <a:avLst/>
          </a:prstGeom>
          <a:ln>
            <a:solidFill>
              <a:srgbClr val="ff0000"/>
            </a:solidFill>
          </a:ln>
        </p:spPr>
      </p:sp>
      <p:sp>
        <p:nvSpPr>
          <p:cNvPr id="469" name="Line 174"/>
          <p:cNvSpPr/>
          <p:nvPr/>
        </p:nvSpPr>
        <p:spPr>
          <a:xfrm>
            <a:off x="8325720" y="2241000"/>
            <a:ext cx="0" cy="169920"/>
          </a:xfrm>
          <a:prstGeom prst="line">
            <a:avLst/>
          </a:prstGeom>
          <a:ln>
            <a:solidFill>
              <a:srgbClr val="ff0000"/>
            </a:solidFill>
          </a:ln>
        </p:spPr>
      </p:sp>
      <p:sp>
        <p:nvSpPr>
          <p:cNvPr id="470" name="Line 175"/>
          <p:cNvSpPr/>
          <p:nvPr/>
        </p:nvSpPr>
        <p:spPr>
          <a:xfrm>
            <a:off x="8343360" y="2241000"/>
            <a:ext cx="0" cy="169920"/>
          </a:xfrm>
          <a:prstGeom prst="line">
            <a:avLst/>
          </a:prstGeom>
          <a:ln>
            <a:solidFill>
              <a:srgbClr val="ff0000"/>
            </a:solidFill>
          </a:ln>
        </p:spPr>
      </p:sp>
      <p:sp>
        <p:nvSpPr>
          <p:cNvPr id="471" name="Line 176"/>
          <p:cNvSpPr/>
          <p:nvPr/>
        </p:nvSpPr>
        <p:spPr>
          <a:xfrm>
            <a:off x="8361000" y="2241000"/>
            <a:ext cx="0" cy="169920"/>
          </a:xfrm>
          <a:prstGeom prst="line">
            <a:avLst/>
          </a:prstGeom>
          <a:ln>
            <a:solidFill>
              <a:srgbClr val="ff0000"/>
            </a:solidFill>
          </a:ln>
        </p:spPr>
      </p:sp>
      <p:sp>
        <p:nvSpPr>
          <p:cNvPr id="472" name="Line 177"/>
          <p:cNvSpPr/>
          <p:nvPr/>
        </p:nvSpPr>
        <p:spPr>
          <a:xfrm>
            <a:off x="8378640" y="2241000"/>
            <a:ext cx="0" cy="169920"/>
          </a:xfrm>
          <a:prstGeom prst="line">
            <a:avLst/>
          </a:prstGeom>
          <a:ln>
            <a:solidFill>
              <a:srgbClr val="ff0000"/>
            </a:solidFill>
          </a:ln>
        </p:spPr>
      </p:sp>
      <p:sp>
        <p:nvSpPr>
          <p:cNvPr id="473" name="Line 178"/>
          <p:cNvSpPr/>
          <p:nvPr/>
        </p:nvSpPr>
        <p:spPr>
          <a:xfrm>
            <a:off x="8246520" y="2241000"/>
            <a:ext cx="0" cy="169920"/>
          </a:xfrm>
          <a:prstGeom prst="line">
            <a:avLst/>
          </a:prstGeom>
          <a:ln>
            <a:solidFill>
              <a:srgbClr val="0000ff"/>
            </a:solidFill>
          </a:ln>
        </p:spPr>
      </p:sp>
      <p:sp>
        <p:nvSpPr>
          <p:cNvPr id="474" name="Line 179"/>
          <p:cNvSpPr/>
          <p:nvPr/>
        </p:nvSpPr>
        <p:spPr>
          <a:xfrm>
            <a:off x="8264160" y="2241000"/>
            <a:ext cx="0" cy="169920"/>
          </a:xfrm>
          <a:prstGeom prst="line">
            <a:avLst/>
          </a:prstGeom>
          <a:ln>
            <a:solidFill>
              <a:srgbClr val="0000ff"/>
            </a:solidFill>
          </a:ln>
        </p:spPr>
      </p:sp>
      <p:sp>
        <p:nvSpPr>
          <p:cNvPr id="475" name="Line 180"/>
          <p:cNvSpPr/>
          <p:nvPr/>
        </p:nvSpPr>
        <p:spPr>
          <a:xfrm>
            <a:off x="8281800" y="2241000"/>
            <a:ext cx="0" cy="169920"/>
          </a:xfrm>
          <a:prstGeom prst="line">
            <a:avLst/>
          </a:prstGeom>
          <a:ln>
            <a:solidFill>
              <a:srgbClr val="0000ff"/>
            </a:solidFill>
          </a:ln>
        </p:spPr>
      </p:sp>
      <p:sp>
        <p:nvSpPr>
          <p:cNvPr id="476" name="Line 181"/>
          <p:cNvSpPr/>
          <p:nvPr/>
        </p:nvSpPr>
        <p:spPr>
          <a:xfrm>
            <a:off x="8299440" y="2241000"/>
            <a:ext cx="0" cy="169920"/>
          </a:xfrm>
          <a:prstGeom prst="line">
            <a:avLst/>
          </a:prstGeom>
          <a:ln>
            <a:solidFill>
              <a:srgbClr val="0000ff"/>
            </a:solidFill>
          </a:ln>
        </p:spPr>
      </p:sp>
      <p:sp>
        <p:nvSpPr>
          <p:cNvPr id="477" name="Line 182"/>
          <p:cNvSpPr/>
          <p:nvPr/>
        </p:nvSpPr>
        <p:spPr>
          <a:xfrm>
            <a:off x="8317080" y="2241000"/>
            <a:ext cx="0" cy="169920"/>
          </a:xfrm>
          <a:prstGeom prst="line">
            <a:avLst/>
          </a:prstGeom>
          <a:ln>
            <a:solidFill>
              <a:srgbClr val="0000ff"/>
            </a:solidFill>
          </a:ln>
        </p:spPr>
      </p:sp>
      <p:sp>
        <p:nvSpPr>
          <p:cNvPr id="478" name="Line 183"/>
          <p:cNvSpPr/>
          <p:nvPr/>
        </p:nvSpPr>
        <p:spPr>
          <a:xfrm>
            <a:off x="8334720" y="2241000"/>
            <a:ext cx="0" cy="169920"/>
          </a:xfrm>
          <a:prstGeom prst="line">
            <a:avLst/>
          </a:prstGeom>
          <a:ln>
            <a:solidFill>
              <a:srgbClr val="0000ff"/>
            </a:solidFill>
          </a:ln>
        </p:spPr>
      </p:sp>
      <p:sp>
        <p:nvSpPr>
          <p:cNvPr id="479" name="Line 184"/>
          <p:cNvSpPr/>
          <p:nvPr/>
        </p:nvSpPr>
        <p:spPr>
          <a:xfrm>
            <a:off x="8352360" y="2241000"/>
            <a:ext cx="0" cy="169920"/>
          </a:xfrm>
          <a:prstGeom prst="line">
            <a:avLst/>
          </a:prstGeom>
          <a:ln>
            <a:solidFill>
              <a:srgbClr val="0000ff"/>
            </a:solidFill>
          </a:ln>
        </p:spPr>
      </p:sp>
      <p:sp>
        <p:nvSpPr>
          <p:cNvPr id="480" name="Line 185"/>
          <p:cNvSpPr/>
          <p:nvPr/>
        </p:nvSpPr>
        <p:spPr>
          <a:xfrm>
            <a:off x="8370000" y="2241000"/>
            <a:ext cx="0" cy="169920"/>
          </a:xfrm>
          <a:prstGeom prst="line">
            <a:avLst/>
          </a:prstGeom>
          <a:ln>
            <a:solidFill>
              <a:srgbClr val="0000ff"/>
            </a:solidFill>
          </a:ln>
        </p:spPr>
      </p:sp>
      <p:sp>
        <p:nvSpPr>
          <p:cNvPr id="481" name="CustomShape 186"/>
          <p:cNvSpPr/>
          <p:nvPr/>
        </p:nvSpPr>
        <p:spPr>
          <a:xfrm rot="16200000">
            <a:off x="4294800" y="1997280"/>
            <a:ext cx="406080" cy="511200"/>
          </a:xfrm>
          <a:prstGeom prst="downArrow">
            <a:avLst>
              <a:gd fmla="val 51389" name="adj1"/>
              <a:gd fmla="val 57001" name="adj2"/>
            </a:avLst>
          </a:prstGeom>
          <a:solidFill>
            <a:srgbClr val="000000"/>
          </a:solidFill>
          <a:ln w="9360">
            <a:solidFill>
              <a:srgbClr val="ffffff"/>
            </a:solidFill>
            <a:miter/>
          </a:ln>
        </p:spPr>
      </p:sp>
      <p:sp>
        <p:nvSpPr>
          <p:cNvPr id="482" name="CustomShape 187"/>
          <p:cNvSpPr/>
          <p:nvPr/>
        </p:nvSpPr>
        <p:spPr>
          <a:xfrm>
            <a:off x="192240" y="1239120"/>
            <a:ext cx="3927600" cy="375480"/>
          </a:xfrm>
          <a:prstGeom prst="rect">
            <a:avLst/>
          </a:prstGeom>
          <a:solidFill>
            <a:srgbClr val="f2f2f2"/>
          </a:solidFill>
        </p:spPr>
        <p:txBody>
          <a:bodyPr bIns="50400" lIns="100800" rIns="100800" tIns="50400"/>
          <a:p>
            <a:pPr>
              <a:lnSpc>
                <a:spcPct val="100000"/>
              </a:lnSpc>
            </a:pPr>
            <a:r>
              <a:rPr lang="en-US" u="sng">
                <a:solidFill>
                  <a:srgbClr val="0000ff"/>
                </a:solidFill>
                <a:latin typeface="Calibri"/>
              </a:rPr>
              <a:t>Drive beam time structure - initial</a:t>
            </a:r>
            <a:endParaRPr/>
          </a:p>
        </p:txBody>
      </p:sp>
      <p:sp>
        <p:nvSpPr>
          <p:cNvPr id="483" name="CustomShape 188"/>
          <p:cNvSpPr/>
          <p:nvPr/>
        </p:nvSpPr>
        <p:spPr>
          <a:xfrm>
            <a:off x="5063400" y="1251360"/>
            <a:ext cx="3929400" cy="375480"/>
          </a:xfrm>
          <a:prstGeom prst="rect">
            <a:avLst/>
          </a:prstGeom>
          <a:solidFill>
            <a:srgbClr val="f2f2f2"/>
          </a:solidFill>
        </p:spPr>
        <p:txBody>
          <a:bodyPr bIns="50400" lIns="100800" rIns="100800" tIns="50400"/>
          <a:p>
            <a:pPr>
              <a:lnSpc>
                <a:spcPct val="100000"/>
              </a:lnSpc>
            </a:pPr>
            <a:r>
              <a:rPr lang="en-US" u="sng">
                <a:solidFill>
                  <a:srgbClr val="0000ff"/>
                </a:solidFill>
                <a:latin typeface="Calibri"/>
              </a:rPr>
              <a:t>Drive beam time structure - final</a:t>
            </a:r>
            <a:endParaRPr/>
          </a:p>
        </p:txBody>
      </p:sp>
      <p:pic>
        <p:nvPicPr>
          <p:cNvPr descr="" id="484" name="Picture 231"/>
          <p:cNvPicPr/>
          <p:nvPr/>
        </p:nvPicPr>
        <p:blipFill>
          <a:blip r:embed="rId2"/>
          <a:stretch>
            <a:fillRect/>
          </a:stretch>
        </p:blipFill>
        <p:spPr>
          <a:xfrm>
            <a:off x="3899880" y="2899800"/>
            <a:ext cx="5107680" cy="2240640"/>
          </a:xfrm>
          <a:prstGeom prst="rect">
            <a:avLst/>
          </a:prstGeom>
          <a:ln>
            <a:solidFill>
              <a:srgbClr val="0000ff"/>
            </a:solidFill>
          </a:ln>
        </p:spPr>
      </p:pic>
      <p:sp>
        <p:nvSpPr>
          <p:cNvPr id="485" name="CustomShape 189"/>
          <p:cNvSpPr/>
          <p:nvPr/>
        </p:nvSpPr>
        <p:spPr>
          <a:xfrm>
            <a:off x="2812680" y="2710440"/>
            <a:ext cx="830880" cy="819720"/>
          </a:xfrm>
          <a:prstGeom prst="wedgeEllipseCallout">
            <a:avLst>
              <a:gd fmla="val 78980" name="adj1"/>
              <a:gd fmla="val 39307" name="adj2"/>
            </a:avLst>
          </a:prstGeom>
          <a:noFill/>
          <a:ln w="31680">
            <a:solidFill>
              <a:srgbClr val="3366ff"/>
            </a:solidFill>
            <a:round/>
          </a:ln>
        </p:spPr>
      </p:sp>
      <p:pic>
        <p:nvPicPr>
          <p:cNvPr descr="" id="486" name="Picture 232"/>
          <p:cNvPicPr/>
          <p:nvPr/>
        </p:nvPicPr>
        <p:blipFill>
          <a:blip r:embed="rId3"/>
          <a:stretch>
            <a:fillRect/>
          </a:stretch>
        </p:blipFill>
        <p:spPr>
          <a:xfrm>
            <a:off x="6970680" y="5171760"/>
            <a:ext cx="2145960" cy="1429200"/>
          </a:xfrm>
          <a:prstGeom prst="rect">
            <a:avLst/>
          </a:prstGeom>
        </p:spPr>
      </p:pic>
      <p:pic>
        <p:nvPicPr>
          <p:cNvPr descr="" id="487" name="Picture 233"/>
          <p:cNvPicPr/>
          <p:nvPr/>
        </p:nvPicPr>
        <p:blipFill>
          <a:blip r:embed="rId4"/>
          <a:stretch>
            <a:fillRect/>
          </a:stretch>
        </p:blipFill>
        <p:spPr>
          <a:xfrm>
            <a:off x="5679000" y="5171760"/>
            <a:ext cx="1297080" cy="1184400"/>
          </a:xfrm>
          <a:prstGeom prst="rect">
            <a:avLst/>
          </a:prstGeom>
        </p:spPr>
      </p:pic>
      <p:pic>
        <p:nvPicPr>
          <p:cNvPr descr="" id="488" name="Picture 234"/>
          <p:cNvPicPr/>
          <p:nvPr/>
        </p:nvPicPr>
        <p:blipFill>
          <a:blip r:embed="rId5"/>
          <a:stretch>
            <a:fillRect/>
          </a:stretch>
        </p:blipFill>
        <p:spPr>
          <a:xfrm>
            <a:off x="3350520" y="5140800"/>
            <a:ext cx="2372400" cy="1481760"/>
          </a:xfrm>
          <a:prstGeom prst="rect">
            <a:avLst/>
          </a:prstGeom>
        </p:spPr>
      </p:pic>
      <p:pic>
        <p:nvPicPr>
          <p:cNvPr descr="" id="489" name="Final_machinegun_1280x960-1.mov"/>
          <p:cNvPicPr/>
          <p:nvPr/>
        </p:nvPicPr>
        <p:blipFill>
          <a:blip r:embed="rId6"/>
          <a:stretch>
            <a:fillRect/>
          </a:stretch>
        </p:blipFill>
        <p:spPr>
          <a:xfrm>
            <a:off x="6092640" y="2857320"/>
            <a:ext cx="3024000" cy="2268000"/>
          </a:xfrm>
          <a:prstGeom prst="rect">
            <a:avLst/>
          </a:prstGeom>
          <a:ln>
            <a:solidFill>
              <a:srgbClr val="000000"/>
            </a:solidFill>
          </a:ln>
        </p:spPr>
      </p:pic>
      <p:pic>
        <p:nvPicPr>
          <p:cNvPr descr="" id="490" name="lemmings6.mpg"/>
          <p:cNvPicPr/>
          <p:nvPr/>
        </p:nvPicPr>
        <p:blipFill>
          <a:blip r:embed="rId7"/>
          <a:stretch>
            <a:fillRect/>
          </a:stretch>
        </p:blipFill>
        <p:spPr>
          <a:xfrm>
            <a:off x="6092640" y="645840"/>
            <a:ext cx="3051000" cy="2192400"/>
          </a:xfrm>
          <a:prstGeom prst="rect">
            <a:avLst/>
          </a:prstGeom>
        </p:spPr>
      </p:pic>
      <p:pic>
        <p:nvPicPr>
          <p:cNvPr descr="" id="491" name="Picture 2"/>
          <p:cNvPicPr/>
          <p:nvPr/>
        </p:nvPicPr>
        <p:blipFill>
          <a:blip r:embed="rId8"/>
          <a:stretch>
            <a:fillRect/>
          </a:stretch>
        </p:blipFill>
        <p:spPr>
          <a:xfrm>
            <a:off x="52920" y="4267080"/>
            <a:ext cx="3299400" cy="2363760"/>
          </a:xfrm>
          <a:prstGeom prst="rect">
            <a:avLst/>
          </a:prstGeom>
        </p:spPr>
      </p:pic>
    </p:spTree>
  </p:cSld>
  <p:timing>
    <p:tnLst>
      <p:par>
        <p:cTn dur="indefinite" id="83" nodeType="tmRoot" restart="never">
          <p:childTnLst>
            <p:seq>
              <p:cTn dur="indefinite" id="84" nodeType="mainSeq">
                <p:childTnLst>
                  <p:par>
                    <p:cTn fill="hold" id="85">
                      <p:stCondLst>
                        <p:cond delay="indefinite"/>
                      </p:stCondLst>
                      <p:childTnLst>
                        <p:par>
                          <p:cTn fill="hold" id="86">
                            <p:stCondLst>
                              <p:cond delay="0"/>
                            </p:stCondLst>
                            <p:childTnLst>
                              <p:par>
                                <p:cTn fill="hold" id="87" nodeType="clickEffect" presetClass="entr" presetID="1">
                                  <p:stCondLst>
                                    <p:cond delay="0"/>
                                  </p:stCondLst>
                                  <p:childTnLst>
                                    <p:set>
                                      <p:cBhvr>
                                        <p:cTn dur="1" fill="hold" id="88">
                                          <p:stCondLst>
                                            <p:cond delay="0"/>
                                          </p:stCondLst>
                                        </p:cTn>
                                        <p:tgtEl>
                                          <p:spTgt spid="-1"/>
                                        </p:tgtEl>
                                        <p:attrNameLst>
                                          <p:attrName>style.visibility</p:attrName>
                                        </p:attrNameLst>
                                      </p:cBhvr>
                                      <p:to>
                                        <p:strVal val="visible"/>
                                      </p:to>
                                    </p:set>
                                  </p:childTnLst>
                                </p:cTn>
                              </p:par>
                            </p:childTnLst>
                          </p:cTn>
                        </p:par>
                      </p:childTnLst>
                    </p:cTn>
                  </p:par>
                  <p:par>
                    <p:cTn fill="hold" id="89">
                      <p:stCondLst>
                        <p:cond delay="indefinite"/>
                      </p:stCondLst>
                      <p:childTnLst>
                        <p:par>
                          <p:cTn fill="hold" id="90">
                            <p:stCondLst>
                              <p:cond delay="0"/>
                            </p:stCondLst>
                            <p:childTnLst>
                              <p:par>
                                <p:cTn fill="hold" id="91" nodeType="clickEffect" presetClass="entr" presetID="1">
                                  <p:stCondLst>
                                    <p:cond delay="0"/>
                                  </p:stCondLst>
                                  <p:childTnLst>
                                    <p:set>
                                      <p:cBhvr>
                                        <p:cTn dur="1" fill="hold" id="92">
                                          <p:stCondLst>
                                            <p:cond delay="0"/>
                                          </p:stCondLst>
                                        </p:cTn>
                                        <p:tgtEl>
                                          <p:spTgt spid="490"/>
                                        </p:tgtEl>
                                        <p:attrNameLst>
                                          <p:attrName>style.visibility</p:attrName>
                                        </p:attrNameLst>
                                      </p:cBhvr>
                                      <p:to>
                                        <p:strVal val="visible"/>
                                      </p:to>
                                    </p:set>
                                  </p:childTnLst>
                                </p:cTn>
                              </p:par>
                            </p:childTnLst>
                          </p:cTn>
                        </p:par>
                      </p:childTnLst>
                    </p:cTn>
                  </p:par>
                  <p:par>
                    <p:cTn fill="hold" id="93">
                      <p:stCondLst>
                        <p:cond delay="indefinite"/>
                      </p:stCondLst>
                      <p:childTnLst>
                        <p:par>
                          <p:cTn fill="hold" id="94">
                            <p:stCondLst>
                              <p:cond delay="0"/>
                            </p:stCondLst>
                            <p:childTnLst>
                              <p:par>
                                <p:cTn fill="hold" id="95" nodeType="clickEffect" presetClass="entr" presetID="1">
                                  <p:stCondLst>
                                    <p:cond delay="0"/>
                                  </p:stCondLst>
                                  <p:childTnLst>
                                    <p:set>
                                      <p:cBhvr>
                                        <p:cTn dur="1" fill="hold" id="96">
                                          <p:stCondLst>
                                            <p:cond delay="0"/>
                                          </p:stCondLst>
                                        </p:cTn>
                                        <p:tgtEl>
                                          <p:spTgt spid="484"/>
                                        </p:tgtEl>
                                        <p:attrNameLst>
                                          <p:attrName>style.visibility</p:attrName>
                                        </p:attrNameLst>
                                      </p:cBhvr>
                                      <p:to>
                                        <p:strVal val="visible"/>
                                      </p:to>
                                    </p:set>
                                  </p:childTnLst>
                                </p:cTn>
                              </p:par>
                              <p:par>
                                <p:cTn fill="hold" id="97" nodeType="withEffect" presetClass="entr" presetID="1">
                                  <p:stCondLst>
                                    <p:cond delay="0"/>
                                  </p:stCondLst>
                                  <p:childTnLst>
                                    <p:set>
                                      <p:cBhvr>
                                        <p:cTn dur="1" fill="hold" id="98">
                                          <p:stCondLst>
                                            <p:cond delay="0"/>
                                          </p:stCondLst>
                                        </p:cTn>
                                        <p:tgtEl>
                                          <p:spTgt spid="485"/>
                                        </p:tgtEl>
                                        <p:attrNameLst>
                                          <p:attrName>style.visibility</p:attrName>
                                        </p:attrNameLst>
                                      </p:cBhvr>
                                      <p:to>
                                        <p:strVal val="visible"/>
                                      </p:to>
                                    </p:set>
                                  </p:childTnLst>
                                </p:cTn>
                              </p:par>
                            </p:childTnLst>
                          </p:cTn>
                        </p:par>
                      </p:childTnLst>
                    </p:cTn>
                  </p:par>
                  <p:par>
                    <p:cTn fill="hold" id="99">
                      <p:stCondLst>
                        <p:cond delay="indefinite"/>
                      </p:stCondLst>
                      <p:childTnLst>
                        <p:par>
                          <p:cTn fill="hold" id="100">
                            <p:stCondLst>
                              <p:cond delay="0"/>
                            </p:stCondLst>
                            <p:childTnLst>
                              <p:par>
                                <p:cTn fill="hold" id="101" nodeType="clickEffect" presetClass="entr" presetID="1">
                                  <p:stCondLst>
                                    <p:cond delay="0"/>
                                  </p:stCondLst>
                                  <p:childTnLst>
                                    <p:set>
                                      <p:cBhvr>
                                        <p:cTn dur="1" fill="hold" id="102">
                                          <p:stCondLst>
                                            <p:cond delay="0"/>
                                          </p:stCondLst>
                                        </p:cTn>
                                        <p:tgtEl>
                                          <p:spTgt spid="487"/>
                                        </p:tgtEl>
                                        <p:attrNameLst>
                                          <p:attrName>style.visibility</p:attrName>
                                        </p:attrNameLst>
                                      </p:cBhvr>
                                      <p:to>
                                        <p:strVal val="visible"/>
                                      </p:to>
                                    </p:set>
                                  </p:childTnLst>
                                </p:cTn>
                              </p:par>
                              <p:par>
                                <p:cTn fill="hold" id="103" nodeType="withEffect" presetClass="entr" presetID="1">
                                  <p:stCondLst>
                                    <p:cond delay="0"/>
                                  </p:stCondLst>
                                  <p:childTnLst>
                                    <p:set>
                                      <p:cBhvr>
                                        <p:cTn dur="1" fill="hold" id="104">
                                          <p:stCondLst>
                                            <p:cond delay="0"/>
                                          </p:stCondLst>
                                        </p:cTn>
                                        <p:tgtEl>
                                          <p:spTgt spid="486"/>
                                        </p:tgtEl>
                                        <p:attrNameLst>
                                          <p:attrName>style.visibility</p:attrName>
                                        </p:attrNameLst>
                                      </p:cBhvr>
                                      <p:to>
                                        <p:strVal val="visible"/>
                                      </p:to>
                                    </p:set>
                                  </p:childTnLst>
                                </p:cTn>
                              </p:par>
                              <p:par>
                                <p:cTn fill="hold" id="105" nodeType="withEffect" presetClass="entr" presetID="1">
                                  <p:stCondLst>
                                    <p:cond delay="0"/>
                                  </p:stCondLst>
                                  <p:childTnLst>
                                    <p:set>
                                      <p:cBhvr>
                                        <p:cTn dur="1" fill="hold" id="106">
                                          <p:stCondLst>
                                            <p:cond delay="0"/>
                                          </p:stCondLst>
                                        </p:cTn>
                                        <p:tgtEl>
                                          <p:spTgt spid="488"/>
                                        </p:tgtEl>
                                        <p:attrNameLst>
                                          <p:attrName>style.visibility</p:attrName>
                                        </p:attrNameLst>
                                      </p:cBhvr>
                                      <p:to>
                                        <p:strVal val="visible"/>
                                      </p:to>
                                    </p:set>
                                  </p:childTnLst>
                                </p:cTn>
                              </p:par>
                              <p:par>
                                <p:cTn fill="hold" id="107" nodeType="withEffect" presetClass="entr" presetID="1">
                                  <p:stCondLst>
                                    <p:cond delay="0"/>
                                  </p:stCondLst>
                                  <p:childTnLst>
                                    <p:set>
                                      <p:cBhvr>
                                        <p:cTn dur="1" fill="hold" id="108">
                                          <p:stCondLst>
                                            <p:cond delay="0"/>
                                          </p:stCondLst>
                                        </p:cTn>
                                        <p:tgtEl>
                                          <p:spTgt spid="491"/>
                                        </p:tgtEl>
                                        <p:attrNameLst>
                                          <p:attrName>style.visibility</p:attrName>
                                        </p:attrNameLst>
                                      </p:cBhvr>
                                      <p:to>
                                        <p:strVal val="visible"/>
                                      </p:to>
                                    </p:set>
                                  </p:childTnLst>
                                </p:cTn>
                              </p:par>
                            </p:childTnLst>
                          </p:cTn>
                        </p:par>
                      </p:childTnLst>
                    </p:cTn>
                  </p:par>
                  <p:par>
                    <p:cTn fill="hold" id="109">
                      <p:stCondLst>
                        <p:cond delay="indefinite"/>
                      </p:stCondLst>
                      <p:childTnLst>
                        <p:par>
                          <p:cTn fill="hold" id="110">
                            <p:stCondLst>
                              <p:cond delay="0"/>
                            </p:stCondLst>
                            <p:childTnLst>
                              <p:par>
                                <p:cTn fill="hold" id="111" nodeType="clickEffect" presetClass="entr" presetID="1">
                                  <p:stCondLst>
                                    <p:cond delay="0"/>
                                  </p:stCondLst>
                                  <p:childTnLst>
                                    <p:set>
                                      <p:cBhvr>
                                        <p:cTn dur="1" fill="hold" id="112">
                                          <p:stCondLst>
                                            <p:cond delay="0"/>
                                          </p:stCondLst>
                                        </p:cTn>
                                        <p:tgtEl>
                                          <p:spTgt spid="489"/>
                                        </p:tgtEl>
                                        <p:attrNameLst>
                                          <p:attrName>style.visibility</p:attrName>
                                        </p:attrNameLst>
                                      </p:cBhvr>
                                      <p:to>
                                        <p:strVal val="visible"/>
                                      </p:to>
                                    </p:set>
                                  </p:childTnLst>
                                </p:cTn>
                              </p:par>
                            </p:childTnLst>
                          </p:cTn>
                        </p:par>
                      </p:childTnLst>
                    </p:cTn>
                  </p:par>
                  <p:par>
                    <p:cTn fill="hold" id="113">
                      <p:stCondLst>
                        <p:cond delay="indefinite"/>
                      </p:stCondLst>
                      <p:childTnLst>
                        <p:par>
                          <p:cTn fill="hold" id="114">
                            <p:stCondLst>
                              <p:cond delay="0"/>
                            </p:stCondLst>
                            <p:childTnLst>
                              <p:par>
                                <p:cTn fill="hold" id="115" nodeType="clickEffect" presetClass="entr" presetID="1">
                                  <p:stCondLst>
                                    <p:cond delay="0"/>
                                  </p:stCondLst>
                                  <p:childTnLst>
                                    <p:set>
                                      <p:cBhvr>
                                        <p:cTn dur="1" fill="hold" id="116">
                                          <p:stCondLst>
                                            <p:cond delay="0"/>
                                          </p:stCondLst>
                                        </p:cTn>
                                        <p:tgtEl>
                                          <p:spTgt spid="48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seq>
              <p:cTn fill="hold" id="117" nodeType="interactiveSeq" restart="whenNotActive">
                <p:childTnLst>
                  <p:par>
                    <p:cTn fill="hold" id="118">
                      <p:stCondLst/>
                      <p:childTnLst>
                        <p:par>
                          <p:cTn fill="hold" id="119">
                            <p:stCondLst>
                              <p:cond delay="0"/>
                            </p:stCondLst>
                            <p:childTnLst>
                              <p:par>
                                <p:cTn fill="hold" id="120" nodeType="clickEffect"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seq>
              <p:cTn fill="hold" id="121" nodeType="interactiveSeq" restart="whenNotActive">
                <p:childTnLst>
                  <p:par>
                    <p:cTn fill="hold" id="122">
                      <p:stCondLst/>
                      <p:childTnLst>
                        <p:par>
                          <p:cTn fill="hold" id="123">
                            <p:stCondLst>
                              <p:cond delay="0"/>
                            </p:stCondLst>
                            <p:childTnLst>
                              <p:par>
                                <p:cTn fill="hold" id="124" nodeType="clickEffect" presetClass="mediacall">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92" name="Content Placeholder 4"/>
          <p:cNvPicPr/>
          <p:nvPr/>
        </p:nvPicPr>
        <p:blipFill>
          <a:blip r:embed="rId1"/>
          <a:stretch>
            <a:fillRect/>
          </a:stretch>
        </p:blipFill>
        <p:spPr>
          <a:xfrm>
            <a:off x="648000" y="0"/>
            <a:ext cx="11034360" cy="6857640"/>
          </a:xfrm>
          <a:prstGeom prst="rect">
            <a:avLst/>
          </a:prstGeom>
        </p:spPr>
      </p:pic>
      <p:sp>
        <p:nvSpPr>
          <p:cNvPr id="493" name="TextShape 1"/>
          <p:cNvSpPr txBox="1"/>
          <p:nvPr/>
        </p:nvSpPr>
        <p:spPr>
          <a:xfrm>
            <a:off x="76320" y="30240"/>
            <a:ext cx="3047760" cy="1645560"/>
          </a:xfrm>
          <a:prstGeom prst="rect">
            <a:avLst/>
          </a:prstGeom>
        </p:spPr>
        <p:txBody>
          <a:bodyPr anchor="ctr"/>
          <a:p>
            <a:pPr>
              <a:lnSpc>
                <a:spcPct val="100000"/>
              </a:lnSpc>
            </a:pPr>
            <a:r>
              <a:rPr lang="en-US" sz="3200">
                <a:solidFill>
                  <a:srgbClr val="ffffff"/>
                </a:solidFill>
                <a:latin typeface="Calibri"/>
              </a:rPr>
              <a:t>Possible CLIC stages studied in the CDR</a:t>
            </a:r>
            <a:endParaRPr/>
          </a:p>
        </p:txBody>
      </p:sp>
      <p:sp>
        <p:nvSpPr>
          <p:cNvPr id="494" name="TextShape 2"/>
          <p:cNvSpPr txBox="1"/>
          <p:nvPr/>
        </p:nvSpPr>
        <p:spPr>
          <a:xfrm>
            <a:off x="6553440" y="6355800"/>
            <a:ext cx="2132640" cy="364680"/>
          </a:xfrm>
          <a:prstGeom prst="rect">
            <a:avLst/>
          </a:prstGeom>
        </p:spPr>
        <p:txBody>
          <a:bodyPr anchor="ctr"/>
          <a:p>
            <a:pPr>
              <a:lnSpc>
                <a:spcPct val="100000"/>
              </a:lnSpc>
            </a:pPr>
            <a:fld id="{37074A94-349C-4009-8743-DE34D299B1CB}" type="slidenum">
              <a:rPr lang="en-US" sz="1200">
                <a:solidFill>
                  <a:srgbClr val="8b8b8b"/>
                </a:solidFill>
                <a:latin typeface="Arial"/>
              </a:rPr>
              <a:t>&lt;number&gt;</a:t>
            </a:fld>
            <a:endParaRPr/>
          </a:p>
        </p:txBody>
      </p:sp>
      <p:pic>
        <p:nvPicPr>
          <p:cNvPr descr="" id="495" name="Picture 6"/>
          <p:cNvPicPr/>
          <p:nvPr/>
        </p:nvPicPr>
        <p:blipFill>
          <a:blip r:embed="rId2"/>
          <a:stretch>
            <a:fillRect/>
          </a:stretch>
        </p:blipFill>
        <p:spPr>
          <a:xfrm>
            <a:off x="0" y="3288960"/>
            <a:ext cx="3349440" cy="1520640"/>
          </a:xfrm>
          <a:prstGeom prst="rect">
            <a:avLst/>
          </a:prstGeom>
        </p:spPr>
      </p:pic>
      <p:sp>
        <p:nvSpPr>
          <p:cNvPr id="496" name="CustomShape 3"/>
          <p:cNvSpPr/>
          <p:nvPr/>
        </p:nvSpPr>
        <p:spPr>
          <a:xfrm>
            <a:off x="7080120" y="291600"/>
            <a:ext cx="615960" cy="2997000"/>
          </a:xfrm>
          <a:prstGeom prst="rect">
            <a:avLst/>
          </a:prstGeom>
          <a:noFill/>
          <a:ln w="28440">
            <a:solidFill>
              <a:srgbClr val="ff0000"/>
            </a:solidFill>
            <a:round/>
          </a:ln>
        </p:spPr>
      </p:sp>
      <p:sp>
        <p:nvSpPr>
          <p:cNvPr id="497" name="CustomShape 4"/>
          <p:cNvSpPr/>
          <p:nvPr/>
        </p:nvSpPr>
        <p:spPr>
          <a:xfrm>
            <a:off x="8341560" y="291600"/>
            <a:ext cx="614520" cy="2997000"/>
          </a:xfrm>
          <a:prstGeom prst="rect">
            <a:avLst/>
          </a:prstGeom>
          <a:noFill/>
          <a:ln w="28440">
            <a:solidFill>
              <a:srgbClr val="ff0000"/>
            </a:solidFill>
            <a:round/>
          </a:ln>
        </p:spPr>
      </p:sp>
      <p:sp>
        <p:nvSpPr>
          <p:cNvPr id="498" name="CustomShape 5"/>
          <p:cNvSpPr/>
          <p:nvPr/>
        </p:nvSpPr>
        <p:spPr>
          <a:xfrm>
            <a:off x="8328600" y="3795480"/>
            <a:ext cx="614520" cy="2997000"/>
          </a:xfrm>
          <a:prstGeom prst="rect">
            <a:avLst/>
          </a:prstGeom>
          <a:noFill/>
          <a:ln w="28440">
            <a:solidFill>
              <a:srgbClr val="ff0000"/>
            </a:solidFill>
            <a:round/>
          </a:ln>
        </p:spPr>
      </p:sp>
      <p:sp>
        <p:nvSpPr>
          <p:cNvPr id="499" name="CustomShape 6"/>
          <p:cNvSpPr/>
          <p:nvPr/>
        </p:nvSpPr>
        <p:spPr>
          <a:xfrm>
            <a:off x="87840" y="4826880"/>
            <a:ext cx="3112200" cy="2012040"/>
          </a:xfrm>
          <a:prstGeom prst="rect">
            <a:avLst/>
          </a:prstGeom>
          <a:solidFill>
            <a:srgbClr val="4f81bd"/>
          </a:solidFill>
        </p:spPr>
        <p:txBody>
          <a:bodyPr/>
          <a:p>
            <a:pPr>
              <a:lnSpc>
                <a:spcPct val="100000"/>
              </a:lnSpc>
            </a:pPr>
            <a:r>
              <a:rPr lang="en-US">
                <a:solidFill>
                  <a:srgbClr val="ffffff"/>
                </a:solidFill>
                <a:latin typeface="Arial"/>
                <a:ea typeface="ＭＳ Ｐゴシック"/>
              </a:rPr>
              <a:t>Key features: </a:t>
            </a:r>
            <a:endParaRPr/>
          </a:p>
          <a:p>
            <a:pPr>
              <a:lnSpc>
                <a:spcPct val="100000"/>
              </a:lnSpc>
              <a:buFont typeface="Arial"/>
              <a:buChar char="•"/>
            </a:pPr>
            <a:r>
              <a:rPr lang="en-US">
                <a:solidFill>
                  <a:srgbClr val="ffffff"/>
                </a:solidFill>
                <a:latin typeface="Arial"/>
                <a:ea typeface="ＭＳ Ｐゴシック"/>
              </a:rPr>
              <a:t>High gradient (energy/length)</a:t>
            </a:r>
            <a:endParaRPr/>
          </a:p>
          <a:p>
            <a:pPr>
              <a:lnSpc>
                <a:spcPct val="100000"/>
              </a:lnSpc>
              <a:buFont typeface="Arial"/>
              <a:buChar char="•"/>
            </a:pPr>
            <a:r>
              <a:rPr lang="en-US">
                <a:solidFill>
                  <a:srgbClr val="ffffff"/>
                </a:solidFill>
                <a:latin typeface="Arial"/>
                <a:ea typeface="ＭＳ Ｐゴシック"/>
              </a:rPr>
              <a:t>Small beams (luminosity)</a:t>
            </a:r>
            <a:endParaRPr/>
          </a:p>
          <a:p>
            <a:pPr>
              <a:lnSpc>
                <a:spcPct val="100000"/>
              </a:lnSpc>
              <a:buFont typeface="Arial"/>
              <a:buChar char="•"/>
            </a:pPr>
            <a:r>
              <a:rPr lang="en-US">
                <a:solidFill>
                  <a:srgbClr val="ffffff"/>
                </a:solidFill>
                <a:latin typeface="Arial"/>
                <a:ea typeface="ＭＳ Ｐゴシック"/>
              </a:rPr>
              <a:t>Repetition rates and bunch spacing (experimental conditions)</a:t>
            </a:r>
            <a:endParaRPr/>
          </a:p>
        </p:txBody>
      </p:sp>
      <p:pic>
        <p:nvPicPr>
          <p:cNvPr descr="" id="500" name="Picture 10"/>
          <p:cNvPicPr/>
          <p:nvPr/>
        </p:nvPicPr>
        <p:blipFill>
          <a:blip r:embed="rId3"/>
          <a:stretch>
            <a:fillRect/>
          </a:stretch>
        </p:blipFill>
        <p:spPr>
          <a:xfrm>
            <a:off x="1292040" y="1752480"/>
            <a:ext cx="1829880" cy="1218960"/>
          </a:xfrm>
          <a:prstGeom prst="rect">
            <a:avLst/>
          </a:prstGeom>
        </p:spPr>
      </p:pic>
      <p:pic>
        <p:nvPicPr>
          <p:cNvPr descr="" id="501" name="Picture 11"/>
          <p:cNvPicPr/>
          <p:nvPr/>
        </p:nvPicPr>
        <p:blipFill>
          <a:blip r:embed="rId4"/>
          <a:stretch>
            <a:fillRect/>
          </a:stretch>
        </p:blipFill>
        <p:spPr>
          <a:xfrm>
            <a:off x="0" y="1752480"/>
            <a:ext cx="1105920" cy="1009800"/>
          </a:xfrm>
          <a:prstGeom prst="rect">
            <a:avLst/>
          </a:prstGeom>
        </p:spPr>
      </p:pic>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2" name="CustomShape 1"/>
          <p:cNvSpPr/>
          <p:nvPr/>
        </p:nvSpPr>
        <p:spPr>
          <a:xfrm>
            <a:off x="-6255000" y="-787320"/>
            <a:ext cx="8852040" cy="8852040"/>
          </a:xfrm>
          <a:prstGeom prst="blockArc">
            <a:avLst>
              <a:gd fmla="val 18900000" name="adj1"/>
              <a:gd fmla="val 2700000" name="adj2"/>
              <a:gd fmla="val 244" name="adj3"/>
            </a:avLst>
          </a:prstGeom>
          <a:noFill/>
          <a:ln w="25560">
            <a:solidFill>
              <a:srgbClr val="3f6797"/>
            </a:solidFill>
            <a:round/>
          </a:ln>
        </p:spPr>
      </p:sp>
      <p:sp>
        <p:nvSpPr>
          <p:cNvPr id="503" name="CustomShape 2"/>
          <p:cNvSpPr/>
          <p:nvPr/>
        </p:nvSpPr>
        <p:spPr>
          <a:xfrm>
            <a:off x="2895120" y="59760"/>
            <a:ext cx="4163040" cy="2302200"/>
          </a:xfrm>
          <a:prstGeom prst="rect">
            <a:avLst/>
          </a:prstGeom>
          <a:solidFill>
            <a:srgbClr val="4f81bd"/>
          </a:solidFill>
          <a:ln w="25560">
            <a:solidFill>
              <a:srgbClr val="ffffff"/>
            </a:solidFill>
            <a:round/>
          </a:ln>
        </p:spPr>
        <p:txBody>
          <a:bodyPr bIns="30600" lIns="653040" rIns="30600" tIns="30600"/>
          <a:p>
            <a:pPr>
              <a:lnSpc>
                <a:spcPct val="90000"/>
              </a:lnSpc>
            </a:pPr>
            <a:r>
              <a:rPr lang="en-US" sz="1200">
                <a:solidFill>
                  <a:srgbClr val="ffffff"/>
                </a:solidFill>
                <a:latin typeface="Calibri"/>
              </a:rPr>
              <a:t>Parameters, Design and Implementation</a:t>
            </a:r>
            <a:endParaRPr/>
          </a:p>
          <a:p>
            <a:pPr lvl="1">
              <a:lnSpc>
                <a:spcPct val="90000"/>
              </a:lnSpc>
              <a:buSzPct val="25000"/>
              <a:buFont typeface="StarSymbol"/>
              <a:buChar char=""/>
            </a:pPr>
            <a:r>
              <a:rPr lang="en-US" sz="1000">
                <a:solidFill>
                  <a:srgbClr val="ffffff"/>
                </a:solidFill>
                <a:latin typeface="Calibri"/>
              </a:rPr>
              <a:t>Integrated Baseline Design and Parameters</a:t>
            </a:r>
            <a:endParaRPr/>
          </a:p>
          <a:p>
            <a:pPr lvl="1">
              <a:lnSpc>
                <a:spcPct val="90000"/>
              </a:lnSpc>
              <a:buSzPct val="25000"/>
              <a:buFont typeface="StarSymbol"/>
              <a:buChar char=""/>
            </a:pPr>
            <a:r>
              <a:rPr lang="en-US" sz="1000">
                <a:solidFill>
                  <a:srgbClr val="ffffff"/>
                </a:solidFill>
                <a:latin typeface="Calibri"/>
              </a:rPr>
              <a:t>Integrated Modeling and Performance Studies    </a:t>
            </a:r>
            <a:endParaRPr/>
          </a:p>
          <a:p>
            <a:pPr lvl="1">
              <a:lnSpc>
                <a:spcPct val="90000"/>
              </a:lnSpc>
              <a:buSzPct val="25000"/>
              <a:buFont typeface="StarSymbol"/>
              <a:buChar char=""/>
            </a:pPr>
            <a:r>
              <a:rPr lang="en-US" sz="1000">
                <a:solidFill>
                  <a:srgbClr val="ffffff"/>
                </a:solidFill>
                <a:latin typeface="Calibri"/>
              </a:rPr>
              <a:t>Feedback Design, Background, Polarization</a:t>
            </a:r>
            <a:endParaRPr/>
          </a:p>
          <a:p>
            <a:pPr lvl="1">
              <a:lnSpc>
                <a:spcPct val="90000"/>
              </a:lnSpc>
              <a:buSzPct val="25000"/>
              <a:buFont typeface="StarSymbol"/>
              <a:buChar char=""/>
            </a:pPr>
            <a:r>
              <a:rPr lang="en-US" sz="1000">
                <a:solidFill>
                  <a:srgbClr val="ffffff"/>
                </a:solidFill>
                <a:latin typeface="Calibri"/>
              </a:rPr>
              <a:t>Machine Protection &amp; Operational Scenarios</a:t>
            </a:r>
            <a:endParaRPr/>
          </a:p>
          <a:p>
            <a:pPr lvl="1">
              <a:lnSpc>
                <a:spcPct val="90000"/>
              </a:lnSpc>
              <a:buSzPct val="25000"/>
              <a:buFont typeface="StarSymbol"/>
              <a:buChar char=""/>
            </a:pPr>
            <a:r>
              <a:rPr lang="en-US" sz="1000">
                <a:solidFill>
                  <a:srgbClr val="ffffff"/>
                </a:solidFill>
                <a:latin typeface="Calibri"/>
              </a:rPr>
              <a:t>Electron and positron sources</a:t>
            </a:r>
            <a:endParaRPr/>
          </a:p>
          <a:p>
            <a:pPr lvl="1">
              <a:lnSpc>
                <a:spcPct val="90000"/>
              </a:lnSpc>
              <a:buSzPct val="25000"/>
              <a:buFont typeface="StarSymbol"/>
              <a:buChar char=""/>
            </a:pPr>
            <a:r>
              <a:rPr lang="en-US" sz="1000">
                <a:solidFill>
                  <a:srgbClr val="ffffff"/>
                </a:solidFill>
                <a:latin typeface="Calibri"/>
              </a:rPr>
              <a:t>Damping Rings</a:t>
            </a:r>
            <a:endParaRPr/>
          </a:p>
          <a:p>
            <a:pPr lvl="1">
              <a:lnSpc>
                <a:spcPct val="90000"/>
              </a:lnSpc>
              <a:buSzPct val="25000"/>
              <a:buFont typeface="StarSymbol"/>
              <a:buChar char=""/>
            </a:pPr>
            <a:r>
              <a:rPr lang="en-US" sz="1000">
                <a:solidFill>
                  <a:srgbClr val="ffffff"/>
                </a:solidFill>
                <a:latin typeface="Calibri"/>
              </a:rPr>
              <a:t>Ring-To-Main-Linac</a:t>
            </a:r>
            <a:endParaRPr/>
          </a:p>
          <a:p>
            <a:pPr lvl="1">
              <a:lnSpc>
                <a:spcPct val="90000"/>
              </a:lnSpc>
              <a:buSzPct val="25000"/>
              <a:buFont typeface="StarSymbol"/>
              <a:buChar char=""/>
            </a:pPr>
            <a:r>
              <a:rPr lang="en-US" sz="1000">
                <a:solidFill>
                  <a:srgbClr val="ffffff"/>
                </a:solidFill>
                <a:latin typeface="Calibri"/>
              </a:rPr>
              <a:t>Main Linac - Two-Beam Acceleration</a:t>
            </a:r>
            <a:endParaRPr/>
          </a:p>
          <a:p>
            <a:pPr lvl="1">
              <a:lnSpc>
                <a:spcPct val="90000"/>
              </a:lnSpc>
              <a:buSzPct val="25000"/>
              <a:buFont typeface="StarSymbol"/>
              <a:buChar char=""/>
            </a:pPr>
            <a:r>
              <a:rPr lang="en-US" sz="1000">
                <a:solidFill>
                  <a:srgbClr val="ffffff"/>
                </a:solidFill>
                <a:latin typeface="Calibri"/>
              </a:rPr>
              <a:t>Beam Delivery System</a:t>
            </a:r>
            <a:endParaRPr/>
          </a:p>
          <a:p>
            <a:pPr lvl="1">
              <a:lnSpc>
                <a:spcPct val="90000"/>
              </a:lnSpc>
              <a:buSzPct val="25000"/>
              <a:buFont typeface="StarSymbol"/>
              <a:buChar char=""/>
            </a:pPr>
            <a:r>
              <a:rPr lang="en-US" sz="1000">
                <a:solidFill>
                  <a:srgbClr val="ffffff"/>
                </a:solidFill>
                <a:latin typeface="Calibri"/>
              </a:rPr>
              <a:t>Machine-Detector Interface (MDI) activities</a:t>
            </a:r>
            <a:endParaRPr/>
          </a:p>
          <a:p>
            <a:pPr lvl="1">
              <a:lnSpc>
                <a:spcPct val="90000"/>
              </a:lnSpc>
              <a:buSzPct val="25000"/>
              <a:buFont typeface="StarSymbol"/>
              <a:buChar char=""/>
            </a:pPr>
            <a:r>
              <a:rPr lang="en-US" sz="1000">
                <a:solidFill>
                  <a:srgbClr val="ffffff"/>
                </a:solidFill>
                <a:latin typeface="Calibri"/>
              </a:rPr>
              <a:t>Drive Beam Complex</a:t>
            </a:r>
            <a:endParaRPr/>
          </a:p>
          <a:p>
            <a:pPr lvl="1">
              <a:lnSpc>
                <a:spcPct val="90000"/>
              </a:lnSpc>
              <a:buSzPct val="25000"/>
              <a:buFont typeface="StarSymbol"/>
              <a:buChar char=""/>
            </a:pPr>
            <a:r>
              <a:rPr lang="en-US" sz="1000">
                <a:solidFill>
                  <a:srgbClr val="ffffff"/>
                </a:solidFill>
                <a:latin typeface="Calibri"/>
              </a:rPr>
              <a:t>Cost, power, schedule, stages </a:t>
            </a:r>
            <a:endParaRPr/>
          </a:p>
        </p:txBody>
      </p:sp>
      <p:sp>
        <p:nvSpPr>
          <p:cNvPr id="504" name="CustomShape 3"/>
          <p:cNvSpPr/>
          <p:nvPr/>
        </p:nvSpPr>
        <p:spPr>
          <a:xfrm>
            <a:off x="1287360" y="657720"/>
            <a:ext cx="1027800" cy="1027800"/>
          </a:xfrm>
          <a:prstGeom prst="ellipse">
            <a:avLst/>
          </a:prstGeom>
          <a:blipFill>
            <a:blip r:embed="rId1"/>
            <a:stretch>
              <a:fillRect/>
            </a:stretch>
          </a:blipFill>
          <a:ln w="25560">
            <a:solidFill>
              <a:srgbClr val="4f81bd"/>
            </a:solidFill>
            <a:round/>
          </a:ln>
        </p:spPr>
      </p:sp>
      <p:sp>
        <p:nvSpPr>
          <p:cNvPr id="505" name="CustomShape 4"/>
          <p:cNvSpPr/>
          <p:nvPr/>
        </p:nvSpPr>
        <p:spPr>
          <a:xfrm>
            <a:off x="3257640" y="2729520"/>
            <a:ext cx="4731840" cy="1689840"/>
          </a:xfrm>
          <a:prstGeom prst="rect">
            <a:avLst/>
          </a:prstGeom>
          <a:solidFill>
            <a:srgbClr val="4f81bd"/>
          </a:solidFill>
          <a:ln w="25560">
            <a:solidFill>
              <a:srgbClr val="ffffff"/>
            </a:solidFill>
            <a:round/>
          </a:ln>
        </p:spPr>
        <p:txBody>
          <a:bodyPr bIns="30600" lIns="653040" rIns="30600" tIns="30600"/>
          <a:p>
            <a:pPr>
              <a:lnSpc>
                <a:spcPct val="90000"/>
              </a:lnSpc>
            </a:pPr>
            <a:r>
              <a:rPr lang="en-US" sz="1200">
                <a:solidFill>
                  <a:srgbClr val="ffffff"/>
                </a:solidFill>
                <a:latin typeface="Calibri"/>
              </a:rPr>
              <a:t>Experimental verification</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CTF3 Consollidation &amp; Upgrades </a:t>
            </a:r>
            <a:endParaRPr/>
          </a:p>
          <a:p>
            <a:pPr lvl="1">
              <a:lnSpc>
                <a:spcPct val="90000"/>
              </a:lnSpc>
              <a:buSzPct val="25000"/>
              <a:buFont typeface="StarSymbol"/>
              <a:buChar char=""/>
            </a:pPr>
            <a:r>
              <a:rPr lang="en-US" sz="1000">
                <a:solidFill>
                  <a:srgbClr val="ffffff"/>
                </a:solidFill>
                <a:latin typeface="Calibri"/>
              </a:rPr>
              <a:t>Drive Beam phase feed-forward and feedbacks</a:t>
            </a:r>
            <a:endParaRPr/>
          </a:p>
          <a:p>
            <a:pPr lvl="1">
              <a:lnSpc>
                <a:spcPct val="90000"/>
              </a:lnSpc>
              <a:buSzPct val="25000"/>
              <a:buFont typeface="StarSymbol"/>
              <a:buChar char=""/>
            </a:pPr>
            <a:r>
              <a:rPr lang="en-US" sz="1000">
                <a:solidFill>
                  <a:srgbClr val="ffffff"/>
                </a:solidFill>
                <a:latin typeface="Calibri"/>
              </a:rPr>
              <a:t>Two-Beam module string, test with beam</a:t>
            </a:r>
            <a:endParaRPr/>
          </a:p>
          <a:p>
            <a:pPr lvl="1">
              <a:lnSpc>
                <a:spcPct val="90000"/>
              </a:lnSpc>
              <a:buSzPct val="25000"/>
              <a:buFont typeface="StarSymbol"/>
              <a:buChar char=""/>
            </a:pPr>
            <a:r>
              <a:rPr lang="en-US" sz="1000">
                <a:solidFill>
                  <a:srgbClr val="ffffff"/>
                </a:solidFill>
                <a:latin typeface="Calibri"/>
              </a:rPr>
              <a:t>Drive-beam front end including modulator development and injector </a:t>
            </a:r>
            <a:endParaRPr/>
          </a:p>
          <a:p>
            <a:pPr lvl="1">
              <a:lnSpc>
                <a:spcPct val="90000"/>
              </a:lnSpc>
              <a:buSzPct val="25000"/>
              <a:buFont typeface="StarSymbol"/>
              <a:buChar char=""/>
            </a:pPr>
            <a:r>
              <a:rPr lang="en-US" sz="1000">
                <a:solidFill>
                  <a:srgbClr val="ffffff"/>
                </a:solidFill>
                <a:latin typeface="Calibri"/>
              </a:rPr>
              <a:t>Modulator development, magnet converters</a:t>
            </a:r>
            <a:endParaRPr/>
          </a:p>
          <a:p>
            <a:pPr lvl="1">
              <a:lnSpc>
                <a:spcPct val="90000"/>
              </a:lnSpc>
              <a:buSzPct val="25000"/>
              <a:buFont typeface="StarSymbol"/>
              <a:buChar char=""/>
            </a:pPr>
            <a:r>
              <a:rPr lang="en-US" sz="1000">
                <a:solidFill>
                  <a:srgbClr val="ffffff"/>
                </a:solidFill>
                <a:latin typeface="Calibri"/>
              </a:rPr>
              <a:t>Drive Beam Photo Injector</a:t>
            </a:r>
            <a:endParaRPr/>
          </a:p>
          <a:p>
            <a:pPr lvl="1">
              <a:lnSpc>
                <a:spcPct val="90000"/>
              </a:lnSpc>
              <a:buSzPct val="25000"/>
              <a:buFont typeface="StarSymbol"/>
              <a:buChar char=""/>
            </a:pPr>
            <a:r>
              <a:rPr lang="en-US" sz="1000">
                <a:solidFill>
                  <a:srgbClr val="ffffff"/>
                </a:solidFill>
                <a:latin typeface="Calibri"/>
              </a:rPr>
              <a:t>Low emittance ring tests </a:t>
            </a:r>
            <a:endParaRPr/>
          </a:p>
          <a:p>
            <a:pPr lvl="1">
              <a:lnSpc>
                <a:spcPct val="90000"/>
              </a:lnSpc>
              <a:buSzPct val="25000"/>
              <a:buFont typeface="StarSymbol"/>
              <a:buChar char=""/>
            </a:pPr>
            <a:r>
              <a:rPr lang="en-US" sz="1000">
                <a:solidFill>
                  <a:srgbClr val="ffffff"/>
                </a:solidFill>
                <a:latin typeface="Calibri"/>
              </a:rPr>
              <a:t>Accelerator Beam System Tests (ATF and FACET, others)</a:t>
            </a:r>
            <a:endParaRPr/>
          </a:p>
        </p:txBody>
      </p:sp>
      <p:sp>
        <p:nvSpPr>
          <p:cNvPr id="506" name="CustomShape 5"/>
          <p:cNvSpPr/>
          <p:nvPr/>
        </p:nvSpPr>
        <p:spPr>
          <a:xfrm>
            <a:off x="1790640" y="3153600"/>
            <a:ext cx="1027800" cy="1027800"/>
          </a:xfrm>
          <a:prstGeom prst="ellipse">
            <a:avLst/>
          </a:prstGeom>
          <a:blipFill>
            <a:blip r:embed="rId2"/>
            <a:stretch>
              <a:fillRect/>
            </a:stretch>
          </a:blipFill>
          <a:ln w="25560">
            <a:solidFill>
              <a:srgbClr val="4f81bd"/>
            </a:solidFill>
            <a:round/>
          </a:ln>
        </p:spPr>
      </p:sp>
      <p:sp>
        <p:nvSpPr>
          <p:cNvPr id="507" name="CustomShape 6"/>
          <p:cNvSpPr/>
          <p:nvPr/>
        </p:nvSpPr>
        <p:spPr>
          <a:xfrm>
            <a:off x="5338440" y="1520640"/>
            <a:ext cx="3805200" cy="1335960"/>
          </a:xfrm>
          <a:prstGeom prst="rect">
            <a:avLst/>
          </a:prstGeom>
          <a:solidFill>
            <a:srgbClr val="4f81bd"/>
          </a:solidFill>
          <a:ln w="25560">
            <a:solidFill>
              <a:srgbClr val="ffffff"/>
            </a:solidFill>
            <a:round/>
          </a:ln>
        </p:spPr>
        <p:txBody>
          <a:bodyPr bIns="30600" lIns="653040" rIns="30600" tIns="30600"/>
          <a:p>
            <a:pPr>
              <a:lnSpc>
                <a:spcPct val="90000"/>
              </a:lnSpc>
            </a:pPr>
            <a:r>
              <a:rPr lang="en-US" sz="1200">
                <a:solidFill>
                  <a:srgbClr val="ffffff"/>
                </a:solidFill>
                <a:latin typeface="Calibri"/>
              </a:rPr>
              <a:t>X-band Technologies </a:t>
            </a:r>
            <a:r>
              <a:rPr lang="en-US" sz="10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X-band Rf structure Design</a:t>
            </a:r>
            <a:endParaRPr/>
          </a:p>
          <a:p>
            <a:pPr lvl="1">
              <a:lnSpc>
                <a:spcPct val="90000"/>
              </a:lnSpc>
              <a:buSzPct val="25000"/>
              <a:buFont typeface="StarSymbol"/>
              <a:buChar char=""/>
            </a:pPr>
            <a:r>
              <a:rPr lang="en-US" sz="1000">
                <a:solidFill>
                  <a:srgbClr val="ffffff"/>
                </a:solidFill>
                <a:latin typeface="Calibri"/>
              </a:rPr>
              <a:t>X-band Rf structure Production  </a:t>
            </a:r>
            <a:endParaRPr/>
          </a:p>
          <a:p>
            <a:pPr lvl="1">
              <a:lnSpc>
                <a:spcPct val="90000"/>
              </a:lnSpc>
              <a:buSzPct val="25000"/>
              <a:buFont typeface="StarSymbol"/>
              <a:buChar char=""/>
            </a:pPr>
            <a:r>
              <a:rPr lang="en-US" sz="1000">
                <a:solidFill>
                  <a:srgbClr val="ffffff"/>
                </a:solidFill>
                <a:latin typeface="Calibri"/>
              </a:rPr>
              <a:t>X-band Rf structure High Power Testing </a:t>
            </a:r>
            <a:endParaRPr/>
          </a:p>
          <a:p>
            <a:pPr lvl="1">
              <a:lnSpc>
                <a:spcPct val="90000"/>
              </a:lnSpc>
              <a:buSzPct val="25000"/>
              <a:buFont typeface="StarSymbol"/>
              <a:buChar char=""/>
            </a:pPr>
            <a:r>
              <a:rPr lang="en-US" sz="1000">
                <a:solidFill>
                  <a:srgbClr val="ffffff"/>
                </a:solidFill>
                <a:latin typeface="Calibri"/>
              </a:rPr>
              <a:t>Novel RF unit developments (high efficiency)</a:t>
            </a:r>
            <a:endParaRPr/>
          </a:p>
          <a:p>
            <a:pPr lvl="1">
              <a:lnSpc>
                <a:spcPct val="90000"/>
              </a:lnSpc>
              <a:buSzPct val="25000"/>
              <a:buFont typeface="StarSymbol"/>
              <a:buChar char=""/>
            </a:pPr>
            <a:r>
              <a:rPr lang="en-US" sz="1000">
                <a:solidFill>
                  <a:srgbClr val="ffffff"/>
                </a:solidFill>
                <a:latin typeface="Calibri"/>
              </a:rPr>
              <a:t>Installation and Operation of High power Testing Facilities </a:t>
            </a:r>
            <a:endParaRPr/>
          </a:p>
          <a:p>
            <a:pPr lvl="1">
              <a:lnSpc>
                <a:spcPct val="90000"/>
              </a:lnSpc>
              <a:buSzPct val="25000"/>
              <a:buFont typeface="StarSymbol"/>
              <a:buChar char=""/>
            </a:pPr>
            <a:r>
              <a:rPr lang="en-US" sz="1000">
                <a:solidFill>
                  <a:srgbClr val="ffffff"/>
                </a:solidFill>
                <a:latin typeface="Calibri"/>
              </a:rPr>
              <a:t>Basic High Gradient R&amp;D</a:t>
            </a:r>
            <a:endParaRPr/>
          </a:p>
        </p:txBody>
      </p:sp>
      <p:sp>
        <p:nvSpPr>
          <p:cNvPr id="508" name="CustomShape 7"/>
          <p:cNvSpPr/>
          <p:nvPr/>
        </p:nvSpPr>
        <p:spPr>
          <a:xfrm>
            <a:off x="2036520" y="1914120"/>
            <a:ext cx="1027800" cy="1027800"/>
          </a:xfrm>
          <a:prstGeom prst="ellipse">
            <a:avLst/>
          </a:prstGeom>
          <a:blipFill>
            <a:blip r:embed="rId3"/>
            <a:stretch>
              <a:fillRect/>
            </a:stretch>
          </a:blipFill>
          <a:ln w="25560">
            <a:solidFill>
              <a:srgbClr val="4f81bd"/>
            </a:solidFill>
            <a:round/>
          </a:ln>
        </p:spPr>
      </p:sp>
      <p:sp>
        <p:nvSpPr>
          <p:cNvPr id="509" name="CustomShape 8"/>
          <p:cNvSpPr/>
          <p:nvPr/>
        </p:nvSpPr>
        <p:spPr>
          <a:xfrm>
            <a:off x="5315400" y="4190040"/>
            <a:ext cx="3828240" cy="1714320"/>
          </a:xfrm>
          <a:prstGeom prst="rect">
            <a:avLst/>
          </a:prstGeom>
          <a:solidFill>
            <a:srgbClr val="4f81bd"/>
          </a:solidFill>
          <a:ln w="25560">
            <a:solidFill>
              <a:srgbClr val="ffffff"/>
            </a:solidFill>
            <a:round/>
          </a:ln>
        </p:spPr>
        <p:txBody>
          <a:bodyPr bIns="30600" lIns="653040" rIns="30600" tIns="30600"/>
          <a:p>
            <a:pPr>
              <a:lnSpc>
                <a:spcPct val="90000"/>
              </a:lnSpc>
            </a:pPr>
            <a:r>
              <a:rPr lang="en-US" sz="1200">
                <a:solidFill>
                  <a:srgbClr val="ffffff"/>
                </a:solidFill>
                <a:latin typeface="Calibri"/>
              </a:rPr>
              <a:t>Technical Developments</a:t>
            </a:r>
            <a:r>
              <a:rPr lang="en-US" sz="1200">
                <a:solidFill>
                  <a:srgbClr val="ffffff"/>
                </a:solidFill>
                <a:latin typeface="Calibri"/>
              </a:rPr>
              <a:t>	</a:t>
            </a:r>
            <a:endParaRPr/>
          </a:p>
          <a:p>
            <a:pPr lvl="1">
              <a:lnSpc>
                <a:spcPct val="90000"/>
              </a:lnSpc>
              <a:buSzPct val="25000"/>
              <a:buFont typeface="StarSymbol"/>
              <a:buChar char=""/>
            </a:pPr>
            <a:r>
              <a:rPr lang="en-US" sz="1000">
                <a:solidFill>
                  <a:srgbClr val="ffffff"/>
                </a:solidFill>
                <a:latin typeface="Calibri"/>
              </a:rPr>
              <a:t>Damping Rings Superconducting Wiggler</a:t>
            </a:r>
            <a:endParaRPr/>
          </a:p>
          <a:p>
            <a:pPr lvl="1">
              <a:lnSpc>
                <a:spcPct val="90000"/>
              </a:lnSpc>
              <a:buSzPct val="25000"/>
              <a:buFont typeface="StarSymbol"/>
              <a:buChar char=""/>
            </a:pPr>
            <a:r>
              <a:rPr lang="en-US" sz="1000">
                <a:solidFill>
                  <a:srgbClr val="ffffff"/>
                </a:solidFill>
                <a:latin typeface="Calibri"/>
              </a:rPr>
              <a:t>Survey &amp; Alignment</a:t>
            </a:r>
            <a:endParaRPr/>
          </a:p>
          <a:p>
            <a:pPr lvl="1">
              <a:lnSpc>
                <a:spcPct val="90000"/>
              </a:lnSpc>
              <a:buSzPct val="25000"/>
              <a:buFont typeface="StarSymbol"/>
              <a:buChar char=""/>
            </a:pPr>
            <a:r>
              <a:rPr lang="en-US" sz="1000">
                <a:solidFill>
                  <a:srgbClr val="ffffff"/>
                </a:solidFill>
                <a:latin typeface="Calibri"/>
              </a:rPr>
              <a:t>Quadrupole Stability</a:t>
            </a:r>
            <a:endParaRPr/>
          </a:p>
          <a:p>
            <a:pPr lvl="1">
              <a:lnSpc>
                <a:spcPct val="90000"/>
              </a:lnSpc>
              <a:buSzPct val="25000"/>
              <a:buFont typeface="StarSymbol"/>
              <a:buChar char=""/>
            </a:pPr>
            <a:r>
              <a:rPr lang="en-US" sz="1000">
                <a:solidFill>
                  <a:srgbClr val="ffffff"/>
                </a:solidFill>
                <a:latin typeface="Calibri"/>
              </a:rPr>
              <a:t>Warm Magnet Prototypes</a:t>
            </a:r>
            <a:endParaRPr/>
          </a:p>
          <a:p>
            <a:pPr lvl="1">
              <a:lnSpc>
                <a:spcPct val="90000"/>
              </a:lnSpc>
              <a:buSzPct val="25000"/>
              <a:buFont typeface="StarSymbol"/>
              <a:buChar char=""/>
            </a:pPr>
            <a:r>
              <a:rPr lang="en-US" sz="1000">
                <a:solidFill>
                  <a:srgbClr val="ffffff"/>
                </a:solidFill>
                <a:latin typeface="Calibri"/>
              </a:rPr>
              <a:t>Beam Instrumentation and Control</a:t>
            </a:r>
            <a:endParaRPr/>
          </a:p>
          <a:p>
            <a:pPr lvl="1">
              <a:lnSpc>
                <a:spcPct val="90000"/>
              </a:lnSpc>
              <a:buSzPct val="25000"/>
              <a:buFont typeface="StarSymbol"/>
              <a:buChar char=""/>
            </a:pPr>
            <a:r>
              <a:rPr lang="en-US" sz="1000">
                <a:solidFill>
                  <a:srgbClr val="ffffff"/>
                </a:solidFill>
                <a:latin typeface="Calibri"/>
              </a:rPr>
              <a:t>Two-Beam module development</a:t>
            </a:r>
            <a:endParaRPr/>
          </a:p>
          <a:p>
            <a:pPr lvl="1">
              <a:lnSpc>
                <a:spcPct val="90000"/>
              </a:lnSpc>
              <a:buSzPct val="25000"/>
              <a:buFont typeface="StarSymbol"/>
              <a:buChar char=""/>
            </a:pPr>
            <a:r>
              <a:rPr lang="en-US" sz="1000">
                <a:solidFill>
                  <a:srgbClr val="ffffff"/>
                </a:solidFill>
                <a:latin typeface="Calibri"/>
              </a:rPr>
              <a:t>Beam Intercepting Devices</a:t>
            </a:r>
            <a:endParaRPr/>
          </a:p>
          <a:p>
            <a:pPr lvl="1">
              <a:lnSpc>
                <a:spcPct val="90000"/>
              </a:lnSpc>
              <a:buSzPct val="25000"/>
              <a:buFont typeface="StarSymbol"/>
              <a:buChar char=""/>
            </a:pPr>
            <a:r>
              <a:rPr lang="en-US" sz="1000">
                <a:solidFill>
                  <a:srgbClr val="ffffff"/>
                </a:solidFill>
                <a:latin typeface="Calibri"/>
              </a:rPr>
              <a:t>Controls</a:t>
            </a:r>
            <a:endParaRPr/>
          </a:p>
          <a:p>
            <a:pPr lvl="1">
              <a:lnSpc>
                <a:spcPct val="90000"/>
              </a:lnSpc>
              <a:buSzPct val="25000"/>
              <a:buFont typeface="StarSymbol"/>
              <a:buChar char=""/>
            </a:pPr>
            <a:r>
              <a:rPr lang="en-US" sz="1000">
                <a:solidFill>
                  <a:srgbClr val="ffffff"/>
                </a:solidFill>
                <a:latin typeface="Calibri"/>
              </a:rPr>
              <a:t>Vacuum Systems</a:t>
            </a:r>
            <a:endParaRPr/>
          </a:p>
          <a:p>
            <a:pPr lvl="1">
              <a:lnSpc>
                <a:spcPct val="90000"/>
              </a:lnSpc>
              <a:buSzPct val="25000"/>
              <a:buFont typeface="StarSymbol"/>
              <a:buChar char=""/>
            </a:pPr>
            <a:r>
              <a:rPr lang="en-US" sz="1000">
                <a:solidFill>
                  <a:srgbClr val="ffffff"/>
                </a:solidFill>
                <a:latin typeface="Calibri"/>
              </a:rPr>
              <a:t>Beam Transport Equipment</a:t>
            </a:r>
            <a:endParaRPr/>
          </a:p>
        </p:txBody>
      </p:sp>
      <p:sp>
        <p:nvSpPr>
          <p:cNvPr id="510" name="CustomShape 9"/>
          <p:cNvSpPr/>
          <p:nvPr/>
        </p:nvSpPr>
        <p:spPr>
          <a:xfrm>
            <a:off x="1876680" y="4358160"/>
            <a:ext cx="1027800" cy="1027800"/>
          </a:xfrm>
          <a:prstGeom prst="ellipse">
            <a:avLst/>
          </a:prstGeom>
          <a:blipFill>
            <a:blip r:embed="rId4"/>
            <a:stretch>
              <a:fillRect/>
            </a:stretch>
          </a:blipFill>
          <a:ln w="25560">
            <a:solidFill>
              <a:srgbClr val="4f81bd"/>
            </a:solidFill>
            <a:round/>
          </a:ln>
        </p:spPr>
      </p:sp>
      <p:sp>
        <p:nvSpPr>
          <p:cNvPr id="511" name="CustomShape 10"/>
          <p:cNvSpPr/>
          <p:nvPr/>
        </p:nvSpPr>
        <p:spPr>
          <a:xfrm>
            <a:off x="3078000" y="5844240"/>
            <a:ext cx="5344920" cy="822240"/>
          </a:xfrm>
          <a:prstGeom prst="rect">
            <a:avLst/>
          </a:prstGeom>
          <a:solidFill>
            <a:srgbClr val="4f81bd"/>
          </a:solidFill>
          <a:ln w="25560">
            <a:solidFill>
              <a:srgbClr val="ffffff"/>
            </a:solidFill>
            <a:round/>
          </a:ln>
        </p:spPr>
        <p:txBody>
          <a:bodyPr bIns="30600" lIns="653040" rIns="30600" tIns="30600"/>
          <a:p>
            <a:pPr>
              <a:lnSpc>
                <a:spcPct val="90000"/>
              </a:lnSpc>
            </a:pPr>
            <a:r>
              <a:rPr lang="en-US" sz="1200">
                <a:solidFill>
                  <a:srgbClr val="ffffff"/>
                </a:solidFill>
                <a:latin typeface="Calibri"/>
              </a:rPr>
              <a:t>Detector and Physics </a:t>
            </a:r>
            <a:endParaRPr/>
          </a:p>
          <a:p>
            <a:pPr lvl="1">
              <a:lnSpc>
                <a:spcPct val="90000"/>
              </a:lnSpc>
              <a:buSzPct val="25000"/>
              <a:buFont typeface="StarSymbol"/>
              <a:buChar char=""/>
            </a:pPr>
            <a:r>
              <a:rPr lang="en-US" sz="1000">
                <a:solidFill>
                  <a:srgbClr val="ffffff"/>
                </a:solidFill>
                <a:latin typeface="Calibri"/>
              </a:rPr>
              <a:t>Physics studies and benchmarking</a:t>
            </a:r>
            <a:endParaRPr/>
          </a:p>
          <a:p>
            <a:pPr lvl="1">
              <a:lnSpc>
                <a:spcPct val="90000"/>
              </a:lnSpc>
              <a:buSzPct val="25000"/>
              <a:buFont typeface="StarSymbol"/>
              <a:buChar char=""/>
            </a:pPr>
            <a:r>
              <a:rPr lang="en-US" sz="1000">
                <a:solidFill>
                  <a:srgbClr val="ffffff"/>
                </a:solidFill>
                <a:latin typeface="Calibri"/>
              </a:rPr>
              <a:t>Detector optimisation </a:t>
            </a:r>
            <a:endParaRPr/>
          </a:p>
          <a:p>
            <a:pPr lvl="1">
              <a:lnSpc>
                <a:spcPct val="90000"/>
              </a:lnSpc>
              <a:buSzPct val="25000"/>
              <a:buFont typeface="StarSymbol"/>
              <a:buChar char=""/>
            </a:pPr>
            <a:r>
              <a:rPr lang="en-US" sz="1000">
                <a:solidFill>
                  <a:srgbClr val="ffffff"/>
                </a:solidFill>
                <a:latin typeface="Calibri"/>
              </a:rPr>
              <a:t>Technical developments </a:t>
            </a:r>
            <a:endParaRPr/>
          </a:p>
        </p:txBody>
      </p:sp>
      <p:sp>
        <p:nvSpPr>
          <p:cNvPr id="512" name="CustomShape 11"/>
          <p:cNvSpPr/>
          <p:nvPr/>
        </p:nvSpPr>
        <p:spPr>
          <a:xfrm>
            <a:off x="1287360" y="5591880"/>
            <a:ext cx="1027800" cy="1027800"/>
          </a:xfrm>
          <a:prstGeom prst="ellipse">
            <a:avLst/>
          </a:prstGeom>
          <a:blipFill>
            <a:blip r:embed="rId5"/>
            <a:stretch>
              <a:fillRect/>
            </a:stretch>
          </a:blipFill>
          <a:ln w="25560">
            <a:solidFill>
              <a:srgbClr val="4f81bd"/>
            </a:solidFill>
            <a:round/>
          </a:ln>
        </p:spPr>
      </p:sp>
      <p:sp>
        <p:nvSpPr>
          <p:cNvPr id="513" name="TextShape 12"/>
          <p:cNvSpPr txBox="1"/>
          <p:nvPr/>
        </p:nvSpPr>
        <p:spPr>
          <a:xfrm>
            <a:off x="6553080" y="6356520"/>
            <a:ext cx="2133360" cy="364680"/>
          </a:xfrm>
          <a:prstGeom prst="rect">
            <a:avLst/>
          </a:prstGeom>
        </p:spPr>
        <p:txBody>
          <a:bodyPr anchor="ctr"/>
          <a:p>
            <a:pPr algn="r">
              <a:lnSpc>
                <a:spcPct val="100000"/>
              </a:lnSpc>
            </a:pPr>
            <a:fld id="{227F8FA9-1C66-4F26-B5A5-D8760805F3BD}" type="slidenum">
              <a:rPr lang="en-US" sz="1200">
                <a:solidFill>
                  <a:srgbClr val="8b8b8b"/>
                </a:solidFill>
                <a:latin typeface="Calibri"/>
              </a:rPr>
              <a:t>&lt;number&gt;</a:t>
            </a:fld>
            <a:endParaRPr/>
          </a:p>
        </p:txBody>
      </p:sp>
      <p:sp>
        <p:nvSpPr>
          <p:cNvPr id="514" name="CustomShape 13"/>
          <p:cNvSpPr/>
          <p:nvPr/>
        </p:nvSpPr>
        <p:spPr>
          <a:xfrm flipH="1">
            <a:off x="7010280" y="0"/>
            <a:ext cx="2120400" cy="457560"/>
          </a:xfrm>
          <a:prstGeom prst="rect">
            <a:avLst/>
          </a:prstGeom>
          <a:solidFill>
            <a:srgbClr val="4f81bd"/>
          </a:solidFill>
        </p:spPr>
        <p:txBody>
          <a:bodyPr/>
          <a:p>
            <a:pPr>
              <a:lnSpc>
                <a:spcPct val="100000"/>
              </a:lnSpc>
            </a:pPr>
            <a:r>
              <a:rPr lang="en-US" sz="2400">
                <a:solidFill>
                  <a:srgbClr val="ffffff"/>
                </a:solidFill>
                <a:latin typeface="Calibri"/>
              </a:rPr>
              <a:t>Main activities</a:t>
            </a:r>
            <a:endParaRPr/>
          </a:p>
        </p:txBody>
      </p:sp>
      <p:sp>
        <p:nvSpPr>
          <p:cNvPr id="515" name="CustomShape 14"/>
          <p:cNvSpPr/>
          <p:nvPr/>
        </p:nvSpPr>
        <p:spPr>
          <a:xfrm rot="5400000">
            <a:off x="-2808000" y="3558960"/>
            <a:ext cx="6019560" cy="425880"/>
          </a:xfrm>
          <a:prstGeom prst="rect">
            <a:avLst/>
          </a:prstGeom>
          <a:solidFill>
            <a:srgbClr val="f2f2f2"/>
          </a:solidFill>
        </p:spPr>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