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7" r:id="rId2"/>
    <p:sldMasterId id="2147483909" r:id="rId3"/>
  </p:sldMasterIdLst>
  <p:notesMasterIdLst>
    <p:notesMasterId r:id="rId120"/>
  </p:notesMasterIdLst>
  <p:sldIdLst>
    <p:sldId id="1312" r:id="rId4"/>
    <p:sldId id="1475" r:id="rId5"/>
    <p:sldId id="1477" r:id="rId6"/>
    <p:sldId id="1478" r:id="rId7"/>
    <p:sldId id="1484" r:id="rId8"/>
    <p:sldId id="1485" r:id="rId9"/>
    <p:sldId id="1486" r:id="rId10"/>
    <p:sldId id="1487" r:id="rId11"/>
    <p:sldId id="1483" r:id="rId12"/>
    <p:sldId id="1489" r:id="rId13"/>
    <p:sldId id="1491" r:id="rId14"/>
    <p:sldId id="1350" r:id="rId15"/>
    <p:sldId id="1490" r:id="rId16"/>
    <p:sldId id="1396" r:id="rId17"/>
    <p:sldId id="1397" r:id="rId18"/>
    <p:sldId id="1398" r:id="rId19"/>
    <p:sldId id="1349" r:id="rId20"/>
    <p:sldId id="1399" r:id="rId21"/>
    <p:sldId id="1400" r:id="rId22"/>
    <p:sldId id="1401" r:id="rId23"/>
    <p:sldId id="1402" r:id="rId24"/>
    <p:sldId id="1403" r:id="rId25"/>
    <p:sldId id="1463" r:id="rId26"/>
    <p:sldId id="1471" r:id="rId27"/>
    <p:sldId id="1464" r:id="rId28"/>
    <p:sldId id="1404" r:id="rId29"/>
    <p:sldId id="1406" r:id="rId30"/>
    <p:sldId id="1408" r:id="rId31"/>
    <p:sldId id="1409" r:id="rId32"/>
    <p:sldId id="1410" r:id="rId33"/>
    <p:sldId id="1411" r:id="rId34"/>
    <p:sldId id="1492" r:id="rId35"/>
    <p:sldId id="1421" r:id="rId36"/>
    <p:sldId id="1412" r:id="rId37"/>
    <p:sldId id="1413" r:id="rId38"/>
    <p:sldId id="1414" r:id="rId39"/>
    <p:sldId id="1438" r:id="rId40"/>
    <p:sldId id="1419" r:id="rId41"/>
    <p:sldId id="1493" r:id="rId42"/>
    <p:sldId id="1494" r:id="rId43"/>
    <p:sldId id="1375" r:id="rId44"/>
    <p:sldId id="1466" r:id="rId45"/>
    <p:sldId id="1495" r:id="rId46"/>
    <p:sldId id="1496" r:id="rId47"/>
    <p:sldId id="1497" r:id="rId48"/>
    <p:sldId id="1498" r:id="rId49"/>
    <p:sldId id="1499" r:id="rId50"/>
    <p:sldId id="1500" r:id="rId51"/>
    <p:sldId id="1501" r:id="rId52"/>
    <p:sldId id="1502" r:id="rId53"/>
    <p:sldId id="1503" r:id="rId54"/>
    <p:sldId id="1427" r:id="rId55"/>
    <p:sldId id="1504" r:id="rId56"/>
    <p:sldId id="1505" r:id="rId57"/>
    <p:sldId id="1506" r:id="rId58"/>
    <p:sldId id="1509" r:id="rId59"/>
    <p:sldId id="1474" r:id="rId60"/>
    <p:sldId id="1507" r:id="rId61"/>
    <p:sldId id="1508" r:id="rId62"/>
    <p:sldId id="1442" r:id="rId63"/>
    <p:sldId id="1425" r:id="rId64"/>
    <p:sldId id="1449" r:id="rId65"/>
    <p:sldId id="1423" r:id="rId66"/>
    <p:sldId id="1424" r:id="rId67"/>
    <p:sldId id="1426" r:id="rId68"/>
    <p:sldId id="1436" r:id="rId69"/>
    <p:sldId id="1431" r:id="rId70"/>
    <p:sldId id="1439" r:id="rId71"/>
    <p:sldId id="1440" r:id="rId72"/>
    <p:sldId id="1472" r:id="rId73"/>
    <p:sldId id="1444" r:id="rId74"/>
    <p:sldId id="1434" r:id="rId75"/>
    <p:sldId id="1445" r:id="rId76"/>
    <p:sldId id="1460" r:id="rId77"/>
    <p:sldId id="1457" r:id="rId78"/>
    <p:sldId id="1459" r:id="rId79"/>
    <p:sldId id="1473" r:id="rId80"/>
    <p:sldId id="1359" r:id="rId81"/>
    <p:sldId id="1374" r:id="rId82"/>
    <p:sldId id="1362" r:id="rId83"/>
    <p:sldId id="1354" r:id="rId84"/>
    <p:sldId id="1372" r:id="rId85"/>
    <p:sldId id="1371" r:id="rId86"/>
    <p:sldId id="1387" r:id="rId87"/>
    <p:sldId id="1388" r:id="rId88"/>
    <p:sldId id="1340" r:id="rId89"/>
    <p:sldId id="1422" r:id="rId90"/>
    <p:sldId id="1380" r:id="rId91"/>
    <p:sldId id="1376" r:id="rId92"/>
    <p:sldId id="1377" r:id="rId93"/>
    <p:sldId id="1378" r:id="rId94"/>
    <p:sldId id="1358" r:id="rId95"/>
    <p:sldId id="1382" r:id="rId96"/>
    <p:sldId id="1381" r:id="rId97"/>
    <p:sldId id="1385" r:id="rId98"/>
    <p:sldId id="1383" r:id="rId99"/>
    <p:sldId id="1386" r:id="rId100"/>
    <p:sldId id="1441" r:id="rId101"/>
    <p:sldId id="1446" r:id="rId102"/>
    <p:sldId id="1447" r:id="rId103"/>
    <p:sldId id="1452" r:id="rId104"/>
    <p:sldId id="1451" r:id="rId105"/>
    <p:sldId id="1435" r:id="rId106"/>
    <p:sldId id="1448" r:id="rId107"/>
    <p:sldId id="1450" r:id="rId108"/>
    <p:sldId id="1428" r:id="rId109"/>
    <p:sldId id="1437" r:id="rId110"/>
    <p:sldId id="1432" r:id="rId111"/>
    <p:sldId id="1433" r:id="rId112"/>
    <p:sldId id="1443" r:id="rId113"/>
    <p:sldId id="1454" r:id="rId114"/>
    <p:sldId id="1469" r:id="rId115"/>
    <p:sldId id="1344" r:id="rId116"/>
    <p:sldId id="1369" r:id="rId117"/>
    <p:sldId id="1370" r:id="rId118"/>
    <p:sldId id="1373" r:id="rId119"/>
  </p:sldIdLst>
  <p:sldSz cx="9144000" cy="6858000" type="screen4x3"/>
  <p:notesSz cx="6858000" cy="9144000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sz="2800" kern="1200">
        <a:solidFill>
          <a:srgbClr val="66FFFF"/>
        </a:solidFill>
        <a:latin typeface="Times New Roman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800" kern="1200">
        <a:solidFill>
          <a:srgbClr val="66FFFF"/>
        </a:solidFill>
        <a:latin typeface="Times New Roman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800" kern="1200">
        <a:solidFill>
          <a:srgbClr val="66FFFF"/>
        </a:solidFill>
        <a:latin typeface="Times New Roman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800" kern="1200">
        <a:solidFill>
          <a:srgbClr val="66FFFF"/>
        </a:solidFill>
        <a:latin typeface="Times New Roman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800" kern="1200">
        <a:solidFill>
          <a:srgbClr val="66FFFF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66FFFF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66FFFF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66FFFF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66FFFF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07B9"/>
    <a:srgbClr val="66FFFF"/>
    <a:srgbClr val="71EBFB"/>
    <a:srgbClr val="79CDEF"/>
    <a:srgbClr val="FF0000"/>
    <a:srgbClr val="FB6BAC"/>
    <a:srgbClr val="FFFF00"/>
    <a:srgbClr val="000066"/>
    <a:srgbClr val="FF505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1806" autoAdjust="0"/>
    <p:restoredTop sz="94660" autoAdjust="0"/>
  </p:normalViewPr>
  <p:slideViewPr>
    <p:cSldViewPr>
      <p:cViewPr varScale="1">
        <p:scale>
          <a:sx n="92" d="100"/>
          <a:sy n="92" d="100"/>
        </p:scale>
        <p:origin x="-540" y="-102"/>
      </p:cViewPr>
      <p:guideLst>
        <p:guide orient="horz" pos="3936"/>
        <p:guide orient="horz" pos="3216"/>
        <p:guide pos="30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90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124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Relationship Id="rId4" Type="http://schemas.openxmlformats.org/officeDocument/2006/relationships/image" Target="../media/image5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7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EDB8342-EA71-4196-8BF3-36841F4D8D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7655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AF4277-930A-40CC-B380-096633335B00}" type="slidenum">
              <a:rPr lang="en-GB">
                <a:latin typeface="Times New Roman" charset="0"/>
              </a:rPr>
              <a:pPr/>
              <a:t>1</a:t>
            </a:fld>
            <a:endParaRPr lang="en-GB">
              <a:latin typeface="Times New Roman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F0C4E0-701B-4EF2-9BE3-8D87C1FA8799}" type="slidenum">
              <a:rPr lang="en-GB"/>
              <a:pPr/>
              <a:t>13</a:t>
            </a:fld>
            <a:endParaRPr lang="en-GB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6515E2-AC2A-42E0-B162-F4C3A9A842B2}" type="slidenum">
              <a:rPr lang="en-GB"/>
              <a:pPr/>
              <a:t>16</a:t>
            </a:fld>
            <a:endParaRPr lang="en-GB"/>
          </a:p>
        </p:txBody>
      </p:sp>
      <p:sp>
        <p:nvSpPr>
          <p:cNvPr id="130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92EBCB-B70C-4E88-9C58-42DE1FAE7839}" type="slidenum">
              <a:rPr lang="en-GB"/>
              <a:pPr/>
              <a:t>21</a:t>
            </a:fld>
            <a:endParaRPr lang="en-GB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80E9BC-C685-4BB3-8B45-9771411A8C30}" type="slidenum">
              <a:rPr lang="en-GB"/>
              <a:pPr/>
              <a:t>22</a:t>
            </a:fld>
            <a:endParaRPr lang="en-GB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28AD38-F4F7-4593-AC43-3E0764F662F3}" type="slidenum">
              <a:rPr lang="en-GB"/>
              <a:pPr/>
              <a:t>23</a:t>
            </a:fld>
            <a:endParaRPr lang="en-GB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B4E186-D236-44E7-87CD-A564E3677ADD}" type="slidenum">
              <a:rPr lang="en-GB"/>
              <a:pPr/>
              <a:t>24</a:t>
            </a:fld>
            <a:endParaRPr lang="en-GB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492506-104B-400E-96C5-FF1682D47C3D}" type="slidenum">
              <a:rPr lang="en-GB"/>
              <a:pPr/>
              <a:t>25</a:t>
            </a:fld>
            <a:endParaRPr lang="en-GB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67268B-22FC-4E59-91CB-135F96355854}" type="slidenum">
              <a:rPr lang="en-GB"/>
              <a:pPr/>
              <a:t>33</a:t>
            </a:fld>
            <a:endParaRPr lang="en-GB"/>
          </a:p>
        </p:txBody>
      </p:sp>
      <p:sp>
        <p:nvSpPr>
          <p:cNvPr id="130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3B86CF-1A9E-4EE2-A909-473F71430AE4}" type="slidenum">
              <a:rPr lang="en-GB"/>
              <a:pPr/>
              <a:t>37</a:t>
            </a:fld>
            <a:endParaRPr lang="en-GB"/>
          </a:p>
        </p:txBody>
      </p:sp>
      <p:sp>
        <p:nvSpPr>
          <p:cNvPr id="155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  <p:sp>
        <p:nvSpPr>
          <p:cNvPr id="4198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375429-AFAC-4168-934F-5AD768ABEC07}" type="slidenum">
              <a:rPr lang="en-US" altLang="ja-JP">
                <a:solidFill>
                  <a:srgbClr val="000000"/>
                </a:solidFill>
              </a:rPr>
              <a:pPr/>
              <a:t>49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E6F3B9E-5AA4-478E-8F72-4ED0EF691D98}" type="slidenum">
              <a:rPr lang="en-GB" sz="1200" smtClean="0">
                <a:solidFill>
                  <a:schemeClr val="tx1"/>
                </a:solidFill>
              </a:rPr>
              <a:pPr eaLnBrk="1" hangingPunct="1"/>
              <a:t>2</a:t>
            </a:fld>
            <a:endParaRPr lang="en-GB" sz="1200" smtClean="0">
              <a:solidFill>
                <a:schemeClr val="tx1"/>
              </a:solidFill>
            </a:endParaRPr>
          </a:p>
        </p:txBody>
      </p:sp>
      <p:sp>
        <p:nvSpPr>
          <p:cNvPr id="665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F42B16-F359-406D-87A1-69A2375B3BF9}" type="slidenum">
              <a:rPr lang="en-GB">
                <a:latin typeface="Times New Roman" charset="0"/>
              </a:rPr>
              <a:pPr/>
              <a:t>57</a:t>
            </a:fld>
            <a:endParaRPr lang="en-GB">
              <a:latin typeface="Times New Roman" charset="0"/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  <p:sp>
        <p:nvSpPr>
          <p:cNvPr id="4198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375429-AFAC-4168-934F-5AD768ABEC07}" type="slidenum">
              <a:rPr lang="en-US" altLang="ja-JP">
                <a:solidFill>
                  <a:srgbClr val="000000"/>
                </a:solidFill>
              </a:rPr>
              <a:pPr/>
              <a:t>74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E6F3B9E-5AA4-478E-8F72-4ED0EF691D98}" type="slidenum">
              <a:rPr lang="en-GB" sz="1200" smtClean="0">
                <a:solidFill>
                  <a:schemeClr val="tx1"/>
                </a:solidFill>
              </a:rPr>
              <a:pPr eaLnBrk="1" hangingPunct="1"/>
              <a:t>3</a:t>
            </a:fld>
            <a:endParaRPr lang="en-GB" sz="1200" smtClean="0">
              <a:solidFill>
                <a:schemeClr val="tx1"/>
              </a:solidFill>
            </a:endParaRPr>
          </a:p>
        </p:txBody>
      </p:sp>
      <p:sp>
        <p:nvSpPr>
          <p:cNvPr id="665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9D585AD-6FD6-46D2-AA2F-27F54BB31D9D}" type="slidenum">
              <a:rPr lang="en-GB" sz="1200" smtClean="0">
                <a:solidFill>
                  <a:schemeClr val="tx1"/>
                </a:solidFill>
              </a:rPr>
              <a:pPr eaLnBrk="1" hangingPunct="1"/>
              <a:t>5</a:t>
            </a:fld>
            <a:endParaRPr lang="en-GB" sz="1200" smtClean="0">
              <a:solidFill>
                <a:schemeClr val="tx1"/>
              </a:solidFill>
            </a:endParaRPr>
          </a:p>
        </p:txBody>
      </p:sp>
      <p:sp>
        <p:nvSpPr>
          <p:cNvPr id="727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B9A3A62-1B18-4C52-A886-47DCBEAD3053}" type="slidenum">
              <a:rPr lang="en-GB" sz="1200" smtClean="0">
                <a:solidFill>
                  <a:schemeClr val="tx1"/>
                </a:solidFill>
              </a:rPr>
              <a:pPr eaLnBrk="1" hangingPunct="1"/>
              <a:t>6</a:t>
            </a:fld>
            <a:endParaRPr lang="en-GB" sz="1200" smtClean="0">
              <a:solidFill>
                <a:schemeClr val="tx1"/>
              </a:solidFill>
            </a:endParaRPr>
          </a:p>
        </p:txBody>
      </p:sp>
      <p:sp>
        <p:nvSpPr>
          <p:cNvPr id="737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1FF564E-3252-49DF-915F-C2C7EA66B9E0}" type="slidenum">
              <a:rPr lang="en-GB" sz="1200" smtClean="0">
                <a:solidFill>
                  <a:schemeClr val="tx1"/>
                </a:solidFill>
              </a:rPr>
              <a:pPr eaLnBrk="1" hangingPunct="1"/>
              <a:t>7</a:t>
            </a:fld>
            <a:endParaRPr lang="en-GB" sz="1200" smtClean="0">
              <a:solidFill>
                <a:schemeClr val="tx1"/>
              </a:solidFill>
            </a:endParaRPr>
          </a:p>
        </p:txBody>
      </p:sp>
      <p:sp>
        <p:nvSpPr>
          <p:cNvPr id="747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2819BA6-54FD-4FD1-BDBF-964EFC499587}" type="slidenum">
              <a:rPr lang="en-GB" sz="1200" smtClean="0">
                <a:solidFill>
                  <a:schemeClr val="tx1"/>
                </a:solidFill>
              </a:rPr>
              <a:pPr eaLnBrk="1" hangingPunct="1"/>
              <a:t>8</a:t>
            </a:fld>
            <a:endParaRPr lang="en-GB" sz="1200" smtClean="0">
              <a:solidFill>
                <a:schemeClr val="tx1"/>
              </a:solidFill>
            </a:endParaRPr>
          </a:p>
        </p:txBody>
      </p:sp>
      <p:sp>
        <p:nvSpPr>
          <p:cNvPr id="7577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DCE46D0-9F63-46E6-9D96-EA6F4F1339E1}" type="slidenum">
              <a:rPr lang="en-GB" sz="1200" smtClean="0">
                <a:solidFill>
                  <a:schemeClr val="tx1"/>
                </a:solidFill>
              </a:rPr>
              <a:pPr eaLnBrk="1" hangingPunct="1"/>
              <a:t>10</a:t>
            </a:fld>
            <a:endParaRPr lang="en-GB" sz="1200" smtClean="0">
              <a:solidFill>
                <a:schemeClr val="tx1"/>
              </a:solidFill>
            </a:endParaRPr>
          </a:p>
        </p:txBody>
      </p:sp>
      <p:sp>
        <p:nvSpPr>
          <p:cNvPr id="8192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92EBCB-B70C-4E88-9C58-42DE1FAE7839}" type="slidenum">
              <a:rPr lang="en-GB"/>
              <a:pPr/>
              <a:t>11</a:t>
            </a:fld>
            <a:endParaRPr lang="en-GB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73978-7252-420E-8DF1-C6D69223AE6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99B25-68B3-4A15-97FC-F5B5EA58D80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E090A-C44C-4D09-BB9E-30475219CB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D8ABD-8626-4B72-964E-A04903D3F1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DF993-EA2C-4439-898C-D2F97F85E0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2B01B-FDBD-4A62-B789-DDF6EF04320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80093-3400-4888-8AFA-51B3083963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798F7-77E9-4DB9-9E16-3FE80BD49EE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A47B9-8DFB-4994-B637-4F2FD702A53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44DC5-65C4-4F30-B647-166C9DFE1E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ECC2A-1917-434C-822A-D5E5C273886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42781-7F9D-4C45-97C3-F1265EE013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D67D0-90D3-4660-B248-567A51D7BF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F1579-6791-4132-A60B-C0DCB20394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66A3B-CFC6-4E83-A285-DE8EA5618C3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8E6E4-0415-4F82-8826-B57FDD09D1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457200" y="279400"/>
            <a:ext cx="8229600" cy="58166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2E2E48"/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2E2E48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7239000" y="6669088"/>
            <a:ext cx="1905000" cy="188912"/>
          </a:xfrm>
        </p:spPr>
        <p:txBody>
          <a:bodyPr/>
          <a:lstStyle>
            <a:lvl1pPr>
              <a:defRPr/>
            </a:lvl1pPr>
          </a:lstStyle>
          <a:p>
            <a:fld id="{95DB60FD-A5C1-46DA-B97B-AD8107210022}" type="slidenum">
              <a:rPr lang="ja-JP" altLang="en-US">
                <a:solidFill>
                  <a:srgbClr val="2E2E48"/>
                </a:solidFill>
              </a:rPr>
              <a:pPr/>
              <a:t>‹#›</a:t>
            </a:fld>
            <a:endParaRPr lang="en-US" altLang="ja-JP">
              <a:solidFill>
                <a:srgbClr val="2E2E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9220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D8ABD-8626-4B72-964E-A04903D3F1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8371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DF993-EA2C-4439-898C-D2F97F85E0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02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2B01B-FDBD-4A62-B789-DDF6EF04320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03606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80093-3400-4888-8AFA-51B3083963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9690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798F7-77E9-4DB9-9E16-3FE80BD49EE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46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C7E85-C2B9-4A53-A380-D4F3F9D3A2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A47B9-8DFB-4994-B637-4F2FD702A53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529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44DC5-65C4-4F30-B647-166C9DFE1E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091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ECC2A-1917-434C-822A-D5E5C273886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7785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D67D0-90D3-4660-B248-567A51D7BF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6007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F1579-6791-4132-A60B-C0DCB20394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9728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66A3B-CFC6-4E83-A285-DE8EA5618C3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7050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457200" y="279400"/>
            <a:ext cx="8229600" cy="58166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2E2E48"/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2E2E48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7239000" y="6669088"/>
            <a:ext cx="1905000" cy="188912"/>
          </a:xfrm>
        </p:spPr>
        <p:txBody>
          <a:bodyPr/>
          <a:lstStyle>
            <a:lvl1pPr>
              <a:defRPr/>
            </a:lvl1pPr>
          </a:lstStyle>
          <a:p>
            <a:fld id="{95DB60FD-A5C1-46DA-B97B-AD8107210022}" type="slidenum">
              <a:rPr lang="ja-JP" altLang="en-US">
                <a:solidFill>
                  <a:srgbClr val="2E2E48"/>
                </a:solidFill>
              </a:rPr>
              <a:pPr/>
              <a:t>‹#›</a:t>
            </a:fld>
            <a:endParaRPr lang="en-US" altLang="ja-JP">
              <a:solidFill>
                <a:srgbClr val="2E2E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5718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16FAC-DF2A-49F9-9B87-BCBF3AAC5BB8}" type="datetime1">
              <a:rPr lang="en-US" altLang="ja-JP" smtClean="0">
                <a:solidFill>
                  <a:prstClr val="black"/>
                </a:solidFill>
              </a:rPr>
              <a:pPr/>
              <a:t>2/4/2013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C49B74-5DB2-4B03-B1D2-7F6A3C51C31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ICHEP2010  -- T.Nakaya (Kyoto) --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854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5BB79-5BD8-4738-83FB-CFF9F18A77C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61CF5-381F-4865-A078-26C39F1C52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F5279-19FD-4DD8-A958-827BB433C83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8AEB3-B5D9-4C6D-8BBB-6251ACC6FFA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54C8B-02DA-4AC8-B0F6-79894DD3B2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86A48-744D-4C02-ADB1-32A4FC93072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05A6ABE3-C40B-428B-951E-3A0AF07B67B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9223" name="Picture 7" descr="galseq_D_063"/>
          <p:cNvPicPr>
            <a:picLocks noChangeAspect="1" noChangeArrowheads="1"/>
          </p:cNvPicPr>
          <p:nvPr userDrawn="1"/>
        </p:nvPicPr>
        <p:blipFill>
          <a:blip r:embed="rId13" cstate="print">
            <a:lum bright="-34000" contrast="-34000"/>
          </a:blip>
          <a:srcRect/>
          <a:stretch>
            <a:fillRect/>
          </a:stretch>
        </p:blipFill>
        <p:spPr bwMode="auto">
          <a:xfrm>
            <a:off x="-6350" y="-12700"/>
            <a:ext cx="920115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76041" y="57150"/>
            <a:ext cx="126989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55000"/>
              </a:lnSpc>
              <a:defRPr/>
            </a:pPr>
            <a:r>
              <a:rPr lang="en-GB" sz="2000" dirty="0" smtClean="0">
                <a:solidFill>
                  <a:schemeClr val="hlink"/>
                </a:solidFill>
                <a:latin typeface="Haettenschweiler" pitchFamily="34" charset="0"/>
              </a:rPr>
              <a:t>DESY</a:t>
            </a:r>
            <a:r>
              <a:rPr lang="en-GB" sz="2000" baseline="0" dirty="0" smtClean="0">
                <a:solidFill>
                  <a:schemeClr val="hlink"/>
                </a:solidFill>
                <a:latin typeface="Haettenschweiler" pitchFamily="34" charset="0"/>
              </a:rPr>
              <a:t> Seminar</a:t>
            </a:r>
            <a:endParaRPr lang="en-GB" sz="2000" dirty="0">
              <a:solidFill>
                <a:schemeClr val="hlink"/>
              </a:solidFill>
              <a:latin typeface="Haettenschweiler" pitchFamily="34" charset="0"/>
            </a:endParaRPr>
          </a:p>
        </p:txBody>
      </p:sp>
      <p:sp>
        <p:nvSpPr>
          <p:cNvPr id="1033" name="Text Box 9"/>
          <p:cNvSpPr txBox="1">
            <a:spLocks noChangeArrowheads="1"/>
          </p:cNvSpPr>
          <p:nvPr userDrawn="1"/>
        </p:nvSpPr>
        <p:spPr bwMode="auto">
          <a:xfrm>
            <a:off x="7543800" y="6486525"/>
            <a:ext cx="1622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>
                <a:solidFill>
                  <a:schemeClr val="hlink"/>
                </a:solidFill>
                <a:latin typeface="Haettenschweiler" pitchFamily="34" charset="0"/>
              </a:rPr>
              <a:t>Imperial College/RAL</a:t>
            </a:r>
          </a:p>
        </p:txBody>
      </p:sp>
      <p:sp>
        <p:nvSpPr>
          <p:cNvPr id="1034" name="Text Box 10"/>
          <p:cNvSpPr txBox="1">
            <a:spLocks noChangeArrowheads="1"/>
          </p:cNvSpPr>
          <p:nvPr userDrawn="1"/>
        </p:nvSpPr>
        <p:spPr bwMode="auto">
          <a:xfrm>
            <a:off x="7935913" y="6272213"/>
            <a:ext cx="1006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>
                <a:solidFill>
                  <a:schemeClr val="hlink"/>
                </a:solidFill>
                <a:latin typeface="Haettenschweiler" pitchFamily="34" charset="0"/>
              </a:rPr>
              <a:t>Dave Wark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66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66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66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5517F119-1EAA-40AC-86B8-2BDA4F6F6AB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1271" name="Picture 7" descr="galseq_D_063"/>
          <p:cNvPicPr>
            <a:picLocks noChangeAspect="1" noChangeArrowheads="1"/>
          </p:cNvPicPr>
          <p:nvPr userDrawn="1"/>
        </p:nvPicPr>
        <p:blipFill>
          <a:blip r:embed="rId15" cstate="print">
            <a:lum bright="-34000" contrast="-34000"/>
          </a:blip>
          <a:srcRect/>
          <a:stretch>
            <a:fillRect/>
          </a:stretch>
        </p:blipFill>
        <p:spPr bwMode="auto">
          <a:xfrm>
            <a:off x="-6350" y="-12700"/>
            <a:ext cx="920115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Text Box 9"/>
          <p:cNvSpPr txBox="1">
            <a:spLocks noChangeArrowheads="1"/>
          </p:cNvSpPr>
          <p:nvPr userDrawn="1"/>
        </p:nvSpPr>
        <p:spPr bwMode="auto">
          <a:xfrm>
            <a:off x="7543800" y="6486525"/>
            <a:ext cx="1622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>
                <a:solidFill>
                  <a:srgbClr val="CCCCFF"/>
                </a:solidFill>
                <a:latin typeface="Haettenschweiler" pitchFamily="34" charset="0"/>
              </a:rPr>
              <a:t>Imperial College/RAL</a:t>
            </a:r>
          </a:p>
        </p:txBody>
      </p:sp>
      <p:sp>
        <p:nvSpPr>
          <p:cNvPr id="1034" name="Text Box 10"/>
          <p:cNvSpPr txBox="1">
            <a:spLocks noChangeArrowheads="1"/>
          </p:cNvSpPr>
          <p:nvPr userDrawn="1"/>
        </p:nvSpPr>
        <p:spPr bwMode="auto">
          <a:xfrm>
            <a:off x="7935913" y="6272213"/>
            <a:ext cx="1006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>
                <a:solidFill>
                  <a:srgbClr val="CCCCFF"/>
                </a:solidFill>
                <a:latin typeface="Haettenschweiler" pitchFamily="34" charset="0"/>
              </a:rPr>
              <a:t>Dave Wark </a:t>
            </a:r>
          </a:p>
        </p:txBody>
      </p:sp>
      <p:sp>
        <p:nvSpPr>
          <p:cNvPr id="12" name="Text Box 8"/>
          <p:cNvSpPr txBox="1">
            <a:spLocks noChangeArrowheads="1"/>
          </p:cNvSpPr>
          <p:nvPr userDrawn="1"/>
        </p:nvSpPr>
        <p:spPr bwMode="auto">
          <a:xfrm>
            <a:off x="76045" y="57150"/>
            <a:ext cx="126989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55000"/>
              </a:lnSpc>
              <a:defRPr/>
            </a:pPr>
            <a:r>
              <a:rPr lang="en-GB" sz="2000" dirty="0" smtClean="0">
                <a:solidFill>
                  <a:schemeClr val="hlink"/>
                </a:solidFill>
                <a:latin typeface="Haettenschweiler" pitchFamily="34" charset="0"/>
              </a:rPr>
              <a:t>DESY Seminar</a:t>
            </a:r>
            <a:endParaRPr lang="en-GB" sz="2000" dirty="0">
              <a:solidFill>
                <a:schemeClr val="hlink"/>
              </a:solidFill>
              <a:latin typeface="Haettenschweiler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923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66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66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66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5517F119-1EAA-40AC-86B8-2BDA4F6F6AB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1271" name="Picture 7" descr="galseq_D_063"/>
          <p:cNvPicPr>
            <a:picLocks noChangeAspect="1" noChangeArrowheads="1"/>
          </p:cNvPicPr>
          <p:nvPr userDrawn="1"/>
        </p:nvPicPr>
        <p:blipFill>
          <a:blip r:embed="rId15" cstate="print">
            <a:lum bright="-34000" contrast="-34000"/>
          </a:blip>
          <a:srcRect/>
          <a:stretch>
            <a:fillRect/>
          </a:stretch>
        </p:blipFill>
        <p:spPr bwMode="auto">
          <a:xfrm>
            <a:off x="-6350" y="-12700"/>
            <a:ext cx="920115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Text Box 9"/>
          <p:cNvSpPr txBox="1">
            <a:spLocks noChangeArrowheads="1"/>
          </p:cNvSpPr>
          <p:nvPr userDrawn="1"/>
        </p:nvSpPr>
        <p:spPr bwMode="auto">
          <a:xfrm>
            <a:off x="7543800" y="6486525"/>
            <a:ext cx="1622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>
                <a:solidFill>
                  <a:srgbClr val="CCCCFF"/>
                </a:solidFill>
                <a:latin typeface="Haettenschweiler" pitchFamily="34" charset="0"/>
              </a:rPr>
              <a:t>Imperial College/RAL</a:t>
            </a:r>
          </a:p>
        </p:txBody>
      </p:sp>
      <p:sp>
        <p:nvSpPr>
          <p:cNvPr id="1034" name="Text Box 10"/>
          <p:cNvSpPr txBox="1">
            <a:spLocks noChangeArrowheads="1"/>
          </p:cNvSpPr>
          <p:nvPr userDrawn="1"/>
        </p:nvSpPr>
        <p:spPr bwMode="auto">
          <a:xfrm>
            <a:off x="7935913" y="6272213"/>
            <a:ext cx="1006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>
                <a:solidFill>
                  <a:srgbClr val="CCCCFF"/>
                </a:solidFill>
                <a:latin typeface="Haettenschweiler" pitchFamily="34" charset="0"/>
              </a:rPr>
              <a:t>Dave Wark </a:t>
            </a:r>
          </a:p>
        </p:txBody>
      </p:sp>
      <p:sp>
        <p:nvSpPr>
          <p:cNvPr id="11" name="Text Box 8"/>
          <p:cNvSpPr txBox="1">
            <a:spLocks noChangeArrowheads="1"/>
          </p:cNvSpPr>
          <p:nvPr userDrawn="1"/>
        </p:nvSpPr>
        <p:spPr bwMode="auto">
          <a:xfrm>
            <a:off x="76041" y="44624"/>
            <a:ext cx="126989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55000"/>
              </a:lnSpc>
              <a:defRPr/>
            </a:pPr>
            <a:r>
              <a:rPr lang="en-GB" sz="2000" dirty="0" smtClean="0">
                <a:solidFill>
                  <a:schemeClr val="hlink"/>
                </a:solidFill>
                <a:latin typeface="Haettenschweiler" pitchFamily="34" charset="0"/>
              </a:rPr>
              <a:t>DESY</a:t>
            </a:r>
            <a:r>
              <a:rPr lang="en-GB" sz="2000" baseline="0" dirty="0" smtClean="0">
                <a:solidFill>
                  <a:schemeClr val="hlink"/>
                </a:solidFill>
                <a:latin typeface="Haettenschweiler" pitchFamily="34" charset="0"/>
              </a:rPr>
              <a:t> Seminar</a:t>
            </a:r>
            <a:endParaRPr lang="en-GB" sz="2000" dirty="0">
              <a:solidFill>
                <a:schemeClr val="hlink"/>
              </a:solidFill>
              <a:latin typeface="Haettenschweile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071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  <p:sldLayoutId id="2147483922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66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66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66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thesummerlad.com/wp-content/uploads/2011/10/kyoto-fushimi-inari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8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8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8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8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8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oleObject" Target="../embeddings/oleObject2.bin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52.png"/><Relationship Id="rId5" Type="http://schemas.openxmlformats.org/officeDocument/2006/relationships/image" Target="../media/image53.png"/><Relationship Id="rId10" Type="http://schemas.openxmlformats.org/officeDocument/2006/relationships/oleObject" Target="../embeddings/oleObject5.bin"/><Relationship Id="rId4" Type="http://schemas.openxmlformats.org/officeDocument/2006/relationships/image" Target="../media/image49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4.wmf"/><Relationship Id="rId5" Type="http://schemas.openxmlformats.org/officeDocument/2006/relationships/oleObject" Target="../embeddings/Microsoft_Excel_97-2003_Worksheet1.xls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3.png"/><Relationship Id="rId4" Type="http://schemas.openxmlformats.org/officeDocument/2006/relationships/image" Target="../media/image10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3.jpeg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wmf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4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1.png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2.png"/><Relationship Id="rId4" Type="http://schemas.openxmlformats.org/officeDocument/2006/relationships/image" Target="../media/image11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3.emf"/><Relationship Id="rId4" Type="http://schemas.openxmlformats.org/officeDocument/2006/relationships/image" Target="../media/image116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4692" name="Picture 4" descr="&quot;kyoto&quot;">
            <a:hlinkClick r:id="rId3" tooltip="kyoto-fushimi-inari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12576" y="0"/>
            <a:ext cx="10546542" cy="7013452"/>
          </a:xfrm>
          <a:prstGeom prst="rect">
            <a:avLst/>
          </a:prstGeom>
          <a:noFill/>
        </p:spPr>
      </p:pic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228600" y="260648"/>
            <a:ext cx="8686800" cy="1976438"/>
          </a:xfrm>
          <a:prstGeom prst="rect">
            <a:avLst/>
          </a:prstGeom>
          <a:solidFill>
            <a:srgbClr val="0000FF">
              <a:alpha val="50195"/>
            </a:srgbClr>
          </a:solidFill>
          <a:ln w="25400">
            <a:solidFill>
              <a:srgbClr val="00FFF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4400" dirty="0" smtClean="0"/>
              <a:t>Neutrino (</a:t>
            </a:r>
            <a:r>
              <a:rPr lang="en-GB" sz="4400" dirty="0" err="1" smtClean="0"/>
              <a:t>oscilllation</a:t>
            </a:r>
            <a:r>
              <a:rPr lang="en-GB" sz="4400" dirty="0" smtClean="0"/>
              <a:t>) </a:t>
            </a:r>
            <a:r>
              <a:rPr lang="en-GB" sz="4400" dirty="0" smtClean="0"/>
              <a:t>Physics</a:t>
            </a:r>
            <a:r>
              <a:rPr lang="en-GB" sz="4400" dirty="0" smtClean="0"/>
              <a:t> – </a:t>
            </a:r>
          </a:p>
          <a:p>
            <a:r>
              <a:rPr lang="en-GB" sz="4400" dirty="0" smtClean="0"/>
              <a:t>Past, Present, and Future</a:t>
            </a:r>
            <a:endParaRPr lang="en-GB" sz="4400" b="1" dirty="0"/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1680286" y="4653136"/>
            <a:ext cx="5565947" cy="1077218"/>
          </a:xfrm>
          <a:prstGeom prst="rect">
            <a:avLst/>
          </a:prstGeom>
          <a:solidFill>
            <a:srgbClr val="0000FF">
              <a:alpha val="50195"/>
            </a:srgbClr>
          </a:soli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 b="1" dirty="0"/>
              <a:t>Dave Wark</a:t>
            </a:r>
          </a:p>
          <a:p>
            <a:r>
              <a:rPr lang="en-GB" sz="3200" b="1" dirty="0" smtClean="0"/>
              <a:t>Imperial College London/RAL</a:t>
            </a:r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2737602" y="2780928"/>
            <a:ext cx="3425938" cy="1569660"/>
          </a:xfrm>
          <a:prstGeom prst="rect">
            <a:avLst/>
          </a:prstGeom>
          <a:solidFill>
            <a:srgbClr val="0000FF">
              <a:alpha val="50195"/>
            </a:srgbClr>
          </a:soli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 b="1" dirty="0" smtClean="0"/>
              <a:t>DESY Seminar</a:t>
            </a:r>
          </a:p>
          <a:p>
            <a:r>
              <a:rPr lang="en-GB" sz="3200" b="1" dirty="0" smtClean="0"/>
              <a:t>Hamburg</a:t>
            </a:r>
            <a:endParaRPr lang="en-GB" sz="3200" b="1" dirty="0" smtClean="0"/>
          </a:p>
          <a:p>
            <a:r>
              <a:rPr lang="en-GB" sz="3200" b="1" dirty="0" smtClean="0"/>
              <a:t>February 5</a:t>
            </a:r>
            <a:r>
              <a:rPr lang="en-GB" sz="3200" b="1" baseline="30000" dirty="0" smtClean="0"/>
              <a:t>th</a:t>
            </a:r>
            <a:r>
              <a:rPr lang="en-GB" sz="3200" b="1" dirty="0" smtClean="0"/>
              <a:t>, </a:t>
            </a:r>
            <a:r>
              <a:rPr lang="en-GB" sz="3200" b="1" dirty="0" smtClean="0"/>
              <a:t>2012</a:t>
            </a:r>
            <a:endParaRPr lang="en-GB" sz="3200" b="1" dirty="0"/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0" y="332656"/>
            <a:ext cx="11991012" cy="6529275"/>
          </a:xfrm>
          <a:prstGeom prst="roundRect">
            <a:avLst>
              <a:gd name="adj" fmla="val 60"/>
            </a:avLst>
          </a:prstGeom>
          <a:noFill/>
          <a:ln w="9360">
            <a:noFill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1801" name="Picture 9" descr="SNO_interior_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3" y="0"/>
            <a:ext cx="4592637" cy="6889750"/>
          </a:xfrm>
          <a:prstGeom prst="rect">
            <a:avLst/>
          </a:prstGeom>
          <a:noFill/>
          <a:ln w="9525">
            <a:solidFill>
              <a:srgbClr val="CC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1802" name="Picture 10" descr="psup_outsi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943" y="10633"/>
            <a:ext cx="5200650" cy="6858000"/>
          </a:xfrm>
          <a:prstGeom prst="rect">
            <a:avLst/>
          </a:prstGeom>
          <a:noFill/>
          <a:ln w="9525">
            <a:solidFill>
              <a:srgbClr val="CC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5" name="Rectangle 11"/>
          <p:cNvSpPr>
            <a:spLocks noGrp="1" noChangeArrowheads="1"/>
          </p:cNvSpPr>
          <p:nvPr>
            <p:ph type="title"/>
          </p:nvPr>
        </p:nvSpPr>
        <p:spPr>
          <a:xfrm>
            <a:off x="1331640" y="125760"/>
            <a:ext cx="6161881" cy="1143000"/>
          </a:xfrm>
          <a:solidFill>
            <a:srgbClr val="1407B9">
              <a:alpha val="42000"/>
            </a:srgbClr>
          </a:solidFill>
        </p:spPr>
        <p:txBody>
          <a:bodyPr/>
          <a:lstStyle/>
          <a:p>
            <a:pPr eaLnBrk="1" hangingPunct="1"/>
            <a:r>
              <a:rPr lang="en-GB" dirty="0" smtClean="0"/>
              <a:t>The Sudbury Neutrino Observatory</a:t>
            </a:r>
            <a:endParaRPr lang="en-GB" dirty="0" smtClean="0"/>
          </a:p>
        </p:txBody>
      </p:sp>
      <p:pic>
        <p:nvPicPr>
          <p:cNvPr id="7536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302" y="3433612"/>
            <a:ext cx="3410758" cy="3129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420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3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3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77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7200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562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84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40528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344310" y="6093296"/>
            <a:ext cx="576064" cy="504056"/>
          </a:xfrm>
          <a:prstGeom prst="ellipse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rgbClr val="66FFFF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69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83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7200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69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78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7200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82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79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7200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69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82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7200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69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598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7200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82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639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7200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82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64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7200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82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659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7200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82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5"/>
          <p:cNvSpPr>
            <a:spLocks noGrp="1" noChangeArrowheads="1"/>
          </p:cNvSpPr>
          <p:nvPr>
            <p:ph type="title"/>
          </p:nvPr>
        </p:nvSpPr>
        <p:spPr>
          <a:xfrm>
            <a:off x="1979712" y="260797"/>
            <a:ext cx="5041106" cy="719931"/>
          </a:xfrm>
          <a:solidFill>
            <a:schemeClr val="accent2">
              <a:alpha val="68000"/>
            </a:schemeClr>
          </a:solidFill>
        </p:spPr>
        <p:txBody>
          <a:bodyPr/>
          <a:lstStyle/>
          <a:p>
            <a:pPr eaLnBrk="1" hangingPunct="1"/>
            <a:r>
              <a:rPr lang="en-GB" sz="4000" i="1" dirty="0" smtClean="0">
                <a:latin typeface="Arial" charset="0"/>
              </a:rPr>
              <a:t>Super </a:t>
            </a:r>
            <a:r>
              <a:rPr lang="en-GB" sz="4000" i="1" dirty="0" err="1" smtClean="0">
                <a:latin typeface="Arial" charset="0"/>
              </a:rPr>
              <a:t>Kamiokande</a:t>
            </a:r>
            <a:endParaRPr lang="en-GB" sz="4000" i="1" dirty="0" smtClean="0">
              <a:latin typeface="Arial" charset="0"/>
            </a:endParaRPr>
          </a:p>
        </p:txBody>
      </p:sp>
      <p:pic>
        <p:nvPicPr>
          <p:cNvPr id="4" name="Picture 3" descr="zen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284984"/>
            <a:ext cx="4392488" cy="3331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546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70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7200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076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87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7200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69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88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823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390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6471" y="44624"/>
            <a:ext cx="7541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Atmospheric Neutrinos (plots from </a:t>
            </a:r>
            <a:r>
              <a:rPr lang="en-GB" dirty="0" err="1" smtClean="0">
                <a:solidFill>
                  <a:schemeClr val="accent6"/>
                </a:solidFill>
              </a:rPr>
              <a:t>Itow</a:t>
            </a:r>
            <a:r>
              <a:rPr lang="en-GB" dirty="0" smtClean="0">
                <a:solidFill>
                  <a:schemeClr val="accent6"/>
                </a:solidFill>
              </a:rPr>
              <a:t>-san’s talk)</a:t>
            </a:r>
            <a:endParaRPr lang="en-GB" dirty="0">
              <a:solidFill>
                <a:schemeClr val="accent6"/>
              </a:solidFill>
            </a:endParaRPr>
          </a:p>
        </p:txBody>
      </p:sp>
      <p:pic>
        <p:nvPicPr>
          <p:cNvPr id="8898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8676456" cy="650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2004" y="44624"/>
            <a:ext cx="3542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Atmospheric Neutrinos</a:t>
            </a:r>
            <a:endParaRPr lang="en-GB" dirty="0">
              <a:solidFill>
                <a:schemeClr val="accent6"/>
              </a:solidFill>
            </a:endParaRPr>
          </a:p>
        </p:txBody>
      </p:sp>
      <p:pic>
        <p:nvPicPr>
          <p:cNvPr id="8908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6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2004" y="44624"/>
            <a:ext cx="3542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Atmospheric Neutrinos</a:t>
            </a:r>
            <a:endParaRPr lang="en-GB" dirty="0">
              <a:solidFill>
                <a:schemeClr val="accent6"/>
              </a:solidFill>
            </a:endParaRPr>
          </a:p>
        </p:txBody>
      </p:sp>
      <p:pic>
        <p:nvPicPr>
          <p:cNvPr id="8919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5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2004" y="44624"/>
            <a:ext cx="3542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Atmospheric Neutrinos</a:t>
            </a:r>
            <a:endParaRPr lang="en-GB" dirty="0">
              <a:solidFill>
                <a:schemeClr val="accent6"/>
              </a:solidFill>
            </a:endParaRPr>
          </a:p>
        </p:txBody>
      </p:sp>
      <p:pic>
        <p:nvPicPr>
          <p:cNvPr id="8960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5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2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" y="0"/>
            <a:ext cx="9124702" cy="70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83568" y="332656"/>
            <a:ext cx="5688632" cy="7078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A Historic Anniversary…</a:t>
            </a:r>
            <a:endParaRPr lang="en-GB" sz="4000" b="1" dirty="0">
              <a:solidFill>
                <a:schemeClr val="accent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6495604"/>
            <a:ext cx="3744416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From </a:t>
            </a:r>
            <a:r>
              <a:rPr lang="en-GB" sz="1600" b="1" dirty="0" err="1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Nakaya</a:t>
            </a:r>
            <a:r>
              <a:rPr lang="en-GB" sz="1600" b="1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-san’s talk at Nu2012</a:t>
            </a:r>
            <a:endParaRPr lang="en-GB" sz="1600" b="1" dirty="0">
              <a:solidFill>
                <a:schemeClr val="accent6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ChangeArrowheads="1"/>
          </p:cNvSpPr>
          <p:nvPr/>
        </p:nvSpPr>
        <p:spPr bwMode="auto">
          <a:xfrm>
            <a:off x="152400" y="1447800"/>
            <a:ext cx="8991600" cy="2209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1479376" y="4077072"/>
          <a:ext cx="6477000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708" name="Equation" r:id="rId4" imgW="2361960" imgH="419040" progId="Equation.3">
                  <p:embed/>
                </p:oleObj>
              </mc:Choice>
              <mc:Fallback>
                <p:oleObj name="Equation" r:id="rId4" imgW="23619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9376" y="4077072"/>
                        <a:ext cx="6477000" cy="114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Rectangle 12"/>
          <p:cNvSpPr>
            <a:spLocks noGrp="1" noChangeArrowheads="1"/>
          </p:cNvSpPr>
          <p:nvPr>
            <p:ph type="title"/>
          </p:nvPr>
        </p:nvSpPr>
        <p:spPr>
          <a:xfrm>
            <a:off x="1066800" y="-306388"/>
            <a:ext cx="7772400" cy="1143001"/>
          </a:xfrm>
        </p:spPr>
        <p:txBody>
          <a:bodyPr/>
          <a:lstStyle/>
          <a:p>
            <a:pPr eaLnBrk="1" hangingPunct="1"/>
            <a:r>
              <a:rPr lang="en-GB" sz="3600" i="1" dirty="0" smtClean="0">
                <a:latin typeface="Arial" charset="0"/>
              </a:rPr>
              <a:t>Three neutrino mixing.</a:t>
            </a:r>
          </a:p>
        </p:txBody>
      </p:sp>
      <p:pic>
        <p:nvPicPr>
          <p:cNvPr id="103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288" y="549275"/>
            <a:ext cx="8497887" cy="2303463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</p:spPr>
      </p:pic>
      <p:sp>
        <p:nvSpPr>
          <p:cNvPr id="10" name="Rectangle 12"/>
          <p:cNvSpPr txBox="1">
            <a:spLocks noChangeArrowheads="1"/>
          </p:cNvSpPr>
          <p:nvPr/>
        </p:nvSpPr>
        <p:spPr bwMode="auto">
          <a:xfrm>
            <a:off x="395536" y="3078087"/>
            <a:ext cx="77724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1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If only two neutrinos contribute:</a:t>
            </a:r>
          </a:p>
        </p:txBody>
      </p:sp>
      <p:pic>
        <p:nvPicPr>
          <p:cNvPr id="7" name="Picture 7" descr="vuv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188" y="3284984"/>
            <a:ext cx="83058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764088" y="2492896"/>
            <a:ext cx="4200400" cy="830997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Complicated equation means</a:t>
            </a:r>
          </a:p>
          <a:p>
            <a:r>
              <a:rPr lang="en-GB" sz="2400" dirty="0" smtClean="0"/>
              <a:t>covariances and degeneracies!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648200" y="3789039"/>
            <a:ext cx="4460304" cy="3024337"/>
            <a:chOff x="4648200" y="3789039"/>
            <a:chExt cx="4460304" cy="3024337"/>
          </a:xfrm>
        </p:grpSpPr>
        <p:sp>
          <p:nvSpPr>
            <p:cNvPr id="9" name="TextBox 8"/>
            <p:cNvSpPr txBox="1"/>
            <p:nvPr/>
          </p:nvSpPr>
          <p:spPr>
            <a:xfrm>
              <a:off x="6119664" y="5982379"/>
              <a:ext cx="2988840" cy="830997"/>
            </a:xfrm>
            <a:prstGeom prst="rect">
              <a:avLst/>
            </a:prstGeom>
            <a:solidFill>
              <a:srgbClr val="1407B9"/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 dirty="0" smtClean="0"/>
                <a:t>Need Matter effects to </a:t>
              </a:r>
            </a:p>
            <a:p>
              <a:r>
                <a:rPr lang="en-GB" sz="2400" dirty="0" smtClean="0"/>
                <a:t>get the signs of </a:t>
              </a:r>
              <a:r>
                <a:rPr lang="en-GB" sz="2400" dirty="0" smtClean="0">
                  <a:latin typeface="Symbol" pitchFamily="18" charset="2"/>
                </a:rPr>
                <a:t>D</a:t>
              </a:r>
              <a:r>
                <a:rPr lang="en-GB" sz="2400" dirty="0" smtClean="0"/>
                <a:t>m</a:t>
              </a:r>
              <a:r>
                <a:rPr lang="en-GB" sz="2400" baseline="30000" dirty="0" smtClean="0"/>
                <a:t>2</a:t>
              </a:r>
              <a:r>
                <a:rPr lang="en-GB" sz="2400" baseline="-25000" dirty="0" smtClean="0"/>
                <a:t>ij</a:t>
              </a:r>
              <a:endParaRPr lang="en-GB" sz="2400" dirty="0" smtClean="0"/>
            </a:p>
          </p:txBody>
        </p:sp>
        <p:cxnSp>
          <p:nvCxnSpPr>
            <p:cNvPr id="3" name="Straight Arrow Connector 2"/>
            <p:cNvCxnSpPr/>
            <p:nvPr/>
          </p:nvCxnSpPr>
          <p:spPr bwMode="auto">
            <a:xfrm flipH="1" flipV="1">
              <a:off x="4648200" y="6037837"/>
              <a:ext cx="1471464" cy="1"/>
            </a:xfrm>
            <a:prstGeom prst="straightConnector1">
              <a:avLst/>
            </a:prstGeom>
            <a:solidFill>
              <a:srgbClr val="FFFFFF"/>
            </a:solidFill>
            <a:ln w="38100" cap="flat" cmpd="sng" algn="ctr">
              <a:solidFill>
                <a:srgbClr val="1407B9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 flipH="1" flipV="1">
              <a:off x="5940152" y="3789039"/>
              <a:ext cx="203448" cy="2232249"/>
            </a:xfrm>
            <a:prstGeom prst="straightConnector1">
              <a:avLst/>
            </a:prstGeom>
            <a:solidFill>
              <a:srgbClr val="FFFFFF"/>
            </a:solidFill>
            <a:ln w="38100" cap="flat" cmpd="sng" algn="ctr">
              <a:solidFill>
                <a:srgbClr val="1407B9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5" name="Group 14"/>
          <p:cNvGrpSpPr/>
          <p:nvPr/>
        </p:nvGrpSpPr>
        <p:grpSpPr>
          <a:xfrm>
            <a:off x="180512" y="2662588"/>
            <a:ext cx="4031448" cy="2242575"/>
            <a:chOff x="180512" y="2662588"/>
            <a:chExt cx="4031448" cy="2242575"/>
          </a:xfrm>
        </p:grpSpPr>
        <p:sp>
          <p:nvSpPr>
            <p:cNvPr id="13" name="TextBox 12"/>
            <p:cNvSpPr txBox="1"/>
            <p:nvPr/>
          </p:nvSpPr>
          <p:spPr>
            <a:xfrm>
              <a:off x="180512" y="2662588"/>
              <a:ext cx="4031448" cy="1200329"/>
            </a:xfrm>
            <a:prstGeom prst="rect">
              <a:avLst/>
            </a:prstGeom>
            <a:solidFill>
              <a:srgbClr val="1407B9"/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 dirty="0" smtClean="0"/>
                <a:t>CP sensitivity mainly because this term flips sign for </a:t>
              </a:r>
              <a:r>
                <a:rPr lang="en-GB" sz="2400" dirty="0" smtClean="0">
                  <a:latin typeface="Symbol" pitchFamily="18" charset="2"/>
                </a:rPr>
                <a:t>n</a:t>
              </a:r>
              <a:r>
                <a:rPr lang="en-GB" sz="2400" dirty="0" smtClean="0"/>
                <a:t> and anti-</a:t>
              </a:r>
              <a:r>
                <a:rPr lang="en-GB" sz="2400" dirty="0" smtClean="0">
                  <a:latin typeface="Symbol" pitchFamily="18" charset="2"/>
                </a:rPr>
                <a:t>n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>
              <a:off x="1403648" y="3429000"/>
              <a:ext cx="1152128" cy="1476163"/>
            </a:xfrm>
            <a:prstGeom prst="straightConnector1">
              <a:avLst/>
            </a:prstGeom>
            <a:solidFill>
              <a:srgbClr val="FFFFFF"/>
            </a:solidFill>
            <a:ln w="38100" cap="flat" cmpd="sng" algn="ctr">
              <a:solidFill>
                <a:srgbClr val="1407B9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36140318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rgbClr val="66FFFF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475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782" y="1021804"/>
            <a:ext cx="264778" cy="3487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 rot="16200000">
            <a:off x="-1706076" y="2542788"/>
            <a:ext cx="3812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1407B9"/>
                </a:solidFill>
              </a:rPr>
              <a:t>Gonzalez-Garcia, </a:t>
            </a:r>
            <a:r>
              <a:rPr lang="en-GB" sz="2000" dirty="0" err="1" smtClean="0">
                <a:solidFill>
                  <a:srgbClr val="1407B9"/>
                </a:solidFill>
              </a:rPr>
              <a:t>Maltoni</a:t>
            </a:r>
            <a:r>
              <a:rPr lang="en-GB" sz="2000" dirty="0" smtClean="0">
                <a:solidFill>
                  <a:srgbClr val="1407B9"/>
                </a:solidFill>
              </a:rPr>
              <a:t>, </a:t>
            </a:r>
            <a:r>
              <a:rPr lang="en-GB" sz="2000" dirty="0" err="1" smtClean="0">
                <a:solidFill>
                  <a:srgbClr val="1407B9"/>
                </a:solidFill>
              </a:rPr>
              <a:t>Salvado</a:t>
            </a:r>
            <a:endParaRPr lang="en-GB" sz="2000" dirty="0">
              <a:solidFill>
                <a:srgbClr val="1407B9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4016" y="44624"/>
            <a:ext cx="4427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1407B9"/>
                </a:solidFill>
                <a:latin typeface="+mn-lt"/>
              </a:rPr>
              <a:t>How well do we know </a:t>
            </a:r>
            <a:r>
              <a:rPr lang="en-GB" dirty="0" smtClean="0">
                <a:solidFill>
                  <a:srgbClr val="1407B9"/>
                </a:solidFill>
                <a:latin typeface="Symbol" pitchFamily="18" charset="2"/>
              </a:rPr>
              <a:t>q</a:t>
            </a:r>
            <a:r>
              <a:rPr lang="en-GB" baseline="-25000" dirty="0" smtClean="0">
                <a:solidFill>
                  <a:srgbClr val="1407B9"/>
                </a:solidFill>
              </a:rPr>
              <a:t>12</a:t>
            </a:r>
            <a:r>
              <a:rPr lang="en-GB" dirty="0" smtClean="0">
                <a:solidFill>
                  <a:srgbClr val="1407B9"/>
                </a:solidFill>
              </a:rPr>
              <a:t>?</a:t>
            </a:r>
            <a:r>
              <a:rPr lang="en-GB" sz="4000" dirty="0" smtClean="0">
                <a:solidFill>
                  <a:srgbClr val="1407B9"/>
                </a:solidFill>
              </a:rPr>
              <a:t> </a:t>
            </a:r>
            <a:endParaRPr lang="en-GB" sz="4000" dirty="0">
              <a:solidFill>
                <a:srgbClr val="1407B9"/>
              </a:solidFill>
            </a:endParaRPr>
          </a:p>
        </p:txBody>
      </p:sp>
      <p:pic>
        <p:nvPicPr>
          <p:cNvPr id="8325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933056"/>
            <a:ext cx="3360486" cy="2951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44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692696"/>
            <a:ext cx="3476625" cy="3019425"/>
          </a:xfrm>
          <a:prstGeom prst="rect">
            <a:avLst/>
          </a:prstGeom>
          <a:noFill/>
          <a:ln w="44450" cap="flat" cmpd="sng">
            <a:noFill/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4044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3573016"/>
            <a:ext cx="2924175" cy="552450"/>
          </a:xfrm>
          <a:prstGeom prst="rect">
            <a:avLst/>
          </a:prstGeom>
          <a:noFill/>
          <a:ln w="44450" cap="flat" cmpd="sng">
            <a:noFill/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83757" y="657835"/>
            <a:ext cx="4164707" cy="313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6581573" y="-1748924"/>
            <a:ext cx="367093" cy="4530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4385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67944" y="3694792"/>
            <a:ext cx="4698732" cy="3179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438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677275" y="3933056"/>
            <a:ext cx="319709" cy="297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4375398" y="692696"/>
            <a:ext cx="4517082" cy="514728"/>
          </a:xfrm>
          <a:prstGeom prst="rect">
            <a:avLst/>
          </a:prstGeom>
          <a:solidFill>
            <a:srgbClr val="1407B9">
              <a:alpha val="73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9pPr>
          </a:lstStyle>
          <a:p>
            <a:r>
              <a:rPr lang="en-GB" sz="1800" dirty="0" err="1" smtClean="0"/>
              <a:t>KamLAND</a:t>
            </a:r>
            <a:r>
              <a:rPr lang="en-GB" sz="1800" dirty="0" smtClean="0"/>
              <a:t> gives the final piece of evidence…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1063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rgbClr val="66FFFF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4427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1407B9"/>
                </a:solidFill>
                <a:latin typeface="+mn-lt"/>
              </a:rPr>
              <a:t>How well do we know </a:t>
            </a:r>
            <a:r>
              <a:rPr lang="en-GB" dirty="0" smtClean="0">
                <a:solidFill>
                  <a:srgbClr val="1407B9"/>
                </a:solidFill>
                <a:latin typeface="Symbol" pitchFamily="18" charset="2"/>
              </a:rPr>
              <a:t>q</a:t>
            </a:r>
            <a:r>
              <a:rPr lang="en-GB" baseline="-25000" dirty="0" smtClean="0">
                <a:solidFill>
                  <a:srgbClr val="1407B9"/>
                </a:solidFill>
              </a:rPr>
              <a:t>23</a:t>
            </a:r>
            <a:r>
              <a:rPr lang="en-GB" dirty="0" smtClean="0">
                <a:solidFill>
                  <a:srgbClr val="1407B9"/>
                </a:solidFill>
              </a:rPr>
              <a:t>?</a:t>
            </a:r>
            <a:r>
              <a:rPr lang="en-GB" sz="4000" dirty="0" smtClean="0">
                <a:solidFill>
                  <a:srgbClr val="1407B9"/>
                </a:solidFill>
              </a:rPr>
              <a:t> </a:t>
            </a:r>
            <a:endParaRPr lang="en-GB" sz="4000" dirty="0">
              <a:solidFill>
                <a:srgbClr val="1407B9"/>
              </a:solidFill>
            </a:endParaRPr>
          </a:p>
        </p:txBody>
      </p:sp>
      <p:pic>
        <p:nvPicPr>
          <p:cNvPr id="866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764704"/>
            <a:ext cx="3152775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782" y="620688"/>
            <a:ext cx="237442" cy="3127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 rot="16200000">
            <a:off x="-1527341" y="2091410"/>
            <a:ext cx="345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1407B9"/>
                </a:solidFill>
              </a:rPr>
              <a:t>Gonzalez-Garcia, </a:t>
            </a:r>
            <a:r>
              <a:rPr lang="en-GB" sz="1800" dirty="0" err="1" smtClean="0">
                <a:solidFill>
                  <a:srgbClr val="1407B9"/>
                </a:solidFill>
              </a:rPr>
              <a:t>Maltoni</a:t>
            </a:r>
            <a:r>
              <a:rPr lang="en-GB" sz="1800" dirty="0" smtClean="0">
                <a:solidFill>
                  <a:srgbClr val="1407B9"/>
                </a:solidFill>
              </a:rPr>
              <a:t>, </a:t>
            </a:r>
            <a:r>
              <a:rPr lang="en-GB" sz="1800" dirty="0" err="1" smtClean="0">
                <a:solidFill>
                  <a:srgbClr val="1407B9"/>
                </a:solidFill>
              </a:rPr>
              <a:t>Salvado</a:t>
            </a:r>
            <a:endParaRPr lang="en-GB" sz="1800" dirty="0">
              <a:solidFill>
                <a:srgbClr val="1407B9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rot="5400000">
            <a:off x="1260426" y="1916038"/>
            <a:ext cx="720080" cy="1588"/>
          </a:xfrm>
          <a:prstGeom prst="straightConnector1">
            <a:avLst/>
          </a:prstGeom>
          <a:solidFill>
            <a:srgbClr val="FFFFFF"/>
          </a:solidFill>
          <a:ln w="444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arrow"/>
            <a:tailEnd type="arrow"/>
          </a:ln>
          <a:effectLst/>
        </p:spPr>
      </p:cxn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597" y="3653800"/>
            <a:ext cx="360045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5989" y="3437776"/>
            <a:ext cx="4330467" cy="3231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zen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141714"/>
            <a:ext cx="4392488" cy="3331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626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6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6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66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580" name="Text Box 4"/>
          <p:cNvSpPr txBox="1">
            <a:spLocks noChangeArrowheads="1"/>
          </p:cNvSpPr>
          <p:nvPr/>
        </p:nvSpPr>
        <p:spPr bwMode="auto">
          <a:xfrm>
            <a:off x="7543800" y="6486525"/>
            <a:ext cx="1622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>
                <a:solidFill>
                  <a:schemeClr val="hlink"/>
                </a:solidFill>
                <a:latin typeface="Haettenschweiler" pitchFamily="34" charset="0"/>
              </a:rPr>
              <a:t>Imperial College/RAL</a:t>
            </a:r>
          </a:p>
        </p:txBody>
      </p:sp>
      <p:sp>
        <p:nvSpPr>
          <p:cNvPr id="1304581" name="Text Box 5"/>
          <p:cNvSpPr txBox="1">
            <a:spLocks noChangeArrowheads="1"/>
          </p:cNvSpPr>
          <p:nvPr/>
        </p:nvSpPr>
        <p:spPr bwMode="auto">
          <a:xfrm>
            <a:off x="7935913" y="6272213"/>
            <a:ext cx="1006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>
                <a:solidFill>
                  <a:schemeClr val="hlink"/>
                </a:solidFill>
                <a:latin typeface="Haettenschweiler" pitchFamily="34" charset="0"/>
              </a:rPr>
              <a:t>Dave Wark </a:t>
            </a:r>
          </a:p>
        </p:txBody>
      </p:sp>
      <p:pic>
        <p:nvPicPr>
          <p:cNvPr id="130458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874713"/>
            <a:ext cx="714375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04583" name="Rectangle 7"/>
          <p:cNvSpPr>
            <a:spLocks noGrp="1" noChangeArrowheads="1"/>
          </p:cNvSpPr>
          <p:nvPr>
            <p:ph type="title"/>
          </p:nvPr>
        </p:nvSpPr>
        <p:spPr>
          <a:xfrm>
            <a:off x="-468560" y="989856"/>
            <a:ext cx="7772400" cy="1143000"/>
          </a:xfrm>
          <a:noFill/>
          <a:ln/>
        </p:spPr>
        <p:txBody>
          <a:bodyPr/>
          <a:lstStyle/>
          <a:p>
            <a:r>
              <a:rPr lang="en-GB" sz="3600" i="1" dirty="0" smtClean="0">
                <a:latin typeface="Arial" charset="0"/>
              </a:rPr>
              <a:t>2004 </a:t>
            </a:r>
            <a:r>
              <a:rPr lang="en-GB" sz="3600" i="1" dirty="0">
                <a:latin typeface="Arial" charset="0"/>
              </a:rPr>
              <a:t>limits on </a:t>
            </a:r>
            <a:r>
              <a:rPr lang="en-GB" sz="3600" i="1" dirty="0">
                <a:latin typeface="Symbol" pitchFamily="18" charset="2"/>
              </a:rPr>
              <a:t>q</a:t>
            </a:r>
            <a:r>
              <a:rPr lang="en-GB" sz="3600" i="1" baseline="-25000" dirty="0">
                <a:latin typeface="Arial" charset="0"/>
              </a:rPr>
              <a:t>13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0" y="1916832"/>
            <a:ext cx="6588224" cy="4941168"/>
            <a:chOff x="192" y="465"/>
            <a:chExt cx="5088" cy="3737"/>
          </a:xfrm>
        </p:grpSpPr>
        <p:pic>
          <p:nvPicPr>
            <p:cNvPr id="1304586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2" y="465"/>
              <a:ext cx="5088" cy="3737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</p:spPr>
        </p:pic>
        <p:sp>
          <p:nvSpPr>
            <p:cNvPr id="1304587" name="Text Box 11"/>
            <p:cNvSpPr txBox="1">
              <a:spLocks noChangeArrowheads="1"/>
            </p:cNvSpPr>
            <p:nvPr/>
          </p:nvSpPr>
          <p:spPr bwMode="auto">
            <a:xfrm>
              <a:off x="600" y="3817"/>
              <a:ext cx="1398" cy="18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990000"/>
                  </a:solidFill>
                </a:rPr>
                <a:t>J.W.F. Valle, hep-ph/0410103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868144" y="0"/>
            <a:ext cx="3456384" cy="2808312"/>
            <a:chOff x="251520" y="1988840"/>
            <a:chExt cx="3338314" cy="2638425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27584" y="1988840"/>
              <a:ext cx="2762250" cy="2638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1520" y="2060848"/>
              <a:ext cx="609600" cy="209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Rectangle 7"/>
          <p:cNvSpPr txBox="1">
            <a:spLocks noChangeArrowheads="1"/>
          </p:cNvSpPr>
          <p:nvPr/>
        </p:nvSpPr>
        <p:spPr bwMode="auto">
          <a:xfrm>
            <a:off x="4000400" y="2492896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1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2011 </a:t>
            </a:r>
          </a:p>
        </p:txBody>
      </p:sp>
    </p:spTree>
    <p:extLst>
      <p:ext uri="{BB962C8B-B14F-4D97-AF65-F5344CB8AC3E}">
        <p14:creationId xmlns:p14="http://schemas.microsoft.com/office/powerpoint/2010/main" val="165979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#</a:t>
            </a:r>
            <a:endParaRPr lang="en-US" smtClean="0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11620" name="Picture 4" descr="birdeye-JPARC-SK-Kore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938"/>
            <a:ext cx="10980738" cy="685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2613" name="Line 5"/>
          <p:cNvSpPr>
            <a:spLocks noChangeShapeType="1"/>
          </p:cNvSpPr>
          <p:nvPr/>
        </p:nvSpPr>
        <p:spPr bwMode="auto">
          <a:xfrm flipH="1" flipV="1">
            <a:off x="4932363" y="2060575"/>
            <a:ext cx="1655762" cy="3384550"/>
          </a:xfrm>
          <a:prstGeom prst="line">
            <a:avLst/>
          </a:prstGeom>
          <a:noFill/>
          <a:ln w="603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pic>
        <p:nvPicPr>
          <p:cNvPr id="173261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3863" y="461963"/>
            <a:ext cx="185737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261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7525" y="4479925"/>
            <a:ext cx="2800350" cy="2098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395288" y="1916113"/>
            <a:ext cx="4752975" cy="3313112"/>
            <a:chOff x="249" y="1207"/>
            <a:chExt cx="2994" cy="2087"/>
          </a:xfrm>
        </p:grpSpPr>
        <p:pic>
          <p:nvPicPr>
            <p:cNvPr id="111625" name="Picture 18" descr="Ingrid4"/>
            <p:cNvPicPr>
              <a:picLocks noChangeAspect="1" noChangeArrowheads="1"/>
            </p:cNvPicPr>
            <p:nvPr/>
          </p:nvPicPr>
          <p:blipFill>
            <a:blip r:embed="rId5" cstate="print">
              <a:lum bright="6000"/>
            </a:blip>
            <a:srcRect/>
            <a:stretch>
              <a:fillRect/>
            </a:stretch>
          </p:blipFill>
          <p:spPr bwMode="auto">
            <a:xfrm>
              <a:off x="249" y="1207"/>
              <a:ext cx="1049" cy="1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1626" name="Picture 10" descr="ND280Exploded-Text-Black-Small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22" y="2114"/>
              <a:ext cx="1178" cy="1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1627" name="Line 12"/>
            <p:cNvSpPr>
              <a:spLocks noChangeShapeType="1"/>
            </p:cNvSpPr>
            <p:nvPr/>
          </p:nvSpPr>
          <p:spPr bwMode="auto">
            <a:xfrm>
              <a:off x="2018" y="2478"/>
              <a:ext cx="1225" cy="816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1628" name="Line 13"/>
            <p:cNvSpPr>
              <a:spLocks noChangeShapeType="1"/>
            </p:cNvSpPr>
            <p:nvPr/>
          </p:nvSpPr>
          <p:spPr bwMode="auto">
            <a:xfrm>
              <a:off x="1383" y="1797"/>
              <a:ext cx="1860" cy="1497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3" name="Picture 11" descr="http://www.t2k.org/news/logo/t2k_logo_smal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04664"/>
            <a:ext cx="2105472" cy="1052736"/>
          </a:xfrm>
          <a:prstGeom prst="rect">
            <a:avLst/>
          </a:prstGeom>
          <a:solidFill>
            <a:srgbClr val="00B0F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32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32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32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32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32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32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2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32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26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250"/>
            <a:ext cx="8488363" cy="6524625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155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46088" y="5410200"/>
            <a:ext cx="7388225" cy="1219200"/>
            <a:chOff x="281" y="3408"/>
            <a:chExt cx="4654" cy="768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281" y="3600"/>
              <a:ext cx="4654" cy="576"/>
              <a:chOff x="281" y="3600"/>
              <a:chExt cx="4654" cy="576"/>
            </a:xfrm>
          </p:grpSpPr>
          <p:graphicFrame>
            <p:nvGraphicFramePr>
              <p:cNvPr id="2053" name="Object 4"/>
              <p:cNvGraphicFramePr>
                <a:graphicFrameLocks noChangeAspect="1"/>
              </p:cNvGraphicFramePr>
              <p:nvPr/>
            </p:nvGraphicFramePr>
            <p:xfrm>
              <a:off x="2784" y="3600"/>
              <a:ext cx="2151" cy="5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51822" name="Photo Editor Photo" r:id="rId3" imgW="3414056" imgH="914479" progId="">
                      <p:embed/>
                    </p:oleObj>
                  </mc:Choice>
                  <mc:Fallback>
                    <p:oleObj name="Photo Editor Photo" r:id="rId3" imgW="3414056" imgH="914479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784" y="3600"/>
                            <a:ext cx="2151" cy="576"/>
                          </a:xfrm>
                          <a:prstGeom prst="rect">
                            <a:avLst/>
                          </a:prstGeom>
                          <a:noFill/>
                          <a:ln w="22225">
                            <a:solidFill>
                              <a:srgbClr val="66FFFF"/>
                            </a:solidFill>
                            <a:miter lim="800000"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72" name="Text Box 5"/>
              <p:cNvSpPr txBox="1">
                <a:spLocks noChangeArrowheads="1"/>
              </p:cNvSpPr>
              <p:nvPr/>
            </p:nvSpPr>
            <p:spPr bwMode="auto">
              <a:xfrm>
                <a:off x="281" y="3648"/>
                <a:ext cx="2298" cy="341"/>
              </a:xfrm>
              <a:prstGeom prst="rect">
                <a:avLst/>
              </a:prstGeom>
              <a:noFill/>
              <a:ln w="22225">
                <a:solidFill>
                  <a:srgbClr val="66FFFF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/>
                  <a:t>Precision measurements</a:t>
                </a:r>
              </a:p>
            </p:txBody>
          </p:sp>
          <p:sp>
            <p:nvSpPr>
              <p:cNvPr id="2073" name="Line 6"/>
              <p:cNvSpPr>
                <a:spLocks noChangeShapeType="1"/>
              </p:cNvSpPr>
              <p:nvPr/>
            </p:nvSpPr>
            <p:spPr bwMode="auto">
              <a:xfrm flipV="1">
                <a:off x="2544" y="3744"/>
                <a:ext cx="240" cy="48"/>
              </a:xfrm>
              <a:prstGeom prst="line">
                <a:avLst/>
              </a:prstGeom>
              <a:noFill/>
              <a:ln w="22225">
                <a:solidFill>
                  <a:srgbClr val="66FFFF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4" name="Line 7"/>
              <p:cNvSpPr>
                <a:spLocks noChangeShapeType="1"/>
              </p:cNvSpPr>
              <p:nvPr/>
            </p:nvSpPr>
            <p:spPr bwMode="auto">
              <a:xfrm>
                <a:off x="2544" y="3888"/>
                <a:ext cx="240" cy="48"/>
              </a:xfrm>
              <a:prstGeom prst="line">
                <a:avLst/>
              </a:prstGeom>
              <a:noFill/>
              <a:ln w="22225">
                <a:solidFill>
                  <a:srgbClr val="66FFFF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2071" name="Line 8"/>
            <p:cNvSpPr>
              <a:spLocks noChangeShapeType="1"/>
            </p:cNvSpPr>
            <p:nvPr/>
          </p:nvSpPr>
          <p:spPr bwMode="auto">
            <a:xfrm flipH="1" flipV="1">
              <a:off x="768" y="3408"/>
              <a:ext cx="48" cy="240"/>
            </a:xfrm>
            <a:prstGeom prst="line">
              <a:avLst/>
            </a:prstGeom>
            <a:noFill/>
            <a:ln w="22225">
              <a:solidFill>
                <a:srgbClr val="66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457200" y="755650"/>
            <a:ext cx="4006850" cy="4532313"/>
            <a:chOff x="288" y="476"/>
            <a:chExt cx="2524" cy="2855"/>
          </a:xfrm>
        </p:grpSpPr>
        <p:pic>
          <p:nvPicPr>
            <p:cNvPr id="2068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 l="572" b="1431"/>
            <a:stretch>
              <a:fillRect/>
            </a:stretch>
          </p:blipFill>
          <p:spPr bwMode="auto">
            <a:xfrm>
              <a:off x="288" y="816"/>
              <a:ext cx="2524" cy="2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69" name="Text Box 11"/>
            <p:cNvSpPr txBox="1">
              <a:spLocks noChangeArrowheads="1"/>
            </p:cNvSpPr>
            <p:nvPr/>
          </p:nvSpPr>
          <p:spPr bwMode="auto">
            <a:xfrm>
              <a:off x="641" y="476"/>
              <a:ext cx="1643" cy="327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>
                  <a:latin typeface="Symbol" pitchFamily="18" charset="2"/>
                </a:rPr>
                <a:t>n</a:t>
              </a:r>
              <a:r>
                <a:rPr lang="en-GB" baseline="-25000">
                  <a:latin typeface="Symbol" pitchFamily="18" charset="2"/>
                </a:rPr>
                <a:t>m</a:t>
              </a:r>
              <a:r>
                <a:rPr lang="en-GB"/>
                <a:t> disappearance</a:t>
              </a: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757238" y="4938713"/>
            <a:ext cx="981075" cy="474662"/>
            <a:chOff x="477" y="3111"/>
            <a:chExt cx="618" cy="299"/>
          </a:xfrm>
        </p:grpSpPr>
        <p:sp>
          <p:nvSpPr>
            <p:cNvPr id="2066" name="Line 13"/>
            <p:cNvSpPr>
              <a:spLocks noChangeShapeType="1"/>
            </p:cNvSpPr>
            <p:nvPr/>
          </p:nvSpPr>
          <p:spPr bwMode="auto">
            <a:xfrm>
              <a:off x="511" y="3111"/>
              <a:ext cx="30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67" name="Text Box 14"/>
            <p:cNvSpPr txBox="1">
              <a:spLocks noChangeArrowheads="1"/>
            </p:cNvSpPr>
            <p:nvPr/>
          </p:nvSpPr>
          <p:spPr bwMode="auto">
            <a:xfrm>
              <a:off x="477" y="3122"/>
              <a:ext cx="61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ja-JP" sz="2400" b="1">
                  <a:solidFill>
                    <a:srgbClr val="FF3300"/>
                  </a:solidFill>
                  <a:latin typeface="Symbol" pitchFamily="18" charset="2"/>
                  <a:ea typeface="MS PGothic" pitchFamily="34" charset="-128"/>
                </a:rPr>
                <a:t>D</a:t>
              </a:r>
              <a:r>
                <a:rPr kumimoji="1" lang="en-US" altLang="ja-JP" sz="2400" b="1">
                  <a:solidFill>
                    <a:srgbClr val="FF3300"/>
                  </a:solidFill>
                  <a:latin typeface="Arial" charset="0"/>
                  <a:ea typeface="MS PGothic" pitchFamily="34" charset="-128"/>
                </a:rPr>
                <a:t>m</a:t>
              </a:r>
              <a:r>
                <a:rPr kumimoji="1" lang="en-US" altLang="ja-JP" sz="2400" b="1" baseline="-25000">
                  <a:solidFill>
                    <a:srgbClr val="FF3300"/>
                  </a:solidFill>
                  <a:latin typeface="Arial" charset="0"/>
                  <a:ea typeface="MS PGothic" pitchFamily="34" charset="-128"/>
                </a:rPr>
                <a:t>23</a:t>
              </a:r>
              <a:r>
                <a:rPr kumimoji="1" lang="en-US" altLang="ja-JP" sz="2400" b="1" baseline="30000">
                  <a:solidFill>
                    <a:srgbClr val="FF3300"/>
                  </a:solidFill>
                  <a:latin typeface="Arial" charset="0"/>
                  <a:ea typeface="MS PGothic" pitchFamily="34" charset="-128"/>
                </a:rPr>
                <a:t>2</a:t>
              </a:r>
            </a:p>
          </p:txBody>
        </p: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914400" y="3505200"/>
            <a:ext cx="1268413" cy="1409700"/>
            <a:chOff x="576" y="2208"/>
            <a:chExt cx="799" cy="888"/>
          </a:xfrm>
        </p:grpSpPr>
        <p:sp>
          <p:nvSpPr>
            <p:cNvPr id="2064" name="Line 16"/>
            <p:cNvSpPr>
              <a:spLocks noChangeShapeType="1"/>
            </p:cNvSpPr>
            <p:nvPr/>
          </p:nvSpPr>
          <p:spPr bwMode="auto">
            <a:xfrm flipH="1">
              <a:off x="818" y="2496"/>
              <a:ext cx="5" cy="60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65" name="Text Box 17"/>
            <p:cNvSpPr txBox="1">
              <a:spLocks noChangeArrowheads="1"/>
            </p:cNvSpPr>
            <p:nvPr/>
          </p:nvSpPr>
          <p:spPr bwMode="auto">
            <a:xfrm>
              <a:off x="576" y="2208"/>
              <a:ext cx="79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ja-JP" sz="2400" b="1">
                  <a:solidFill>
                    <a:srgbClr val="00FF00"/>
                  </a:solidFill>
                  <a:latin typeface="Arial" charset="0"/>
                  <a:ea typeface="MS PGothic" pitchFamily="34" charset="-128"/>
                </a:rPr>
                <a:t>sin</a:t>
              </a:r>
              <a:r>
                <a:rPr kumimoji="1" lang="en-US" altLang="ja-JP" sz="2400" b="1" baseline="30000">
                  <a:solidFill>
                    <a:srgbClr val="00FF00"/>
                  </a:solidFill>
                  <a:latin typeface="Arial" charset="0"/>
                  <a:ea typeface="MS PGothic" pitchFamily="34" charset="-128"/>
                </a:rPr>
                <a:t>2</a:t>
              </a:r>
              <a:r>
                <a:rPr kumimoji="1" lang="en-US" altLang="ja-JP" sz="2400" b="1">
                  <a:solidFill>
                    <a:srgbClr val="00FF00"/>
                  </a:solidFill>
                  <a:latin typeface="Arial" charset="0"/>
                  <a:ea typeface="MS PGothic" pitchFamily="34" charset="-128"/>
                </a:rPr>
                <a:t>2</a:t>
              </a:r>
              <a:r>
                <a:rPr kumimoji="1" lang="en-US" altLang="ja-JP" sz="2400" b="1">
                  <a:solidFill>
                    <a:srgbClr val="00FF00"/>
                  </a:solidFill>
                  <a:latin typeface="Symbol" pitchFamily="18" charset="2"/>
                  <a:ea typeface="MS PGothic" pitchFamily="34" charset="-128"/>
                </a:rPr>
                <a:t>q</a:t>
              </a:r>
              <a:r>
                <a:rPr kumimoji="1" lang="en-US" altLang="ja-JP" sz="2400" b="1" baseline="-25000">
                  <a:solidFill>
                    <a:srgbClr val="00FF00"/>
                  </a:solidFill>
                  <a:latin typeface="Symbol" pitchFamily="18" charset="2"/>
                  <a:ea typeface="MS PGothic" pitchFamily="34" charset="-128"/>
                </a:rPr>
                <a:t>23</a:t>
              </a:r>
            </a:p>
          </p:txBody>
        </p:sp>
      </p:grpSp>
      <p:sp>
        <p:nvSpPr>
          <p:cNvPr id="2058" name="Rectangle 18"/>
          <p:cNvSpPr>
            <a:spLocks noGrp="1" noChangeArrowheads="1"/>
          </p:cNvSpPr>
          <p:nvPr>
            <p:ph type="title"/>
          </p:nvPr>
        </p:nvSpPr>
        <p:spPr>
          <a:xfrm>
            <a:off x="1600200" y="-1524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GB" sz="3200" smtClean="0"/>
              <a:t>What are we trying to measure?</a:t>
            </a:r>
          </a:p>
        </p:txBody>
      </p: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4953000" y="838200"/>
            <a:ext cx="3841750" cy="4659313"/>
            <a:chOff x="3120" y="528"/>
            <a:chExt cx="2420" cy="2935"/>
          </a:xfrm>
        </p:grpSpPr>
        <p:graphicFrame>
          <p:nvGraphicFramePr>
            <p:cNvPr id="2050" name="Object 20"/>
            <p:cNvGraphicFramePr>
              <a:graphicFrameLocks noChangeAspect="1"/>
            </p:cNvGraphicFramePr>
            <p:nvPr/>
          </p:nvGraphicFramePr>
          <p:xfrm>
            <a:off x="3504" y="852"/>
            <a:ext cx="1488" cy="14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1823" name="Artwork" r:id="rId6" imgW="3161905" imgH="3086531" progId="">
                    <p:embed/>
                  </p:oleObj>
                </mc:Choice>
                <mc:Fallback>
                  <p:oleObj name="Artwork" r:id="rId6" imgW="3161905" imgH="3086531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4" y="852"/>
                          <a:ext cx="1488" cy="14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8" name="Group 21"/>
            <p:cNvGrpSpPr>
              <a:grpSpLocks/>
            </p:cNvGrpSpPr>
            <p:nvPr/>
          </p:nvGrpSpPr>
          <p:grpSpPr bwMode="auto">
            <a:xfrm>
              <a:off x="3120" y="2352"/>
              <a:ext cx="2420" cy="1111"/>
              <a:chOff x="3120" y="2352"/>
              <a:chExt cx="2420" cy="1111"/>
            </a:xfrm>
          </p:grpSpPr>
          <p:graphicFrame>
            <p:nvGraphicFramePr>
              <p:cNvPr id="2051" name="Object 22"/>
              <p:cNvGraphicFramePr>
                <a:graphicFrameLocks noChangeAspect="1"/>
              </p:cNvGraphicFramePr>
              <p:nvPr/>
            </p:nvGraphicFramePr>
            <p:xfrm>
              <a:off x="4212" y="2390"/>
              <a:ext cx="1328" cy="107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51824" name="Artwork" r:id="rId8" imgW="3161905" imgH="3086531" progId="">
                      <p:embed/>
                    </p:oleObj>
                  </mc:Choice>
                  <mc:Fallback>
                    <p:oleObj name="Artwork" r:id="rId8" imgW="3161905" imgH="3086531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12" y="2390"/>
                            <a:ext cx="1328" cy="107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52" name="Object 23"/>
              <p:cNvGraphicFramePr>
                <a:graphicFrameLocks noChangeAspect="1"/>
              </p:cNvGraphicFramePr>
              <p:nvPr/>
            </p:nvGraphicFramePr>
            <p:xfrm>
              <a:off x="3120" y="2390"/>
              <a:ext cx="1188" cy="107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51825" name="Artwork" r:id="rId10" imgW="2828571" imgH="3086531" progId="">
                      <p:embed/>
                    </p:oleObj>
                  </mc:Choice>
                  <mc:Fallback>
                    <p:oleObj name="Artwork" r:id="rId10" imgW="2828571" imgH="3086531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20" y="2390"/>
                            <a:ext cx="1188" cy="107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62" name="Text Box 24"/>
              <p:cNvSpPr txBox="1">
                <a:spLocks noChangeArrowheads="1"/>
              </p:cNvSpPr>
              <p:nvPr/>
            </p:nvSpPr>
            <p:spPr bwMode="auto">
              <a:xfrm>
                <a:off x="4390" y="2352"/>
                <a:ext cx="106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kumimoji="1" lang="en-US" altLang="ja-JP" sz="1400" b="1">
                    <a:solidFill>
                      <a:srgbClr val="000099"/>
                    </a:solidFill>
                    <a:latin typeface="Symbol" pitchFamily="18" charset="2"/>
                    <a:ea typeface="MS PGothic" pitchFamily="34" charset="-128"/>
                  </a:rPr>
                  <a:t>D</a:t>
                </a:r>
                <a:r>
                  <a:rPr kumimoji="1" lang="en-US" altLang="ja-JP" sz="1400" b="1">
                    <a:solidFill>
                      <a:srgbClr val="000099"/>
                    </a:solidFill>
                    <a:latin typeface="Arial" charset="0"/>
                    <a:ea typeface="MS PGothic" pitchFamily="34" charset="-128"/>
                  </a:rPr>
                  <a:t>m</a:t>
                </a:r>
                <a:r>
                  <a:rPr kumimoji="1" lang="en-US" altLang="ja-JP" sz="1400" b="1" baseline="30000">
                    <a:solidFill>
                      <a:srgbClr val="000099"/>
                    </a:solidFill>
                    <a:latin typeface="Arial" charset="0"/>
                    <a:ea typeface="MS PGothic" pitchFamily="34" charset="-128"/>
                  </a:rPr>
                  <a:t>2</a:t>
                </a:r>
                <a:r>
                  <a:rPr kumimoji="1" lang="en-US" altLang="ja-JP" sz="1400" b="1">
                    <a:solidFill>
                      <a:srgbClr val="000099"/>
                    </a:solidFill>
                    <a:latin typeface="Arial" charset="0"/>
                    <a:ea typeface="MS PGothic" pitchFamily="34" charset="-128"/>
                  </a:rPr>
                  <a:t>= 2.0 x10</a:t>
                </a:r>
                <a:r>
                  <a:rPr kumimoji="1" lang="en-US" altLang="ja-JP" sz="1400" b="1" baseline="30000">
                    <a:solidFill>
                      <a:srgbClr val="000099"/>
                    </a:solidFill>
                    <a:latin typeface="Arial" charset="0"/>
                    <a:ea typeface="MS PGothic" pitchFamily="34" charset="-128"/>
                  </a:rPr>
                  <a:t>-3</a:t>
                </a:r>
                <a:r>
                  <a:rPr kumimoji="1" lang="en-US" altLang="ja-JP" sz="1400" b="1">
                    <a:solidFill>
                      <a:srgbClr val="000099"/>
                    </a:solidFill>
                    <a:latin typeface="Arial" charset="0"/>
                    <a:ea typeface="MS PGothic" pitchFamily="34" charset="-128"/>
                  </a:rPr>
                  <a:t> eV</a:t>
                </a:r>
                <a:r>
                  <a:rPr kumimoji="1" lang="en-US" altLang="ja-JP" sz="1400" b="1" baseline="30000">
                    <a:solidFill>
                      <a:srgbClr val="000099"/>
                    </a:solidFill>
                    <a:latin typeface="Arial" charset="0"/>
                    <a:ea typeface="MS PGothic" pitchFamily="34" charset="-128"/>
                  </a:rPr>
                  <a:t>2</a:t>
                </a:r>
              </a:p>
            </p:txBody>
          </p:sp>
          <p:sp>
            <p:nvSpPr>
              <p:cNvPr id="2063" name="Text Box 25"/>
              <p:cNvSpPr txBox="1">
                <a:spLocks noChangeArrowheads="1"/>
              </p:cNvSpPr>
              <p:nvPr/>
            </p:nvSpPr>
            <p:spPr bwMode="auto">
              <a:xfrm>
                <a:off x="3130" y="2352"/>
                <a:ext cx="106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kumimoji="1" lang="en-US" altLang="ja-JP" sz="1400" b="1">
                    <a:solidFill>
                      <a:srgbClr val="000099"/>
                    </a:solidFill>
                    <a:latin typeface="Symbol" pitchFamily="18" charset="2"/>
                    <a:ea typeface="MS PGothic" pitchFamily="34" charset="-128"/>
                  </a:rPr>
                  <a:t>D</a:t>
                </a:r>
                <a:r>
                  <a:rPr kumimoji="1" lang="en-US" altLang="ja-JP" sz="1400" b="1">
                    <a:solidFill>
                      <a:srgbClr val="000099"/>
                    </a:solidFill>
                    <a:latin typeface="Arial" charset="0"/>
                    <a:ea typeface="MS PGothic" pitchFamily="34" charset="-128"/>
                  </a:rPr>
                  <a:t>m</a:t>
                </a:r>
                <a:r>
                  <a:rPr kumimoji="1" lang="en-US" altLang="ja-JP" sz="1400" b="1" baseline="30000">
                    <a:solidFill>
                      <a:srgbClr val="000099"/>
                    </a:solidFill>
                    <a:latin typeface="Arial" charset="0"/>
                    <a:ea typeface="MS PGothic" pitchFamily="34" charset="-128"/>
                  </a:rPr>
                  <a:t>2</a:t>
                </a:r>
                <a:r>
                  <a:rPr kumimoji="1" lang="en-US" altLang="ja-JP" sz="1400" b="1">
                    <a:solidFill>
                      <a:srgbClr val="000099"/>
                    </a:solidFill>
                    <a:latin typeface="Arial" charset="0"/>
                    <a:ea typeface="MS PGothic" pitchFamily="34" charset="-128"/>
                  </a:rPr>
                  <a:t>= 2.5 x10</a:t>
                </a:r>
                <a:r>
                  <a:rPr kumimoji="1" lang="en-US" altLang="ja-JP" sz="1400" b="1" baseline="30000">
                    <a:solidFill>
                      <a:srgbClr val="000099"/>
                    </a:solidFill>
                    <a:latin typeface="Arial" charset="0"/>
                    <a:ea typeface="MS PGothic" pitchFamily="34" charset="-128"/>
                  </a:rPr>
                  <a:t>-3</a:t>
                </a:r>
                <a:r>
                  <a:rPr kumimoji="1" lang="en-US" altLang="ja-JP" sz="1400" b="1">
                    <a:solidFill>
                      <a:srgbClr val="000099"/>
                    </a:solidFill>
                    <a:latin typeface="Arial" charset="0"/>
                    <a:ea typeface="MS PGothic" pitchFamily="34" charset="-128"/>
                  </a:rPr>
                  <a:t> eV</a:t>
                </a:r>
                <a:r>
                  <a:rPr kumimoji="1" lang="en-US" altLang="ja-JP" sz="1400" b="1" baseline="30000">
                    <a:solidFill>
                      <a:srgbClr val="000099"/>
                    </a:solidFill>
                    <a:latin typeface="Arial" charset="0"/>
                    <a:ea typeface="MS PGothic" pitchFamily="34" charset="-128"/>
                  </a:rPr>
                  <a:t>2</a:t>
                </a:r>
              </a:p>
            </p:txBody>
          </p:sp>
        </p:grpSp>
        <p:sp>
          <p:nvSpPr>
            <p:cNvPr id="2061" name="Rectangle 26"/>
            <p:cNvSpPr>
              <a:spLocks noChangeArrowheads="1"/>
            </p:cNvSpPr>
            <p:nvPr/>
          </p:nvSpPr>
          <p:spPr bwMode="auto">
            <a:xfrm>
              <a:off x="3552" y="528"/>
              <a:ext cx="137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30000"/>
                </a:spcBef>
              </a:pPr>
              <a:r>
                <a:rPr kumimoji="1" lang="en-US" altLang="ja-JP" sz="2400" b="1">
                  <a:latin typeface="Arial" charset="0"/>
                  <a:ea typeface="HGPｺﾞｼｯｸE" pitchFamily="50" charset="-128"/>
                </a:rPr>
                <a:t>No oscillation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940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standard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66800"/>
            <a:ext cx="3738563" cy="462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5"/>
          <p:cNvSpPr>
            <a:spLocks noChangeArrowheads="1"/>
          </p:cNvSpPr>
          <p:nvPr/>
        </p:nvSpPr>
        <p:spPr bwMode="auto">
          <a:xfrm>
            <a:off x="4787900" y="5373688"/>
            <a:ext cx="3744913" cy="3603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3" name="Rectangle 6"/>
          <p:cNvSpPr>
            <a:spLocks noChangeArrowheads="1"/>
          </p:cNvSpPr>
          <p:nvPr/>
        </p:nvSpPr>
        <p:spPr bwMode="auto">
          <a:xfrm rot="-5400000">
            <a:off x="6209506" y="3302795"/>
            <a:ext cx="4645025" cy="1444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4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251520" y="1052736"/>
            <a:ext cx="4248472" cy="5302250"/>
          </a:xfrm>
          <a:noFill/>
        </p:spPr>
        <p:txBody>
          <a:bodyPr/>
          <a:lstStyle/>
          <a:p>
            <a:pPr eaLnBrk="1" hangingPunct="1"/>
            <a:r>
              <a:rPr lang="en-GB" dirty="0" smtClean="0"/>
              <a:t>Neutrinos in the 1981 Standard: </a:t>
            </a:r>
          </a:p>
          <a:p>
            <a:pPr lvl="1" eaLnBrk="1" hangingPunct="1"/>
            <a:r>
              <a:rPr lang="en-GB" dirty="0"/>
              <a:t>T</a:t>
            </a:r>
            <a:r>
              <a:rPr lang="en-GB" dirty="0" smtClean="0"/>
              <a:t>hree neutrinos with a conserved lepton flavour number.</a:t>
            </a:r>
          </a:p>
          <a:p>
            <a:pPr lvl="1" eaLnBrk="1" hangingPunct="1"/>
            <a:r>
              <a:rPr lang="en-GB" dirty="0" smtClean="0"/>
              <a:t>Massless.</a:t>
            </a:r>
          </a:p>
          <a:p>
            <a:pPr lvl="1" eaLnBrk="1" hangingPunct="1"/>
            <a:r>
              <a:rPr lang="en-GB" dirty="0" smtClean="0"/>
              <a:t>Strictly Left-handed.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367159" y="188640"/>
            <a:ext cx="7957369" cy="86409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GB" sz="4400" dirty="0" smtClean="0"/>
              <a:t>The Standard </a:t>
            </a:r>
            <a:r>
              <a:rPr lang="en-GB" sz="4400" dirty="0" smtClean="0"/>
              <a:t>Model (~1981)</a:t>
            </a:r>
            <a:endParaRPr lang="en-GB" sz="4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732602" y="4889942"/>
            <a:ext cx="583813" cy="784830"/>
          </a:xfrm>
          <a:prstGeom prst="rect">
            <a:avLst/>
          </a:prstGeom>
          <a:solidFill>
            <a:srgbClr val="79CDEF"/>
          </a:solidFill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Handwriting" pitchFamily="66" charset="0"/>
              </a:rPr>
              <a:t>H</a:t>
            </a:r>
          </a:p>
          <a:p>
            <a:r>
              <a:rPr lang="en-GB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Higgs</a:t>
            </a:r>
            <a:endParaRPr lang="en-GB" sz="9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773804" y="3305037"/>
            <a:ext cx="842585" cy="956886"/>
            <a:chOff x="6773804" y="3305037"/>
            <a:chExt cx="842585" cy="956886"/>
          </a:xfrm>
        </p:grpSpPr>
        <p:sp>
          <p:nvSpPr>
            <p:cNvPr id="4" name="Oval 3"/>
            <p:cNvSpPr/>
            <p:nvPr/>
          </p:nvSpPr>
          <p:spPr bwMode="auto">
            <a:xfrm>
              <a:off x="6773804" y="3613851"/>
              <a:ext cx="648072" cy="648072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smtClean="0">
                <a:ln>
                  <a:noFill/>
                </a:ln>
                <a:solidFill>
                  <a:srgbClr val="66FFFF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252186" y="3305037"/>
              <a:ext cx="3642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?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763413" y="2185700"/>
            <a:ext cx="909094" cy="862478"/>
            <a:chOff x="6763413" y="2185700"/>
            <a:chExt cx="909094" cy="862478"/>
          </a:xfrm>
        </p:grpSpPr>
        <p:sp>
          <p:nvSpPr>
            <p:cNvPr id="16" name="Oval 15"/>
            <p:cNvSpPr/>
            <p:nvPr/>
          </p:nvSpPr>
          <p:spPr bwMode="auto">
            <a:xfrm>
              <a:off x="6763413" y="2400106"/>
              <a:ext cx="648072" cy="648072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smtClean="0">
                <a:ln>
                  <a:noFill/>
                </a:ln>
                <a:solidFill>
                  <a:srgbClr val="66FFFF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308304" y="2185700"/>
              <a:ext cx="3642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?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452320" y="3140968"/>
            <a:ext cx="809849" cy="1110564"/>
            <a:chOff x="7452320" y="3140968"/>
            <a:chExt cx="809849" cy="1110564"/>
          </a:xfrm>
        </p:grpSpPr>
        <p:sp>
          <p:nvSpPr>
            <p:cNvPr id="19" name="Oval 18"/>
            <p:cNvSpPr/>
            <p:nvPr/>
          </p:nvSpPr>
          <p:spPr bwMode="auto">
            <a:xfrm>
              <a:off x="7452320" y="3603460"/>
              <a:ext cx="648072" cy="648072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smtClean="0">
                <a:ln>
                  <a:noFill/>
                </a:ln>
                <a:solidFill>
                  <a:srgbClr val="66FFFF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718429" y="3140968"/>
              <a:ext cx="5437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??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428073" y="3985900"/>
            <a:ext cx="1104367" cy="862478"/>
            <a:chOff x="7428073" y="3985900"/>
            <a:chExt cx="1104367" cy="862478"/>
          </a:xfrm>
        </p:grpSpPr>
        <p:sp>
          <p:nvSpPr>
            <p:cNvPr id="20" name="Oval 19"/>
            <p:cNvSpPr/>
            <p:nvPr/>
          </p:nvSpPr>
          <p:spPr bwMode="auto">
            <a:xfrm>
              <a:off x="7428073" y="4200306"/>
              <a:ext cx="648072" cy="648072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smtClean="0">
                <a:ln>
                  <a:noFill/>
                </a:ln>
                <a:solidFill>
                  <a:srgbClr val="66FFFF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988700" y="3985900"/>
              <a:ext cx="5437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??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730690" y="4705980"/>
            <a:ext cx="1305806" cy="790470"/>
            <a:chOff x="7730690" y="4705980"/>
            <a:chExt cx="1305806" cy="790470"/>
          </a:xfrm>
        </p:grpSpPr>
        <p:sp>
          <p:nvSpPr>
            <p:cNvPr id="24" name="TextBox 23"/>
            <p:cNvSpPr txBox="1"/>
            <p:nvPr/>
          </p:nvSpPr>
          <p:spPr>
            <a:xfrm>
              <a:off x="8313221" y="4705980"/>
              <a:ext cx="7232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???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7730690" y="4848378"/>
              <a:ext cx="648072" cy="648072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smtClean="0">
                <a:ln>
                  <a:noFill/>
                </a:ln>
                <a:solidFill>
                  <a:srgbClr val="66FFFF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57654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 build="p" bldLvl="2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-1524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GB" sz="3200" smtClean="0"/>
              <a:t>What are we trying to measure?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836738" y="812800"/>
            <a:ext cx="5759450" cy="5495925"/>
            <a:chOff x="384" y="564"/>
            <a:chExt cx="2812" cy="2872"/>
          </a:xfrm>
        </p:grpSpPr>
        <p:pic>
          <p:nvPicPr>
            <p:cNvPr id="15367" name="Picture 4" descr="e_appear_obayashi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4" y="624"/>
              <a:ext cx="2812" cy="28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5368" name="Text Box 5"/>
            <p:cNvSpPr txBox="1">
              <a:spLocks noChangeArrowheads="1"/>
            </p:cNvSpPr>
            <p:nvPr/>
          </p:nvSpPr>
          <p:spPr bwMode="auto">
            <a:xfrm>
              <a:off x="912" y="564"/>
              <a:ext cx="1643" cy="271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>
                  <a:solidFill>
                    <a:srgbClr val="990000"/>
                  </a:solidFill>
                  <a:latin typeface="Symbol" pitchFamily="18" charset="2"/>
                </a:rPr>
                <a:t>n</a:t>
              </a:r>
              <a:r>
                <a:rPr lang="en-GB" baseline="-25000">
                  <a:solidFill>
                    <a:srgbClr val="990000"/>
                  </a:solidFill>
                </a:rPr>
                <a:t>e</a:t>
              </a:r>
              <a:r>
                <a:rPr lang="en-GB">
                  <a:solidFill>
                    <a:srgbClr val="990000"/>
                  </a:solidFill>
                </a:rPr>
                <a:t> appearance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203575" y="2492375"/>
            <a:ext cx="1573213" cy="2614613"/>
            <a:chOff x="3504" y="1488"/>
            <a:chExt cx="991" cy="1344"/>
          </a:xfrm>
        </p:grpSpPr>
        <p:sp>
          <p:nvSpPr>
            <p:cNvPr id="15365" name="Line 7"/>
            <p:cNvSpPr>
              <a:spLocks noChangeShapeType="1"/>
            </p:cNvSpPr>
            <p:nvPr/>
          </p:nvSpPr>
          <p:spPr bwMode="auto">
            <a:xfrm flipH="1">
              <a:off x="3504" y="1488"/>
              <a:ext cx="7" cy="1344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366" name="Text Box 8"/>
            <p:cNvSpPr txBox="1">
              <a:spLocks noChangeArrowheads="1"/>
            </p:cNvSpPr>
            <p:nvPr/>
          </p:nvSpPr>
          <p:spPr bwMode="auto">
            <a:xfrm>
              <a:off x="3696" y="2112"/>
              <a:ext cx="799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kumimoji="1" lang="en-US" altLang="ja-JP" sz="2400" b="1">
                  <a:solidFill>
                    <a:srgbClr val="00FF00"/>
                  </a:solidFill>
                  <a:latin typeface="Arial" charset="0"/>
                  <a:ea typeface="MS PGothic" pitchFamily="34" charset="-128"/>
                </a:rPr>
                <a:t>sin</a:t>
              </a:r>
              <a:r>
                <a:rPr kumimoji="1" lang="en-US" altLang="ja-JP" sz="2400" b="1" baseline="30000">
                  <a:solidFill>
                    <a:srgbClr val="00FF00"/>
                  </a:solidFill>
                  <a:latin typeface="Arial" charset="0"/>
                  <a:ea typeface="MS PGothic" pitchFamily="34" charset="-128"/>
                </a:rPr>
                <a:t>2</a:t>
              </a:r>
              <a:r>
                <a:rPr kumimoji="1" lang="en-US" altLang="ja-JP" sz="2400" b="1">
                  <a:solidFill>
                    <a:srgbClr val="00FF00"/>
                  </a:solidFill>
                  <a:latin typeface="Arial" charset="0"/>
                  <a:ea typeface="MS PGothic" pitchFamily="34" charset="-128"/>
                </a:rPr>
                <a:t>2</a:t>
              </a:r>
              <a:r>
                <a:rPr kumimoji="1" lang="en-US" altLang="ja-JP" sz="2400" b="1">
                  <a:solidFill>
                    <a:srgbClr val="00FF00"/>
                  </a:solidFill>
                  <a:latin typeface="Symbol" pitchFamily="18" charset="2"/>
                  <a:ea typeface="MS PGothic" pitchFamily="34" charset="-128"/>
                </a:rPr>
                <a:t>q</a:t>
              </a:r>
              <a:r>
                <a:rPr kumimoji="1" lang="en-US" altLang="ja-JP" sz="2400" b="1" baseline="-25000">
                  <a:solidFill>
                    <a:srgbClr val="00FF00"/>
                  </a:solidFill>
                  <a:latin typeface="Symbol" pitchFamily="18" charset="2"/>
                  <a:ea typeface="MS PGothic" pitchFamily="34" charset="-128"/>
                </a:rPr>
                <a:t>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109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5"/>
          <p:cNvSpPr>
            <a:spLocks noGrp="1" noChangeArrowheads="1"/>
          </p:cNvSpPr>
          <p:nvPr>
            <p:ph type="title"/>
          </p:nvPr>
        </p:nvSpPr>
        <p:spPr>
          <a:xfrm>
            <a:off x="1835150" y="404813"/>
            <a:ext cx="5689600" cy="1143000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en-GB" sz="4000" i="1" smtClean="0">
                <a:latin typeface="Arial" charset="0"/>
              </a:rPr>
              <a:t>Optimal Far Detector – Super Kamiokande</a:t>
            </a:r>
          </a:p>
        </p:txBody>
      </p:sp>
    </p:spTree>
    <p:extLst>
      <p:ext uri="{BB962C8B-B14F-4D97-AF65-F5344CB8AC3E}">
        <p14:creationId xmlns:p14="http://schemas.microsoft.com/office/powerpoint/2010/main" val="128854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468313" y="1125538"/>
            <a:ext cx="4419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3962400"/>
            <a:ext cx="3101975" cy="2887663"/>
            <a:chOff x="1965" y="365"/>
            <a:chExt cx="1954" cy="1811"/>
          </a:xfrm>
        </p:grpSpPr>
        <p:pic>
          <p:nvPicPr>
            <p:cNvPr id="17428" name="Picture 4" descr="d-numu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65" y="365"/>
              <a:ext cx="1954" cy="1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29" name="Text Box 5"/>
            <p:cNvSpPr txBox="1">
              <a:spLocks noChangeArrowheads="1"/>
            </p:cNvSpPr>
            <p:nvPr/>
          </p:nvSpPr>
          <p:spPr bwMode="auto">
            <a:xfrm>
              <a:off x="2016" y="923"/>
              <a:ext cx="282" cy="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ja-JP" sz="3600" b="1">
                  <a:solidFill>
                    <a:srgbClr val="FF6600"/>
                  </a:solidFill>
                  <a:latin typeface="Symbol" pitchFamily="18" charset="2"/>
                  <a:ea typeface="MS PGothic" pitchFamily="34" charset="-128"/>
                </a:rPr>
                <a:t>m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6062663" y="0"/>
            <a:ext cx="3081337" cy="2886075"/>
            <a:chOff x="96" y="377"/>
            <a:chExt cx="1941" cy="1799"/>
          </a:xfrm>
        </p:grpSpPr>
        <p:pic>
          <p:nvPicPr>
            <p:cNvPr id="17426" name="Picture 7" descr="d-nu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6" y="377"/>
              <a:ext cx="1941" cy="1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27" name="Text Box 8"/>
            <p:cNvSpPr txBox="1">
              <a:spLocks noChangeArrowheads="1"/>
            </p:cNvSpPr>
            <p:nvPr/>
          </p:nvSpPr>
          <p:spPr bwMode="auto">
            <a:xfrm>
              <a:off x="144" y="946"/>
              <a:ext cx="244" cy="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ja-JP" sz="3600" b="1">
                  <a:solidFill>
                    <a:srgbClr val="FF6600"/>
                  </a:solidFill>
                  <a:ea typeface="MS PGothic" pitchFamily="34" charset="-128"/>
                </a:rPr>
                <a:t>e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3033713" y="1981200"/>
            <a:ext cx="3095625" cy="2881313"/>
            <a:chOff x="3810" y="361"/>
            <a:chExt cx="1950" cy="1815"/>
          </a:xfrm>
        </p:grpSpPr>
        <p:pic>
          <p:nvPicPr>
            <p:cNvPr id="17424" name="Picture 10" descr="d-pi0-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10" y="361"/>
              <a:ext cx="1950" cy="1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25" name="Text Box 11"/>
            <p:cNvSpPr txBox="1">
              <a:spLocks noChangeArrowheads="1"/>
            </p:cNvSpPr>
            <p:nvPr/>
          </p:nvSpPr>
          <p:spPr bwMode="auto">
            <a:xfrm>
              <a:off x="3888" y="971"/>
              <a:ext cx="37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ja-JP" sz="3600" b="1">
                  <a:solidFill>
                    <a:srgbClr val="FF6600"/>
                  </a:solidFill>
                  <a:latin typeface="Symbol" pitchFamily="18" charset="2"/>
                  <a:ea typeface="MS PGothic" pitchFamily="34" charset="-128"/>
                </a:rPr>
                <a:t>p</a:t>
              </a:r>
              <a:r>
                <a:rPr kumimoji="1" lang="en-US" altLang="ja-JP" sz="3600" b="1" baseline="30000">
                  <a:solidFill>
                    <a:srgbClr val="FF6600"/>
                  </a:solidFill>
                  <a:ea typeface="MS PGothic" pitchFamily="34" charset="-128"/>
                </a:rPr>
                <a:t>0</a:t>
              </a: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217488" y="2209800"/>
            <a:ext cx="2613025" cy="2057400"/>
            <a:chOff x="137" y="1392"/>
            <a:chExt cx="1646" cy="1296"/>
          </a:xfrm>
        </p:grpSpPr>
        <p:sp>
          <p:nvSpPr>
            <p:cNvPr id="17422" name="Text Box 13"/>
            <p:cNvSpPr txBox="1">
              <a:spLocks noChangeArrowheads="1"/>
            </p:cNvSpPr>
            <p:nvPr/>
          </p:nvSpPr>
          <p:spPr bwMode="auto">
            <a:xfrm>
              <a:off x="137" y="1392"/>
              <a:ext cx="1646" cy="993"/>
            </a:xfrm>
            <a:prstGeom prst="rect">
              <a:avLst/>
            </a:prstGeom>
            <a:noFill/>
            <a:ln w="22225">
              <a:solidFill>
                <a:srgbClr val="66FF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3200">
                  <a:latin typeface="Symbol" pitchFamily="18" charset="2"/>
                </a:rPr>
                <a:t>n</a:t>
              </a:r>
              <a:r>
                <a:rPr lang="en-GB" sz="3200" baseline="-25000">
                  <a:latin typeface="Symbol" pitchFamily="18" charset="2"/>
                </a:rPr>
                <a:t>m</a:t>
              </a:r>
              <a:r>
                <a:rPr lang="en-GB" sz="3200"/>
                <a:t> </a:t>
              </a:r>
            </a:p>
            <a:p>
              <a:r>
                <a:rPr lang="en-GB" sz="3200"/>
                <a:t>disappearance </a:t>
              </a:r>
            </a:p>
            <a:p>
              <a:r>
                <a:rPr lang="en-GB" sz="3200"/>
                <a:t>signal</a:t>
              </a:r>
            </a:p>
          </p:txBody>
        </p:sp>
        <p:sp>
          <p:nvSpPr>
            <p:cNvPr id="17423" name="Line 14"/>
            <p:cNvSpPr>
              <a:spLocks noChangeShapeType="1"/>
            </p:cNvSpPr>
            <p:nvPr/>
          </p:nvSpPr>
          <p:spPr bwMode="auto">
            <a:xfrm>
              <a:off x="480" y="2232"/>
              <a:ext cx="144" cy="456"/>
            </a:xfrm>
            <a:prstGeom prst="line">
              <a:avLst/>
            </a:prstGeom>
            <a:noFill/>
            <a:ln w="22225">
              <a:solidFill>
                <a:srgbClr val="66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6702425" y="2743200"/>
            <a:ext cx="2138363" cy="1804988"/>
            <a:chOff x="4222" y="1728"/>
            <a:chExt cx="1347" cy="1137"/>
          </a:xfrm>
        </p:grpSpPr>
        <p:sp>
          <p:nvSpPr>
            <p:cNvPr id="17420" name="Text Box 16"/>
            <p:cNvSpPr txBox="1">
              <a:spLocks noChangeArrowheads="1"/>
            </p:cNvSpPr>
            <p:nvPr/>
          </p:nvSpPr>
          <p:spPr bwMode="auto">
            <a:xfrm>
              <a:off x="4222" y="1872"/>
              <a:ext cx="1347" cy="993"/>
            </a:xfrm>
            <a:prstGeom prst="rect">
              <a:avLst/>
            </a:prstGeom>
            <a:noFill/>
            <a:ln w="22225">
              <a:solidFill>
                <a:srgbClr val="66FF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3200">
                  <a:latin typeface="Symbol" pitchFamily="18" charset="2"/>
                </a:rPr>
                <a:t>n</a:t>
              </a:r>
              <a:r>
                <a:rPr lang="en-GB" sz="3200" baseline="-25000"/>
                <a:t>e</a:t>
              </a:r>
              <a:r>
                <a:rPr lang="en-GB" sz="3200"/>
                <a:t> </a:t>
              </a:r>
            </a:p>
            <a:p>
              <a:r>
                <a:rPr lang="en-GB" sz="3200"/>
                <a:t>appearance </a:t>
              </a:r>
            </a:p>
            <a:p>
              <a:r>
                <a:rPr lang="en-GB" sz="3200"/>
                <a:t>signal</a:t>
              </a:r>
            </a:p>
          </p:txBody>
        </p:sp>
        <p:sp>
          <p:nvSpPr>
            <p:cNvPr id="17421" name="Line 17"/>
            <p:cNvSpPr>
              <a:spLocks noChangeShapeType="1"/>
            </p:cNvSpPr>
            <p:nvPr/>
          </p:nvSpPr>
          <p:spPr bwMode="auto">
            <a:xfrm flipV="1">
              <a:off x="4992" y="1728"/>
              <a:ext cx="96" cy="384"/>
            </a:xfrm>
            <a:prstGeom prst="line">
              <a:avLst/>
            </a:prstGeom>
            <a:noFill/>
            <a:ln w="22225">
              <a:solidFill>
                <a:srgbClr val="66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3430588" y="198438"/>
            <a:ext cx="2295525" cy="2392362"/>
            <a:chOff x="2161" y="125"/>
            <a:chExt cx="1446" cy="1507"/>
          </a:xfrm>
        </p:grpSpPr>
        <p:sp>
          <p:nvSpPr>
            <p:cNvPr id="17418" name="Text Box 19"/>
            <p:cNvSpPr txBox="1">
              <a:spLocks noChangeArrowheads="1"/>
            </p:cNvSpPr>
            <p:nvPr/>
          </p:nvSpPr>
          <p:spPr bwMode="auto">
            <a:xfrm>
              <a:off x="2161" y="125"/>
              <a:ext cx="1446" cy="993"/>
            </a:xfrm>
            <a:prstGeom prst="rect">
              <a:avLst/>
            </a:prstGeom>
            <a:noFill/>
            <a:ln w="22225">
              <a:solidFill>
                <a:srgbClr val="66FF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3200"/>
                <a:t>Background </a:t>
              </a:r>
            </a:p>
            <a:p>
              <a:r>
                <a:rPr lang="en-GB" sz="3200"/>
                <a:t>from NC</a:t>
              </a:r>
            </a:p>
            <a:p>
              <a:r>
                <a:rPr lang="en-GB" sz="3200"/>
                <a:t>interactions</a:t>
              </a:r>
            </a:p>
          </p:txBody>
        </p:sp>
        <p:sp>
          <p:nvSpPr>
            <p:cNvPr id="17419" name="Line 20"/>
            <p:cNvSpPr>
              <a:spLocks noChangeShapeType="1"/>
            </p:cNvSpPr>
            <p:nvPr/>
          </p:nvSpPr>
          <p:spPr bwMode="auto">
            <a:xfrm flipH="1">
              <a:off x="2400" y="1152"/>
              <a:ext cx="96" cy="480"/>
            </a:xfrm>
            <a:prstGeom prst="line">
              <a:avLst/>
            </a:prstGeom>
            <a:noFill/>
            <a:ln w="22225">
              <a:solidFill>
                <a:srgbClr val="66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7417" name="Text Box 21"/>
          <p:cNvSpPr txBox="1">
            <a:spLocks noChangeArrowheads="1"/>
          </p:cNvSpPr>
          <p:nvPr/>
        </p:nvSpPr>
        <p:spPr bwMode="auto">
          <a:xfrm>
            <a:off x="3419475" y="5041900"/>
            <a:ext cx="5330825" cy="1816100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In this energy range, Super Kamiokande well understood,</a:t>
            </a:r>
          </a:p>
          <a:p>
            <a:r>
              <a:rPr lang="en-GB"/>
              <a:t>Excellent for separating </a:t>
            </a:r>
          </a:p>
          <a:p>
            <a:r>
              <a:rPr lang="en-GB"/>
              <a:t>electrons, </a:t>
            </a:r>
            <a:r>
              <a:rPr lang="en-GB">
                <a:latin typeface="Symbol" pitchFamily="18" charset="2"/>
              </a:rPr>
              <a:t>m</a:t>
            </a:r>
            <a:r>
              <a:rPr lang="en-GB"/>
              <a:t>, </a:t>
            </a:r>
            <a:r>
              <a:rPr lang="en-GB">
                <a:latin typeface="Symbol" pitchFamily="18" charset="2"/>
              </a:rPr>
              <a:t>p</a:t>
            </a:r>
            <a:r>
              <a:rPr lang="en-GB" baseline="3000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9042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 rot="-5400000">
            <a:off x="-1684337" y="3894137"/>
            <a:ext cx="4679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FF0066"/>
                </a:solidFill>
              </a:rPr>
              <a:t>Data compiled by G.Zeller, hep-ex/0312061</a:t>
            </a: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10668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GB" sz="3200" i="1">
                <a:latin typeface="Arial" charset="0"/>
              </a:rPr>
              <a:t>Cross sections are poorly known in range 0.1-10 GeV</a:t>
            </a:r>
            <a:endParaRPr lang="en-GB" sz="3200" i="1" baseline="-25000">
              <a:latin typeface="Arial" charset="0"/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447800"/>
            <a:ext cx="4822825" cy="5029200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605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 rot="-5400000">
            <a:off x="-1684337" y="3894137"/>
            <a:ext cx="4679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FF0066"/>
                </a:solidFill>
              </a:rPr>
              <a:t>Data compiled by G.Zeller, hep-ex/0312061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10668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GB" sz="3200" i="1">
                <a:latin typeface="Arial" charset="0"/>
              </a:rPr>
              <a:t>Cross sections are poorly known in range 0.1-10 GeV</a:t>
            </a:r>
            <a:endParaRPr lang="en-GB" sz="3200" i="1" baseline="-25000">
              <a:latin typeface="Arial" charset="0"/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1375" y="1600200"/>
            <a:ext cx="5127625" cy="4991100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871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 rot="-5400000">
            <a:off x="-1684337" y="3894137"/>
            <a:ext cx="4679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FF0066"/>
                </a:solidFill>
              </a:rPr>
              <a:t>Data compiled by G.Zeller, hep-ex/0312061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8050" y="1731963"/>
            <a:ext cx="4089400" cy="4191000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868863" y="1752600"/>
            <a:ext cx="4198937" cy="4186238"/>
            <a:chOff x="2832" y="1104"/>
            <a:chExt cx="2645" cy="2637"/>
          </a:xfrm>
        </p:grpSpPr>
        <p:pic>
          <p:nvPicPr>
            <p:cNvPr id="2355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32" y="1104"/>
              <a:ext cx="2645" cy="2637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</p:pic>
        <p:sp>
          <p:nvSpPr>
            <p:cNvPr id="23560" name="Rectangle 6"/>
            <p:cNvSpPr>
              <a:spLocks noChangeArrowheads="1"/>
            </p:cNvSpPr>
            <p:nvPr/>
          </p:nvSpPr>
          <p:spPr bwMode="auto">
            <a:xfrm>
              <a:off x="4080" y="2544"/>
              <a:ext cx="96" cy="480"/>
            </a:xfrm>
            <a:prstGeom prst="rect">
              <a:avLst/>
            </a:prstGeom>
            <a:solidFill>
              <a:srgbClr val="FFFFFF"/>
            </a:solidFill>
            <a:ln w="222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96096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8863" y="1752600"/>
            <a:ext cx="4198937" cy="4186238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</p:pic>
      <p:sp>
        <p:nvSpPr>
          <p:cNvPr id="23558" name="Rectangle 8"/>
          <p:cNvSpPr>
            <a:spLocks noChangeArrowheads="1"/>
          </p:cNvSpPr>
          <p:nvPr/>
        </p:nvSpPr>
        <p:spPr bwMode="auto">
          <a:xfrm>
            <a:off x="10668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GB" sz="3200" i="1">
                <a:latin typeface="Arial" charset="0"/>
              </a:rPr>
              <a:t>Some are worse than others…</a:t>
            </a:r>
            <a:endParaRPr lang="en-GB" sz="3200" i="1" baseline="-25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19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6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-27383"/>
            <a:ext cx="7026867" cy="5400600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</p:spPr>
      </p:pic>
      <p:pic>
        <p:nvPicPr>
          <p:cNvPr id="3" name="Picture 2" descr="run32profi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4766283"/>
            <a:ext cx="3635896" cy="2091717"/>
          </a:xfrm>
          <a:prstGeom prst="rect">
            <a:avLst/>
          </a:prstGeom>
        </p:spPr>
      </p:pic>
      <p:pic>
        <p:nvPicPr>
          <p:cNvPr id="4" name="Picture 3" descr="Plot_for_paper_INGRIDrate_day_v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4109" y="5229200"/>
            <a:ext cx="4259939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8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" y="471488"/>
            <a:ext cx="7696200" cy="5915025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463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1482" y="2276872"/>
            <a:ext cx="4729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One slide on </a:t>
            </a:r>
            <a:r>
              <a:rPr lang="en-GB" dirty="0" err="1" smtClean="0"/>
              <a:t>hadron</a:t>
            </a:r>
            <a:r>
              <a:rPr lang="en-GB" dirty="0" smtClean="0"/>
              <a:t> production</a:t>
            </a:r>
            <a:endParaRPr lang="en-GB" dirty="0"/>
          </a:p>
        </p:txBody>
      </p:sp>
      <p:pic>
        <p:nvPicPr>
          <p:cNvPr id="6338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42975"/>
            <a:ext cx="7696200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38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50" y="0"/>
            <a:ext cx="257175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95536" y="44624"/>
            <a:ext cx="5976664" cy="830997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In the systematics dominated era</a:t>
            </a:r>
          </a:p>
          <a:p>
            <a:r>
              <a:rPr lang="en-GB" sz="2400" dirty="0" smtClean="0"/>
              <a:t>support measurements are essential!</a:t>
            </a:r>
          </a:p>
        </p:txBody>
      </p:sp>
    </p:spTree>
    <p:extLst>
      <p:ext uri="{BB962C8B-B14F-4D97-AF65-F5344CB8AC3E}">
        <p14:creationId xmlns:p14="http://schemas.microsoft.com/office/powerpoint/2010/main" val="258849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3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3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4781"/>
            <a:ext cx="9412846" cy="6660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2432" y="6577607"/>
            <a:ext cx="40107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1407B9"/>
                </a:solidFill>
              </a:rPr>
              <a:t>Slides from </a:t>
            </a:r>
            <a:r>
              <a:rPr lang="en-GB" sz="1400" dirty="0" err="1" smtClean="0">
                <a:solidFill>
                  <a:srgbClr val="1407B9"/>
                </a:solidFill>
              </a:rPr>
              <a:t>Sakashita</a:t>
            </a:r>
            <a:r>
              <a:rPr lang="en-GB" sz="1400" dirty="0" smtClean="0">
                <a:solidFill>
                  <a:srgbClr val="1407B9"/>
                </a:solidFill>
              </a:rPr>
              <a:t>-san’s presentation at ICHEP12</a:t>
            </a:r>
            <a:endParaRPr lang="en-GB" sz="1400" dirty="0">
              <a:solidFill>
                <a:srgbClr val="1407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40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standard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66800"/>
            <a:ext cx="3738563" cy="462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5"/>
          <p:cNvSpPr>
            <a:spLocks noChangeArrowheads="1"/>
          </p:cNvSpPr>
          <p:nvPr/>
        </p:nvSpPr>
        <p:spPr bwMode="auto">
          <a:xfrm>
            <a:off x="4787900" y="5373688"/>
            <a:ext cx="3744913" cy="3603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3" name="Rectangle 6"/>
          <p:cNvSpPr>
            <a:spLocks noChangeArrowheads="1"/>
          </p:cNvSpPr>
          <p:nvPr/>
        </p:nvSpPr>
        <p:spPr bwMode="auto">
          <a:xfrm rot="-5400000">
            <a:off x="6209506" y="3302795"/>
            <a:ext cx="4645025" cy="1444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4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251520" y="1052736"/>
            <a:ext cx="4248472" cy="5302250"/>
          </a:xfrm>
          <a:noFill/>
        </p:spPr>
        <p:txBody>
          <a:bodyPr/>
          <a:lstStyle/>
          <a:p>
            <a:pPr eaLnBrk="1" hangingPunct="1"/>
            <a:r>
              <a:rPr lang="en-GB" dirty="0" smtClean="0"/>
              <a:t>Neutrinos in the 1981 Standard: </a:t>
            </a:r>
          </a:p>
          <a:p>
            <a:pPr lvl="1" eaLnBrk="1" hangingPunct="1"/>
            <a:r>
              <a:rPr lang="en-GB" dirty="0"/>
              <a:t>T</a:t>
            </a:r>
            <a:r>
              <a:rPr lang="en-GB" dirty="0" smtClean="0"/>
              <a:t>hree neutrinos with a conserved lepton flavour number.</a:t>
            </a:r>
          </a:p>
          <a:p>
            <a:pPr lvl="1" eaLnBrk="1" hangingPunct="1"/>
            <a:r>
              <a:rPr lang="en-GB" dirty="0" smtClean="0"/>
              <a:t>Massless.</a:t>
            </a:r>
          </a:p>
          <a:p>
            <a:pPr lvl="1" eaLnBrk="1" hangingPunct="1"/>
            <a:r>
              <a:rPr lang="en-GB" dirty="0" smtClean="0"/>
              <a:t>Strictly Left-handed.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367159" y="188640"/>
            <a:ext cx="7957369" cy="86409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GB" sz="4400" dirty="0" smtClean="0"/>
              <a:t>The Standard </a:t>
            </a:r>
            <a:r>
              <a:rPr lang="en-GB" sz="4400" dirty="0" smtClean="0"/>
              <a:t>Model (~now)</a:t>
            </a:r>
            <a:endParaRPr lang="en-GB" sz="4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732602" y="4889942"/>
            <a:ext cx="583813" cy="784830"/>
          </a:xfrm>
          <a:prstGeom prst="rect">
            <a:avLst/>
          </a:prstGeom>
          <a:solidFill>
            <a:srgbClr val="79CDEF"/>
          </a:solidFill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Handwriting" pitchFamily="66" charset="0"/>
              </a:rPr>
              <a:t>H</a:t>
            </a:r>
          </a:p>
          <a:p>
            <a:r>
              <a:rPr lang="en-GB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Higgs</a:t>
            </a:r>
            <a:endParaRPr lang="en-GB" sz="9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773804" y="3305037"/>
            <a:ext cx="842585" cy="956886"/>
            <a:chOff x="6773804" y="3305037"/>
            <a:chExt cx="842585" cy="956886"/>
          </a:xfrm>
        </p:grpSpPr>
        <p:sp>
          <p:nvSpPr>
            <p:cNvPr id="4" name="Oval 3"/>
            <p:cNvSpPr/>
            <p:nvPr/>
          </p:nvSpPr>
          <p:spPr bwMode="auto">
            <a:xfrm>
              <a:off x="6773804" y="3613851"/>
              <a:ext cx="648072" cy="648072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smtClean="0">
                <a:ln>
                  <a:noFill/>
                </a:ln>
                <a:solidFill>
                  <a:srgbClr val="66FFFF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252186" y="3305037"/>
              <a:ext cx="3642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?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763413" y="2185700"/>
            <a:ext cx="909094" cy="862478"/>
            <a:chOff x="6763413" y="2185700"/>
            <a:chExt cx="909094" cy="862478"/>
          </a:xfrm>
        </p:grpSpPr>
        <p:sp>
          <p:nvSpPr>
            <p:cNvPr id="16" name="Oval 15"/>
            <p:cNvSpPr/>
            <p:nvPr/>
          </p:nvSpPr>
          <p:spPr bwMode="auto">
            <a:xfrm>
              <a:off x="6763413" y="2400106"/>
              <a:ext cx="648072" cy="648072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smtClean="0">
                <a:ln>
                  <a:noFill/>
                </a:ln>
                <a:solidFill>
                  <a:srgbClr val="66FFFF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308304" y="2185700"/>
              <a:ext cx="3642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?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52320" y="3140968"/>
            <a:ext cx="809849" cy="1110564"/>
            <a:chOff x="7452320" y="3140968"/>
            <a:chExt cx="809849" cy="1110564"/>
          </a:xfrm>
        </p:grpSpPr>
        <p:sp>
          <p:nvSpPr>
            <p:cNvPr id="19" name="Oval 18"/>
            <p:cNvSpPr/>
            <p:nvPr/>
          </p:nvSpPr>
          <p:spPr bwMode="auto">
            <a:xfrm>
              <a:off x="7452320" y="3603460"/>
              <a:ext cx="648072" cy="648072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smtClean="0">
                <a:ln>
                  <a:noFill/>
                </a:ln>
                <a:solidFill>
                  <a:srgbClr val="66FFFF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718429" y="3140968"/>
              <a:ext cx="5437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??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428073" y="3985900"/>
            <a:ext cx="1104367" cy="862478"/>
            <a:chOff x="7428073" y="3985900"/>
            <a:chExt cx="1104367" cy="862478"/>
          </a:xfrm>
        </p:grpSpPr>
        <p:sp>
          <p:nvSpPr>
            <p:cNvPr id="20" name="Oval 19"/>
            <p:cNvSpPr/>
            <p:nvPr/>
          </p:nvSpPr>
          <p:spPr bwMode="auto">
            <a:xfrm>
              <a:off x="7428073" y="4200306"/>
              <a:ext cx="648072" cy="648072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smtClean="0">
                <a:ln>
                  <a:noFill/>
                </a:ln>
                <a:solidFill>
                  <a:srgbClr val="66FFFF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988700" y="3985900"/>
              <a:ext cx="5437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??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730690" y="4705980"/>
            <a:ext cx="1305806" cy="790470"/>
            <a:chOff x="7730690" y="4705980"/>
            <a:chExt cx="1305806" cy="790470"/>
          </a:xfrm>
        </p:grpSpPr>
        <p:sp>
          <p:nvSpPr>
            <p:cNvPr id="24" name="TextBox 23"/>
            <p:cNvSpPr txBox="1"/>
            <p:nvPr/>
          </p:nvSpPr>
          <p:spPr>
            <a:xfrm>
              <a:off x="8313221" y="4705980"/>
              <a:ext cx="7232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???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7730690" y="4848378"/>
              <a:ext cx="648072" cy="648072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smtClean="0">
                <a:ln>
                  <a:noFill/>
                </a:ln>
                <a:solidFill>
                  <a:srgbClr val="66FFFF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57796" y="1209382"/>
            <a:ext cx="4032448" cy="4269254"/>
            <a:chOff x="557796" y="1209382"/>
            <a:chExt cx="4032448" cy="4269254"/>
          </a:xfrm>
        </p:grpSpPr>
        <p:sp>
          <p:nvSpPr>
            <p:cNvPr id="28" name="Oval 27"/>
            <p:cNvSpPr/>
            <p:nvPr/>
          </p:nvSpPr>
          <p:spPr bwMode="auto">
            <a:xfrm>
              <a:off x="899592" y="1674843"/>
              <a:ext cx="3348857" cy="3338333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smtClean="0">
                <a:ln>
                  <a:noFill/>
                </a:ln>
                <a:solidFill>
                  <a:srgbClr val="66FFFF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Multiply 9"/>
            <p:cNvSpPr/>
            <p:nvPr/>
          </p:nvSpPr>
          <p:spPr bwMode="auto">
            <a:xfrm>
              <a:off x="557796" y="1209382"/>
              <a:ext cx="4032448" cy="4269254"/>
            </a:xfrm>
            <a:prstGeom prst="mathMultiply">
              <a:avLst/>
            </a:prstGeom>
            <a:solidFill>
              <a:srgbClr val="FF0000"/>
            </a:solidFill>
            <a:ln w="4445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smtClean="0">
                <a:ln>
                  <a:noFill/>
                </a:ln>
                <a:solidFill>
                  <a:srgbClr val="66FFFF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40153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2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514611" cy="673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56236" y="6309320"/>
            <a:ext cx="4248472" cy="461665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Analysis uses 3.06 x 10</a:t>
            </a:r>
            <a:r>
              <a:rPr lang="en-GB" sz="2400" baseline="30000" dirty="0" smtClean="0"/>
              <a:t>20 </a:t>
            </a:r>
            <a:r>
              <a:rPr lang="en-GB" sz="2400" dirty="0" smtClean="0"/>
              <a:t>POT</a:t>
            </a:r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78135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4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" y="295922"/>
            <a:ext cx="9138643" cy="665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4677" y="2420888"/>
            <a:ext cx="4320480" cy="461665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Analysis uses 1.43 x 10</a:t>
            </a:r>
            <a:r>
              <a:rPr lang="en-GB" sz="2400" baseline="30000" dirty="0" smtClean="0"/>
              <a:t>20 </a:t>
            </a:r>
            <a:r>
              <a:rPr lang="en-GB" sz="2400" dirty="0" smtClean="0"/>
              <a:t>POT</a:t>
            </a:r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422130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www.t2k.org/docs/plots/017/superk/numu-selection-basic-plots/numu_enurec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http://www.t2k.org/docs/plots/017/superk/numu-selection-basic-plots/numu_enurec.pn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6" descr="http://www.t2k.org/docs/plots/017/superk/numu-selection-basic-plots/numu_enurec.png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5571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13" y="404664"/>
            <a:ext cx="8064895" cy="3736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572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31729"/>
            <a:ext cx="41814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91880" y="4335487"/>
            <a:ext cx="4320480" cy="461665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As of this morning, 4.785 x 10</a:t>
            </a:r>
            <a:r>
              <a:rPr lang="en-GB" sz="2400" baseline="30000" dirty="0" smtClean="0"/>
              <a:t>20</a:t>
            </a:r>
            <a:endParaRPr lang="en-GB" sz="2400" baseline="30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6" y="4428478"/>
            <a:ext cx="2531864" cy="24299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75856" y="5312854"/>
            <a:ext cx="4320480" cy="461665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More results very soon….</a:t>
            </a:r>
            <a:endParaRPr lang="en-GB" sz="2400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173251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532" name="Text Box 4"/>
          <p:cNvSpPr txBox="1">
            <a:spLocks noChangeArrowheads="1"/>
          </p:cNvSpPr>
          <p:nvPr/>
        </p:nvSpPr>
        <p:spPr bwMode="auto">
          <a:xfrm>
            <a:off x="7543800" y="6486525"/>
            <a:ext cx="1622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>
                <a:solidFill>
                  <a:srgbClr val="CCCCFF"/>
                </a:solidFill>
                <a:latin typeface="Haettenschweiler" pitchFamily="34" charset="0"/>
              </a:rPr>
              <a:t>Imperial College/RAL</a:t>
            </a:r>
          </a:p>
        </p:txBody>
      </p:sp>
      <p:sp>
        <p:nvSpPr>
          <p:cNvPr id="1302533" name="Text Box 5"/>
          <p:cNvSpPr txBox="1">
            <a:spLocks noChangeArrowheads="1"/>
          </p:cNvSpPr>
          <p:nvPr/>
        </p:nvSpPr>
        <p:spPr bwMode="auto">
          <a:xfrm>
            <a:off x="7935913" y="6272213"/>
            <a:ext cx="1006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>
                <a:solidFill>
                  <a:srgbClr val="CCCCFF"/>
                </a:solidFill>
                <a:latin typeface="Haettenschweiler" pitchFamily="34" charset="0"/>
              </a:rPr>
              <a:t>Dave Wark </a:t>
            </a:r>
          </a:p>
        </p:txBody>
      </p:sp>
      <p:sp>
        <p:nvSpPr>
          <p:cNvPr id="1302535" name="Rectangle 7"/>
          <p:cNvSpPr>
            <a:spLocks noGrp="1" noChangeArrowheads="1"/>
          </p:cNvSpPr>
          <p:nvPr>
            <p:ph type="title"/>
          </p:nvPr>
        </p:nvSpPr>
        <p:spPr>
          <a:xfrm>
            <a:off x="1066800" y="-228600"/>
            <a:ext cx="7772400" cy="1143000"/>
          </a:xfrm>
          <a:noFill/>
          <a:ln/>
        </p:spPr>
        <p:txBody>
          <a:bodyPr/>
          <a:lstStyle/>
          <a:p>
            <a:r>
              <a:rPr lang="en-GB" sz="3200" i="1">
                <a:latin typeface="Arial" charset="0"/>
              </a:rPr>
              <a:t>Effect of 3</a:t>
            </a:r>
            <a:r>
              <a:rPr lang="en-GB" sz="3200" i="1">
                <a:latin typeface="Symbol" pitchFamily="18" charset="2"/>
              </a:rPr>
              <a:t>n</a:t>
            </a:r>
            <a:r>
              <a:rPr lang="en-GB" sz="3200" i="1">
                <a:latin typeface="Arial" charset="0"/>
              </a:rPr>
              <a:t> on reactor disappearance</a:t>
            </a:r>
          </a:p>
        </p:txBody>
      </p:sp>
      <p:pic>
        <p:nvPicPr>
          <p:cNvPr id="1302537" name="Picture 9" descr="kam_sup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685800"/>
            <a:ext cx="4381500" cy="3292475"/>
          </a:xfrm>
          <a:prstGeom prst="rect">
            <a:avLst/>
          </a:prstGeom>
          <a:noFill/>
        </p:spPr>
      </p:pic>
      <p:graphicFrame>
        <p:nvGraphicFramePr>
          <p:cNvPr id="1302539" name="Object 11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276725" y="3567113"/>
          <a:ext cx="4638675" cy="283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692" name="ワークシート" r:id="rId5" imgW="5778500" imgH="3530600" progId="Excel.Sheet.8">
                  <p:embed/>
                </p:oleObj>
              </mc:Choice>
              <mc:Fallback>
                <p:oleObj name="ワークシート" r:id="rId5" imgW="5778500" imgH="35306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6725" y="3567113"/>
                        <a:ext cx="4638675" cy="2833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02541" name="Line 13"/>
          <p:cNvSpPr>
            <a:spLocks noChangeShapeType="1"/>
          </p:cNvSpPr>
          <p:nvPr/>
        </p:nvSpPr>
        <p:spPr bwMode="auto">
          <a:xfrm>
            <a:off x="4587875" y="2435225"/>
            <a:ext cx="1676400" cy="0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302542" name="Line 14"/>
          <p:cNvSpPr>
            <a:spLocks noChangeShapeType="1"/>
          </p:cNvSpPr>
          <p:nvPr/>
        </p:nvSpPr>
        <p:spPr bwMode="auto">
          <a:xfrm>
            <a:off x="6530975" y="2425700"/>
            <a:ext cx="1447800" cy="0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endParaRPr lang="en-GB"/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2081213" y="3944938"/>
            <a:ext cx="4167187" cy="519112"/>
            <a:chOff x="1311" y="2485"/>
            <a:chExt cx="2625" cy="327"/>
          </a:xfrm>
        </p:grpSpPr>
        <p:grpSp>
          <p:nvGrpSpPr>
            <p:cNvPr id="3" name="Group 31"/>
            <p:cNvGrpSpPr>
              <a:grpSpLocks/>
            </p:cNvGrpSpPr>
            <p:nvPr/>
          </p:nvGrpSpPr>
          <p:grpSpPr bwMode="auto">
            <a:xfrm>
              <a:off x="1311" y="2485"/>
              <a:ext cx="2625" cy="327"/>
              <a:chOff x="1311" y="2485"/>
              <a:chExt cx="2625" cy="327"/>
            </a:xfrm>
          </p:grpSpPr>
          <p:sp>
            <p:nvSpPr>
              <p:cNvPr id="1302544" name="Line 16"/>
              <p:cNvSpPr>
                <a:spLocks noChangeShapeType="1"/>
              </p:cNvSpPr>
              <p:nvPr/>
            </p:nvSpPr>
            <p:spPr bwMode="auto">
              <a:xfrm flipH="1">
                <a:off x="2069" y="2605"/>
                <a:ext cx="1062" cy="0"/>
              </a:xfrm>
              <a:prstGeom prst="line">
                <a:avLst/>
              </a:prstGeom>
              <a:noFill/>
              <a:ln w="28575">
                <a:solidFill>
                  <a:srgbClr val="00CC00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1302545" name="Line 17"/>
              <p:cNvSpPr>
                <a:spLocks noChangeShapeType="1"/>
              </p:cNvSpPr>
              <p:nvPr/>
            </p:nvSpPr>
            <p:spPr bwMode="auto">
              <a:xfrm flipH="1">
                <a:off x="2112" y="2719"/>
                <a:ext cx="1824" cy="6"/>
              </a:xfrm>
              <a:prstGeom prst="line">
                <a:avLst/>
              </a:prstGeom>
              <a:noFill/>
              <a:ln w="28575">
                <a:solidFill>
                  <a:srgbClr val="00CC00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1302546" name="Text Box 18"/>
              <p:cNvSpPr txBox="1">
                <a:spLocks noChangeArrowheads="1"/>
              </p:cNvSpPr>
              <p:nvPr/>
            </p:nvSpPr>
            <p:spPr bwMode="auto">
              <a:xfrm>
                <a:off x="1311" y="2485"/>
                <a:ext cx="834" cy="327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/>
                <a:r>
                  <a:rPr kumimoji="1" lang="en-US" altLang="ja-JP">
                    <a:solidFill>
                      <a:srgbClr val="FFFF00"/>
                    </a:solidFill>
                    <a:ea typeface="ＭＳ Ｐゴシック" pitchFamily="50" charset="-128"/>
                  </a:rPr>
                  <a:t>sin</a:t>
                </a:r>
                <a:r>
                  <a:rPr kumimoji="1" lang="en-US" altLang="ja-JP" baseline="30000">
                    <a:solidFill>
                      <a:srgbClr val="FFFF00"/>
                    </a:solidFill>
                    <a:ea typeface="ＭＳ Ｐゴシック" pitchFamily="50" charset="-128"/>
                  </a:rPr>
                  <a:t>2</a:t>
                </a:r>
                <a:r>
                  <a:rPr kumimoji="1" lang="en-US" altLang="ja-JP">
                    <a:solidFill>
                      <a:srgbClr val="FFFF00"/>
                    </a:solidFill>
                    <a:ea typeface="ＭＳ Ｐゴシック" pitchFamily="50" charset="-128"/>
                  </a:rPr>
                  <a:t>2</a:t>
                </a:r>
                <a:r>
                  <a:rPr kumimoji="1" lang="en-US" altLang="ja-JP" i="1">
                    <a:solidFill>
                      <a:srgbClr val="FFFF00"/>
                    </a:solidFill>
                    <a:latin typeface="Symbol" pitchFamily="18" charset="2"/>
                    <a:ea typeface="ＭＳ Ｐゴシック" pitchFamily="50" charset="-128"/>
                  </a:rPr>
                  <a:t>q</a:t>
                </a:r>
                <a:r>
                  <a:rPr kumimoji="1" lang="en-US" altLang="ja-JP" baseline="-25000">
                    <a:solidFill>
                      <a:srgbClr val="FFFF00"/>
                    </a:solidFill>
                    <a:ea typeface="ＭＳ Ｐゴシック" pitchFamily="50" charset="-128"/>
                  </a:rPr>
                  <a:t>13</a:t>
                </a:r>
              </a:p>
            </p:txBody>
          </p:sp>
        </p:grpSp>
        <p:sp>
          <p:nvSpPr>
            <p:cNvPr id="1302547" name="Line 19"/>
            <p:cNvSpPr>
              <a:spLocks noChangeShapeType="1"/>
            </p:cNvSpPr>
            <p:nvPr/>
          </p:nvSpPr>
          <p:spPr bwMode="auto">
            <a:xfrm>
              <a:off x="2145" y="2607"/>
              <a:ext cx="0" cy="120"/>
            </a:xfrm>
            <a:prstGeom prst="line">
              <a:avLst/>
            </a:prstGeom>
            <a:noFill/>
            <a:ln w="9525">
              <a:solidFill>
                <a:srgbClr val="00CC00"/>
              </a:solidFill>
              <a:miter lim="800000"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endParaRPr lang="en-GB"/>
            </a:p>
          </p:txBody>
        </p:sp>
      </p:grpSp>
      <p:sp>
        <p:nvSpPr>
          <p:cNvPr id="1302552" name="Text Box 24"/>
          <p:cNvSpPr txBox="1">
            <a:spLocks noChangeArrowheads="1"/>
          </p:cNvSpPr>
          <p:nvPr/>
        </p:nvSpPr>
        <p:spPr bwMode="auto">
          <a:xfrm>
            <a:off x="914400" y="4724400"/>
            <a:ext cx="2936875" cy="13112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kumimoji="1" lang="en-US" altLang="ja-JP" sz="2000">
                <a:solidFill>
                  <a:srgbClr val="FF3300"/>
                </a:solidFill>
                <a:ea typeface="ＭＳ Ｐゴシック" pitchFamily="50" charset="-128"/>
              </a:rPr>
              <a:t>Measure this small deficit. Due to </a:t>
            </a:r>
            <a:r>
              <a:rPr kumimoji="1" lang="en-US" altLang="ja-JP" sz="2000">
                <a:solidFill>
                  <a:srgbClr val="FF3300"/>
                </a:solidFill>
                <a:latin typeface="Symbol" pitchFamily="18" charset="2"/>
                <a:ea typeface="ＭＳ Ｐゴシック" pitchFamily="50" charset="-128"/>
              </a:rPr>
              <a:t>D</a:t>
            </a:r>
            <a:r>
              <a:rPr kumimoji="1" lang="en-US" altLang="ja-JP" sz="2000">
                <a:solidFill>
                  <a:srgbClr val="FF3300"/>
                </a:solidFill>
                <a:ea typeface="ＭＳ Ｐゴシック" pitchFamily="50" charset="-128"/>
              </a:rPr>
              <a:t>m</a:t>
            </a:r>
            <a:r>
              <a:rPr kumimoji="1" lang="en-US" altLang="ja-JP" sz="2000" baseline="30000">
                <a:solidFill>
                  <a:srgbClr val="FF3300"/>
                </a:solidFill>
                <a:ea typeface="ＭＳ Ｐゴシック" pitchFamily="50" charset="-128"/>
              </a:rPr>
              <a:t>2</a:t>
            </a:r>
            <a:r>
              <a:rPr kumimoji="1" lang="en-US" altLang="ja-JP" sz="2000" baseline="-25000">
                <a:solidFill>
                  <a:srgbClr val="FF3300"/>
                </a:solidFill>
                <a:ea typeface="ＭＳ Ｐゴシック" pitchFamily="50" charset="-128"/>
              </a:rPr>
              <a:t>12</a:t>
            </a:r>
            <a:r>
              <a:rPr kumimoji="1" lang="en-US" altLang="ja-JP" sz="2000">
                <a:solidFill>
                  <a:srgbClr val="FF3300"/>
                </a:solidFill>
                <a:ea typeface="ＭＳ Ｐゴシック" pitchFamily="50" charset="-128"/>
              </a:rPr>
              <a:t>&lt;</a:t>
            </a:r>
            <a:r>
              <a:rPr kumimoji="1" lang="en-US" altLang="ja-JP" sz="2000">
                <a:solidFill>
                  <a:srgbClr val="FF3300"/>
                </a:solidFill>
                <a:latin typeface="Symbol" pitchFamily="18" charset="2"/>
                <a:ea typeface="ＭＳ Ｐゴシック" pitchFamily="50" charset="-128"/>
              </a:rPr>
              <a:t>D</a:t>
            </a:r>
            <a:r>
              <a:rPr kumimoji="1" lang="en-US" altLang="ja-JP" sz="2000">
                <a:solidFill>
                  <a:srgbClr val="FF3300"/>
                </a:solidFill>
                <a:ea typeface="ＭＳ Ｐゴシック" pitchFamily="50" charset="-128"/>
              </a:rPr>
              <a:t>m</a:t>
            </a:r>
            <a:r>
              <a:rPr kumimoji="1" lang="en-US" altLang="ja-JP" sz="2000" baseline="30000">
                <a:solidFill>
                  <a:srgbClr val="FF3300"/>
                </a:solidFill>
                <a:ea typeface="ＭＳ Ｐゴシック" pitchFamily="50" charset="-128"/>
              </a:rPr>
              <a:t>2</a:t>
            </a:r>
            <a:r>
              <a:rPr kumimoji="1" lang="en-US" altLang="ja-JP" sz="2000" baseline="-25000">
                <a:solidFill>
                  <a:srgbClr val="FF3300"/>
                </a:solidFill>
                <a:ea typeface="ＭＳ Ｐゴシック" pitchFamily="50" charset="-128"/>
              </a:rPr>
              <a:t>23(13)</a:t>
            </a:r>
            <a:r>
              <a:rPr kumimoji="1" lang="en-US" altLang="ja-JP" sz="2000">
                <a:solidFill>
                  <a:srgbClr val="FF3300"/>
                </a:solidFill>
                <a:ea typeface="ＭＳ Ｐゴシック" pitchFamily="50" charset="-128"/>
              </a:rPr>
              <a:t>, this is almost pure </a:t>
            </a:r>
            <a:r>
              <a:rPr kumimoji="1" lang="en-US" altLang="ja-JP" sz="2000" i="1">
                <a:solidFill>
                  <a:srgbClr val="FF3300"/>
                </a:solidFill>
                <a:latin typeface="Symbol" pitchFamily="18" charset="2"/>
                <a:ea typeface="ＭＳ Ｐゴシック" pitchFamily="50" charset="-128"/>
              </a:rPr>
              <a:t>q</a:t>
            </a:r>
            <a:r>
              <a:rPr kumimoji="1" lang="en-US" altLang="ja-JP" sz="2000" baseline="-25000">
                <a:solidFill>
                  <a:srgbClr val="FF3300"/>
                </a:solidFill>
                <a:ea typeface="ＭＳ Ｐゴシック" pitchFamily="50" charset="-128"/>
              </a:rPr>
              <a:t>13</a:t>
            </a:r>
            <a:r>
              <a:rPr kumimoji="1" lang="en-US" altLang="ja-JP" sz="2000">
                <a:solidFill>
                  <a:srgbClr val="FF3300"/>
                </a:solidFill>
                <a:ea typeface="ＭＳ Ｐゴシック" pitchFamily="50" charset="-128"/>
              </a:rPr>
              <a:t> measurement</a:t>
            </a:r>
          </a:p>
        </p:txBody>
      </p:sp>
      <p:sp>
        <p:nvSpPr>
          <p:cNvPr id="1302561" name="Text Box 33"/>
          <p:cNvSpPr txBox="1">
            <a:spLocks noChangeArrowheads="1"/>
          </p:cNvSpPr>
          <p:nvPr/>
        </p:nvSpPr>
        <p:spPr bwMode="auto">
          <a:xfrm rot="-5400000">
            <a:off x="8088312" y="4862513"/>
            <a:ext cx="1838325" cy="304800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>
                <a:solidFill>
                  <a:srgbClr val="FFFF00"/>
                </a:solidFill>
              </a:rPr>
              <a:t>Figure from Josh Klein</a:t>
            </a:r>
          </a:p>
        </p:txBody>
      </p:sp>
      <p:sp>
        <p:nvSpPr>
          <p:cNvPr id="1302565" name="Text Box 37"/>
          <p:cNvSpPr txBox="1">
            <a:spLocks noChangeArrowheads="1"/>
          </p:cNvSpPr>
          <p:nvPr/>
        </p:nvSpPr>
        <p:spPr bwMode="auto">
          <a:xfrm>
            <a:off x="5029200" y="1295400"/>
            <a:ext cx="3527425" cy="1373188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FF00"/>
                </a:solidFill>
              </a:rPr>
              <a:t>Disappearance on very </a:t>
            </a:r>
          </a:p>
          <a:p>
            <a:r>
              <a:rPr lang="en-GB">
                <a:solidFill>
                  <a:srgbClr val="FFFF00"/>
                </a:solidFill>
              </a:rPr>
              <a:t>short baselines – </a:t>
            </a:r>
          </a:p>
          <a:p>
            <a:r>
              <a:rPr lang="en-GB">
                <a:solidFill>
                  <a:srgbClr val="FFFF00"/>
                </a:solidFill>
              </a:rPr>
              <a:t>no MSW, no CP viol</a:t>
            </a:r>
          </a:p>
        </p:txBody>
      </p:sp>
    </p:spTree>
    <p:extLst>
      <p:ext uri="{BB962C8B-B14F-4D97-AF65-F5344CB8AC3E}">
        <p14:creationId xmlns:p14="http://schemas.microsoft.com/office/powerpoint/2010/main" val="303203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765" y="0"/>
            <a:ext cx="3531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Double </a:t>
            </a:r>
            <a:r>
              <a:rPr lang="en-GB" dirty="0" err="1" smtClean="0">
                <a:solidFill>
                  <a:schemeClr val="accent6"/>
                </a:solidFill>
              </a:rPr>
              <a:t>Chooz</a:t>
            </a:r>
            <a:r>
              <a:rPr lang="en-GB" dirty="0" smtClean="0">
                <a:solidFill>
                  <a:schemeClr val="accent6"/>
                </a:solidFill>
              </a:rPr>
              <a:t> Results</a:t>
            </a: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635896" y="3356992"/>
            <a:ext cx="792088" cy="792088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rgbClr val="66FFFF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4890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476672"/>
            <a:ext cx="4355976" cy="2679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181431" y="3246075"/>
            <a:ext cx="38865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dirty="0" smtClean="0">
                <a:solidFill>
                  <a:schemeClr val="accent2"/>
                </a:solidFill>
              </a:rPr>
              <a:t>Currently only far detector, so</a:t>
            </a:r>
          </a:p>
          <a:p>
            <a:pPr algn="l"/>
            <a:r>
              <a:rPr lang="en-GB" sz="2400" dirty="0" smtClean="0">
                <a:solidFill>
                  <a:schemeClr val="accent2"/>
                </a:solidFill>
              </a:rPr>
              <a:t>use </a:t>
            </a:r>
            <a:r>
              <a:rPr lang="en-GB" sz="2400" dirty="0" err="1" smtClean="0">
                <a:solidFill>
                  <a:schemeClr val="accent2"/>
                </a:solidFill>
              </a:rPr>
              <a:t>Bugey</a:t>
            </a:r>
            <a:r>
              <a:rPr lang="en-GB" sz="2400" dirty="0" smtClean="0">
                <a:solidFill>
                  <a:schemeClr val="accent2"/>
                </a:solidFill>
              </a:rPr>
              <a:t> results for norm.</a:t>
            </a:r>
            <a:endParaRPr lang="en-GB" sz="2400" dirty="0">
              <a:solidFill>
                <a:schemeClr val="accent2"/>
              </a:solidFill>
            </a:endParaRPr>
          </a:p>
        </p:txBody>
      </p:sp>
      <p:pic>
        <p:nvPicPr>
          <p:cNvPr id="84890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88640"/>
            <a:ext cx="3600400" cy="4095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890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588740"/>
            <a:ext cx="4355132" cy="640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Group 29"/>
          <p:cNvGrpSpPr/>
          <p:nvPr/>
        </p:nvGrpSpPr>
        <p:grpSpPr>
          <a:xfrm>
            <a:off x="0" y="4104456"/>
            <a:ext cx="4503691" cy="2708920"/>
            <a:chOff x="0" y="4104456"/>
            <a:chExt cx="4503691" cy="2708920"/>
          </a:xfrm>
        </p:grpSpPr>
        <p:pic>
          <p:nvPicPr>
            <p:cNvPr id="848903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4104456"/>
              <a:ext cx="4503691" cy="2348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Rectangle 27"/>
            <p:cNvSpPr/>
            <p:nvPr/>
          </p:nvSpPr>
          <p:spPr bwMode="auto">
            <a:xfrm>
              <a:off x="2555776" y="6250012"/>
              <a:ext cx="792088" cy="432048"/>
            </a:xfrm>
            <a:prstGeom prst="rect">
              <a:avLst/>
            </a:prstGeom>
            <a:solidFill>
              <a:srgbClr val="FFFFFF"/>
            </a:solidFill>
            <a:ln w="4445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rgbClr val="66FFFF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3275856" y="6381328"/>
              <a:ext cx="432048" cy="432048"/>
            </a:xfrm>
            <a:prstGeom prst="rect">
              <a:avLst/>
            </a:prstGeom>
            <a:solidFill>
              <a:srgbClr val="FFFFFF"/>
            </a:solidFill>
            <a:ln w="4445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rgbClr val="66FFFF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428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174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4139952" cy="277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67179" y="0"/>
            <a:ext cx="2872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accent6"/>
                </a:solidFill>
              </a:rPr>
              <a:t>Daya</a:t>
            </a:r>
            <a:r>
              <a:rPr lang="en-GB" dirty="0" smtClean="0">
                <a:solidFill>
                  <a:schemeClr val="accent6"/>
                </a:solidFill>
              </a:rPr>
              <a:t> Bay Results!</a:t>
            </a:r>
            <a:endParaRPr lang="en-GB" dirty="0">
              <a:solidFill>
                <a:schemeClr val="accent6"/>
              </a:solidFill>
            </a:endParaRPr>
          </a:p>
        </p:txBody>
      </p:sp>
      <p:pic>
        <p:nvPicPr>
          <p:cNvPr id="8488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914" y="3573016"/>
            <a:ext cx="3988522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 bwMode="auto">
          <a:xfrm>
            <a:off x="3635896" y="3356992"/>
            <a:ext cx="792088" cy="792088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rgbClr val="66FFFF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3515695" y="3690551"/>
            <a:ext cx="427848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3935946" y="3707506"/>
            <a:ext cx="0" cy="513582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488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3133" y="2140"/>
            <a:ext cx="3678491" cy="2766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89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4817" y="3019048"/>
            <a:ext cx="3563567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89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5280" y="2754256"/>
            <a:ext cx="30670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89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07208" y="6539674"/>
            <a:ext cx="44577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241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4337" y="0"/>
            <a:ext cx="2307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RENO Results</a:t>
            </a:r>
            <a:endParaRPr lang="en-GB" dirty="0">
              <a:solidFill>
                <a:schemeClr val="accent6"/>
              </a:solidFill>
            </a:endParaRPr>
          </a:p>
        </p:txBody>
      </p:sp>
      <p:pic>
        <p:nvPicPr>
          <p:cNvPr id="1175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581525"/>
            <a:ext cx="37338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5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-144016"/>
            <a:ext cx="3328435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55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7914" y="2924944"/>
            <a:ext cx="3714526" cy="33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555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212976"/>
            <a:ext cx="3456384" cy="3400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555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6525344"/>
            <a:ext cx="3708412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scheme-reno1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496" y="1327262"/>
            <a:ext cx="4933334" cy="18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5458" name="Picture 2" descr="lisi_pre_s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626" y="958552"/>
            <a:ext cx="4984750" cy="5638800"/>
          </a:xfrm>
          <a:prstGeom prst="rect">
            <a:avLst/>
          </a:prstGeom>
          <a:noFill/>
        </p:spPr>
      </p:pic>
      <p:sp>
        <p:nvSpPr>
          <p:cNvPr id="1555459" name="Text Box 3"/>
          <p:cNvSpPr txBox="1">
            <a:spLocks noChangeArrowheads="1"/>
          </p:cNvSpPr>
          <p:nvPr/>
        </p:nvSpPr>
        <p:spPr bwMode="auto">
          <a:xfrm>
            <a:off x="35496" y="3068960"/>
            <a:ext cx="3068469" cy="1384995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Global Solar </a:t>
            </a:r>
            <a:r>
              <a:rPr lang="en-GB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Symbol" pitchFamily="18" charset="2"/>
              </a:rPr>
              <a:t>n</a:t>
            </a:r>
            <a:r>
              <a:rPr lang="en-GB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fit </a:t>
            </a:r>
          </a:p>
          <a:p>
            <a:pPr algn="ctr"/>
            <a:r>
              <a:rPr lang="en-GB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prior </a:t>
            </a:r>
          </a:p>
          <a:p>
            <a:r>
              <a:rPr lang="en-GB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to SNO/</a:t>
            </a:r>
            <a:r>
              <a:rPr lang="en-GB" sz="28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KamLAND</a:t>
            </a:r>
            <a:endParaRPr lang="en-GB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1560" y="-27384"/>
            <a:ext cx="7772400" cy="1143000"/>
          </a:xfrm>
        </p:spPr>
        <p:txBody>
          <a:bodyPr/>
          <a:lstStyle/>
          <a:p>
            <a:r>
              <a:rPr lang="en-GB" sz="3200" dirty="0" smtClean="0"/>
              <a:t>A word of caution about Global Fits…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37878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390" y="908720"/>
            <a:ext cx="3448050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57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85775"/>
            <a:ext cx="533400" cy="588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57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7" y="627732"/>
            <a:ext cx="466725" cy="588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57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4369"/>
            <a:ext cx="4314825" cy="635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7584" y="292586"/>
            <a:ext cx="4176464" cy="400110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These are 99% </a:t>
            </a:r>
            <a:r>
              <a:rPr lang="en-GB" sz="20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c.l</a:t>
            </a:r>
            <a:r>
              <a:rPr lang="en-GB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. contours!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47864" y="4437112"/>
            <a:ext cx="4915480" cy="830997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Global Fits do not replace compelling experiments, particularly in </a:t>
            </a:r>
            <a:r>
              <a:rPr lang="en-GB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Symbol" pitchFamily="18" charset="2"/>
              </a:rPr>
              <a:t>n</a:t>
            </a:r>
            <a:r>
              <a:rPr lang="en-GB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physics!</a:t>
            </a:r>
          </a:p>
        </p:txBody>
      </p:sp>
    </p:spTree>
    <p:extLst>
      <p:ext uri="{BB962C8B-B14F-4D97-AF65-F5344CB8AC3E}">
        <p14:creationId xmlns:p14="http://schemas.microsoft.com/office/powerpoint/2010/main" val="298387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55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55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7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910" y="188640"/>
            <a:ext cx="4810125" cy="65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67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401613" cy="563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16200000">
            <a:off x="-2104993" y="3048640"/>
            <a:ext cx="4681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Gonzalez-</a:t>
            </a:r>
            <a:r>
              <a:rPr lang="en-GB" sz="2000" dirty="0" err="1" smtClean="0"/>
              <a:t>Garcia,Maltoni,Salvado,Schwetz</a:t>
            </a:r>
            <a:r>
              <a:rPr lang="en-GB" sz="2000" dirty="0" smtClean="0"/>
              <a:t> </a:t>
            </a:r>
            <a:endParaRPr lang="en-GB" sz="20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884870" y="620688"/>
            <a:ext cx="2390986" cy="1152128"/>
            <a:chOff x="884870" y="620688"/>
            <a:chExt cx="2390986" cy="1152128"/>
          </a:xfrm>
        </p:grpSpPr>
        <p:cxnSp>
          <p:nvCxnSpPr>
            <p:cNvPr id="5" name="Straight Arrow Connector 4"/>
            <p:cNvCxnSpPr/>
            <p:nvPr/>
          </p:nvCxnSpPr>
          <p:spPr bwMode="auto">
            <a:xfrm>
              <a:off x="3275856" y="620688"/>
              <a:ext cx="0" cy="1152128"/>
            </a:xfrm>
            <a:prstGeom prst="straightConnector1">
              <a:avLst/>
            </a:prstGeom>
            <a:solidFill>
              <a:srgbClr val="FFFFFF"/>
            </a:solidFill>
            <a:ln w="444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>
              <a:off x="884870" y="692696"/>
              <a:ext cx="144943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What is</a:t>
              </a:r>
            </a:p>
            <a:p>
              <a:r>
                <a:rPr lang="en-GB" dirty="0"/>
                <a:t>t</a:t>
              </a:r>
              <a:r>
                <a:rPr lang="en-GB" dirty="0" smtClean="0"/>
                <a:t>he MH?</a:t>
              </a:r>
              <a:endParaRPr lang="en-GB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09785" y="1628800"/>
            <a:ext cx="3618199" cy="2519120"/>
            <a:chOff x="809785" y="1628800"/>
            <a:chExt cx="3618199" cy="2519120"/>
          </a:xfrm>
        </p:grpSpPr>
        <p:cxnSp>
          <p:nvCxnSpPr>
            <p:cNvPr id="6" name="Straight Arrow Connector 5"/>
            <p:cNvCxnSpPr/>
            <p:nvPr/>
          </p:nvCxnSpPr>
          <p:spPr bwMode="auto">
            <a:xfrm rot="10800000">
              <a:off x="3707904" y="1988840"/>
              <a:ext cx="720080" cy="1588"/>
            </a:xfrm>
            <a:prstGeom prst="straightConnector1">
              <a:avLst/>
            </a:prstGeom>
            <a:solidFill>
              <a:srgbClr val="FFFFFF"/>
            </a:solidFill>
            <a:ln w="444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814848" y="1628800"/>
              <a:ext cx="159691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Is </a:t>
              </a:r>
              <a:r>
                <a:rPr lang="en-GB" dirty="0" smtClean="0">
                  <a:latin typeface="Symbol" pitchFamily="18" charset="2"/>
                </a:rPr>
                <a:t>q</a:t>
              </a:r>
              <a:r>
                <a:rPr lang="en-GB" baseline="-25000" dirty="0" smtClean="0"/>
                <a:t>23</a:t>
              </a:r>
            </a:p>
            <a:p>
              <a:r>
                <a:rPr lang="en-GB" dirty="0" smtClean="0"/>
                <a:t>maximal?</a:t>
              </a:r>
              <a:endParaRPr lang="en-GB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09785" y="2762925"/>
              <a:ext cx="1745991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If </a:t>
              </a:r>
              <a:r>
                <a:rPr lang="en-GB" dirty="0" smtClean="0">
                  <a:latin typeface="Symbol" pitchFamily="18" charset="2"/>
                </a:rPr>
                <a:t>q</a:t>
              </a:r>
              <a:r>
                <a:rPr lang="en-GB" baseline="-25000" dirty="0" smtClean="0"/>
                <a:t>23</a:t>
              </a:r>
              <a:r>
                <a:rPr lang="en-GB" dirty="0" smtClean="0"/>
                <a:t>≠45º</a:t>
              </a:r>
            </a:p>
            <a:p>
              <a:r>
                <a:rPr lang="en-GB" dirty="0"/>
                <a:t>w</a:t>
              </a:r>
              <a:r>
                <a:rPr lang="en-GB" dirty="0" smtClean="0"/>
                <a:t>hat is </a:t>
              </a:r>
            </a:p>
            <a:p>
              <a:r>
                <a:rPr lang="en-GB" dirty="0"/>
                <a:t>t</a:t>
              </a:r>
              <a:r>
                <a:rPr lang="en-GB" dirty="0" smtClean="0"/>
                <a:t>he octant?</a:t>
              </a:r>
              <a:endParaRPr lang="en-GB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732240" y="2420888"/>
            <a:ext cx="2008081" cy="1872208"/>
            <a:chOff x="6732240" y="2420888"/>
            <a:chExt cx="2008081" cy="1872208"/>
          </a:xfrm>
        </p:grpSpPr>
        <p:cxnSp>
          <p:nvCxnSpPr>
            <p:cNvPr id="9" name="Straight Arrow Connector 8"/>
            <p:cNvCxnSpPr/>
            <p:nvPr/>
          </p:nvCxnSpPr>
          <p:spPr bwMode="auto">
            <a:xfrm>
              <a:off x="6732240" y="2420888"/>
              <a:ext cx="0" cy="1872208"/>
            </a:xfrm>
            <a:prstGeom prst="straightConnector1">
              <a:avLst/>
            </a:prstGeom>
            <a:solidFill>
              <a:srgbClr val="FFFFFF"/>
            </a:solidFill>
            <a:ln w="444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7451186" y="2906941"/>
              <a:ext cx="128913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What is</a:t>
              </a:r>
            </a:p>
            <a:p>
              <a:r>
                <a:rPr lang="en-GB" dirty="0" smtClean="0">
                  <a:latin typeface="Symbol" pitchFamily="18" charset="2"/>
                </a:rPr>
                <a:t>d?</a:t>
              </a:r>
              <a:endParaRPr lang="en-GB" dirty="0">
                <a:latin typeface="Symbol" pitchFamily="18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843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>
          <a:xfrm>
            <a:off x="1619250" y="-306388"/>
            <a:ext cx="7772400" cy="1143001"/>
          </a:xfrm>
        </p:spPr>
        <p:txBody>
          <a:bodyPr/>
          <a:lstStyle/>
          <a:p>
            <a:pPr eaLnBrk="1" hangingPunct="1"/>
            <a:r>
              <a:rPr lang="en-GB" sz="3600" dirty="0" smtClean="0"/>
              <a:t>The Davis Experiment</a:t>
            </a:r>
            <a:endParaRPr lang="en-GB" sz="3600" dirty="0" smtClean="0"/>
          </a:p>
        </p:txBody>
      </p:sp>
      <p:pic>
        <p:nvPicPr>
          <p:cNvPr id="25603" name="Picture 4" descr="neutrino-ex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3754438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419227"/>
            <a:ext cx="4394200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3203575" y="4066927"/>
            <a:ext cx="4824413" cy="2447925"/>
            <a:chOff x="265" y="1040"/>
            <a:chExt cx="4279" cy="3104"/>
          </a:xfrm>
        </p:grpSpPr>
        <p:sp>
          <p:nvSpPr>
            <p:cNvPr id="25608" name="Freeform 21"/>
            <p:cNvSpPr>
              <a:spLocks/>
            </p:cNvSpPr>
            <p:nvPr/>
          </p:nvSpPr>
          <p:spPr bwMode="auto">
            <a:xfrm>
              <a:off x="3403" y="1040"/>
              <a:ext cx="1141" cy="1352"/>
            </a:xfrm>
            <a:custGeom>
              <a:avLst/>
              <a:gdLst>
                <a:gd name="T0" fmla="*/ 1013 w 1141"/>
                <a:gd name="T1" fmla="*/ 0 h 1352"/>
                <a:gd name="T2" fmla="*/ 21 w 1141"/>
                <a:gd name="T3" fmla="*/ 680 h 1352"/>
                <a:gd name="T4" fmla="*/ 1141 w 1141"/>
                <a:gd name="T5" fmla="*/ 1352 h 1352"/>
                <a:gd name="T6" fmla="*/ 0 60000 65536"/>
                <a:gd name="T7" fmla="*/ 0 60000 65536"/>
                <a:gd name="T8" fmla="*/ 0 60000 65536"/>
                <a:gd name="T9" fmla="*/ 0 w 1141"/>
                <a:gd name="T10" fmla="*/ 0 h 1352"/>
                <a:gd name="T11" fmla="*/ 1141 w 1141"/>
                <a:gd name="T12" fmla="*/ 1352 h 13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41" h="1352">
                  <a:moveTo>
                    <a:pt x="1013" y="0"/>
                  </a:moveTo>
                  <a:cubicBezTo>
                    <a:pt x="848" y="113"/>
                    <a:pt x="0" y="455"/>
                    <a:pt x="21" y="680"/>
                  </a:cubicBezTo>
                  <a:cubicBezTo>
                    <a:pt x="42" y="905"/>
                    <a:pt x="908" y="1212"/>
                    <a:pt x="1141" y="1352"/>
                  </a:cubicBezTo>
                </a:path>
              </a:pathLst>
            </a:custGeom>
            <a:noFill/>
            <a:ln w="44450" cap="flat" cmpd="sng">
              <a:solidFill>
                <a:srgbClr val="FE0000"/>
              </a:solidFill>
              <a:prstDash val="solid"/>
              <a:round/>
              <a:headEnd type="triangle" w="lg" len="lg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5609" name="Freeform 22"/>
            <p:cNvSpPr>
              <a:spLocks/>
            </p:cNvSpPr>
            <p:nvPr/>
          </p:nvSpPr>
          <p:spPr bwMode="auto">
            <a:xfrm>
              <a:off x="265" y="1706"/>
              <a:ext cx="3159" cy="2223"/>
            </a:xfrm>
            <a:custGeom>
              <a:avLst/>
              <a:gdLst>
                <a:gd name="T0" fmla="*/ 3159 w 3159"/>
                <a:gd name="T1" fmla="*/ 0 h 2223"/>
                <a:gd name="T2" fmla="*/ 166 w 3159"/>
                <a:gd name="T3" fmla="*/ 908 h 2223"/>
                <a:gd name="T4" fmla="*/ 2161 w 3159"/>
                <a:gd name="T5" fmla="*/ 2223 h 2223"/>
                <a:gd name="T6" fmla="*/ 0 60000 65536"/>
                <a:gd name="T7" fmla="*/ 0 60000 65536"/>
                <a:gd name="T8" fmla="*/ 0 60000 65536"/>
                <a:gd name="T9" fmla="*/ 0 w 3159"/>
                <a:gd name="T10" fmla="*/ 0 h 2223"/>
                <a:gd name="T11" fmla="*/ 3159 w 3159"/>
                <a:gd name="T12" fmla="*/ 2223 h 22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59" h="2223">
                  <a:moveTo>
                    <a:pt x="3159" y="0"/>
                  </a:moveTo>
                  <a:cubicBezTo>
                    <a:pt x="1745" y="269"/>
                    <a:pt x="332" y="538"/>
                    <a:pt x="166" y="908"/>
                  </a:cubicBezTo>
                  <a:cubicBezTo>
                    <a:pt x="0" y="1278"/>
                    <a:pt x="1080" y="1750"/>
                    <a:pt x="2161" y="2223"/>
                  </a:cubicBezTo>
                </a:path>
              </a:pathLst>
            </a:custGeom>
            <a:noFill/>
            <a:ln w="44450" cap="flat" cmpd="sng">
              <a:solidFill>
                <a:srgbClr val="FE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5610" name="Text Box 23"/>
            <p:cNvSpPr txBox="1">
              <a:spLocks noChangeArrowheads="1"/>
            </p:cNvSpPr>
            <p:nvPr/>
          </p:nvSpPr>
          <p:spPr bwMode="auto">
            <a:xfrm>
              <a:off x="2426" y="3702"/>
              <a:ext cx="935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444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2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2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2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2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GB" sz="4000" b="1">
                  <a:solidFill>
                    <a:srgbClr val="FE0000"/>
                  </a:solidFill>
                </a:rPr>
                <a:t>Oops!</a:t>
              </a:r>
              <a:endParaRPr lang="en-US" sz="4000" b="1">
                <a:solidFill>
                  <a:srgbClr val="FE0000"/>
                </a:solidFill>
              </a:endParaRPr>
            </a:p>
          </p:txBody>
        </p:sp>
      </p:grpSp>
      <p:pic>
        <p:nvPicPr>
          <p:cNvPr id="12" name="Picture 7" descr="r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" y="4131136"/>
            <a:ext cx="196532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676399" y="3716338"/>
            <a:ext cx="16732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2800" dirty="0">
                <a:solidFill>
                  <a:srgbClr val="66FFFF"/>
                </a:solidFill>
              </a:rPr>
              <a:t>Ray Davis</a:t>
            </a:r>
            <a:endParaRPr lang="en-US" sz="2800" dirty="0">
              <a:solidFill>
                <a:srgbClr val="66FFFF"/>
              </a:solidFill>
            </a:endParaRPr>
          </a:p>
        </p:txBody>
      </p:sp>
      <p:pic>
        <p:nvPicPr>
          <p:cNvPr id="15" name="Picture 11" descr="joh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030" y="620713"/>
            <a:ext cx="2008652" cy="2499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4122052" y="1351228"/>
            <a:ext cx="20272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2800" dirty="0">
                <a:solidFill>
                  <a:srgbClr val="66FFFF"/>
                </a:solidFill>
              </a:rPr>
              <a:t>John </a:t>
            </a:r>
            <a:r>
              <a:rPr lang="en-GB" sz="2800" dirty="0" err="1">
                <a:solidFill>
                  <a:srgbClr val="66FFFF"/>
                </a:solidFill>
              </a:rPr>
              <a:t>Bahcall</a:t>
            </a:r>
            <a:endParaRPr lang="en-US" sz="2800" dirty="0">
              <a:solidFill>
                <a:srgbClr val="66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76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7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910" y="188640"/>
            <a:ext cx="4810125" cy="65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67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401613" cy="563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16200000">
            <a:off x="-2104993" y="3048640"/>
            <a:ext cx="4681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Gonzalez-</a:t>
            </a:r>
            <a:r>
              <a:rPr lang="en-GB" sz="2000" dirty="0" err="1" smtClean="0"/>
              <a:t>Garcia,Maltoni,Salvado,Schwetz</a:t>
            </a:r>
            <a:r>
              <a:rPr lang="en-GB" sz="2000" dirty="0" smtClean="0"/>
              <a:t> </a:t>
            </a:r>
            <a:endParaRPr lang="en-GB" sz="20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884870" y="620688"/>
            <a:ext cx="2390986" cy="1152128"/>
            <a:chOff x="884870" y="620688"/>
            <a:chExt cx="2390986" cy="1152128"/>
          </a:xfrm>
        </p:grpSpPr>
        <p:cxnSp>
          <p:nvCxnSpPr>
            <p:cNvPr id="5" name="Straight Arrow Connector 4"/>
            <p:cNvCxnSpPr/>
            <p:nvPr/>
          </p:nvCxnSpPr>
          <p:spPr bwMode="auto">
            <a:xfrm>
              <a:off x="3275856" y="620688"/>
              <a:ext cx="0" cy="1152128"/>
            </a:xfrm>
            <a:prstGeom prst="straightConnector1">
              <a:avLst/>
            </a:prstGeom>
            <a:solidFill>
              <a:srgbClr val="FFFFFF"/>
            </a:solidFill>
            <a:ln w="444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>
              <a:off x="884870" y="692696"/>
              <a:ext cx="144943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What is</a:t>
              </a:r>
            </a:p>
            <a:p>
              <a:r>
                <a:rPr lang="en-GB" dirty="0"/>
                <a:t>t</a:t>
              </a:r>
              <a:r>
                <a:rPr lang="en-GB" dirty="0" smtClean="0"/>
                <a:t>he MH?</a:t>
              </a:r>
              <a:endParaRPr lang="en-GB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09785" y="1628800"/>
            <a:ext cx="3618199" cy="2519120"/>
            <a:chOff x="809785" y="1628800"/>
            <a:chExt cx="3618199" cy="2519120"/>
          </a:xfrm>
        </p:grpSpPr>
        <p:cxnSp>
          <p:nvCxnSpPr>
            <p:cNvPr id="6" name="Straight Arrow Connector 5"/>
            <p:cNvCxnSpPr/>
            <p:nvPr/>
          </p:nvCxnSpPr>
          <p:spPr bwMode="auto">
            <a:xfrm rot="10800000">
              <a:off x="3707904" y="1988840"/>
              <a:ext cx="720080" cy="1588"/>
            </a:xfrm>
            <a:prstGeom prst="straightConnector1">
              <a:avLst/>
            </a:prstGeom>
            <a:solidFill>
              <a:srgbClr val="FFFFFF"/>
            </a:solidFill>
            <a:ln w="444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814848" y="1628800"/>
              <a:ext cx="159691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Is </a:t>
              </a:r>
              <a:r>
                <a:rPr lang="en-GB" dirty="0" smtClean="0">
                  <a:latin typeface="Symbol" pitchFamily="18" charset="2"/>
                </a:rPr>
                <a:t>q</a:t>
              </a:r>
              <a:r>
                <a:rPr lang="en-GB" baseline="-25000" dirty="0" smtClean="0"/>
                <a:t>23</a:t>
              </a:r>
            </a:p>
            <a:p>
              <a:r>
                <a:rPr lang="en-GB" dirty="0" smtClean="0"/>
                <a:t>maximal?</a:t>
              </a:r>
              <a:endParaRPr lang="en-GB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09785" y="2762925"/>
              <a:ext cx="1745991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If </a:t>
              </a:r>
              <a:r>
                <a:rPr lang="en-GB" dirty="0" smtClean="0">
                  <a:latin typeface="Symbol" pitchFamily="18" charset="2"/>
                </a:rPr>
                <a:t>q</a:t>
              </a:r>
              <a:r>
                <a:rPr lang="en-GB" baseline="-25000" dirty="0" smtClean="0"/>
                <a:t>23</a:t>
              </a:r>
              <a:r>
                <a:rPr lang="en-GB" dirty="0" smtClean="0"/>
                <a:t>≠45º</a:t>
              </a:r>
            </a:p>
            <a:p>
              <a:r>
                <a:rPr lang="en-GB" dirty="0"/>
                <a:t>w</a:t>
              </a:r>
              <a:r>
                <a:rPr lang="en-GB" dirty="0" smtClean="0"/>
                <a:t>hat is </a:t>
              </a:r>
            </a:p>
            <a:p>
              <a:r>
                <a:rPr lang="en-GB" dirty="0"/>
                <a:t>t</a:t>
              </a:r>
              <a:r>
                <a:rPr lang="en-GB" dirty="0" smtClean="0"/>
                <a:t>he octant?</a:t>
              </a:r>
              <a:endParaRPr lang="en-GB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732240" y="2420888"/>
            <a:ext cx="2008081" cy="1872208"/>
            <a:chOff x="6732240" y="2420888"/>
            <a:chExt cx="2008081" cy="1872208"/>
          </a:xfrm>
        </p:grpSpPr>
        <p:cxnSp>
          <p:nvCxnSpPr>
            <p:cNvPr id="9" name="Straight Arrow Connector 8"/>
            <p:cNvCxnSpPr/>
            <p:nvPr/>
          </p:nvCxnSpPr>
          <p:spPr bwMode="auto">
            <a:xfrm>
              <a:off x="6732240" y="2420888"/>
              <a:ext cx="0" cy="1872208"/>
            </a:xfrm>
            <a:prstGeom prst="straightConnector1">
              <a:avLst/>
            </a:prstGeom>
            <a:solidFill>
              <a:srgbClr val="FFFFFF"/>
            </a:solidFill>
            <a:ln w="444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7451186" y="2906941"/>
              <a:ext cx="128913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What is</a:t>
              </a:r>
            </a:p>
            <a:p>
              <a:r>
                <a:rPr lang="en-GB" dirty="0" smtClean="0">
                  <a:latin typeface="Symbol" pitchFamily="18" charset="2"/>
                </a:rPr>
                <a:t>d?</a:t>
              </a:r>
              <a:endParaRPr lang="en-GB" dirty="0">
                <a:latin typeface="Symbol" pitchFamily="18" charset="2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168760" y="4365104"/>
            <a:ext cx="7075648" cy="1938992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GB" sz="2400" dirty="0" smtClean="0"/>
              <a:t>The determination of these parameters, including </a:t>
            </a:r>
            <a:r>
              <a:rPr lang="en-GB" sz="2400" dirty="0" smtClean="0">
                <a:latin typeface="Symbol" pitchFamily="18" charset="2"/>
              </a:rPr>
              <a:t>d, </a:t>
            </a:r>
            <a:r>
              <a:rPr lang="en-GB" sz="2400" dirty="0" smtClean="0"/>
              <a:t>is critical to completing our understanding of the Standard Model.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GB" sz="2400" dirty="0" smtClean="0"/>
              <a:t>There is no credible alternative to long-baseline experiments to measure </a:t>
            </a:r>
            <a:r>
              <a:rPr lang="en-GB" sz="2400" dirty="0" smtClean="0">
                <a:latin typeface="Symbol" pitchFamily="18" charset="2"/>
              </a:rPr>
              <a:t>d.</a:t>
            </a:r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250098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bldLvl="2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-36512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307" y="0"/>
            <a:ext cx="43572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chemeClr val="accent6"/>
                </a:solidFill>
              </a:rPr>
              <a:t>How will we learn more?</a:t>
            </a:r>
            <a:endParaRPr lang="en-GB" sz="3200" dirty="0">
              <a:solidFill>
                <a:schemeClr val="accent6"/>
              </a:solidFill>
            </a:endParaRPr>
          </a:p>
        </p:txBody>
      </p:sp>
      <p:pic>
        <p:nvPicPr>
          <p:cNvPr id="753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593" y="692696"/>
            <a:ext cx="6791325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36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590" y="2060848"/>
            <a:ext cx="283845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36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624" y="2251348"/>
            <a:ext cx="28670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58279" y="2060848"/>
            <a:ext cx="1021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6"/>
                </a:solidFill>
              </a:rPr>
              <a:t>w</a:t>
            </a:r>
            <a:r>
              <a:rPr lang="en-GB" sz="2400" dirty="0" smtClean="0">
                <a:solidFill>
                  <a:schemeClr val="accent6"/>
                </a:solidFill>
              </a:rPr>
              <a:t>here:</a:t>
            </a:r>
            <a:endParaRPr lang="en-GB" sz="2400" dirty="0">
              <a:solidFill>
                <a:schemeClr val="accent6"/>
              </a:solidFill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27598"/>
            <a:ext cx="4427984" cy="428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-36512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307" y="0"/>
            <a:ext cx="43572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chemeClr val="accent6"/>
                </a:solidFill>
              </a:rPr>
              <a:t>How will we learn more?</a:t>
            </a:r>
            <a:endParaRPr lang="en-GB" sz="3200" dirty="0">
              <a:solidFill>
                <a:schemeClr val="accent6"/>
              </a:solidFill>
            </a:endParaRPr>
          </a:p>
        </p:txBody>
      </p:sp>
      <p:pic>
        <p:nvPicPr>
          <p:cNvPr id="753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593" y="692696"/>
            <a:ext cx="6791325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36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590" y="2060848"/>
            <a:ext cx="283845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36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624" y="2251348"/>
            <a:ext cx="28670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58279" y="2060848"/>
            <a:ext cx="1021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6"/>
                </a:solidFill>
              </a:rPr>
              <a:t>w</a:t>
            </a:r>
            <a:r>
              <a:rPr lang="en-GB" sz="2400" dirty="0" smtClean="0">
                <a:solidFill>
                  <a:schemeClr val="accent6"/>
                </a:solidFill>
              </a:rPr>
              <a:t>here:</a:t>
            </a:r>
            <a:endParaRPr lang="en-GB" sz="2400" dirty="0">
              <a:solidFill>
                <a:schemeClr val="accent6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47664" y="2780928"/>
            <a:ext cx="5858343" cy="4002488"/>
            <a:chOff x="1547664" y="2780928"/>
            <a:chExt cx="5858343" cy="4002488"/>
          </a:xfrm>
        </p:grpSpPr>
        <p:pic>
          <p:nvPicPr>
            <p:cNvPr id="75366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4" y="2780928"/>
              <a:ext cx="5858343" cy="4002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933908" y="2884874"/>
              <a:ext cx="574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NH,</a:t>
              </a:r>
              <a:endParaRPr lang="en-GB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031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7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0" y="395969"/>
            <a:ext cx="9144000" cy="4413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38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04" y="347112"/>
            <a:ext cx="9115792" cy="452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148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46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67" y="324268"/>
            <a:ext cx="9090846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032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4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58" y="369792"/>
            <a:ext cx="9145016" cy="447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246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75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07" y="332656"/>
            <a:ext cx="7097985" cy="546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4415" y="5877272"/>
            <a:ext cx="6881961" cy="830997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Statistics an issue for all experiments, and systematics </a:t>
            </a:r>
          </a:p>
          <a:p>
            <a:r>
              <a:rPr lang="en-GB" sz="2400" dirty="0" smtClean="0"/>
              <a:t>become important once you have enough statistics.</a:t>
            </a:r>
          </a:p>
        </p:txBody>
      </p:sp>
    </p:spTree>
    <p:extLst>
      <p:ext uri="{BB962C8B-B14F-4D97-AF65-F5344CB8AC3E}">
        <p14:creationId xmlns:p14="http://schemas.microsoft.com/office/powerpoint/2010/main" val="128680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702" y="1451595"/>
            <a:ext cx="6269099" cy="428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8032" y="332656"/>
            <a:ext cx="813244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9pPr>
          </a:lstStyle>
          <a:p>
            <a:r>
              <a:rPr lang="en-GB" sz="3200" dirty="0" smtClean="0"/>
              <a:t>Additional Information from Continuing Long Baseline Experiments - T2K, </a:t>
            </a:r>
            <a:r>
              <a:rPr lang="en-GB" sz="3200" dirty="0" err="1" smtClean="0"/>
              <a:t>NO</a:t>
            </a:r>
            <a:r>
              <a:rPr lang="en-GB" sz="3200" dirty="0" err="1">
                <a:latin typeface="Symbol" pitchFamily="18" charset="2"/>
              </a:rPr>
              <a:t>n</a:t>
            </a:r>
            <a:r>
              <a:rPr lang="en-GB" sz="3200" dirty="0" err="1" smtClean="0"/>
              <a:t>A</a:t>
            </a:r>
            <a:r>
              <a:rPr lang="en-GB" sz="3200" dirty="0" smtClean="0"/>
              <a:t> (+ reactors)</a:t>
            </a:r>
            <a:endParaRPr lang="en-GB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5847655"/>
            <a:ext cx="7992888" cy="461665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Indications, hints, guidance – Yes!   Discoveries, sadly, no….</a:t>
            </a:r>
          </a:p>
        </p:txBody>
      </p:sp>
    </p:spTree>
    <p:extLst>
      <p:ext uri="{BB962C8B-B14F-4D97-AF65-F5344CB8AC3E}">
        <p14:creationId xmlns:p14="http://schemas.microsoft.com/office/powerpoint/2010/main" val="222778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2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Satellite_View_of_Japan_1999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779838" y="0"/>
            <a:ext cx="5376862" cy="6867525"/>
          </a:xfrm>
        </p:spPr>
      </p:pic>
      <p:pic>
        <p:nvPicPr>
          <p:cNvPr id="19459" name="Picture 13" descr="HK-2detectors-0410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" y="407988"/>
            <a:ext cx="3646488" cy="23463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9460" name="Line 11"/>
          <p:cNvSpPr>
            <a:spLocks noChangeShapeType="1"/>
          </p:cNvSpPr>
          <p:nvPr/>
        </p:nvSpPr>
        <p:spPr bwMode="auto">
          <a:xfrm flipH="1" flipV="1">
            <a:off x="6650038" y="3997325"/>
            <a:ext cx="1057275" cy="301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arrow" w="lg" len="lg"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 sz="1800" smtClean="0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19462" name="Picture 13" descr="マークカラー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02563" y="3927475"/>
            <a:ext cx="242887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5" name="Text Box 16"/>
          <p:cNvSpPr txBox="1">
            <a:spLocks noChangeArrowheads="1"/>
          </p:cNvSpPr>
          <p:nvPr/>
        </p:nvSpPr>
        <p:spPr bwMode="auto">
          <a:xfrm>
            <a:off x="126748" y="2852936"/>
            <a:ext cx="392735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 smtClean="0">
                <a:latin typeface="Times New Roman"/>
              </a:rPr>
              <a:t>Hyper </a:t>
            </a:r>
            <a:r>
              <a:rPr kumimoji="1" lang="en-US" altLang="ja-JP" sz="1800" dirty="0" err="1" smtClean="0">
                <a:latin typeface="Times New Roman"/>
              </a:rPr>
              <a:t>Kamiokande</a:t>
            </a:r>
            <a:r>
              <a:rPr kumimoji="1" lang="en-US" altLang="ja-JP" sz="1800" dirty="0" smtClean="0">
                <a:latin typeface="Times New Roman"/>
              </a:rPr>
              <a:t> L=295km OA=2.5deg</a:t>
            </a:r>
          </a:p>
        </p:txBody>
      </p:sp>
      <p:sp>
        <p:nvSpPr>
          <p:cNvPr id="19469" name="Line 20"/>
          <p:cNvSpPr>
            <a:spLocks noChangeShapeType="1"/>
          </p:cNvSpPr>
          <p:nvPr/>
        </p:nvSpPr>
        <p:spPr bwMode="auto">
          <a:xfrm>
            <a:off x="3708400" y="2774950"/>
            <a:ext cx="2814638" cy="12128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 sz="1800" smtClean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9470" name="Line 21"/>
          <p:cNvSpPr>
            <a:spLocks noChangeShapeType="1"/>
          </p:cNvSpPr>
          <p:nvPr/>
        </p:nvSpPr>
        <p:spPr bwMode="auto">
          <a:xfrm>
            <a:off x="3749675" y="381000"/>
            <a:ext cx="2817813" cy="352266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 sz="1800" smtClean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172268" y="2886035"/>
            <a:ext cx="1864228" cy="830997"/>
          </a:xfrm>
          <a:prstGeom prst="rect">
            <a:avLst/>
          </a:prstGeom>
          <a:solidFill>
            <a:srgbClr val="1407B9"/>
          </a:solidFill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400" b="1" dirty="0" smtClean="0">
                <a:latin typeface="Times New Roman"/>
              </a:rPr>
              <a:t>J-PARC MR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400" b="1" dirty="0" smtClean="0">
                <a:latin typeface="Times New Roman"/>
                <a:sym typeface="Wingdings" pitchFamily="2" charset="2"/>
              </a:rPr>
              <a:t>~1.0MW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09414" y="3152001"/>
            <a:ext cx="43096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 smtClean="0">
                <a:latin typeface="Times New Roman"/>
              </a:rPr>
              <a:t>Water Cerenkov selected as the current option.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16447" y="146378"/>
            <a:ext cx="3600400" cy="523220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The Next Step in Japan</a:t>
            </a:r>
          </a:p>
        </p:txBody>
      </p:sp>
      <p:pic>
        <p:nvPicPr>
          <p:cNvPr id="19" name="Picture 2" descr="C:\Users\dlw54\AppData\Local\Microsoft\Windows\Temporary Internet Files\Content.Outlook\VZ9MBSKE\IMGP0580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72076"/>
            <a:ext cx="3437140" cy="257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118343" y="6054387"/>
            <a:ext cx="37959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 smtClean="0">
                <a:latin typeface="Times New Roman"/>
              </a:rPr>
              <a:t>European involvement almost inevitable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 smtClean="0">
                <a:latin typeface="Times New Roman"/>
              </a:rPr>
              <a:t>because of the 280m detector, but greater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>
                <a:latin typeface="Times New Roman"/>
              </a:rPr>
              <a:t>i</a:t>
            </a:r>
            <a:r>
              <a:rPr kumimoji="1" lang="en-US" altLang="ja-JP" sz="1800" dirty="0" smtClean="0">
                <a:latin typeface="Times New Roman"/>
              </a:rPr>
              <a:t>nvolvement is being considered..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44007" y="6165304"/>
            <a:ext cx="4072839" cy="461665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Interference with ILC in Japan?</a:t>
            </a:r>
          </a:p>
        </p:txBody>
      </p:sp>
    </p:spTree>
    <p:extLst>
      <p:ext uri="{BB962C8B-B14F-4D97-AF65-F5344CB8AC3E}">
        <p14:creationId xmlns:p14="http://schemas.microsoft.com/office/powerpoint/2010/main" val="270301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8229600" cy="659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609600" y="914400"/>
            <a:ext cx="21653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400">
                <a:solidFill>
                  <a:srgbClr val="990000"/>
                </a:solidFill>
              </a:rPr>
              <a:t>Translation –</a:t>
            </a:r>
          </a:p>
          <a:p>
            <a:pPr eaLnBrk="1" hangingPunct="1"/>
            <a:r>
              <a:rPr lang="en-GB" sz="1400">
                <a:solidFill>
                  <a:srgbClr val="990000"/>
                </a:solidFill>
              </a:rPr>
              <a:t>“Do not fill above this line”</a:t>
            </a:r>
          </a:p>
        </p:txBody>
      </p:sp>
      <p:sp>
        <p:nvSpPr>
          <p:cNvPr id="26628" name="Freeform 4"/>
          <p:cNvSpPr>
            <a:spLocks/>
          </p:cNvSpPr>
          <p:nvPr/>
        </p:nvSpPr>
        <p:spPr bwMode="auto">
          <a:xfrm>
            <a:off x="749300" y="1371600"/>
            <a:ext cx="165100" cy="228600"/>
          </a:xfrm>
          <a:custGeom>
            <a:avLst/>
            <a:gdLst>
              <a:gd name="T0" fmla="*/ 2147483647 w 104"/>
              <a:gd name="T1" fmla="*/ 0 h 144"/>
              <a:gd name="T2" fmla="*/ 2147483647 w 104"/>
              <a:gd name="T3" fmla="*/ 2147483647 h 144"/>
              <a:gd name="T4" fmla="*/ 2147483647 w 104"/>
              <a:gd name="T5" fmla="*/ 2147483647 h 144"/>
              <a:gd name="T6" fmla="*/ 0 60000 65536"/>
              <a:gd name="T7" fmla="*/ 0 60000 65536"/>
              <a:gd name="T8" fmla="*/ 0 60000 65536"/>
              <a:gd name="T9" fmla="*/ 0 w 104"/>
              <a:gd name="T10" fmla="*/ 0 h 144"/>
              <a:gd name="T11" fmla="*/ 104 w 104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4" h="144">
                <a:moveTo>
                  <a:pt x="56" y="0"/>
                </a:moveTo>
                <a:cubicBezTo>
                  <a:pt x="28" y="36"/>
                  <a:pt x="0" y="72"/>
                  <a:pt x="8" y="96"/>
                </a:cubicBezTo>
                <a:cubicBezTo>
                  <a:pt x="16" y="120"/>
                  <a:pt x="60" y="132"/>
                  <a:pt x="104" y="144"/>
                </a:cubicBezTo>
              </a:path>
            </a:pathLst>
          </a:custGeom>
          <a:noFill/>
          <a:ln w="22225" cap="flat" cmpd="sng">
            <a:solidFill>
              <a:srgbClr val="990000"/>
            </a:solidFill>
            <a:prstDash val="solid"/>
            <a:round/>
            <a:headEnd type="none" w="med" len="med"/>
            <a:tailEnd type="arrow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5867400" y="533400"/>
            <a:ext cx="2262188" cy="579438"/>
          </a:xfrm>
          <a:prstGeom prst="rect">
            <a:avLst/>
          </a:prstGeom>
          <a:solidFill>
            <a:srgbClr val="EDF8FF"/>
          </a:solidFill>
          <a:ln>
            <a:noFill/>
          </a:ln>
          <a:extLs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>
                <a:solidFill>
                  <a:srgbClr val="FF0000"/>
                </a:solidFill>
              </a:rPr>
              <a:t>Kamiokande</a:t>
            </a:r>
          </a:p>
        </p:txBody>
      </p:sp>
    </p:spTree>
    <p:extLst>
      <p:ext uri="{BB962C8B-B14F-4D97-AF65-F5344CB8AC3E}">
        <p14:creationId xmlns:p14="http://schemas.microsoft.com/office/powerpoint/2010/main" val="121972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0"/>
            <a:ext cx="9236075" cy="6858000"/>
            <a:chOff x="1" y="0"/>
            <a:chExt cx="10158605" cy="7772400"/>
          </a:xfrm>
        </p:grpSpPr>
        <p:grpSp>
          <p:nvGrpSpPr>
            <p:cNvPr id="3" name="Group 27"/>
            <p:cNvGrpSpPr>
              <a:grpSpLocks/>
            </p:cNvGrpSpPr>
            <p:nvPr/>
          </p:nvGrpSpPr>
          <p:grpSpPr bwMode="auto">
            <a:xfrm>
              <a:off x="1" y="0"/>
              <a:ext cx="10074569" cy="7772400"/>
              <a:chOff x="0" y="0"/>
              <a:chExt cx="9158699" cy="6858000"/>
            </a:xfrm>
          </p:grpSpPr>
          <p:pic>
            <p:nvPicPr>
              <p:cNvPr id="60424" name="Picture 1"/>
              <p:cNvPicPr>
                <a:picLocks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9144000" cy="68580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60425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-300000">
                <a:off x="6634132" y="3127248"/>
                <a:ext cx="2524567" cy="17067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0426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52400" y="1934964"/>
                <a:ext cx="2133600" cy="13416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5" name="Rectangle 14"/>
            <p:cNvSpPr/>
            <p:nvPr/>
          </p:nvSpPr>
          <p:spPr>
            <a:xfrm rot="2100000">
              <a:off x="7443476" y="3697288"/>
              <a:ext cx="2715130" cy="1504103"/>
            </a:xfrm>
            <a:prstGeom prst="rect">
              <a:avLst/>
            </a:prstGeom>
            <a:noFill/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1882" tIns="50941" rIns="101882" bIns="50941" anchor="ctr"/>
            <a:lstStyle/>
            <a:p>
              <a:pPr>
                <a:defRPr/>
              </a:pPr>
              <a:endParaRPr lang="en-US" sz="2400" dirty="0">
                <a:solidFill>
                  <a:srgbClr val="EAEAEA"/>
                </a:solidFill>
              </a:endParaRPr>
            </a:p>
          </p:txBody>
        </p:sp>
      </p:grp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1350963" y="268288"/>
            <a:ext cx="6542087" cy="831850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 charset="0"/>
              </a:rPr>
              <a:t>US: Long Baseline Neutrino Experiment</a:t>
            </a:r>
          </a:p>
          <a:p>
            <a:r>
              <a:rPr lang="en-US" sz="2000" dirty="0">
                <a:solidFill>
                  <a:srgbClr val="FFFFFF"/>
                </a:solidFill>
                <a:latin typeface="Arial" charset="0"/>
              </a:rPr>
              <a:t>CD 0: January 2010</a:t>
            </a:r>
          </a:p>
        </p:txBody>
      </p:sp>
      <p:sp>
        <p:nvSpPr>
          <p:cNvPr id="60420" name="TextBox 12"/>
          <p:cNvSpPr txBox="1">
            <a:spLocks noChangeArrowheads="1"/>
          </p:cNvSpPr>
          <p:nvPr/>
        </p:nvSpPr>
        <p:spPr bwMode="auto">
          <a:xfrm rot="600000">
            <a:off x="4133850" y="2967038"/>
            <a:ext cx="10953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 b="1">
                <a:solidFill>
                  <a:srgbClr val="00007A"/>
                </a:solidFill>
                <a:latin typeface="Arial" charset="0"/>
              </a:rPr>
              <a:t>1300 km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25001" y="5301208"/>
            <a:ext cx="4680520" cy="1200329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For cost reasons, the project has</a:t>
            </a:r>
          </a:p>
          <a:p>
            <a:r>
              <a:rPr lang="en-GB" sz="2400" dirty="0"/>
              <a:t>b</a:t>
            </a:r>
            <a:r>
              <a:rPr lang="en-GB" sz="2400" dirty="0" smtClean="0"/>
              <a:t>een phased to a 10 </a:t>
            </a:r>
            <a:r>
              <a:rPr lang="en-GB" sz="2400" dirty="0" err="1" smtClean="0"/>
              <a:t>kT</a:t>
            </a:r>
            <a:r>
              <a:rPr lang="en-GB" sz="2400" dirty="0" smtClean="0"/>
              <a:t> detector</a:t>
            </a:r>
          </a:p>
          <a:p>
            <a:r>
              <a:rPr lang="en-GB" sz="2400" dirty="0"/>
              <a:t>o</a:t>
            </a:r>
            <a:r>
              <a:rPr lang="en-GB" sz="2400" dirty="0" smtClean="0"/>
              <a:t>n the surface and no ND.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31440" y="3510389"/>
            <a:ext cx="3888432" cy="3125679"/>
            <a:chOff x="-1920280" y="3253870"/>
            <a:chExt cx="3888432" cy="3125679"/>
          </a:xfrm>
        </p:grpSpPr>
        <p:sp>
          <p:nvSpPr>
            <p:cNvPr id="14" name="TextBox 13"/>
            <p:cNvSpPr txBox="1"/>
            <p:nvPr/>
          </p:nvSpPr>
          <p:spPr>
            <a:xfrm>
              <a:off x="-750961" y="3253870"/>
              <a:ext cx="2195736" cy="830997"/>
            </a:xfrm>
            <a:prstGeom prst="rect">
              <a:avLst/>
            </a:prstGeom>
            <a:solidFill>
              <a:srgbClr val="1407B9"/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 dirty="0" smtClean="0"/>
                <a:t>34 </a:t>
              </a:r>
              <a:r>
                <a:rPr lang="en-GB" sz="2400" dirty="0" err="1" smtClean="0"/>
                <a:t>kT</a:t>
              </a:r>
              <a:r>
                <a:rPr lang="en-GB" sz="2400" dirty="0" smtClean="0"/>
                <a:t> of </a:t>
              </a:r>
              <a:r>
                <a:rPr lang="en-GB" sz="2400" dirty="0" err="1" smtClean="0"/>
                <a:t>LAr</a:t>
              </a:r>
              <a:endParaRPr lang="en-GB" sz="2400" dirty="0" smtClean="0"/>
            </a:p>
            <a:p>
              <a:r>
                <a:rPr lang="en-GB" sz="2400" dirty="0" smtClean="0"/>
                <a:t>desired option.</a:t>
              </a:r>
            </a:p>
          </p:txBody>
        </p:sp>
        <p:grpSp>
          <p:nvGrpSpPr>
            <p:cNvPr id="16" name="Group 10"/>
            <p:cNvGrpSpPr/>
            <p:nvPr/>
          </p:nvGrpSpPr>
          <p:grpSpPr>
            <a:xfrm>
              <a:off x="-1920280" y="3962200"/>
              <a:ext cx="3888432" cy="2417349"/>
              <a:chOff x="-1920280" y="3962200"/>
              <a:chExt cx="3888432" cy="2417349"/>
            </a:xfrm>
          </p:grpSpPr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-1920280" y="4221088"/>
                <a:ext cx="3888432" cy="21584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8" name="Straight Arrow Connector 17"/>
              <p:cNvCxnSpPr/>
              <p:nvPr/>
            </p:nvCxnSpPr>
            <p:spPr bwMode="auto">
              <a:xfrm rot="16200000" flipH="1">
                <a:off x="94879" y="4214228"/>
                <a:ext cx="720080" cy="216024"/>
              </a:xfrm>
              <a:prstGeom prst="straightConnector1">
                <a:avLst/>
              </a:prstGeom>
              <a:solidFill>
                <a:srgbClr val="FFFFFF"/>
              </a:solidFill>
              <a:ln w="444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19" name="TextBox 18"/>
          <p:cNvSpPr txBox="1"/>
          <p:nvPr/>
        </p:nvSpPr>
        <p:spPr>
          <a:xfrm>
            <a:off x="2802244" y="1038605"/>
            <a:ext cx="3626958" cy="400110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 charset="0"/>
              </a:rPr>
              <a:t>CD 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1: December 2012!</a:t>
            </a:r>
            <a:endParaRPr lang="en-US" sz="20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97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7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4624"/>
            <a:ext cx="89231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07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068" y="2223618"/>
            <a:ext cx="3611860" cy="1853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9552" y="5805264"/>
            <a:ext cx="4680520" cy="461665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Possible synergy with a </a:t>
            </a:r>
            <a:r>
              <a:rPr lang="en-GB" sz="2400" dirty="0" smtClean="0">
                <a:latin typeface="Symbol" pitchFamily="18" charset="2"/>
              </a:rPr>
              <a:t>b</a:t>
            </a:r>
            <a:r>
              <a:rPr lang="en-GB" sz="2400" dirty="0" smtClean="0"/>
              <a:t> beam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126" y="2568981"/>
            <a:ext cx="2484744" cy="1914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63480" y="4275831"/>
            <a:ext cx="4680520" cy="461665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Possible synergy with a NF beam</a:t>
            </a:r>
          </a:p>
        </p:txBody>
      </p:sp>
    </p:spTree>
    <p:extLst>
      <p:ext uri="{BB962C8B-B14F-4D97-AF65-F5344CB8AC3E}">
        <p14:creationId xmlns:p14="http://schemas.microsoft.com/office/powerpoint/2010/main" val="228666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0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0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587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7200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221088"/>
            <a:ext cx="3493695" cy="2691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547664" y="6400800"/>
            <a:ext cx="2520280" cy="369332"/>
            <a:chOff x="1547664" y="6400800"/>
            <a:chExt cx="2520280" cy="369332"/>
          </a:xfrm>
        </p:grpSpPr>
        <p:sp>
          <p:nvSpPr>
            <p:cNvPr id="6" name="TextBox 5"/>
            <p:cNvSpPr txBox="1"/>
            <p:nvPr/>
          </p:nvSpPr>
          <p:spPr>
            <a:xfrm>
              <a:off x="1547664" y="6400800"/>
              <a:ext cx="1404664" cy="369332"/>
            </a:xfrm>
            <a:prstGeom prst="rect">
              <a:avLst/>
            </a:prstGeom>
            <a:solidFill>
              <a:srgbClr val="1407B9"/>
            </a:solidFill>
          </p:spPr>
          <p:txBody>
            <a:bodyPr wrap="square" rtlCol="0">
              <a:spAutoFit/>
            </a:bodyPr>
            <a:lstStyle/>
            <a:p>
              <a:r>
                <a:rPr lang="en-GB" sz="1800" dirty="0" smtClean="0"/>
                <a:t>LENA ?</a:t>
              </a:r>
              <a:endParaRPr lang="en-GB" sz="1800" dirty="0" smtClean="0"/>
            </a:p>
          </p:txBody>
        </p:sp>
        <p:cxnSp>
          <p:nvCxnSpPr>
            <p:cNvPr id="5" name="Straight Arrow Connector 4"/>
            <p:cNvCxnSpPr>
              <a:stCxn id="6" idx="3"/>
            </p:cNvCxnSpPr>
            <p:nvPr/>
          </p:nvCxnSpPr>
          <p:spPr bwMode="auto">
            <a:xfrm>
              <a:off x="2952328" y="6585466"/>
              <a:ext cx="1115616" cy="0"/>
            </a:xfrm>
            <a:prstGeom prst="straightConnector1">
              <a:avLst/>
            </a:prstGeom>
            <a:solidFill>
              <a:srgbClr val="FFFFFF"/>
            </a:solidFill>
            <a:ln w="44450" cap="flat" cmpd="sng" algn="ctr">
              <a:solidFill>
                <a:srgbClr val="1407B9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98539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4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575"/>
            <a:ext cx="9029104" cy="6945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108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1586"/>
            <a:ext cx="9039225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46933" y="90368"/>
            <a:ext cx="3627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1407B9"/>
                </a:solidFill>
              </a:rPr>
              <a:t>From Pilar Hernandez’s talk in </a:t>
            </a:r>
            <a:r>
              <a:rPr lang="en-GB" sz="1600" dirty="0" err="1" smtClean="0">
                <a:solidFill>
                  <a:srgbClr val="1407B9"/>
                </a:solidFill>
              </a:rPr>
              <a:t>Kracow</a:t>
            </a:r>
            <a:r>
              <a:rPr lang="en-GB" sz="1600" dirty="0" smtClean="0">
                <a:solidFill>
                  <a:srgbClr val="1407B9"/>
                </a:solidFill>
              </a:rPr>
              <a:t>…</a:t>
            </a:r>
            <a:endParaRPr lang="en-GB" sz="1600" dirty="0">
              <a:solidFill>
                <a:srgbClr val="1407B9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133895" y="4122077"/>
            <a:ext cx="2078065" cy="1557174"/>
            <a:chOff x="2985849" y="-558443"/>
            <a:chExt cx="2078065" cy="1557174"/>
          </a:xfrm>
        </p:grpSpPr>
        <p:cxnSp>
          <p:nvCxnSpPr>
            <p:cNvPr id="6" name="Straight Arrow Connector 5"/>
            <p:cNvCxnSpPr/>
            <p:nvPr/>
          </p:nvCxnSpPr>
          <p:spPr bwMode="auto">
            <a:xfrm>
              <a:off x="5063914" y="-558443"/>
              <a:ext cx="0" cy="387043"/>
            </a:xfrm>
            <a:prstGeom prst="straightConnector1">
              <a:avLst/>
            </a:prstGeom>
            <a:solidFill>
              <a:srgbClr val="FFFFFF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>
              <a:off x="2985849" y="44624"/>
              <a:ext cx="1717138" cy="954107"/>
            </a:xfrm>
            <a:prstGeom prst="rect">
              <a:avLst/>
            </a:prstGeom>
            <a:solidFill>
              <a:srgbClr val="1407B9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Near</a:t>
              </a:r>
            </a:p>
            <a:p>
              <a:r>
                <a:rPr lang="en-GB" dirty="0" smtClean="0"/>
                <a:t>Detectors?</a:t>
              </a:r>
              <a:endParaRPr lang="en-GB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057692" y="542189"/>
            <a:ext cx="1930337" cy="1734683"/>
            <a:chOff x="7057692" y="542189"/>
            <a:chExt cx="1930337" cy="1734683"/>
          </a:xfrm>
        </p:grpSpPr>
        <p:cxnSp>
          <p:nvCxnSpPr>
            <p:cNvPr id="9" name="Straight Arrow Connector 8"/>
            <p:cNvCxnSpPr/>
            <p:nvPr/>
          </p:nvCxnSpPr>
          <p:spPr bwMode="auto">
            <a:xfrm>
              <a:off x="8172400" y="1772816"/>
              <a:ext cx="0" cy="504056"/>
            </a:xfrm>
            <a:prstGeom prst="straightConnector1">
              <a:avLst/>
            </a:prstGeom>
            <a:solidFill>
              <a:srgbClr val="FFFFFF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7057692" y="542189"/>
              <a:ext cx="1930337" cy="954107"/>
            </a:xfrm>
            <a:prstGeom prst="rect">
              <a:avLst/>
            </a:prstGeom>
            <a:solidFill>
              <a:srgbClr val="1407B9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&gt;5</a:t>
              </a:r>
              <a:r>
                <a:rPr lang="en-GB" dirty="0" smtClean="0">
                  <a:latin typeface="Symbol" pitchFamily="18" charset="2"/>
                </a:rPr>
                <a:t>s</a:t>
              </a:r>
              <a:r>
                <a:rPr lang="en-GB" dirty="0" smtClean="0"/>
                <a:t> in</a:t>
              </a:r>
            </a:p>
            <a:p>
              <a:r>
                <a:rPr lang="en-GB" dirty="0" smtClean="0"/>
                <a:t>2 yrs. vs. 10</a:t>
              </a:r>
              <a:endParaRPr lang="en-GB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58664" y="6053658"/>
            <a:ext cx="7992888" cy="830997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Other proposals to measure the MH with atm. or reactor </a:t>
            </a:r>
            <a:r>
              <a:rPr lang="en-GB" sz="2400" dirty="0" smtClean="0">
                <a:latin typeface="Symbol" pitchFamily="18" charset="2"/>
              </a:rPr>
              <a:t>n</a:t>
            </a:r>
            <a:r>
              <a:rPr lang="en-GB" sz="2400" dirty="0" smtClean="0"/>
              <a:t>, hard</a:t>
            </a:r>
          </a:p>
          <a:p>
            <a:pPr algn="l"/>
            <a:r>
              <a:rPr lang="en-GB" sz="2400" dirty="0"/>
              <a:t>t</a:t>
            </a:r>
            <a:r>
              <a:rPr lang="en-GB" sz="2400" dirty="0" smtClean="0"/>
              <a:t>o get convincing evidence at 5</a:t>
            </a:r>
            <a:r>
              <a:rPr lang="en-GB" sz="2400" dirty="0" smtClean="0">
                <a:latin typeface="Symbol" pitchFamily="18" charset="2"/>
              </a:rPr>
              <a:t>s </a:t>
            </a:r>
            <a:r>
              <a:rPr lang="en-GB" sz="2400" dirty="0" smtClean="0"/>
              <a:t>but more work needed.  </a:t>
            </a:r>
          </a:p>
        </p:txBody>
      </p:sp>
    </p:spTree>
    <p:extLst>
      <p:ext uri="{BB962C8B-B14F-4D97-AF65-F5344CB8AC3E}">
        <p14:creationId xmlns:p14="http://schemas.microsoft.com/office/powerpoint/2010/main" val="311646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rgbClr val="66FFFF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567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996" y="73806"/>
            <a:ext cx="5012499" cy="2982746"/>
          </a:xfrm>
          <a:prstGeom prst="rect">
            <a:avLst/>
          </a:prstGeom>
          <a:noFill/>
          <a:ln w="28575">
            <a:solidFill>
              <a:srgbClr val="1407B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Content Placeholder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947094"/>
            <a:ext cx="3916493" cy="3866282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567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870" y="3096983"/>
            <a:ext cx="4247594" cy="3817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007096" y="2915652"/>
            <a:ext cx="1908720" cy="369332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Neutrino Factory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8770" y="1940239"/>
            <a:ext cx="4627376" cy="923330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GB" sz="1800" dirty="0" err="1" smtClean="0"/>
              <a:t>EURONu</a:t>
            </a:r>
            <a:r>
              <a:rPr lang="en-GB" sz="1800" dirty="0" smtClean="0"/>
              <a:t> has considered options and costs and recommends Neutrino Factory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GB" sz="1800" dirty="0" smtClean="0"/>
              <a:t>Costs will be high – R&amp;D needed to reduce.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6814881" y="353922"/>
            <a:ext cx="2160240" cy="294424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rgbClr val="66FFFF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87522" y="100948"/>
            <a:ext cx="1100902" cy="369332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1800" dirty="0" smtClean="0">
                <a:latin typeface="Symbol" pitchFamily="18" charset="2"/>
              </a:rPr>
              <a:t>b</a:t>
            </a:r>
            <a:r>
              <a:rPr lang="en-GB" sz="1800" dirty="0" smtClean="0"/>
              <a:t> Beam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7211" y="-27384"/>
            <a:ext cx="3784709" cy="1859226"/>
            <a:chOff x="77206" y="-27384"/>
            <a:chExt cx="3784709" cy="1859226"/>
          </a:xfrm>
        </p:grpSpPr>
        <p:pic>
          <p:nvPicPr>
            <p:cNvPr id="756740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06" y="303562"/>
              <a:ext cx="2065750" cy="1167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56741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332656"/>
              <a:ext cx="1738187" cy="1499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2294492" y="-27384"/>
              <a:ext cx="12426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>
                  <a:solidFill>
                    <a:srgbClr val="2D2DB9"/>
                  </a:solidFill>
                  <a:latin typeface="Symbol" pitchFamily="18" charset="2"/>
                </a:rPr>
                <a:t>n</a:t>
              </a:r>
              <a:r>
                <a:rPr lang="en-GB" dirty="0" err="1" smtClean="0">
                  <a:solidFill>
                    <a:srgbClr val="2D2DB9"/>
                  </a:solidFill>
                </a:rPr>
                <a:t>Storm</a:t>
              </a:r>
              <a:endParaRPr lang="en-GB" dirty="0">
                <a:solidFill>
                  <a:srgbClr val="2D2DB9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203848" y="1465620"/>
            <a:ext cx="90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2D2DB9"/>
                </a:solidFill>
                <a:latin typeface="Symbol" pitchFamily="18" charset="2"/>
              </a:rPr>
              <a:t>n</a:t>
            </a:r>
            <a:r>
              <a:rPr lang="en-GB" baseline="-25000" dirty="0" smtClean="0">
                <a:solidFill>
                  <a:srgbClr val="2D2DB9"/>
                </a:solidFill>
              </a:rPr>
              <a:t>e</a:t>
            </a:r>
            <a:r>
              <a:rPr lang="en-GB" dirty="0" smtClean="0">
                <a:solidFill>
                  <a:srgbClr val="2D2DB9"/>
                </a:solidFill>
              </a:rPr>
              <a:t> </a:t>
            </a:r>
            <a:r>
              <a:rPr lang="en-GB" dirty="0" smtClean="0">
                <a:solidFill>
                  <a:srgbClr val="2D2DB9"/>
                </a:solidFill>
                <a:latin typeface="Symbol" pitchFamily="18" charset="2"/>
              </a:rPr>
              <a:t>s!</a:t>
            </a:r>
            <a:endParaRPr lang="en-GB" dirty="0">
              <a:solidFill>
                <a:srgbClr val="2D2DB9"/>
              </a:solidFill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1609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bldLvl="2" animBg="1"/>
      <p:bldP spid="2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2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25" y="2132856"/>
            <a:ext cx="8796977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7"/>
          <p:cNvSpPr txBox="1">
            <a:spLocks noChangeArrowheads="1"/>
          </p:cNvSpPr>
          <p:nvPr/>
        </p:nvSpPr>
        <p:spPr>
          <a:xfrm>
            <a:off x="539552" y="620688"/>
            <a:ext cx="7772400" cy="11430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3600" i="1" dirty="0" smtClean="0">
                <a:latin typeface="Arial" charset="0"/>
              </a:rPr>
              <a:t>Neutrinos in the proposed CERN Strategy… </a:t>
            </a:r>
            <a:endParaRPr lang="en-GB" sz="3600" i="1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43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4"/>
          <p:cNvSpPr txBox="1">
            <a:spLocks noChangeArrowheads="1"/>
          </p:cNvSpPr>
          <p:nvPr/>
        </p:nvSpPr>
        <p:spPr bwMode="auto">
          <a:xfrm>
            <a:off x="7543800" y="6486525"/>
            <a:ext cx="1622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>
                <a:solidFill>
                  <a:schemeClr val="hlink"/>
                </a:solidFill>
                <a:latin typeface="Haettenschweiler" pitchFamily="34" charset="0"/>
              </a:rPr>
              <a:t>Imperial College/RAL</a:t>
            </a:r>
          </a:p>
        </p:txBody>
      </p:sp>
      <p:sp>
        <p:nvSpPr>
          <p:cNvPr id="145411" name="Text Box 5"/>
          <p:cNvSpPr txBox="1">
            <a:spLocks noChangeArrowheads="1"/>
          </p:cNvSpPr>
          <p:nvPr/>
        </p:nvSpPr>
        <p:spPr bwMode="auto">
          <a:xfrm>
            <a:off x="7935913" y="6272213"/>
            <a:ext cx="1006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>
                <a:solidFill>
                  <a:schemeClr val="hlink"/>
                </a:solidFill>
                <a:latin typeface="Haettenschweiler" pitchFamily="34" charset="0"/>
              </a:rPr>
              <a:t>Dave Wark </a:t>
            </a:r>
          </a:p>
        </p:txBody>
      </p:sp>
      <p:pic>
        <p:nvPicPr>
          <p:cNvPr id="14541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874713"/>
            <a:ext cx="714375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3" name="Rectangle 7"/>
          <p:cNvSpPr>
            <a:spLocks noGrp="1" noChangeArrowheads="1"/>
          </p:cNvSpPr>
          <p:nvPr>
            <p:ph type="title"/>
          </p:nvPr>
        </p:nvSpPr>
        <p:spPr>
          <a:xfrm>
            <a:off x="899592" y="-306288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GB" sz="3600" i="1" dirty="0" smtClean="0">
                <a:latin typeface="Arial" charset="0"/>
              </a:rPr>
              <a:t>Conclusions</a:t>
            </a:r>
          </a:p>
        </p:txBody>
      </p:sp>
      <p:sp>
        <p:nvSpPr>
          <p:cNvPr id="14541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228600" y="610344"/>
            <a:ext cx="8663880" cy="4114800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sz="2400" dirty="0" smtClean="0">
                <a:latin typeface="Times New Roman" pitchFamily="18" charset="0"/>
              </a:rPr>
              <a:t>Neutrino oscillations are the first confirmed BSM particle physics.</a:t>
            </a:r>
          </a:p>
          <a:p>
            <a:pPr eaLnBrk="1" hangingPunct="1">
              <a:lnSpc>
                <a:spcPct val="80000"/>
              </a:lnSpc>
            </a:pPr>
            <a:r>
              <a:rPr lang="en-GB" sz="2400" dirty="0" smtClean="0">
                <a:latin typeface="Times New Roman" pitchFamily="18" charset="0"/>
              </a:rPr>
              <a:t>We still have a lot of work to do to completely characterize the MNSP matrix.</a:t>
            </a:r>
          </a:p>
          <a:p>
            <a:pPr eaLnBrk="1" hangingPunct="1">
              <a:lnSpc>
                <a:spcPct val="80000"/>
              </a:lnSpc>
            </a:pPr>
            <a:r>
              <a:rPr lang="en-GB" sz="2400" dirty="0">
                <a:latin typeface="Times New Roman" pitchFamily="18" charset="0"/>
              </a:rPr>
              <a:t>The measurement of “large” </a:t>
            </a:r>
            <a:r>
              <a:rPr lang="en-GB" sz="2400" dirty="0">
                <a:latin typeface="Symbol" pitchFamily="18" charset="2"/>
              </a:rPr>
              <a:t>q</a:t>
            </a:r>
            <a:r>
              <a:rPr lang="en-GB" sz="2400" baseline="-25000" dirty="0">
                <a:latin typeface="Times New Roman" pitchFamily="18" charset="0"/>
              </a:rPr>
              <a:t>13</a:t>
            </a:r>
            <a:r>
              <a:rPr lang="en-GB" sz="2400" dirty="0">
                <a:latin typeface="Times New Roman" pitchFamily="18" charset="0"/>
              </a:rPr>
              <a:t> has opened up a whole range of new experiments on </a:t>
            </a:r>
            <a:r>
              <a:rPr lang="en-GB" sz="2400" dirty="0" smtClean="0">
                <a:latin typeface="Times New Roman" pitchFamily="18" charset="0"/>
              </a:rPr>
              <a:t>a realizable </a:t>
            </a:r>
            <a:r>
              <a:rPr lang="en-GB" sz="2400" dirty="0">
                <a:latin typeface="Times New Roman" pitchFamily="18" charset="0"/>
              </a:rPr>
              <a:t>scale</a:t>
            </a:r>
            <a:r>
              <a:rPr lang="en-GB" sz="2400" dirty="0" smtClean="0">
                <a:latin typeface="Times New Roman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en-GB" sz="2400" dirty="0" smtClean="0">
                <a:latin typeface="Times New Roman" pitchFamily="18" charset="0"/>
              </a:rPr>
              <a:t>There is no other way to do this physics than build major projects to measure a few numbers – but we need those numbers!</a:t>
            </a:r>
          </a:p>
          <a:p>
            <a:pPr eaLnBrk="1" hangingPunct="1">
              <a:lnSpc>
                <a:spcPct val="80000"/>
              </a:lnSpc>
            </a:pPr>
            <a:r>
              <a:rPr lang="en-GB" sz="2400" dirty="0" smtClean="0">
                <a:latin typeface="Times New Roman" pitchFamily="18" charset="0"/>
              </a:rPr>
              <a:t>A strong case exists for at least two long-baseline projects in the near to mid-term.</a:t>
            </a:r>
          </a:p>
          <a:p>
            <a:pPr eaLnBrk="1" hangingPunct="1">
              <a:lnSpc>
                <a:spcPct val="80000"/>
              </a:lnSpc>
            </a:pPr>
            <a:r>
              <a:rPr lang="en-GB" sz="2400" dirty="0" smtClean="0">
                <a:latin typeface="Times New Roman" pitchFamily="18" charset="0"/>
              </a:rPr>
              <a:t>There is and will (or at least should) be a continuing programme to develop towards a Neutrino Factory.</a:t>
            </a:r>
          </a:p>
          <a:p>
            <a:pPr eaLnBrk="1" hangingPunct="1">
              <a:lnSpc>
                <a:spcPct val="80000"/>
              </a:lnSpc>
            </a:pPr>
            <a:r>
              <a:rPr lang="en-GB" sz="2400" dirty="0" smtClean="0">
                <a:latin typeface="Times New Roman" pitchFamily="18" charset="0"/>
              </a:rPr>
              <a:t>The sterile neutrino question also needs an answer</a:t>
            </a:r>
            <a:r>
              <a:rPr lang="en-GB" sz="2400" dirty="0" smtClean="0">
                <a:latin typeface="Times New Roman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en-GB" sz="2400" dirty="0" smtClean="0">
                <a:latin typeface="Times New Roman" pitchFamily="18" charset="0"/>
              </a:rPr>
              <a:t>European involvement in T2HK is almost certain if the project proceeds, involvement in LBNE being considered.</a:t>
            </a:r>
            <a:endParaRPr lang="en-GB" sz="2400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sz="2400" dirty="0" smtClean="0">
                <a:latin typeface="Times New Roman" pitchFamily="18" charset="0"/>
              </a:rPr>
              <a:t>The </a:t>
            </a:r>
            <a:r>
              <a:rPr lang="en-GB" sz="2400" dirty="0" err="1" smtClean="0">
                <a:latin typeface="Times New Roman" pitchFamily="18" charset="0"/>
              </a:rPr>
              <a:t>LAr</a:t>
            </a:r>
            <a:r>
              <a:rPr lang="en-GB" sz="2400" dirty="0" smtClean="0">
                <a:latin typeface="Times New Roman" pitchFamily="18" charset="0"/>
              </a:rPr>
              <a:t> prototype at CERN is a near-term </a:t>
            </a:r>
            <a:r>
              <a:rPr lang="en-GB" sz="2400" dirty="0" smtClean="0">
                <a:latin typeface="Times New Roman" pitchFamily="18" charset="0"/>
              </a:rPr>
              <a:t>opportunity, and extensive other R&amp;D is needed (like </a:t>
            </a:r>
            <a:r>
              <a:rPr lang="en-GB" sz="2400" dirty="0" err="1" smtClean="0">
                <a:latin typeface="Symbol" pitchFamily="18" charset="2"/>
              </a:rPr>
              <a:t>n</a:t>
            </a:r>
            <a:r>
              <a:rPr lang="en-GB" sz="2400" dirty="0" err="1" smtClean="0">
                <a:latin typeface="Times New Roman" pitchFamily="18" charset="0"/>
              </a:rPr>
              <a:t>Storm</a:t>
            </a:r>
            <a:r>
              <a:rPr lang="en-GB" sz="2400" dirty="0" smtClean="0">
                <a:latin typeface="Times New Roman" pitchFamily="18" charset="0"/>
              </a:rPr>
              <a:t>).  </a:t>
            </a:r>
            <a:endParaRPr lang="en-GB" sz="2400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sz="2400" dirty="0" smtClean="0">
                <a:latin typeface="Times New Roman" pitchFamily="18" charset="0"/>
              </a:rPr>
              <a:t>There is much work to be done!</a:t>
            </a:r>
          </a:p>
          <a:p>
            <a:pPr eaLnBrk="1" hangingPunct="1">
              <a:lnSpc>
                <a:spcPct val="80000"/>
              </a:lnSpc>
            </a:pPr>
            <a:r>
              <a:rPr lang="en-GB" sz="2400" dirty="0" smtClean="0">
                <a:latin typeface="Times New Roman" pitchFamily="18" charset="0"/>
              </a:rPr>
              <a:t>JOIN US!.  </a:t>
            </a:r>
          </a:p>
          <a:p>
            <a:pPr eaLnBrk="1" hangingPunct="1">
              <a:lnSpc>
                <a:spcPct val="80000"/>
              </a:lnSpc>
            </a:pPr>
            <a:endParaRPr lang="en-GB" sz="2400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en-GB" sz="24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12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5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5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5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5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54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54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54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54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54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54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54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4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0"/>
            <a:ext cx="9324528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rgbClr val="66FFFF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379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3356992"/>
            <a:ext cx="347052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795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2408" y="1916832"/>
            <a:ext cx="5076056" cy="2377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6276528" y="0"/>
            <a:ext cx="2952750" cy="1885950"/>
            <a:chOff x="6191250" y="4581128"/>
            <a:chExt cx="2952750" cy="1885950"/>
          </a:xfrm>
        </p:grpSpPr>
        <p:pic>
          <p:nvPicPr>
            <p:cNvPr id="637958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91250" y="4581128"/>
              <a:ext cx="2952750" cy="1885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7959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812360" y="5085184"/>
              <a:ext cx="971550" cy="200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Group 14"/>
          <p:cNvGrpSpPr/>
          <p:nvPr/>
        </p:nvGrpSpPr>
        <p:grpSpPr>
          <a:xfrm>
            <a:off x="-180528" y="0"/>
            <a:ext cx="3148937" cy="2996952"/>
            <a:chOff x="0" y="0"/>
            <a:chExt cx="3160054" cy="3068960"/>
          </a:xfrm>
        </p:grpSpPr>
        <p:pic>
          <p:nvPicPr>
            <p:cNvPr id="3" name="Picture 2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7544" y="0"/>
              <a:ext cx="2671354" cy="306896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</p:pic>
        <p:sp>
          <p:nvSpPr>
            <p:cNvPr id="14" name="Rectangle 13"/>
            <p:cNvSpPr/>
            <p:nvPr/>
          </p:nvSpPr>
          <p:spPr bwMode="auto">
            <a:xfrm>
              <a:off x="0" y="0"/>
              <a:ext cx="3138898" cy="836712"/>
            </a:xfrm>
            <a:prstGeom prst="rect">
              <a:avLst/>
            </a:prstGeom>
            <a:solidFill>
              <a:srgbClr val="FFFFFF"/>
            </a:solidFill>
            <a:ln w="4445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rgbClr val="66FFFF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1637" y="185207"/>
              <a:ext cx="3108417" cy="535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1407B9"/>
                  </a:solidFill>
                </a:rPr>
                <a:t>LSND Starts it all...</a:t>
              </a:r>
              <a:endParaRPr lang="en-GB" dirty="0">
                <a:solidFill>
                  <a:srgbClr val="1407B9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11560" y="2956882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solidFill>
                  <a:srgbClr val="1407B9"/>
                </a:solidFill>
              </a:rPr>
              <a:t>MiniBooNE</a:t>
            </a:r>
            <a:r>
              <a:rPr lang="en-GB" sz="2000" dirty="0" smtClean="0">
                <a:solidFill>
                  <a:srgbClr val="1407B9"/>
                </a:solidFill>
              </a:rPr>
              <a:t> says....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9632" y="3789040"/>
            <a:ext cx="711696" cy="400110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No!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5616" y="5405154"/>
            <a:ext cx="711696" cy="400110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Yes? </a:t>
            </a: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3275856" y="404664"/>
            <a:ext cx="3024336" cy="1368152"/>
          </a:xfrm>
          <a:prstGeom prst="rect">
            <a:avLst/>
          </a:prstGeom>
          <a:solidFill>
            <a:schemeClr val="accent6"/>
          </a:solidFill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Short baselines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kern="0" dirty="0" smtClean="0">
                <a:latin typeface="+mj-lt"/>
                <a:ea typeface="+mj-ea"/>
                <a:cs typeface="+mj-cs"/>
              </a:rPr>
              <a:t>(L/E ~ 1)</a:t>
            </a:r>
            <a:endParaRPr kumimoji="0" lang="en-GB" b="0" i="0" u="none" strike="noStrike" kern="0" cap="none" spc="0" normalizeH="0" baseline="0" noProof="0" dirty="0" smtClean="0">
              <a:ln>
                <a:noFill/>
              </a:ln>
              <a:solidFill>
                <a:srgbClr val="66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kern="0" dirty="0" smtClean="0">
                <a:latin typeface="+mj-lt"/>
                <a:ea typeface="+mj-ea"/>
                <a:cs typeface="+mj-cs"/>
              </a:rPr>
              <a:t>and Sterile </a:t>
            </a:r>
            <a:r>
              <a:rPr lang="en-GB" kern="0" dirty="0" smtClean="0">
                <a:latin typeface="Symbol" pitchFamily="18" charset="2"/>
                <a:ea typeface="+mj-ea"/>
                <a:cs typeface="+mj-cs"/>
              </a:rPr>
              <a:t>n</a:t>
            </a:r>
            <a:r>
              <a:rPr lang="en-GB" kern="0" dirty="0" smtClean="0">
                <a:latin typeface="+mj-lt"/>
                <a:ea typeface="+mj-ea"/>
                <a:cs typeface="+mj-cs"/>
              </a:rPr>
              <a:t>.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rgbClr val="66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5776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131" y="4466519"/>
            <a:ext cx="5533730" cy="1770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779912" y="4181018"/>
            <a:ext cx="121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1407B9"/>
                </a:solidFill>
              </a:rPr>
              <a:t>Latest…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81456" y="6165304"/>
            <a:ext cx="5237472" cy="461665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Dozens of proposed experiments to test...  </a:t>
            </a:r>
          </a:p>
        </p:txBody>
      </p:sp>
    </p:spTree>
    <p:extLst>
      <p:ext uri="{BB962C8B-B14F-4D97-AF65-F5344CB8AC3E}">
        <p14:creationId xmlns:p14="http://schemas.microsoft.com/office/powerpoint/2010/main" val="105115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587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44624"/>
            <a:ext cx="3491880" cy="272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87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08920"/>
            <a:ext cx="7272808" cy="413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87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4624"/>
            <a:ext cx="4752528" cy="267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9512" y="4941168"/>
            <a:ext cx="4680520" cy="830997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Synergy/Interference with Long-Baseline proposals?</a:t>
            </a:r>
          </a:p>
        </p:txBody>
      </p:sp>
    </p:spTree>
    <p:extLst>
      <p:ext uri="{BB962C8B-B14F-4D97-AF65-F5344CB8AC3E}">
        <p14:creationId xmlns:p14="http://schemas.microsoft.com/office/powerpoint/2010/main" val="302428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8229600" cy="659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609600" y="914400"/>
            <a:ext cx="21653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400">
                <a:solidFill>
                  <a:srgbClr val="990000"/>
                </a:solidFill>
              </a:rPr>
              <a:t>Translation –</a:t>
            </a:r>
          </a:p>
          <a:p>
            <a:pPr eaLnBrk="1" hangingPunct="1"/>
            <a:r>
              <a:rPr lang="en-GB" sz="1400">
                <a:solidFill>
                  <a:srgbClr val="990000"/>
                </a:solidFill>
              </a:rPr>
              <a:t>“Do not fill above this line”</a:t>
            </a:r>
          </a:p>
        </p:txBody>
      </p:sp>
      <p:sp>
        <p:nvSpPr>
          <p:cNvPr id="27652" name="Freeform 4"/>
          <p:cNvSpPr>
            <a:spLocks/>
          </p:cNvSpPr>
          <p:nvPr/>
        </p:nvSpPr>
        <p:spPr bwMode="auto">
          <a:xfrm>
            <a:off x="749300" y="1371600"/>
            <a:ext cx="165100" cy="228600"/>
          </a:xfrm>
          <a:custGeom>
            <a:avLst/>
            <a:gdLst>
              <a:gd name="T0" fmla="*/ 2147483647 w 104"/>
              <a:gd name="T1" fmla="*/ 0 h 144"/>
              <a:gd name="T2" fmla="*/ 2147483647 w 104"/>
              <a:gd name="T3" fmla="*/ 2147483647 h 144"/>
              <a:gd name="T4" fmla="*/ 2147483647 w 104"/>
              <a:gd name="T5" fmla="*/ 2147483647 h 144"/>
              <a:gd name="T6" fmla="*/ 0 60000 65536"/>
              <a:gd name="T7" fmla="*/ 0 60000 65536"/>
              <a:gd name="T8" fmla="*/ 0 60000 65536"/>
              <a:gd name="T9" fmla="*/ 0 w 104"/>
              <a:gd name="T10" fmla="*/ 0 h 144"/>
              <a:gd name="T11" fmla="*/ 104 w 104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4" h="144">
                <a:moveTo>
                  <a:pt x="56" y="0"/>
                </a:moveTo>
                <a:cubicBezTo>
                  <a:pt x="28" y="36"/>
                  <a:pt x="0" y="72"/>
                  <a:pt x="8" y="96"/>
                </a:cubicBezTo>
                <a:cubicBezTo>
                  <a:pt x="16" y="120"/>
                  <a:pt x="60" y="132"/>
                  <a:pt x="104" y="144"/>
                </a:cubicBezTo>
              </a:path>
            </a:pathLst>
          </a:custGeom>
          <a:noFill/>
          <a:ln w="22225" cap="flat" cmpd="sng">
            <a:solidFill>
              <a:srgbClr val="990000"/>
            </a:solidFill>
            <a:prstDash val="solid"/>
            <a:round/>
            <a:headEnd type="none" w="med" len="med"/>
            <a:tailEnd type="arrow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5494338" y="474663"/>
            <a:ext cx="3013075" cy="641350"/>
          </a:xfrm>
          <a:prstGeom prst="rect">
            <a:avLst/>
          </a:prstGeom>
          <a:solidFill>
            <a:srgbClr val="EDF8FF"/>
          </a:solidFill>
          <a:ln>
            <a:noFill/>
          </a:ln>
          <a:extLs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360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GB" sz="3600" baseline="-25000">
                <a:solidFill>
                  <a:srgbClr val="FF0000"/>
                </a:solidFill>
              </a:rPr>
              <a:t>x</a:t>
            </a:r>
            <a:r>
              <a:rPr lang="en-GB" sz="3600">
                <a:solidFill>
                  <a:srgbClr val="FF0000"/>
                </a:solidFill>
              </a:rPr>
              <a:t>+ e</a:t>
            </a:r>
            <a:r>
              <a:rPr lang="en-GB" sz="3600" baseline="30000">
                <a:solidFill>
                  <a:srgbClr val="FF0000"/>
                </a:solidFill>
                <a:sym typeface="Symbol" pitchFamily="18" charset="2"/>
              </a:rPr>
              <a:t></a:t>
            </a:r>
            <a:r>
              <a:rPr lang="en-GB" sz="3600">
                <a:solidFill>
                  <a:srgbClr val="FF0000"/>
                </a:solidFill>
                <a:sym typeface="Symbol" pitchFamily="18" charset="2"/>
              </a:rPr>
              <a:t> </a:t>
            </a:r>
            <a:r>
              <a:rPr lang="en-GB" sz="360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GB" sz="3600" baseline="-25000">
                <a:solidFill>
                  <a:srgbClr val="FF0000"/>
                </a:solidFill>
              </a:rPr>
              <a:t>x</a:t>
            </a:r>
            <a:r>
              <a:rPr lang="en-GB" sz="3600">
                <a:solidFill>
                  <a:srgbClr val="FF0000"/>
                </a:solidFill>
              </a:rPr>
              <a:t>+ e</a:t>
            </a:r>
            <a:r>
              <a:rPr lang="en-GB" sz="3600" baseline="30000">
                <a:solidFill>
                  <a:srgbClr val="FF0000"/>
                </a:solidFill>
                <a:sym typeface="Symbol" pitchFamily="18" charset="2"/>
              </a:rPr>
              <a:t></a:t>
            </a:r>
          </a:p>
        </p:txBody>
      </p:sp>
      <p:sp>
        <p:nvSpPr>
          <p:cNvPr id="27654" name="Line 6"/>
          <p:cNvSpPr>
            <a:spLocks noChangeShapeType="1"/>
          </p:cNvSpPr>
          <p:nvPr/>
        </p:nvSpPr>
        <p:spPr bwMode="auto">
          <a:xfrm>
            <a:off x="3276600" y="0"/>
            <a:ext cx="114300" cy="76200"/>
          </a:xfrm>
          <a:prstGeom prst="line">
            <a:avLst/>
          </a:prstGeom>
          <a:noFill/>
          <a:ln w="222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82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73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7200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896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567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01" y="620688"/>
            <a:ext cx="8317863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539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80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88640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7276" y="6237312"/>
            <a:ext cx="7113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accent6"/>
                </a:solidFill>
              </a:rPr>
              <a:t>SPSC feedback very positive, recommends we proceed to a TDR…</a:t>
            </a:r>
            <a:endParaRPr lang="en-GB" sz="2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9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54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733425"/>
            <a:ext cx="6934200" cy="539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831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55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692727"/>
            <a:ext cx="6867525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539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577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70398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539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628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28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693411"/>
            <a:ext cx="5274965" cy="129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82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669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7200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82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680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7200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896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69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7200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896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8229600" cy="659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09600" y="914400"/>
            <a:ext cx="21653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400">
                <a:solidFill>
                  <a:srgbClr val="990000"/>
                </a:solidFill>
              </a:rPr>
              <a:t>Translation –</a:t>
            </a:r>
          </a:p>
          <a:p>
            <a:pPr eaLnBrk="1" hangingPunct="1"/>
            <a:r>
              <a:rPr lang="en-GB" sz="1400">
                <a:solidFill>
                  <a:srgbClr val="990000"/>
                </a:solidFill>
              </a:rPr>
              <a:t>“Do not fill above this line”</a:t>
            </a:r>
          </a:p>
        </p:txBody>
      </p:sp>
      <p:sp>
        <p:nvSpPr>
          <p:cNvPr id="28676" name="Freeform 4"/>
          <p:cNvSpPr>
            <a:spLocks/>
          </p:cNvSpPr>
          <p:nvPr/>
        </p:nvSpPr>
        <p:spPr bwMode="auto">
          <a:xfrm>
            <a:off x="749300" y="1371600"/>
            <a:ext cx="165100" cy="228600"/>
          </a:xfrm>
          <a:custGeom>
            <a:avLst/>
            <a:gdLst>
              <a:gd name="T0" fmla="*/ 2147483647 w 104"/>
              <a:gd name="T1" fmla="*/ 0 h 144"/>
              <a:gd name="T2" fmla="*/ 2147483647 w 104"/>
              <a:gd name="T3" fmla="*/ 2147483647 h 144"/>
              <a:gd name="T4" fmla="*/ 2147483647 w 104"/>
              <a:gd name="T5" fmla="*/ 2147483647 h 144"/>
              <a:gd name="T6" fmla="*/ 0 60000 65536"/>
              <a:gd name="T7" fmla="*/ 0 60000 65536"/>
              <a:gd name="T8" fmla="*/ 0 60000 65536"/>
              <a:gd name="T9" fmla="*/ 0 w 104"/>
              <a:gd name="T10" fmla="*/ 0 h 144"/>
              <a:gd name="T11" fmla="*/ 104 w 104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4" h="144">
                <a:moveTo>
                  <a:pt x="56" y="0"/>
                </a:moveTo>
                <a:cubicBezTo>
                  <a:pt x="28" y="36"/>
                  <a:pt x="0" y="72"/>
                  <a:pt x="8" y="96"/>
                </a:cubicBezTo>
                <a:cubicBezTo>
                  <a:pt x="16" y="120"/>
                  <a:pt x="60" y="132"/>
                  <a:pt x="104" y="144"/>
                </a:cubicBezTo>
              </a:path>
            </a:pathLst>
          </a:custGeom>
          <a:noFill/>
          <a:ln w="22225" cap="flat" cmpd="sng">
            <a:solidFill>
              <a:srgbClr val="990000"/>
            </a:solidFill>
            <a:prstDash val="solid"/>
            <a:round/>
            <a:headEnd type="none" w="med" len="med"/>
            <a:tailEnd type="arrow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5494338" y="474663"/>
            <a:ext cx="3013075" cy="641350"/>
          </a:xfrm>
          <a:prstGeom prst="rect">
            <a:avLst/>
          </a:prstGeom>
          <a:solidFill>
            <a:srgbClr val="EDF8FF"/>
          </a:solidFill>
          <a:ln>
            <a:noFill/>
          </a:ln>
          <a:extLs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360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GB" sz="3600" baseline="-25000">
                <a:solidFill>
                  <a:srgbClr val="FF0000"/>
                </a:solidFill>
              </a:rPr>
              <a:t>x</a:t>
            </a:r>
            <a:r>
              <a:rPr lang="en-GB" sz="3600">
                <a:solidFill>
                  <a:srgbClr val="FF0000"/>
                </a:solidFill>
              </a:rPr>
              <a:t>+ e</a:t>
            </a:r>
            <a:r>
              <a:rPr lang="en-GB" sz="3600" baseline="30000">
                <a:solidFill>
                  <a:srgbClr val="FF0000"/>
                </a:solidFill>
                <a:sym typeface="Symbol" pitchFamily="18" charset="2"/>
              </a:rPr>
              <a:t></a:t>
            </a:r>
            <a:r>
              <a:rPr lang="en-GB" sz="3600">
                <a:solidFill>
                  <a:srgbClr val="FF0000"/>
                </a:solidFill>
                <a:sym typeface="Symbol" pitchFamily="18" charset="2"/>
              </a:rPr>
              <a:t> </a:t>
            </a:r>
            <a:r>
              <a:rPr lang="en-GB" sz="360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GB" sz="3600" baseline="-25000">
                <a:solidFill>
                  <a:srgbClr val="FF0000"/>
                </a:solidFill>
              </a:rPr>
              <a:t>x</a:t>
            </a:r>
            <a:r>
              <a:rPr lang="en-GB" sz="3600">
                <a:solidFill>
                  <a:srgbClr val="FF0000"/>
                </a:solidFill>
              </a:rPr>
              <a:t>+ e</a:t>
            </a:r>
            <a:r>
              <a:rPr lang="en-GB" sz="3600" baseline="30000">
                <a:solidFill>
                  <a:srgbClr val="FF0000"/>
                </a:solidFill>
                <a:sym typeface="Symbol" pitchFamily="18" charset="2"/>
              </a:rPr>
              <a:t></a:t>
            </a: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3200400" y="152400"/>
            <a:ext cx="533400" cy="533400"/>
          </a:xfrm>
          <a:prstGeom prst="ellipse">
            <a:avLst/>
          </a:prstGeom>
          <a:solidFill>
            <a:srgbClr val="FFFF00"/>
          </a:solidFill>
          <a:ln w="222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 flipV="1">
            <a:off x="2971800" y="609600"/>
            <a:ext cx="228600" cy="152400"/>
          </a:xfrm>
          <a:prstGeom prst="line">
            <a:avLst/>
          </a:prstGeom>
          <a:noFill/>
          <a:ln w="222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680" name="Line 8"/>
          <p:cNvSpPr>
            <a:spLocks noChangeShapeType="1"/>
          </p:cNvSpPr>
          <p:nvPr/>
        </p:nvSpPr>
        <p:spPr bwMode="auto">
          <a:xfrm>
            <a:off x="2895600" y="228600"/>
            <a:ext cx="228600" cy="76200"/>
          </a:xfrm>
          <a:prstGeom prst="line">
            <a:avLst/>
          </a:prstGeom>
          <a:noFill/>
          <a:ln w="222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681" name="Line 9"/>
          <p:cNvSpPr>
            <a:spLocks noChangeShapeType="1"/>
          </p:cNvSpPr>
          <p:nvPr/>
        </p:nvSpPr>
        <p:spPr bwMode="auto">
          <a:xfrm flipH="1" flipV="1">
            <a:off x="3467100" y="774700"/>
            <a:ext cx="38100" cy="292100"/>
          </a:xfrm>
          <a:prstGeom prst="line">
            <a:avLst/>
          </a:prstGeom>
          <a:noFill/>
          <a:ln w="222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682" name="Line 10"/>
          <p:cNvSpPr>
            <a:spLocks noChangeShapeType="1"/>
          </p:cNvSpPr>
          <p:nvPr/>
        </p:nvSpPr>
        <p:spPr bwMode="auto">
          <a:xfrm flipH="1" flipV="1">
            <a:off x="3733800" y="609600"/>
            <a:ext cx="228600" cy="228600"/>
          </a:xfrm>
          <a:prstGeom prst="line">
            <a:avLst/>
          </a:prstGeom>
          <a:noFill/>
          <a:ln w="222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683" name="Line 11"/>
          <p:cNvSpPr>
            <a:spLocks noChangeShapeType="1"/>
          </p:cNvSpPr>
          <p:nvPr/>
        </p:nvSpPr>
        <p:spPr bwMode="auto">
          <a:xfrm>
            <a:off x="3276600" y="0"/>
            <a:ext cx="114300" cy="76200"/>
          </a:xfrm>
          <a:prstGeom prst="line">
            <a:avLst/>
          </a:prstGeom>
          <a:noFill/>
          <a:ln w="222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684" name="Line 12"/>
          <p:cNvSpPr>
            <a:spLocks noChangeShapeType="1"/>
          </p:cNvSpPr>
          <p:nvPr/>
        </p:nvSpPr>
        <p:spPr bwMode="auto">
          <a:xfrm flipV="1">
            <a:off x="3810000" y="76200"/>
            <a:ext cx="228600" cy="152400"/>
          </a:xfrm>
          <a:prstGeom prst="line">
            <a:avLst/>
          </a:prstGeom>
          <a:noFill/>
          <a:ln w="222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685" name="Line 13"/>
          <p:cNvSpPr>
            <a:spLocks noChangeShapeType="1"/>
          </p:cNvSpPr>
          <p:nvPr/>
        </p:nvSpPr>
        <p:spPr bwMode="auto">
          <a:xfrm>
            <a:off x="3581400" y="609600"/>
            <a:ext cx="2057400" cy="2895600"/>
          </a:xfrm>
          <a:prstGeom prst="line">
            <a:avLst/>
          </a:prstGeom>
          <a:noFill/>
          <a:ln w="34925">
            <a:solidFill>
              <a:srgbClr val="99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686" name="Line 14"/>
          <p:cNvSpPr>
            <a:spLocks noChangeShapeType="1"/>
          </p:cNvSpPr>
          <p:nvPr/>
        </p:nvSpPr>
        <p:spPr bwMode="auto">
          <a:xfrm>
            <a:off x="5638800" y="3505200"/>
            <a:ext cx="838200" cy="304800"/>
          </a:xfrm>
          <a:prstGeom prst="line">
            <a:avLst/>
          </a:prstGeom>
          <a:noFill/>
          <a:ln w="22225">
            <a:solidFill>
              <a:srgbClr val="99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5638800" y="3505200"/>
            <a:ext cx="228600" cy="1600200"/>
          </a:xfrm>
          <a:prstGeom prst="line">
            <a:avLst/>
          </a:prstGeom>
          <a:noFill/>
          <a:ln w="22225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688" name="Oval 16"/>
          <p:cNvSpPr>
            <a:spLocks noChangeArrowheads="1"/>
          </p:cNvSpPr>
          <p:nvPr/>
        </p:nvSpPr>
        <p:spPr bwMode="auto">
          <a:xfrm rot="-477680">
            <a:off x="5334000" y="4419600"/>
            <a:ext cx="914400" cy="304800"/>
          </a:xfrm>
          <a:prstGeom prst="ellipse">
            <a:avLst/>
          </a:prstGeom>
          <a:noFill/>
          <a:ln w="222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 flipV="1">
            <a:off x="5334000" y="3657600"/>
            <a:ext cx="304800" cy="91440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 flipH="1" flipV="1">
            <a:off x="5638800" y="3581400"/>
            <a:ext cx="609600" cy="91440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691" name="Text Box 19"/>
          <p:cNvSpPr txBox="1">
            <a:spLocks noChangeArrowheads="1"/>
          </p:cNvSpPr>
          <p:nvPr/>
        </p:nvSpPr>
        <p:spPr bwMode="auto">
          <a:xfrm>
            <a:off x="3962400" y="762000"/>
            <a:ext cx="5746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3600">
                <a:solidFill>
                  <a:srgbClr val="990000"/>
                </a:solidFill>
                <a:latin typeface="Symbol" pitchFamily="18" charset="2"/>
              </a:rPr>
              <a:t>n</a:t>
            </a:r>
            <a:r>
              <a:rPr lang="en-GB" sz="3600" baseline="-25000">
                <a:solidFill>
                  <a:srgbClr val="990000"/>
                </a:solidFill>
              </a:rPr>
              <a:t>x</a:t>
            </a:r>
          </a:p>
        </p:txBody>
      </p:sp>
      <p:sp>
        <p:nvSpPr>
          <p:cNvPr id="28692" name="Text Box 20"/>
          <p:cNvSpPr txBox="1">
            <a:spLocks noChangeArrowheads="1"/>
          </p:cNvSpPr>
          <p:nvPr/>
        </p:nvSpPr>
        <p:spPr bwMode="auto">
          <a:xfrm>
            <a:off x="5943600" y="3048000"/>
            <a:ext cx="5746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3600">
                <a:solidFill>
                  <a:srgbClr val="990000"/>
                </a:solidFill>
                <a:latin typeface="Symbol" pitchFamily="18" charset="2"/>
              </a:rPr>
              <a:t>n</a:t>
            </a:r>
            <a:r>
              <a:rPr lang="en-GB" sz="3600" baseline="-25000">
                <a:solidFill>
                  <a:srgbClr val="990000"/>
                </a:solidFill>
              </a:rPr>
              <a:t>x</a:t>
            </a:r>
          </a:p>
        </p:txBody>
      </p:sp>
      <p:sp>
        <p:nvSpPr>
          <p:cNvPr id="28693" name="Text Box 21"/>
          <p:cNvSpPr txBox="1">
            <a:spLocks noChangeArrowheads="1"/>
          </p:cNvSpPr>
          <p:nvPr/>
        </p:nvSpPr>
        <p:spPr bwMode="auto">
          <a:xfrm>
            <a:off x="5257800" y="4724400"/>
            <a:ext cx="5540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3600">
                <a:solidFill>
                  <a:srgbClr val="009900"/>
                </a:solidFill>
              </a:rPr>
              <a:t>e</a:t>
            </a:r>
            <a:r>
              <a:rPr lang="en-GB" sz="3600" baseline="30000">
                <a:solidFill>
                  <a:srgbClr val="009900"/>
                </a:solidFill>
                <a:sym typeface="Symbol" pitchFamily="18" charset="2"/>
              </a:rPr>
              <a:t></a:t>
            </a:r>
            <a:endParaRPr lang="en-GB" sz="3600" baseline="30000">
              <a:solidFill>
                <a:srgbClr val="009900"/>
              </a:solidFill>
            </a:endParaRPr>
          </a:p>
        </p:txBody>
      </p:sp>
      <p:sp>
        <p:nvSpPr>
          <p:cNvPr id="28694" name="Text Box 22"/>
          <p:cNvSpPr txBox="1">
            <a:spLocks noChangeArrowheads="1"/>
          </p:cNvSpPr>
          <p:nvPr/>
        </p:nvSpPr>
        <p:spPr bwMode="auto">
          <a:xfrm>
            <a:off x="6096000" y="4464050"/>
            <a:ext cx="488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3600">
                <a:solidFill>
                  <a:schemeClr val="accent2"/>
                </a:solidFill>
                <a:cs typeface="Times New Roman" pitchFamily="18" charset="0"/>
              </a:rPr>
              <a:t>Ĉ</a:t>
            </a:r>
            <a:endParaRPr lang="en-GB" sz="36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7893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4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575"/>
            <a:ext cx="9029104" cy="6945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832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71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7200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076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74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7200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82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75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7200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562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Satellite_View_of_Japan_1999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779838" y="0"/>
            <a:ext cx="5376862" cy="6867525"/>
          </a:xfrm>
        </p:spPr>
      </p:pic>
      <p:pic>
        <p:nvPicPr>
          <p:cNvPr id="19459" name="Picture 13" descr="HK-2detectors-0410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" y="407988"/>
            <a:ext cx="3646488" cy="23463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9460" name="Line 11"/>
          <p:cNvSpPr>
            <a:spLocks noChangeShapeType="1"/>
          </p:cNvSpPr>
          <p:nvPr/>
        </p:nvSpPr>
        <p:spPr bwMode="auto">
          <a:xfrm flipH="1" flipV="1">
            <a:off x="6650038" y="3997325"/>
            <a:ext cx="1057275" cy="301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arrow" w="lg" len="lg"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 sz="1800" smtClean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9461" name="Line 12"/>
          <p:cNvSpPr>
            <a:spLocks noChangeShapeType="1"/>
          </p:cNvSpPr>
          <p:nvPr/>
        </p:nvSpPr>
        <p:spPr bwMode="auto">
          <a:xfrm flipH="1">
            <a:off x="5788025" y="4048125"/>
            <a:ext cx="1930400" cy="41275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arrow" w="lg" len="lg"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 sz="1800" smtClean="0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19462" name="Picture 13" descr="マークカラー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02563" y="3927475"/>
            <a:ext cx="242887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3873500"/>
            <a:ext cx="3621088" cy="2317750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19465" name="Text Box 16"/>
          <p:cNvSpPr txBox="1">
            <a:spLocks noChangeArrowheads="1"/>
          </p:cNvSpPr>
          <p:nvPr/>
        </p:nvSpPr>
        <p:spPr bwMode="auto">
          <a:xfrm>
            <a:off x="126748" y="2852936"/>
            <a:ext cx="392735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 smtClean="0">
                <a:latin typeface="Times New Roman"/>
              </a:rPr>
              <a:t>Hyper </a:t>
            </a:r>
            <a:r>
              <a:rPr kumimoji="1" lang="en-US" altLang="ja-JP" sz="1800" dirty="0" err="1" smtClean="0">
                <a:latin typeface="Times New Roman"/>
              </a:rPr>
              <a:t>Kamiokande</a:t>
            </a:r>
            <a:r>
              <a:rPr kumimoji="1" lang="en-US" altLang="ja-JP" sz="1800" dirty="0" smtClean="0">
                <a:latin typeface="Times New Roman"/>
              </a:rPr>
              <a:t> L=295km OA=2.5deg</a:t>
            </a:r>
          </a:p>
        </p:txBody>
      </p:sp>
      <p:sp>
        <p:nvSpPr>
          <p:cNvPr id="19466" name="Text Box 17"/>
          <p:cNvSpPr txBox="1">
            <a:spLocks noChangeArrowheads="1"/>
          </p:cNvSpPr>
          <p:nvPr/>
        </p:nvSpPr>
        <p:spPr bwMode="auto">
          <a:xfrm>
            <a:off x="85725" y="3284984"/>
            <a:ext cx="35687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 err="1" smtClean="0">
                <a:latin typeface="Times New Roman"/>
              </a:rPr>
              <a:t>Okinoshima</a:t>
            </a:r>
            <a:r>
              <a:rPr kumimoji="1" lang="en-US" altLang="ja-JP" sz="1800" dirty="0" smtClean="0">
                <a:latin typeface="Times New Roman"/>
              </a:rPr>
              <a:t> L=658km OA=0.78deg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 smtClean="0">
                <a:latin typeface="Times New Roman"/>
              </a:rPr>
              <a:t>               </a:t>
            </a:r>
            <a:r>
              <a:rPr kumimoji="1" lang="en-US" altLang="ja-JP" sz="1800" b="1" i="1" dirty="0" smtClean="0">
                <a:latin typeface="Times New Roman"/>
              </a:rPr>
              <a:t>Almost On-Axis      </a:t>
            </a:r>
          </a:p>
        </p:txBody>
      </p:sp>
      <p:sp>
        <p:nvSpPr>
          <p:cNvPr id="19467" name="Line 18"/>
          <p:cNvSpPr>
            <a:spLocks noChangeShapeType="1"/>
          </p:cNvSpPr>
          <p:nvPr/>
        </p:nvSpPr>
        <p:spPr bwMode="auto">
          <a:xfrm flipV="1">
            <a:off x="3708400" y="4222750"/>
            <a:ext cx="1890713" cy="19939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 sz="1800" smtClean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9468" name="Line 19"/>
          <p:cNvSpPr>
            <a:spLocks noChangeShapeType="1"/>
          </p:cNvSpPr>
          <p:nvPr/>
        </p:nvSpPr>
        <p:spPr bwMode="auto">
          <a:xfrm>
            <a:off x="3749675" y="3822700"/>
            <a:ext cx="1871663" cy="246063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 sz="1800" smtClean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9469" name="Line 20"/>
          <p:cNvSpPr>
            <a:spLocks noChangeShapeType="1"/>
          </p:cNvSpPr>
          <p:nvPr/>
        </p:nvSpPr>
        <p:spPr bwMode="auto">
          <a:xfrm>
            <a:off x="3708400" y="2774950"/>
            <a:ext cx="2814638" cy="12128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 sz="1800" smtClean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9470" name="Line 21"/>
          <p:cNvSpPr>
            <a:spLocks noChangeShapeType="1"/>
          </p:cNvSpPr>
          <p:nvPr/>
        </p:nvSpPr>
        <p:spPr bwMode="auto">
          <a:xfrm>
            <a:off x="3749675" y="381000"/>
            <a:ext cx="2817813" cy="352266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 sz="1800" smtClean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5" name="タイトル 14"/>
          <p:cNvSpPr>
            <a:spLocks noGrp="1"/>
          </p:cNvSpPr>
          <p:nvPr>
            <p:ph type="title" idx="4294967295"/>
          </p:nvPr>
        </p:nvSpPr>
        <p:spPr>
          <a:xfrm>
            <a:off x="4081537" y="98376"/>
            <a:ext cx="4810943" cy="882352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kumimoji="1" lang="en-US" altLang="ja-JP" sz="4400" b="1" dirty="0" smtClean="0">
                <a:latin typeface="Times New Roman"/>
                <a:ea typeface="ＭＳ Ｐゴシック"/>
              </a:rPr>
              <a:t>Scenarios in Japan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236296" y="3429000"/>
            <a:ext cx="14686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400" b="1" dirty="0" smtClean="0">
                <a:latin typeface="Times New Roman"/>
              </a:rPr>
              <a:t>J-PARC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kumimoji="1" lang="en-US" altLang="ja-JP" sz="2400" b="1" dirty="0" smtClean="0">
              <a:latin typeface="Times New Roman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400" b="1" dirty="0" smtClean="0">
                <a:latin typeface="Times New Roman"/>
                <a:sym typeface="Wingdings" pitchFamily="2" charset="2"/>
              </a:rPr>
              <a:t>1.7MW</a:t>
            </a:r>
          </a:p>
        </p:txBody>
      </p:sp>
    </p:spTree>
    <p:extLst>
      <p:ext uri="{BB962C8B-B14F-4D97-AF65-F5344CB8AC3E}">
        <p14:creationId xmlns:p14="http://schemas.microsoft.com/office/powerpoint/2010/main" val="362961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0"/>
            <a:ext cx="9236075" cy="6858000"/>
            <a:chOff x="1" y="0"/>
            <a:chExt cx="10158605" cy="7772400"/>
          </a:xfrm>
        </p:grpSpPr>
        <p:grpSp>
          <p:nvGrpSpPr>
            <p:cNvPr id="3" name="Group 27"/>
            <p:cNvGrpSpPr>
              <a:grpSpLocks/>
            </p:cNvGrpSpPr>
            <p:nvPr/>
          </p:nvGrpSpPr>
          <p:grpSpPr bwMode="auto">
            <a:xfrm>
              <a:off x="1" y="0"/>
              <a:ext cx="10074569" cy="7772400"/>
              <a:chOff x="0" y="0"/>
              <a:chExt cx="9158699" cy="6858000"/>
            </a:xfrm>
          </p:grpSpPr>
          <p:pic>
            <p:nvPicPr>
              <p:cNvPr id="60424" name="Picture 1"/>
              <p:cNvPicPr>
                <a:picLocks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9144000" cy="68580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60425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-300000">
                <a:off x="6634132" y="3127248"/>
                <a:ext cx="2524567" cy="17067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0426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52400" y="1934964"/>
                <a:ext cx="2133600" cy="13416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5" name="Rectangle 14"/>
            <p:cNvSpPr/>
            <p:nvPr/>
          </p:nvSpPr>
          <p:spPr>
            <a:xfrm rot="2100000">
              <a:off x="7443476" y="3697288"/>
              <a:ext cx="2715130" cy="1504103"/>
            </a:xfrm>
            <a:prstGeom prst="rect">
              <a:avLst/>
            </a:prstGeom>
            <a:noFill/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1882" tIns="50941" rIns="101882" bIns="50941" anchor="ctr"/>
            <a:lstStyle/>
            <a:p>
              <a:pPr>
                <a:defRPr/>
              </a:pPr>
              <a:endParaRPr lang="en-US" sz="2400" dirty="0">
                <a:solidFill>
                  <a:srgbClr val="EAEAEA"/>
                </a:solidFill>
              </a:endParaRPr>
            </a:p>
          </p:txBody>
        </p:sp>
      </p:grp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1350963" y="268288"/>
            <a:ext cx="6542087" cy="831850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Arial" charset="0"/>
              </a:rPr>
              <a:t>US: Long Baseline Neutrino Experiment</a:t>
            </a:r>
          </a:p>
          <a:p>
            <a:r>
              <a:rPr lang="en-US" sz="2000">
                <a:solidFill>
                  <a:srgbClr val="FFFFFF"/>
                </a:solidFill>
                <a:latin typeface="Arial" charset="0"/>
              </a:rPr>
              <a:t>CD 0: January 2010</a:t>
            </a:r>
          </a:p>
        </p:txBody>
      </p:sp>
      <p:sp>
        <p:nvSpPr>
          <p:cNvPr id="60420" name="TextBox 12"/>
          <p:cNvSpPr txBox="1">
            <a:spLocks noChangeArrowheads="1"/>
          </p:cNvSpPr>
          <p:nvPr/>
        </p:nvSpPr>
        <p:spPr bwMode="auto">
          <a:xfrm rot="600000">
            <a:off x="4133850" y="2967038"/>
            <a:ext cx="10953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 b="1">
                <a:solidFill>
                  <a:srgbClr val="00007A"/>
                </a:solidFill>
                <a:latin typeface="Arial" charset="0"/>
              </a:rPr>
              <a:t>1300 km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68760"/>
            <a:ext cx="41910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79512" y="5013176"/>
            <a:ext cx="4680520" cy="1200329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For cost reasons, the project has</a:t>
            </a:r>
          </a:p>
          <a:p>
            <a:r>
              <a:rPr lang="en-GB" sz="2400" dirty="0"/>
              <a:t>b</a:t>
            </a:r>
            <a:r>
              <a:rPr lang="en-GB" sz="2400" dirty="0" smtClean="0"/>
              <a:t>een de-scoped to a 10 </a:t>
            </a:r>
            <a:r>
              <a:rPr lang="en-GB" sz="2400" dirty="0" err="1" smtClean="0"/>
              <a:t>kT</a:t>
            </a:r>
            <a:r>
              <a:rPr lang="en-GB" sz="2400" dirty="0" smtClean="0"/>
              <a:t> detector</a:t>
            </a:r>
          </a:p>
          <a:p>
            <a:r>
              <a:rPr lang="en-GB" sz="2400" dirty="0"/>
              <a:t>o</a:t>
            </a:r>
            <a:r>
              <a:rPr lang="en-GB" sz="2400" dirty="0" smtClean="0"/>
              <a:t>n the surface and no ND.</a:t>
            </a:r>
          </a:p>
        </p:txBody>
      </p:sp>
    </p:spTree>
    <p:extLst>
      <p:ext uri="{BB962C8B-B14F-4D97-AF65-F5344CB8AC3E}">
        <p14:creationId xmlns:p14="http://schemas.microsoft.com/office/powerpoint/2010/main" val="159172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0"/>
            <a:ext cx="9236075" cy="6858000"/>
            <a:chOff x="1" y="0"/>
            <a:chExt cx="10158605" cy="7772400"/>
          </a:xfrm>
        </p:grpSpPr>
        <p:grpSp>
          <p:nvGrpSpPr>
            <p:cNvPr id="3" name="Group 27"/>
            <p:cNvGrpSpPr>
              <a:grpSpLocks/>
            </p:cNvGrpSpPr>
            <p:nvPr/>
          </p:nvGrpSpPr>
          <p:grpSpPr bwMode="auto">
            <a:xfrm>
              <a:off x="1" y="0"/>
              <a:ext cx="10074569" cy="7772400"/>
              <a:chOff x="0" y="0"/>
              <a:chExt cx="9158699" cy="6858000"/>
            </a:xfrm>
          </p:grpSpPr>
          <p:pic>
            <p:nvPicPr>
              <p:cNvPr id="60424" name="Picture 1"/>
              <p:cNvPicPr>
                <a:picLocks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9144000" cy="68580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60425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-300000">
                <a:off x="6634132" y="3127248"/>
                <a:ext cx="2524567" cy="17067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0426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52400" y="1934964"/>
                <a:ext cx="2133600" cy="13416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5" name="Rectangle 14"/>
            <p:cNvSpPr/>
            <p:nvPr/>
          </p:nvSpPr>
          <p:spPr>
            <a:xfrm rot="2100000">
              <a:off x="7443476" y="3697288"/>
              <a:ext cx="2715130" cy="1504103"/>
            </a:xfrm>
            <a:prstGeom prst="rect">
              <a:avLst/>
            </a:prstGeom>
            <a:noFill/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1882" tIns="50941" rIns="101882" bIns="50941" anchor="ctr"/>
            <a:lstStyle/>
            <a:p>
              <a:pPr>
                <a:defRPr/>
              </a:pPr>
              <a:endParaRPr lang="en-US" sz="2400" dirty="0">
                <a:solidFill>
                  <a:srgbClr val="EAEAEA"/>
                </a:solidFill>
              </a:endParaRPr>
            </a:p>
          </p:txBody>
        </p:sp>
      </p:grp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1350963" y="268288"/>
            <a:ext cx="6542087" cy="831850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Arial" charset="0"/>
              </a:rPr>
              <a:t>US: Long Baseline Neutrino Experiment</a:t>
            </a:r>
          </a:p>
          <a:p>
            <a:r>
              <a:rPr lang="en-US" sz="2000">
                <a:solidFill>
                  <a:srgbClr val="FFFFFF"/>
                </a:solidFill>
                <a:latin typeface="Arial" charset="0"/>
              </a:rPr>
              <a:t>CD 0: January 2010</a:t>
            </a:r>
          </a:p>
        </p:txBody>
      </p:sp>
      <p:sp>
        <p:nvSpPr>
          <p:cNvPr id="60420" name="TextBox 12"/>
          <p:cNvSpPr txBox="1">
            <a:spLocks noChangeArrowheads="1"/>
          </p:cNvSpPr>
          <p:nvPr/>
        </p:nvSpPr>
        <p:spPr bwMode="auto">
          <a:xfrm rot="600000">
            <a:off x="4133850" y="2967038"/>
            <a:ext cx="10953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 b="1">
                <a:solidFill>
                  <a:srgbClr val="00007A"/>
                </a:solidFill>
                <a:latin typeface="Arial" charset="0"/>
              </a:rPr>
              <a:t>1300 km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9512" y="5013176"/>
            <a:ext cx="4680520" cy="1569660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Could international contributions restore the performance to the </a:t>
            </a:r>
          </a:p>
          <a:p>
            <a:r>
              <a:rPr lang="en-GB" sz="2400" dirty="0" smtClean="0"/>
              <a:t>baseline, in particular the ND</a:t>
            </a:r>
          </a:p>
          <a:p>
            <a:r>
              <a:rPr lang="en-GB" sz="2400" dirty="0" smtClean="0"/>
              <a:t>and underground site? </a:t>
            </a:r>
          </a:p>
        </p:txBody>
      </p:sp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94947"/>
            <a:ext cx="4576839" cy="30510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977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1586"/>
            <a:ext cx="9039225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46933" y="90368"/>
            <a:ext cx="3627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1407B9"/>
                </a:solidFill>
              </a:rPr>
              <a:t>From Pilar Hernandez’s talk in </a:t>
            </a:r>
            <a:r>
              <a:rPr lang="en-GB" sz="1600" dirty="0" err="1" smtClean="0">
                <a:solidFill>
                  <a:srgbClr val="1407B9"/>
                </a:solidFill>
              </a:rPr>
              <a:t>Kracow</a:t>
            </a:r>
            <a:r>
              <a:rPr lang="en-GB" sz="1600" dirty="0" smtClean="0">
                <a:solidFill>
                  <a:srgbClr val="1407B9"/>
                </a:solidFill>
              </a:rPr>
              <a:t>…</a:t>
            </a:r>
            <a:endParaRPr lang="en-GB" sz="1600" dirty="0">
              <a:solidFill>
                <a:srgbClr val="1407B9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43700" y="4122077"/>
            <a:ext cx="1968260" cy="1557174"/>
            <a:chOff x="3095654" y="-558443"/>
            <a:chExt cx="1968260" cy="1557174"/>
          </a:xfrm>
        </p:grpSpPr>
        <p:cxnSp>
          <p:nvCxnSpPr>
            <p:cNvPr id="6" name="Straight Arrow Connector 5"/>
            <p:cNvCxnSpPr/>
            <p:nvPr/>
          </p:nvCxnSpPr>
          <p:spPr bwMode="auto">
            <a:xfrm>
              <a:off x="5063914" y="-558443"/>
              <a:ext cx="0" cy="387043"/>
            </a:xfrm>
            <a:prstGeom prst="straightConnector1">
              <a:avLst/>
            </a:prstGeom>
            <a:solidFill>
              <a:srgbClr val="FFFFFF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>
              <a:off x="3095654" y="44624"/>
              <a:ext cx="1497526" cy="954107"/>
            </a:xfrm>
            <a:prstGeom prst="rect">
              <a:avLst/>
            </a:prstGeom>
            <a:solidFill>
              <a:srgbClr val="1407B9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2km</a:t>
              </a:r>
            </a:p>
            <a:p>
              <a:r>
                <a:rPr lang="en-GB" dirty="0" smtClean="0"/>
                <a:t>detector?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70906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85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76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2004" y="44624"/>
            <a:ext cx="3542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Atmospheric Neutrinos</a:t>
            </a:r>
            <a:endParaRPr lang="en-GB" dirty="0">
              <a:solidFill>
                <a:schemeClr val="accent6"/>
              </a:solidFill>
            </a:endParaRPr>
          </a:p>
        </p:txBody>
      </p:sp>
      <p:pic>
        <p:nvPicPr>
          <p:cNvPr id="8949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5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609600" y="914400"/>
            <a:ext cx="21653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400">
                <a:solidFill>
                  <a:srgbClr val="990000"/>
                </a:solidFill>
              </a:rPr>
              <a:t>Translation –</a:t>
            </a:r>
          </a:p>
          <a:p>
            <a:pPr eaLnBrk="1" hangingPunct="1"/>
            <a:r>
              <a:rPr lang="en-GB" sz="1400">
                <a:solidFill>
                  <a:srgbClr val="990000"/>
                </a:solidFill>
              </a:rPr>
              <a:t>“Do not fill above this line”</a:t>
            </a:r>
          </a:p>
        </p:txBody>
      </p:sp>
      <p:sp>
        <p:nvSpPr>
          <p:cNvPr id="29699" name="Freeform 5"/>
          <p:cNvSpPr>
            <a:spLocks/>
          </p:cNvSpPr>
          <p:nvPr/>
        </p:nvSpPr>
        <p:spPr bwMode="auto">
          <a:xfrm>
            <a:off x="749300" y="1371600"/>
            <a:ext cx="165100" cy="228600"/>
          </a:xfrm>
          <a:custGeom>
            <a:avLst/>
            <a:gdLst>
              <a:gd name="T0" fmla="*/ 2147483647 w 104"/>
              <a:gd name="T1" fmla="*/ 0 h 144"/>
              <a:gd name="T2" fmla="*/ 2147483647 w 104"/>
              <a:gd name="T3" fmla="*/ 2147483647 h 144"/>
              <a:gd name="T4" fmla="*/ 2147483647 w 104"/>
              <a:gd name="T5" fmla="*/ 2147483647 h 144"/>
              <a:gd name="T6" fmla="*/ 0 60000 65536"/>
              <a:gd name="T7" fmla="*/ 0 60000 65536"/>
              <a:gd name="T8" fmla="*/ 0 60000 65536"/>
              <a:gd name="T9" fmla="*/ 0 w 104"/>
              <a:gd name="T10" fmla="*/ 0 h 144"/>
              <a:gd name="T11" fmla="*/ 104 w 104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4" h="144">
                <a:moveTo>
                  <a:pt x="56" y="0"/>
                </a:moveTo>
                <a:cubicBezTo>
                  <a:pt x="28" y="36"/>
                  <a:pt x="0" y="72"/>
                  <a:pt x="8" y="96"/>
                </a:cubicBezTo>
                <a:cubicBezTo>
                  <a:pt x="16" y="120"/>
                  <a:pt x="60" y="132"/>
                  <a:pt x="104" y="144"/>
                </a:cubicBezTo>
              </a:path>
            </a:pathLst>
          </a:custGeom>
          <a:noFill/>
          <a:ln w="22225" cap="flat" cmpd="sng">
            <a:solidFill>
              <a:srgbClr val="990000"/>
            </a:solidFill>
            <a:prstDash val="solid"/>
            <a:round/>
            <a:headEnd type="none" w="med" len="med"/>
            <a:tailEnd type="arrow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5867400" y="533400"/>
            <a:ext cx="2262188" cy="579438"/>
          </a:xfrm>
          <a:prstGeom prst="rect">
            <a:avLst/>
          </a:prstGeom>
          <a:solidFill>
            <a:srgbClr val="EDF8FF"/>
          </a:solidFill>
          <a:ln>
            <a:noFill/>
          </a:ln>
          <a:extLs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>
                <a:solidFill>
                  <a:srgbClr val="FF0000"/>
                </a:solidFill>
              </a:rPr>
              <a:t>Kamiokande</a:t>
            </a:r>
          </a:p>
        </p:txBody>
      </p:sp>
      <p:pic>
        <p:nvPicPr>
          <p:cNvPr id="29701" name="Picture 16" descr="挿絵0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8353425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94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37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" y="-15192"/>
            <a:ext cx="9144000" cy="7044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496" y="44624"/>
            <a:ext cx="2969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CERN to Super-K?</a:t>
            </a:r>
            <a:endParaRPr lang="en-GB" dirty="0">
              <a:solidFill>
                <a:schemeClr val="accent6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5125" y="188640"/>
            <a:ext cx="623887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75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63885"/>
            <a:ext cx="4857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75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181128"/>
            <a:ext cx="4276725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75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4986504"/>
            <a:ext cx="35528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75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31779" y="2060848"/>
            <a:ext cx="427672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2004" y="44624"/>
            <a:ext cx="3542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Atmospheric Neutrinos</a:t>
            </a:r>
            <a:endParaRPr lang="en-GB" dirty="0">
              <a:solidFill>
                <a:schemeClr val="accent6"/>
              </a:solidFill>
            </a:endParaRPr>
          </a:p>
        </p:txBody>
      </p:sp>
      <p:pic>
        <p:nvPicPr>
          <p:cNvPr id="8939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6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2004" y="44624"/>
            <a:ext cx="3542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Atmospheric Neutrinos</a:t>
            </a:r>
            <a:endParaRPr lang="en-GB" dirty="0">
              <a:solidFill>
                <a:schemeClr val="accent6"/>
              </a:solidFill>
            </a:endParaRPr>
          </a:p>
        </p:txBody>
      </p:sp>
      <p:pic>
        <p:nvPicPr>
          <p:cNvPr id="8929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6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8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7044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9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" y="-1"/>
            <a:ext cx="9144000" cy="7044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51520" y="188640"/>
            <a:ext cx="5076056" cy="3096344"/>
          </a:xfrm>
          <a:prstGeom prst="rect">
            <a:avLst/>
          </a:prstGeom>
          <a:solidFill>
            <a:schemeClr val="accent2"/>
          </a:solidFill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Comments: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5% systematics !?!  Give me</a:t>
            </a:r>
            <a:r>
              <a:rPr kumimoji="0" lang="en-GB" sz="20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a break.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GB" sz="2000" kern="0" baseline="0" dirty="0" smtClean="0">
                <a:latin typeface="+mn-lt"/>
              </a:rPr>
              <a:t>What is plotted is E</a:t>
            </a:r>
            <a:r>
              <a:rPr lang="en-GB" sz="2000" kern="0" baseline="-25000" dirty="0" smtClean="0">
                <a:latin typeface="Symbol" pitchFamily="18" charset="2"/>
              </a:rPr>
              <a:t>n</a:t>
            </a:r>
            <a:r>
              <a:rPr lang="en-GB" sz="2000" kern="0" baseline="0" dirty="0" smtClean="0">
                <a:latin typeface="+mn-lt"/>
              </a:rPr>
              <a:t>, what</a:t>
            </a:r>
            <a:r>
              <a:rPr lang="en-GB" sz="2000" kern="0" dirty="0" smtClean="0">
                <a:latin typeface="+mn-lt"/>
              </a:rPr>
              <a:t> is measured is the amount of charge in the tubes, true reconstruction needed.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GB" sz="2000" kern="0" dirty="0" smtClean="0">
                <a:latin typeface="+mn-lt"/>
              </a:rPr>
              <a:t>Sorting of events between classes has energy dependent systematics, needs full reconstruction.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All</a:t>
            </a:r>
            <a:r>
              <a:rPr kumimoji="0" lang="en-GB" sz="20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based on Monte Carlo, and always will be!</a:t>
            </a: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-27384"/>
            <a:ext cx="9238139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 rot="16200000">
            <a:off x="-1477551" y="3394384"/>
            <a:ext cx="3324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chemeClr val="accent2"/>
                </a:solidFill>
              </a:rPr>
              <a:t>Slide from Nishikawa’s summary.</a:t>
            </a:r>
            <a:endParaRPr lang="en-GB" sz="1800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5836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2"/>
                </a:solidFill>
              </a:rPr>
              <a:t>Further future for reactor experiments.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-36512" y="5949280"/>
            <a:ext cx="9361040" cy="108012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rgbClr val="66FFFF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Arc 8"/>
          <p:cNvSpPr/>
          <p:nvPr/>
        </p:nvSpPr>
        <p:spPr bwMode="auto">
          <a:xfrm>
            <a:off x="7854331" y="1268760"/>
            <a:ext cx="1152128" cy="2160240"/>
          </a:xfrm>
          <a:prstGeom prst="arc">
            <a:avLst>
              <a:gd name="adj1" fmla="val 15932802"/>
              <a:gd name="adj2" fmla="val 5485587"/>
            </a:avLst>
          </a:prstGeom>
          <a:solidFill>
            <a:srgbClr val="FFFFFF"/>
          </a:solidFill>
          <a:ln w="4445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rgbClr val="66FFFF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64288" y="1700808"/>
            <a:ext cx="18421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accent2"/>
                </a:solidFill>
              </a:rPr>
              <a:t>FT of data –</a:t>
            </a:r>
          </a:p>
          <a:p>
            <a:r>
              <a:rPr lang="en-GB" sz="2000" dirty="0" smtClean="0">
                <a:solidFill>
                  <a:schemeClr val="accent2"/>
                </a:solidFill>
              </a:rPr>
              <a:t>Does not create </a:t>
            </a:r>
          </a:p>
          <a:p>
            <a:r>
              <a:rPr lang="en-GB" sz="2000" dirty="0" smtClean="0">
                <a:solidFill>
                  <a:schemeClr val="accent2"/>
                </a:solidFill>
              </a:rPr>
              <a:t>information!</a:t>
            </a:r>
            <a:endParaRPr lang="en-GB" sz="2000" dirty="0">
              <a:solidFill>
                <a:schemeClr val="accent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14845" y="5877272"/>
            <a:ext cx="66697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accent2"/>
                </a:solidFill>
              </a:rPr>
              <a:t>Assumes 3% energy resolution and 0.1%</a:t>
            </a:r>
          </a:p>
          <a:p>
            <a:r>
              <a:rPr lang="en-GB" sz="2400" dirty="0" smtClean="0">
                <a:solidFill>
                  <a:schemeClr val="accent2"/>
                </a:solidFill>
              </a:rPr>
              <a:t>Energy scale linearity</a:t>
            </a:r>
            <a:r>
              <a:rPr lang="en-GB" sz="2400" dirty="0">
                <a:solidFill>
                  <a:schemeClr val="accent2"/>
                </a:solidFill>
              </a:rPr>
              <a:t> </a:t>
            </a:r>
            <a:r>
              <a:rPr lang="en-GB" sz="2400" dirty="0" smtClean="0">
                <a:solidFill>
                  <a:schemeClr val="accent2"/>
                </a:solidFill>
              </a:rPr>
              <a:t>in a 20 </a:t>
            </a:r>
            <a:r>
              <a:rPr lang="en-GB" sz="2400" dirty="0" err="1" smtClean="0">
                <a:solidFill>
                  <a:schemeClr val="accent2"/>
                </a:solidFill>
              </a:rPr>
              <a:t>kT</a:t>
            </a:r>
            <a:r>
              <a:rPr lang="en-GB" sz="2400" dirty="0" smtClean="0">
                <a:solidFill>
                  <a:schemeClr val="accent2"/>
                </a:solidFill>
              </a:rPr>
              <a:t> organic scintillator!</a:t>
            </a:r>
            <a:endParaRPr lang="en-GB" sz="24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2276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accent6"/>
                </a:solidFill>
              </a:rPr>
              <a:t>Sterile Neutrinos</a:t>
            </a:r>
            <a:endParaRPr lang="en-GB" sz="2400" dirty="0">
              <a:solidFill>
                <a:schemeClr val="accent6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07704" y="1052736"/>
            <a:ext cx="4680520" cy="4464496"/>
            <a:chOff x="0" y="0"/>
            <a:chExt cx="3431945" cy="3068960"/>
          </a:xfrm>
        </p:grpSpPr>
        <p:pic>
          <p:nvPicPr>
            <p:cNvPr id="7" name="Picture 2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7544" y="0"/>
              <a:ext cx="2671354" cy="306896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</p:pic>
        <p:sp>
          <p:nvSpPr>
            <p:cNvPr id="9" name="Rectangle 8"/>
            <p:cNvSpPr/>
            <p:nvPr/>
          </p:nvSpPr>
          <p:spPr bwMode="auto">
            <a:xfrm>
              <a:off x="0" y="0"/>
              <a:ext cx="2843808" cy="836712"/>
            </a:xfrm>
            <a:prstGeom prst="rect">
              <a:avLst/>
            </a:prstGeom>
            <a:solidFill>
              <a:srgbClr val="FFFFFF"/>
            </a:solidFill>
            <a:ln w="4445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rgbClr val="66FFFF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3528" y="188640"/>
              <a:ext cx="3108417" cy="523220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LSND Starts it all...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5395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-27384"/>
            <a:ext cx="6055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accent6"/>
                </a:solidFill>
              </a:rPr>
              <a:t>New </a:t>
            </a:r>
            <a:r>
              <a:rPr lang="en-GB" sz="2400" dirty="0" err="1" smtClean="0">
                <a:solidFill>
                  <a:schemeClr val="accent6"/>
                </a:solidFill>
              </a:rPr>
              <a:t>MiniBooNE</a:t>
            </a:r>
            <a:r>
              <a:rPr lang="en-GB" sz="2400" dirty="0" smtClean="0">
                <a:solidFill>
                  <a:schemeClr val="accent6"/>
                </a:solidFill>
              </a:rPr>
              <a:t> Results (from C. Polly’s talk)</a:t>
            </a:r>
            <a:endParaRPr lang="en-GB" sz="2400" dirty="0">
              <a:solidFill>
                <a:schemeClr val="accent6"/>
              </a:solidFill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2987824" y="1844824"/>
            <a:ext cx="3419872" cy="2996952"/>
            <a:chOff x="0" y="0"/>
            <a:chExt cx="3431945" cy="3068960"/>
          </a:xfrm>
        </p:grpSpPr>
        <p:pic>
          <p:nvPicPr>
            <p:cNvPr id="7" name="Picture 2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7544" y="0"/>
              <a:ext cx="2671354" cy="306896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</p:pic>
        <p:sp>
          <p:nvSpPr>
            <p:cNvPr id="9" name="Rectangle 8"/>
            <p:cNvSpPr/>
            <p:nvPr/>
          </p:nvSpPr>
          <p:spPr bwMode="auto">
            <a:xfrm>
              <a:off x="0" y="0"/>
              <a:ext cx="2843808" cy="836712"/>
            </a:xfrm>
            <a:prstGeom prst="rect">
              <a:avLst/>
            </a:prstGeom>
            <a:solidFill>
              <a:srgbClr val="FFFFFF"/>
            </a:solidFill>
            <a:ln w="4445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rgbClr val="66FFFF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3528" y="188640"/>
              <a:ext cx="3108417" cy="523220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LSND Starts it all...</a:t>
              </a:r>
              <a:endParaRPr lang="en-GB" dirty="0"/>
            </a:p>
          </p:txBody>
        </p:sp>
      </p:grpSp>
      <p:pic>
        <p:nvPicPr>
          <p:cNvPr id="898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79881"/>
            <a:ext cx="8640960" cy="647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50946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 smtClean="0">
                <a:solidFill>
                  <a:schemeClr val="accent6"/>
                </a:solidFill>
              </a:rPr>
              <a:t>Other Indications of Sterile </a:t>
            </a:r>
            <a:r>
              <a:rPr lang="en-GB" dirty="0" smtClean="0">
                <a:solidFill>
                  <a:schemeClr val="accent6"/>
                </a:solidFill>
                <a:latin typeface="Symbol" pitchFamily="18" charset="2"/>
              </a:rPr>
              <a:t>n </a:t>
            </a:r>
          </a:p>
          <a:p>
            <a:r>
              <a:rPr lang="en-GB" dirty="0" smtClean="0">
                <a:solidFill>
                  <a:schemeClr val="accent6"/>
                </a:solidFill>
              </a:rPr>
              <a:t>(or underestimates of systematics)</a:t>
            </a:r>
            <a:endParaRPr lang="en-GB" dirty="0">
              <a:solidFill>
                <a:schemeClr val="accent6"/>
              </a:solidFill>
              <a:latin typeface="Symbol" pitchFamily="18" charset="2"/>
            </a:endParaRPr>
          </a:p>
        </p:txBody>
      </p:sp>
      <p:pic>
        <p:nvPicPr>
          <p:cNvPr id="899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08720"/>
            <a:ext cx="682942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9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293096"/>
            <a:ext cx="2736304" cy="2789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27784" y="4653136"/>
            <a:ext cx="27649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2"/>
                </a:solidFill>
              </a:rPr>
              <a:t>Gallium Anomaly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5517232"/>
            <a:ext cx="4320480" cy="830997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Must include all data (CDHS, atmos. </a:t>
            </a:r>
            <a:r>
              <a:rPr lang="en-GB" sz="2400" dirty="0" smtClean="0">
                <a:latin typeface="Symbol" pitchFamily="18" charset="2"/>
              </a:rPr>
              <a:t>n</a:t>
            </a:r>
            <a:r>
              <a:rPr lang="en-GB" sz="2400" dirty="0" smtClean="0"/>
              <a:t>, MINOS, etc.)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0" y="0"/>
            <a:ext cx="9252520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rgbClr val="66FFFF"/>
              </a:solidFill>
              <a:effectLst/>
              <a:latin typeface="Times New Roman" pitchFamily="18" charset="0"/>
            </a:endParaRP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>
          <a:xfrm>
            <a:off x="1619250" y="-306388"/>
            <a:ext cx="7772400" cy="1143001"/>
          </a:xfrm>
        </p:spPr>
        <p:txBody>
          <a:bodyPr/>
          <a:lstStyle/>
          <a:p>
            <a:pPr eaLnBrk="1" hangingPunct="1"/>
            <a:r>
              <a:rPr lang="en-GB" sz="3600" dirty="0" smtClean="0">
                <a:solidFill>
                  <a:srgbClr val="1407B9"/>
                </a:solidFill>
              </a:rPr>
              <a:t>Gallium </a:t>
            </a:r>
            <a:r>
              <a:rPr lang="en-GB" sz="3600" dirty="0" smtClean="0">
                <a:solidFill>
                  <a:srgbClr val="1407B9"/>
                </a:solidFill>
              </a:rPr>
              <a:t>Solar </a:t>
            </a:r>
            <a:r>
              <a:rPr lang="en-GB" sz="3600" dirty="0" smtClean="0">
                <a:solidFill>
                  <a:srgbClr val="1407B9"/>
                </a:solidFill>
                <a:latin typeface="Symbol" pitchFamily="18" charset="2"/>
              </a:rPr>
              <a:t>n</a:t>
            </a:r>
            <a:r>
              <a:rPr lang="en-GB" sz="3600" dirty="0" smtClean="0">
                <a:solidFill>
                  <a:srgbClr val="1407B9"/>
                </a:solidFill>
              </a:rPr>
              <a:t> Experiments</a:t>
            </a:r>
          </a:p>
        </p:txBody>
      </p:sp>
      <p:pic>
        <p:nvPicPr>
          <p:cNvPr id="25604" name="Picture 2" descr="sage_pi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5" y="629234"/>
            <a:ext cx="3900487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t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3077" y="3644558"/>
            <a:ext cx="2609897" cy="3216764"/>
          </a:xfrm>
          <a:prstGeom prst="rect">
            <a:avLst/>
          </a:prstGeom>
          <a:noFill/>
        </p:spPr>
      </p:pic>
      <p:pic>
        <p:nvPicPr>
          <p:cNvPr id="15" name="Picture 2" descr="gallex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6960" y="3933056"/>
            <a:ext cx="952919" cy="937896"/>
          </a:xfrm>
          <a:prstGeom prst="rect">
            <a:avLst/>
          </a:prstGeom>
          <a:noFill/>
        </p:spPr>
      </p:pic>
      <p:pic>
        <p:nvPicPr>
          <p:cNvPr id="16" name="Picture 6" descr="gno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8292" y="4463693"/>
            <a:ext cx="936104" cy="936104"/>
          </a:xfrm>
          <a:prstGeom prst="rect">
            <a:avLst/>
          </a:prstGeom>
          <a:noFill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035" y="3933056"/>
            <a:ext cx="3954535" cy="2348852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  <a:effectLst/>
        </p:spPr>
      </p:pic>
      <p:grpSp>
        <p:nvGrpSpPr>
          <p:cNvPr id="17" name="Group 16"/>
          <p:cNvGrpSpPr/>
          <p:nvPr/>
        </p:nvGrpSpPr>
        <p:grpSpPr>
          <a:xfrm>
            <a:off x="3923928" y="5445224"/>
            <a:ext cx="2232248" cy="1440160"/>
            <a:chOff x="5868144" y="4797152"/>
            <a:chExt cx="3240360" cy="2160240"/>
          </a:xfrm>
        </p:grpSpPr>
        <p:pic>
          <p:nvPicPr>
            <p:cNvPr id="18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868144" y="4797152"/>
              <a:ext cx="3240360" cy="2160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740352" y="5288116"/>
              <a:ext cx="1066183" cy="229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2060729" y="843043"/>
            <a:ext cx="1656184" cy="427621"/>
          </a:xfrm>
          <a:prstGeom prst="rect">
            <a:avLst/>
          </a:prstGeom>
          <a:solidFill>
            <a:srgbClr val="1407B9">
              <a:alpha val="48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9pPr>
          </a:lstStyle>
          <a:p>
            <a:r>
              <a:rPr lang="en-GB" sz="2800" dirty="0" smtClean="0"/>
              <a:t>SAGE</a:t>
            </a:r>
            <a:endParaRPr lang="en-US" sz="2800" dirty="0"/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10831"/>
            <a:ext cx="5004048" cy="316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440326" y="2827590"/>
            <a:ext cx="4209021" cy="922457"/>
          </a:xfrm>
          <a:prstGeom prst="rect">
            <a:avLst/>
          </a:prstGeom>
          <a:solidFill>
            <a:srgbClr val="1407B9">
              <a:alpha val="73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9pPr>
          </a:lstStyle>
          <a:p>
            <a:r>
              <a:rPr lang="en-GB" sz="2800" dirty="0" smtClean="0"/>
              <a:t>Rates suppressed too much for astrophysics…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5276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2004" y="44624"/>
            <a:ext cx="3542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Atmospheric Neutrinos</a:t>
            </a:r>
            <a:endParaRPr lang="en-GB" dirty="0">
              <a:solidFill>
                <a:schemeClr val="accent6"/>
              </a:solidFill>
            </a:endParaRPr>
          </a:p>
        </p:txBody>
      </p:sp>
      <p:pic>
        <p:nvPicPr>
          <p:cNvPr id="900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2004" y="44624"/>
            <a:ext cx="3542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Atmospheric Neutrinos</a:t>
            </a:r>
            <a:endParaRPr lang="en-GB" dirty="0">
              <a:solidFill>
                <a:schemeClr val="accent6"/>
              </a:solidFill>
            </a:endParaRPr>
          </a:p>
        </p:txBody>
      </p:sp>
      <p:pic>
        <p:nvPicPr>
          <p:cNvPr id="901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211960" y="332656"/>
            <a:ext cx="4320480" cy="830997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Adding more sterile </a:t>
            </a:r>
            <a:r>
              <a:rPr lang="en-GB" sz="2400" dirty="0" err="1" smtClean="0">
                <a:latin typeface="Symbol" pitchFamily="18" charset="2"/>
              </a:rPr>
              <a:t>n</a:t>
            </a:r>
            <a:r>
              <a:rPr lang="en-GB" sz="2400" dirty="0" err="1" smtClean="0"/>
              <a:t>’s</a:t>
            </a:r>
            <a:r>
              <a:rPr lang="en-GB" sz="2400" dirty="0" smtClean="0"/>
              <a:t> doesn’t help!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97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-35156"/>
            <a:ext cx="8964488" cy="69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0"/>
            <a:ext cx="2488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accent6"/>
                </a:solidFill>
              </a:rPr>
              <a:t>From M. Shaevitz talk</a:t>
            </a:r>
            <a:endParaRPr lang="en-GB" sz="2000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39952" y="5982379"/>
            <a:ext cx="4320480" cy="830997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Could measure </a:t>
            </a:r>
            <a:r>
              <a:rPr lang="en-GB" sz="2400" dirty="0" smtClean="0">
                <a:latin typeface="Symbol" pitchFamily="18" charset="2"/>
              </a:rPr>
              <a:t>n</a:t>
            </a:r>
            <a:r>
              <a:rPr lang="en-GB" sz="2400" baseline="-25000" dirty="0" smtClean="0"/>
              <a:t>e</a:t>
            </a:r>
            <a:r>
              <a:rPr lang="en-GB" sz="2400" dirty="0" smtClean="0"/>
              <a:t> cross-sections, critical (?) for 5% systematics?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7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8640"/>
            <a:ext cx="7686675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6786" name="Picture 2" descr="http://www-microboone.fnal.gov/public/Sterile_Neutrino_Oscillations/050509-uB-sens-vs-MB-li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429000"/>
            <a:ext cx="3168352" cy="34448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2004" y="44624"/>
            <a:ext cx="3542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Atmospheric Neutrinos</a:t>
            </a:r>
            <a:endParaRPr lang="en-GB" dirty="0">
              <a:solidFill>
                <a:schemeClr val="accent6"/>
              </a:solidFill>
            </a:endParaRPr>
          </a:p>
        </p:txBody>
      </p:sp>
      <p:pic>
        <p:nvPicPr>
          <p:cNvPr id="903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8774" cy="710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5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7198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2004" y="44624"/>
            <a:ext cx="3542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Atmospheric Neutrinos</a:t>
            </a:r>
            <a:endParaRPr lang="en-GB" dirty="0">
              <a:solidFill>
                <a:schemeClr val="accent6"/>
              </a:solidFill>
            </a:endParaRPr>
          </a:p>
        </p:txBody>
      </p:sp>
      <p:pic>
        <p:nvPicPr>
          <p:cNvPr id="904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59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6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-317755"/>
            <a:ext cx="9361040" cy="7059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 bwMode="auto">
          <a:xfrm>
            <a:off x="-36512" y="6525344"/>
            <a:ext cx="9324528" cy="648072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rgbClr val="66FFFF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5733256"/>
            <a:ext cx="4572000" cy="1200329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We are comparing sensitivities</a:t>
            </a:r>
          </a:p>
          <a:p>
            <a:r>
              <a:rPr lang="en-GB" sz="2400" dirty="0" smtClean="0"/>
              <a:t>using a model which is known</a:t>
            </a:r>
          </a:p>
          <a:p>
            <a:r>
              <a:rPr lang="en-GB" sz="2400" dirty="0" smtClean="0"/>
              <a:t>to be wrong!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72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7200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896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76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7200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562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44450" cap="flat" cmpd="sng" algn="ctr">
          <a:noFill/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rgbClr val="66FFFF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44450" cap="flat" cmpd="sng" algn="ctr">
          <a:noFill/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rgbClr val="66FFFF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lw_zakopane_3">
  <a:themeElements>
    <a:clrScheme name="dlw_zakopane_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lw_zakopane_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44450" cap="flat" cmpd="sng" algn="ctr">
          <a:noFill/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rgbClr val="66FFFF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44450" cap="flat" cmpd="sng" algn="ctr">
          <a:noFill/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rgbClr val="66FFFF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lw_zakopane_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lw_zakopane_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w_zakopane_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w_zakopane_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w_zakopane_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w_zakopane_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w_zakopane_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lw_zakopane_3">
  <a:themeElements>
    <a:clrScheme name="dlw_zakopane_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lw_zakopane_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44450" cap="flat" cmpd="sng" algn="ctr">
          <a:noFill/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rgbClr val="66FFFF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44450" cap="flat" cmpd="sng" algn="ctr">
          <a:noFill/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rgbClr val="66FFFF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lw_zakopane_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lw_zakopane_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w_zakopane_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w_zakopane_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w_zakopane_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w_zakopane_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w_zakopane_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62345</TotalTime>
  <Words>1408</Words>
  <Application>Microsoft Office PowerPoint</Application>
  <PresentationFormat>On-screen Show (4:3)</PresentationFormat>
  <Paragraphs>309</Paragraphs>
  <Slides>116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116</vt:i4>
      </vt:variant>
    </vt:vector>
  </HeadingPairs>
  <TitlesOfParts>
    <vt:vector size="123" baseType="lpstr">
      <vt:lpstr>Default Design</vt:lpstr>
      <vt:lpstr>1_dlw_zakopane_3</vt:lpstr>
      <vt:lpstr>2_dlw_zakopane_3</vt:lpstr>
      <vt:lpstr>Photo Editor Photo</vt:lpstr>
      <vt:lpstr>Artwork</vt:lpstr>
      <vt:lpstr>ワークシート</vt:lpstr>
      <vt:lpstr>Equation</vt:lpstr>
      <vt:lpstr>PowerPoint Presentation</vt:lpstr>
      <vt:lpstr>PowerPoint Presentation</vt:lpstr>
      <vt:lpstr>PowerPoint Presentation</vt:lpstr>
      <vt:lpstr>The Davis Experiment</vt:lpstr>
      <vt:lpstr>PowerPoint Presentation</vt:lpstr>
      <vt:lpstr>PowerPoint Presentation</vt:lpstr>
      <vt:lpstr>PowerPoint Presentation</vt:lpstr>
      <vt:lpstr>PowerPoint Presentation</vt:lpstr>
      <vt:lpstr>Gallium Solar n Experiments</vt:lpstr>
      <vt:lpstr>The Sudbury Neutrino Observatory</vt:lpstr>
      <vt:lpstr>Super Kamiokande</vt:lpstr>
      <vt:lpstr>PowerPoint Presentation</vt:lpstr>
      <vt:lpstr>Three neutrino mixing.</vt:lpstr>
      <vt:lpstr>PowerPoint Presentation</vt:lpstr>
      <vt:lpstr>PowerPoint Presentation</vt:lpstr>
      <vt:lpstr>2004 limits on q13</vt:lpstr>
      <vt:lpstr>#</vt:lpstr>
      <vt:lpstr>PowerPoint Presentation</vt:lpstr>
      <vt:lpstr>What are we trying to measure?</vt:lpstr>
      <vt:lpstr>What are we trying to measure?</vt:lpstr>
      <vt:lpstr>Optimal Far Detector – Super Kamiokande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Effect of 3n on reactor disappearance</vt:lpstr>
      <vt:lpstr>PowerPoint Presentation</vt:lpstr>
      <vt:lpstr>PowerPoint Presentation</vt:lpstr>
      <vt:lpstr>PowerPoint Presentation</vt:lpstr>
      <vt:lpstr>A word of caution about Global Fits…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Scenarios in Japan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Sussex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Preferred Customer</dc:creator>
  <cp:lastModifiedBy>Wark, David (STFC,RAL,PPD)</cp:lastModifiedBy>
  <cp:revision>544</cp:revision>
  <dcterms:created xsi:type="dcterms:W3CDTF">2002-07-15T08:47:35Z</dcterms:created>
  <dcterms:modified xsi:type="dcterms:W3CDTF">2013-02-05T15:18:39Z</dcterms:modified>
</cp:coreProperties>
</file>